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0"/>
  </p:notesMasterIdLst>
  <p:sldIdLst>
    <p:sldId id="256" r:id="rId2"/>
    <p:sldId id="261" r:id="rId3"/>
    <p:sldId id="257" r:id="rId4"/>
    <p:sldId id="262" r:id="rId5"/>
    <p:sldId id="263" r:id="rId6"/>
    <p:sldId id="272" r:id="rId7"/>
    <p:sldId id="259" r:id="rId8"/>
    <p:sldId id="266" r:id="rId9"/>
    <p:sldId id="273" r:id="rId10"/>
    <p:sldId id="265" r:id="rId11"/>
    <p:sldId id="275" r:id="rId12"/>
    <p:sldId id="267" r:id="rId13"/>
    <p:sldId id="268" r:id="rId14"/>
    <p:sldId id="274" r:id="rId15"/>
    <p:sldId id="271" r:id="rId16"/>
    <p:sldId id="260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2307-31EB-44AB-BC42-77B6DE6EE122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EAB3F-4C26-4EEB-8F1B-A0A002C50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27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AB3F-4C26-4EEB-8F1B-A0A002C5084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5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AB3F-4C26-4EEB-8F1B-A0A002C5084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95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AB3F-4C26-4EEB-8F1B-A0A002C5084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1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9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290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66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15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930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33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3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15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67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26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5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4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60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07BDA8-5615-4395-B8ED-05598F9A203B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F3C0C9-D979-4878-8906-D1F79A8C6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805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5CE47-27AE-427F-93C2-50C996873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supermarket_sales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E7EA0B-D482-42C9-9F0D-FC14B58CA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2246280"/>
          </a:xfrm>
        </p:spPr>
        <p:txBody>
          <a:bodyPr>
            <a:normAutofit/>
          </a:bodyPr>
          <a:lstStyle/>
          <a:p>
            <a:r>
              <a:rPr lang="en-US" altLang="zh-TW" dirty="0"/>
              <a:t>2021/04/22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78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9ADCA-B649-4902-ABCD-0855C2A1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5.3</a:t>
            </a:r>
            <a:r>
              <a:rPr lang="zh-TW" altLang="en-US" dirty="0"/>
              <a:t>資料模型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7B0BE-FEE1-4492-9C5D-B4B8C8EF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各通路各產品類別的成交數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通路在</a:t>
            </a:r>
            <a:r>
              <a:rPr lang="en-US" altLang="zh-TW" dirty="0"/>
              <a:t>Fashion accessories</a:t>
            </a:r>
            <a:r>
              <a:rPr lang="zh-TW" altLang="en-US" dirty="0"/>
              <a:t>賣得比較差</a:t>
            </a:r>
            <a:r>
              <a:rPr lang="en-US" altLang="zh-TW" dirty="0"/>
              <a:t>(51)</a:t>
            </a:r>
            <a:r>
              <a:rPr lang="zh-TW" altLang="en-US" dirty="0"/>
              <a:t>，</a:t>
            </a:r>
            <a:r>
              <a:rPr lang="en-US" altLang="zh-TW" dirty="0"/>
              <a:t>Home and lifestyle</a:t>
            </a:r>
            <a:r>
              <a:rPr lang="zh-TW" altLang="en-US" dirty="0"/>
              <a:t>賣得比較好</a:t>
            </a:r>
            <a:r>
              <a:rPr lang="en-US" altLang="zh-TW" dirty="0"/>
              <a:t>(65)</a:t>
            </a:r>
          </a:p>
          <a:p>
            <a:r>
              <a:rPr lang="en-US" altLang="zh-TW" dirty="0"/>
              <a:t>B</a:t>
            </a:r>
            <a:r>
              <a:rPr lang="zh-TW" altLang="en-US" dirty="0"/>
              <a:t>通路在</a:t>
            </a:r>
            <a:r>
              <a:rPr lang="en-US" altLang="zh-TW" dirty="0"/>
              <a:t>Food and beverages</a:t>
            </a:r>
            <a:r>
              <a:rPr lang="zh-TW" altLang="en-US" dirty="0"/>
              <a:t>賣得比較差</a:t>
            </a:r>
            <a:r>
              <a:rPr lang="en-US" altLang="zh-TW" dirty="0"/>
              <a:t>(50)</a:t>
            </a:r>
          </a:p>
          <a:p>
            <a:r>
              <a:rPr lang="en-US" altLang="zh-TW" dirty="0"/>
              <a:t>C</a:t>
            </a:r>
            <a:r>
              <a:rPr lang="zh-TW" altLang="en-US" dirty="0"/>
              <a:t>通路在</a:t>
            </a:r>
            <a:r>
              <a:rPr lang="en-US" altLang="zh-TW" dirty="0"/>
              <a:t>Sports and travel</a:t>
            </a:r>
            <a:r>
              <a:rPr lang="zh-TW" altLang="en-US" dirty="0"/>
              <a:t>賣得比較差</a:t>
            </a:r>
            <a:r>
              <a:rPr lang="en-US" altLang="zh-TW" dirty="0"/>
              <a:t>(45)</a:t>
            </a:r>
            <a:r>
              <a:rPr lang="zh-TW" altLang="en-US" dirty="0"/>
              <a:t>，</a:t>
            </a:r>
            <a:r>
              <a:rPr lang="en-US" altLang="zh-TW" dirty="0"/>
              <a:t> Food and beverages</a:t>
            </a:r>
            <a:r>
              <a:rPr lang="zh-TW" altLang="en-US" dirty="0"/>
              <a:t>賣得比較好</a:t>
            </a:r>
            <a:r>
              <a:rPr lang="en-US" altLang="zh-TW" dirty="0"/>
              <a:t>(66)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9907BC-2D70-4B48-BBF1-9790493CF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8" y="3676895"/>
            <a:ext cx="10958415" cy="19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6F70F-99EA-4C04-8E91-A8D46AFE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6.1</a:t>
            </a:r>
            <a:r>
              <a:rPr lang="zh-TW" altLang="en-US" dirty="0"/>
              <a:t>產品投射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7A9D21B-4340-4B16-B701-25BCE2FE9A0E}"/>
              </a:ext>
            </a:extLst>
          </p:cNvPr>
          <p:cNvSpPr txBox="1">
            <a:spLocks/>
          </p:cNvSpPr>
          <p:nvPr/>
        </p:nvSpPr>
        <p:spPr>
          <a:xfrm>
            <a:off x="1056768" y="164917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4866D90-76DA-45CD-9711-A71995A2A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26" y="3678554"/>
            <a:ext cx="7124700" cy="2333625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9B1FFE4-8DF7-474D-9A71-57B75AE7A994}"/>
              </a:ext>
            </a:extLst>
          </p:cNvPr>
          <p:cNvSpPr txBox="1">
            <a:spLocks/>
          </p:cNvSpPr>
          <p:nvPr/>
        </p:nvSpPr>
        <p:spPr>
          <a:xfrm>
            <a:off x="1056768" y="1718308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Food and beverages </a:t>
            </a:r>
            <a:r>
              <a:rPr lang="zh-TW" altLang="en-US" dirty="0"/>
              <a:t>銷售額最高</a:t>
            </a:r>
            <a:r>
              <a:rPr lang="en-US" altLang="zh-TW" dirty="0"/>
              <a:t>(56144.84)</a:t>
            </a:r>
          </a:p>
          <a:p>
            <a:r>
              <a:rPr lang="en-US" altLang="zh-TW" dirty="0"/>
              <a:t>Electronic accessories</a:t>
            </a:r>
            <a:r>
              <a:rPr lang="zh-TW" altLang="en-US" dirty="0"/>
              <a:t>銷售量最高</a:t>
            </a:r>
            <a:r>
              <a:rPr lang="en-US" altLang="zh-TW" dirty="0"/>
              <a:t>(971)</a:t>
            </a:r>
          </a:p>
          <a:p>
            <a:r>
              <a:rPr lang="zh-TW" altLang="en-US" dirty="0"/>
              <a:t>沒有哪類商品特別冷門</a:t>
            </a:r>
            <a:r>
              <a:rPr lang="en-US" altLang="zh-TW" dirty="0"/>
              <a:t>(DD</a:t>
            </a:r>
            <a:r>
              <a:rPr lang="zh-TW" altLang="en-US" dirty="0"/>
              <a:t>皆</a:t>
            </a:r>
            <a:r>
              <a:rPr lang="en-US" altLang="zh-TW" dirty="0"/>
              <a:t>&gt;70</a:t>
            </a:r>
            <a:r>
              <a:rPr lang="zh-TW" altLang="en-US" dirty="0"/>
              <a:t> </a:t>
            </a:r>
            <a:r>
              <a:rPr lang="en-US" altLang="zh-TW" dirty="0"/>
              <a:t>DD</a:t>
            </a:r>
            <a:r>
              <a:rPr lang="zh-TW" altLang="en-US" dirty="0"/>
              <a:t>最大值</a:t>
            </a:r>
            <a:r>
              <a:rPr lang="en-US" altLang="zh-TW" dirty="0"/>
              <a:t>89)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0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3469A-1BC9-403C-ADB1-DE70AE3F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7.1</a:t>
            </a:r>
            <a:r>
              <a:rPr lang="zh-TW" altLang="en-US" dirty="0"/>
              <a:t>決策樹分析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915F919-B37E-4F0A-948A-69A966D1960B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8F14677-7EFE-45E7-881A-C9085FD84F6F}"/>
              </a:ext>
            </a:extLst>
          </p:cNvPr>
          <p:cNvSpPr txBox="1">
            <a:spLocks/>
          </p:cNvSpPr>
          <p:nvPr/>
        </p:nvSpPr>
        <p:spPr>
          <a:xfrm>
            <a:off x="1056768" y="164917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利用</a:t>
            </a:r>
            <a:r>
              <a:rPr lang="en-US" altLang="zh-TW" dirty="0"/>
              <a:t>“Gender”,“Product.line</a:t>
            </a:r>
            <a:r>
              <a:rPr lang="en-US" altLang="zh-TW"/>
              <a:t>”,“hour”</a:t>
            </a:r>
            <a:r>
              <a:rPr lang="zh-TW" altLang="en-US" dirty="0"/>
              <a:t>三個</a:t>
            </a:r>
            <a:r>
              <a:rPr lang="en-US" altLang="zh-TW" dirty="0"/>
              <a:t>column</a:t>
            </a:r>
            <a:r>
              <a:rPr lang="zh-TW" altLang="en-US" dirty="0"/>
              <a:t>做決策樹分析</a:t>
            </a:r>
            <a:endParaRPr lang="en-US" altLang="zh-TW" dirty="0"/>
          </a:p>
          <a:p>
            <a:r>
              <a:rPr lang="zh-TW" altLang="en-US" dirty="0"/>
              <a:t>主要看男女性顧客在消費時的消費習慣與偏好</a:t>
            </a:r>
            <a:endParaRPr lang="en-US" altLang="zh-TW" dirty="0"/>
          </a:p>
          <a:p>
            <a:r>
              <a:rPr lang="zh-TW" altLang="en-US" dirty="0"/>
              <a:t>出沒時間 </a:t>
            </a:r>
            <a:r>
              <a:rPr lang="en-US" altLang="zh-TW" dirty="0"/>
              <a:t>&amp;</a:t>
            </a:r>
            <a:r>
              <a:rPr lang="zh-TW" altLang="en-US" dirty="0"/>
              <a:t> 偏好哪些類別商品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036C48-76D1-472C-ACEB-4B9D53EA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11" y="3324224"/>
            <a:ext cx="8677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3469A-1BC9-403C-ADB1-DE70AE3F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7.2</a:t>
            </a:r>
            <a:r>
              <a:rPr lang="zh-TW" altLang="en-US" dirty="0"/>
              <a:t>決策樹分析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1AC9959-B44E-4A4A-979F-62A545F7D05A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BA35DF1-52D2-460C-BB9B-286D20EB77CD}"/>
              </a:ext>
            </a:extLst>
          </p:cNvPr>
          <p:cNvSpPr txBox="1">
            <a:spLocks/>
          </p:cNvSpPr>
          <p:nvPr/>
        </p:nvSpPr>
        <p:spPr>
          <a:xfrm>
            <a:off x="1056768" y="164917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132304F-E142-46E2-B49E-F4B154031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32" y="3268744"/>
            <a:ext cx="6051088" cy="3281127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A3CA3BF-1CB3-4DAF-AF69-D0DE60E50B3E}"/>
              </a:ext>
            </a:extLst>
          </p:cNvPr>
          <p:cNvSpPr txBox="1">
            <a:spLocks/>
          </p:cNvSpPr>
          <p:nvPr/>
        </p:nvSpPr>
        <p:spPr>
          <a:xfrm>
            <a:off x="1209168" y="180157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11~14</a:t>
            </a:r>
            <a:r>
              <a:rPr lang="zh-TW" altLang="en-US" dirty="0"/>
              <a:t>點間買</a:t>
            </a:r>
            <a:r>
              <a:rPr lang="en-US" altLang="zh-TW" dirty="0"/>
              <a:t>Health and beauty</a:t>
            </a:r>
            <a:r>
              <a:rPr lang="zh-TW" altLang="en-US" dirty="0"/>
              <a:t>或</a:t>
            </a:r>
            <a:r>
              <a:rPr lang="en-US" altLang="zh-TW" dirty="0"/>
              <a:t>Home and lifestyle</a:t>
            </a:r>
            <a:r>
              <a:rPr lang="zh-TW" altLang="en-US" dirty="0"/>
              <a:t>的顧客較多男性</a:t>
            </a:r>
            <a:endParaRPr lang="en-US" altLang="zh-TW" dirty="0"/>
          </a:p>
          <a:p>
            <a:r>
              <a:rPr lang="en-US" altLang="zh-TW" dirty="0"/>
              <a:t>11</a:t>
            </a:r>
            <a:r>
              <a:rPr lang="zh-TW" altLang="en-US" dirty="0"/>
              <a:t>點前</a:t>
            </a:r>
            <a:r>
              <a:rPr lang="en-US" altLang="zh-TW" dirty="0"/>
              <a:t>(10-11)</a:t>
            </a:r>
            <a:r>
              <a:rPr lang="zh-TW" altLang="en-US" dirty="0"/>
              <a:t>女性顧客較多</a:t>
            </a:r>
            <a:endParaRPr lang="en-US" altLang="zh-TW" dirty="0"/>
          </a:p>
          <a:p>
            <a:r>
              <a:rPr lang="en-US" altLang="zh-TW" dirty="0"/>
              <a:t>14</a:t>
            </a:r>
            <a:r>
              <a:rPr lang="zh-TW" altLang="en-US" dirty="0"/>
              <a:t>點過後女性顧客較常買</a:t>
            </a:r>
            <a:r>
              <a:rPr lang="en-US" altLang="zh-TW" dirty="0"/>
              <a:t>Food and beverages</a:t>
            </a:r>
            <a:r>
              <a:rPr lang="zh-TW" altLang="en-US" dirty="0"/>
              <a:t>或</a:t>
            </a:r>
            <a:r>
              <a:rPr lang="en-US" altLang="zh-TW" dirty="0"/>
              <a:t>Home and lifestyle</a:t>
            </a:r>
            <a:r>
              <a:rPr lang="zh-TW" altLang="en-US" dirty="0"/>
              <a:t>類商品</a:t>
            </a:r>
          </a:p>
        </p:txBody>
      </p:sp>
    </p:spTree>
    <p:extLst>
      <p:ext uri="{BB962C8B-B14F-4D97-AF65-F5344CB8AC3E}">
        <p14:creationId xmlns:p14="http://schemas.microsoft.com/office/powerpoint/2010/main" val="168071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50845-F6B2-4CAC-9AE0-B21FA67C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200DA8-68BA-4972-9DEB-0823687D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這份資料不管從通路、產品類別、男女人數、會員非會員的分布都很平均</a:t>
            </a:r>
            <a:endParaRPr lang="en-US" altLang="zh-TW" dirty="0"/>
          </a:p>
          <a:p>
            <a:r>
              <a:rPr lang="zh-TW" altLang="en-US" dirty="0"/>
              <a:t>每筆交易的發票</a:t>
            </a:r>
            <a:r>
              <a:rPr lang="en-US" altLang="zh-TW" dirty="0"/>
              <a:t>ID</a:t>
            </a:r>
            <a:r>
              <a:rPr lang="zh-TW" altLang="en-US" dirty="0"/>
              <a:t>都是獨立的</a:t>
            </a:r>
            <a:endParaRPr lang="en-US" altLang="zh-TW" dirty="0"/>
          </a:p>
          <a:p>
            <a:r>
              <a:rPr lang="zh-TW" altLang="en-US" dirty="0"/>
              <a:t>商品完全沒有折扣</a:t>
            </a:r>
            <a:endParaRPr lang="en-US" altLang="zh-TW" dirty="0"/>
          </a:p>
          <a:p>
            <a:r>
              <a:rPr lang="zh-TW" altLang="en-US" dirty="0"/>
              <a:t>推測這份資料是有被處理過的，看起來不真實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2E143180-F78B-4226-B2DD-8AC61C9A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04" y="2491654"/>
            <a:ext cx="4911365" cy="33315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28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D8F7B-CB3D-4EC7-9EDF-46E6FF57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80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963-FD0E-4609-8A8F-386B96C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PowerBI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E3A588F-4A2E-404E-A4CB-6E078E54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56" y="1867244"/>
            <a:ext cx="10353762" cy="4058751"/>
          </a:xfrm>
        </p:spPr>
        <p:txBody>
          <a:bodyPr/>
          <a:lstStyle/>
          <a:p>
            <a:r>
              <a:rPr lang="zh-TW" altLang="en-US" dirty="0"/>
              <a:t>通路毛利額表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F8F9E3-8537-4BC3-B356-1FBA0B80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736" y="1654180"/>
            <a:ext cx="8870208" cy="49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3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963-FD0E-4609-8A8F-386B96C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PowerBI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E3A588F-4A2E-404E-A4CB-6E078E54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44" y="1861779"/>
            <a:ext cx="10353762" cy="4058751"/>
          </a:xfrm>
        </p:spPr>
        <p:txBody>
          <a:bodyPr/>
          <a:lstStyle/>
          <a:p>
            <a:r>
              <a:rPr lang="zh-TW" altLang="en-US" dirty="0"/>
              <a:t>產品種類毛利額表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9DAB1A-E2F7-408B-B67A-0DABE9C6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55" y="1630959"/>
            <a:ext cx="8838006" cy="48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9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963-FD0E-4609-8A8F-386B96C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PowerBI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E3A588F-4A2E-404E-A4CB-6E078E54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87" y="1714694"/>
            <a:ext cx="10353762" cy="4058751"/>
          </a:xfrm>
        </p:spPr>
        <p:txBody>
          <a:bodyPr/>
          <a:lstStyle/>
          <a:p>
            <a:r>
              <a:rPr lang="zh-TW" altLang="en-US" dirty="0"/>
              <a:t>日期毛利額表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010A45-D192-443A-866B-6F8DFF97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47" y="1518636"/>
            <a:ext cx="8901871" cy="50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2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02023-157D-442A-9723-DD184022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BB8AF-BC70-4F33-8B35-FDFD4491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Kaggle : https://www.kaggle.com/aungpyaeap/supermarket-sales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640AD5-0AD9-43B0-BBC9-DE6231AA9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0" y="2133175"/>
            <a:ext cx="9464511" cy="44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98DFC-76A5-4A48-AFF5-2FED95B0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</a:t>
            </a:r>
            <a:r>
              <a:rPr lang="zh-TW" altLang="en-US" dirty="0"/>
              <a:t>資料擷取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DA39A2-6503-4145-B30F-CC574979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= </a:t>
            </a:r>
            <a:r>
              <a:rPr lang="en-US" altLang="zh-TW" dirty="0" err="1"/>
              <a:t>as.data.frame</a:t>
            </a:r>
            <a:r>
              <a:rPr lang="en-US" altLang="zh-TW" dirty="0"/>
              <a:t>(read.csv("</a:t>
            </a:r>
            <a:r>
              <a:rPr lang="en-US" altLang="zh-TW" dirty="0" err="1"/>
              <a:t>supermarket_sales</a:t>
            </a:r>
            <a:r>
              <a:rPr lang="en-US" altLang="zh-TW" dirty="0"/>
              <a:t> - Sheet1.csv"))</a:t>
            </a:r>
          </a:p>
          <a:p>
            <a:r>
              <a:rPr lang="en-US" altLang="zh-TW" dirty="0"/>
              <a:t>head(X,5); dim(X)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2F1889-9A6B-49AD-BDFB-961EE7CC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63" y="3077652"/>
            <a:ext cx="104108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3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ED8C4-1814-4DFE-BCCD-2104A701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</a:t>
            </a:r>
            <a:r>
              <a:rPr lang="zh-TW" altLang="en-US" dirty="0"/>
              <a:t>資料擷取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23CF2-4157-4156-83DF-E0E7F977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186106" cy="4913448"/>
          </a:xfrm>
        </p:spPr>
        <p:txBody>
          <a:bodyPr/>
          <a:lstStyle/>
          <a:p>
            <a:r>
              <a:rPr lang="zh-TW" altLang="en-US" dirty="0"/>
              <a:t>資料共有 </a:t>
            </a:r>
            <a:r>
              <a:rPr lang="en-US" altLang="zh-TW" dirty="0"/>
              <a:t>1000</a:t>
            </a:r>
            <a:r>
              <a:rPr lang="zh-TW" altLang="en-US" dirty="0"/>
              <a:t> 筆</a:t>
            </a:r>
            <a:endParaRPr lang="en-US" altLang="zh-TW" dirty="0"/>
          </a:p>
          <a:p>
            <a:r>
              <a:rPr lang="zh-TW" altLang="en-US" dirty="0"/>
              <a:t>每筆資料有</a:t>
            </a:r>
            <a:r>
              <a:rPr lang="en-US" altLang="zh-TW" dirty="0"/>
              <a:t>17</a:t>
            </a:r>
            <a:r>
              <a:rPr lang="zh-TW" altLang="en-US" dirty="0"/>
              <a:t>個欄位 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b="0" i="0" dirty="0">
                <a:solidFill>
                  <a:srgbClr val="FFFF00"/>
                </a:solidFill>
                <a:effectLst/>
                <a:latin typeface="Inter"/>
              </a:rPr>
              <a:t>Invoice id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Inter"/>
              </a:rPr>
              <a:t> </a:t>
            </a:r>
            <a:r>
              <a:rPr lang="en-US" altLang="zh-TW" b="0" i="0" dirty="0">
                <a:solidFill>
                  <a:srgbClr val="FFFF00"/>
                </a:solidFill>
                <a:effectLst/>
                <a:latin typeface="Inter"/>
              </a:rPr>
              <a:t>: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Inter"/>
              </a:rPr>
              <a:t> 發票編碼</a:t>
            </a:r>
            <a:endParaRPr lang="en-US" altLang="zh-TW" b="0" i="0" dirty="0">
              <a:solidFill>
                <a:srgbClr val="FFFF00"/>
              </a:solidFill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Inter"/>
              </a:rPr>
              <a:t>Branch</a:t>
            </a:r>
            <a:r>
              <a:rPr lang="zh-TW" altLang="en-US" dirty="0">
                <a:solidFill>
                  <a:srgbClr val="FF0000"/>
                </a:solidFill>
                <a:effectLst/>
                <a:latin typeface="Inter"/>
              </a:rPr>
              <a:t>  </a:t>
            </a:r>
            <a:r>
              <a:rPr lang="en-US" altLang="zh-TW" dirty="0">
                <a:solidFill>
                  <a:srgbClr val="FF0000"/>
                </a:solidFill>
                <a:effectLst/>
                <a:latin typeface="Inter"/>
              </a:rPr>
              <a:t>:</a:t>
            </a:r>
            <a:r>
              <a:rPr lang="zh-TW" altLang="en-US" dirty="0">
                <a:solidFill>
                  <a:srgbClr val="FF0000"/>
                </a:solidFill>
                <a:effectLst/>
                <a:latin typeface="Inter"/>
              </a:rPr>
              <a:t> 通路</a:t>
            </a:r>
            <a:endParaRPr lang="en-US" altLang="zh-TW" dirty="0">
              <a:solidFill>
                <a:srgbClr val="FF0000"/>
              </a:solidFill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solidFill>
                  <a:srgbClr val="FF0000"/>
                </a:solidFill>
                <a:effectLst/>
                <a:latin typeface="Inter"/>
              </a:rPr>
              <a:t>	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Inter"/>
              </a:rPr>
              <a:t>City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Inter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Inter"/>
              </a:rPr>
              <a:t>: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Inter"/>
              </a:rPr>
              <a:t> 所在城市</a:t>
            </a:r>
            <a:endParaRPr lang="en-US" altLang="zh-TW" b="0" i="0" dirty="0">
              <a:solidFill>
                <a:srgbClr val="FF0000"/>
              </a:solidFill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Inter"/>
              </a:rPr>
              <a:t>Customer type</a:t>
            </a:r>
            <a:r>
              <a:rPr lang="zh-TW" altLang="en-US" dirty="0">
                <a:solidFill>
                  <a:srgbClr val="0070C0"/>
                </a:solidFill>
                <a:effectLst/>
                <a:latin typeface="Inter"/>
              </a:rPr>
              <a:t> </a:t>
            </a:r>
            <a:r>
              <a:rPr lang="en-US" altLang="zh-TW" dirty="0">
                <a:solidFill>
                  <a:srgbClr val="0070C0"/>
                </a:solidFill>
                <a:effectLst/>
                <a:latin typeface="Inter"/>
              </a:rPr>
              <a:t>:</a:t>
            </a:r>
            <a:r>
              <a:rPr lang="zh-TW" altLang="en-US" dirty="0">
                <a:solidFill>
                  <a:srgbClr val="0070C0"/>
                </a:solidFill>
                <a:effectLst/>
                <a:latin typeface="Inter"/>
              </a:rPr>
              <a:t> 顧客類別</a:t>
            </a:r>
            <a:endParaRPr lang="en-US" altLang="zh-TW" dirty="0">
              <a:solidFill>
                <a:srgbClr val="0070C0"/>
              </a:solidFill>
            </a:endParaRPr>
          </a:p>
          <a:p>
            <a:pPr marL="3690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	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Inter"/>
              </a:rPr>
              <a:t>Gender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Inter"/>
              </a:rPr>
              <a:t> 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Inter"/>
              </a:rPr>
              <a:t>: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Inter"/>
              </a:rPr>
              <a:t> 性別</a:t>
            </a:r>
            <a:endParaRPr lang="en-US" altLang="zh-TW" b="0" i="0" dirty="0">
              <a:solidFill>
                <a:srgbClr val="0070C0"/>
              </a:solidFill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solidFill>
                  <a:srgbClr val="00B050"/>
                </a:solidFill>
                <a:effectLst/>
                <a:latin typeface="Inter"/>
              </a:rPr>
              <a:t>Product line</a:t>
            </a:r>
            <a:r>
              <a:rPr lang="zh-TW" altLang="en-US" dirty="0">
                <a:solidFill>
                  <a:srgbClr val="00B050"/>
                </a:solidFill>
                <a:effectLst/>
                <a:latin typeface="Inter"/>
              </a:rPr>
              <a:t> </a:t>
            </a:r>
            <a:r>
              <a:rPr lang="en-US" altLang="zh-TW" dirty="0">
                <a:solidFill>
                  <a:srgbClr val="00B050"/>
                </a:solidFill>
                <a:effectLst/>
                <a:latin typeface="Inter"/>
              </a:rPr>
              <a:t>:</a:t>
            </a:r>
            <a:r>
              <a:rPr lang="zh-TW" altLang="en-US" dirty="0">
                <a:solidFill>
                  <a:srgbClr val="00B050"/>
                </a:solidFill>
                <a:effectLst/>
                <a:latin typeface="Inter"/>
              </a:rPr>
              <a:t> 產品種類</a:t>
            </a:r>
            <a:endParaRPr lang="en-US" altLang="zh-TW" dirty="0">
              <a:solidFill>
                <a:srgbClr val="00B050"/>
              </a:solidFill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	</a:t>
            </a:r>
            <a:r>
              <a:rPr lang="en-US" altLang="zh-TW" b="0" i="0" dirty="0">
                <a:solidFill>
                  <a:srgbClr val="00B050"/>
                </a:solidFill>
                <a:effectLst/>
                <a:latin typeface="Inter"/>
              </a:rPr>
              <a:t>Unit price</a:t>
            </a:r>
            <a:r>
              <a:rPr lang="zh-TW" altLang="en-US" b="0" i="0" dirty="0">
                <a:solidFill>
                  <a:srgbClr val="00B050"/>
                </a:solidFill>
                <a:effectLst/>
                <a:latin typeface="Inter"/>
              </a:rPr>
              <a:t> </a:t>
            </a:r>
            <a:r>
              <a:rPr lang="en-US" altLang="zh-TW" b="0" i="0" dirty="0">
                <a:solidFill>
                  <a:srgbClr val="00B050"/>
                </a:solidFill>
                <a:effectLst/>
                <a:latin typeface="Inter"/>
              </a:rPr>
              <a:t>:</a:t>
            </a:r>
            <a:r>
              <a:rPr lang="zh-TW" altLang="en-US" b="0" i="0" dirty="0">
                <a:solidFill>
                  <a:srgbClr val="00B050"/>
                </a:solidFill>
                <a:effectLst/>
                <a:latin typeface="Inter"/>
              </a:rPr>
              <a:t> 單價</a:t>
            </a:r>
            <a:endParaRPr lang="en-US" altLang="zh-TW" b="0" i="0" dirty="0">
              <a:solidFill>
                <a:srgbClr val="00B050"/>
              </a:solidFill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effectLst/>
                <a:latin typeface="Inter"/>
              </a:rPr>
              <a:t>Quantity</a:t>
            </a:r>
            <a:r>
              <a:rPr lang="zh-TW" altLang="en-US" dirty="0">
                <a:effectLst/>
                <a:latin typeface="Inter"/>
              </a:rPr>
              <a:t> </a:t>
            </a:r>
            <a:r>
              <a:rPr lang="en-US" altLang="zh-TW" dirty="0">
                <a:effectLst/>
                <a:latin typeface="Inter"/>
              </a:rPr>
              <a:t>:</a:t>
            </a:r>
            <a:r>
              <a:rPr lang="zh-TW" altLang="en-US" dirty="0">
                <a:effectLst/>
                <a:latin typeface="Inter"/>
              </a:rPr>
              <a:t> 數量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A043915-94C9-4306-A6AF-9B6A745D8A12}"/>
              </a:ext>
            </a:extLst>
          </p:cNvPr>
          <p:cNvSpPr txBox="1">
            <a:spLocks/>
          </p:cNvSpPr>
          <p:nvPr/>
        </p:nvSpPr>
        <p:spPr>
          <a:xfrm>
            <a:off x="6090676" y="1732449"/>
            <a:ext cx="4186106" cy="49134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altLang="zh-TW" dirty="0"/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b="0" i="0" dirty="0">
                <a:effectLst/>
                <a:latin typeface="Inter"/>
              </a:rPr>
              <a:t>Tax</a:t>
            </a:r>
            <a:r>
              <a:rPr lang="zh-TW" altLang="en-US" b="0" i="0" dirty="0">
                <a:effectLst/>
                <a:latin typeface="Inter"/>
              </a:rPr>
              <a:t> </a:t>
            </a:r>
            <a:r>
              <a:rPr lang="en-US" altLang="zh-TW" b="0" i="0" dirty="0">
                <a:effectLst/>
                <a:latin typeface="Inter"/>
              </a:rPr>
              <a:t>:</a:t>
            </a:r>
            <a:r>
              <a:rPr lang="zh-TW" altLang="en-US" b="0" i="0" dirty="0">
                <a:effectLst/>
                <a:latin typeface="Inter"/>
              </a:rPr>
              <a:t> </a:t>
            </a:r>
            <a:r>
              <a:rPr lang="en-US" altLang="zh-TW" b="0" i="0" dirty="0">
                <a:effectLst/>
                <a:latin typeface="Inter"/>
              </a:rPr>
              <a:t>5%</a:t>
            </a:r>
            <a:r>
              <a:rPr lang="zh-TW" altLang="en-US" b="0" i="0" dirty="0">
                <a:effectLst/>
                <a:latin typeface="Inter"/>
              </a:rPr>
              <a:t>營業稅</a:t>
            </a:r>
            <a:endParaRPr lang="en-US" altLang="zh-TW" b="0" i="0" dirty="0"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effectLst/>
                <a:latin typeface="Inter"/>
              </a:rPr>
              <a:t>Total</a:t>
            </a:r>
            <a:r>
              <a:rPr lang="zh-TW" altLang="en-US" b="0" i="0" dirty="0">
                <a:effectLst/>
                <a:latin typeface="Inter"/>
              </a:rPr>
              <a:t> </a:t>
            </a:r>
            <a:r>
              <a:rPr lang="en-US" altLang="zh-TW" b="0" i="0" dirty="0">
                <a:effectLst/>
                <a:latin typeface="Inter"/>
              </a:rPr>
              <a:t>:</a:t>
            </a:r>
            <a:r>
              <a:rPr lang="zh-TW" altLang="en-US" b="0" i="0" dirty="0">
                <a:effectLst/>
                <a:latin typeface="Inter"/>
              </a:rPr>
              <a:t> 總額</a:t>
            </a:r>
            <a:r>
              <a:rPr lang="en-US" altLang="zh-TW" b="0" i="0" dirty="0">
                <a:effectLst/>
                <a:latin typeface="Inter"/>
              </a:rPr>
              <a:t>(</a:t>
            </a:r>
            <a:r>
              <a:rPr lang="zh-TW" altLang="en-US" b="0" i="0" dirty="0">
                <a:effectLst/>
                <a:latin typeface="Inter"/>
              </a:rPr>
              <a:t>單價*數量</a:t>
            </a:r>
            <a:r>
              <a:rPr lang="en-US" altLang="zh-TW" b="0" i="0" dirty="0">
                <a:effectLst/>
                <a:latin typeface="Inter"/>
              </a:rPr>
              <a:t>+</a:t>
            </a:r>
            <a:r>
              <a:rPr lang="zh-TW" altLang="en-US" b="0" i="0" dirty="0">
                <a:effectLst/>
                <a:latin typeface="Inter"/>
              </a:rPr>
              <a:t>營業稅</a:t>
            </a:r>
            <a:r>
              <a:rPr lang="en-US" altLang="zh-TW" b="0" i="0" dirty="0">
                <a:effectLst/>
                <a:latin typeface="Inter"/>
              </a:rPr>
              <a:t>)</a:t>
            </a: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solidFill>
                  <a:srgbClr val="FFFF00"/>
                </a:solidFill>
                <a:effectLst/>
                <a:latin typeface="Inter"/>
              </a:rPr>
              <a:t>Date</a:t>
            </a:r>
            <a:r>
              <a:rPr lang="zh-TW" altLang="en-US" dirty="0">
                <a:solidFill>
                  <a:srgbClr val="FFFF00"/>
                </a:solidFill>
                <a:effectLst/>
                <a:latin typeface="Inter"/>
              </a:rPr>
              <a:t> </a:t>
            </a:r>
            <a:r>
              <a:rPr lang="en-US" altLang="zh-TW" dirty="0">
                <a:solidFill>
                  <a:srgbClr val="FFFF00"/>
                </a:solidFill>
                <a:effectLst/>
                <a:latin typeface="Inter"/>
              </a:rPr>
              <a:t>:</a:t>
            </a:r>
            <a:r>
              <a:rPr lang="zh-TW" altLang="en-US" dirty="0">
                <a:solidFill>
                  <a:srgbClr val="FFFF00"/>
                </a:solidFill>
                <a:effectLst/>
                <a:latin typeface="Inter"/>
              </a:rPr>
              <a:t> 日期</a:t>
            </a:r>
            <a:r>
              <a:rPr lang="en-US" altLang="zh-TW" dirty="0">
                <a:solidFill>
                  <a:srgbClr val="FFFF00"/>
                </a:solidFill>
                <a:effectLst/>
                <a:latin typeface="Inter"/>
              </a:rPr>
              <a:t>(</a:t>
            </a:r>
            <a:r>
              <a:rPr lang="zh-TW" altLang="en-US" dirty="0">
                <a:solidFill>
                  <a:srgbClr val="FFFF00"/>
                </a:solidFill>
                <a:effectLst/>
                <a:latin typeface="Inter"/>
              </a:rPr>
              <a:t>年</a:t>
            </a:r>
            <a:r>
              <a:rPr lang="en-US" altLang="zh-TW" dirty="0">
                <a:solidFill>
                  <a:srgbClr val="FFFF00"/>
                </a:solidFill>
                <a:effectLst/>
                <a:latin typeface="Inter"/>
              </a:rPr>
              <a:t>/</a:t>
            </a:r>
            <a:r>
              <a:rPr lang="zh-TW" altLang="en-US" dirty="0">
                <a:solidFill>
                  <a:srgbClr val="FFFF00"/>
                </a:solidFill>
                <a:effectLst/>
                <a:latin typeface="Inter"/>
              </a:rPr>
              <a:t>月</a:t>
            </a:r>
            <a:r>
              <a:rPr lang="en-US" altLang="zh-TW" dirty="0">
                <a:solidFill>
                  <a:srgbClr val="FFFF00"/>
                </a:solidFill>
                <a:effectLst/>
                <a:latin typeface="Inter"/>
              </a:rPr>
              <a:t>/</a:t>
            </a:r>
            <a:r>
              <a:rPr lang="zh-TW" altLang="en-US" dirty="0">
                <a:solidFill>
                  <a:srgbClr val="FFFF00"/>
                </a:solidFill>
                <a:effectLst/>
                <a:latin typeface="Inter"/>
              </a:rPr>
              <a:t>日</a:t>
            </a:r>
            <a:r>
              <a:rPr lang="en-US" altLang="zh-TW" dirty="0">
                <a:solidFill>
                  <a:srgbClr val="FFFF00"/>
                </a:solidFill>
                <a:effectLst/>
                <a:latin typeface="Inter"/>
              </a:rPr>
              <a:t>)</a:t>
            </a:r>
          </a:p>
          <a:p>
            <a:pPr marL="36900" indent="0">
              <a:buNone/>
            </a:pPr>
            <a:r>
              <a:rPr lang="en-US" altLang="zh-TW" dirty="0">
                <a:solidFill>
                  <a:srgbClr val="FFFF00"/>
                </a:solidFill>
                <a:effectLst/>
                <a:latin typeface="Inter"/>
              </a:rPr>
              <a:t>	</a:t>
            </a:r>
            <a:r>
              <a:rPr lang="en-US" altLang="zh-TW" b="0" i="0" dirty="0">
                <a:solidFill>
                  <a:srgbClr val="FFFF00"/>
                </a:solidFill>
                <a:effectLst/>
                <a:latin typeface="Inter"/>
              </a:rPr>
              <a:t>Time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Inter"/>
              </a:rPr>
              <a:t> </a:t>
            </a:r>
            <a:r>
              <a:rPr lang="en-US" altLang="zh-TW" b="0" i="0" dirty="0">
                <a:solidFill>
                  <a:srgbClr val="FFFF00"/>
                </a:solidFill>
                <a:effectLst/>
                <a:latin typeface="Inter"/>
              </a:rPr>
              <a:t>: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Inter"/>
              </a:rPr>
              <a:t> 時間</a:t>
            </a:r>
            <a:r>
              <a:rPr lang="en-US" altLang="zh-TW" dirty="0">
                <a:solidFill>
                  <a:srgbClr val="FFFF00"/>
                </a:solidFill>
                <a:effectLst/>
                <a:latin typeface="Inter"/>
              </a:rPr>
              <a:t>(</a:t>
            </a:r>
            <a:r>
              <a:rPr lang="zh-TW" altLang="en-US" dirty="0">
                <a:solidFill>
                  <a:srgbClr val="FFFF00"/>
                </a:solidFill>
                <a:effectLst/>
                <a:latin typeface="Inter"/>
              </a:rPr>
              <a:t>時</a:t>
            </a:r>
            <a:r>
              <a:rPr lang="en-US" altLang="zh-TW" dirty="0">
                <a:solidFill>
                  <a:srgbClr val="FFFF00"/>
                </a:solidFill>
                <a:effectLst/>
                <a:latin typeface="Inter"/>
              </a:rPr>
              <a:t>:</a:t>
            </a:r>
            <a:r>
              <a:rPr lang="zh-TW" altLang="en-US" dirty="0">
                <a:solidFill>
                  <a:srgbClr val="FFFF00"/>
                </a:solidFill>
                <a:effectLst/>
                <a:latin typeface="Inter"/>
              </a:rPr>
              <a:t>分</a:t>
            </a:r>
            <a:r>
              <a:rPr lang="en-US" altLang="zh-TW" b="0" i="0" dirty="0">
                <a:solidFill>
                  <a:srgbClr val="FFFF00"/>
                </a:solidFill>
                <a:effectLst/>
                <a:latin typeface="Inter"/>
              </a:rPr>
              <a:t>)</a:t>
            </a: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effectLst/>
                <a:latin typeface="Inter"/>
              </a:rPr>
              <a:t>Payment</a:t>
            </a:r>
            <a:r>
              <a:rPr lang="zh-TW" altLang="en-US" dirty="0">
                <a:effectLst/>
                <a:latin typeface="Inter"/>
              </a:rPr>
              <a:t> </a:t>
            </a:r>
            <a:r>
              <a:rPr lang="en-US" altLang="zh-TW" dirty="0">
                <a:effectLst/>
                <a:latin typeface="Inter"/>
              </a:rPr>
              <a:t>:</a:t>
            </a:r>
            <a:r>
              <a:rPr lang="zh-TW" altLang="en-US" dirty="0">
                <a:effectLst/>
                <a:latin typeface="Inter"/>
              </a:rPr>
              <a:t> 付費方式</a:t>
            </a:r>
            <a:endParaRPr lang="en-US" altLang="zh-TW" dirty="0"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solidFill>
                  <a:srgbClr val="00B050"/>
                </a:solidFill>
                <a:effectLst/>
                <a:latin typeface="Inter"/>
              </a:rPr>
              <a:t>COGS</a:t>
            </a:r>
            <a:r>
              <a:rPr lang="zh-TW" altLang="en-US" b="0" i="0" dirty="0">
                <a:solidFill>
                  <a:srgbClr val="00B050"/>
                </a:solidFill>
                <a:effectLst/>
                <a:latin typeface="Inter"/>
              </a:rPr>
              <a:t> </a:t>
            </a:r>
            <a:r>
              <a:rPr lang="en-US" altLang="zh-TW" b="0" i="0" dirty="0">
                <a:solidFill>
                  <a:srgbClr val="00B050"/>
                </a:solidFill>
                <a:effectLst/>
                <a:latin typeface="Inter"/>
              </a:rPr>
              <a:t>:</a:t>
            </a:r>
            <a:r>
              <a:rPr lang="zh-TW" altLang="en-US" b="0" i="0" dirty="0">
                <a:solidFill>
                  <a:srgbClr val="00B050"/>
                </a:solidFill>
                <a:effectLst/>
                <a:latin typeface="Inter"/>
              </a:rPr>
              <a:t> 銷貨成本</a:t>
            </a:r>
            <a:endParaRPr lang="en-US" altLang="zh-TW" b="0" i="0" dirty="0">
              <a:solidFill>
                <a:srgbClr val="00B050"/>
              </a:solidFill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effectLst/>
                <a:latin typeface="Inter"/>
              </a:rPr>
              <a:t>Gross margin percentage</a:t>
            </a:r>
            <a:r>
              <a:rPr lang="zh-TW" altLang="en-US" dirty="0">
                <a:effectLst/>
                <a:latin typeface="Inter"/>
              </a:rPr>
              <a:t> </a:t>
            </a:r>
            <a:r>
              <a:rPr lang="en-US" altLang="zh-TW" dirty="0">
                <a:effectLst/>
                <a:latin typeface="Inter"/>
              </a:rPr>
              <a:t>:</a:t>
            </a:r>
            <a:r>
              <a:rPr lang="zh-TW" altLang="en-US" dirty="0">
                <a:effectLst/>
                <a:latin typeface="Inter"/>
              </a:rPr>
              <a:t> 毛利率</a:t>
            </a:r>
            <a:endParaRPr lang="en-US" altLang="zh-TW" dirty="0"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dirty="0">
                <a:effectLst/>
                <a:latin typeface="Inter"/>
              </a:rPr>
              <a:t>	</a:t>
            </a:r>
            <a:r>
              <a:rPr lang="en-US" altLang="zh-TW" b="0" i="0" dirty="0">
                <a:effectLst/>
                <a:latin typeface="Inter"/>
              </a:rPr>
              <a:t>Gross income</a:t>
            </a:r>
            <a:r>
              <a:rPr lang="zh-TW" altLang="en-US" b="0" i="0" dirty="0">
                <a:effectLst/>
                <a:latin typeface="Inter"/>
              </a:rPr>
              <a:t> </a:t>
            </a:r>
            <a:r>
              <a:rPr lang="en-US" altLang="zh-TW" b="0" i="0" dirty="0">
                <a:effectLst/>
                <a:latin typeface="Inter"/>
              </a:rPr>
              <a:t>:</a:t>
            </a:r>
            <a:r>
              <a:rPr lang="zh-TW" altLang="en-US" b="0" i="0" dirty="0">
                <a:effectLst/>
                <a:latin typeface="Inter"/>
              </a:rPr>
              <a:t> 毛利額</a:t>
            </a:r>
            <a:endParaRPr lang="en-US" altLang="zh-TW" b="0" i="0" dirty="0">
              <a:effectLst/>
              <a:latin typeface="Inter"/>
            </a:endParaRPr>
          </a:p>
          <a:p>
            <a:pPr marL="36900" indent="0">
              <a:buNone/>
            </a:pPr>
            <a:r>
              <a:rPr lang="en-US" altLang="zh-TW" b="0" i="0" dirty="0">
                <a:effectLst/>
                <a:latin typeface="Inter"/>
              </a:rPr>
              <a:t>	Rating</a:t>
            </a:r>
            <a:r>
              <a:rPr lang="zh-TW" altLang="en-US" b="0" i="0" dirty="0">
                <a:effectLst/>
                <a:latin typeface="Inter"/>
              </a:rPr>
              <a:t> </a:t>
            </a:r>
            <a:r>
              <a:rPr lang="en-US" altLang="zh-TW" b="0" i="0" dirty="0">
                <a:effectLst/>
                <a:latin typeface="Inter"/>
              </a:rPr>
              <a:t>:</a:t>
            </a:r>
            <a:r>
              <a:rPr lang="zh-TW" altLang="en-US" b="0" i="0" dirty="0">
                <a:effectLst/>
                <a:latin typeface="Inter"/>
              </a:rPr>
              <a:t> 評價</a:t>
            </a:r>
            <a:endParaRPr lang="en-US" altLang="zh-TW" b="0" i="0" dirty="0">
              <a:effectLst/>
              <a:latin typeface="Inter"/>
            </a:endParaRPr>
          </a:p>
          <a:p>
            <a:pPr marL="3690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497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EEF8C-3947-40D3-BD34-EFDF4A5D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</a:t>
            </a:r>
            <a:r>
              <a:rPr lang="zh-TW" altLang="en-US" dirty="0"/>
              <a:t>資料探索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21A8D66-F755-48EA-B2F9-2A8532A9B64D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通路有三家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三家通路分別在三個城市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顧客類別分為會員及非會員</a:t>
            </a:r>
            <a:r>
              <a:rPr lang="en-US" altLang="zh-TW" dirty="0"/>
              <a:t>(Normal)</a:t>
            </a:r>
          </a:p>
          <a:p>
            <a:endParaRPr lang="en-US" altLang="zh-TW" dirty="0"/>
          </a:p>
          <a:p>
            <a:r>
              <a:rPr lang="zh-TW" altLang="en-US" dirty="0"/>
              <a:t>交易日期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2019-01-01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2019-03-30</a:t>
            </a:r>
          </a:p>
          <a:p>
            <a:endParaRPr lang="en-US" altLang="zh-TW" dirty="0"/>
          </a:p>
          <a:p>
            <a:r>
              <a:rPr lang="zh-TW" altLang="en-US" dirty="0"/>
              <a:t>單筆交易數量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1~10</a:t>
            </a:r>
            <a:r>
              <a:rPr lang="zh-TW" altLang="en-US" dirty="0"/>
              <a:t>之間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商品單價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$10.08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99.96(</a:t>
            </a:r>
            <a:r>
              <a:rPr lang="zh-TW" altLang="en-US" dirty="0"/>
              <a:t>美金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C99FF2E-A8F0-45AF-B7C6-E99FBAD82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95" y="1601671"/>
            <a:ext cx="4629150" cy="5810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DAFC9D3-40FD-4940-9E69-F0179DA06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13" y="2368747"/>
            <a:ext cx="4419600" cy="56197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471BAC9-C438-488E-A2A0-8E3EF4C19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70" y="3116773"/>
            <a:ext cx="5753100" cy="533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431833C-2D5C-4C6D-BD18-778B0D591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70" y="3847651"/>
            <a:ext cx="3057525" cy="37147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21D8007-9615-4C3E-B21E-94EFE9620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13" y="4633687"/>
            <a:ext cx="2419350" cy="37147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0C06C440-0D0C-4396-BDAC-95F3E4F2E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77" y="5353138"/>
            <a:ext cx="2200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EEF8C-3947-40D3-BD34-EFDF4A5D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</a:t>
            </a:r>
            <a:r>
              <a:rPr lang="zh-TW" altLang="en-US" dirty="0"/>
              <a:t>資料探索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21A8D66-F755-48EA-B2F9-2A8532A9B64D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客單件平均的分佈在</a:t>
            </a:r>
            <a:r>
              <a:rPr lang="en-US" altLang="zh-TW" dirty="0"/>
              <a:t>1~10</a:t>
            </a:r>
            <a:r>
              <a:rPr lang="zh-TW" altLang="en-US" dirty="0"/>
              <a:t>之間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各價格區間</a:t>
            </a:r>
            <a:r>
              <a:rPr lang="en-US" altLang="zh-TW" dirty="0"/>
              <a:t>(10~100)</a:t>
            </a:r>
            <a:r>
              <a:rPr lang="zh-TW" altLang="en-US" dirty="0"/>
              <a:t>的商品銷售筆數差不多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007E852-6B75-4D7A-B63D-2C28BED2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23" y="3201462"/>
            <a:ext cx="5101205" cy="346575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36E059-2D13-455B-9528-DE3C36FBB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23" y="1732449"/>
            <a:ext cx="4333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7D328-E201-4DB9-A1CD-DD8888FB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4.1</a:t>
            </a:r>
            <a:r>
              <a:rPr lang="zh-TW" altLang="en-US" dirty="0"/>
              <a:t>資料轉換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828AB-DC11-40DB-977B-A114FF26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日期與時間</a:t>
            </a:r>
            <a:endParaRPr lang="en-US" altLang="zh-TW" dirty="0"/>
          </a:p>
          <a:p>
            <a:r>
              <a:rPr lang="zh-TW" altLang="en-US" dirty="0"/>
              <a:t>將日期轉成標準格式 </a:t>
            </a:r>
            <a:endParaRPr lang="en-US" altLang="zh-TW" dirty="0"/>
          </a:p>
          <a:p>
            <a:r>
              <a:rPr lang="zh-TW" altLang="en-US" dirty="0"/>
              <a:t>新增</a:t>
            </a:r>
            <a:r>
              <a:rPr lang="en-US" altLang="zh-TW" dirty="0"/>
              <a:t>hour</a:t>
            </a:r>
            <a:r>
              <a:rPr lang="zh-TW" altLang="en-US" dirty="0"/>
              <a:t>欄位 紀錄交易當下是在哪個時刻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將單價以每</a:t>
            </a:r>
            <a:r>
              <a:rPr lang="en-US" altLang="zh-TW" dirty="0"/>
              <a:t>10</a:t>
            </a:r>
            <a:r>
              <a:rPr lang="zh-TW" altLang="en-US" dirty="0"/>
              <a:t>元完範圍切割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734AF7-FC52-419B-8C7F-BCA66D31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05" y="3161710"/>
            <a:ext cx="7429456" cy="11640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F4ED78-5C6E-49DF-AAE3-21A53D25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32" y="4972050"/>
            <a:ext cx="80962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50E9A-4009-46CF-9D09-83661E56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</a:t>
            </a:r>
            <a:r>
              <a:rPr lang="zh-TW" altLang="en-US" dirty="0"/>
              <a:t>資料模型 </a:t>
            </a:r>
            <a:r>
              <a:rPr lang="en-US" altLang="zh-TW" dirty="0"/>
              <a:t>-</a:t>
            </a:r>
            <a:r>
              <a:rPr lang="zh-TW" altLang="en-US" dirty="0"/>
              <a:t>男女活躍時間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EF49EED-D274-4D20-A23A-44DA6E5DE233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9549958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男女活躍時間模型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早上</a:t>
            </a:r>
            <a:r>
              <a:rPr lang="en-US" altLang="zh-TW" dirty="0"/>
              <a:t>10</a:t>
            </a:r>
            <a:r>
              <a:rPr lang="zh-TW" altLang="en-US" dirty="0"/>
              <a:t>點女性顧客人數明顯高於男性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/>
              <a:t>(62:39)</a:t>
            </a:r>
          </a:p>
          <a:p>
            <a:pPr marL="36900" indent="0">
              <a:buNone/>
            </a:pPr>
            <a:endParaRPr lang="en-US" altLang="zh-TW" dirty="0"/>
          </a:p>
          <a:p>
            <a:r>
              <a:rPr lang="zh-TW" altLang="en-US" dirty="0"/>
              <a:t>下午兩點過後大部分時段男性顧客高於</a:t>
            </a:r>
            <a:endParaRPr lang="en-US" altLang="zh-TW" dirty="0"/>
          </a:p>
          <a:p>
            <a:pPr marL="36900" indent="0">
              <a:buNone/>
            </a:pPr>
            <a:r>
              <a:rPr lang="zh-TW" altLang="en-US" dirty="0"/>
              <a:t>女性顧客</a:t>
            </a:r>
            <a:r>
              <a:rPr lang="en-US" altLang="zh-TW" dirty="0"/>
              <a:t>(</a:t>
            </a:r>
            <a:r>
              <a:rPr lang="zh-TW" altLang="en-US" dirty="0"/>
              <a:t>只有下午</a:t>
            </a:r>
            <a:r>
              <a:rPr lang="en-US" altLang="zh-TW" dirty="0"/>
              <a:t>5</a:t>
            </a:r>
            <a:r>
              <a:rPr lang="zh-TW" altLang="en-US" dirty="0"/>
              <a:t>點沒有</a:t>
            </a:r>
            <a:r>
              <a:rPr lang="en-US" altLang="zh-TW" dirty="0"/>
              <a:t>)</a:t>
            </a:r>
          </a:p>
          <a:p>
            <a:pPr marL="36900" indent="0">
              <a:buNone/>
            </a:pPr>
            <a:endParaRPr lang="en-US" altLang="zh-TW" dirty="0"/>
          </a:p>
          <a:p>
            <a:r>
              <a:rPr lang="zh-TW" altLang="en-US" dirty="0"/>
              <a:t>下午五點顧客人數最少</a:t>
            </a:r>
            <a:r>
              <a:rPr lang="en-US" altLang="zh-TW" dirty="0"/>
              <a:t>(74)</a:t>
            </a:r>
          </a:p>
          <a:p>
            <a:pPr marL="3690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B1AE02-219E-4707-B6D8-5E2676AF8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41" y="2533896"/>
            <a:ext cx="4707906" cy="35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50E9A-4009-46CF-9D09-83661E56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5.2</a:t>
            </a:r>
            <a:r>
              <a:rPr lang="zh-TW" altLang="en-US" dirty="0"/>
              <a:t>資料模型 </a:t>
            </a:r>
            <a:r>
              <a:rPr lang="en-US" altLang="zh-TW" dirty="0"/>
              <a:t>- </a:t>
            </a:r>
            <a:r>
              <a:rPr lang="zh-TW" altLang="en-US" dirty="0"/>
              <a:t>產品類別價格區間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739B276-D746-4CD8-9F54-B98E59DF5181}"/>
              </a:ext>
            </a:extLst>
          </p:cNvPr>
          <p:cNvSpPr txBox="1">
            <a:spLocks/>
          </p:cNvSpPr>
          <p:nvPr/>
        </p:nvSpPr>
        <p:spPr>
          <a:xfrm>
            <a:off x="913795" y="1836144"/>
            <a:ext cx="967250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產品類別價格區間模型 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90+</a:t>
            </a:r>
            <a:r>
              <a:rPr lang="zh-TW" altLang="en-US" dirty="0"/>
              <a:t>區間商品被購買最多</a:t>
            </a:r>
            <a:r>
              <a:rPr lang="en-US" altLang="zh-TW" dirty="0"/>
              <a:t>(127)</a:t>
            </a:r>
          </a:p>
          <a:p>
            <a:r>
              <a:rPr lang="en-US" altLang="zh-TW" dirty="0"/>
              <a:t>60+</a:t>
            </a:r>
            <a:r>
              <a:rPr lang="zh-TW" altLang="en-US" dirty="0"/>
              <a:t>區間商品被購買最少</a:t>
            </a:r>
            <a:r>
              <a:rPr lang="en-US" altLang="zh-TW" dirty="0"/>
              <a:t>(101)</a:t>
            </a:r>
          </a:p>
          <a:p>
            <a:r>
              <a:rPr lang="en-US" altLang="zh-TW" dirty="0"/>
              <a:t>Home and lifestyle</a:t>
            </a:r>
            <a:r>
              <a:rPr lang="zh-TW" altLang="en-US" dirty="0"/>
              <a:t>類商品再各價格區間銷售分配較平均</a:t>
            </a:r>
            <a:r>
              <a:rPr lang="en-US" altLang="zh-TW" dirty="0"/>
              <a:t>(</a:t>
            </a:r>
            <a:r>
              <a:rPr lang="zh-TW" altLang="en-US" dirty="0"/>
              <a:t>最高</a:t>
            </a:r>
            <a:r>
              <a:rPr lang="en-US" altLang="zh-TW" dirty="0"/>
              <a:t>:22</a:t>
            </a:r>
            <a:r>
              <a:rPr lang="zh-TW" altLang="en-US" dirty="0"/>
              <a:t> 最低</a:t>
            </a:r>
            <a:r>
              <a:rPr lang="en-US" altLang="zh-TW" dirty="0"/>
              <a:t>16)</a:t>
            </a:r>
          </a:p>
          <a:p>
            <a:endParaRPr lang="en-US" altLang="zh-TW" dirty="0"/>
          </a:p>
          <a:p>
            <a:pPr marL="3690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B3BE2-0B41-4E5B-97D2-507F99E5B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51" y="3976049"/>
            <a:ext cx="7867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6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1475</TotalTime>
  <Words>643</Words>
  <Application>Microsoft Office PowerPoint</Application>
  <PresentationFormat>寬螢幕</PresentationFormat>
  <Paragraphs>98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Inter</vt:lpstr>
      <vt:lpstr>Calibri</vt:lpstr>
      <vt:lpstr>Calisto MT</vt:lpstr>
      <vt:lpstr>Wingdings 2</vt:lpstr>
      <vt:lpstr>石板</vt:lpstr>
      <vt:lpstr>supermarket_sales </vt:lpstr>
      <vt:lpstr>1.資料來源</vt:lpstr>
      <vt:lpstr>2.1資料擷取</vt:lpstr>
      <vt:lpstr>2.2資料擷取</vt:lpstr>
      <vt:lpstr>3.1資料探索</vt:lpstr>
      <vt:lpstr>3.2資料探索</vt:lpstr>
      <vt:lpstr>4.1資料轉換</vt:lpstr>
      <vt:lpstr>5.1資料模型 -男女活躍時間</vt:lpstr>
      <vt:lpstr>5.2資料模型 - 產品類別價格區間</vt:lpstr>
      <vt:lpstr>5.3資料模型</vt:lpstr>
      <vt:lpstr>6.1產品投射</vt:lpstr>
      <vt:lpstr>7.1決策樹分析</vt:lpstr>
      <vt:lpstr>7.2決策樹分析</vt:lpstr>
      <vt:lpstr>總結</vt:lpstr>
      <vt:lpstr>END</vt:lpstr>
      <vt:lpstr>PowerBI</vt:lpstr>
      <vt:lpstr>PowerBI</vt:lpstr>
      <vt:lpstr>PowerBI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supermarket_sales </dc:title>
  <dc:creator>ben</dc:creator>
  <cp:lastModifiedBy>ben</cp:lastModifiedBy>
  <cp:revision>38</cp:revision>
  <dcterms:created xsi:type="dcterms:W3CDTF">2021-04-08T09:08:09Z</dcterms:created>
  <dcterms:modified xsi:type="dcterms:W3CDTF">2023-03-27T10:44:10Z</dcterms:modified>
</cp:coreProperties>
</file>