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60" r:id="rId3"/>
    <p:sldId id="264" r:id="rId4"/>
    <p:sldId id="269" r:id="rId5"/>
    <p:sldId id="259" r:id="rId6"/>
    <p:sldId id="265" r:id="rId7"/>
    <p:sldId id="266" r:id="rId8"/>
    <p:sldId id="267" r:id="rId9"/>
    <p:sldId id="268" r:id="rId10"/>
    <p:sldId id="270" r:id="rId11"/>
    <p:sldId id="274" r:id="rId12"/>
    <p:sldId id="275" r:id="rId13"/>
    <p:sldId id="276" r:id="rId14"/>
    <p:sldId id="271" r:id="rId15"/>
    <p:sldId id="278" r:id="rId16"/>
    <p:sldId id="279" r:id="rId17"/>
    <p:sldId id="280" r:id="rId18"/>
    <p:sldId id="283" r:id="rId19"/>
    <p:sldId id="281" r:id="rId20"/>
    <p:sldId id="282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08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9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2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6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26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A6315F0-0FBE-4B30-98EB-F66DA08BB38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90B053-100F-46C9-85D4-24CF5CB73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01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60A0A-B846-49B4-B805-AC961D88F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未來銷售預測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3116A0-C267-4AA1-834E-B2479B15A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0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時間銷量圖</a:t>
            </a:r>
            <a:r>
              <a:rPr lang="en-US" altLang="zh-TW" dirty="0"/>
              <a:t>-&gt;</a:t>
            </a:r>
            <a:r>
              <a:rPr lang="zh-TW" altLang="en-US" dirty="0"/>
              <a:t>橫軸 </a:t>
            </a:r>
            <a:r>
              <a:rPr lang="en-US" altLang="zh-TW" dirty="0"/>
              <a:t>:</a:t>
            </a:r>
            <a:r>
              <a:rPr lang="zh-TW" altLang="en-US" dirty="0"/>
              <a:t> 月份 </a:t>
            </a:r>
            <a:r>
              <a:rPr lang="en-US" altLang="zh-TW" dirty="0"/>
              <a:t>,</a:t>
            </a:r>
            <a:r>
              <a:rPr lang="zh-TW" altLang="en-US" dirty="0"/>
              <a:t>縱軸 </a:t>
            </a:r>
            <a:r>
              <a:rPr lang="en-US" altLang="zh-TW" dirty="0"/>
              <a:t>:</a:t>
            </a:r>
            <a:r>
              <a:rPr lang="zh-TW" altLang="en-US" dirty="0"/>
              <a:t> 銷售量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BEB6AD-D15F-4477-830D-6136EFA7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5" y="2410168"/>
            <a:ext cx="6757588" cy="40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時間金額圖</a:t>
            </a:r>
            <a:r>
              <a:rPr lang="en-US" altLang="zh-TW" dirty="0"/>
              <a:t>-&gt;</a:t>
            </a:r>
            <a:r>
              <a:rPr lang="zh-TW" altLang="en-US" dirty="0"/>
              <a:t>橫軸 </a:t>
            </a:r>
            <a:r>
              <a:rPr lang="en-US" altLang="zh-TW" dirty="0"/>
              <a:t>:</a:t>
            </a:r>
            <a:r>
              <a:rPr lang="zh-TW" altLang="en-US" dirty="0"/>
              <a:t> 月份 </a:t>
            </a:r>
            <a:r>
              <a:rPr lang="en-US" altLang="zh-TW" dirty="0"/>
              <a:t>,</a:t>
            </a:r>
            <a:r>
              <a:rPr lang="zh-TW" altLang="en-US" dirty="0"/>
              <a:t>縱軸 </a:t>
            </a:r>
            <a:r>
              <a:rPr lang="en-US" altLang="zh-TW" dirty="0"/>
              <a:t>:</a:t>
            </a:r>
            <a:r>
              <a:rPr lang="zh-TW" altLang="en-US" dirty="0"/>
              <a:t> 價格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2014FE-74FD-4FAA-B0FE-F7305A0DD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0" y="2334734"/>
            <a:ext cx="6474980" cy="38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時間總銷售量圖</a:t>
            </a:r>
            <a:r>
              <a:rPr lang="en-US" altLang="zh-TW" dirty="0"/>
              <a:t>-&gt;</a:t>
            </a:r>
            <a:r>
              <a:rPr lang="zh-TW" altLang="en-US" dirty="0"/>
              <a:t>橫軸 </a:t>
            </a:r>
            <a:r>
              <a:rPr lang="en-US" altLang="zh-TW" dirty="0"/>
              <a:t>:</a:t>
            </a:r>
            <a:r>
              <a:rPr lang="zh-TW" altLang="en-US" dirty="0"/>
              <a:t> 連續月份 </a:t>
            </a:r>
            <a:r>
              <a:rPr lang="en-US" altLang="zh-TW" dirty="0"/>
              <a:t>,</a:t>
            </a:r>
            <a:r>
              <a:rPr lang="zh-TW" altLang="en-US" dirty="0"/>
              <a:t>縱軸 </a:t>
            </a:r>
            <a:r>
              <a:rPr lang="en-US" altLang="zh-TW" dirty="0"/>
              <a:t>:</a:t>
            </a:r>
            <a:r>
              <a:rPr lang="zh-TW" altLang="en-US" dirty="0"/>
              <a:t> 總銷售量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A9C9DC-7245-45CE-8204-D760F355E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2270212"/>
            <a:ext cx="8595361" cy="43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0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橫軸 </a:t>
            </a:r>
            <a:r>
              <a:rPr lang="en-US" altLang="zh-TW" dirty="0"/>
              <a:t>:</a:t>
            </a:r>
            <a:r>
              <a:rPr lang="zh-TW" altLang="en-US" dirty="0"/>
              <a:t> 銷售量 </a:t>
            </a:r>
            <a:r>
              <a:rPr lang="en-US" altLang="zh-TW" dirty="0"/>
              <a:t>,</a:t>
            </a:r>
            <a:r>
              <a:rPr lang="zh-TW" altLang="en-US" dirty="0"/>
              <a:t>縱軸 </a:t>
            </a:r>
            <a:r>
              <a:rPr lang="en-US" altLang="zh-TW" dirty="0"/>
              <a:t>:</a:t>
            </a:r>
            <a:r>
              <a:rPr lang="zh-TW" altLang="en-US" dirty="0"/>
              <a:t> 銷售價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5165F8-45E4-4B99-B5A2-230106B9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53" y="2389971"/>
            <a:ext cx="4247998" cy="41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1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39097-422D-40A1-8C3D-2BF1ABA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資料清洗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83D8C-D7D1-4091-879B-7B2C133B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1.remove “</a:t>
            </a:r>
            <a:r>
              <a:rPr lang="en-US" altLang="zh-TW" dirty="0" err="1"/>
              <a:t>item_price</a:t>
            </a:r>
            <a:r>
              <a:rPr lang="en-US" altLang="zh-TW" dirty="0"/>
              <a:t> &gt; 0”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退貨</a:t>
            </a:r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      2.</a:t>
            </a:r>
            <a:r>
              <a:rPr lang="zh-TW" altLang="en-US" dirty="0"/>
              <a:t>塞選測試集存在的商店或項目</a:t>
            </a:r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1711409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3.</a:t>
            </a:r>
            <a:r>
              <a:rPr lang="zh-TW" altLang="en-US" dirty="0"/>
              <a:t>消除離異點 </a:t>
            </a:r>
            <a:r>
              <a:rPr lang="en-US" altLang="zh-TW" dirty="0"/>
              <a:t>“</a:t>
            </a:r>
            <a:r>
              <a:rPr lang="en-US" altLang="zh-TW" dirty="0" err="1"/>
              <a:t>item_cnt_day</a:t>
            </a:r>
            <a:r>
              <a:rPr lang="en-US" altLang="zh-TW" dirty="0"/>
              <a:t> &gt;= 0 and </a:t>
            </a:r>
            <a:r>
              <a:rPr lang="en-US" altLang="zh-TW" dirty="0" err="1"/>
              <a:t>item_cnt_day</a:t>
            </a:r>
            <a:r>
              <a:rPr lang="en-US" altLang="zh-TW" dirty="0"/>
              <a:t> &lt;= 125 and </a:t>
            </a:r>
            <a:r>
              <a:rPr lang="en-US" altLang="zh-TW" dirty="0" err="1"/>
              <a:t>item_price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</a:t>
            </a:r>
            <a:r>
              <a:rPr lang="en-US" altLang="zh-TW" dirty="0"/>
              <a:t>&lt; 75000”</a:t>
            </a:r>
          </a:p>
          <a:p>
            <a:pPr marL="0" indent="0" algn="r">
              <a:buNone/>
            </a:pPr>
            <a:r>
              <a:rPr lang="en-US" altLang="zh-TW" dirty="0"/>
              <a:t>2988</a:t>
            </a:r>
          </a:p>
          <a:p>
            <a:pPr marL="0" indent="0" algn="r">
              <a:buNone/>
            </a:pPr>
            <a:r>
              <a:rPr lang="en-US" altLang="zh-TW" dirty="0"/>
              <a:t>2935849-&gt;1221451</a:t>
            </a:r>
          </a:p>
        </p:txBody>
      </p:sp>
    </p:spTree>
    <p:extLst>
      <p:ext uri="{BB962C8B-B14F-4D97-AF65-F5344CB8AC3E}">
        <p14:creationId xmlns:p14="http://schemas.microsoft.com/office/powerpoint/2010/main" val="265115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資料清洗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橫軸 </a:t>
            </a:r>
            <a:r>
              <a:rPr lang="en-US" altLang="zh-TW" dirty="0"/>
              <a:t>:</a:t>
            </a:r>
            <a:r>
              <a:rPr lang="zh-TW" altLang="en-US" dirty="0"/>
              <a:t> 銷售量 </a:t>
            </a:r>
            <a:r>
              <a:rPr lang="en-US" altLang="zh-TW" dirty="0"/>
              <a:t>,</a:t>
            </a:r>
            <a:r>
              <a:rPr lang="zh-TW" altLang="en-US" dirty="0"/>
              <a:t>縱軸 </a:t>
            </a:r>
            <a:r>
              <a:rPr lang="en-US" altLang="zh-TW" dirty="0"/>
              <a:t>:</a:t>
            </a:r>
            <a:r>
              <a:rPr lang="zh-TW" altLang="en-US" dirty="0"/>
              <a:t> 銷售價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Before                                                       After</a:t>
            </a:r>
            <a:endParaRPr lang="zh-TW" altLang="en-US" dirty="0"/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D93B7E00-B8A0-4B9D-ADD4-5E449D82A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3" y="2620001"/>
            <a:ext cx="4247999" cy="414719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AF37944-D2C1-4842-9D82-EF4D7D7E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8" y="2664931"/>
            <a:ext cx="4247998" cy="41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資料清洗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時間銷量圖</a:t>
            </a:r>
            <a:r>
              <a:rPr lang="en-US" altLang="zh-TW" dirty="0"/>
              <a:t>-&gt;</a:t>
            </a:r>
            <a:r>
              <a:rPr lang="zh-TW" altLang="en-US" dirty="0"/>
              <a:t>橫軸 </a:t>
            </a:r>
            <a:r>
              <a:rPr lang="en-US" altLang="zh-TW" dirty="0"/>
              <a:t>:</a:t>
            </a:r>
            <a:r>
              <a:rPr lang="zh-TW" altLang="en-US" dirty="0"/>
              <a:t> 月份 </a:t>
            </a:r>
            <a:r>
              <a:rPr lang="en-US" altLang="zh-TW" dirty="0"/>
              <a:t>,</a:t>
            </a:r>
            <a:r>
              <a:rPr lang="zh-TW" altLang="en-US" dirty="0"/>
              <a:t>縱軸 </a:t>
            </a:r>
            <a:r>
              <a:rPr lang="en-US" altLang="zh-TW" dirty="0"/>
              <a:t>:</a:t>
            </a:r>
            <a:r>
              <a:rPr lang="zh-TW" altLang="en-US" dirty="0"/>
              <a:t> 銷售量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Before</a:t>
            </a:r>
            <a:r>
              <a:rPr lang="zh-TW" altLang="en-US" dirty="0"/>
              <a:t>                                                                    </a:t>
            </a:r>
            <a:r>
              <a:rPr lang="en-US" altLang="zh-TW" dirty="0"/>
              <a:t>After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5CBC30-5237-43FC-90E1-4B3B9444E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3111620"/>
            <a:ext cx="5329107" cy="31395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FC59C9E-6A86-4013-B541-45F81E043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4" y="3111620"/>
            <a:ext cx="5079718" cy="30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9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39097-422D-40A1-8C3D-2BF1ABA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83D8C-D7D1-4091-879B-7B2C133B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1.</a:t>
            </a:r>
            <a:r>
              <a:rPr lang="zh-TW" altLang="en-US" dirty="0"/>
              <a:t>將同個月份</a:t>
            </a:r>
            <a:r>
              <a:rPr lang="en-US" altLang="zh-TW" dirty="0"/>
              <a:t>-&gt;</a:t>
            </a:r>
            <a:r>
              <a:rPr lang="zh-TW" altLang="en-US" dirty="0"/>
              <a:t>同個商店</a:t>
            </a:r>
            <a:r>
              <a:rPr lang="en-US" altLang="zh-TW" dirty="0"/>
              <a:t>-&gt;</a:t>
            </a:r>
            <a:r>
              <a:rPr lang="zh-TW" altLang="en-US" dirty="0"/>
              <a:t>同個商品結合，統計各項目商品單價與銷售量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2.</a:t>
            </a:r>
            <a:r>
              <a:rPr lang="zh-TW" altLang="en-US" dirty="0"/>
              <a:t>把連續月份當</a:t>
            </a:r>
            <a:r>
              <a:rPr lang="en-US" altLang="zh-TW" dirty="0"/>
              <a:t>column,</a:t>
            </a:r>
            <a:r>
              <a:rPr lang="zh-TW" altLang="en-US" dirty="0"/>
              <a:t>統計銷售量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8584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63CD3-ADAB-4362-AEC3-4E6BBBA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BCF1-2782-487D-9045-732AD94E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年尾是銷售旺季</a:t>
            </a:r>
            <a:endParaRPr lang="en-US" altLang="zh-TW" dirty="0"/>
          </a:p>
          <a:p>
            <a:r>
              <a:rPr lang="zh-TW" altLang="en-US" dirty="0"/>
              <a:t>總體</a:t>
            </a:r>
            <a:r>
              <a:rPr lang="en-US" altLang="zh-TW" dirty="0"/>
              <a:t>”</a:t>
            </a:r>
            <a:r>
              <a:rPr lang="zh-TW" altLang="en-US" dirty="0"/>
              <a:t>銷售量</a:t>
            </a:r>
            <a:r>
              <a:rPr lang="en-US" altLang="zh-TW" dirty="0"/>
              <a:t>”</a:t>
            </a:r>
            <a:r>
              <a:rPr lang="zh-TW" altLang="en-US" dirty="0"/>
              <a:t>逐年下降</a:t>
            </a:r>
            <a:endParaRPr lang="en-US" altLang="zh-TW" dirty="0"/>
          </a:p>
          <a:p>
            <a:r>
              <a:rPr lang="zh-TW" altLang="en-US" dirty="0"/>
              <a:t>清洗後</a:t>
            </a:r>
            <a:r>
              <a:rPr lang="en-US" altLang="zh-TW" dirty="0"/>
              <a:t>2013</a:t>
            </a:r>
            <a:r>
              <a:rPr lang="zh-TW" altLang="en-US" dirty="0"/>
              <a:t>年與</a:t>
            </a:r>
            <a:r>
              <a:rPr lang="en-US" altLang="zh-TW" dirty="0"/>
              <a:t>2015</a:t>
            </a:r>
            <a:r>
              <a:rPr lang="zh-TW" altLang="en-US" dirty="0"/>
              <a:t>年銷售量翻轉 </a:t>
            </a:r>
            <a:r>
              <a:rPr lang="en-US" altLang="zh-TW" dirty="0"/>
              <a:t>-&gt;</a:t>
            </a:r>
            <a:r>
              <a:rPr lang="zh-TW" altLang="en-US" dirty="0"/>
              <a:t> 要預測的資料集是銷售量在成長的通路商品</a:t>
            </a:r>
            <a:endParaRPr lang="en-US" altLang="zh-TW" dirty="0"/>
          </a:p>
          <a:p>
            <a:r>
              <a:rPr lang="zh-TW" altLang="en-US" dirty="0"/>
              <a:t>整體銷售量越來越低，銷售額卻越來越高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2014</a:t>
            </a:r>
            <a:r>
              <a:rPr lang="zh-TW" altLang="en-US" dirty="0"/>
              <a:t>年俄羅斯金融危機 盧幣大貶值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44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162CD-FC7F-4826-B31E-9F143EA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2BBBAC-CBD4-48A5-AA3E-1C11B46D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78" y="3030232"/>
            <a:ext cx="7362547" cy="19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ACAE8-26EA-4681-9746-4B07D6E1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CA004-45DA-4856-BBF4-8CDBFF3C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b="0" i="0" dirty="0">
                <a:effectLst/>
                <a:latin typeface="Inter"/>
              </a:rPr>
              <a:t>2013</a:t>
            </a:r>
            <a:r>
              <a:rPr lang="zh-TW" altLang="en-US" b="0" i="0" dirty="0">
                <a:effectLst/>
                <a:latin typeface="Inter"/>
              </a:rPr>
              <a:t>年</a:t>
            </a:r>
            <a:r>
              <a:rPr lang="en-US" altLang="zh-TW" b="0" i="0" dirty="0">
                <a:effectLst/>
                <a:latin typeface="Inter"/>
              </a:rPr>
              <a:t>1</a:t>
            </a:r>
            <a:r>
              <a:rPr lang="zh-TW" altLang="en-US" b="0" i="0" dirty="0">
                <a:effectLst/>
                <a:latin typeface="Inter"/>
              </a:rPr>
              <a:t>月至</a:t>
            </a:r>
            <a:r>
              <a:rPr lang="en-US" altLang="zh-TW" b="0" i="0" dirty="0">
                <a:effectLst/>
                <a:latin typeface="Inter"/>
              </a:rPr>
              <a:t>2015</a:t>
            </a:r>
            <a:r>
              <a:rPr lang="zh-TW" altLang="en-US" b="0" i="0" dirty="0">
                <a:effectLst/>
                <a:latin typeface="Inter"/>
              </a:rPr>
              <a:t>年</a:t>
            </a:r>
            <a:r>
              <a:rPr lang="en-US" altLang="zh-TW" b="0" i="0" dirty="0">
                <a:effectLst/>
                <a:latin typeface="Inter"/>
              </a:rPr>
              <a:t>10</a:t>
            </a:r>
            <a:r>
              <a:rPr lang="zh-TW" altLang="en-US" b="0" i="0" dirty="0">
                <a:effectLst/>
                <a:latin typeface="Inter"/>
              </a:rPr>
              <a:t>月的交易數據做為訓練</a:t>
            </a:r>
            <a:endParaRPr lang="en-US" altLang="zh-TW" b="0" i="0" dirty="0">
              <a:effectLst/>
              <a:latin typeface="Inter"/>
            </a:endParaRPr>
          </a:p>
          <a:p>
            <a:pPr marL="0" indent="0">
              <a:buNone/>
            </a:pPr>
            <a:r>
              <a:rPr lang="zh-TW" altLang="en-US" dirty="0">
                <a:latin typeface="Inter"/>
              </a:rPr>
              <a:t>      </a:t>
            </a:r>
            <a:r>
              <a:rPr lang="en-US" altLang="zh-TW" dirty="0">
                <a:latin typeface="Inter"/>
              </a:rPr>
              <a:t>-</a:t>
            </a:r>
            <a:r>
              <a:rPr lang="zh-TW" altLang="en-US" dirty="0">
                <a:latin typeface="Inter"/>
              </a:rPr>
              <a:t>資料擷取</a:t>
            </a:r>
            <a:endParaRPr lang="en-US" altLang="zh-TW" dirty="0">
              <a:latin typeface="Inter"/>
            </a:endParaRPr>
          </a:p>
          <a:p>
            <a:pPr marL="0" indent="0">
              <a:buNone/>
            </a:pPr>
            <a:r>
              <a:rPr lang="zh-TW" altLang="en-US" dirty="0">
                <a:latin typeface="Inter"/>
              </a:rPr>
              <a:t>      </a:t>
            </a:r>
            <a:r>
              <a:rPr lang="en-US" altLang="zh-TW" dirty="0">
                <a:latin typeface="Inter"/>
              </a:rPr>
              <a:t>-</a:t>
            </a:r>
            <a:r>
              <a:rPr lang="zh-TW" altLang="en-US" dirty="0">
                <a:latin typeface="Inter"/>
              </a:rPr>
              <a:t>資料探索</a:t>
            </a:r>
            <a:endParaRPr lang="en-US" altLang="zh-TW" dirty="0">
              <a:latin typeface="Inter"/>
            </a:endParaRPr>
          </a:p>
          <a:p>
            <a:pPr marL="0" indent="0">
              <a:buNone/>
            </a:pPr>
            <a:r>
              <a:rPr lang="zh-TW" altLang="en-US" dirty="0">
                <a:latin typeface="Inter"/>
              </a:rPr>
              <a:t>      </a:t>
            </a:r>
            <a:r>
              <a:rPr lang="en-US" altLang="zh-TW" dirty="0">
                <a:latin typeface="Inter"/>
              </a:rPr>
              <a:t>-</a:t>
            </a:r>
            <a:r>
              <a:rPr lang="zh-TW" altLang="en-US" dirty="0">
                <a:latin typeface="Inter"/>
              </a:rPr>
              <a:t>資料清洗</a:t>
            </a:r>
            <a:endParaRPr lang="en-US" altLang="zh-TW" dirty="0">
              <a:latin typeface="Inter"/>
            </a:endParaRPr>
          </a:p>
          <a:p>
            <a:pPr marL="0" indent="0">
              <a:buNone/>
            </a:pPr>
            <a:r>
              <a:rPr lang="zh-TW" altLang="en-US" dirty="0">
                <a:latin typeface="Inter"/>
              </a:rPr>
              <a:t>      </a:t>
            </a:r>
            <a:r>
              <a:rPr lang="en-US" altLang="zh-TW" dirty="0">
                <a:latin typeface="Inter"/>
              </a:rPr>
              <a:t>-</a:t>
            </a:r>
            <a:r>
              <a:rPr lang="zh-TW" altLang="en-US" dirty="0">
                <a:latin typeface="Inter"/>
              </a:rPr>
              <a:t>資料轉換</a:t>
            </a:r>
            <a:endParaRPr lang="en-US" altLang="zh-TW" dirty="0">
              <a:latin typeface="Inter"/>
            </a:endParaRPr>
          </a:p>
          <a:p>
            <a:pPr marL="0" indent="0">
              <a:buNone/>
            </a:pPr>
            <a:r>
              <a:rPr lang="zh-TW" altLang="en-US" dirty="0">
                <a:latin typeface="Inter"/>
              </a:rPr>
              <a:t>      </a:t>
            </a:r>
            <a:r>
              <a:rPr lang="en-US" altLang="zh-TW" dirty="0">
                <a:latin typeface="Inter"/>
              </a:rPr>
              <a:t>-</a:t>
            </a:r>
            <a:r>
              <a:rPr lang="zh-TW" altLang="en-US" dirty="0">
                <a:latin typeface="Inter"/>
              </a:rPr>
              <a:t>模型訓練</a:t>
            </a:r>
            <a:endParaRPr lang="en-US" altLang="zh-TW" dirty="0">
              <a:latin typeface="Inter"/>
            </a:endParaRPr>
          </a:p>
          <a:p>
            <a:r>
              <a:rPr lang="zh-TW" altLang="en-US" dirty="0"/>
              <a:t>預測</a:t>
            </a:r>
            <a:r>
              <a:rPr lang="en-US" altLang="zh-TW" dirty="0"/>
              <a:t>2015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月銷售資料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-</a:t>
            </a:r>
            <a:r>
              <a:rPr lang="zh-TW" altLang="en-US" dirty="0"/>
              <a:t>預測銷量</a:t>
            </a:r>
          </a:p>
        </p:txBody>
      </p:sp>
    </p:spTree>
    <p:extLst>
      <p:ext uri="{BB962C8B-B14F-4D97-AF65-F5344CB8AC3E}">
        <p14:creationId xmlns:p14="http://schemas.microsoft.com/office/powerpoint/2010/main" val="217039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F47A0-DB01-4CDA-8E66-206A6C2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資料轉換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3DDE00-4C2F-45B5-8862-4918FB76A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507845"/>
            <a:ext cx="8685171" cy="1842309"/>
          </a:xfrm>
        </p:spPr>
      </p:pic>
    </p:spTree>
    <p:extLst>
      <p:ext uri="{BB962C8B-B14F-4D97-AF65-F5344CB8AC3E}">
        <p14:creationId xmlns:p14="http://schemas.microsoft.com/office/powerpoint/2010/main" val="1546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821A2-6A55-4C95-AB10-BF59DB5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30379-A22C-476A-BF6D-DE04CA45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b="0" i="0" dirty="0">
                <a:effectLst/>
                <a:latin typeface="Inter"/>
              </a:rPr>
              <a:t> LSTM(Long Short Term Memory) </a:t>
            </a:r>
            <a:r>
              <a:rPr lang="zh-TW" altLang="en-US" b="0" i="0" dirty="0">
                <a:effectLst/>
                <a:latin typeface="Inter"/>
              </a:rPr>
              <a:t>進行訓練</a:t>
            </a:r>
            <a:endParaRPr lang="en-US" altLang="zh-TW" b="0" i="0" dirty="0">
              <a:effectLst/>
              <a:latin typeface="Inter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58C199-CAB7-4C88-8F62-84144CF3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2950114"/>
            <a:ext cx="64008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2C8FE-6E45-4F7A-85AD-CAB2A5C4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948650-8D79-4D4A-886B-76A92AC5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87" y="2297859"/>
            <a:ext cx="5424226" cy="3508059"/>
          </a:xfrm>
        </p:spPr>
      </p:pic>
    </p:spTree>
    <p:extLst>
      <p:ext uri="{BB962C8B-B14F-4D97-AF65-F5344CB8AC3E}">
        <p14:creationId xmlns:p14="http://schemas.microsoft.com/office/powerpoint/2010/main" val="50321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52031-881D-4058-B7D0-48761E0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DC24D-30F3-4B62-BE9C-2D2BF2CD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item_categories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zh-TW" altLang="en-US" dirty="0"/>
              <a:t>類別名稱</a:t>
            </a:r>
            <a:r>
              <a:rPr lang="en-US" altLang="zh-TW" dirty="0"/>
              <a:t>,</a:t>
            </a:r>
            <a:r>
              <a:rPr lang="zh-TW" altLang="en-US" dirty="0"/>
              <a:t>類別編碼</a:t>
            </a:r>
            <a:r>
              <a:rPr lang="en-US" altLang="zh-TW" dirty="0"/>
              <a:t>(</a:t>
            </a:r>
            <a:r>
              <a:rPr lang="zh-TW" altLang="en-US" dirty="0"/>
              <a:t>唯一的流水碼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Items</a:t>
            </a:r>
          </a:p>
          <a:p>
            <a:pPr marL="0" indent="0">
              <a:buNone/>
            </a:pPr>
            <a:r>
              <a:rPr lang="zh-TW" altLang="en-US" dirty="0"/>
              <a:t>      項目名稱</a:t>
            </a:r>
            <a:r>
              <a:rPr lang="en-US" altLang="zh-TW" dirty="0"/>
              <a:t>,</a:t>
            </a:r>
            <a:r>
              <a:rPr lang="zh-TW" altLang="en-US" dirty="0"/>
              <a:t>項目編碼</a:t>
            </a:r>
            <a:r>
              <a:rPr lang="en-US" altLang="zh-TW" dirty="0"/>
              <a:t>(</a:t>
            </a:r>
            <a:r>
              <a:rPr lang="zh-TW" altLang="en-US" dirty="0"/>
              <a:t>唯一的流水碼</a:t>
            </a:r>
            <a:r>
              <a:rPr lang="en-US" altLang="zh-TW" dirty="0"/>
              <a:t>),</a:t>
            </a:r>
            <a:r>
              <a:rPr lang="zh-TW" altLang="en-US" dirty="0"/>
              <a:t>項目對應的類別編碼</a:t>
            </a:r>
            <a:endParaRPr lang="en-US" altLang="zh-TW" dirty="0"/>
          </a:p>
          <a:p>
            <a:r>
              <a:rPr lang="en-US" altLang="zh-TW" dirty="0"/>
              <a:t>Shops</a:t>
            </a:r>
          </a:p>
          <a:p>
            <a:pPr marL="0" indent="0">
              <a:buNone/>
            </a:pPr>
            <a:r>
              <a:rPr lang="zh-TW" altLang="en-US" dirty="0"/>
              <a:t>      店鋪名稱</a:t>
            </a:r>
            <a:r>
              <a:rPr lang="en-US" altLang="zh-TW" dirty="0"/>
              <a:t>,</a:t>
            </a:r>
            <a:r>
              <a:rPr lang="zh-TW" altLang="en-US" dirty="0"/>
              <a:t>店鋪編碼</a:t>
            </a:r>
            <a:r>
              <a:rPr lang="en-US" altLang="zh-TW" dirty="0"/>
              <a:t>(</a:t>
            </a:r>
            <a:r>
              <a:rPr lang="zh-TW" altLang="en-US" dirty="0"/>
              <a:t>唯一的流水碼</a:t>
            </a:r>
            <a:r>
              <a:rPr lang="en-US" altLang="zh-TW" dirty="0"/>
              <a:t>),</a:t>
            </a:r>
          </a:p>
          <a:p>
            <a:r>
              <a:rPr lang="en-US" altLang="zh-TW" dirty="0" err="1"/>
              <a:t>Sales_train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日期</a:t>
            </a:r>
            <a:r>
              <a:rPr lang="en-US" altLang="zh-TW" dirty="0"/>
              <a:t>,</a:t>
            </a:r>
            <a:r>
              <a:rPr lang="zh-TW" altLang="en-US" dirty="0"/>
              <a:t>連續月份</a:t>
            </a:r>
            <a:r>
              <a:rPr lang="en-US" altLang="zh-TW" dirty="0"/>
              <a:t>,</a:t>
            </a:r>
            <a:r>
              <a:rPr lang="zh-TW" altLang="en-US" dirty="0"/>
              <a:t>店鋪編碼</a:t>
            </a:r>
            <a:r>
              <a:rPr lang="en-US" altLang="zh-TW" dirty="0"/>
              <a:t>,</a:t>
            </a:r>
            <a:r>
              <a:rPr lang="zh-TW" altLang="en-US" dirty="0"/>
              <a:t>項目編碼</a:t>
            </a:r>
            <a:r>
              <a:rPr lang="en-US" altLang="zh-TW" dirty="0"/>
              <a:t>,</a:t>
            </a:r>
            <a:r>
              <a:rPr lang="zh-TW" altLang="en-US" dirty="0"/>
              <a:t>項目價格</a:t>
            </a:r>
            <a:r>
              <a:rPr lang="en-US" altLang="zh-TW" dirty="0"/>
              <a:t>,</a:t>
            </a:r>
            <a:r>
              <a:rPr lang="zh-TW" altLang="en-US" dirty="0"/>
              <a:t>銷售數量</a:t>
            </a:r>
            <a:endParaRPr lang="en-US" altLang="zh-TW" dirty="0"/>
          </a:p>
          <a:p>
            <a:r>
              <a:rPr lang="en-US" altLang="zh-TW" dirty="0"/>
              <a:t>Test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ID(</a:t>
            </a:r>
            <a:r>
              <a:rPr lang="zh-TW" altLang="en-US" dirty="0"/>
              <a:t>流水碼</a:t>
            </a:r>
            <a:r>
              <a:rPr lang="en-US" altLang="zh-TW" dirty="0"/>
              <a:t>),</a:t>
            </a:r>
            <a:r>
              <a:rPr lang="zh-TW" altLang="en-US" dirty="0"/>
              <a:t>店鋪編碼</a:t>
            </a:r>
            <a:r>
              <a:rPr lang="en-US" altLang="zh-TW" dirty="0"/>
              <a:t>,</a:t>
            </a:r>
            <a:r>
              <a:rPr lang="zh-TW" altLang="en-US" dirty="0"/>
              <a:t>項目編碼</a:t>
            </a:r>
          </a:p>
        </p:txBody>
      </p:sp>
    </p:spTree>
    <p:extLst>
      <p:ext uri="{BB962C8B-B14F-4D97-AF65-F5344CB8AC3E}">
        <p14:creationId xmlns:p14="http://schemas.microsoft.com/office/powerpoint/2010/main" val="8831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6E33F-812B-4FDD-ADFB-8577FD7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資料擷取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7F707A-294C-443D-A91A-1BD5B264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31" y="1028541"/>
            <a:ext cx="5098742" cy="5584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60DF3C-CE67-445D-AB62-87A8760C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9" y="3334943"/>
            <a:ext cx="4499736" cy="9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52031-881D-4058-B7D0-48761E0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Item_categories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DC24D-30F3-4B62-BE9C-2D2BF2CD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item_category_name</a:t>
            </a:r>
            <a:r>
              <a:rPr lang="en-US" altLang="zh-TW" dirty="0"/>
              <a:t> : </a:t>
            </a:r>
            <a:r>
              <a:rPr lang="zh-TW" altLang="en-US" dirty="0"/>
              <a:t>類別名稱</a:t>
            </a:r>
            <a:r>
              <a:rPr lang="en-US" altLang="zh-TW" dirty="0"/>
              <a:t>, </a:t>
            </a:r>
            <a:r>
              <a:rPr lang="en-US" altLang="zh-TW" dirty="0" err="1"/>
              <a:t>item_category_id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類別編碼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84</a:t>
            </a:r>
            <a:r>
              <a:rPr lang="zh-TW" altLang="en-US" dirty="0"/>
              <a:t>種種類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B053F5-7A11-4833-919E-714F9F30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581914"/>
            <a:ext cx="2362200" cy="21526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972E959-55D5-44DA-9C56-40A2D576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1914"/>
            <a:ext cx="3924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52031-881D-4058-B7D0-48761E0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DC24D-30F3-4B62-BE9C-2D2BF2CD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item_name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項目名稱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item_id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項目編碼</a:t>
            </a:r>
            <a:r>
              <a:rPr lang="en-US" altLang="zh-TW" dirty="0"/>
              <a:t>, </a:t>
            </a:r>
            <a:r>
              <a:rPr lang="en-US" altLang="zh-TW" dirty="0" err="1"/>
              <a:t>item_category_id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對應類別編碼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22170</a:t>
            </a:r>
            <a:r>
              <a:rPr lang="zh-TW" altLang="en-US" dirty="0"/>
              <a:t>種項目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F62B1F-7903-4C60-AAB2-2BD052D5F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48891"/>
            <a:ext cx="3095625" cy="2133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017BBAF-6D90-42EB-AF28-FAAA7F564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71" y="2848891"/>
            <a:ext cx="5638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9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52031-881D-4058-B7D0-48761E0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Shops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DC24D-30F3-4B62-BE9C-2D2BF2CD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shop_name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商店名稱</a:t>
            </a:r>
            <a:r>
              <a:rPr lang="en-US" altLang="zh-TW" dirty="0"/>
              <a:t>, </a:t>
            </a:r>
            <a:r>
              <a:rPr lang="en-US" altLang="zh-TW" dirty="0" err="1"/>
              <a:t>shop_id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商店編碼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59</a:t>
            </a:r>
            <a:r>
              <a:rPr lang="zh-TW" altLang="en-US" dirty="0"/>
              <a:t>家通路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971D3B-FC76-4D57-88E5-1B1F0869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751929"/>
            <a:ext cx="2333625" cy="25050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784F82-3A93-40E9-B3BC-0899FC2AD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03" y="3199603"/>
            <a:ext cx="4743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52031-881D-4058-B7D0-48761E0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Sales_train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DC24D-30F3-4B62-BE9C-2D2BF2CD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Date : </a:t>
            </a:r>
            <a:r>
              <a:rPr lang="zh-TW" altLang="en-US" dirty="0"/>
              <a:t>時間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date_block_num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連續月份</a:t>
            </a:r>
            <a:r>
              <a:rPr lang="en-US" altLang="zh-TW" dirty="0"/>
              <a:t>,  </a:t>
            </a:r>
            <a:r>
              <a:rPr lang="en-US" altLang="zh-TW" dirty="0" err="1"/>
              <a:t>shop_id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商店編碼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item_id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項目編碼</a:t>
            </a:r>
            <a:r>
              <a:rPr lang="en-US" altLang="zh-TW" dirty="0"/>
              <a:t>, </a:t>
            </a:r>
            <a:r>
              <a:rPr lang="en-US" altLang="zh-TW" dirty="0" err="1"/>
              <a:t>item_price</a:t>
            </a:r>
            <a:r>
              <a:rPr lang="en-US" altLang="zh-TW" dirty="0"/>
              <a:t> = </a:t>
            </a:r>
            <a:r>
              <a:rPr lang="zh-TW" altLang="en-US" dirty="0"/>
              <a:t>項目價格</a:t>
            </a:r>
            <a:r>
              <a:rPr lang="en-US" altLang="zh-TW" dirty="0"/>
              <a:t>, </a:t>
            </a:r>
            <a:r>
              <a:rPr lang="en-US" altLang="zh-TW" dirty="0" err="1"/>
              <a:t>item_cnt_day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銷售量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2935849</a:t>
            </a:r>
            <a:r>
              <a:rPr lang="zh-TW" altLang="en-US" dirty="0"/>
              <a:t>筆銷售數據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8BDF2F-D3CE-43C6-8655-A64998566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4" y="2886255"/>
            <a:ext cx="5114925" cy="23431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22E4FBA-880C-47DC-801A-792DBE10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2962455"/>
            <a:ext cx="5676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52031-881D-4058-B7D0-48761E0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DC24D-30F3-4B62-BE9C-2D2BF2CD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流水碼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shop_id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商店編碼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item_id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項目編碼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en-US" altLang="zh-TW" dirty="0"/>
              <a:t>214200</a:t>
            </a:r>
            <a:r>
              <a:rPr lang="zh-TW" altLang="en-US" dirty="0"/>
              <a:t>筆待預測數據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2B241A-F06E-430F-80F4-773FBEAFE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46912"/>
            <a:ext cx="2381250" cy="21145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8C9AB6E-E616-4C03-ABD4-451D3987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6912"/>
            <a:ext cx="3381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46151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511</TotalTime>
  <Words>536</Words>
  <Application>Microsoft Office PowerPoint</Application>
  <PresentationFormat>寬螢幕</PresentationFormat>
  <Paragraphs>112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Inter</vt:lpstr>
      <vt:lpstr>Arial</vt:lpstr>
      <vt:lpstr>Century Schoolbook</vt:lpstr>
      <vt:lpstr>Wingdings 2</vt:lpstr>
      <vt:lpstr>視圖</vt:lpstr>
      <vt:lpstr>未來銷售預測</vt:lpstr>
      <vt:lpstr>Overview</vt:lpstr>
      <vt:lpstr>Data</vt:lpstr>
      <vt:lpstr>資料擷取</vt:lpstr>
      <vt:lpstr>資料探索 : Item_categories</vt:lpstr>
      <vt:lpstr>資料探索 : Items</vt:lpstr>
      <vt:lpstr>資料探索 : Shops</vt:lpstr>
      <vt:lpstr>資料探索 : Sales_train</vt:lpstr>
      <vt:lpstr>資料探索 : Test</vt:lpstr>
      <vt:lpstr>資料模型</vt:lpstr>
      <vt:lpstr>資料模型</vt:lpstr>
      <vt:lpstr>資料模型</vt:lpstr>
      <vt:lpstr>資料模型</vt:lpstr>
      <vt:lpstr>資料清洗</vt:lpstr>
      <vt:lpstr>資料清洗</vt:lpstr>
      <vt:lpstr>資料清洗</vt:lpstr>
      <vt:lpstr>資料轉換</vt:lpstr>
      <vt:lpstr>小結</vt:lpstr>
      <vt:lpstr>資料轉換</vt:lpstr>
      <vt:lpstr>資料轉換</vt:lpstr>
      <vt:lpstr>模型</vt:lpstr>
      <vt:lpstr>預測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未來銷售預測</dc:title>
  <dc:creator>林威廷</dc:creator>
  <cp:lastModifiedBy>林威廷</cp:lastModifiedBy>
  <cp:revision>21</cp:revision>
  <dcterms:created xsi:type="dcterms:W3CDTF">2020-10-27T11:45:01Z</dcterms:created>
  <dcterms:modified xsi:type="dcterms:W3CDTF">2020-11-09T19:10:30Z</dcterms:modified>
</cp:coreProperties>
</file>