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5726-600A-4BE6-AEF4-109FA0A428E7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A5E34-4FC2-49B1-B546-332C647C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27D96-1981-7A0C-4A3D-A3E258E1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16F7A-6793-EA37-42F4-915FF949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EB39-5DB6-B277-DBED-378885A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7A9C-E983-4237-B0D0-7E24A6FE213C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CD7CF-411A-8B61-1B1D-B508F08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16709-9826-BC75-B7FD-51BFD4D1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EDC7-8F3F-9C4D-202E-1CB3660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3761E-A6F3-8A27-69F8-AD5E62EE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24995-668C-D304-A5D2-9E43450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70F-965C-4625-8174-39086D0F00FA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279B4-EBE0-3DB2-6623-3C3B42D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8725C-A974-8E38-66B4-A98CB22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040BFF-477A-A7C6-3F79-1FD90228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3B09D-563B-2061-E29A-002EC8D3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AC2D4-B05A-F73D-604B-CA3A49D7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441-FDA9-40BF-8779-F36C9671FA5E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0B6E2-160A-FFC7-7400-44CE07C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FC9F3-000B-268F-49A1-83BABD1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F878-647E-871F-EC3B-0D77851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D2C65-E56C-D1AB-01DB-CA707C5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567E-AA3D-EF0C-8F0C-78132DA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5C6D-A84E-43E8-A49D-2DE60A3A75AE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3D4FF-B448-F5AD-7747-DB4C82D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FABFC-330F-E47F-BB0D-BD32D20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A4C5-AE82-6F76-3354-D9189CD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68D91-9848-7A37-C81F-EDE9BBA5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97731-CB2B-FAF4-7276-FC8795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0D1-D3B0-467B-A981-B26B7AF2879E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27420-93F2-3E25-BD0B-89A93AD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9C86E-6EAD-09BA-1FC6-5664EC2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80A8-2B2C-45DE-BF36-4F755972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A8728-94E3-62D6-8FE3-A37B78D0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C0CBC1-4873-0578-8DEB-F4BF0E1F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ABD81-B98F-44DF-C549-E5AB2C6B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A377-25E8-4FAF-9329-97CE0710FDD3}" type="datetime1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8B94C-DECB-F065-3B5E-BA548FA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0FD96-645F-657C-56C6-62903D21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68544-570B-88A3-F434-00003A07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27EF-26E6-6FCC-0A23-0CE52367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A05CA-12CB-BD4B-9D35-80DDCAE8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1BCE45-4294-D3A2-3088-1FFAB7494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85E0C-9150-34F0-4941-774BA0E36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75B43-C53B-B568-9394-AEA3D35C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68B0-33DA-4B89-BDBC-8CFF38D30EFD}" type="datetime1">
              <a:rPr lang="ru-RU" smtClean="0"/>
              <a:t>08.02.2023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62859F-C83E-57B5-2E7B-95D72DF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CA2C1-757F-6711-B4EC-269436C7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214BB-AB86-1850-C147-0C11BEB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9FE373-6250-9A47-FBCA-215669F1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F331-ECFC-4E22-A5B7-62730F29BCB8}" type="datetime1">
              <a:rPr lang="ru-RU" smtClean="0"/>
              <a:t>08.02.2023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5CC06-D381-C6B3-9214-36C8FD9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D0466-957E-04BE-F884-A59C37F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2564D-9CF3-BF1C-4BCA-67F400E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97B3-ABBF-4EB8-B9A7-32ACA64B5943}" type="datetime1">
              <a:rPr lang="ru-RU" smtClean="0"/>
              <a:t>08.02.2023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CECD27-5CE7-D32D-4785-2722CDE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ED496-5297-37A9-C202-8EB3C41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5B67-120F-6A9B-6495-2823AC1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D2B6-2BA2-A71E-E173-9EB8AD9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4FEA9-23F7-69D0-0726-2E08374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C565B-7964-230B-7FE5-A380F40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D77B-CED9-4445-8D26-F40BCEDA9675}" type="datetime1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F2190-ED05-46AC-57DF-BB7013B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A1F5B-3CDF-9A1A-A9A9-1E7D436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1A843-5EF5-BCB0-65F2-258CA6BF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774D0-1A92-E3B2-64B9-4F4EB01F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7AE8EA-5ADE-DFF8-62B5-4E9410C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BB0BD-3AC3-6A02-3F89-EA17FCE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A63-3EFB-4435-810A-162106C2AA80}" type="datetime1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0F52C-E57B-3BE1-5675-10A46BC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FDD3D-77DB-EC28-8CDF-3A6B8AC9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7532-7A7D-0648-9FF7-27BC6D2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1F75-CA9C-DF5F-FF26-5E24B247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DC840-3EED-DA3B-0A4C-C0266B99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0B48-910D-4138-A64E-B9BF83978213}" type="datetime1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66D88-0A37-52F6-7F36-E661259B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44E6A-F65E-599D-5260-673028DA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56425-FDBD-7EF7-BECA-73FE3765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7539"/>
            <a:ext cx="9144000" cy="1012423"/>
          </a:xfrm>
        </p:spPr>
        <p:txBody>
          <a:bodyPr>
            <a:normAutofit/>
          </a:bodyPr>
          <a:lstStyle/>
          <a:p>
            <a:r>
              <a:rPr lang="ru-RU" sz="4800" dirty="0"/>
              <a:t>Эффективная 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E408-6858-63B9-9E11-91113A43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66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Жадик К.А.</a:t>
            </a:r>
          </a:p>
          <a:p>
            <a:pPr algn="r"/>
            <a:r>
              <a:rPr lang="ru-RU" dirty="0"/>
              <a:t>Б9121-09.03.03ПИКД</a:t>
            </a: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Руководитель доцент ИМКТ </a:t>
            </a:r>
            <a:r>
              <a:rPr lang="ru-RU" sz="2400" dirty="0" err="1">
                <a:solidFill>
                  <a:schemeClr val="tx1"/>
                </a:solidFill>
              </a:rPr>
              <a:t>Кленин</a:t>
            </a:r>
            <a:r>
              <a:rPr lang="ru-RU" sz="2400" dirty="0">
                <a:solidFill>
                  <a:schemeClr val="tx1"/>
                </a:solidFill>
              </a:rPr>
              <a:t> А.С.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FF4E2-9CFB-F3AC-353A-8C24887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C132C1-2764-1783-1EDB-FEF2542F6D24}"/>
              </a:ext>
            </a:extLst>
          </p:cNvPr>
          <p:cNvSpPr txBox="1">
            <a:spLocks/>
          </p:cNvSpPr>
          <p:nvPr/>
        </p:nvSpPr>
        <p:spPr>
          <a:xfrm>
            <a:off x="1524000" y="1762835"/>
            <a:ext cx="9144000" cy="101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Алгоритмы и структуры данных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78D93B-520E-13CC-1EC6-47BC61E34DE4}"/>
              </a:ext>
            </a:extLst>
          </p:cNvPr>
          <p:cNvSpPr txBox="1">
            <a:spLocks/>
          </p:cNvSpPr>
          <p:nvPr/>
        </p:nvSpPr>
        <p:spPr>
          <a:xfrm>
            <a:off x="1524000" y="59509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62358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88F6D-BB8D-5C18-B5B2-56A8650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FAAC-C123-C670-C9C2-30430914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эффективного умножения используется алгоритм быстрого преобразования Фурье,  позволяющий перемножать числа за время </a:t>
            </a:r>
            <a:r>
              <a:rPr lang="en-US" i="1" dirty="0"/>
              <a:t>O(n*log n).</a:t>
            </a:r>
            <a:endParaRPr lang="ru-RU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83D84F-861A-4EDA-BF3C-96CB17EC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7A3DD2-2F5E-D538-0E56-437F8E4E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625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594D-815A-7496-3DCE-8CB5F38F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24F2B-7C0E-B00C-57CE-CD3D35F2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деления используется школьный алгоритм деления в столбик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B4FFFC-5D17-ED68-CDF9-849C72DB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CA6D4-5185-A108-2DE6-DC2851606130}"/>
              </a:ext>
            </a:extLst>
          </p:cNvPr>
          <p:cNvSpPr txBox="1"/>
          <p:nvPr/>
        </p:nvSpPr>
        <p:spPr>
          <a:xfrm>
            <a:off x="5630779" y="2608220"/>
            <a:ext cx="2454442" cy="278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7 4 1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</a:t>
            </a:r>
            <a:r>
              <a:rPr lang="en-US" altLang="ru-RU" b="1" dirty="0">
                <a:latin typeface="Courier New" panose="02070309020205020404" pitchFamily="49" charset="0"/>
              </a:rPr>
              <a:t>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2 4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ru-RU" b="1" dirty="0">
                <a:latin typeface="Courier New" panose="02070309020205020404" pitchFamily="49" charset="0"/>
              </a:rPr>
              <a:t>7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7 2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</a:rPr>
              <a:t>1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  0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A46E56-FBC9-121B-DCF6-8F311C49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587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7F10-3597-6880-BCD8-6B09283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6130E-6E7E-D515-E7F6-FB49188F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ходе изучения структуры эффективная длинная арифметика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Сложения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Вычитания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Умножения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Деления нацело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893298-E401-D357-F2A4-130D70F2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B6E45D-D33B-D7B3-B2C7-4D0DF56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992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C3FD-FF23-D4A3-C948-B9B9DBC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0886-1EA5-E38B-E13A-3572712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Длинная арифметика - это метод вычисления для больших чисел, которые не помещаются в стандартные представления чисел компьютера.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DFD5F8-5A22-1B5D-2B07-59AA2436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EAD9CD-A89C-61A7-912D-E1A94486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130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FE19-1570-ACDE-9521-ABE0B6B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длинной арифметики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9C912-ACCA-FE1A-6793-7379092A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Числа, представленные в виде строки – </a:t>
            </a:r>
            <a:r>
              <a:rPr lang="en-US" dirty="0"/>
              <a:t>string num</a:t>
            </a:r>
          </a:p>
          <a:p>
            <a:r>
              <a:rPr lang="ru-RU" dirty="0"/>
              <a:t>Числа, представленные в виде массива – </a:t>
            </a:r>
            <a:r>
              <a:rPr lang="en-US" dirty="0"/>
              <a:t>vector&lt;int&gt; op</a:t>
            </a:r>
          </a:p>
          <a:p>
            <a:r>
              <a:rPr lang="ru-RU" dirty="0"/>
              <a:t>Знак числа </a:t>
            </a:r>
            <a:r>
              <a:rPr lang="en-US" dirty="0"/>
              <a:t>– int </a:t>
            </a:r>
            <a:r>
              <a:rPr lang="en-US" dirty="0" err="1"/>
              <a:t>is_negative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1BCA62-F3F5-E925-FD7E-CA17E973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187819-4B3B-90DD-25A5-8B94638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916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5476F-D3EC-8716-9B4F-A5B6B02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27992-659A-103A-0385-7547D055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compare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– функция, определяющая какое число больше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delete_zeroes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удаляющая лидирующие нули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convert_to_string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конвертирующая </a:t>
            </a:r>
            <a:r>
              <a:rPr lang="en-US" sz="2000" dirty="0">
                <a:latin typeface="Consolas" panose="020B0609020204030204" pitchFamily="49" charset="0"/>
              </a:rPr>
              <a:t>vector&lt;int&gt; </a:t>
            </a:r>
            <a:r>
              <a:rPr lang="ru-RU" sz="2000" dirty="0">
                <a:latin typeface="Consolas" panose="020B0609020204030204" pitchFamily="49" charset="0"/>
              </a:rPr>
              <a:t>в </a:t>
            </a:r>
            <a:r>
              <a:rPr lang="en-US" sz="2000" dirty="0">
                <a:latin typeface="Consolas" panose="020B0609020204030204" pitchFamily="49" charset="0"/>
              </a:rPr>
              <a:t>string</a:t>
            </a:r>
          </a:p>
          <a:p>
            <a:endParaRPr lang="ru-RU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34A3A-7D28-E46E-86A7-7D05966A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E487D1-A5E5-6ED7-830F-0374EE4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472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D7794-9744-C70F-0BFA-C7E0AE2A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sz="3200" dirty="0"/>
              <a:t>Ввод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89118-267D-30D4-0E5C-62F3B0B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read_big</a:t>
            </a:r>
            <a:r>
              <a:rPr lang="en-US" dirty="0"/>
              <a:t> – </a:t>
            </a:r>
            <a:r>
              <a:rPr lang="ru-RU" dirty="0"/>
              <a:t>функция, вносящая цифры числа в массив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830086-C1C9-1BBF-98F7-0895248C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05DBFCA-C78D-C14E-72BD-82434A30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56824"/>
              </p:ext>
            </p:extLst>
          </p:nvPr>
        </p:nvGraphicFramePr>
        <p:xfrm>
          <a:off x="2095082" y="273586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E3CA1C-751A-EEBD-2210-52E5F189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181"/>
              </p:ext>
            </p:extLst>
          </p:nvPr>
        </p:nvGraphicFramePr>
        <p:xfrm>
          <a:off x="2095082" y="410181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8EA8D4-296A-FF8E-48D6-EE304573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42788"/>
              </p:ext>
            </p:extLst>
          </p:nvPr>
        </p:nvGraphicFramePr>
        <p:xfrm>
          <a:off x="2095082" y="4488961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3F3A9-56D3-1A3C-326D-19570145F059}"/>
              </a:ext>
            </a:extLst>
          </p:cNvPr>
          <p:cNvSpPr txBox="1"/>
          <p:nvPr/>
        </p:nvSpPr>
        <p:spPr>
          <a:xfrm>
            <a:off x="838199" y="2712239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6A322-C32D-6A3A-8F31-49A0A3543718}"/>
              </a:ext>
            </a:extLst>
          </p:cNvPr>
          <p:cNvSpPr txBox="1"/>
          <p:nvPr/>
        </p:nvSpPr>
        <p:spPr>
          <a:xfrm>
            <a:off x="838200" y="4078184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BEE8E0-8167-9F9B-50B7-7EC4DD4A4BF5}"/>
              </a:ext>
            </a:extLst>
          </p:cNvPr>
          <p:cNvCxnSpPr>
            <a:cxnSpLocks/>
          </p:cNvCxnSpPr>
          <p:nvPr/>
        </p:nvCxnSpPr>
        <p:spPr>
          <a:xfrm>
            <a:off x="2374710" y="3132109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E00139-C16B-7A57-C050-8D3AFC70B2F0}"/>
              </a:ext>
            </a:extLst>
          </p:cNvPr>
          <p:cNvCxnSpPr>
            <a:cxnSpLocks/>
          </p:cNvCxnSpPr>
          <p:nvPr/>
        </p:nvCxnSpPr>
        <p:spPr>
          <a:xfrm>
            <a:off x="2879678" y="3120294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4DA5C3D-E951-834A-8576-2789D3A1B27F}"/>
              </a:ext>
            </a:extLst>
          </p:cNvPr>
          <p:cNvCxnSpPr>
            <a:cxnSpLocks/>
          </p:cNvCxnSpPr>
          <p:nvPr/>
        </p:nvCxnSpPr>
        <p:spPr>
          <a:xfrm>
            <a:off x="3272885" y="3098325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0059819-0DF3-F7A1-A8F7-50099398098C}"/>
              </a:ext>
            </a:extLst>
          </p:cNvPr>
          <p:cNvCxnSpPr>
            <a:endCxn id="6" idx="0"/>
          </p:cNvCxnSpPr>
          <p:nvPr/>
        </p:nvCxnSpPr>
        <p:spPr>
          <a:xfrm>
            <a:off x="3903260" y="3120294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1272E8E-9092-8327-975F-648E9054E17C}"/>
              </a:ext>
            </a:extLst>
          </p:cNvPr>
          <p:cNvCxnSpPr/>
          <p:nvPr/>
        </p:nvCxnSpPr>
        <p:spPr>
          <a:xfrm flipH="1">
            <a:off x="3351965" y="3114387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FAACB72-2ECE-B15F-F592-AEC974DFA188}"/>
              </a:ext>
            </a:extLst>
          </p:cNvPr>
          <p:cNvCxnSpPr/>
          <p:nvPr/>
        </p:nvCxnSpPr>
        <p:spPr>
          <a:xfrm flipH="1">
            <a:off x="2879678" y="3114387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F4C4806-102B-8B04-6220-9B04D6E685E7}"/>
              </a:ext>
            </a:extLst>
          </p:cNvPr>
          <p:cNvCxnSpPr/>
          <p:nvPr/>
        </p:nvCxnSpPr>
        <p:spPr>
          <a:xfrm flipH="1">
            <a:off x="2374709" y="3114387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D91EC84-79B7-F368-6E6F-C1EA7740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07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B828-D617-46F5-AF21-B6EE74A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Вывод</a:t>
            </a:r>
            <a:r>
              <a:rPr lang="ru-RU" dirty="0"/>
              <a:t> </a:t>
            </a:r>
            <a:r>
              <a:rPr lang="ru-RU" sz="3200" dirty="0"/>
              <a:t>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78200-CFCE-EF51-8573-C034F28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print_big</a:t>
            </a:r>
            <a:r>
              <a:rPr lang="en-US" dirty="0"/>
              <a:t> – </a:t>
            </a:r>
            <a:r>
              <a:rPr lang="ru-RU" dirty="0"/>
              <a:t>функция работает аналогично функции ввода, выводит числа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5FDB12-2A4D-8B4D-5E0D-A363F8FC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15D56A-4D8C-00BE-7867-81CC955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320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3904-5F1A-F534-81DA-A9AC49F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Операции длинной арифметики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3F3BF-DB59-4472-78C0-07DC0A23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Сложение</a:t>
            </a:r>
          </a:p>
          <a:p>
            <a:r>
              <a:rPr lang="ru-RU" dirty="0"/>
              <a:t>Вычитание</a:t>
            </a:r>
          </a:p>
          <a:p>
            <a:r>
              <a:rPr lang="ru-RU" dirty="0"/>
              <a:t>Целочисленное умножение</a:t>
            </a:r>
          </a:p>
          <a:p>
            <a:r>
              <a:rPr lang="ru-RU" dirty="0"/>
              <a:t>Целочисленное деление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60A87-9C87-5C7C-E8D4-3E42DA16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855E0-B645-5838-E0CC-2EB8409B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988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574A2-3CA3-B90F-0444-4D221C5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A1266-6E90-6768-F041-F42671D7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сложения используется школьный алгоритм сложения в столбик.</a:t>
            </a:r>
          </a:p>
          <a:p>
            <a:pPr marL="0" indent="0">
              <a:buNone/>
            </a:pP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854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=1539</a:t>
            </a:r>
            <a:endParaRPr lang="ru-RU" sz="1800" b="1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5 2 5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8 5 4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1 3 7 9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628088-FABC-0662-07CF-520519DA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74CC6-2DD5-F666-82B9-EAEB5E4F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770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595C7-B6EB-3F59-F8DE-1BC833F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B33E0-99C9-01D0-7F15-54E23171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вычитания используется школьный алгоритм вычитания в столбик</a:t>
            </a:r>
            <a:r>
              <a:rPr lang="en-US" dirty="0"/>
              <a:t>.</a:t>
            </a: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972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-567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405</a:t>
            </a: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9 7 2</a:t>
            </a:r>
            <a:endParaRPr lang="ru-RU" sz="1800" dirty="0"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5 6 7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74F40-288A-8293-BB9C-52C41393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6045EE-205F-B8E3-A2B0-7E5FA02C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752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335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Эффективная длинная арифметика</vt:lpstr>
      <vt:lpstr>Длинная арифметика</vt:lpstr>
      <vt:lpstr>Структура длинной арифметики</vt:lpstr>
      <vt:lpstr>Вспомогательные функции</vt:lpstr>
      <vt:lpstr>Ввод длинных чисел</vt:lpstr>
      <vt:lpstr>Вывод чисел</vt:lpstr>
      <vt:lpstr>Операции длинной арифметики</vt:lpstr>
      <vt:lpstr>Сложение длинных чисел</vt:lpstr>
      <vt:lpstr>Вычитание длинных чисел</vt:lpstr>
      <vt:lpstr>Умножение длинных чисел</vt:lpstr>
      <vt:lpstr>Деление длинных чисел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Кирилл Жадик</dc:creator>
  <cp:lastModifiedBy>Кирилл Жадик</cp:lastModifiedBy>
  <cp:revision>3</cp:revision>
  <dcterms:created xsi:type="dcterms:W3CDTF">2023-02-05T04:47:16Z</dcterms:created>
  <dcterms:modified xsi:type="dcterms:W3CDTF">2023-02-08T03:46:32Z</dcterms:modified>
</cp:coreProperties>
</file>