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261F8-27FF-4398-A98E-238F436B651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73AF3-68E9-4E0D-912D-CFE9ABCF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03491-70E6-4B90-924F-1C37AF0759FC}" type="datetime1">
              <a:rPr lang="en-US" smtClean="0"/>
              <a:t>7/12/2017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98D41-A24A-4F24-9AB2-7E8C2E3F9F1A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34828C-28D5-4FCC-9718-FFBC5275F7C0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3F03C2-CD4D-4DF4-B758-7B3487B0B59F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52198-7E01-463E-BDD5-FDDF8BA39588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4B9EC4-03EB-40E9-8714-6CCD883B600E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87FB9-F785-4B0C-8300-145A4AB1FF9F}" type="datetime1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49368-2DE1-491E-A59C-08379C19B9B9}" type="datetime1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64645-15EB-4D70-BA6C-0040281DA4AF}" type="datetime1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01229F-2921-4882-B000-1A8BC95C406F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F8E3D-8A30-410E-87D1-F098F8EA5F25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6C592697-2E9C-4757-AF9E-24FD55425536}" type="datetime1">
              <a:rPr lang="en-US" smtClean="0"/>
              <a:t>7/12/2017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Spatial Statistics Presentation 14.07.2017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ar_power_in_Germany" TargetMode="External"/><Relationship Id="rId2" Type="http://schemas.openxmlformats.org/officeDocument/2006/relationships/hyperlink" Target="http://www.cs.toronto.edu/~kyros/courses/2503/Handouts/mrf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bay.com/gds/8-Reasons-Why-Playing-in-the-Sand-Is-Good-for-Kids-/10000000177634049/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Agricultural yield </a:t>
            </a:r>
            <a:r>
              <a:rPr lang="en-US" dirty="0" smtClean="0"/>
              <a:t>estimation with spatial smoothing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Caner Erdem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54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spatial effects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2019" y="1412777"/>
                <a:ext cx="4288520" cy="482453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Yield data for 230 out of </a:t>
                </a:r>
                <a:r>
                  <a:rPr lang="en-US" sz="2800" dirty="0" smtClean="0"/>
                  <a:t>439 districts</a:t>
                </a:r>
              </a:p>
              <a:p>
                <a:r>
                  <a:rPr lang="en-US" sz="2800" dirty="0" smtClean="0"/>
                  <a:t>Estimation steps:</a:t>
                </a:r>
              </a:p>
              <a:p>
                <a:pPr lvl="1"/>
                <a:r>
                  <a:rPr lang="en-US" sz="2400" dirty="0"/>
                  <a:t>Penalty matrix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𝐾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000" dirty="0" smtClean="0"/>
                  <a:t>Via neighborhood</a:t>
                </a:r>
              </a:p>
              <a:p>
                <a:pPr lvl="1"/>
                <a:r>
                  <a:rPr lang="en-US" sz="2400" dirty="0" err="1" smtClean="0"/>
                  <a:t>Ruegen’s</a:t>
                </a:r>
                <a:r>
                  <a:rPr lang="en-US" sz="2400" dirty="0" smtClean="0"/>
                  <a:t> neighbor</a:t>
                </a:r>
              </a:p>
              <a:p>
                <a:pPr lvl="2"/>
                <a:r>
                  <a:rPr lang="en-US" sz="2000" dirty="0" err="1"/>
                  <a:t>Nordvorpommern</a:t>
                </a:r>
                <a:endParaRPr lang="en-US" sz="2000" dirty="0" smtClean="0"/>
              </a:p>
              <a:p>
                <a:pPr lvl="1"/>
                <a:r>
                  <a:rPr lang="en-US" sz="2400" dirty="0"/>
                  <a:t>Design matrix </a:t>
                </a:r>
                <a:r>
                  <a:rPr lang="en-US" sz="2400" dirty="0" smtClean="0"/>
                  <a:t>Z</a:t>
                </a:r>
              </a:p>
              <a:p>
                <a:pPr lvl="2"/>
                <a:r>
                  <a:rPr lang="en-US" sz="2000" dirty="0" smtClean="0"/>
                  <a:t>Via yield data</a:t>
                </a:r>
              </a:p>
              <a:p>
                <a:pPr lvl="1"/>
                <a:r>
                  <a:rPr lang="en-US" sz="2400" dirty="0" smtClean="0"/>
                  <a:t>PLS estimation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𝛾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𝑍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𝑍</m:t>
                    </m:r>
                    <m:r>
                      <a:rPr lang="en-US" sz="2000" i="1">
                        <a:latin typeface="Cambria Math"/>
                      </a:rPr>
                      <m:t>′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2019" y="1412777"/>
                <a:ext cx="4288520" cy="4824536"/>
              </a:xfrm>
              <a:blipFill rotWithShape="1">
                <a:blip r:embed="rId2"/>
                <a:stretch>
                  <a:fillRect t="-1264" r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\\winfs-uni.top.gwdg.de\erdem$\Subjects\SpatialStats\Project\Figures\Rplot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4"/>
          <a:stretch/>
        </p:blipFill>
        <p:spPr bwMode="auto">
          <a:xfrm>
            <a:off x="5724128" y="1308912"/>
            <a:ext cx="2736304" cy="26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618"/>
              </p:ext>
            </p:extLst>
          </p:nvPr>
        </p:nvGraphicFramePr>
        <p:xfrm>
          <a:off x="5724128" y="3963362"/>
          <a:ext cx="2520279" cy="2270760"/>
        </p:xfrm>
        <a:graphic>
          <a:graphicData uri="http://schemas.openxmlformats.org/drawingml/2006/table">
            <a:tbl>
              <a:tblPr/>
              <a:tblGrid>
                <a:gridCol w="840093"/>
                <a:gridCol w="840093"/>
                <a:gridCol w="840093"/>
              </a:tblGrid>
              <a:tr h="24450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Before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445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13057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445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13061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4450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506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4D4D4C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45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13057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45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13061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60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>
                  <a:ea typeface="Cambria Math"/>
                </a:endParaRPr>
              </a:p>
              <a:p>
                <a:endParaRPr lang="en-US" sz="2800" dirty="0">
                  <a:ea typeface="Cambria Math"/>
                </a:endParaRPr>
              </a:p>
              <a:p>
                <a:r>
                  <a:rPr lang="en-US" sz="2800" dirty="0" smtClean="0">
                    <a:ea typeface="Cambria Math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endParaRPr lang="en-US" sz="2800" i="1" dirty="0" smtClean="0">
                  <a:latin typeface="Cambria Math"/>
                  <a:ea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𝑠𝑚𝑡h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↑</m:t>
                      </m:r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r>
                  <a:rPr lang="en-US" sz="2800" dirty="0" smtClean="0">
                    <a:ea typeface="Cambria Math"/>
                  </a:rPr>
                  <a:t>but,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𝑎𝑠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↑</m:t>
                      </m:r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↑</m:t>
                      </m:r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endParaRPr lang="en-US" sz="28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\\winfs-uni.top.gwdg.de\erdem$\Subjects\SpatialStats\Project\Figures\Rplot0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7"/>
          <a:stretch/>
        </p:blipFill>
        <p:spPr bwMode="auto">
          <a:xfrm>
            <a:off x="3107132" y="692696"/>
            <a:ext cx="2919117" cy="28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winfs-uni.top.gwdg.de\erdem$\Subjects\SpatialStats\Project\Figures\Rplot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7"/>
          <a:stretch/>
        </p:blipFill>
        <p:spPr bwMode="auto">
          <a:xfrm>
            <a:off x="6026249" y="717067"/>
            <a:ext cx="2894118" cy="2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winfs-uni.top.gwdg.de\erdem$\Subjects\SpatialStats\Project\Figures\Rplot0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/>
          <a:stretch/>
        </p:blipFill>
        <p:spPr bwMode="auto">
          <a:xfrm>
            <a:off x="3107132" y="3514228"/>
            <a:ext cx="2919117" cy="28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winfs-uni.top.gwdg.de\erdem$\Subjects\SpatialStats\Project\Figures\Rplot05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/>
          <a:stretch/>
        </p:blipFill>
        <p:spPr bwMode="auto">
          <a:xfrm>
            <a:off x="6026249" y="3538636"/>
            <a:ext cx="2894118" cy="282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40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 smtClean="0"/>
                  <a:t>~ homoscedastic </a:t>
                </a:r>
                <a:r>
                  <a:rPr lang="en-US" sz="2000" dirty="0"/>
                  <a:t>and </a:t>
                </a:r>
                <a:endParaRPr lang="en-US" sz="2000" dirty="0" smtClean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linear residuals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=0.2673956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latin typeface="Cambria Math"/>
                          </a:rPr>
                          <m:t>=3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=0.4040608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latin typeface="Cambria Math"/>
                          </a:rPr>
                          <m:t>=5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=0.4691135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12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 descr="\\winfs-uni.top.gwdg.de\erdem$\Subjects\SpatialStats\Project\Figures\Linear_homo_resids\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056926"/>
            <a:ext cx="3253951" cy="26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\winfs-uni.top.gwdg.de\erdem$\Subjects\SpatialStats\Project\Figures\Linear_homo_resids\Rplot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48" y="3717032"/>
            <a:ext cx="3259076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\winfs-uni.top.gwdg.de\erdem$\Subjects\SpatialStats\Project\Figures\Linear_homo_resids\Rplot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3259076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19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~ normally distributed residuals</a:t>
            </a:r>
            <a:endParaRPr lang="en-US" sz="2400" dirty="0"/>
          </a:p>
        </p:txBody>
      </p:sp>
      <p:pic>
        <p:nvPicPr>
          <p:cNvPr id="3076" name="Picture 4" descr="\\winfs-uni.top.gwdg.de\erdem$\Subjects\SpatialStats\Project\Figures\Linear_homo_resids\Rplot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74326"/>
            <a:ext cx="5328592" cy="436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38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Solar potential? (no, probably other gainful products)</a:t>
            </a:r>
          </a:p>
        </p:txBody>
      </p:sp>
      <p:pic>
        <p:nvPicPr>
          <p:cNvPr id="1026" name="Picture 2" descr="\\winfs-uni.top.gwdg.de\erdem$\Subjects\SpatialStats\Project\Figures\Solar_potential\SolarGIS-Solar-map-Germany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7320"/>
            <a:ext cx="2987142" cy="42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winfs-uni.top.gwdg.de\erdem$\Subjects\SpatialStats\Project\Figures\Rplot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r="18177"/>
          <a:stretch/>
        </p:blipFill>
        <p:spPr bwMode="auto">
          <a:xfrm>
            <a:off x="5004047" y="1987320"/>
            <a:ext cx="3419575" cy="42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14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1835696" y="6194561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smtClean="0"/>
              <a:t>Wikipedia,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95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Caner Erdem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216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 err="1"/>
              <a:t>Fahrmeir</a:t>
            </a:r>
            <a:r>
              <a:rPr lang="en-US" sz="2000" dirty="0"/>
              <a:t>, L., </a:t>
            </a:r>
            <a:r>
              <a:rPr lang="en-US" sz="2000" dirty="0" err="1"/>
              <a:t>Kneib</a:t>
            </a:r>
            <a:r>
              <a:rPr lang="en-US" sz="2000" dirty="0"/>
              <a:t>, T., Lang, S., &amp; Marx, B. (2013). Regression: Models, Methods and Applications. Berlin Heidelberg: Springer-</a:t>
            </a:r>
            <a:r>
              <a:rPr lang="en-US" sz="2000" dirty="0" err="1"/>
              <a:t>Verlag</a:t>
            </a:r>
            <a:r>
              <a:rPr lang="en-US" sz="2000" dirty="0"/>
              <a:t>.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Fleet, D., &amp; Jepson, A. Markov Random Fields. Retrieved July 08, 2017, from </a:t>
            </a:r>
            <a:r>
              <a:rPr lang="en-US" sz="2000" dirty="0">
                <a:hlinkClick r:id="rId2"/>
              </a:rPr>
              <a:t>http://www.cs.toronto.edu/~</a:t>
            </a:r>
            <a:r>
              <a:rPr lang="en-US" sz="2000" dirty="0" smtClean="0">
                <a:hlinkClick r:id="rId2"/>
              </a:rPr>
              <a:t>kyros/courses/2503/Handouts/mrf.pdf</a:t>
            </a:r>
            <a:endParaRPr lang="en-US" sz="2000" dirty="0" smtClean="0"/>
          </a:p>
          <a:p>
            <a:pPr>
              <a:spcBef>
                <a:spcPts val="1800"/>
              </a:spcBef>
            </a:pPr>
            <a:r>
              <a:rPr lang="en-US" sz="2000" dirty="0" smtClean="0"/>
              <a:t>Wikipedia</a:t>
            </a:r>
            <a:r>
              <a:rPr lang="en-US" sz="2000" dirty="0"/>
              <a:t>. Solar power in Germany. Retrieved July 12, 2017, from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en.wikipedia.org/wiki/Solar_power_in_Germany</a:t>
            </a:r>
            <a:endParaRPr lang="en-US" sz="2000" dirty="0" smtClean="0"/>
          </a:p>
          <a:p>
            <a:pPr>
              <a:spcBef>
                <a:spcPts val="1800"/>
              </a:spcBef>
            </a:pPr>
            <a:r>
              <a:rPr lang="en-US" sz="2000" dirty="0" smtClean="0"/>
              <a:t>eBay</a:t>
            </a:r>
            <a:r>
              <a:rPr lang="en-US" sz="2000" dirty="0"/>
              <a:t>. 8 Reasons Why Playing in the Sand Is Good for Kids. Retrieved July 12, 2017, from </a:t>
            </a:r>
            <a:r>
              <a:rPr lang="en-US" sz="2000" dirty="0">
                <a:hlinkClick r:id="rId4"/>
              </a:rPr>
              <a:t>http://www.ebay.com/gds/8-Reasons-Why-Playing-in-the-Sand-Is-Good-for-Kids-/</a:t>
            </a:r>
            <a:r>
              <a:rPr lang="en-US" sz="2000" dirty="0" smtClean="0">
                <a:hlinkClick r:id="rId4"/>
              </a:rPr>
              <a:t>10000000177634049/g.html</a:t>
            </a:r>
            <a:endParaRPr lang="en-US" sz="2000" dirty="0" smtClean="0"/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93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1482338"/>
            <a:ext cx="3569601" cy="48006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 smtClean="0"/>
              <a:t>Spatial smoothing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Markov random field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Penalized least square criterion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One dependent variable and one covariate</a:t>
            </a:r>
            <a:endParaRPr lang="en-US" sz="2400" dirty="0"/>
          </a:p>
        </p:txBody>
      </p:sp>
      <p:pic>
        <p:nvPicPr>
          <p:cNvPr id="1027" name="Picture 3" descr="\\winfs-uni.top.gwdg.de\erdem$\Subjects\SpatialStats\Project\Figures\Rplot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8" r="18022"/>
          <a:stretch/>
        </p:blipFill>
        <p:spPr bwMode="auto">
          <a:xfrm>
            <a:off x="1259632" y="1488787"/>
            <a:ext cx="3960440" cy="48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30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758" y="1447800"/>
            <a:ext cx="3419930" cy="4800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Nonparametric regression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Nonlinear effects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Difficult to fit parametric models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</a:t>
            </a:r>
            <a:r>
              <a:rPr lang="en-US" sz="2400" dirty="0" smtClean="0"/>
              <a:t>ata-driven &amp; flexible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Exploratory data analysis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2942" r="11800"/>
          <a:stretch/>
        </p:blipFill>
        <p:spPr bwMode="auto">
          <a:xfrm>
            <a:off x="1115616" y="1988840"/>
            <a:ext cx="4686717" cy="427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6265048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</a:t>
            </a:r>
            <a:r>
              <a:rPr lang="en-US" sz="1200" dirty="0" err="1"/>
              <a:t>Fahrmeir</a:t>
            </a:r>
            <a:r>
              <a:rPr lang="en-US" sz="1200" dirty="0"/>
              <a:t> et al</a:t>
            </a:r>
            <a:r>
              <a:rPr lang="en-US" sz="1200" dirty="0" smtClean="0"/>
              <a:t>.,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9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1447800"/>
            <a:ext cx="3857632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Spatial smoothing</a:t>
            </a:r>
          </a:p>
          <a:p>
            <a:pPr lvl="1"/>
            <a:r>
              <a:rPr lang="en-US" sz="2400" dirty="0" err="1" smtClean="0"/>
              <a:t>Nonparm</a:t>
            </a:r>
            <a:r>
              <a:rPr lang="en-US" sz="2400" dirty="0" smtClean="0"/>
              <a:t>. method</a:t>
            </a:r>
          </a:p>
          <a:p>
            <a:pPr lvl="1"/>
            <a:r>
              <a:rPr lang="en-US" sz="2400" dirty="0" smtClean="0"/>
              <a:t>Continuous location variables: geographic coordinates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iscrete spatial units: regions or grid</a:t>
            </a:r>
          </a:p>
          <a:p>
            <a:pPr lvl="2"/>
            <a:r>
              <a:rPr lang="en-US" sz="2000" dirty="0" smtClean="0"/>
              <a:t>Sometimes overlap: human brain mapping</a:t>
            </a:r>
          </a:p>
          <a:p>
            <a:pPr lvl="1"/>
            <a:r>
              <a:rPr lang="en-US" sz="2400" dirty="0" smtClean="0"/>
              <a:t>Euclidean distance vs. </a:t>
            </a:r>
            <a:r>
              <a:rPr lang="en-US" sz="2400" dirty="0" smtClean="0">
                <a:solidFill>
                  <a:srgbClr val="C00000"/>
                </a:solidFill>
              </a:rPr>
              <a:t>neighborhood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226" r="1884"/>
          <a:stretch/>
        </p:blipFill>
        <p:spPr bwMode="auto">
          <a:xfrm>
            <a:off x="1115616" y="1527706"/>
            <a:ext cx="4104456" cy="226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43" y="3791554"/>
            <a:ext cx="2327602" cy="251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6265048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</a:t>
            </a:r>
            <a:r>
              <a:rPr lang="en-US" sz="1200" dirty="0" err="1"/>
              <a:t>Fahrmeir</a:t>
            </a:r>
            <a:r>
              <a:rPr lang="en-US" sz="1200" dirty="0"/>
              <a:t> et al</a:t>
            </a:r>
            <a:r>
              <a:rPr lang="en-US" sz="1200" dirty="0" smtClean="0"/>
              <a:t>.,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33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Markov random field</a:t>
                </a:r>
              </a:p>
              <a:p>
                <a:pPr lvl="1"/>
                <a:r>
                  <a:rPr lang="en-US" sz="2400" dirty="0" smtClean="0"/>
                  <a:t>Relationship between regions: neighborhood</a:t>
                </a:r>
              </a:p>
              <a:p>
                <a:pPr lvl="2"/>
                <a:r>
                  <a:rPr lang="en-US" sz="2000" dirty="0" smtClean="0"/>
                  <a:t>A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𝐺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𝐸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</a:rPr>
                      <m:t>={1,2,…,</m:t>
                    </m:r>
                    <m:r>
                      <a:rPr lang="en-US" sz="2000" i="1">
                        <a:latin typeface="Cambria Math"/>
                      </a:rPr>
                      <m:t>𝑑</m:t>
                    </m:r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=1,…,</m:t>
                    </m:r>
                    <m:r>
                      <a:rPr lang="en-US" sz="2000" i="1">
                        <a:latin typeface="Cambria Math"/>
                      </a:rPr>
                      <m:t>𝑑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Neighborhood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)∈</m:t>
                    </m:r>
                    <m:r>
                      <a:rPr lang="en-US" sz="2000" i="1">
                        <a:latin typeface="Cambria Math"/>
                      </a:rPr>
                      <m:t>𝐸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The property: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  <m:r>
                          <a:rPr lang="en-US" sz="2000" i="1">
                            <a:latin typeface="Cambria Math"/>
                          </a:rPr>
                          <m:t>\</m:t>
                        </m:r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)=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Information transfer through </a:t>
                </a:r>
                <a:r>
                  <a:rPr lang="en-US" sz="2000" dirty="0"/>
                  <a:t>local </a:t>
                </a:r>
                <a:r>
                  <a:rPr lang="en-US" sz="2000" dirty="0" smtClean="0"/>
                  <a:t>connections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84" y="4699580"/>
            <a:ext cx="1900525" cy="13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30" y="4699579"/>
            <a:ext cx="1920306" cy="13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55" y="4699580"/>
            <a:ext cx="1938210" cy="13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99581"/>
            <a:ext cx="1969130" cy="134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85704" y="5457341"/>
            <a:ext cx="23232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tr-T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ö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mmerda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73384" y="4334606"/>
                <a:ext cx="102726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4" y="4334606"/>
                <a:ext cx="102726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77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27030" y="4334605"/>
                <a:ext cx="102726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30" y="4334605"/>
                <a:ext cx="1027269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78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08455" y="4334606"/>
                <a:ext cx="102726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55" y="4334606"/>
                <a:ext cx="102726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78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20272" y="4334604"/>
                <a:ext cx="102726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334604"/>
                <a:ext cx="102726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78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  <p:sp>
        <p:nvSpPr>
          <p:cNvPr id="9" name="Left Arrow 8"/>
          <p:cNvSpPr/>
          <p:nvPr/>
        </p:nvSpPr>
        <p:spPr>
          <a:xfrm>
            <a:off x="2207231" y="5301208"/>
            <a:ext cx="374873" cy="156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4085984" y="5295148"/>
            <a:ext cx="374873" cy="156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6138659" y="5301208"/>
            <a:ext cx="374873" cy="156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8100392" y="5295147"/>
            <a:ext cx="374873" cy="156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76956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Penalized least square (PLS)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 ~ </m:t>
                    </m:r>
                    <m:r>
                      <a:rPr lang="en-US" sz="24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denotes </a:t>
                </a:r>
                <a:r>
                  <a:rPr lang="en-US" sz="2400" dirty="0" smtClean="0"/>
                  <a:t>region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smtClean="0"/>
                  <a:t>neighbors</a:t>
                </a:r>
              </a:p>
              <a:p>
                <a:pPr lvl="1"/>
                <a:r>
                  <a:rPr lang="en-US" sz="2400" dirty="0"/>
                  <a:t>R</a:t>
                </a:r>
                <a:r>
                  <a:rPr lang="en-US" sz="2400" dirty="0" smtClean="0"/>
                  <a:t>egression </a:t>
                </a:r>
                <a:r>
                  <a:rPr lang="en-US" sz="2400" dirty="0" err="1" smtClean="0"/>
                  <a:t>coeff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𝑔𝑒𝑜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𝑠</m:t>
                    </m:r>
                    <m:r>
                      <a:rPr lang="en-US" sz="2400" i="1">
                        <a:latin typeface="Cambria Math"/>
                      </a:rPr>
                      <m:t>=1,2,…,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PLS criterion: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𝑔𝑒𝑜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Penalty term discourages </a:t>
                </a:r>
                <a:r>
                  <a:rPr lang="en-US" sz="2000" dirty="0"/>
                  <a:t>large deviations in regression </a:t>
                </a:r>
                <a:r>
                  <a:rPr lang="en-US" sz="2000" dirty="0" smtClean="0"/>
                  <a:t>coefficients of nearby regions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769562"/>
              </a:xfrm>
              <a:blipFill rotWithShape="1"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62" y="4793648"/>
            <a:ext cx="1728192" cy="14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56" y="4792749"/>
            <a:ext cx="1731700" cy="146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22" y="4793648"/>
            <a:ext cx="1730640" cy="14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19" y="4793648"/>
            <a:ext cx="1747083" cy="14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12198" y="5694527"/>
            <a:ext cx="14352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Erding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76362" y="4417755"/>
                <a:ext cx="102726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62" y="4417755"/>
                <a:ext cx="102726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775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63356" y="4417755"/>
                <a:ext cx="102726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56" y="4417755"/>
                <a:ext cx="1027269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775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61722" y="4417755"/>
                <a:ext cx="102726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722" y="4417755"/>
                <a:ext cx="102726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775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41019" y="4417755"/>
                <a:ext cx="102726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019" y="4417755"/>
                <a:ext cx="102726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77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  <p:sp>
        <p:nvSpPr>
          <p:cNvPr id="20" name="Left Arrow 19"/>
          <p:cNvSpPr/>
          <p:nvPr/>
        </p:nvSpPr>
        <p:spPr>
          <a:xfrm>
            <a:off x="2503631" y="5494460"/>
            <a:ext cx="374873" cy="156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4290625" y="5494460"/>
            <a:ext cx="374873" cy="156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6088991" y="5494460"/>
            <a:ext cx="374873" cy="156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7868288" y="5510470"/>
            <a:ext cx="374873" cy="156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endParaRPr lang="en-US" sz="2800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2800" dirty="0" smtClean="0"/>
                  <a:t>Model and solution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𝑔𝑒𝑜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,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𝜀</m:t>
                    </m:r>
                    <m:r>
                      <a:rPr lang="en-US" sz="2400" i="1">
                        <a:latin typeface="Cambria Math"/>
                      </a:rPr>
                      <m:t> ~ </m:t>
                    </m:r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(0,  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Model in </a:t>
                </a:r>
                <a:r>
                  <a:rPr lang="en-US" sz="2400" dirty="0"/>
                  <a:t>matrix notation: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𝑍</m:t>
                    </m:r>
                    <m:r>
                      <a:rPr lang="en-US" sz="2400" i="1">
                        <a:latin typeface="Cambria Math"/>
                      </a:rPr>
                      <m:t>𝛾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𝜀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Design mat.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1  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𝑟𝑒𝑔𝑖𝑜𝑛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0 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𝑜𝑡h𝑒𝑟𝑤𝑖𝑠𝑒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.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Penalty mat.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     −1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         0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sz="2400" i="1">
                              <a:latin typeface="Cambria Math"/>
                            </a:rPr>
                            <m:t>  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≠</m:t>
                          </m:r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,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~</m:t>
                          </m:r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latin typeface="Cambria Math"/>
                            </a:rPr>
                            <m:t>    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≠</m:t>
                          </m:r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,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≁</m:t>
                          </m:r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.       </m:t>
                          </m:r>
                        </m:e>
                      </m:mr>
                    </m:m>
                  </m:oMath>
                </a14:m>
                <a:endParaRPr lang="en-US" sz="24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PLS 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𝛾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sz="2400" i="1">
                            <a:latin typeface="Cambria Math"/>
                          </a:rPr>
                          <m:t>𝐾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𝑍</m:t>
                    </m:r>
                    <m:r>
                      <a:rPr lang="en-US" sz="2400" i="1">
                        <a:latin typeface="Cambria Math"/>
                      </a:rPr>
                      <m:t>′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86219"/>
              </p:ext>
            </p:extLst>
          </p:nvPr>
        </p:nvGraphicFramePr>
        <p:xfrm>
          <a:off x="5076056" y="692696"/>
          <a:ext cx="3672410" cy="1783080"/>
        </p:xfrm>
        <a:graphic>
          <a:graphicData uri="http://schemas.openxmlformats.org/drawingml/2006/table">
            <a:tbl>
              <a:tblPr/>
              <a:tblGrid>
                <a:gridCol w="524630"/>
                <a:gridCol w="524630"/>
                <a:gridCol w="524630"/>
                <a:gridCol w="524630"/>
                <a:gridCol w="524630"/>
                <a:gridCol w="524630"/>
                <a:gridCol w="524630"/>
              </a:tblGrid>
              <a:tr h="19950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8959A8"/>
                          </a:solidFill>
                          <a:effectLst/>
                          <a:latin typeface="Lucida Console"/>
                        </a:rPr>
                        <a:t>&gt; </a:t>
                      </a:r>
                      <a:r>
                        <a:rPr lang="en-US" sz="1400" b="0" i="0" u="none" strike="noStrike" dirty="0" err="1">
                          <a:solidFill>
                            <a:srgbClr val="8959A8"/>
                          </a:solidFill>
                          <a:effectLst/>
                          <a:latin typeface="Lucida Console"/>
                        </a:rPr>
                        <a:t>GermanyGraph</a:t>
                      </a:r>
                      <a:r>
                        <a:rPr lang="en-US" sz="1400" b="0" i="0" u="none" strike="noStrike" dirty="0">
                          <a:solidFill>
                            <a:srgbClr val="8959A8"/>
                          </a:solidFill>
                          <a:effectLst/>
                          <a:latin typeface="Lucida Console"/>
                        </a:rPr>
                        <a:t>[5:10,5:10]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1051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1053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1055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1056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1057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1051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1053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1054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1055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1056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4D4D4C"/>
                          </a:solidFill>
                          <a:effectLst/>
                          <a:latin typeface="Lucida Console"/>
                        </a:rPr>
                        <a:t>1057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5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799"/>
                <a:ext cx="7498080" cy="478951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dirty="0" smtClean="0"/>
                  <a:t>Concerns about this method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Simplicity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PLS </a:t>
                </a: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sz="2400" dirty="0" smtClean="0"/>
                  <a:t>: all in one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 smtClean="0"/>
                  <a:t>i.e. </a:t>
                </a:r>
                <a:r>
                  <a:rPr lang="en-US" sz="2000" dirty="0"/>
                  <a:t>s</a:t>
                </a:r>
                <a:r>
                  <a:rPr lang="en-US" sz="2000" dirty="0" smtClean="0"/>
                  <a:t>patial </a:t>
                </a:r>
                <a:r>
                  <a:rPr lang="en-US" sz="2000" dirty="0"/>
                  <a:t>and non-spatial covariates</a:t>
                </a:r>
                <a:endParaRPr lang="en-US" sz="2000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en-US" sz="2400" dirty="0" smtClean="0"/>
                  <a:t>Simultaneous est.</a:t>
                </a:r>
                <a:endParaRPr lang="en-US" sz="2400" dirty="0"/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/>
                  <a:t>M</a:t>
                </a:r>
                <a:r>
                  <a:rPr lang="en-US" sz="2000" dirty="0" smtClean="0"/>
                  <a:t>ixed models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 smtClean="0"/>
                  <a:t>Bayesian approaches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n-US" sz="2000" dirty="0" err="1" smtClean="0"/>
                  <a:t>BayesX</a:t>
                </a:r>
                <a:r>
                  <a:rPr lang="en-US" sz="2000" dirty="0" smtClean="0"/>
                  <a:t> software?</a:t>
                </a:r>
                <a:endParaRPr lang="en-US" sz="2000" dirty="0"/>
              </a:p>
              <a:p>
                <a:pPr lvl="2">
                  <a:spcBef>
                    <a:spcPts val="1200"/>
                  </a:spcBef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799"/>
                <a:ext cx="7498080" cy="4789513"/>
              </a:xfrm>
              <a:blipFill rotWithShape="1">
                <a:blip r:embed="rId2"/>
                <a:stretch>
                  <a:fillRect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\\winfs-uni.top.gwdg.de\erdem$\Subjects\SpatialStats\Project\Pictures\Whitsundays-Ki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265724" cy="27444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6173441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eBay,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77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state based potato yield (100kg/ha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only three states </a:t>
            </a:r>
            <a:r>
              <a:rPr lang="en-US" sz="2000" dirty="0" smtClean="0"/>
              <a:t>without official data</a:t>
            </a:r>
          </a:p>
          <a:p>
            <a:r>
              <a:rPr lang="en-US" sz="2000" dirty="0"/>
              <a:t>gadm.org </a:t>
            </a:r>
            <a:r>
              <a:rPr lang="en-US" sz="2000" dirty="0" smtClean="0"/>
              <a:t>&amp; regionalstatistik.de</a:t>
            </a:r>
            <a:endParaRPr lang="en-US" sz="2000" dirty="0"/>
          </a:p>
        </p:txBody>
      </p:sp>
      <p:pic>
        <p:nvPicPr>
          <p:cNvPr id="5122" name="Picture 2" descr="\\winfs-uni.top.gwdg.de\erdem$\Subjects\SpatialStats\Project\Figures\Rpl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4" t="12908" r="25873" b="15689"/>
          <a:stretch/>
        </p:blipFill>
        <p:spPr bwMode="auto">
          <a:xfrm>
            <a:off x="1691680" y="2743023"/>
            <a:ext cx="2627798" cy="356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winfs-uni.top.gwdg.de\erdem$\Subjects\SpatialStats\Project\Figures\Rplot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t="4903" r="1600" b="4392"/>
          <a:stretch/>
        </p:blipFill>
        <p:spPr bwMode="auto">
          <a:xfrm>
            <a:off x="4499992" y="2743022"/>
            <a:ext cx="3948929" cy="356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Spatial Statistics Presentation 14.07.2017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30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908</Words>
  <Application>Microsoft Office PowerPoint</Application>
  <PresentationFormat>On-screen Show (4:3)</PresentationFormat>
  <Paragraphs>208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Agricultural yield estimation with spatial smoothing</vt:lpstr>
      <vt:lpstr>Goal</vt:lpstr>
      <vt:lpstr>Background - 1</vt:lpstr>
      <vt:lpstr>Background - 2</vt:lpstr>
      <vt:lpstr>Background - 3</vt:lpstr>
      <vt:lpstr>Background - 4</vt:lpstr>
      <vt:lpstr>Background - 5</vt:lpstr>
      <vt:lpstr>Background - 6</vt:lpstr>
      <vt:lpstr>First steps</vt:lpstr>
      <vt:lpstr>Estimation of spatial effects</vt:lpstr>
      <vt:lpstr>Results</vt:lpstr>
      <vt:lpstr>Assumptions</vt:lpstr>
      <vt:lpstr>Assumptions contd.</vt:lpstr>
      <vt:lpstr>Reason</vt:lpstr>
      <vt:lpstr>Thank you…</vt:lpstr>
      <vt:lpstr>Sources</vt:lpstr>
    </vt:vector>
  </TitlesOfParts>
  <Company>Uni Goettingen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Erdem, Caner</dc:creator>
  <cp:lastModifiedBy>Erdem, Caner</cp:lastModifiedBy>
  <cp:revision>141</cp:revision>
  <dcterms:created xsi:type="dcterms:W3CDTF">2017-07-08T13:53:12Z</dcterms:created>
  <dcterms:modified xsi:type="dcterms:W3CDTF">2017-07-12T09:45:37Z</dcterms:modified>
</cp:coreProperties>
</file>