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tr-T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tr-T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tr-T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tr-T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4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876423" y="1604210"/>
            <a:ext cx="8791575" cy="2261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Calibri"/>
              <a:buNone/>
            </a:pPr>
            <a:r>
              <a:rPr b="1" lang="tr-TR" sz="4320"/>
              <a:t>MULTITHREADED BANKER’S ALGORITHM FOR DEADLOCK AVOIDANCE</a:t>
            </a:r>
            <a:endParaRPr b="1" sz="43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Functions</a:t>
            </a:r>
            <a:endParaRPr b="1" sz="4000" cap="none"/>
          </a:p>
        </p:txBody>
      </p:sp>
      <p:sp>
        <p:nvSpPr>
          <p:cNvPr id="233" name="Google Shape;233;p28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685801" y="2142067"/>
            <a:ext cx="10131425" cy="384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 u="sng"/>
              <a:t>int request_resources (int customer_num, int request [])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If </a:t>
            </a:r>
            <a:r>
              <a:rPr i="1" lang="tr-TR" sz="2800"/>
              <a:t>isSafe</a:t>
            </a:r>
            <a:r>
              <a:rPr lang="tr-TR" sz="2800"/>
              <a:t> returns true,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For every resource j of the customer i,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/>
              <a:t>available[j] -= request[j]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/>
              <a:t>allocation[i][j] += request[j]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/>
              <a:t>need[i][j] -= request[j]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Functions</a:t>
            </a:r>
            <a:endParaRPr b="1" sz="4000" cap="none"/>
          </a:p>
        </p:txBody>
      </p:sp>
      <p:sp>
        <p:nvSpPr>
          <p:cNvPr id="242" name="Google Shape;242;p29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685801" y="2142067"/>
            <a:ext cx="10131425" cy="384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 u="sng"/>
              <a:t>int release_request (int customer_num, int release[])</a:t>
            </a:r>
            <a:endParaRPr sz="28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If customer i’s request is succesful for every resource j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For every resource j of the customer i,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/>
              <a:t>available[j] += release[j]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/>
              <a:t>allocation[i][j] -= release[j]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/>
              <a:t>need[i][j] += release[j]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Simulation</a:t>
            </a:r>
            <a:endParaRPr b="1" sz="4000" cap="none"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973669" y="2218267"/>
            <a:ext cx="98435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/>
              <a:t>Main Thread: Generating and printing all data</a:t>
            </a:r>
            <a:endParaRPr/>
          </a:p>
        </p:txBody>
      </p:sp>
      <p:pic>
        <p:nvPicPr>
          <p:cNvPr id="252" name="Google Shape;252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669" y="3114816"/>
            <a:ext cx="9979314" cy="243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Simulation</a:t>
            </a:r>
            <a:endParaRPr b="1" sz="4000" cap="none"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973669" y="2218267"/>
            <a:ext cx="98435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/>
              <a:t>Customer Threads: Requesting and allocating resources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669" y="2999873"/>
            <a:ext cx="9850085" cy="322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Simulation</a:t>
            </a:r>
            <a:endParaRPr b="1" sz="4000" cap="none"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973669" y="2218267"/>
            <a:ext cx="98435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/>
              <a:t>Customer Threads: Releasing resources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669" y="3101904"/>
            <a:ext cx="9675036" cy="277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Simulation</a:t>
            </a:r>
            <a:endParaRPr b="1" sz="4000" cap="none"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973669" y="2218267"/>
            <a:ext cx="98435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/>
              <a:t>Customer Threads: Request denied due to availability.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669" y="2946929"/>
            <a:ext cx="9893303" cy="350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685801" y="609600"/>
            <a:ext cx="10616937" cy="580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/>
              <a:t>THANK YOU 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141413" y="618518"/>
            <a:ext cx="9905998" cy="765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tr-TR"/>
              <a:t>OUTLINE</a:t>
            </a:r>
            <a:endParaRPr b="1"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-4893946" y="460476"/>
            <a:ext cx="15866055" cy="7184648"/>
            <a:chOff x="-6035359" y="-923481"/>
            <a:chExt cx="15866055" cy="7184648"/>
          </a:xfrm>
        </p:grpSpPr>
        <p:sp>
          <p:nvSpPr>
            <p:cNvPr id="151" name="Google Shape;151;p20"/>
            <p:cNvSpPr/>
            <p:nvPr/>
          </p:nvSpPr>
          <p:spPr>
            <a:xfrm>
              <a:off x="-6035359" y="-923481"/>
              <a:ext cx="7184648" cy="7184648"/>
            </a:xfrm>
            <a:prstGeom prst="blockArc">
              <a:avLst>
                <a:gd fmla="val 18900000" name="adj1"/>
                <a:gd fmla="val 2700000" name="adj2"/>
                <a:gd fmla="val 301" name="adj3"/>
              </a:avLst>
            </a:prstGeom>
            <a:noFill/>
            <a:ln cap="rnd" cmpd="sng" w="19050">
              <a:solidFill>
                <a:srgbClr val="093B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502234" y="333498"/>
              <a:ext cx="9328462" cy="667424"/>
            </a:xfrm>
            <a:prstGeom prst="rect">
              <a:avLst/>
            </a:prstGeom>
            <a:gradFill>
              <a:gsLst>
                <a:gs pos="0">
                  <a:srgbClr val="2C5482"/>
                </a:gs>
                <a:gs pos="100000">
                  <a:srgbClr val="0D3E67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02234" y="333498"/>
              <a:ext cx="9328462" cy="667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29750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tr-TR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85094" y="250070"/>
              <a:ext cx="834280" cy="834280"/>
            </a:xfrm>
            <a:prstGeom prst="ellipse">
              <a:avLst/>
            </a:prstGeom>
            <a:solidFill>
              <a:schemeClr val="lt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980491" y="1334314"/>
              <a:ext cx="8850205" cy="667424"/>
            </a:xfrm>
            <a:prstGeom prst="rect">
              <a:avLst/>
            </a:prstGeom>
            <a:gradFill>
              <a:gsLst>
                <a:gs pos="0">
                  <a:srgbClr val="2C5482"/>
                </a:gs>
                <a:gs pos="100000">
                  <a:srgbClr val="0D3E67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980491" y="1334314"/>
              <a:ext cx="8850205" cy="667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29750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tr-TR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 Description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563350" y="1250886"/>
              <a:ext cx="834280" cy="834280"/>
            </a:xfrm>
            <a:prstGeom prst="ellipse">
              <a:avLst/>
            </a:prstGeom>
            <a:solidFill>
              <a:schemeClr val="lt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127277" y="2335130"/>
              <a:ext cx="8703419" cy="667424"/>
            </a:xfrm>
            <a:prstGeom prst="rect">
              <a:avLst/>
            </a:prstGeom>
            <a:gradFill>
              <a:gsLst>
                <a:gs pos="0">
                  <a:srgbClr val="2C5482"/>
                </a:gs>
                <a:gs pos="100000">
                  <a:srgbClr val="0D3E67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127277" y="2335130"/>
              <a:ext cx="8703419" cy="667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29750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tr-TR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Structures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710137" y="2251702"/>
              <a:ext cx="834280" cy="834280"/>
            </a:xfrm>
            <a:prstGeom prst="ellipse">
              <a:avLst/>
            </a:prstGeom>
            <a:solidFill>
              <a:schemeClr val="lt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980491" y="3335946"/>
              <a:ext cx="8850205" cy="667424"/>
            </a:xfrm>
            <a:prstGeom prst="rect">
              <a:avLst/>
            </a:prstGeom>
            <a:gradFill>
              <a:gsLst>
                <a:gs pos="0">
                  <a:srgbClr val="2C5482"/>
                </a:gs>
                <a:gs pos="100000">
                  <a:srgbClr val="0D3E67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980491" y="3335946"/>
              <a:ext cx="8850205" cy="667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29750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tr-TR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Functions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563350" y="3252518"/>
              <a:ext cx="834280" cy="834280"/>
            </a:xfrm>
            <a:prstGeom prst="ellipse">
              <a:avLst/>
            </a:prstGeom>
            <a:solidFill>
              <a:schemeClr val="lt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502234" y="4336762"/>
              <a:ext cx="9328462" cy="667424"/>
            </a:xfrm>
            <a:prstGeom prst="rect">
              <a:avLst/>
            </a:prstGeom>
            <a:gradFill>
              <a:gsLst>
                <a:gs pos="0">
                  <a:srgbClr val="2C5482"/>
                </a:gs>
                <a:gs pos="100000">
                  <a:srgbClr val="0D3E67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502234" y="4336762"/>
              <a:ext cx="9328462" cy="667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29750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tr-TR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Simulation</a:t>
              </a:r>
              <a:endParaRPr b="0" i="0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85094" y="4253334"/>
              <a:ext cx="834280" cy="834280"/>
            </a:xfrm>
            <a:prstGeom prst="ellipse">
              <a:avLst/>
            </a:prstGeom>
            <a:solidFill>
              <a:schemeClr val="lt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Introduction</a:t>
            </a:r>
            <a:endParaRPr b="1" sz="4000" cap="none"/>
          </a:p>
        </p:txBody>
      </p:sp>
      <p:sp>
        <p:nvSpPr>
          <p:cNvPr id="172" name="Google Shape;172;p21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Banker’s Algorithm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Resource allocation and deadlock avoidance algorithm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Maximum resource demand of each process must be declared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Processes request resource;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System will be in </a:t>
            </a:r>
            <a:r>
              <a:rPr i="1" lang="tr-TR" sz="2800"/>
              <a:t>safe</a:t>
            </a:r>
            <a:r>
              <a:rPr lang="tr-TR" sz="2800"/>
              <a:t> state -&gt; Process </a:t>
            </a:r>
            <a:r>
              <a:rPr i="1" lang="tr-TR" sz="2800"/>
              <a:t>allocates</a:t>
            </a:r>
            <a:r>
              <a:rPr lang="tr-TR" sz="2800"/>
              <a:t> resource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System will be in </a:t>
            </a:r>
            <a:r>
              <a:rPr i="1" lang="tr-TR" sz="2800"/>
              <a:t>unsafe</a:t>
            </a:r>
            <a:r>
              <a:rPr lang="tr-TR" sz="2800"/>
              <a:t> state -&gt; Process </a:t>
            </a:r>
            <a:r>
              <a:rPr i="1" lang="tr-TR" sz="2800"/>
              <a:t>waits</a:t>
            </a:r>
            <a:r>
              <a:rPr lang="tr-TR" sz="2800"/>
              <a:t> until other process releases enough resources.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Program Description</a:t>
            </a:r>
            <a:endParaRPr b="1" sz="4000" cap="none"/>
          </a:p>
        </p:txBody>
      </p:sp>
      <p:sp>
        <p:nvSpPr>
          <p:cNvPr id="181" name="Google Shape;181;p22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685801" y="2142067"/>
            <a:ext cx="10131425" cy="384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Implementation is done with Qt C++ Framework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This programming assignment combines three separate topics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Multithreading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Preventing Race Conditions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Deadlock Avoidance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Program Description</a:t>
            </a:r>
            <a:endParaRPr b="1" sz="4000" cap="none"/>
          </a:p>
        </p:txBody>
      </p:sp>
      <p:sp>
        <p:nvSpPr>
          <p:cNvPr id="190" name="Google Shape;190;p23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685801" y="2142067"/>
            <a:ext cx="10131425" cy="384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The Banker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Considers requests from </a:t>
            </a:r>
            <a:r>
              <a:rPr b="1" lang="tr-TR" sz="4000"/>
              <a:t>n</a:t>
            </a:r>
            <a:r>
              <a:rPr lang="tr-TR" sz="2800"/>
              <a:t> customers and </a:t>
            </a:r>
            <a:r>
              <a:rPr b="1" lang="tr-TR" sz="4000"/>
              <a:t>m</a:t>
            </a:r>
            <a:r>
              <a:rPr lang="tr-TR" sz="2800"/>
              <a:t> resource types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Allocates resource to requesting customer based on availability and max limit of that customer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Grants the request if it is safe to do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Denies the request if it is not safe to 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Program Description</a:t>
            </a:r>
            <a:endParaRPr b="1" sz="4000" cap="none"/>
          </a:p>
        </p:txBody>
      </p:sp>
      <p:sp>
        <p:nvSpPr>
          <p:cNvPr id="199" name="Google Shape;199;p24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85801" y="2142067"/>
            <a:ext cx="10131425" cy="33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The Customers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b="1" lang="tr-TR" sz="4000"/>
              <a:t>n</a:t>
            </a:r>
            <a:r>
              <a:rPr lang="tr-TR" sz="2800"/>
              <a:t> customer request and release resource from the bank</a:t>
            </a:r>
            <a:endParaRPr sz="28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The customers will continually loop, requesting and then releasing random numbers of resources within their threads.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tr-TR" sz="2800"/>
              <a:t>The customer’s request will be limited by their need.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Data Structures</a:t>
            </a:r>
            <a:endParaRPr b="1" sz="4000" cap="none"/>
          </a:p>
        </p:txBody>
      </p:sp>
      <p:sp>
        <p:nvSpPr>
          <p:cNvPr id="208" name="Google Shape;208;p25"/>
          <p:cNvSpPr txBox="1"/>
          <p:nvPr/>
        </p:nvSpPr>
        <p:spPr>
          <a:xfrm>
            <a:off x="685800" y="2999873"/>
            <a:ext cx="10131425" cy="298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685801" y="2142067"/>
            <a:ext cx="10131425" cy="2961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For </a:t>
            </a:r>
            <a:r>
              <a:rPr b="1" lang="tr-TR" sz="2800"/>
              <a:t>n</a:t>
            </a:r>
            <a:r>
              <a:rPr lang="tr-TR" sz="2800"/>
              <a:t>: number of customers , </a:t>
            </a:r>
            <a:r>
              <a:rPr b="1" lang="tr-TR" sz="2800"/>
              <a:t>m</a:t>
            </a:r>
            <a:r>
              <a:rPr lang="tr-TR" sz="2800"/>
              <a:t>: number of resources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 u="sng"/>
              <a:t>Available[m]</a:t>
            </a:r>
            <a:r>
              <a:rPr b="1" lang="tr-TR" sz="2800"/>
              <a:t>: </a:t>
            </a:r>
            <a:r>
              <a:rPr lang="tr-TR" sz="2800"/>
              <a:t>available[j] indicates the number of resources available of the resource j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 u="sng"/>
              <a:t>Maximum[n][m]</a:t>
            </a:r>
            <a:r>
              <a:rPr b="1" lang="tr-TR" sz="2800"/>
              <a:t>: </a:t>
            </a:r>
            <a:r>
              <a:rPr lang="tr-TR" sz="2800"/>
              <a:t>maximum[i][j] indicates the maximum number of resource j that can be allocated to customer 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Data Structures</a:t>
            </a:r>
            <a:endParaRPr b="1" sz="4000" cap="none"/>
          </a:p>
        </p:txBody>
      </p:sp>
      <p:sp>
        <p:nvSpPr>
          <p:cNvPr id="217" name="Google Shape;217;p26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85801" y="2142067"/>
            <a:ext cx="10131425" cy="3043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 u="sng"/>
              <a:t>Allocation[n][m]</a:t>
            </a:r>
            <a:r>
              <a:rPr b="1" lang="tr-TR" sz="2800"/>
              <a:t>: </a:t>
            </a:r>
            <a:r>
              <a:rPr lang="tr-TR" sz="2800"/>
              <a:t>allocation[i][j] indicates the number of resources of  resource j currently allocated to customer i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tr-TR" sz="2800" u="sng"/>
              <a:t>Need[n][m]</a:t>
            </a:r>
            <a:r>
              <a:rPr b="1" lang="tr-TR" sz="2800"/>
              <a:t>: </a:t>
            </a:r>
            <a:r>
              <a:rPr lang="tr-TR" sz="2800"/>
              <a:t>need[i][j] indicates how many more instances of resource j that can be allocated to customer 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    need[i][j] = maximum[i][j] – allocation[i][j]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685800" y="609602"/>
            <a:ext cx="10131425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tr-TR" sz="4000" cap="none"/>
              <a:t>Functions</a:t>
            </a:r>
            <a:endParaRPr b="1" sz="4000" cap="none"/>
          </a:p>
        </p:txBody>
      </p:sp>
      <p:sp>
        <p:nvSpPr>
          <p:cNvPr id="225" name="Google Shape;225;p27"/>
          <p:cNvSpPr txBox="1"/>
          <p:nvPr/>
        </p:nvSpPr>
        <p:spPr>
          <a:xfrm>
            <a:off x="685800" y="35047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846910" y="3586300"/>
            <a:ext cx="10131425" cy="1599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 sz="2800" u="sng"/>
              <a:t>bool isSafe (int customer_num, int request[])</a:t>
            </a:r>
            <a:endParaRPr sz="28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Customer i‘s request for m resources is stored in request[m]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For every resource j,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IF         </a:t>
            </a:r>
            <a:r>
              <a:rPr b="1" lang="tr-TR" sz="2800"/>
              <a:t>request[j] &lt;= need[i][j]</a:t>
            </a:r>
            <a:r>
              <a:rPr lang="tr-TR" sz="2800"/>
              <a:t> 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AND    </a:t>
            </a:r>
            <a:r>
              <a:rPr b="1" lang="tr-TR" sz="2800"/>
              <a:t>request[j] &lt;= available[j]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tr-TR" sz="2800"/>
              <a:t>THEN  returns true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