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63" r:id="rId7"/>
    <p:sldId id="267" r:id="rId8"/>
    <p:sldId id="268" r:id="rId9"/>
    <p:sldId id="266" r:id="rId10"/>
    <p:sldId id="264" r:id="rId11"/>
    <p:sldId id="265" r:id="rId12"/>
    <p:sldId id="269" r:id="rId13"/>
    <p:sldId id="276" r:id="rId14"/>
    <p:sldId id="270" r:id="rId15"/>
    <p:sldId id="258" r:id="rId16"/>
    <p:sldId id="272" r:id="rId17"/>
    <p:sldId id="271" r:id="rId18"/>
    <p:sldId id="273" r:id="rId19"/>
    <p:sldId id="259" r:id="rId20"/>
    <p:sldId id="274"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46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tr-TR" sz="3200" b="0" i="0" dirty="0" err="1">
                <a:solidFill>
                  <a:schemeClr val="tx2">
                    <a:lumMod val="60000"/>
                    <a:lumOff val="40000"/>
                  </a:schemeClr>
                </a:solidFill>
                <a:effectLst/>
                <a:latin typeface="Roboto" panose="02000000000000000000" pitchFamily="2" charset="0"/>
              </a:rPr>
              <a:t>Blokzincir</a:t>
            </a:r>
            <a:r>
              <a:rPr lang="tr-TR" sz="3200" b="0" i="0" dirty="0">
                <a:solidFill>
                  <a:schemeClr val="tx2">
                    <a:lumMod val="60000"/>
                    <a:lumOff val="40000"/>
                  </a:schemeClr>
                </a:solidFill>
                <a:effectLst/>
                <a:latin typeface="Roboto" panose="02000000000000000000" pitchFamily="2" charset="0"/>
              </a:rPr>
              <a:t> Teknolojileri ve Uygulamaları Sunum</a:t>
            </a:r>
            <a:endParaRPr sz="3200" dirty="0">
              <a:solidFill>
                <a:schemeClr val="tx2">
                  <a:lumMod val="60000"/>
                  <a:lumOff val="40000"/>
                </a:schemeClr>
              </a:solidFill>
            </a:endParaRPr>
          </a:p>
        </p:txBody>
      </p:sp>
      <p:sp>
        <p:nvSpPr>
          <p:cNvPr id="3" name="Subtitle 2"/>
          <p:cNvSpPr>
            <a:spLocks noGrp="1"/>
          </p:cNvSpPr>
          <p:nvPr>
            <p:ph type="subTitle" idx="1"/>
          </p:nvPr>
        </p:nvSpPr>
        <p:spPr/>
        <p:txBody>
          <a:bodyPr/>
          <a:lstStyle/>
          <a:p>
            <a:r>
              <a:rPr lang="tr-TR" dirty="0">
                <a:solidFill>
                  <a:schemeClr val="tx1"/>
                </a:solidFill>
              </a:rPr>
              <a:t>Caner Kocamaz</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8ACBC-B362-D839-BB05-306FF5F582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161177-752F-641B-90DF-7E21748F9F12}"/>
              </a:ext>
            </a:extLst>
          </p:cNvPr>
          <p:cNvSpPr>
            <a:spLocks noGrp="1"/>
          </p:cNvSpPr>
          <p:nvPr>
            <p:ph idx="1"/>
          </p:nvPr>
        </p:nvSpPr>
        <p:spPr>
          <a:xfrm>
            <a:off x="457199" y="251086"/>
            <a:ext cx="8229600" cy="483433"/>
          </a:xfrm>
        </p:spPr>
        <p:txBody>
          <a:bodyPr/>
          <a:lstStyle/>
          <a:p>
            <a:pPr lvl="0" algn="just">
              <a:lnSpc>
                <a:spcPct val="115000"/>
              </a:lnSpc>
              <a:spcAft>
                <a:spcPts val="800"/>
              </a:spcAft>
              <a:buFont typeface="Wingdings" panose="05000000000000000000" pitchFamily="2" charset="2"/>
              <a:buChar char="Ø"/>
            </a:pPr>
            <a:r>
              <a:rPr lang="tr-TR" sz="1800" b="1" dirty="0">
                <a:effectLst/>
                <a:latin typeface="Times New Roman" panose="02020603050405020304" pitchFamily="18" charset="0"/>
                <a:ea typeface="Aptos" panose="020B0004020202020204" pitchFamily="34" charset="0"/>
              </a:rPr>
              <a:t>BLOKZİNCİR TABANLI GÜVENLİ BULUT DEPOLAMA</a:t>
            </a:r>
          </a:p>
        </p:txBody>
      </p:sp>
      <p:sp>
        <p:nvSpPr>
          <p:cNvPr id="8" name="Metin kutusu 7">
            <a:extLst>
              <a:ext uri="{FF2B5EF4-FFF2-40B4-BE49-F238E27FC236}">
                <a16:creationId xmlns:a16="http://schemas.microsoft.com/office/drawing/2014/main" id="{8355FD12-28FD-0346-7685-CBDB008047C8}"/>
              </a:ext>
            </a:extLst>
          </p:cNvPr>
          <p:cNvSpPr txBox="1"/>
          <p:nvPr/>
        </p:nvSpPr>
        <p:spPr>
          <a:xfrm>
            <a:off x="352268" y="734519"/>
            <a:ext cx="4501278" cy="4965462"/>
          </a:xfrm>
          <a:prstGeom prst="rect">
            <a:avLst/>
          </a:prstGeom>
          <a:noFill/>
        </p:spPr>
        <p:txBody>
          <a:bodyPr wrap="square" rtlCol="0">
            <a:spAutoFit/>
          </a:bodyPr>
          <a:lstStyle/>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1. Görüntü şifreleme anahtarı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secret</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belirle.</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2. SSS(</a:t>
            </a:r>
            <a:r>
              <a:rPr lang="tr-TR" sz="1800" dirty="0" err="1">
                <a:effectLst/>
                <a:latin typeface="Times New Roman" panose="02020603050405020304" pitchFamily="18" charset="0"/>
                <a:ea typeface="Aptos" panose="020B0004020202020204" pitchFamily="34" charset="0"/>
              </a:rPr>
              <a:t>Shamir’in</a:t>
            </a:r>
            <a:r>
              <a:rPr lang="tr-TR" sz="1800" dirty="0">
                <a:effectLst/>
                <a:latin typeface="Times New Roman" panose="02020603050405020304" pitchFamily="18" charset="0"/>
                <a:ea typeface="Aptos" panose="020B0004020202020204" pitchFamily="34" charset="0"/>
              </a:rPr>
              <a:t> sır paylaşımı</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kullanarak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secret’i</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n parçaya ayır ve n adet paydaşa dağıt.</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3. Kaotik sistem tabanlı görüntü şifrelemeyi anahtar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secret</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ile yap.</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4. Şifrelenen görüntünün SHA256 ile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hash</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değerini hesapla.</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5. Şifrelenen görüntünün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hash</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değerini n adet paydaş ile ayrı ayrı imzala.</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6. Doğrulama işlemlerinde kullanmak amacıyla şifrelenmiş görüntüleri açık/gizli</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bir bulut platformunda sakla.</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7. Bilgileri doğrulamak amacıyla kullanılacak olan özel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blokzinciri</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oluştur. Akıllı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kontraktın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kurallarını belirle.</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Resim 1" descr="metin, diyagram, daire, ekran görüntüsü içeren bir resim&#10;&#10;Açıklama otomatik olarak oluşturuldu">
            <a:extLst>
              <a:ext uri="{FF2B5EF4-FFF2-40B4-BE49-F238E27FC236}">
                <a16:creationId xmlns:a16="http://schemas.microsoft.com/office/drawing/2014/main" id="{0A928747-1273-1486-9732-6F666A3BBE2D}"/>
              </a:ext>
            </a:extLst>
          </p:cNvPr>
          <p:cNvPicPr>
            <a:picLocks noChangeAspect="1"/>
          </p:cNvPicPr>
          <p:nvPr/>
        </p:nvPicPr>
        <p:blipFill>
          <a:blip r:embed="rId2"/>
          <a:stretch>
            <a:fillRect/>
          </a:stretch>
        </p:blipFill>
        <p:spPr>
          <a:xfrm>
            <a:off x="4853546" y="734519"/>
            <a:ext cx="4163039" cy="4618380"/>
          </a:xfrm>
          <a:prstGeom prst="rect">
            <a:avLst/>
          </a:prstGeom>
          <a:ln>
            <a:solidFill>
              <a:schemeClr val="accent1"/>
            </a:solidFill>
          </a:ln>
        </p:spPr>
      </p:pic>
    </p:spTree>
    <p:extLst>
      <p:ext uri="{BB962C8B-B14F-4D97-AF65-F5344CB8AC3E}">
        <p14:creationId xmlns:p14="http://schemas.microsoft.com/office/powerpoint/2010/main" val="642747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1FF21-B053-5467-BE5B-F9913D712B2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22A24A-B95D-81C6-CD78-0D2B3455D699}"/>
              </a:ext>
            </a:extLst>
          </p:cNvPr>
          <p:cNvSpPr>
            <a:spLocks noGrp="1"/>
          </p:cNvSpPr>
          <p:nvPr>
            <p:ph idx="1"/>
          </p:nvPr>
        </p:nvSpPr>
        <p:spPr>
          <a:xfrm>
            <a:off x="457199" y="251086"/>
            <a:ext cx="8229600" cy="483433"/>
          </a:xfrm>
        </p:spPr>
        <p:txBody>
          <a:bodyPr/>
          <a:lstStyle/>
          <a:p>
            <a:pPr lvl="0" algn="just">
              <a:lnSpc>
                <a:spcPct val="115000"/>
              </a:lnSpc>
              <a:spcAft>
                <a:spcPts val="800"/>
              </a:spcAft>
              <a:buFont typeface="Wingdings" panose="05000000000000000000" pitchFamily="2" charset="2"/>
              <a:buChar char="Ø"/>
            </a:pPr>
            <a:r>
              <a:rPr lang="tr-TR" sz="1800" b="1" dirty="0">
                <a:effectLst/>
                <a:latin typeface="Times New Roman" panose="02020603050405020304" pitchFamily="18" charset="0"/>
                <a:ea typeface="Aptos" panose="020B0004020202020204" pitchFamily="34" charset="0"/>
              </a:rPr>
              <a:t>BLOKZİNCİR TABANLI GÜVENLİ BULUT DEPOLAMA</a:t>
            </a:r>
          </a:p>
        </p:txBody>
      </p:sp>
      <p:sp>
        <p:nvSpPr>
          <p:cNvPr id="8" name="Metin kutusu 7">
            <a:extLst>
              <a:ext uri="{FF2B5EF4-FFF2-40B4-BE49-F238E27FC236}">
                <a16:creationId xmlns:a16="http://schemas.microsoft.com/office/drawing/2014/main" id="{568609C0-A810-6DE5-00C6-E575AA20777F}"/>
              </a:ext>
            </a:extLst>
          </p:cNvPr>
          <p:cNvSpPr txBox="1"/>
          <p:nvPr/>
        </p:nvSpPr>
        <p:spPr>
          <a:xfrm>
            <a:off x="0" y="734519"/>
            <a:ext cx="4853545" cy="5037276"/>
          </a:xfrm>
          <a:prstGeom prst="rect">
            <a:avLst/>
          </a:prstGeom>
          <a:noFill/>
        </p:spPr>
        <p:txBody>
          <a:bodyPr wrap="square" rtlCol="0">
            <a:spAutoFit/>
          </a:bodyPr>
          <a:lstStyle/>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8.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Blokzincirde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şifreli görüntü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hash</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değeri, paydaş 1,2,…,n imzaları ve şifreleme zamanı bilgilerini sakla. (Ayrıca işlemi yapan birim, şahıs gibi ek bilgiler de eklenerek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blokzincirde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saklanır.)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9.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eklenen bilgileri ağda bulunan tüm eşlere gönder ve onayla. (Konsensüs protokolü)</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10. Deşifre edilmek istenen şifreli görüntüyü belirle ve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üzerinde sorgulama yaparak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hash</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değeri bilgilerini ve paydaşların imza bilgilerini elde et.</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11. Paydaşların dijital imzalarını doğrula ve hangi paydaşların görüntüyü imzaladığını tespit et.</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12. Şifreleme anahtarına sahip olan paydaşların (n adet) içinden t adetinden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secret’i</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oluşturmak için anahtar talep et ve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secret’i</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elde et.</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spcAft>
                <a:spcPts val="800"/>
              </a:spcAft>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13. Elde edilen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secret</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ile görüntüyü deşifre et.</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 name="Resim 1" descr="metin, diyagram, daire, ekran görüntüsü içeren bir resim&#10;&#10;Açıklama otomatik olarak oluşturuldu">
            <a:extLst>
              <a:ext uri="{FF2B5EF4-FFF2-40B4-BE49-F238E27FC236}">
                <a16:creationId xmlns:a16="http://schemas.microsoft.com/office/drawing/2014/main" id="{1D0144D8-8FB2-87E1-6B10-17E12C33C981}"/>
              </a:ext>
            </a:extLst>
          </p:cNvPr>
          <p:cNvPicPr>
            <a:picLocks noChangeAspect="1"/>
          </p:cNvPicPr>
          <p:nvPr/>
        </p:nvPicPr>
        <p:blipFill>
          <a:blip r:embed="rId2"/>
          <a:stretch>
            <a:fillRect/>
          </a:stretch>
        </p:blipFill>
        <p:spPr>
          <a:xfrm>
            <a:off x="4853545" y="734519"/>
            <a:ext cx="4163039" cy="4618380"/>
          </a:xfrm>
          <a:prstGeom prst="rect">
            <a:avLst/>
          </a:prstGeom>
          <a:ln>
            <a:solidFill>
              <a:schemeClr val="accent1"/>
            </a:solidFill>
          </a:ln>
        </p:spPr>
      </p:pic>
    </p:spTree>
    <p:extLst>
      <p:ext uri="{BB962C8B-B14F-4D97-AF65-F5344CB8AC3E}">
        <p14:creationId xmlns:p14="http://schemas.microsoft.com/office/powerpoint/2010/main" val="382643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E735E-E962-2D8C-3A35-B745265E26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D7454-4B78-09C0-CEA0-9F115D06718E}"/>
              </a:ext>
            </a:extLst>
          </p:cNvPr>
          <p:cNvSpPr>
            <a:spLocks noGrp="1"/>
          </p:cNvSpPr>
          <p:nvPr>
            <p:ph idx="1"/>
          </p:nvPr>
        </p:nvSpPr>
        <p:spPr>
          <a:xfrm>
            <a:off x="457199" y="251086"/>
            <a:ext cx="8229600" cy="483433"/>
          </a:xfrm>
        </p:spPr>
        <p:txBody>
          <a:bodyPr>
            <a:normAutofit fontScale="92500"/>
          </a:bodyPr>
          <a:lstStyle/>
          <a:p>
            <a:pPr>
              <a:buFont typeface="Wingdings" panose="05000000000000000000" pitchFamily="2" charset="2"/>
              <a:buChar char="Ø"/>
            </a:pPr>
            <a:r>
              <a:rPr lang="tr-TR" sz="1800" b="1" dirty="0">
                <a:effectLst/>
                <a:latin typeface="Times New Roman" panose="02020603050405020304" pitchFamily="18" charset="0"/>
                <a:ea typeface="Aptos" panose="020B0004020202020204" pitchFamily="34" charset="0"/>
              </a:rPr>
              <a:t>BLOKZİNCİRİN FİKRİ MÜLKİYET VE TELİF HAKLARINDA KULLANIMI</a:t>
            </a:r>
          </a:p>
        </p:txBody>
      </p:sp>
      <p:sp>
        <p:nvSpPr>
          <p:cNvPr id="8" name="Metin kutusu 7">
            <a:extLst>
              <a:ext uri="{FF2B5EF4-FFF2-40B4-BE49-F238E27FC236}">
                <a16:creationId xmlns:a16="http://schemas.microsoft.com/office/drawing/2014/main" id="{8ADD7AEC-CD37-C569-5CF0-C1D01AD06D9C}"/>
              </a:ext>
            </a:extLst>
          </p:cNvPr>
          <p:cNvSpPr txBox="1"/>
          <p:nvPr/>
        </p:nvSpPr>
        <p:spPr>
          <a:xfrm>
            <a:off x="352268" y="734519"/>
            <a:ext cx="8334531" cy="5285037"/>
          </a:xfrm>
          <a:prstGeom prst="rect">
            <a:avLst/>
          </a:prstGeom>
          <a:noFill/>
        </p:spPr>
        <p:txBody>
          <a:bodyPr wrap="square" rtlCol="0">
            <a:spAutoFit/>
          </a:bodyPr>
          <a:lstStyle/>
          <a:p>
            <a:pPr algn="just">
              <a:lnSpc>
                <a:spcPct val="150000"/>
              </a:lnSpc>
              <a:spcAft>
                <a:spcPts val="800"/>
              </a:spcAft>
            </a:pP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Akademik Çalışma</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50000"/>
              </a:lnSpc>
              <a:spcAft>
                <a:spcPts val="1200"/>
              </a:spcAft>
            </a:pP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Kishigami</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ve ark., video dosyalarının dijital hak yönetimini yürütmek üzere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tabanlı model önermiştir [10]. Modelde şifrelenmiş video dosyasını oynatmak isteyen kullanıcı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sistemi üzerinden işlem gerçekleştirerek anahtar almakta ve bu anahtarla videoyu deşifre ederek oynatabilmektedir.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Blokzincir’in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eser  sahipliğinin  kanıtı  için  kullanılmasında  mülkiyet  kanıtı sağlayıp sağlayamayacağı tartışması  eserin dijital  veya dijital olmayan iş olmasına göre  değişecektir.  Dijital  bir  eser  yaratıldıktan  hemen  sonra  doğrudan  sisteme kayıt  edilebilir. Bu  eserler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kayıt  edildiğinde  sistem  zaman  damgalı güvenilir bir kayıt oluşturur ve eserin bir kopyası sistem üzerinde saklanır. Bu bize bir  mülkiyet  kanıtı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proof</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of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ownership</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sağlayabilir.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50000"/>
              </a:lnSpc>
            </a:pPr>
            <a:endParaRPr lang="tr-TR" dirty="0">
              <a:latin typeface="Times New Roman" panose="02020603050405020304" pitchFamily="18" charset="0"/>
              <a:ea typeface="Aptos" panose="020B0004020202020204" pitchFamily="34" charset="0"/>
            </a:endParaRPr>
          </a:p>
        </p:txBody>
      </p:sp>
      <p:sp>
        <p:nvSpPr>
          <p:cNvPr id="2" name="Metin kutusu 1">
            <a:extLst>
              <a:ext uri="{FF2B5EF4-FFF2-40B4-BE49-F238E27FC236}">
                <a16:creationId xmlns:a16="http://schemas.microsoft.com/office/drawing/2014/main" id="{005026F0-DB5C-FA1A-C9CB-9EC2FA636DE7}"/>
              </a:ext>
            </a:extLst>
          </p:cNvPr>
          <p:cNvSpPr txBox="1"/>
          <p:nvPr/>
        </p:nvSpPr>
        <p:spPr>
          <a:xfrm>
            <a:off x="307868" y="5929406"/>
            <a:ext cx="8528261" cy="461665"/>
          </a:xfrm>
          <a:prstGeom prst="rect">
            <a:avLst/>
          </a:prstGeom>
          <a:noFill/>
        </p:spPr>
        <p:txBody>
          <a:bodyPr wrap="square" rtlCol="0">
            <a:spAutoFit/>
          </a:bodyPr>
          <a:lstStyle/>
          <a:p>
            <a:r>
              <a:rPr lang="tr-TR" sz="1200" dirty="0"/>
              <a:t>Kaynak: </a:t>
            </a:r>
            <a:r>
              <a:rPr lang="tr-TR" sz="1200" dirty="0" err="1"/>
              <a:t>Kishigami</a:t>
            </a:r>
            <a:r>
              <a:rPr lang="tr-TR" sz="1200" dirty="0"/>
              <a:t>, </a:t>
            </a:r>
            <a:r>
              <a:rPr lang="tr-TR" sz="1200" dirty="0" err="1"/>
              <a:t>Jay</a:t>
            </a:r>
            <a:r>
              <a:rPr lang="tr-TR" sz="1200" dirty="0"/>
              <a:t> &amp; </a:t>
            </a:r>
            <a:r>
              <a:rPr lang="tr-TR" sz="1200" dirty="0" err="1"/>
              <a:t>Fujimura</a:t>
            </a:r>
            <a:r>
              <a:rPr lang="tr-TR" sz="1200" dirty="0"/>
              <a:t>, </a:t>
            </a:r>
            <a:r>
              <a:rPr lang="tr-TR" sz="1200" dirty="0" err="1"/>
              <a:t>Shigeru</a:t>
            </a:r>
            <a:r>
              <a:rPr lang="tr-TR" sz="1200" dirty="0"/>
              <a:t> &amp; </a:t>
            </a:r>
            <a:r>
              <a:rPr lang="tr-TR" sz="1200" dirty="0" err="1"/>
              <a:t>Watanabe</a:t>
            </a:r>
            <a:r>
              <a:rPr lang="tr-TR" sz="1200" dirty="0"/>
              <a:t>, </a:t>
            </a:r>
            <a:r>
              <a:rPr lang="tr-TR" sz="1200" dirty="0" err="1"/>
              <a:t>Hiroki</a:t>
            </a:r>
            <a:r>
              <a:rPr lang="tr-TR" sz="1200" dirty="0"/>
              <a:t> &amp; </a:t>
            </a:r>
            <a:r>
              <a:rPr lang="tr-TR" sz="1200" dirty="0" err="1"/>
              <a:t>Nakadaira</a:t>
            </a:r>
            <a:r>
              <a:rPr lang="tr-TR" sz="1200" dirty="0"/>
              <a:t>, </a:t>
            </a:r>
            <a:r>
              <a:rPr lang="tr-TR" sz="1200" dirty="0" err="1"/>
              <a:t>Atsushi</a:t>
            </a:r>
            <a:r>
              <a:rPr lang="tr-TR" sz="1200" dirty="0"/>
              <a:t> &amp; </a:t>
            </a:r>
            <a:r>
              <a:rPr lang="tr-TR" sz="1200" dirty="0" err="1"/>
              <a:t>Akutsu</a:t>
            </a:r>
            <a:r>
              <a:rPr lang="tr-TR" sz="1200" dirty="0"/>
              <a:t>, </a:t>
            </a:r>
            <a:r>
              <a:rPr lang="tr-TR" sz="1200" dirty="0" err="1"/>
              <a:t>Akihiko</a:t>
            </a:r>
            <a:r>
              <a:rPr lang="tr-TR" sz="1200" dirty="0"/>
              <a:t>. (2015). </a:t>
            </a:r>
            <a:r>
              <a:rPr lang="tr-TR" sz="1200" dirty="0" err="1"/>
              <a:t>The</a:t>
            </a:r>
            <a:r>
              <a:rPr lang="tr-TR" sz="1200" dirty="0"/>
              <a:t> </a:t>
            </a:r>
            <a:r>
              <a:rPr lang="tr-TR" sz="1200" dirty="0" err="1"/>
              <a:t>Blockchain-Based</a:t>
            </a:r>
            <a:r>
              <a:rPr lang="tr-TR" sz="1200" dirty="0"/>
              <a:t> </a:t>
            </a:r>
            <a:r>
              <a:rPr lang="tr-TR" sz="1200" dirty="0" err="1"/>
              <a:t>Digital</a:t>
            </a:r>
            <a:r>
              <a:rPr lang="tr-TR" sz="1200" dirty="0"/>
              <a:t> Content Distribution </a:t>
            </a:r>
            <a:r>
              <a:rPr lang="tr-TR" sz="1200" dirty="0" err="1"/>
              <a:t>System</a:t>
            </a:r>
            <a:r>
              <a:rPr lang="tr-TR" sz="1200" dirty="0"/>
              <a:t>. 187-190. 10.1109/BDCloud.2015.60. </a:t>
            </a:r>
          </a:p>
        </p:txBody>
      </p:sp>
    </p:spTree>
    <p:extLst>
      <p:ext uri="{BB962C8B-B14F-4D97-AF65-F5344CB8AC3E}">
        <p14:creationId xmlns:p14="http://schemas.microsoft.com/office/powerpoint/2010/main" val="2562947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CC3BA-007D-C59E-5EC8-EB609FA36E3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BA0EA-75DD-6382-5C6D-45A2FF0D5EDD}"/>
              </a:ext>
            </a:extLst>
          </p:cNvPr>
          <p:cNvSpPr>
            <a:spLocks noGrp="1"/>
          </p:cNvSpPr>
          <p:nvPr>
            <p:ph idx="1"/>
          </p:nvPr>
        </p:nvSpPr>
        <p:spPr>
          <a:xfrm>
            <a:off x="457199" y="251086"/>
            <a:ext cx="8229600" cy="483433"/>
          </a:xfrm>
        </p:spPr>
        <p:txBody>
          <a:bodyPr>
            <a:normAutofit fontScale="92500"/>
          </a:bodyPr>
          <a:lstStyle/>
          <a:p>
            <a:pPr>
              <a:buFont typeface="Wingdings" panose="05000000000000000000" pitchFamily="2" charset="2"/>
              <a:buChar char="Ø"/>
            </a:pPr>
            <a:r>
              <a:rPr lang="tr-TR" sz="1800" b="1" dirty="0">
                <a:effectLst/>
                <a:latin typeface="Times New Roman" panose="02020603050405020304" pitchFamily="18" charset="0"/>
                <a:ea typeface="Aptos" panose="020B0004020202020204" pitchFamily="34" charset="0"/>
              </a:rPr>
              <a:t>BLOKZİNCİRİN FİKRİ MÜLKİYET VE TELİF HAKLARINDA KULLANIMI</a:t>
            </a:r>
          </a:p>
        </p:txBody>
      </p:sp>
      <p:sp>
        <p:nvSpPr>
          <p:cNvPr id="8" name="Metin kutusu 7">
            <a:extLst>
              <a:ext uri="{FF2B5EF4-FFF2-40B4-BE49-F238E27FC236}">
                <a16:creationId xmlns:a16="http://schemas.microsoft.com/office/drawing/2014/main" id="{7C8703A3-658D-2C73-1045-B3C17DBC7715}"/>
              </a:ext>
            </a:extLst>
          </p:cNvPr>
          <p:cNvSpPr txBox="1"/>
          <p:nvPr/>
        </p:nvSpPr>
        <p:spPr>
          <a:xfrm>
            <a:off x="352268" y="734519"/>
            <a:ext cx="8641830" cy="5131148"/>
          </a:xfrm>
          <a:prstGeom prst="rect">
            <a:avLst/>
          </a:prstGeom>
          <a:noFill/>
        </p:spPr>
        <p:txBody>
          <a:bodyPr wrap="square" rtlCol="0">
            <a:spAutoFit/>
          </a:bodyPr>
          <a:lstStyle/>
          <a:p>
            <a:pPr algn="just">
              <a:lnSpc>
                <a:spcPct val="150000"/>
              </a:lnSpc>
              <a:spcAft>
                <a:spcPts val="800"/>
              </a:spcAft>
            </a:pP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Akademik Çalışma</a:t>
            </a:r>
            <a:endParaRPr lang="tr-TR"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50000"/>
              </a:lnSpc>
            </a:pPr>
            <a:r>
              <a:rPr lang="tr-TR" dirty="0">
                <a:latin typeface="Times New Roman" panose="02020603050405020304" pitchFamily="18" charset="0"/>
                <a:cs typeface="Times New Roman" panose="02020603050405020304" pitchFamily="18" charset="0"/>
              </a:rPr>
              <a:t>Makalede, sistemin video içeriklerini şifreli bir şekilde depoladığı ve kullanıcıların bu içerikleri oynatabilmesi için blok zincir mekanizmasını kullanarak bir lisans doğrulaması yaptığı belirtiliyor. Anahtar mekanizması şu şekilde açıklanıyor:</a:t>
            </a:r>
          </a:p>
          <a:p>
            <a:pPr>
              <a:lnSpc>
                <a:spcPct val="150000"/>
              </a:lnSpc>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Kullanıcı (</a:t>
            </a:r>
            <a:r>
              <a:rPr lang="tr-TR" dirty="0" err="1">
                <a:latin typeface="Times New Roman" panose="02020603050405020304" pitchFamily="18" charset="0"/>
                <a:cs typeface="Times New Roman" panose="02020603050405020304" pitchFamily="18" charset="0"/>
              </a:rPr>
              <a:t>licensee</a:t>
            </a:r>
            <a:r>
              <a:rPr lang="tr-TR" dirty="0">
                <a:latin typeface="Times New Roman" panose="02020603050405020304" pitchFamily="18" charset="0"/>
                <a:cs typeface="Times New Roman" panose="02020603050405020304" pitchFamily="18" charset="0"/>
              </a:rPr>
              <a:t>), blok zinciri üzerinde bir işlem gerçekleştirerek hak bilgisine erişiyor.</a:t>
            </a:r>
          </a:p>
          <a:p>
            <a:pPr>
              <a:lnSpc>
                <a:spcPct val="150000"/>
              </a:lnSpc>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Bu hak doğrulaması, içeriğin şifre çözme (</a:t>
            </a:r>
            <a:r>
              <a:rPr lang="tr-TR" dirty="0" err="1">
                <a:latin typeface="Times New Roman" panose="02020603050405020304" pitchFamily="18" charset="0"/>
                <a:cs typeface="Times New Roman" panose="02020603050405020304" pitchFamily="18" charset="0"/>
              </a:rPr>
              <a:t>decrypt</a:t>
            </a:r>
            <a:r>
              <a:rPr lang="tr-TR" dirty="0">
                <a:latin typeface="Times New Roman" panose="02020603050405020304" pitchFamily="18" charset="0"/>
                <a:cs typeface="Times New Roman" panose="02020603050405020304" pitchFamily="18" charset="0"/>
              </a:rPr>
              <a:t>) anahtarını elde etmek için kullanılıyor.</a:t>
            </a:r>
          </a:p>
          <a:p>
            <a:pPr>
              <a:lnSpc>
                <a:spcPct val="150000"/>
              </a:lnSpc>
              <a:buFont typeface="Arial" panose="020B0604020202020204" pitchFamily="34" charset="0"/>
              <a:buChar char="•"/>
            </a:pPr>
            <a:r>
              <a:rPr lang="tr-TR" dirty="0">
                <a:latin typeface="Times New Roman" panose="02020603050405020304" pitchFamily="18" charset="0"/>
                <a:cs typeface="Times New Roman" panose="02020603050405020304" pitchFamily="18" charset="0"/>
              </a:rPr>
              <a:t>Doğru anahtarla birlikte, kullanıcı videoyu oynatabiliyor.</a:t>
            </a:r>
          </a:p>
          <a:p>
            <a:pPr>
              <a:lnSpc>
                <a:spcPct val="150000"/>
              </a:lnSpc>
            </a:pPr>
            <a:r>
              <a:rPr lang="tr-TR" dirty="0">
                <a:latin typeface="Times New Roman" panose="02020603050405020304" pitchFamily="18" charset="0"/>
                <a:cs typeface="Times New Roman" panose="02020603050405020304" pitchFamily="18" charset="0"/>
              </a:rPr>
              <a:t>Bu mekanizma, blok zincirinin merkezi olmayan ve güvenilir yapısını kullanarak hem içerik sahipleri hem de kullanıcılar için güvenli bir dağıtım yöntemi sunuyor. Makale, bu sistemin özellikle yüksek çözünürlüklü (ör. 4K ve 8K) video içerikler için optimize edildiğini de vurguluyor.</a:t>
            </a:r>
          </a:p>
          <a:p>
            <a:pPr algn="just">
              <a:lnSpc>
                <a:spcPct val="150000"/>
              </a:lnSpc>
            </a:pPr>
            <a:endParaRPr lang="tr-TR" dirty="0">
              <a:latin typeface="Times New Roman" panose="02020603050405020304" pitchFamily="18" charset="0"/>
              <a:ea typeface="Aptos" panose="020B0004020202020204" pitchFamily="34" charset="0"/>
              <a:cs typeface="Times New Roman" panose="02020603050405020304" pitchFamily="18" charset="0"/>
            </a:endParaRPr>
          </a:p>
        </p:txBody>
      </p:sp>
      <p:sp>
        <p:nvSpPr>
          <p:cNvPr id="2" name="Metin kutusu 1">
            <a:extLst>
              <a:ext uri="{FF2B5EF4-FFF2-40B4-BE49-F238E27FC236}">
                <a16:creationId xmlns:a16="http://schemas.microsoft.com/office/drawing/2014/main" id="{77A8034F-33A4-9139-2611-01B0E107867D}"/>
              </a:ext>
            </a:extLst>
          </p:cNvPr>
          <p:cNvSpPr txBox="1"/>
          <p:nvPr/>
        </p:nvSpPr>
        <p:spPr>
          <a:xfrm>
            <a:off x="307868" y="5929406"/>
            <a:ext cx="8528261" cy="461665"/>
          </a:xfrm>
          <a:prstGeom prst="rect">
            <a:avLst/>
          </a:prstGeom>
          <a:noFill/>
        </p:spPr>
        <p:txBody>
          <a:bodyPr wrap="square" rtlCol="0">
            <a:spAutoFit/>
          </a:bodyPr>
          <a:lstStyle/>
          <a:p>
            <a:r>
              <a:rPr lang="tr-TR" sz="1200" dirty="0"/>
              <a:t>Kaynak: </a:t>
            </a:r>
            <a:r>
              <a:rPr lang="tr-TR" sz="1200" dirty="0" err="1"/>
              <a:t>Kishigami</a:t>
            </a:r>
            <a:r>
              <a:rPr lang="tr-TR" sz="1200" dirty="0"/>
              <a:t>, </a:t>
            </a:r>
            <a:r>
              <a:rPr lang="tr-TR" sz="1200" dirty="0" err="1"/>
              <a:t>Jay</a:t>
            </a:r>
            <a:r>
              <a:rPr lang="tr-TR" sz="1200" dirty="0"/>
              <a:t> &amp; </a:t>
            </a:r>
            <a:r>
              <a:rPr lang="tr-TR" sz="1200" dirty="0" err="1"/>
              <a:t>Fujimura</a:t>
            </a:r>
            <a:r>
              <a:rPr lang="tr-TR" sz="1200" dirty="0"/>
              <a:t>, </a:t>
            </a:r>
            <a:r>
              <a:rPr lang="tr-TR" sz="1200" dirty="0" err="1"/>
              <a:t>Shigeru</a:t>
            </a:r>
            <a:r>
              <a:rPr lang="tr-TR" sz="1200" dirty="0"/>
              <a:t> &amp; </a:t>
            </a:r>
            <a:r>
              <a:rPr lang="tr-TR" sz="1200" dirty="0" err="1"/>
              <a:t>Watanabe</a:t>
            </a:r>
            <a:r>
              <a:rPr lang="tr-TR" sz="1200" dirty="0"/>
              <a:t>, </a:t>
            </a:r>
            <a:r>
              <a:rPr lang="tr-TR" sz="1200" dirty="0" err="1"/>
              <a:t>Hiroki</a:t>
            </a:r>
            <a:r>
              <a:rPr lang="tr-TR" sz="1200" dirty="0"/>
              <a:t> &amp; </a:t>
            </a:r>
            <a:r>
              <a:rPr lang="tr-TR" sz="1200" dirty="0" err="1"/>
              <a:t>Nakadaira</a:t>
            </a:r>
            <a:r>
              <a:rPr lang="tr-TR" sz="1200" dirty="0"/>
              <a:t>, </a:t>
            </a:r>
            <a:r>
              <a:rPr lang="tr-TR" sz="1200" dirty="0" err="1"/>
              <a:t>Atsushi</a:t>
            </a:r>
            <a:r>
              <a:rPr lang="tr-TR" sz="1200" dirty="0"/>
              <a:t> &amp; </a:t>
            </a:r>
            <a:r>
              <a:rPr lang="tr-TR" sz="1200" dirty="0" err="1"/>
              <a:t>Akutsu</a:t>
            </a:r>
            <a:r>
              <a:rPr lang="tr-TR" sz="1200" dirty="0"/>
              <a:t>, </a:t>
            </a:r>
            <a:r>
              <a:rPr lang="tr-TR" sz="1200" dirty="0" err="1"/>
              <a:t>Akihiko</a:t>
            </a:r>
            <a:r>
              <a:rPr lang="tr-TR" sz="1200" dirty="0"/>
              <a:t>. (2015). </a:t>
            </a:r>
            <a:r>
              <a:rPr lang="tr-TR" sz="1200" dirty="0" err="1"/>
              <a:t>The</a:t>
            </a:r>
            <a:r>
              <a:rPr lang="tr-TR" sz="1200" dirty="0"/>
              <a:t> </a:t>
            </a:r>
            <a:r>
              <a:rPr lang="tr-TR" sz="1200" dirty="0" err="1"/>
              <a:t>Blockchain-Based</a:t>
            </a:r>
            <a:r>
              <a:rPr lang="tr-TR" sz="1200" dirty="0"/>
              <a:t> </a:t>
            </a:r>
            <a:r>
              <a:rPr lang="tr-TR" sz="1200" dirty="0" err="1"/>
              <a:t>Digital</a:t>
            </a:r>
            <a:r>
              <a:rPr lang="tr-TR" sz="1200" dirty="0"/>
              <a:t> Content Distribution </a:t>
            </a:r>
            <a:r>
              <a:rPr lang="tr-TR" sz="1200" dirty="0" err="1"/>
              <a:t>System</a:t>
            </a:r>
            <a:r>
              <a:rPr lang="tr-TR" sz="1200" dirty="0"/>
              <a:t>. 187-190. 10.1109/BDCloud.2015.60. </a:t>
            </a:r>
          </a:p>
        </p:txBody>
      </p:sp>
    </p:spTree>
    <p:extLst>
      <p:ext uri="{BB962C8B-B14F-4D97-AF65-F5344CB8AC3E}">
        <p14:creationId xmlns:p14="http://schemas.microsoft.com/office/powerpoint/2010/main" val="725348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CC505-B7A2-0EB5-FFB7-10FC49603B9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B6E8D3-8A9E-4055-E852-ED83A28CB182}"/>
              </a:ext>
            </a:extLst>
          </p:cNvPr>
          <p:cNvSpPr>
            <a:spLocks noGrp="1"/>
          </p:cNvSpPr>
          <p:nvPr>
            <p:ph idx="1"/>
          </p:nvPr>
        </p:nvSpPr>
        <p:spPr>
          <a:xfrm>
            <a:off x="457199" y="251086"/>
            <a:ext cx="8229600" cy="483433"/>
          </a:xfrm>
        </p:spPr>
        <p:txBody>
          <a:bodyPr>
            <a:normAutofit fontScale="92500"/>
          </a:bodyPr>
          <a:lstStyle/>
          <a:p>
            <a:pPr>
              <a:buFont typeface="Wingdings" panose="05000000000000000000" pitchFamily="2" charset="2"/>
              <a:buChar char="Ø"/>
            </a:pPr>
            <a:r>
              <a:rPr lang="tr-TR" sz="1800" b="1" dirty="0">
                <a:effectLst/>
                <a:latin typeface="Times New Roman" panose="02020603050405020304" pitchFamily="18" charset="0"/>
                <a:ea typeface="Aptos" panose="020B0004020202020204" pitchFamily="34" charset="0"/>
              </a:rPr>
              <a:t>BLOKZİNCİRİN FİKRİ MÜLKİYET VE TELİF HAKLARINDA KULLANIMI</a:t>
            </a:r>
          </a:p>
        </p:txBody>
      </p:sp>
      <p:sp>
        <p:nvSpPr>
          <p:cNvPr id="8" name="Metin kutusu 7">
            <a:extLst>
              <a:ext uri="{FF2B5EF4-FFF2-40B4-BE49-F238E27FC236}">
                <a16:creationId xmlns:a16="http://schemas.microsoft.com/office/drawing/2014/main" id="{92B0C139-9333-3D42-1173-64C19E274301}"/>
              </a:ext>
            </a:extLst>
          </p:cNvPr>
          <p:cNvSpPr txBox="1"/>
          <p:nvPr/>
        </p:nvSpPr>
        <p:spPr>
          <a:xfrm>
            <a:off x="352268" y="734519"/>
            <a:ext cx="8334531" cy="5854423"/>
          </a:xfrm>
          <a:prstGeom prst="rect">
            <a:avLst/>
          </a:prstGeom>
          <a:noFill/>
        </p:spPr>
        <p:txBody>
          <a:bodyPr wrap="square" rtlCol="0">
            <a:spAutoFit/>
          </a:bodyPr>
          <a:lstStyle/>
          <a:p>
            <a:pPr algn="just">
              <a:lnSpc>
                <a:spcPct val="150000"/>
              </a:lnSpc>
              <a:spcAft>
                <a:spcPts val="800"/>
              </a:spcAft>
            </a:pP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Örnek Uygulamalar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OpenSea</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dijital sanat ve NFT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Non-Fungible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Token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pazarında lider bir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tabanlı platformdur. Sanatçılar, eserlerini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tokenize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ederek orijinalliklerini ve hak sahipliklerini koruyabilir.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1200"/>
              </a:spcAft>
              <a:buFont typeface="Wingdings" panose="05000000000000000000" pitchFamily="2" charset="2"/>
              <a:buChar char=""/>
            </a:pP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Mycelia</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Müzik endüstrisi için tasarlanmış bir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projesidir.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Mycelia</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müzisyenlerin telif haklarını ve gelir dağılımını şeffaf bir şekilde yönetmelerine olanak tanır.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1200"/>
              </a:spcAft>
              <a:buFont typeface="Wingdings" panose="05000000000000000000" pitchFamily="2" charset="2"/>
              <a:buChar char=""/>
            </a:pP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KodakOne</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Kodak tarafından geliştirilen bu platform, fotoğrafçılar için telif haklarını korumayı amaçlamaktadır. Fotoğraflar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blokzincire</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kaydedilir ve kullanımları izlenir. Telif hakkı ihlalleri tespit edildiğinde, platform fotoğrafçıyı bilgilendirir.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1200"/>
              </a:spcAft>
              <a:buFont typeface="Wingdings" panose="05000000000000000000" pitchFamily="2" charset="2"/>
              <a:buChar char=""/>
            </a:pP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Verisart</a:t>
            </a: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Sanat eserlerinin orijinalliğini ve sahipliğini doğrulamak için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kullanan bir platformdur. Sanatçılar, eserlerini kaydederek sahtecilikten korunabilir.</a:t>
            </a:r>
            <a:endParaRPr lang="tr-TR" dirty="0">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263075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3213"/>
            <a:ext cx="8229600" cy="1143000"/>
          </a:xfrm>
        </p:spPr>
        <p:txBody>
          <a:bodyPr>
            <a:normAutofit/>
          </a:bodyPr>
          <a:lstStyle/>
          <a:p>
            <a:r>
              <a:rPr sz="3600" b="1" dirty="0" err="1">
                <a:solidFill>
                  <a:srgbClr val="0070C0"/>
                </a:solidFill>
              </a:rPr>
              <a:t>Kripto</a:t>
            </a:r>
            <a:r>
              <a:rPr sz="3600" b="1" dirty="0">
                <a:solidFill>
                  <a:srgbClr val="0070C0"/>
                </a:solidFill>
              </a:rPr>
              <a:t> </a:t>
            </a:r>
            <a:r>
              <a:rPr sz="3600" b="1" dirty="0" err="1">
                <a:solidFill>
                  <a:srgbClr val="0070C0"/>
                </a:solidFill>
              </a:rPr>
              <a:t>Madenciliğinin</a:t>
            </a:r>
            <a:r>
              <a:rPr sz="3600" b="1" dirty="0">
                <a:solidFill>
                  <a:srgbClr val="0070C0"/>
                </a:solidFill>
              </a:rPr>
              <a:t> </a:t>
            </a:r>
            <a:r>
              <a:rPr sz="3600" b="1" dirty="0" err="1">
                <a:solidFill>
                  <a:srgbClr val="0070C0"/>
                </a:solidFill>
              </a:rPr>
              <a:t>Çevresel</a:t>
            </a:r>
            <a:r>
              <a:rPr sz="3600" b="1" dirty="0">
                <a:solidFill>
                  <a:srgbClr val="0070C0"/>
                </a:solidFill>
              </a:rPr>
              <a:t> </a:t>
            </a:r>
            <a:r>
              <a:rPr sz="3600" b="1" dirty="0" err="1">
                <a:solidFill>
                  <a:srgbClr val="0070C0"/>
                </a:solidFill>
              </a:rPr>
              <a:t>Etkileri</a:t>
            </a:r>
            <a:endParaRPr sz="3600" b="1" dirty="0">
              <a:solidFill>
                <a:srgbClr val="0070C0"/>
              </a:solidFill>
            </a:endParaRPr>
          </a:p>
        </p:txBody>
      </p:sp>
      <p:sp>
        <p:nvSpPr>
          <p:cNvPr id="4" name="Metin kutusu 3">
            <a:extLst>
              <a:ext uri="{FF2B5EF4-FFF2-40B4-BE49-F238E27FC236}">
                <a16:creationId xmlns:a16="http://schemas.microsoft.com/office/drawing/2014/main" id="{5D029DC5-99A3-AE38-8739-771BA24EC650}"/>
              </a:ext>
            </a:extLst>
          </p:cNvPr>
          <p:cNvSpPr txBox="1"/>
          <p:nvPr/>
        </p:nvSpPr>
        <p:spPr>
          <a:xfrm>
            <a:off x="179881" y="828031"/>
            <a:ext cx="8793637" cy="5240537"/>
          </a:xfrm>
          <a:prstGeom prst="rect">
            <a:avLst/>
          </a:prstGeom>
          <a:noFill/>
        </p:spPr>
        <p:txBody>
          <a:bodyPr wrap="square" rtlCol="0">
            <a:spAutoFit/>
          </a:bodyPr>
          <a:lstStyle/>
          <a:p>
            <a:pPr algn="just">
              <a:lnSpc>
                <a:spcPct val="150000"/>
              </a:lnSpc>
              <a:spcAft>
                <a:spcPts val="800"/>
              </a:spcAft>
            </a:pPr>
            <a:r>
              <a:rPr lang="tr-TR" kern="0" dirty="0">
                <a:latin typeface="Times New Roman" panose="02020603050405020304" pitchFamily="18" charset="0"/>
                <a:ea typeface="Times New Roman" panose="02020603050405020304" pitchFamily="18" charset="0"/>
                <a:cs typeface="Times New Roman" panose="02020603050405020304" pitchFamily="18" charset="0"/>
              </a:rPr>
              <a:t>Kripto madenciliği, dijital para birimlerinin üretimi ve </a:t>
            </a:r>
            <a:r>
              <a:rPr lang="tr-TR" kern="0" dirty="0" err="1">
                <a:latin typeface="Times New Roman" panose="02020603050405020304" pitchFamily="18" charset="0"/>
                <a:ea typeface="Times New Roman" panose="02020603050405020304" pitchFamily="18" charset="0"/>
                <a:cs typeface="Times New Roman" panose="02020603050405020304" pitchFamily="18" charset="0"/>
              </a:rPr>
              <a:t>blokzincir</a:t>
            </a:r>
            <a:r>
              <a:rPr lang="tr-TR" kern="0" dirty="0">
                <a:latin typeface="Times New Roman" panose="02020603050405020304" pitchFamily="18" charset="0"/>
                <a:ea typeface="Times New Roman" panose="02020603050405020304" pitchFamily="18" charset="0"/>
                <a:cs typeface="Times New Roman" panose="02020603050405020304" pitchFamily="18" charset="0"/>
              </a:rPr>
              <a:t> işlemlerinin doğrulanması için kullanılan yoğun enerji gerektiren bir süreçtir. Özellikle "</a:t>
            </a:r>
            <a:r>
              <a:rPr lang="tr-TR" kern="0" dirty="0" err="1">
                <a:latin typeface="Times New Roman" panose="02020603050405020304" pitchFamily="18" charset="0"/>
                <a:ea typeface="Times New Roman" panose="02020603050405020304" pitchFamily="18" charset="0"/>
                <a:cs typeface="Times New Roman" panose="02020603050405020304" pitchFamily="18" charset="0"/>
              </a:rPr>
              <a:t>Proof</a:t>
            </a:r>
            <a:r>
              <a:rPr lang="tr-TR" kern="0" dirty="0">
                <a:latin typeface="Times New Roman" panose="02020603050405020304" pitchFamily="18" charset="0"/>
                <a:ea typeface="Times New Roman" panose="02020603050405020304" pitchFamily="18" charset="0"/>
                <a:cs typeface="Times New Roman" panose="02020603050405020304" pitchFamily="18" charset="0"/>
              </a:rPr>
              <a:t> of </a:t>
            </a:r>
            <a:r>
              <a:rPr lang="tr-TR" kern="0" dirty="0" err="1">
                <a:latin typeface="Times New Roman" panose="02020603050405020304" pitchFamily="18" charset="0"/>
                <a:ea typeface="Times New Roman" panose="02020603050405020304" pitchFamily="18" charset="0"/>
                <a:cs typeface="Times New Roman" panose="02020603050405020304" pitchFamily="18" charset="0"/>
              </a:rPr>
              <a:t>Work</a:t>
            </a:r>
            <a:r>
              <a:rPr lang="tr-TR" kern="0" dirty="0">
                <a:latin typeface="Times New Roman" panose="02020603050405020304" pitchFamily="18" charset="0"/>
                <a:ea typeface="Times New Roman" panose="02020603050405020304" pitchFamily="18" charset="0"/>
                <a:cs typeface="Times New Roman" panose="02020603050405020304" pitchFamily="18" charset="0"/>
              </a:rPr>
              <a:t>" algoritmasıyla çalışan sistemlerde, yüksek miktarda elektrik tüketimi, fosil yakıt kaynaklı enerji kullanımı ve buna bağlı olarak artan karbon emisyonları, bu teknolojinin çevresel sürdürülebilirlik üzerindeki olumsuz etkilerini tartışmaların odağı haline getirmiştir. </a:t>
            </a:r>
            <a:endParaRPr lang="tr-TR" b="1" kern="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Yüksek Enerji Tüketimi: </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Kripto madenciliği, karmaşık matematiksel problemleri çözmek için güçlü bilgisayar donanımı gerektirir. Bu donanımın sürekli çalışması yüksek enerji tüketimine yol açmaktadır. Kripto para madenciliği, büyük miktarlarda elektrik gücüne ihtiyaç duymaktadır. Elektrik fiyatlarının hangi ülkelerde daha ucuz olduğu, hangi ülkelerin kripto para madencilerine teşvikler sağladığı, kripto para madencilerinin ülke seçimlerinde oldukça önemlidir.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278B3-BB05-18A4-8209-370074F357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81047-2ADD-F3FB-F0E3-505A6044600F}"/>
              </a:ext>
            </a:extLst>
          </p:cNvPr>
          <p:cNvSpPr>
            <a:spLocks noGrp="1"/>
          </p:cNvSpPr>
          <p:nvPr>
            <p:ph type="title"/>
          </p:nvPr>
        </p:nvSpPr>
        <p:spPr>
          <a:xfrm>
            <a:off x="457200" y="-123213"/>
            <a:ext cx="8229600" cy="1143000"/>
          </a:xfrm>
        </p:spPr>
        <p:txBody>
          <a:bodyPr>
            <a:normAutofit/>
          </a:bodyPr>
          <a:lstStyle/>
          <a:p>
            <a:r>
              <a:rPr sz="3600" b="1" dirty="0" err="1">
                <a:solidFill>
                  <a:srgbClr val="0070C0"/>
                </a:solidFill>
              </a:rPr>
              <a:t>Kripto</a:t>
            </a:r>
            <a:r>
              <a:rPr sz="3600" b="1" dirty="0">
                <a:solidFill>
                  <a:srgbClr val="0070C0"/>
                </a:solidFill>
              </a:rPr>
              <a:t> </a:t>
            </a:r>
            <a:r>
              <a:rPr sz="3600" b="1" dirty="0" err="1">
                <a:solidFill>
                  <a:srgbClr val="0070C0"/>
                </a:solidFill>
              </a:rPr>
              <a:t>Madenciliğinin</a:t>
            </a:r>
            <a:r>
              <a:rPr sz="3600" b="1" dirty="0">
                <a:solidFill>
                  <a:srgbClr val="0070C0"/>
                </a:solidFill>
              </a:rPr>
              <a:t> </a:t>
            </a:r>
            <a:r>
              <a:rPr sz="3600" b="1" dirty="0" err="1">
                <a:solidFill>
                  <a:srgbClr val="0070C0"/>
                </a:solidFill>
              </a:rPr>
              <a:t>Çevresel</a:t>
            </a:r>
            <a:r>
              <a:rPr sz="3600" b="1" dirty="0">
                <a:solidFill>
                  <a:srgbClr val="0070C0"/>
                </a:solidFill>
              </a:rPr>
              <a:t> </a:t>
            </a:r>
            <a:r>
              <a:rPr sz="3600" b="1" dirty="0" err="1">
                <a:solidFill>
                  <a:srgbClr val="0070C0"/>
                </a:solidFill>
              </a:rPr>
              <a:t>Etkileri</a:t>
            </a:r>
            <a:endParaRPr sz="3600" b="1" dirty="0">
              <a:solidFill>
                <a:srgbClr val="0070C0"/>
              </a:solidFill>
            </a:endParaRPr>
          </a:p>
        </p:txBody>
      </p:sp>
      <p:sp>
        <p:nvSpPr>
          <p:cNvPr id="4" name="Metin kutusu 3">
            <a:extLst>
              <a:ext uri="{FF2B5EF4-FFF2-40B4-BE49-F238E27FC236}">
                <a16:creationId xmlns:a16="http://schemas.microsoft.com/office/drawing/2014/main" id="{EEC2AF2F-68EB-AE24-835F-22E1BB551F91}"/>
              </a:ext>
            </a:extLst>
          </p:cNvPr>
          <p:cNvSpPr txBox="1"/>
          <p:nvPr/>
        </p:nvSpPr>
        <p:spPr>
          <a:xfrm>
            <a:off x="179881" y="828031"/>
            <a:ext cx="8793637" cy="2644955"/>
          </a:xfrm>
          <a:prstGeom prst="rect">
            <a:avLst/>
          </a:prstGeom>
          <a:noFill/>
        </p:spPr>
        <p:txBody>
          <a:bodyPr wrap="square" rtlCol="0">
            <a:spAutoFit/>
          </a:bodyPr>
          <a:lstStyle/>
          <a:p>
            <a:pPr algn="just">
              <a:lnSpc>
                <a:spcPct val="150000"/>
              </a:lnSpc>
              <a:spcAft>
                <a:spcPts val="800"/>
              </a:spcAft>
            </a:pP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Kripto para madencilerinin hangi enerji kaynaklarını daha çok kullandıkları, bulundukları coğrafyaya göre değişmektedir. Asya Pasifik’te en fazla hidroelektrik ve kömür kullanılırken, Avrupa, Latin Amerika ve Karayipler ile Kuzey Amerika’da hidroelektrik daha sık kullanılmaktadır. Şekil-4’te sütunların toplamının %100’den fazla çıkması, bir madencinin birden fazla enerji kaynağını aynı anda kullanmasından kaynaklanmaktadır.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tr-TR" dirty="0"/>
          </a:p>
        </p:txBody>
      </p:sp>
      <p:pic>
        <p:nvPicPr>
          <p:cNvPr id="3" name="Resim 2" descr="metin, ekran görüntüsü, sayı, numara, yazı tipi içeren bir resim&#10;&#10;Açıklama otomatik olarak oluşturuldu">
            <a:extLst>
              <a:ext uri="{FF2B5EF4-FFF2-40B4-BE49-F238E27FC236}">
                <a16:creationId xmlns:a16="http://schemas.microsoft.com/office/drawing/2014/main" id="{B5206051-5775-2CF5-51D8-1B3DA1B6AA97}"/>
              </a:ext>
            </a:extLst>
          </p:cNvPr>
          <p:cNvPicPr>
            <a:picLocks noChangeAspect="1"/>
          </p:cNvPicPr>
          <p:nvPr/>
        </p:nvPicPr>
        <p:blipFill>
          <a:blip r:embed="rId2"/>
          <a:stretch>
            <a:fillRect/>
          </a:stretch>
        </p:blipFill>
        <p:spPr>
          <a:xfrm>
            <a:off x="179881" y="3105775"/>
            <a:ext cx="7380024" cy="2470566"/>
          </a:xfrm>
          <a:prstGeom prst="rect">
            <a:avLst/>
          </a:prstGeom>
          <a:ln>
            <a:solidFill>
              <a:schemeClr val="accent1"/>
            </a:solidFill>
          </a:ln>
        </p:spPr>
      </p:pic>
      <p:sp>
        <p:nvSpPr>
          <p:cNvPr id="5" name="Metin kutusu 4">
            <a:extLst>
              <a:ext uri="{FF2B5EF4-FFF2-40B4-BE49-F238E27FC236}">
                <a16:creationId xmlns:a16="http://schemas.microsoft.com/office/drawing/2014/main" id="{E3F1B44D-B04D-9AE2-11CD-21DEDCEBFB25}"/>
              </a:ext>
            </a:extLst>
          </p:cNvPr>
          <p:cNvSpPr txBox="1"/>
          <p:nvPr/>
        </p:nvSpPr>
        <p:spPr>
          <a:xfrm>
            <a:off x="175182" y="6051426"/>
            <a:ext cx="8793636" cy="461665"/>
          </a:xfrm>
          <a:prstGeom prst="rect">
            <a:avLst/>
          </a:prstGeom>
          <a:noFill/>
        </p:spPr>
        <p:txBody>
          <a:bodyPr wrap="square" rtlCol="0">
            <a:spAutoFit/>
          </a:bodyPr>
          <a:lstStyle/>
          <a:p>
            <a:r>
              <a:rPr lang="tr-TR" sz="1200" dirty="0"/>
              <a:t>Kaynak: Kavas, Y. B. (2023). Kripto Paraların Çevre Kirliliği, Makroekonomik Göstergeler ve Suç Üzerindeki Etkileri. Manisa Celal Bayar Üniversitesi Sosyal Bilimler Dergisi, 21(3), 305-321. https://doi.org/10.18026/cbayarsos.1293132</a:t>
            </a:r>
          </a:p>
        </p:txBody>
      </p:sp>
    </p:spTree>
    <p:extLst>
      <p:ext uri="{BB962C8B-B14F-4D97-AF65-F5344CB8AC3E}">
        <p14:creationId xmlns:p14="http://schemas.microsoft.com/office/powerpoint/2010/main" val="3394861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6A9518-3394-F1E0-EA24-F12538892679}"/>
            </a:ext>
          </a:extLst>
        </p:cNvPr>
        <p:cNvGrpSpPr/>
        <p:nvPr/>
      </p:nvGrpSpPr>
      <p:grpSpPr>
        <a:xfrm>
          <a:off x="0" y="0"/>
          <a:ext cx="0" cy="0"/>
          <a:chOff x="0" y="0"/>
          <a:chExt cx="0" cy="0"/>
        </a:xfrm>
      </p:grpSpPr>
      <p:pic>
        <p:nvPicPr>
          <p:cNvPr id="3" name="Resim 2" descr="metin, harita, atlas içeren bir resim&#10;&#10;Açıklama otomatik olarak oluşturuldu">
            <a:extLst>
              <a:ext uri="{FF2B5EF4-FFF2-40B4-BE49-F238E27FC236}">
                <a16:creationId xmlns:a16="http://schemas.microsoft.com/office/drawing/2014/main" id="{9863681B-167D-CBF7-FFE7-92012916EB28}"/>
              </a:ext>
            </a:extLst>
          </p:cNvPr>
          <p:cNvPicPr>
            <a:picLocks noChangeAspect="1"/>
          </p:cNvPicPr>
          <p:nvPr/>
        </p:nvPicPr>
        <p:blipFill>
          <a:blip r:embed="rId2"/>
          <a:srcRect b="3382"/>
          <a:stretch/>
        </p:blipFill>
        <p:spPr>
          <a:xfrm>
            <a:off x="20" y="10"/>
            <a:ext cx="9143980" cy="429248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Metin kutusu 3">
            <a:extLst>
              <a:ext uri="{FF2B5EF4-FFF2-40B4-BE49-F238E27FC236}">
                <a16:creationId xmlns:a16="http://schemas.microsoft.com/office/drawing/2014/main" id="{CDC3CBD1-35A5-31F3-492B-EA2701DFA26B}"/>
              </a:ext>
            </a:extLst>
          </p:cNvPr>
          <p:cNvSpPr txBox="1"/>
          <p:nvPr/>
        </p:nvSpPr>
        <p:spPr>
          <a:xfrm>
            <a:off x="179882" y="4292496"/>
            <a:ext cx="8602164" cy="2033353"/>
          </a:xfrm>
          <a:prstGeom prst="rect">
            <a:avLst/>
          </a:prstGeom>
        </p:spPr>
        <p:txBody>
          <a:bodyPr vert="horz" lIns="91440" tIns="45720" rIns="91440" bIns="45720" rtlCol="0" anchor="ctr">
            <a:noAutofit/>
          </a:bodyPr>
          <a:lstStyle/>
          <a:p>
            <a:pPr algn="just" defTabSz="914400">
              <a:lnSpc>
                <a:spcPct val="150000"/>
              </a:lnSpc>
              <a:spcAft>
                <a:spcPts val="800"/>
              </a:spcAft>
            </a:pPr>
            <a:r>
              <a:rPr lang="en-US" sz="1600" b="1" dirty="0">
                <a:effectLst/>
              </a:rPr>
              <a:t>Karbon </a:t>
            </a:r>
            <a:r>
              <a:rPr lang="en-US" sz="1600" b="1" dirty="0" err="1">
                <a:effectLst/>
              </a:rPr>
              <a:t>Ayak</a:t>
            </a:r>
            <a:r>
              <a:rPr lang="en-US" sz="1600" b="1" dirty="0">
                <a:effectLst/>
              </a:rPr>
              <a:t> </a:t>
            </a:r>
            <a:r>
              <a:rPr lang="en-US" sz="1600" b="1" dirty="0" err="1">
                <a:effectLst/>
              </a:rPr>
              <a:t>İzi</a:t>
            </a:r>
            <a:r>
              <a:rPr lang="en-US" sz="1600" b="1" dirty="0">
                <a:effectLst/>
              </a:rPr>
              <a:t> : </a:t>
            </a:r>
            <a:r>
              <a:rPr lang="en-US" sz="1600" dirty="0" err="1">
                <a:effectLst/>
              </a:rPr>
              <a:t>Madencilikte</a:t>
            </a:r>
            <a:r>
              <a:rPr lang="en-US" sz="1600" dirty="0">
                <a:effectLst/>
              </a:rPr>
              <a:t> </a:t>
            </a:r>
            <a:r>
              <a:rPr lang="en-US" sz="1600" dirty="0" err="1">
                <a:effectLst/>
              </a:rPr>
              <a:t>kullanılan</a:t>
            </a:r>
            <a:r>
              <a:rPr lang="en-US" sz="1600" dirty="0">
                <a:effectLst/>
              </a:rPr>
              <a:t> </a:t>
            </a:r>
            <a:r>
              <a:rPr lang="en-US" sz="1600" dirty="0" err="1">
                <a:effectLst/>
              </a:rPr>
              <a:t>enerji</a:t>
            </a:r>
            <a:r>
              <a:rPr lang="en-US" sz="1600" dirty="0">
                <a:effectLst/>
              </a:rPr>
              <a:t> </a:t>
            </a:r>
            <a:r>
              <a:rPr lang="en-US" sz="1600" dirty="0" err="1">
                <a:effectLst/>
              </a:rPr>
              <a:t>genellikle</a:t>
            </a:r>
            <a:r>
              <a:rPr lang="en-US" sz="1600" dirty="0">
                <a:effectLst/>
              </a:rPr>
              <a:t> </a:t>
            </a:r>
            <a:r>
              <a:rPr lang="en-US" sz="1600" dirty="0" err="1">
                <a:effectLst/>
              </a:rPr>
              <a:t>fosil</a:t>
            </a:r>
            <a:r>
              <a:rPr lang="en-US" sz="1600" dirty="0">
                <a:effectLst/>
              </a:rPr>
              <a:t> </a:t>
            </a:r>
            <a:r>
              <a:rPr lang="en-US" sz="1600" dirty="0" err="1">
                <a:effectLst/>
              </a:rPr>
              <a:t>yakıtlarla</a:t>
            </a:r>
            <a:r>
              <a:rPr lang="en-US" sz="1600" dirty="0">
                <a:effectLst/>
              </a:rPr>
              <a:t> </a:t>
            </a:r>
            <a:r>
              <a:rPr lang="en-US" sz="1600" dirty="0" err="1">
                <a:effectLst/>
              </a:rPr>
              <a:t>üretilen</a:t>
            </a:r>
            <a:r>
              <a:rPr lang="en-US" sz="1600" dirty="0">
                <a:effectLst/>
              </a:rPr>
              <a:t> </a:t>
            </a:r>
            <a:r>
              <a:rPr lang="en-US" sz="1600" dirty="0" err="1">
                <a:effectLst/>
              </a:rPr>
              <a:t>elektriğe</a:t>
            </a:r>
            <a:r>
              <a:rPr lang="en-US" sz="1600" dirty="0">
                <a:effectLst/>
              </a:rPr>
              <a:t> </a:t>
            </a:r>
            <a:r>
              <a:rPr lang="en-US" sz="1600" dirty="0" err="1">
                <a:effectLst/>
              </a:rPr>
              <a:t>dayanmaktadır</a:t>
            </a:r>
            <a:r>
              <a:rPr lang="en-US" sz="1600" dirty="0">
                <a:effectLst/>
              </a:rPr>
              <a:t>. Bu durum </a:t>
            </a:r>
            <a:r>
              <a:rPr lang="en-US" sz="1600" dirty="0" err="1">
                <a:effectLst/>
              </a:rPr>
              <a:t>karbon</a:t>
            </a:r>
            <a:r>
              <a:rPr lang="en-US" sz="1600" dirty="0">
                <a:effectLst/>
              </a:rPr>
              <a:t> </a:t>
            </a:r>
            <a:r>
              <a:rPr lang="en-US" sz="1600" dirty="0" err="1">
                <a:effectLst/>
              </a:rPr>
              <a:t>emisyonlarının</a:t>
            </a:r>
            <a:r>
              <a:rPr lang="en-US" sz="1600" dirty="0">
                <a:effectLst/>
              </a:rPr>
              <a:t> </a:t>
            </a:r>
            <a:r>
              <a:rPr lang="en-US" sz="1600" dirty="0" err="1">
                <a:effectLst/>
              </a:rPr>
              <a:t>artmasına</a:t>
            </a:r>
            <a:r>
              <a:rPr lang="en-US" sz="1600" dirty="0">
                <a:effectLst/>
              </a:rPr>
              <a:t> </a:t>
            </a:r>
            <a:r>
              <a:rPr lang="en-US" sz="1600" dirty="0" err="1">
                <a:effectLst/>
              </a:rPr>
              <a:t>neden</a:t>
            </a:r>
            <a:r>
              <a:rPr lang="en-US" sz="1600" dirty="0">
                <a:effectLst/>
              </a:rPr>
              <a:t> </a:t>
            </a:r>
            <a:r>
              <a:rPr lang="en-US" sz="1600" dirty="0" err="1">
                <a:effectLst/>
              </a:rPr>
              <a:t>olmaktadır</a:t>
            </a:r>
            <a:r>
              <a:rPr lang="en-US" sz="1600" dirty="0">
                <a:effectLst/>
              </a:rPr>
              <a:t>. </a:t>
            </a:r>
            <a:r>
              <a:rPr lang="en-US" sz="1600" dirty="0" err="1">
                <a:effectLst/>
              </a:rPr>
              <a:t>Dünya</a:t>
            </a:r>
            <a:r>
              <a:rPr lang="en-US" sz="1600" dirty="0">
                <a:effectLst/>
              </a:rPr>
              <a:t> </a:t>
            </a:r>
            <a:r>
              <a:rPr lang="en-US" sz="1600" dirty="0" err="1">
                <a:effectLst/>
              </a:rPr>
              <a:t>çapındaki</a:t>
            </a:r>
            <a:r>
              <a:rPr lang="en-US" sz="1600" dirty="0">
                <a:effectLst/>
              </a:rPr>
              <a:t> BTC </a:t>
            </a:r>
            <a:r>
              <a:rPr lang="en-US" sz="1600" dirty="0" err="1">
                <a:effectLst/>
              </a:rPr>
              <a:t>madencilik</a:t>
            </a:r>
            <a:r>
              <a:rPr lang="en-US" sz="1600" dirty="0">
                <a:effectLst/>
              </a:rPr>
              <a:t> </a:t>
            </a:r>
            <a:r>
              <a:rPr lang="en-US" sz="1600" dirty="0" err="1">
                <a:effectLst/>
              </a:rPr>
              <a:t>ağı</a:t>
            </a:r>
            <a:r>
              <a:rPr lang="en-US" sz="1600" dirty="0">
                <a:effectLst/>
              </a:rPr>
              <a:t>, 2020-2021 </a:t>
            </a:r>
            <a:r>
              <a:rPr lang="en-US" sz="1600" dirty="0" err="1">
                <a:effectLst/>
              </a:rPr>
              <a:t>döneminde</a:t>
            </a:r>
            <a:r>
              <a:rPr lang="en-US" sz="1600" dirty="0">
                <a:effectLst/>
              </a:rPr>
              <a:t> 173,42 TWh </a:t>
            </a:r>
            <a:r>
              <a:rPr lang="en-US" sz="1600" dirty="0" err="1">
                <a:effectLst/>
              </a:rPr>
              <a:t>elektrik</a:t>
            </a:r>
            <a:r>
              <a:rPr lang="en-US" sz="1600" dirty="0">
                <a:effectLst/>
              </a:rPr>
              <a:t> </a:t>
            </a:r>
            <a:r>
              <a:rPr lang="en-US" sz="1600" dirty="0" err="1">
                <a:effectLst/>
              </a:rPr>
              <a:t>tüketti</a:t>
            </a:r>
            <a:r>
              <a:rPr lang="en-US" sz="1600" dirty="0">
                <a:effectLst/>
              </a:rPr>
              <a:t>. Bu </a:t>
            </a:r>
            <a:r>
              <a:rPr lang="en-US" sz="1600" dirty="0" err="1">
                <a:effectLst/>
              </a:rPr>
              <a:t>miktar</a:t>
            </a:r>
            <a:r>
              <a:rPr lang="en-US" sz="1600" dirty="0">
                <a:effectLst/>
              </a:rPr>
              <a:t>, </a:t>
            </a:r>
            <a:r>
              <a:rPr lang="en-US" sz="1600" dirty="0" err="1">
                <a:effectLst/>
              </a:rPr>
              <a:t>çoğu</a:t>
            </a:r>
            <a:r>
              <a:rPr lang="en-US" sz="1600" dirty="0">
                <a:effectLst/>
              </a:rPr>
              <a:t> </a:t>
            </a:r>
            <a:r>
              <a:rPr lang="en-US" sz="1600" dirty="0" err="1">
                <a:effectLst/>
              </a:rPr>
              <a:t>ülkenin</a:t>
            </a:r>
            <a:r>
              <a:rPr lang="en-US" sz="1600" dirty="0">
                <a:effectLst/>
              </a:rPr>
              <a:t> </a:t>
            </a:r>
            <a:r>
              <a:rPr lang="en-US" sz="1600" dirty="0" err="1">
                <a:effectLst/>
              </a:rPr>
              <a:t>elektrik</a:t>
            </a:r>
            <a:r>
              <a:rPr lang="en-US" sz="1600" dirty="0">
                <a:effectLst/>
              </a:rPr>
              <a:t> </a:t>
            </a:r>
            <a:r>
              <a:rPr lang="en-US" sz="1600" dirty="0" err="1">
                <a:effectLst/>
              </a:rPr>
              <a:t>tüketiminden</a:t>
            </a:r>
            <a:r>
              <a:rPr lang="en-US" sz="1600" dirty="0">
                <a:effectLst/>
              </a:rPr>
              <a:t> </a:t>
            </a:r>
            <a:r>
              <a:rPr lang="en-US" sz="1600" dirty="0" err="1">
                <a:effectLst/>
              </a:rPr>
              <a:t>daha</a:t>
            </a:r>
            <a:r>
              <a:rPr lang="en-US" sz="1600" dirty="0">
                <a:effectLst/>
              </a:rPr>
              <a:t> </a:t>
            </a:r>
            <a:r>
              <a:rPr lang="en-US" sz="1600" dirty="0" err="1">
                <a:effectLst/>
              </a:rPr>
              <a:t>fazladır</a:t>
            </a:r>
            <a:r>
              <a:rPr lang="en-US" sz="1600" dirty="0">
                <a:effectLst/>
              </a:rPr>
              <a:t>. </a:t>
            </a:r>
            <a:r>
              <a:rPr lang="en-US" sz="1600" dirty="0" err="1">
                <a:effectLst/>
              </a:rPr>
              <a:t>Madencilik</a:t>
            </a:r>
            <a:r>
              <a:rPr lang="en-US" sz="1600" dirty="0">
                <a:effectLst/>
              </a:rPr>
              <a:t> </a:t>
            </a:r>
            <a:r>
              <a:rPr lang="en-US" sz="1600" dirty="0" err="1">
                <a:effectLst/>
              </a:rPr>
              <a:t>süreci</a:t>
            </a:r>
            <a:r>
              <a:rPr lang="en-US" sz="1600" dirty="0">
                <a:effectLst/>
              </a:rPr>
              <a:t> </a:t>
            </a:r>
            <a:r>
              <a:rPr lang="en-US" sz="1600" dirty="0" err="1">
                <a:effectLst/>
              </a:rPr>
              <a:t>aynı</a:t>
            </a:r>
            <a:r>
              <a:rPr lang="en-US" sz="1600" dirty="0">
                <a:effectLst/>
              </a:rPr>
              <a:t> zaman </a:t>
            </a:r>
            <a:r>
              <a:rPr lang="en-US" sz="1600" dirty="0" err="1">
                <a:effectLst/>
              </a:rPr>
              <a:t>diliminde</a:t>
            </a:r>
            <a:r>
              <a:rPr lang="en-US" sz="1600" dirty="0">
                <a:effectLst/>
              </a:rPr>
              <a:t> 85,89 Mt CO2 </a:t>
            </a:r>
            <a:r>
              <a:rPr lang="en-US" sz="1600" dirty="0" err="1">
                <a:effectLst/>
              </a:rPr>
              <a:t>eşdeğeri</a:t>
            </a:r>
            <a:r>
              <a:rPr lang="en-US" sz="1600" dirty="0">
                <a:effectLst/>
              </a:rPr>
              <a:t> </a:t>
            </a:r>
            <a:r>
              <a:rPr lang="en-US" sz="1600" dirty="0" err="1">
                <a:effectLst/>
              </a:rPr>
              <a:t>emisyona</a:t>
            </a:r>
            <a:r>
              <a:rPr lang="en-US" sz="1600" dirty="0">
                <a:effectLst/>
              </a:rPr>
              <a:t> </a:t>
            </a:r>
            <a:r>
              <a:rPr lang="en-US" sz="1600" dirty="0" err="1">
                <a:effectLst/>
              </a:rPr>
              <a:t>neden</a:t>
            </a:r>
            <a:r>
              <a:rPr lang="en-US" sz="1600" dirty="0">
                <a:effectLst/>
              </a:rPr>
              <a:t> </a:t>
            </a:r>
            <a:r>
              <a:rPr lang="en-US" sz="1600" dirty="0" err="1">
                <a:effectLst/>
              </a:rPr>
              <a:t>oldu</a:t>
            </a:r>
            <a:r>
              <a:rPr lang="en-US" sz="1600" dirty="0">
                <a:effectLst/>
              </a:rPr>
              <a:t> (Şekil-5). Bu </a:t>
            </a:r>
            <a:r>
              <a:rPr lang="en-US" sz="1600" dirty="0" err="1">
                <a:effectLst/>
              </a:rPr>
              <a:t>miktar</a:t>
            </a:r>
            <a:r>
              <a:rPr lang="en-US" sz="1600" dirty="0">
                <a:effectLst/>
              </a:rPr>
              <a:t>, 84 </a:t>
            </a:r>
            <a:r>
              <a:rPr lang="en-US" sz="1600" dirty="0" err="1">
                <a:effectLst/>
              </a:rPr>
              <a:t>milyar</a:t>
            </a:r>
            <a:r>
              <a:rPr lang="en-US" sz="1600" dirty="0">
                <a:effectLst/>
              </a:rPr>
              <a:t> pound </a:t>
            </a:r>
            <a:r>
              <a:rPr lang="en-US" sz="1600" dirty="0" err="1">
                <a:effectLst/>
              </a:rPr>
              <a:t>kömür</a:t>
            </a:r>
            <a:r>
              <a:rPr lang="en-US" sz="1600" dirty="0">
                <a:effectLst/>
              </a:rPr>
              <a:t> </a:t>
            </a:r>
            <a:r>
              <a:rPr lang="en-US" sz="1600" dirty="0" err="1">
                <a:effectLst/>
              </a:rPr>
              <a:t>yakılması</a:t>
            </a:r>
            <a:r>
              <a:rPr lang="en-US" sz="1600" dirty="0">
                <a:effectLst/>
              </a:rPr>
              <a:t> </a:t>
            </a:r>
            <a:r>
              <a:rPr lang="en-US" sz="1600" dirty="0" err="1">
                <a:effectLst/>
              </a:rPr>
              <a:t>veya</a:t>
            </a:r>
            <a:r>
              <a:rPr lang="en-US" sz="1600" dirty="0">
                <a:effectLst/>
              </a:rPr>
              <a:t> 190 </a:t>
            </a:r>
            <a:r>
              <a:rPr lang="en-US" sz="1600" dirty="0" err="1">
                <a:effectLst/>
              </a:rPr>
              <a:t>doğal</a:t>
            </a:r>
            <a:r>
              <a:rPr lang="en-US" sz="1600" dirty="0">
                <a:effectLst/>
              </a:rPr>
              <a:t> </a:t>
            </a:r>
            <a:r>
              <a:rPr lang="en-US" sz="1600" dirty="0" err="1">
                <a:effectLst/>
              </a:rPr>
              <a:t>gazla</a:t>
            </a:r>
            <a:r>
              <a:rPr lang="en-US" sz="1600" dirty="0">
                <a:effectLst/>
              </a:rPr>
              <a:t> </a:t>
            </a:r>
            <a:r>
              <a:rPr lang="en-US" sz="1600" dirty="0" err="1">
                <a:effectLst/>
              </a:rPr>
              <a:t>çalışan</a:t>
            </a:r>
            <a:r>
              <a:rPr lang="en-US" sz="1600" dirty="0">
                <a:effectLst/>
              </a:rPr>
              <a:t> </a:t>
            </a:r>
            <a:r>
              <a:rPr lang="en-US" sz="1600" dirty="0" err="1">
                <a:effectLst/>
              </a:rPr>
              <a:t>elektrik</a:t>
            </a:r>
            <a:r>
              <a:rPr lang="en-US" sz="1600" dirty="0">
                <a:effectLst/>
              </a:rPr>
              <a:t> </a:t>
            </a:r>
            <a:r>
              <a:rPr lang="en-US" sz="1600" dirty="0" err="1">
                <a:effectLst/>
              </a:rPr>
              <a:t>santralinin</a:t>
            </a:r>
            <a:r>
              <a:rPr lang="en-US" sz="1600" dirty="0">
                <a:effectLst/>
              </a:rPr>
              <a:t> </a:t>
            </a:r>
            <a:r>
              <a:rPr lang="en-US" sz="1600" dirty="0" err="1">
                <a:effectLst/>
              </a:rPr>
              <a:t>çalıştırılmasıyla</a:t>
            </a:r>
            <a:r>
              <a:rPr lang="en-US" sz="1600" dirty="0">
                <a:effectLst/>
              </a:rPr>
              <a:t> </a:t>
            </a:r>
            <a:r>
              <a:rPr lang="en-US" sz="1600" dirty="0" err="1">
                <a:effectLst/>
              </a:rPr>
              <a:t>oluşan</a:t>
            </a:r>
            <a:r>
              <a:rPr lang="en-US" sz="1600" dirty="0">
                <a:effectLst/>
              </a:rPr>
              <a:t> </a:t>
            </a:r>
            <a:r>
              <a:rPr lang="en-US" sz="1600" dirty="0" err="1">
                <a:effectLst/>
              </a:rPr>
              <a:t>emisyona</a:t>
            </a:r>
            <a:r>
              <a:rPr lang="en-US" sz="1600" dirty="0">
                <a:effectLst/>
              </a:rPr>
              <a:t> </a:t>
            </a:r>
            <a:r>
              <a:rPr lang="en-US" sz="1600" dirty="0" err="1">
                <a:effectLst/>
              </a:rPr>
              <a:t>eşdeğerdir</a:t>
            </a:r>
            <a:r>
              <a:rPr lang="en-US" sz="1600" dirty="0">
                <a:effectLst/>
              </a:rPr>
              <a:t>.</a:t>
            </a:r>
          </a:p>
        </p:txBody>
      </p:sp>
      <p:sp>
        <p:nvSpPr>
          <p:cNvPr id="7" name="Metin kutusu 6">
            <a:extLst>
              <a:ext uri="{FF2B5EF4-FFF2-40B4-BE49-F238E27FC236}">
                <a16:creationId xmlns:a16="http://schemas.microsoft.com/office/drawing/2014/main" id="{17EEA827-CE2B-75EB-E2D6-7B77DBC384AE}"/>
              </a:ext>
            </a:extLst>
          </p:cNvPr>
          <p:cNvSpPr txBox="1"/>
          <p:nvPr/>
        </p:nvSpPr>
        <p:spPr>
          <a:xfrm>
            <a:off x="179882" y="6440986"/>
            <a:ext cx="4995214" cy="276999"/>
          </a:xfrm>
          <a:prstGeom prst="rect">
            <a:avLst/>
          </a:prstGeom>
          <a:noFill/>
        </p:spPr>
        <p:txBody>
          <a:bodyPr wrap="none" rtlCol="0">
            <a:spAutoFit/>
          </a:bodyPr>
          <a:lstStyle/>
          <a:p>
            <a:r>
              <a:rPr lang="tr-TR" sz="1200" dirty="0"/>
              <a:t>Kaynak: https://agupubs.onlinelibrary.wiley.com/doi/10.1029/2023EF003871</a:t>
            </a:r>
          </a:p>
        </p:txBody>
      </p:sp>
    </p:spTree>
    <p:extLst>
      <p:ext uri="{BB962C8B-B14F-4D97-AF65-F5344CB8AC3E}">
        <p14:creationId xmlns:p14="http://schemas.microsoft.com/office/powerpoint/2010/main" val="3870046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9B0BF-2139-E8EB-7353-7A7D96CD6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BE3889-6A9D-7B87-EDAA-A24D91305D6A}"/>
              </a:ext>
            </a:extLst>
          </p:cNvPr>
          <p:cNvSpPr>
            <a:spLocks noGrp="1"/>
          </p:cNvSpPr>
          <p:nvPr>
            <p:ph type="title"/>
          </p:nvPr>
        </p:nvSpPr>
        <p:spPr>
          <a:xfrm>
            <a:off x="457200" y="-123213"/>
            <a:ext cx="8229600" cy="1143000"/>
          </a:xfrm>
        </p:spPr>
        <p:txBody>
          <a:bodyPr>
            <a:normAutofit/>
          </a:bodyPr>
          <a:lstStyle/>
          <a:p>
            <a:r>
              <a:rPr sz="3600" b="1" dirty="0" err="1">
                <a:solidFill>
                  <a:srgbClr val="0070C0"/>
                </a:solidFill>
              </a:rPr>
              <a:t>Kripto</a:t>
            </a:r>
            <a:r>
              <a:rPr sz="3600" b="1" dirty="0">
                <a:solidFill>
                  <a:srgbClr val="0070C0"/>
                </a:solidFill>
              </a:rPr>
              <a:t> </a:t>
            </a:r>
            <a:r>
              <a:rPr sz="3600" b="1" dirty="0" err="1">
                <a:solidFill>
                  <a:srgbClr val="0070C0"/>
                </a:solidFill>
              </a:rPr>
              <a:t>Madenciliğinin</a:t>
            </a:r>
            <a:r>
              <a:rPr sz="3600" b="1" dirty="0">
                <a:solidFill>
                  <a:srgbClr val="0070C0"/>
                </a:solidFill>
              </a:rPr>
              <a:t> </a:t>
            </a:r>
            <a:r>
              <a:rPr sz="3600" b="1" dirty="0" err="1">
                <a:solidFill>
                  <a:srgbClr val="0070C0"/>
                </a:solidFill>
              </a:rPr>
              <a:t>Çevresel</a:t>
            </a:r>
            <a:r>
              <a:rPr sz="3600" b="1" dirty="0">
                <a:solidFill>
                  <a:srgbClr val="0070C0"/>
                </a:solidFill>
              </a:rPr>
              <a:t> </a:t>
            </a:r>
            <a:r>
              <a:rPr sz="3600" b="1" dirty="0" err="1">
                <a:solidFill>
                  <a:srgbClr val="0070C0"/>
                </a:solidFill>
              </a:rPr>
              <a:t>Etkileri</a:t>
            </a:r>
            <a:endParaRPr sz="3600" b="1" dirty="0">
              <a:solidFill>
                <a:srgbClr val="0070C0"/>
              </a:solidFill>
            </a:endParaRPr>
          </a:p>
        </p:txBody>
      </p:sp>
      <p:sp>
        <p:nvSpPr>
          <p:cNvPr id="4" name="Metin kutusu 3">
            <a:extLst>
              <a:ext uri="{FF2B5EF4-FFF2-40B4-BE49-F238E27FC236}">
                <a16:creationId xmlns:a16="http://schemas.microsoft.com/office/drawing/2014/main" id="{2411BA3D-70F8-BC0B-3088-C413B2D80B51}"/>
              </a:ext>
            </a:extLst>
          </p:cNvPr>
          <p:cNvSpPr txBox="1"/>
          <p:nvPr/>
        </p:nvSpPr>
        <p:spPr>
          <a:xfrm>
            <a:off x="179881" y="828031"/>
            <a:ext cx="8793637" cy="2956387"/>
          </a:xfrm>
          <a:prstGeom prst="rect">
            <a:avLst/>
          </a:prstGeom>
          <a:noFill/>
        </p:spPr>
        <p:txBody>
          <a:bodyPr wrap="square" rtlCol="0">
            <a:spAutoFit/>
          </a:bodyPr>
          <a:lstStyle/>
          <a:p>
            <a:pPr algn="just">
              <a:lnSpc>
                <a:spcPct val="150000"/>
              </a:lnSpc>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Elektronik Atık Sorunu: </a:t>
            </a:r>
            <a:r>
              <a:rPr lang="tr-TR" sz="1800" kern="0" dirty="0">
                <a:effectLst/>
                <a:latin typeface="Times New Roman" panose="02020603050405020304" pitchFamily="18" charset="0"/>
                <a:ea typeface="Times New Roman" panose="02020603050405020304" pitchFamily="18" charset="0"/>
              </a:rPr>
              <a:t>Kripto madenciliği için kullanılan donanımlar hızla yıpranır ve atık haline gelir. Madencilikte kullanılan grafik işlemcilerin (GPU) ve özel olarak üretilen donanımların (ASIC) sık sık yenilenmesi gerekiyor. Kullanım ömürlerinin sonuna gelen bu cihazlar elektronik atık sorununu daha da derinleştiriyor. Madencilik donanımlarının hızla değişmesi, eski ve daha az verimli modellerin daha yenileriyle değiştirilmesi ve geri dönüştürülmemesi veya yeniden kullanılmaması nedeniyle büyük miktarda elektronik atık (e-atık) yaratıyor.</a:t>
            </a:r>
            <a:endParaRPr lang="tr-TR" dirty="0"/>
          </a:p>
        </p:txBody>
      </p:sp>
    </p:spTree>
    <p:extLst>
      <p:ext uri="{BB962C8B-B14F-4D97-AF65-F5344CB8AC3E}">
        <p14:creationId xmlns:p14="http://schemas.microsoft.com/office/powerpoint/2010/main" val="4152130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
            <a:ext cx="8229600" cy="803044"/>
          </a:xfrm>
        </p:spPr>
        <p:txBody>
          <a:bodyPr>
            <a:normAutofit/>
          </a:bodyPr>
          <a:lstStyle/>
          <a:p>
            <a:r>
              <a:rPr sz="3600" b="1" dirty="0" err="1">
                <a:solidFill>
                  <a:srgbClr val="0070C0"/>
                </a:solidFill>
              </a:rPr>
              <a:t>Kripto</a:t>
            </a:r>
            <a:r>
              <a:rPr sz="3600" b="1" dirty="0">
                <a:solidFill>
                  <a:srgbClr val="0070C0"/>
                </a:solidFill>
              </a:rPr>
              <a:t> </a:t>
            </a:r>
            <a:r>
              <a:rPr sz="3600" b="1" dirty="0" err="1">
                <a:solidFill>
                  <a:srgbClr val="0070C0"/>
                </a:solidFill>
              </a:rPr>
              <a:t>Paralar</a:t>
            </a:r>
            <a:r>
              <a:rPr sz="3600" b="1" dirty="0">
                <a:solidFill>
                  <a:srgbClr val="0070C0"/>
                </a:solidFill>
              </a:rPr>
              <a:t> </a:t>
            </a:r>
            <a:r>
              <a:rPr sz="3600" b="1" dirty="0" err="1">
                <a:solidFill>
                  <a:srgbClr val="0070C0"/>
                </a:solidFill>
              </a:rPr>
              <a:t>ile</a:t>
            </a:r>
            <a:r>
              <a:rPr sz="3600" b="1" dirty="0">
                <a:solidFill>
                  <a:srgbClr val="0070C0"/>
                </a:solidFill>
              </a:rPr>
              <a:t> </a:t>
            </a:r>
            <a:r>
              <a:rPr sz="3600" b="1" dirty="0" err="1">
                <a:solidFill>
                  <a:srgbClr val="0070C0"/>
                </a:solidFill>
              </a:rPr>
              <a:t>İlgili</a:t>
            </a:r>
            <a:r>
              <a:rPr sz="3600" b="1" dirty="0">
                <a:solidFill>
                  <a:srgbClr val="0070C0"/>
                </a:solidFill>
              </a:rPr>
              <a:t> </a:t>
            </a:r>
            <a:r>
              <a:rPr sz="3600" b="1" dirty="0" err="1">
                <a:solidFill>
                  <a:srgbClr val="0070C0"/>
                </a:solidFill>
              </a:rPr>
              <a:t>Yasal</a:t>
            </a:r>
            <a:r>
              <a:rPr sz="3600" b="1" dirty="0">
                <a:solidFill>
                  <a:srgbClr val="0070C0"/>
                </a:solidFill>
              </a:rPr>
              <a:t> </a:t>
            </a:r>
            <a:r>
              <a:rPr sz="3600" b="1" dirty="0" err="1">
                <a:solidFill>
                  <a:srgbClr val="0070C0"/>
                </a:solidFill>
              </a:rPr>
              <a:t>Düzenlemeler</a:t>
            </a:r>
            <a:endParaRPr sz="3600" b="1" dirty="0">
              <a:solidFill>
                <a:srgbClr val="0070C0"/>
              </a:solidFill>
            </a:endParaRPr>
          </a:p>
        </p:txBody>
      </p:sp>
      <p:graphicFrame>
        <p:nvGraphicFramePr>
          <p:cNvPr id="7" name="Tablo 6">
            <a:extLst>
              <a:ext uri="{FF2B5EF4-FFF2-40B4-BE49-F238E27FC236}">
                <a16:creationId xmlns:a16="http://schemas.microsoft.com/office/drawing/2014/main" id="{DE71810C-D816-16C0-9940-B84F4AC8571B}"/>
              </a:ext>
            </a:extLst>
          </p:cNvPr>
          <p:cNvGraphicFramePr>
            <a:graphicFrameLocks noGrp="1"/>
          </p:cNvGraphicFramePr>
          <p:nvPr>
            <p:extLst>
              <p:ext uri="{D42A27DB-BD31-4B8C-83A1-F6EECF244321}">
                <p14:modId xmlns:p14="http://schemas.microsoft.com/office/powerpoint/2010/main" val="915682958"/>
              </p:ext>
            </p:extLst>
          </p:nvPr>
        </p:nvGraphicFramePr>
        <p:xfrm>
          <a:off x="457200" y="689553"/>
          <a:ext cx="8229600" cy="6124565"/>
        </p:xfrm>
        <a:graphic>
          <a:graphicData uri="http://schemas.openxmlformats.org/drawingml/2006/table">
            <a:tbl>
              <a:tblPr firstRow="1" firstCol="1" bandRow="1">
                <a:tableStyleId>{5C22544A-7EE6-4342-B048-85BDC9FD1C3A}</a:tableStyleId>
              </a:tblPr>
              <a:tblGrid>
                <a:gridCol w="1502725">
                  <a:extLst>
                    <a:ext uri="{9D8B030D-6E8A-4147-A177-3AD203B41FA5}">
                      <a16:colId xmlns:a16="http://schemas.microsoft.com/office/drawing/2014/main" val="958844912"/>
                    </a:ext>
                  </a:extLst>
                </a:gridCol>
                <a:gridCol w="2592324">
                  <a:extLst>
                    <a:ext uri="{9D8B030D-6E8A-4147-A177-3AD203B41FA5}">
                      <a16:colId xmlns:a16="http://schemas.microsoft.com/office/drawing/2014/main" val="772215891"/>
                    </a:ext>
                  </a:extLst>
                </a:gridCol>
                <a:gridCol w="3123956">
                  <a:extLst>
                    <a:ext uri="{9D8B030D-6E8A-4147-A177-3AD203B41FA5}">
                      <a16:colId xmlns:a16="http://schemas.microsoft.com/office/drawing/2014/main" val="2687538922"/>
                    </a:ext>
                  </a:extLst>
                </a:gridCol>
                <a:gridCol w="1010595">
                  <a:extLst>
                    <a:ext uri="{9D8B030D-6E8A-4147-A177-3AD203B41FA5}">
                      <a16:colId xmlns:a16="http://schemas.microsoft.com/office/drawing/2014/main" val="2613370270"/>
                    </a:ext>
                  </a:extLst>
                </a:gridCol>
              </a:tblGrid>
              <a:tr h="269207">
                <a:tc>
                  <a:txBody>
                    <a:bodyPr/>
                    <a:lstStyle/>
                    <a:p>
                      <a:pPr>
                        <a:lnSpc>
                          <a:spcPct val="115000"/>
                        </a:lnSpc>
                        <a:spcAft>
                          <a:spcPts val="800"/>
                        </a:spcAft>
                      </a:pPr>
                      <a:r>
                        <a:rPr lang="tr-TR" sz="1400" kern="0">
                          <a:effectLst/>
                        </a:rPr>
                        <a:t>Ülke</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Kanun Maddesi / Düzenleme</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dirty="0">
                          <a:effectLst/>
                        </a:rPr>
                        <a:t>İzin İçeriği / Düzenleme Detayları</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dirty="0">
                          <a:effectLst/>
                        </a:rPr>
                        <a:t>Tarih</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399265402"/>
                  </a:ext>
                </a:extLst>
              </a:tr>
              <a:tr h="538415">
                <a:tc>
                  <a:txBody>
                    <a:bodyPr/>
                    <a:lstStyle/>
                    <a:p>
                      <a:pPr>
                        <a:lnSpc>
                          <a:spcPct val="115000"/>
                        </a:lnSpc>
                        <a:spcAft>
                          <a:spcPts val="800"/>
                        </a:spcAft>
                      </a:pPr>
                      <a:r>
                        <a:rPr lang="tr-TR" sz="1400" kern="0">
                          <a:effectLst/>
                        </a:rPr>
                        <a:t>Almanya</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dirty="0">
                          <a:effectLst/>
                        </a:rPr>
                        <a:t>Bankacılık Kanunu (</a:t>
                      </a:r>
                      <a:r>
                        <a:rPr lang="tr-TR" sz="1400" kern="0" dirty="0" err="1">
                          <a:effectLst/>
                        </a:rPr>
                        <a:t>Kreditwesengesetz</a:t>
                      </a:r>
                      <a:r>
                        <a:rPr lang="tr-TR" sz="1400" kern="0" dirty="0">
                          <a:effectLst/>
                        </a:rPr>
                        <a:t>)</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dirty="0">
                          <a:effectLst/>
                        </a:rPr>
                        <a:t>Kripto varlıkların saklanması ve ticareti için finansal kuruluşların lisans alması gerekliliği.</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1 Ocak 2020</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150332009"/>
                  </a:ext>
                </a:extLst>
              </a:tr>
              <a:tr h="538415">
                <a:tc>
                  <a:txBody>
                    <a:bodyPr/>
                    <a:lstStyle/>
                    <a:p>
                      <a:pPr>
                        <a:lnSpc>
                          <a:spcPct val="115000"/>
                        </a:lnSpc>
                        <a:spcAft>
                          <a:spcPts val="800"/>
                        </a:spcAft>
                      </a:pPr>
                      <a:r>
                        <a:rPr lang="tr-TR" sz="1400" kern="0">
                          <a:effectLst/>
                        </a:rPr>
                        <a:t>Avustralya</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Avustralya İşlem Raporlama ve Analiz Merkezi (AUSTRAC) Düzenlemeleri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Kripto para borsalarının AUSTRAC'a kayıt olması ve kara para aklamayı önleme yükümlülükleri.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Nisan 2018</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4058767642"/>
                  </a:ext>
                </a:extLst>
              </a:tr>
              <a:tr h="538415">
                <a:tc>
                  <a:txBody>
                    <a:bodyPr/>
                    <a:lstStyle/>
                    <a:p>
                      <a:pPr>
                        <a:lnSpc>
                          <a:spcPct val="115000"/>
                        </a:lnSpc>
                        <a:spcAft>
                          <a:spcPts val="800"/>
                        </a:spcAft>
                      </a:pPr>
                      <a:r>
                        <a:rPr lang="tr-TR" sz="1400" kern="0">
                          <a:effectLst/>
                        </a:rPr>
                        <a:t>Birleşik Arap Emirlikleri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Menkul Kıymetler ve Emtia Otoritesi Düzenlemeleri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Kripto varlık hizmet sağlayıcılarının lisanslanması ve düzenlenmesi.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Ekim 2020</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501029931"/>
                  </a:ext>
                </a:extLst>
              </a:tr>
              <a:tr h="538415">
                <a:tc>
                  <a:txBody>
                    <a:bodyPr/>
                    <a:lstStyle/>
                    <a:p>
                      <a:pPr>
                        <a:lnSpc>
                          <a:spcPct val="115000"/>
                        </a:lnSpc>
                        <a:spcAft>
                          <a:spcPts val="800"/>
                        </a:spcAft>
                      </a:pPr>
                      <a:r>
                        <a:rPr lang="tr-TR" sz="1400" kern="0">
                          <a:effectLst/>
                        </a:rPr>
                        <a:t>Birleşik Krallık</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Mali Davranış Otoritesi (FCA) Düzenlemeleri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Kripto varlık firmalarının FCA'ya kayıt olması ve kara para aklamayı önleme yükümlülükleri.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Ocak 2020</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117621806"/>
                  </a:ext>
                </a:extLst>
              </a:tr>
              <a:tr h="538415">
                <a:tc>
                  <a:txBody>
                    <a:bodyPr/>
                    <a:lstStyle/>
                    <a:p>
                      <a:pPr>
                        <a:lnSpc>
                          <a:spcPct val="115000"/>
                        </a:lnSpc>
                        <a:spcAft>
                          <a:spcPts val="800"/>
                        </a:spcAft>
                      </a:pPr>
                      <a:r>
                        <a:rPr lang="tr-TR" sz="1400" kern="0">
                          <a:effectLst/>
                        </a:rPr>
                        <a:t>Brezilya</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Kripto Varlıklar Düzenlemesi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Kripto varlık hizmet sağlayıcılarının düzenlenmesi ve kara para aklamayı önleme yükümlülükleri.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Aralık 2022</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624794175"/>
                  </a:ext>
                </a:extLst>
              </a:tr>
              <a:tr h="538415">
                <a:tc>
                  <a:txBody>
                    <a:bodyPr/>
                    <a:lstStyle/>
                    <a:p>
                      <a:pPr>
                        <a:lnSpc>
                          <a:spcPct val="115000"/>
                        </a:lnSpc>
                        <a:spcAft>
                          <a:spcPts val="800"/>
                        </a:spcAft>
                      </a:pPr>
                      <a:r>
                        <a:rPr lang="tr-TR" sz="1400" kern="0">
                          <a:effectLst/>
                        </a:rPr>
                        <a:t>Çin</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Halk Bankası Genelgesi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Kripto para işlemlerinin ve madenciliğinin yasaklanması.</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Eylül 2021</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3066012730"/>
                  </a:ext>
                </a:extLst>
              </a:tr>
              <a:tr h="538415">
                <a:tc>
                  <a:txBody>
                    <a:bodyPr/>
                    <a:lstStyle/>
                    <a:p>
                      <a:pPr>
                        <a:lnSpc>
                          <a:spcPct val="115000"/>
                        </a:lnSpc>
                        <a:spcAft>
                          <a:spcPts val="800"/>
                        </a:spcAft>
                      </a:pPr>
                      <a:r>
                        <a:rPr lang="tr-TR" sz="1400" kern="0">
                          <a:effectLst/>
                        </a:rPr>
                        <a:t>El Salvador</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Bitcoin Yasası</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Bitcoin'in yasal ödeme aracı olarak kabul edilmesi.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7 Eylül 2021</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442550393"/>
                  </a:ext>
                </a:extLst>
              </a:tr>
              <a:tr h="538415">
                <a:tc>
                  <a:txBody>
                    <a:bodyPr/>
                    <a:lstStyle/>
                    <a:p>
                      <a:pPr>
                        <a:lnSpc>
                          <a:spcPct val="115000"/>
                        </a:lnSpc>
                        <a:spcAft>
                          <a:spcPts val="800"/>
                        </a:spcAft>
                      </a:pPr>
                      <a:r>
                        <a:rPr lang="tr-TR" sz="1400" kern="0">
                          <a:effectLst/>
                        </a:rPr>
                        <a:t>Endonezya</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Ticaret Bakanlığı Düzenlemesi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Kripto paraların emtia olarak tanınması ve borsaların düzenlenmesi.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Şubat 2019</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2738010069"/>
                  </a:ext>
                </a:extLst>
              </a:tr>
              <a:tr h="807622">
                <a:tc>
                  <a:txBody>
                    <a:bodyPr/>
                    <a:lstStyle/>
                    <a:p>
                      <a:pPr>
                        <a:lnSpc>
                          <a:spcPct val="115000"/>
                        </a:lnSpc>
                        <a:spcAft>
                          <a:spcPts val="800"/>
                        </a:spcAft>
                      </a:pPr>
                      <a:r>
                        <a:rPr lang="tr-TR" sz="1400" kern="0">
                          <a:effectLst/>
                        </a:rPr>
                        <a:t>Estonya</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dirty="0">
                          <a:effectLst/>
                        </a:rPr>
                        <a:t>Kara Para Aklamayı Önleme ve Terörizmin Finansmanının Önlenmesi Yasası</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a:effectLst/>
                        </a:rPr>
                        <a:t>Kripto varlık hizmet sağlayıcılarının lisanslanması ve düzenlenmesi.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tc>
                  <a:txBody>
                    <a:bodyPr/>
                    <a:lstStyle/>
                    <a:p>
                      <a:pPr>
                        <a:lnSpc>
                          <a:spcPct val="115000"/>
                        </a:lnSpc>
                        <a:spcAft>
                          <a:spcPts val="800"/>
                        </a:spcAft>
                      </a:pPr>
                      <a:r>
                        <a:rPr lang="tr-TR" sz="1400" kern="0" dirty="0">
                          <a:effectLst/>
                        </a:rPr>
                        <a:t>Kasım 2017</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tc>
                <a:extLst>
                  <a:ext uri="{0D108BD9-81ED-4DB2-BD59-A6C34878D82A}">
                    <a16:rowId xmlns:a16="http://schemas.microsoft.com/office/drawing/2014/main" val="147372739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2400" b="1" dirty="0" err="1">
                <a:solidFill>
                  <a:schemeClr val="tx2">
                    <a:lumMod val="60000"/>
                    <a:lumOff val="40000"/>
                  </a:schemeClr>
                </a:solidFill>
                <a:latin typeface="Times New Roman" panose="02020603050405020304" pitchFamily="18" charset="0"/>
                <a:cs typeface="Times New Roman" panose="02020603050405020304" pitchFamily="18" charset="0"/>
              </a:rPr>
              <a:t>Blokzincir</a:t>
            </a:r>
            <a:r>
              <a:rPr sz="2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sz="2400" b="1" dirty="0" err="1">
                <a:solidFill>
                  <a:schemeClr val="tx2">
                    <a:lumMod val="60000"/>
                    <a:lumOff val="40000"/>
                  </a:schemeClr>
                </a:solidFill>
                <a:latin typeface="Times New Roman" panose="02020603050405020304" pitchFamily="18" charset="0"/>
                <a:cs typeface="Times New Roman" panose="02020603050405020304" pitchFamily="18" charset="0"/>
              </a:rPr>
              <a:t>Teknolojisinin</a:t>
            </a:r>
            <a:r>
              <a:rPr sz="2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sz="2400" b="1" dirty="0" err="1">
                <a:solidFill>
                  <a:schemeClr val="tx2">
                    <a:lumMod val="60000"/>
                    <a:lumOff val="40000"/>
                  </a:schemeClr>
                </a:solidFill>
                <a:latin typeface="Times New Roman" panose="02020603050405020304" pitchFamily="18" charset="0"/>
                <a:cs typeface="Times New Roman" panose="02020603050405020304" pitchFamily="18" charset="0"/>
              </a:rPr>
              <a:t>Kripto</a:t>
            </a:r>
            <a:r>
              <a:rPr sz="2400" b="1" dirty="0">
                <a:solidFill>
                  <a:schemeClr val="tx2">
                    <a:lumMod val="60000"/>
                    <a:lumOff val="40000"/>
                  </a:schemeClr>
                </a:solidFill>
                <a:latin typeface="Times New Roman" panose="02020603050405020304" pitchFamily="18" charset="0"/>
                <a:cs typeface="Times New Roman" panose="02020603050405020304" pitchFamily="18" charset="0"/>
              </a:rPr>
              <a:t> Para </a:t>
            </a:r>
            <a:r>
              <a:rPr sz="2400" b="1" dirty="0" err="1">
                <a:solidFill>
                  <a:schemeClr val="tx2">
                    <a:lumMod val="60000"/>
                    <a:lumOff val="40000"/>
                  </a:schemeClr>
                </a:solidFill>
                <a:latin typeface="Times New Roman" panose="02020603050405020304" pitchFamily="18" charset="0"/>
                <a:cs typeface="Times New Roman" panose="02020603050405020304" pitchFamily="18" charset="0"/>
              </a:rPr>
              <a:t>Dışındaki</a:t>
            </a:r>
            <a:r>
              <a:rPr sz="2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sz="2400" b="1" dirty="0" err="1">
                <a:solidFill>
                  <a:schemeClr val="tx2">
                    <a:lumMod val="60000"/>
                    <a:lumOff val="40000"/>
                  </a:schemeClr>
                </a:solidFill>
                <a:latin typeface="Times New Roman" panose="02020603050405020304" pitchFamily="18" charset="0"/>
                <a:cs typeface="Times New Roman" panose="02020603050405020304" pitchFamily="18" charset="0"/>
              </a:rPr>
              <a:t>Kullanım</a:t>
            </a:r>
            <a:r>
              <a:rPr sz="2400" b="1" dirty="0">
                <a:solidFill>
                  <a:schemeClr val="tx2">
                    <a:lumMod val="60000"/>
                    <a:lumOff val="40000"/>
                  </a:schemeClr>
                </a:solidFill>
                <a:latin typeface="Times New Roman" panose="02020603050405020304" pitchFamily="18" charset="0"/>
                <a:cs typeface="Times New Roman" panose="02020603050405020304" pitchFamily="18" charset="0"/>
              </a:rPr>
              <a:t> </a:t>
            </a:r>
            <a:r>
              <a:rPr sz="2400" b="1" dirty="0" err="1">
                <a:solidFill>
                  <a:schemeClr val="tx2">
                    <a:lumMod val="60000"/>
                    <a:lumOff val="40000"/>
                  </a:schemeClr>
                </a:solidFill>
                <a:latin typeface="Times New Roman" panose="02020603050405020304" pitchFamily="18" charset="0"/>
                <a:cs typeface="Times New Roman" panose="02020603050405020304" pitchFamily="18" charset="0"/>
              </a:rPr>
              <a:t>Alanları</a:t>
            </a:r>
            <a:endParaRPr sz="2400" b="1"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gn="just">
              <a:lnSpc>
                <a:spcPct val="115000"/>
              </a:lnSpc>
              <a:spcAft>
                <a:spcPts val="800"/>
              </a:spcAft>
              <a:buFont typeface="Wingdings" panose="05000000000000000000" pitchFamily="2" charset="2"/>
              <a:buChar char="Ø"/>
            </a:pPr>
            <a:r>
              <a:rPr lang="tr-TR" sz="2000" b="1" kern="100" dirty="0">
                <a:effectLst/>
                <a:latin typeface="Times New Roman" panose="02020603050405020304" pitchFamily="18" charset="0"/>
                <a:ea typeface="Aptos" panose="020B0004020202020204" pitchFamily="34" charset="0"/>
                <a:cs typeface="Times New Roman" panose="02020603050405020304" pitchFamily="18" charset="0"/>
              </a:rPr>
              <a:t>BİYOMETRİK KİMLİK DOĞRULAMADA BLOK ZİNCİR KULLANIMI</a:t>
            </a:r>
            <a:endParaRPr lang="tr-TR" sz="2000" kern="100" dirty="0">
              <a:latin typeface="Aptos" panose="020B0004020202020204" pitchFamily="34" charset="0"/>
              <a:ea typeface="Aptos" panose="020B0004020202020204" pitchFamily="34" charset="0"/>
              <a:cs typeface="Times New Roman" panose="02020603050405020304" pitchFamily="18" charset="0"/>
            </a:endParaRPr>
          </a:p>
          <a:p>
            <a:pPr lvl="0" algn="just">
              <a:lnSpc>
                <a:spcPct val="115000"/>
              </a:lnSpc>
              <a:spcAft>
                <a:spcPts val="800"/>
              </a:spcAft>
              <a:buFont typeface="Wingdings" panose="05000000000000000000" pitchFamily="2" charset="2"/>
              <a:buChar char="Ø"/>
            </a:pPr>
            <a:r>
              <a:rPr lang="tr-TR" sz="2000" b="1" dirty="0">
                <a:effectLst/>
                <a:latin typeface="Times New Roman" panose="02020603050405020304" pitchFamily="18" charset="0"/>
                <a:ea typeface="Aptos" panose="020B0004020202020204" pitchFamily="34" charset="0"/>
              </a:rPr>
              <a:t>BLOKZİNCİR TABANLI GÜVENLİ BULUT DEPOLAMA</a:t>
            </a:r>
          </a:p>
          <a:p>
            <a:pPr>
              <a:buFont typeface="Wingdings" panose="05000000000000000000" pitchFamily="2" charset="2"/>
              <a:buChar char="Ø"/>
            </a:pPr>
            <a:r>
              <a:rPr lang="tr-TR" sz="2000" b="1" dirty="0">
                <a:effectLst/>
                <a:latin typeface="Times New Roman" panose="02020603050405020304" pitchFamily="18" charset="0"/>
                <a:ea typeface="Aptos" panose="020B0004020202020204" pitchFamily="34" charset="0"/>
              </a:rPr>
              <a:t>BLOKZİNCİRİN FİKRİ MÜLKİYET VE TELİF HAKLARINDA KULLANIMI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4BCB4-C75B-C706-ABC4-0494428B0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2DE725-F36F-74C1-8E97-179D2D2787AA}"/>
              </a:ext>
            </a:extLst>
          </p:cNvPr>
          <p:cNvSpPr>
            <a:spLocks noGrp="1"/>
          </p:cNvSpPr>
          <p:nvPr>
            <p:ph type="title"/>
          </p:nvPr>
        </p:nvSpPr>
        <p:spPr>
          <a:xfrm>
            <a:off x="457200" y="4"/>
            <a:ext cx="8229600" cy="554632"/>
          </a:xfrm>
        </p:spPr>
        <p:txBody>
          <a:bodyPr>
            <a:normAutofit fontScale="90000"/>
          </a:bodyPr>
          <a:lstStyle/>
          <a:p>
            <a:r>
              <a:rPr sz="3600" b="1" dirty="0" err="1">
                <a:solidFill>
                  <a:srgbClr val="0070C0"/>
                </a:solidFill>
              </a:rPr>
              <a:t>Kripto</a:t>
            </a:r>
            <a:r>
              <a:rPr sz="3600" b="1" dirty="0">
                <a:solidFill>
                  <a:srgbClr val="0070C0"/>
                </a:solidFill>
              </a:rPr>
              <a:t> </a:t>
            </a:r>
            <a:r>
              <a:rPr sz="3600" b="1" dirty="0" err="1">
                <a:solidFill>
                  <a:srgbClr val="0070C0"/>
                </a:solidFill>
              </a:rPr>
              <a:t>Paralar</a:t>
            </a:r>
            <a:r>
              <a:rPr sz="3600" b="1" dirty="0">
                <a:solidFill>
                  <a:srgbClr val="0070C0"/>
                </a:solidFill>
              </a:rPr>
              <a:t> </a:t>
            </a:r>
            <a:r>
              <a:rPr sz="3600" b="1" dirty="0" err="1">
                <a:solidFill>
                  <a:srgbClr val="0070C0"/>
                </a:solidFill>
              </a:rPr>
              <a:t>ile</a:t>
            </a:r>
            <a:r>
              <a:rPr sz="3600" b="1" dirty="0">
                <a:solidFill>
                  <a:srgbClr val="0070C0"/>
                </a:solidFill>
              </a:rPr>
              <a:t> </a:t>
            </a:r>
            <a:r>
              <a:rPr sz="3600" b="1" dirty="0" err="1">
                <a:solidFill>
                  <a:srgbClr val="0070C0"/>
                </a:solidFill>
              </a:rPr>
              <a:t>İlgili</a:t>
            </a:r>
            <a:r>
              <a:rPr sz="3600" b="1" dirty="0">
                <a:solidFill>
                  <a:srgbClr val="0070C0"/>
                </a:solidFill>
              </a:rPr>
              <a:t> </a:t>
            </a:r>
            <a:r>
              <a:rPr sz="3600" b="1" dirty="0" err="1">
                <a:solidFill>
                  <a:srgbClr val="0070C0"/>
                </a:solidFill>
              </a:rPr>
              <a:t>Yasal</a:t>
            </a:r>
            <a:r>
              <a:rPr sz="3600" b="1" dirty="0">
                <a:solidFill>
                  <a:srgbClr val="0070C0"/>
                </a:solidFill>
              </a:rPr>
              <a:t> </a:t>
            </a:r>
            <a:r>
              <a:rPr sz="3600" b="1" dirty="0" err="1">
                <a:solidFill>
                  <a:srgbClr val="0070C0"/>
                </a:solidFill>
              </a:rPr>
              <a:t>Düzenlemeler</a:t>
            </a:r>
            <a:endParaRPr sz="3600" b="1" dirty="0">
              <a:solidFill>
                <a:srgbClr val="0070C0"/>
              </a:solidFill>
            </a:endParaRPr>
          </a:p>
        </p:txBody>
      </p:sp>
      <p:graphicFrame>
        <p:nvGraphicFramePr>
          <p:cNvPr id="3" name="Tablo 2">
            <a:extLst>
              <a:ext uri="{FF2B5EF4-FFF2-40B4-BE49-F238E27FC236}">
                <a16:creationId xmlns:a16="http://schemas.microsoft.com/office/drawing/2014/main" id="{D96A140E-91A1-79B7-67F2-F0113D13644D}"/>
              </a:ext>
            </a:extLst>
          </p:cNvPr>
          <p:cNvGraphicFramePr>
            <a:graphicFrameLocks noGrp="1"/>
          </p:cNvGraphicFramePr>
          <p:nvPr>
            <p:extLst>
              <p:ext uri="{D42A27DB-BD31-4B8C-83A1-F6EECF244321}">
                <p14:modId xmlns:p14="http://schemas.microsoft.com/office/powerpoint/2010/main" val="4289952421"/>
              </p:ext>
            </p:extLst>
          </p:nvPr>
        </p:nvGraphicFramePr>
        <p:xfrm>
          <a:off x="119921" y="676209"/>
          <a:ext cx="8844197" cy="6291961"/>
        </p:xfrm>
        <a:graphic>
          <a:graphicData uri="http://schemas.openxmlformats.org/drawingml/2006/table">
            <a:tbl>
              <a:tblPr firstRow="1" firstCol="1" bandRow="1"/>
              <a:tblGrid>
                <a:gridCol w="1614950">
                  <a:extLst>
                    <a:ext uri="{9D8B030D-6E8A-4147-A177-3AD203B41FA5}">
                      <a16:colId xmlns:a16="http://schemas.microsoft.com/office/drawing/2014/main" val="2747912383"/>
                    </a:ext>
                  </a:extLst>
                </a:gridCol>
                <a:gridCol w="2785922">
                  <a:extLst>
                    <a:ext uri="{9D8B030D-6E8A-4147-A177-3AD203B41FA5}">
                      <a16:colId xmlns:a16="http://schemas.microsoft.com/office/drawing/2014/main" val="2791440043"/>
                    </a:ext>
                  </a:extLst>
                </a:gridCol>
                <a:gridCol w="3357257">
                  <a:extLst>
                    <a:ext uri="{9D8B030D-6E8A-4147-A177-3AD203B41FA5}">
                      <a16:colId xmlns:a16="http://schemas.microsoft.com/office/drawing/2014/main" val="2715320161"/>
                    </a:ext>
                  </a:extLst>
                </a:gridCol>
                <a:gridCol w="1086068">
                  <a:extLst>
                    <a:ext uri="{9D8B030D-6E8A-4147-A177-3AD203B41FA5}">
                      <a16:colId xmlns:a16="http://schemas.microsoft.com/office/drawing/2014/main" val="4147104515"/>
                    </a:ext>
                  </a:extLst>
                </a:gridCol>
              </a:tblGrid>
              <a:tr h="571500">
                <a:tc>
                  <a:txBody>
                    <a:bodyPr/>
                    <a:lstStyle/>
                    <a:p>
                      <a:pPr>
                        <a:lnSpc>
                          <a:spcPct val="115000"/>
                        </a:lnSpc>
                        <a:spcAft>
                          <a:spcPts val="800"/>
                        </a:spcAft>
                      </a:pPr>
                      <a:r>
                        <a:rPr lang="tr-TR" sz="1400" kern="0" dirty="0">
                          <a:effectLst/>
                        </a:rPr>
                        <a:t>Ülke</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effectLst/>
                        </a:rPr>
                        <a:t>Kanun Maddesi / Düzenleme</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effectLst/>
                        </a:rPr>
                        <a:t>İzin İçeriği / Düzenleme Detayları</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effectLst/>
                        </a:rPr>
                        <a:t>Tarih</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28236355"/>
                  </a:ext>
                </a:extLst>
              </a:tr>
              <a:tr h="571500">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Estonya</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Kara Para Aklamayı Önleme ve Terörizmin Finansmanının Önlenmesi Yasası</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Kripto varlık hizmet sağlayıcılarının lisanslanması ve düzenlenmesi.</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Kasım 2017</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8874155"/>
                  </a:ext>
                </a:extLst>
              </a:tr>
              <a:tr h="381000">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Filipinler</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Sanal Para Birimi Borsaları Düzenlemesi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Kripto para borsalarının Bangko Sentral ng Pilipinas'a kayıt olması ve düzenlenmesi.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Şubat 2017</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7384774"/>
                  </a:ext>
                </a:extLst>
              </a:tr>
              <a:tr h="571500">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Fransa</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PACTE Yasası</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Kripto varlık hizmet sağlayıcılarının Finansal Piyasalar Otoritesi'ne (AMF) kayıt ve lisans zorunluluğu.</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Mayıs 2019</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8940912"/>
                  </a:ext>
                </a:extLst>
              </a:tr>
              <a:tr h="381000">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Güney Afrika</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Mali Sektör Düzenleme Yasası</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Kripto varlık hizmet sağlayıcılarının lisanslanması ve düzenlenmesi.</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Haziran 2021</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6005940"/>
                  </a:ext>
                </a:extLst>
              </a:tr>
              <a:tr h="571500">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Güney Kore</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Özel Finansal Bilgilerin Raporlanması ve Kullanılması Kanunu</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Kripto para borsalarının Finansal İstihbarat Birimi'ne kayıt olması ve kara para aklamayı önleme yükümlülükleri.</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Mart 2021</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9931355"/>
                  </a:ext>
                </a:extLst>
              </a:tr>
              <a:tr h="571500">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Hindistan</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Kripto Para ve Resmi Dijital Para Yasası</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Özel kripto paraların yasaklanması ve merkez bankası dijital parasının oluşturulması önerisi.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Mart 2021</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87557251"/>
                  </a:ext>
                </a:extLst>
              </a:tr>
              <a:tr h="571500">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İsrail</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Sermaye Piyasası, Sigorta ve Tasarruf Otoritesi Düzenlemeleri</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Kripto varlık hizmet sağlayıcılarının lisanslanması ve düzenlenmesi.</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Kasım 2018</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92919027"/>
                  </a:ext>
                </a:extLst>
              </a:tr>
              <a:tr h="571500">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İsviçre</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Blokzincir ve Dağıtık Defter Teknolojileri Yasası</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Kripto varlıkların yasal çerçevesinin belirlenmesi ve </a:t>
                      </a:r>
                      <a:r>
                        <a:rPr lang="tr-TR" sz="1400" kern="0" dirty="0" err="1">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blokzincir</a:t>
                      </a: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 tabanlı şirketlerin düzenlenmesi.</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Ağustos 2021</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5363800"/>
                  </a:ext>
                </a:extLst>
              </a:tr>
              <a:tr h="571500">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Japonya</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Ödeme Hizmetleri Kanunu</a:t>
                      </a:r>
                      <a:endParaRPr lang="tr-TR" sz="1400" kern="10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Kripto paraların yasal ödeme aracı olarak tanınması ve borsaların Finansal Hizmetler Ajansı'na kayıt zorunluluğu.</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tr-TR"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Nisan 2017</a:t>
                      </a:r>
                      <a:endParaRPr lang="tr-TR"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26787"/>
                  </a:ext>
                </a:extLst>
              </a:tr>
            </a:tbl>
          </a:graphicData>
        </a:graphic>
      </p:graphicFrame>
    </p:spTree>
    <p:extLst>
      <p:ext uri="{BB962C8B-B14F-4D97-AF65-F5344CB8AC3E}">
        <p14:creationId xmlns:p14="http://schemas.microsoft.com/office/powerpoint/2010/main" val="3334031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A5CE5-5F45-159D-964F-42862805B8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78BDA6-9544-51F3-DCF1-2AAFD9F4F3F7}"/>
              </a:ext>
            </a:extLst>
          </p:cNvPr>
          <p:cNvSpPr>
            <a:spLocks noGrp="1"/>
          </p:cNvSpPr>
          <p:nvPr>
            <p:ph type="title"/>
          </p:nvPr>
        </p:nvSpPr>
        <p:spPr>
          <a:xfrm>
            <a:off x="457200" y="4"/>
            <a:ext cx="8229600" cy="554632"/>
          </a:xfrm>
        </p:spPr>
        <p:txBody>
          <a:bodyPr>
            <a:normAutofit fontScale="90000"/>
          </a:bodyPr>
          <a:lstStyle/>
          <a:p>
            <a:r>
              <a:rPr sz="3600" b="1" dirty="0" err="1">
                <a:solidFill>
                  <a:srgbClr val="0070C0"/>
                </a:solidFill>
              </a:rPr>
              <a:t>Kripto</a:t>
            </a:r>
            <a:r>
              <a:rPr sz="3600" b="1" dirty="0">
                <a:solidFill>
                  <a:srgbClr val="0070C0"/>
                </a:solidFill>
              </a:rPr>
              <a:t> </a:t>
            </a:r>
            <a:r>
              <a:rPr sz="3600" b="1" dirty="0" err="1">
                <a:solidFill>
                  <a:srgbClr val="0070C0"/>
                </a:solidFill>
              </a:rPr>
              <a:t>Paralar</a:t>
            </a:r>
            <a:r>
              <a:rPr sz="3600" b="1" dirty="0">
                <a:solidFill>
                  <a:srgbClr val="0070C0"/>
                </a:solidFill>
              </a:rPr>
              <a:t> </a:t>
            </a:r>
            <a:r>
              <a:rPr sz="3600" b="1" dirty="0" err="1">
                <a:solidFill>
                  <a:srgbClr val="0070C0"/>
                </a:solidFill>
              </a:rPr>
              <a:t>ile</a:t>
            </a:r>
            <a:r>
              <a:rPr sz="3600" b="1" dirty="0">
                <a:solidFill>
                  <a:srgbClr val="0070C0"/>
                </a:solidFill>
              </a:rPr>
              <a:t> </a:t>
            </a:r>
            <a:r>
              <a:rPr sz="3600" b="1" dirty="0" err="1">
                <a:solidFill>
                  <a:srgbClr val="0070C0"/>
                </a:solidFill>
              </a:rPr>
              <a:t>İlgili</a:t>
            </a:r>
            <a:r>
              <a:rPr sz="3600" b="1" dirty="0">
                <a:solidFill>
                  <a:srgbClr val="0070C0"/>
                </a:solidFill>
              </a:rPr>
              <a:t> </a:t>
            </a:r>
            <a:r>
              <a:rPr sz="3600" b="1" dirty="0" err="1">
                <a:solidFill>
                  <a:srgbClr val="0070C0"/>
                </a:solidFill>
              </a:rPr>
              <a:t>Yasal</a:t>
            </a:r>
            <a:r>
              <a:rPr sz="3600" b="1" dirty="0">
                <a:solidFill>
                  <a:srgbClr val="0070C0"/>
                </a:solidFill>
              </a:rPr>
              <a:t> </a:t>
            </a:r>
            <a:r>
              <a:rPr sz="3600" b="1" dirty="0" err="1">
                <a:solidFill>
                  <a:srgbClr val="0070C0"/>
                </a:solidFill>
              </a:rPr>
              <a:t>Düzenlemeler</a:t>
            </a:r>
            <a:endParaRPr sz="3600" b="1" dirty="0">
              <a:solidFill>
                <a:srgbClr val="0070C0"/>
              </a:solidFill>
            </a:endParaRPr>
          </a:p>
        </p:txBody>
      </p:sp>
      <p:graphicFrame>
        <p:nvGraphicFramePr>
          <p:cNvPr id="4" name="Tablo 3">
            <a:extLst>
              <a:ext uri="{FF2B5EF4-FFF2-40B4-BE49-F238E27FC236}">
                <a16:creationId xmlns:a16="http://schemas.microsoft.com/office/drawing/2014/main" id="{16208524-E00F-5BA9-DB6F-BBB9431142E1}"/>
              </a:ext>
            </a:extLst>
          </p:cNvPr>
          <p:cNvGraphicFramePr>
            <a:graphicFrameLocks noGrp="1"/>
          </p:cNvGraphicFramePr>
          <p:nvPr>
            <p:extLst>
              <p:ext uri="{D42A27DB-BD31-4B8C-83A1-F6EECF244321}">
                <p14:modId xmlns:p14="http://schemas.microsoft.com/office/powerpoint/2010/main" val="2250995717"/>
              </p:ext>
            </p:extLst>
          </p:nvPr>
        </p:nvGraphicFramePr>
        <p:xfrm>
          <a:off x="134911" y="524654"/>
          <a:ext cx="8904158" cy="6205924"/>
        </p:xfrm>
        <a:graphic>
          <a:graphicData uri="http://schemas.openxmlformats.org/drawingml/2006/table">
            <a:tbl>
              <a:tblPr firstRow="1" firstCol="1" bandRow="1">
                <a:tableStyleId>{5C22544A-7EE6-4342-B048-85BDC9FD1C3A}</a:tableStyleId>
              </a:tblPr>
              <a:tblGrid>
                <a:gridCol w="1625899">
                  <a:extLst>
                    <a:ext uri="{9D8B030D-6E8A-4147-A177-3AD203B41FA5}">
                      <a16:colId xmlns:a16="http://schemas.microsoft.com/office/drawing/2014/main" val="957008995"/>
                    </a:ext>
                  </a:extLst>
                </a:gridCol>
                <a:gridCol w="2804810">
                  <a:extLst>
                    <a:ext uri="{9D8B030D-6E8A-4147-A177-3AD203B41FA5}">
                      <a16:colId xmlns:a16="http://schemas.microsoft.com/office/drawing/2014/main" val="3584483003"/>
                    </a:ext>
                  </a:extLst>
                </a:gridCol>
                <a:gridCol w="3380019">
                  <a:extLst>
                    <a:ext uri="{9D8B030D-6E8A-4147-A177-3AD203B41FA5}">
                      <a16:colId xmlns:a16="http://schemas.microsoft.com/office/drawing/2014/main" val="1354869483"/>
                    </a:ext>
                  </a:extLst>
                </a:gridCol>
                <a:gridCol w="1093430">
                  <a:extLst>
                    <a:ext uri="{9D8B030D-6E8A-4147-A177-3AD203B41FA5}">
                      <a16:colId xmlns:a16="http://schemas.microsoft.com/office/drawing/2014/main" val="2125060946"/>
                    </a:ext>
                  </a:extLst>
                </a:gridCol>
              </a:tblGrid>
              <a:tr h="664921">
                <a:tc>
                  <a:txBody>
                    <a:bodyPr/>
                    <a:lstStyle/>
                    <a:p>
                      <a:pPr>
                        <a:lnSpc>
                          <a:spcPct val="115000"/>
                        </a:lnSpc>
                        <a:spcAft>
                          <a:spcPts val="800"/>
                        </a:spcAft>
                      </a:pPr>
                      <a:r>
                        <a:rPr lang="tr-TR" sz="1200" kern="0">
                          <a:effectLst/>
                        </a:rPr>
                        <a:t>Japonya</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Ödeme Hizmetleri Kanunu</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Kripto paraların yasal ödeme aracı olarak tanınması ve borsaların Finansal Hizmetler Ajansı'na kayıt zorunluluğu.</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Nisan 2017</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4088790926"/>
                  </a:ext>
                </a:extLst>
              </a:tr>
              <a:tr h="443280">
                <a:tc>
                  <a:txBody>
                    <a:bodyPr/>
                    <a:lstStyle/>
                    <a:p>
                      <a:pPr>
                        <a:lnSpc>
                          <a:spcPct val="115000"/>
                        </a:lnSpc>
                        <a:spcAft>
                          <a:spcPts val="800"/>
                        </a:spcAft>
                      </a:pPr>
                      <a:r>
                        <a:rPr lang="tr-TR" sz="1200" kern="0">
                          <a:effectLst/>
                        </a:rPr>
                        <a:t>Kanada</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Menkul Kıymetler Yasası</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Kripto para borsalarının menkul kıymetler düzenlemelerine tabi olması ve kayıt zorunluluğu.</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dirty="0">
                          <a:effectLst/>
                        </a:rPr>
                        <a:t>Mart 2021</a:t>
                      </a:r>
                      <a:endParaRPr lang="tr-TR"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1831677038"/>
                  </a:ext>
                </a:extLst>
              </a:tr>
              <a:tr h="443280">
                <a:tc>
                  <a:txBody>
                    <a:bodyPr/>
                    <a:lstStyle/>
                    <a:p>
                      <a:pPr>
                        <a:lnSpc>
                          <a:spcPct val="115000"/>
                        </a:lnSpc>
                        <a:spcAft>
                          <a:spcPts val="800"/>
                        </a:spcAft>
                      </a:pPr>
                      <a:r>
                        <a:rPr lang="tr-TR" sz="1200" kern="0">
                          <a:effectLst/>
                        </a:rPr>
                        <a:t>Malezya</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Sermaye Piyasası Düzenlemeleri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Kripto varlıkların yatırım aracı olarak düzenlenmesi ve lisanslama gerekliliği.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Nisan 2020</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3833105974"/>
                  </a:ext>
                </a:extLst>
              </a:tr>
              <a:tr h="443280">
                <a:tc>
                  <a:txBody>
                    <a:bodyPr/>
                    <a:lstStyle/>
                    <a:p>
                      <a:pPr>
                        <a:lnSpc>
                          <a:spcPct val="115000"/>
                        </a:lnSpc>
                        <a:spcAft>
                          <a:spcPts val="800"/>
                        </a:spcAft>
                      </a:pPr>
                      <a:r>
                        <a:rPr lang="tr-TR" sz="1200" kern="0">
                          <a:effectLst/>
                        </a:rPr>
                        <a:t>Malta</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Sanal Finansal Varlıklar Yasası</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Kripto varlık hizmet sağlayıcılarının lisanslanması ve düzenlenmesi.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Kasım 2018</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753822741"/>
                  </a:ext>
                </a:extLst>
              </a:tr>
              <a:tr h="443280">
                <a:tc>
                  <a:txBody>
                    <a:bodyPr/>
                    <a:lstStyle/>
                    <a:p>
                      <a:pPr>
                        <a:lnSpc>
                          <a:spcPct val="115000"/>
                        </a:lnSpc>
                        <a:spcAft>
                          <a:spcPts val="800"/>
                        </a:spcAft>
                      </a:pPr>
                      <a:r>
                        <a:rPr lang="tr-TR" sz="1200" kern="0">
                          <a:effectLst/>
                        </a:rPr>
                        <a:t>Meksika</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FinTech Yasası</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Kripto varlıkların finansal kurumlar tarafından kullanımı ve düzenlenmesi.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Mart 2018</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3380246739"/>
                  </a:ext>
                </a:extLst>
              </a:tr>
              <a:tr h="443280">
                <a:tc>
                  <a:txBody>
                    <a:bodyPr/>
                    <a:lstStyle/>
                    <a:p>
                      <a:pPr>
                        <a:lnSpc>
                          <a:spcPct val="115000"/>
                        </a:lnSpc>
                        <a:spcAft>
                          <a:spcPts val="800"/>
                        </a:spcAft>
                      </a:pPr>
                      <a:r>
                        <a:rPr lang="tr-TR" sz="1200" kern="0">
                          <a:effectLst/>
                        </a:rPr>
                        <a:t>Nijerya</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Merkez Bankası Genelgesi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Bankaların kripto para işlemlerine hizmet vermesinin yasaklanması.</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Şubat 2021</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522617722"/>
                  </a:ext>
                </a:extLst>
              </a:tr>
              <a:tr h="664921">
                <a:tc>
                  <a:txBody>
                    <a:bodyPr/>
                    <a:lstStyle/>
                    <a:p>
                      <a:pPr>
                        <a:lnSpc>
                          <a:spcPct val="115000"/>
                        </a:lnSpc>
                        <a:spcAft>
                          <a:spcPts val="800"/>
                        </a:spcAft>
                      </a:pPr>
                      <a:r>
                        <a:rPr lang="tr-TR" sz="1200" kern="0">
                          <a:effectLst/>
                        </a:rPr>
                        <a:t>Rusya</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Dijital Finansal Varlıklar Yasası</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Kripto varlıkların yasal statüsünün tanınması, ancak ödeme aracı olarak kullanımının yasaklanması.</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Ocak 2021</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1939094449"/>
                  </a:ext>
                </a:extLst>
              </a:tr>
              <a:tr h="443280">
                <a:tc>
                  <a:txBody>
                    <a:bodyPr/>
                    <a:lstStyle/>
                    <a:p>
                      <a:pPr>
                        <a:lnSpc>
                          <a:spcPct val="115000"/>
                        </a:lnSpc>
                        <a:spcAft>
                          <a:spcPts val="800"/>
                        </a:spcAft>
                      </a:pPr>
                      <a:r>
                        <a:rPr lang="tr-TR" sz="1200" kern="0">
                          <a:effectLst/>
                        </a:rPr>
                        <a:t>Singapur</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Ödeme Hizmetleri Yasası</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Kripto para hizmet sağlayıcılarının lisanslanması ve kara para aklamayı önleme yükümlülükleri.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Ocak 2020</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3903028520"/>
                  </a:ext>
                </a:extLst>
              </a:tr>
              <a:tr h="664921">
                <a:tc>
                  <a:txBody>
                    <a:bodyPr/>
                    <a:lstStyle/>
                    <a:p>
                      <a:pPr>
                        <a:lnSpc>
                          <a:spcPct val="115000"/>
                        </a:lnSpc>
                        <a:spcAft>
                          <a:spcPts val="800"/>
                        </a:spcAft>
                      </a:pPr>
                      <a:r>
                        <a:rPr lang="tr-TR" sz="1200" kern="0">
                          <a:effectLst/>
                        </a:rPr>
                        <a:t>Suudi Arabistan</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Suudi Arabistan Para Otoritesi Genelgesi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Kripto para ticaretinin yasaklanması ve finansal kurumların kripto para işlemlerine katılımının engellenmesi.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Ağustos 2018</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4033047023"/>
                  </a:ext>
                </a:extLst>
              </a:tr>
              <a:tr h="443280">
                <a:tc>
                  <a:txBody>
                    <a:bodyPr/>
                    <a:lstStyle/>
                    <a:p>
                      <a:pPr>
                        <a:lnSpc>
                          <a:spcPct val="115000"/>
                        </a:lnSpc>
                        <a:spcAft>
                          <a:spcPts val="800"/>
                        </a:spcAft>
                      </a:pPr>
                      <a:r>
                        <a:rPr lang="tr-TR" sz="1200" kern="0">
                          <a:effectLst/>
                        </a:rPr>
                        <a:t>Tayland</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Dijital Varlık İşletmeleri Acil Kararnamesi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Kripto varlık hizmet sağlayıcılarının lisanslanması ve düzenlenmesi.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Mayıs 2018</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2749961050"/>
                  </a:ext>
                </a:extLst>
              </a:tr>
              <a:tr h="664921">
                <a:tc>
                  <a:txBody>
                    <a:bodyPr/>
                    <a:lstStyle/>
                    <a:p>
                      <a:pPr>
                        <a:lnSpc>
                          <a:spcPct val="115000"/>
                        </a:lnSpc>
                        <a:spcAft>
                          <a:spcPts val="800"/>
                        </a:spcAft>
                      </a:pPr>
                      <a:r>
                        <a:rPr lang="tr-TR" sz="1200" kern="0">
                          <a:effectLst/>
                        </a:rPr>
                        <a:t>Türkiye</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Sermaye Piyasası Kanunu'nda Değişiklik Yapılmasına Dair Kanun Teklifi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Kripto varlık ekosistemine yönelik düzenlemeler; yatırımcı haklarının korunması ve piyasa düzenlemeleri.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26 Haziran 2024</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2108359875"/>
                  </a:ext>
                </a:extLst>
              </a:tr>
              <a:tr h="443280">
                <a:tc>
                  <a:txBody>
                    <a:bodyPr/>
                    <a:lstStyle/>
                    <a:p>
                      <a:pPr>
                        <a:lnSpc>
                          <a:spcPct val="115000"/>
                        </a:lnSpc>
                        <a:spcAft>
                          <a:spcPts val="800"/>
                        </a:spcAft>
                      </a:pPr>
                      <a:r>
                        <a:rPr lang="tr-TR" sz="1200" kern="0">
                          <a:effectLst/>
                        </a:rPr>
                        <a:t>Vietnam</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Başbakanlık Direktifi</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a:effectLst/>
                        </a:rPr>
                        <a:t>Kripto paraların ödeme aracı olarak kullanımının yasaklanması.</a:t>
                      </a:r>
                      <a:endParaRPr lang="tr-TR" sz="1200" kern="10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tc>
                  <a:txBody>
                    <a:bodyPr/>
                    <a:lstStyle/>
                    <a:p>
                      <a:pPr>
                        <a:lnSpc>
                          <a:spcPct val="115000"/>
                        </a:lnSpc>
                        <a:spcAft>
                          <a:spcPts val="800"/>
                        </a:spcAft>
                      </a:pPr>
                      <a:r>
                        <a:rPr lang="tr-TR" sz="1200" kern="0" dirty="0">
                          <a:effectLst/>
                        </a:rPr>
                        <a:t>Ekim 2017</a:t>
                      </a:r>
                      <a:endParaRPr lang="tr-TR"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37716" marR="37716" marT="0" marB="0" anchor="ctr"/>
                </a:tc>
                <a:extLst>
                  <a:ext uri="{0D108BD9-81ED-4DB2-BD59-A6C34878D82A}">
                    <a16:rowId xmlns:a16="http://schemas.microsoft.com/office/drawing/2014/main" val="2278267019"/>
                  </a:ext>
                </a:extLst>
              </a:tr>
            </a:tbl>
          </a:graphicData>
        </a:graphic>
      </p:graphicFrame>
      <p:sp>
        <p:nvSpPr>
          <p:cNvPr id="5" name="Rectangle 1">
            <a:extLst>
              <a:ext uri="{FF2B5EF4-FFF2-40B4-BE49-F238E27FC236}">
                <a16:creationId xmlns:a16="http://schemas.microsoft.com/office/drawing/2014/main" id="{ADBB25F0-089F-DDCB-17E3-1F52766561A9}"/>
              </a:ext>
            </a:extLst>
          </p:cNvPr>
          <p:cNvSpPr>
            <a:spLocks noChangeArrowheads="1"/>
          </p:cNvSpPr>
          <p:nvPr/>
        </p:nvSpPr>
        <p:spPr bwMode="auto">
          <a:xfrm>
            <a:off x="1081088" y="1600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spTree>
    <p:extLst>
      <p:ext uri="{BB962C8B-B14F-4D97-AF65-F5344CB8AC3E}">
        <p14:creationId xmlns:p14="http://schemas.microsoft.com/office/powerpoint/2010/main" val="82199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17931-BD06-40F4-6386-E8589566B9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361761-060F-60F2-A7F3-24064A44DCB3}"/>
              </a:ext>
            </a:extLst>
          </p:cNvPr>
          <p:cNvSpPr>
            <a:spLocks noGrp="1"/>
          </p:cNvSpPr>
          <p:nvPr>
            <p:ph idx="1"/>
          </p:nvPr>
        </p:nvSpPr>
        <p:spPr>
          <a:xfrm>
            <a:off x="457199" y="251086"/>
            <a:ext cx="8229600" cy="483433"/>
          </a:xfrm>
        </p:spPr>
        <p:txBody>
          <a:bodyPr/>
          <a:lstStyle/>
          <a:p>
            <a:pPr lvl="0" algn="just">
              <a:lnSpc>
                <a:spcPct val="115000"/>
              </a:lnSpc>
              <a:spcAft>
                <a:spcPts val="800"/>
              </a:spcAft>
              <a:buFont typeface="Wingdings" panose="05000000000000000000" pitchFamily="2" charset="2"/>
              <a:buChar char="Ø"/>
            </a:pP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BİYOMETRİK KİMLİK DOĞRULAMADA BLOK ZİNCİR KULLANIMI</a:t>
            </a:r>
            <a:endParaRPr lang="tr-TR" sz="1800" kern="100" dirty="0">
              <a:latin typeface="Aptos" panose="020B0004020202020204" pitchFamily="34" charset="0"/>
              <a:ea typeface="Aptos" panose="020B0004020202020204" pitchFamily="34" charset="0"/>
              <a:cs typeface="Times New Roman" panose="02020603050405020304" pitchFamily="18" charset="0"/>
            </a:endParaRPr>
          </a:p>
        </p:txBody>
      </p:sp>
      <p:pic>
        <p:nvPicPr>
          <p:cNvPr id="4" name="Resim 3">
            <a:extLst>
              <a:ext uri="{FF2B5EF4-FFF2-40B4-BE49-F238E27FC236}">
                <a16:creationId xmlns:a16="http://schemas.microsoft.com/office/drawing/2014/main" id="{6A5402B7-196B-F973-825B-1C0D88A72D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2268" y="1545404"/>
            <a:ext cx="8610032" cy="4986560"/>
          </a:xfrm>
          <a:prstGeom prst="rect">
            <a:avLst/>
          </a:prstGeom>
          <a:noFill/>
        </p:spPr>
      </p:pic>
      <p:sp>
        <p:nvSpPr>
          <p:cNvPr id="8" name="Metin kutusu 7">
            <a:extLst>
              <a:ext uri="{FF2B5EF4-FFF2-40B4-BE49-F238E27FC236}">
                <a16:creationId xmlns:a16="http://schemas.microsoft.com/office/drawing/2014/main" id="{BF0053ED-5D2F-DCEB-1191-2EDEA46ADE7A}"/>
              </a:ext>
            </a:extLst>
          </p:cNvPr>
          <p:cNvSpPr txBox="1"/>
          <p:nvPr/>
        </p:nvSpPr>
        <p:spPr>
          <a:xfrm>
            <a:off x="352268" y="734519"/>
            <a:ext cx="8791731" cy="791499"/>
          </a:xfrm>
          <a:prstGeom prst="rect">
            <a:avLst/>
          </a:prstGeom>
          <a:noFill/>
        </p:spPr>
        <p:txBody>
          <a:bodyPr wrap="square" rtlCol="0">
            <a:spAutoFit/>
          </a:bodyPr>
          <a:lstStyle/>
          <a:p>
            <a:pPr>
              <a:lnSpc>
                <a:spcPct val="150000"/>
              </a:lnSpc>
            </a:pPr>
            <a:r>
              <a:rPr lang="tr-TR" sz="1600" dirty="0">
                <a:latin typeface="Times New Roman" panose="02020603050405020304" pitchFamily="18" charset="0"/>
                <a:ea typeface="Aptos" panose="020B0004020202020204" pitchFamily="34" charset="0"/>
              </a:rPr>
              <a:t>Aşağıdaki ç</a:t>
            </a:r>
            <a:r>
              <a:rPr lang="tr-TR" sz="1600" dirty="0">
                <a:effectLst/>
                <a:latin typeface="Times New Roman" panose="02020603050405020304" pitchFamily="18" charset="0"/>
                <a:ea typeface="Aptos" panose="020B0004020202020204" pitchFamily="34" charset="0"/>
              </a:rPr>
              <a:t>alışmada yüz biyometrisi kullanarak bir kullanıcıyı tanımlamak ve doğrulamak için </a:t>
            </a:r>
            <a:r>
              <a:rPr lang="tr-TR" sz="1600" dirty="0" err="1">
                <a:effectLst/>
                <a:latin typeface="Times New Roman" panose="02020603050405020304" pitchFamily="18" charset="0"/>
                <a:ea typeface="Aptos" panose="020B0004020202020204" pitchFamily="34" charset="0"/>
              </a:rPr>
              <a:t>blokzincir</a:t>
            </a:r>
            <a:r>
              <a:rPr lang="tr-TR" sz="1600" dirty="0">
                <a:effectLst/>
                <a:latin typeface="Times New Roman" panose="02020603050405020304" pitchFamily="18" charset="0"/>
                <a:ea typeface="Aptos" panose="020B0004020202020204" pitchFamily="34" charset="0"/>
              </a:rPr>
              <a:t> destekli bir sistem tasarlanmıştır</a:t>
            </a:r>
            <a:endParaRPr lang="tr-TR" sz="1600" dirty="0"/>
          </a:p>
        </p:txBody>
      </p:sp>
    </p:spTree>
    <p:extLst>
      <p:ext uri="{BB962C8B-B14F-4D97-AF65-F5344CB8AC3E}">
        <p14:creationId xmlns:p14="http://schemas.microsoft.com/office/powerpoint/2010/main" val="417844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BB385-49E0-20E1-FD53-6BE3F73FBF0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87515E-CB3F-F612-EE2C-EE93C1B747A6}"/>
              </a:ext>
            </a:extLst>
          </p:cNvPr>
          <p:cNvSpPr>
            <a:spLocks noGrp="1"/>
          </p:cNvSpPr>
          <p:nvPr>
            <p:ph idx="1"/>
          </p:nvPr>
        </p:nvSpPr>
        <p:spPr>
          <a:xfrm>
            <a:off x="457199" y="221106"/>
            <a:ext cx="8229600" cy="483433"/>
          </a:xfrm>
        </p:spPr>
        <p:txBody>
          <a:bodyPr/>
          <a:lstStyle/>
          <a:p>
            <a:pPr lvl="0" algn="just">
              <a:lnSpc>
                <a:spcPct val="115000"/>
              </a:lnSpc>
              <a:spcAft>
                <a:spcPts val="800"/>
              </a:spcAft>
              <a:buFont typeface="Wingdings" panose="05000000000000000000" pitchFamily="2" charset="2"/>
              <a:buChar char="Ø"/>
            </a:pP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BİYOMETRİK KİMLİK DOĞRULAMADA BLOK ZİNCİR KULLANIMI</a:t>
            </a:r>
            <a:endParaRPr lang="tr-TR" sz="18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7" name="Metin kutusu 6">
            <a:extLst>
              <a:ext uri="{FF2B5EF4-FFF2-40B4-BE49-F238E27FC236}">
                <a16:creationId xmlns:a16="http://schemas.microsoft.com/office/drawing/2014/main" id="{3399FBDD-3586-FEEC-BCE1-CE72A6E493CB}"/>
              </a:ext>
            </a:extLst>
          </p:cNvPr>
          <p:cNvSpPr txBox="1"/>
          <p:nvPr/>
        </p:nvSpPr>
        <p:spPr>
          <a:xfrm>
            <a:off x="-479686" y="711322"/>
            <a:ext cx="9623685" cy="5998437"/>
          </a:xfrm>
          <a:prstGeom prst="rect">
            <a:avLst/>
          </a:prstGeom>
          <a:noFill/>
        </p:spPr>
        <p:txBody>
          <a:bodyPr wrap="square" rtlCol="0">
            <a:spAutoFit/>
          </a:bodyPr>
          <a:lstStyle/>
          <a:p>
            <a:pPr lvl="2" algn="just">
              <a:lnSpc>
                <a:spcPct val="150000"/>
              </a:lnSpc>
              <a:spcAft>
                <a:spcPts val="800"/>
              </a:spcAft>
            </a:pP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Kayıt Aşaması (</a:t>
            </a:r>
            <a:r>
              <a:rPr lang="tr-TR" sz="1600" b="1" kern="100" dirty="0" err="1">
                <a:effectLst/>
                <a:latin typeface="Times New Roman" panose="02020603050405020304" pitchFamily="18" charset="0"/>
                <a:ea typeface="Aptos" panose="020B0004020202020204" pitchFamily="34" charset="0"/>
                <a:cs typeface="Times New Roman" panose="02020603050405020304" pitchFamily="18" charset="0"/>
              </a:rPr>
              <a:t>Enrollment</a:t>
            </a: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b="1" kern="100" dirty="0" err="1">
                <a:effectLst/>
                <a:latin typeface="Times New Roman" panose="02020603050405020304" pitchFamily="18" charset="0"/>
                <a:ea typeface="Aptos" panose="020B0004020202020204" pitchFamily="34" charset="0"/>
                <a:cs typeface="Times New Roman" panose="02020603050405020304" pitchFamily="18" charset="0"/>
              </a:rPr>
              <a:t>Phase</a:t>
            </a: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Bu aşama, kullanıcıya ait biyometrik verilerin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blokzincir’e</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kaydedilmesini sağlar.</a:t>
            </a:r>
          </a:p>
          <a:p>
            <a:pPr lvl="2" algn="just">
              <a:lnSpc>
                <a:spcPct val="150000"/>
              </a:lnSpc>
              <a:spcAft>
                <a:spcPts val="800"/>
              </a:spcAft>
            </a:pP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Veri Toplama (Data </a:t>
            </a:r>
            <a:r>
              <a:rPr lang="tr-TR" sz="1600" b="1" kern="100" dirty="0" err="1">
                <a:effectLst/>
                <a:latin typeface="Times New Roman" panose="02020603050405020304" pitchFamily="18" charset="0"/>
                <a:ea typeface="Aptos" panose="020B0004020202020204" pitchFamily="34" charset="0"/>
                <a:cs typeface="Times New Roman" panose="02020603050405020304" pitchFamily="18" charset="0"/>
              </a:rPr>
              <a:t>Acquisition</a:t>
            </a: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Client Device (CD): Bir kameraya sahip olan ve kullanıcının yüz görüntüsünü alabilen herhangi bir cihazdır. Bu cihazlar genellikle bilgisayarlar, akıllı telefonlar, tabletler veya özel biyometrik tarayıcılar olabilir. CD, sensör aracılığıyla kullanıcının yüz görüntüsünü alır. Görüntüye yüz algılama ve yüzün normalize edilmesi, gürültünün giderilmesi ön işleme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Face</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Preprocessing</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teknikleri uygulanır.</a:t>
            </a:r>
          </a:p>
          <a:p>
            <a:pPr lvl="2" algn="just">
              <a:lnSpc>
                <a:spcPct val="150000"/>
              </a:lnSpc>
              <a:spcAft>
                <a:spcPts val="800"/>
              </a:spcAft>
            </a:pPr>
            <a:r>
              <a:rPr lang="tr-TR" sz="1600" b="1" kern="100" dirty="0" err="1">
                <a:effectLst/>
                <a:latin typeface="Times New Roman" panose="02020603050405020304" pitchFamily="18" charset="0"/>
                <a:ea typeface="Aptos" panose="020B0004020202020204" pitchFamily="34" charset="0"/>
                <a:cs typeface="Times New Roman" panose="02020603050405020304" pitchFamily="18" charset="0"/>
              </a:rPr>
              <a:t>Embedding</a:t>
            </a: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 Oluşturma </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:İşlenmiş yüz görüntüsü (Fi),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Trusted</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Agency</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(TA)'ya gönderilir. TA,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FaceNet</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modelini kullanarak yüz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embedding'ini</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çıkarır.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Embedding</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kullanıcının yüzünü sayısal bir temsil olarak ifade eder ve boyutu optimize edilmiştir.</a:t>
            </a:r>
          </a:p>
          <a:p>
            <a:pPr lvl="2" algn="just">
              <a:lnSpc>
                <a:spcPct val="150000"/>
              </a:lnSpc>
              <a:spcAft>
                <a:spcPts val="800"/>
              </a:spcAft>
            </a:pPr>
            <a:r>
              <a:rPr lang="tr-TR" sz="1600" b="1" kern="100" dirty="0" err="1">
                <a:effectLst/>
                <a:latin typeface="Times New Roman" panose="02020603050405020304" pitchFamily="18" charset="0"/>
                <a:ea typeface="Aptos" panose="020B0004020202020204" pitchFamily="34" charset="0"/>
                <a:cs typeface="Times New Roman" panose="02020603050405020304" pitchFamily="18" charset="0"/>
              </a:rPr>
              <a:t>Autoencoder</a:t>
            </a: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 ile Sıkıştırma: </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TA, yüz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embedding'ini</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ve kullanıcı kimlik numarasını (UID) birleştirir ve boyutlarını azaltır. Bu işlem,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embedding'in</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güvenli ve sıkıştırılmış bir versiyonunu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Xi</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oluşturur. </a:t>
            </a:r>
          </a:p>
          <a:p>
            <a:pPr lvl="2" algn="just">
              <a:lnSpc>
                <a:spcPct val="150000"/>
              </a:lnSpc>
              <a:spcAft>
                <a:spcPts val="800"/>
              </a:spcAft>
            </a:pP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Şifreleme ve </a:t>
            </a:r>
            <a:r>
              <a:rPr lang="tr-TR" sz="1600" b="1" kern="100" dirty="0" err="1">
                <a:effectLst/>
                <a:latin typeface="Times New Roman" panose="02020603050405020304" pitchFamily="18" charset="0"/>
                <a:ea typeface="Aptos" panose="020B0004020202020204" pitchFamily="34" charset="0"/>
                <a:cs typeface="Times New Roman" panose="02020603050405020304" pitchFamily="18" charset="0"/>
              </a:rPr>
              <a:t>Blokzincir’e</a:t>
            </a: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 Kayıt </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:Kullanıcı cihazı (CD), sıkıştırılmış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embedding'i</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Xi</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RSA algoritması kullanarak şifreler (</a:t>
            </a:r>
            <a:r>
              <a:rPr lang="el-GR" sz="1600" kern="100" dirty="0">
                <a:effectLst/>
                <a:latin typeface="Times New Roman" panose="02020603050405020304" pitchFamily="18" charset="0"/>
                <a:ea typeface="Aptos" panose="020B0004020202020204" pitchFamily="34" charset="0"/>
                <a:cs typeface="Times New Roman" panose="02020603050405020304" pitchFamily="18" charset="0"/>
              </a:rPr>
              <a:t>ε(</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Xi</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Şifrelenmiş veri (</a:t>
            </a:r>
            <a:r>
              <a:rPr lang="el-GR" sz="1600" kern="100" dirty="0">
                <a:effectLst/>
                <a:latin typeface="Times New Roman" panose="02020603050405020304" pitchFamily="18" charset="0"/>
                <a:ea typeface="Aptos" panose="020B0004020202020204" pitchFamily="34" charset="0"/>
                <a:cs typeface="Times New Roman" panose="02020603050405020304" pitchFamily="18" charset="0"/>
              </a:rPr>
              <a:t>ε(</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Xi</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UID) hem bir bulut sunucusuna (Cloud Server) hem de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blokzincir'e</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gönderilir.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bu verinin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hash</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değerini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Hx</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hesaplar ve UID ile birlikte saklar. </a:t>
            </a:r>
          </a:p>
        </p:txBody>
      </p:sp>
    </p:spTree>
    <p:extLst>
      <p:ext uri="{BB962C8B-B14F-4D97-AF65-F5344CB8AC3E}">
        <p14:creationId xmlns:p14="http://schemas.microsoft.com/office/powerpoint/2010/main" val="314506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C4087-312A-682E-3391-B175D10F8D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5D7C6-812C-F8DB-8630-2A919CB7CAE2}"/>
              </a:ext>
            </a:extLst>
          </p:cNvPr>
          <p:cNvSpPr>
            <a:spLocks noGrp="1"/>
          </p:cNvSpPr>
          <p:nvPr>
            <p:ph idx="1"/>
          </p:nvPr>
        </p:nvSpPr>
        <p:spPr>
          <a:xfrm>
            <a:off x="457199" y="161146"/>
            <a:ext cx="8229600" cy="483433"/>
          </a:xfrm>
        </p:spPr>
        <p:txBody>
          <a:bodyPr/>
          <a:lstStyle/>
          <a:p>
            <a:pPr lvl="0" algn="just">
              <a:lnSpc>
                <a:spcPct val="115000"/>
              </a:lnSpc>
              <a:spcAft>
                <a:spcPts val="800"/>
              </a:spcAft>
              <a:buFont typeface="Wingdings" panose="05000000000000000000" pitchFamily="2" charset="2"/>
              <a:buChar char="Ø"/>
            </a:pPr>
            <a:r>
              <a:rPr lang="tr-TR" sz="1800" b="1" kern="100" dirty="0">
                <a:effectLst/>
                <a:latin typeface="Times New Roman" panose="02020603050405020304" pitchFamily="18" charset="0"/>
                <a:ea typeface="Aptos" panose="020B0004020202020204" pitchFamily="34" charset="0"/>
                <a:cs typeface="Times New Roman" panose="02020603050405020304" pitchFamily="18" charset="0"/>
              </a:rPr>
              <a:t>BİYOMETRİK KİMLİK DOĞRULAMADA BLOK ZİNCİR KULLANIMI</a:t>
            </a:r>
            <a:endParaRPr lang="tr-TR" sz="18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2" name="Metin kutusu 1">
            <a:extLst>
              <a:ext uri="{FF2B5EF4-FFF2-40B4-BE49-F238E27FC236}">
                <a16:creationId xmlns:a16="http://schemas.microsoft.com/office/drawing/2014/main" id="{AE8D13BD-2ABD-5FC3-87BC-F6BF75F1D1E4}"/>
              </a:ext>
            </a:extLst>
          </p:cNvPr>
          <p:cNvSpPr txBox="1"/>
          <p:nvPr/>
        </p:nvSpPr>
        <p:spPr>
          <a:xfrm>
            <a:off x="-869430" y="404734"/>
            <a:ext cx="10013429" cy="6942285"/>
          </a:xfrm>
          <a:prstGeom prst="rect">
            <a:avLst/>
          </a:prstGeom>
          <a:noFill/>
        </p:spPr>
        <p:txBody>
          <a:bodyPr wrap="square" rtlCol="0">
            <a:spAutoFit/>
          </a:bodyPr>
          <a:lstStyle/>
          <a:p>
            <a:pPr lvl="2" algn="just">
              <a:lnSpc>
                <a:spcPct val="150000"/>
              </a:lnSpc>
              <a:spcAft>
                <a:spcPts val="800"/>
              </a:spcAft>
            </a:pP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Kimlik Doğrulama Aşaması (</a:t>
            </a:r>
            <a:r>
              <a:rPr lang="tr-TR" sz="1600" b="1" kern="100" dirty="0" err="1">
                <a:effectLst/>
                <a:latin typeface="Times New Roman" panose="02020603050405020304" pitchFamily="18" charset="0"/>
                <a:ea typeface="Aptos" panose="020B0004020202020204" pitchFamily="34" charset="0"/>
                <a:cs typeface="Times New Roman" panose="02020603050405020304" pitchFamily="18" charset="0"/>
              </a:rPr>
              <a:t>Authentication</a:t>
            </a: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b="1" kern="100" dirty="0" err="1">
                <a:effectLst/>
                <a:latin typeface="Times New Roman" panose="02020603050405020304" pitchFamily="18" charset="0"/>
                <a:ea typeface="Aptos" panose="020B0004020202020204" pitchFamily="34" charset="0"/>
                <a:cs typeface="Times New Roman" panose="02020603050405020304" pitchFamily="18" charset="0"/>
              </a:rPr>
              <a:t>Phase</a:t>
            </a: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:Bu aşamada, kullanıcıdan alınan yeni biyometrik veriler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blokzincir'deki</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kayıtlarla karşılaştırılarak kimlik doğrulama yapılır.</a:t>
            </a:r>
          </a:p>
          <a:p>
            <a:pPr lvl="2" algn="just">
              <a:lnSpc>
                <a:spcPct val="150000"/>
              </a:lnSpc>
              <a:spcAft>
                <a:spcPts val="800"/>
              </a:spcAft>
            </a:pP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Veri Toplama ve Ön İşleme: </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Kullanıcı cihazı (CD), yeni bir yüz görüntüsü (F) toplar. Görüntüye yine ön işleme teknikleri uygulanır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örn</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yüz algılama ve normalize etme). </a:t>
            </a:r>
          </a:p>
          <a:p>
            <a:pPr lvl="2" algn="just">
              <a:lnSpc>
                <a:spcPct val="150000"/>
              </a:lnSpc>
              <a:spcAft>
                <a:spcPts val="800"/>
              </a:spcAft>
            </a:pP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Yeni </a:t>
            </a:r>
            <a:r>
              <a:rPr lang="tr-TR" sz="1600" b="1" kern="100" dirty="0" err="1">
                <a:effectLst/>
                <a:latin typeface="Times New Roman" panose="02020603050405020304" pitchFamily="18" charset="0"/>
                <a:ea typeface="Aptos" panose="020B0004020202020204" pitchFamily="34" charset="0"/>
                <a:cs typeface="Times New Roman" panose="02020603050405020304" pitchFamily="18" charset="0"/>
              </a:rPr>
              <a:t>Embedding</a:t>
            </a: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 Oluşturma: </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İşlenmiş yüz görüntüsü (F),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TA'ya</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gönderilir. TA,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FaceNet</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modeli kullanarak yeni bir yüz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embedding'i</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çıkarır (Y).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Embedding</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bir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autoencoder</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ile sıkıştırılır ve kullanıcı cihazına geri gönderilir.</a:t>
            </a:r>
          </a:p>
          <a:p>
            <a:pPr lvl="2" algn="just">
              <a:lnSpc>
                <a:spcPct val="150000"/>
              </a:lnSpc>
              <a:spcAft>
                <a:spcPts val="800"/>
              </a:spcAft>
            </a:pP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Şifreleme ve </a:t>
            </a:r>
            <a:r>
              <a:rPr lang="tr-TR" sz="1600" b="1" kern="100" dirty="0" err="1">
                <a:effectLst/>
                <a:latin typeface="Times New Roman" panose="02020603050405020304" pitchFamily="18" charset="0"/>
                <a:ea typeface="Aptos" panose="020B0004020202020204" pitchFamily="34" charset="0"/>
                <a:cs typeface="Times New Roman" panose="02020603050405020304" pitchFamily="18" charset="0"/>
              </a:rPr>
              <a:t>Blokzincir'de</a:t>
            </a: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 Doğrulama: </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Kullanıcı cihazı (CD), sıkıştırılmış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embedding'i</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(Y) şifreler (</a:t>
            </a:r>
            <a:r>
              <a:rPr lang="el-GR" sz="1600" kern="100" dirty="0">
                <a:effectLst/>
                <a:latin typeface="Times New Roman" panose="02020603050405020304" pitchFamily="18" charset="0"/>
                <a:ea typeface="Aptos" panose="020B0004020202020204" pitchFamily="34" charset="0"/>
                <a:cs typeface="Times New Roman" panose="02020603050405020304" pitchFamily="18" charset="0"/>
              </a:rPr>
              <a:t>ε(</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Y)) ve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blokzincir'e</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gönderir.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üzerindeki Akıllı Sözleşme (Smart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Contract</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Matcher</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UID'ye</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karşılık gelen eski şablonu (</a:t>
            </a:r>
            <a:r>
              <a:rPr lang="el-GR" sz="1600" kern="100" dirty="0">
                <a:effectLst/>
                <a:latin typeface="Times New Roman" panose="02020603050405020304" pitchFamily="18" charset="0"/>
                <a:ea typeface="Aptos" panose="020B0004020202020204" pitchFamily="34" charset="0"/>
                <a:cs typeface="Times New Roman" panose="02020603050405020304" pitchFamily="18" charset="0"/>
              </a:rPr>
              <a:t>ε(</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Xi</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blokzincir’den</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çeker.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yeni ve eski şablonların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hash</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değerlerini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Hx</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ve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Hy</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karşılaştırır.</a:t>
            </a:r>
          </a:p>
          <a:p>
            <a:pPr lvl="2" algn="just">
              <a:lnSpc>
                <a:spcPct val="150000"/>
              </a:lnSpc>
              <a:spcAft>
                <a:spcPts val="800"/>
              </a:spcAft>
            </a:pP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Mesafe Ölçümü: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iki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hash</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değeri arasındaki mesafeyi hesaplar (</a:t>
            </a:r>
            <a:r>
              <a:rPr lang="el-GR" sz="1600" kern="100" dirty="0">
                <a:effectLst/>
                <a:latin typeface="Times New Roman" panose="02020603050405020304" pitchFamily="18" charset="0"/>
                <a:ea typeface="Aptos" panose="020B0004020202020204" pitchFamily="34" charset="0"/>
                <a:cs typeface="Times New Roman" panose="02020603050405020304" pitchFamily="18" charset="0"/>
              </a:rPr>
              <a:t>ε(</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d)). Eğer mesafe belirli bir eşik değerin altındaysa, kullanıcı başarılı bir şekilde doğrulanır. Aksi takdirde,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Integrity</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Failed</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mesajı gönderilir.</a:t>
            </a:r>
          </a:p>
          <a:p>
            <a:pPr lvl="2" algn="just">
              <a:lnSpc>
                <a:spcPct val="150000"/>
              </a:lnSpc>
              <a:spcAft>
                <a:spcPts val="800"/>
              </a:spcAft>
            </a:pPr>
            <a:r>
              <a:rPr lang="tr-TR" sz="1600" b="1" kern="100" dirty="0">
                <a:effectLst/>
                <a:latin typeface="Times New Roman" panose="02020603050405020304" pitchFamily="18" charset="0"/>
                <a:ea typeface="Aptos" panose="020B0004020202020204" pitchFamily="34" charset="0"/>
                <a:cs typeface="Times New Roman" panose="02020603050405020304" pitchFamily="18" charset="0"/>
              </a:rPr>
              <a:t>Son Karar: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Trusted</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Agency</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(TA),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hash</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mesafesini çözmek için gizli anahtarı (</a:t>
            </a:r>
            <a:r>
              <a:rPr lang="tr-TR" sz="1600" kern="100" dirty="0" err="1">
                <a:effectLst/>
                <a:latin typeface="Times New Roman" panose="02020603050405020304" pitchFamily="18" charset="0"/>
                <a:ea typeface="Aptos" panose="020B0004020202020204" pitchFamily="34" charset="0"/>
                <a:cs typeface="Times New Roman" panose="02020603050405020304" pitchFamily="18" charset="0"/>
              </a:rPr>
              <a:t>Sk</a:t>
            </a:r>
            <a:r>
              <a:rPr lang="tr-TR" sz="1600" kern="100" dirty="0">
                <a:effectLst/>
                <a:latin typeface="Times New Roman" panose="02020603050405020304" pitchFamily="18" charset="0"/>
                <a:ea typeface="Aptos" panose="020B0004020202020204" pitchFamily="34" charset="0"/>
                <a:cs typeface="Times New Roman" panose="02020603050405020304" pitchFamily="18" charset="0"/>
              </a:rPr>
              <a:t>) kullanır ve sonucu değerlendirir. Kullanıcının doğrulanıp doğrulanmadığına karar verilir.</a:t>
            </a:r>
          </a:p>
          <a:p>
            <a:pPr lvl="2" algn="just">
              <a:lnSpc>
                <a:spcPct val="150000"/>
              </a:lnSpc>
              <a:spcAft>
                <a:spcPts val="800"/>
              </a:spcAft>
            </a:pPr>
            <a:endParaRPr lang="tr-TR"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8770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8DD90-1FC1-FD10-6306-4C628241A5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348E2-9F63-118C-D5E6-9CDDAE1E4816}"/>
              </a:ext>
            </a:extLst>
          </p:cNvPr>
          <p:cNvSpPr>
            <a:spLocks noGrp="1"/>
          </p:cNvSpPr>
          <p:nvPr>
            <p:ph idx="1"/>
          </p:nvPr>
        </p:nvSpPr>
        <p:spPr>
          <a:xfrm>
            <a:off x="457199" y="251086"/>
            <a:ext cx="8229600" cy="483433"/>
          </a:xfrm>
        </p:spPr>
        <p:txBody>
          <a:bodyPr/>
          <a:lstStyle/>
          <a:p>
            <a:pPr lvl="0" algn="just">
              <a:lnSpc>
                <a:spcPct val="115000"/>
              </a:lnSpc>
              <a:spcAft>
                <a:spcPts val="800"/>
              </a:spcAft>
              <a:buFont typeface="Wingdings" panose="05000000000000000000" pitchFamily="2" charset="2"/>
              <a:buChar char="Ø"/>
            </a:pPr>
            <a:r>
              <a:rPr lang="tr-TR" sz="1800" b="1" dirty="0">
                <a:effectLst/>
                <a:latin typeface="Times New Roman" panose="02020603050405020304" pitchFamily="18" charset="0"/>
                <a:ea typeface="Aptos" panose="020B0004020202020204" pitchFamily="34" charset="0"/>
              </a:rPr>
              <a:t>BLOKZİNCİR TABANLI GÜVENLİ BULUT DEPOLAMA</a:t>
            </a:r>
          </a:p>
        </p:txBody>
      </p:sp>
      <p:sp>
        <p:nvSpPr>
          <p:cNvPr id="8" name="Metin kutusu 7">
            <a:extLst>
              <a:ext uri="{FF2B5EF4-FFF2-40B4-BE49-F238E27FC236}">
                <a16:creationId xmlns:a16="http://schemas.microsoft.com/office/drawing/2014/main" id="{0918F848-DB8F-1899-FB26-61320C727CF9}"/>
              </a:ext>
            </a:extLst>
          </p:cNvPr>
          <p:cNvSpPr txBox="1"/>
          <p:nvPr/>
        </p:nvSpPr>
        <p:spPr>
          <a:xfrm>
            <a:off x="352268" y="734519"/>
            <a:ext cx="8334531" cy="5233740"/>
          </a:xfrm>
          <a:prstGeom prst="rect">
            <a:avLst/>
          </a:prstGeom>
          <a:noFill/>
        </p:spPr>
        <p:txBody>
          <a:bodyPr wrap="square" rtlCol="0">
            <a:spAutoFit/>
          </a:bodyPr>
          <a:lstStyle/>
          <a:p>
            <a:pPr algn="just">
              <a:lnSpc>
                <a:spcPct val="150000"/>
              </a:lnSpc>
            </a:pP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güvenli bulut depolama sistemlerinde merkezi olmayan bir yapı sunarak veri güvenliğini, şeffaflığı ve bütünlüğü artırır. Bu teknoloji, verilerin merkezi bir sunucuda değil, dağıtık bir ağ üzerinde saklanmasını sağlar. Bu sayede, tek bir saldırı noktası ortadan kalkar ve veri ihlalleri riski azalır.</a:t>
            </a:r>
          </a:p>
          <a:p>
            <a:pPr algn="just">
              <a:lnSpc>
                <a:spcPct val="150000"/>
              </a:lnSpc>
            </a:pPr>
            <a:r>
              <a:rPr lang="tr-TR" b="1" kern="100" dirty="0">
                <a:latin typeface="Times New Roman" panose="02020603050405020304" pitchFamily="18" charset="0"/>
                <a:ea typeface="Aptos" panose="020B0004020202020204" pitchFamily="34" charset="0"/>
                <a:cs typeface="Times New Roman" panose="02020603050405020304" pitchFamily="18" charset="0"/>
              </a:rPr>
              <a:t>Uygulamalar</a:t>
            </a:r>
            <a:endParaRPr lang="tr-TR" sz="1800" b="1"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50000"/>
              </a:lnSpc>
              <a:spcAft>
                <a:spcPts val="800"/>
              </a:spcAft>
            </a:pP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Storj</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tabanlı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merkeziyetsiz</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bir bulut depolama platformudur[7].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Storj</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şu şekilde çalışır: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Kullanıcıların verileri şifrelenir ve küçük parçalara ayrılarak küresel bir ağ üzerindeki düğümlere dağıtılır.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Düğüm operatörleri, kullanıcıların verilerini saklayarak gelir elde eder.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Kullanıcılar, istedikleri zaman verilerini güvenli bir şekilde geri alabilirler.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50000"/>
              </a:lnSpc>
            </a:pPr>
            <a:endParaRPr lang="tr-TR" dirty="0">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57201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73035-6685-5C45-EFA1-F74D6022CAB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0214C8-9665-643E-B686-09BE6D78B572}"/>
              </a:ext>
            </a:extLst>
          </p:cNvPr>
          <p:cNvSpPr>
            <a:spLocks noGrp="1"/>
          </p:cNvSpPr>
          <p:nvPr>
            <p:ph idx="1"/>
          </p:nvPr>
        </p:nvSpPr>
        <p:spPr>
          <a:xfrm>
            <a:off x="457199" y="251086"/>
            <a:ext cx="8229600" cy="483433"/>
          </a:xfrm>
        </p:spPr>
        <p:txBody>
          <a:bodyPr/>
          <a:lstStyle/>
          <a:p>
            <a:pPr lvl="0" algn="just">
              <a:lnSpc>
                <a:spcPct val="115000"/>
              </a:lnSpc>
              <a:spcAft>
                <a:spcPts val="800"/>
              </a:spcAft>
              <a:buFont typeface="Wingdings" panose="05000000000000000000" pitchFamily="2" charset="2"/>
              <a:buChar char="Ø"/>
            </a:pPr>
            <a:r>
              <a:rPr lang="tr-TR" sz="1800" b="1" dirty="0">
                <a:effectLst/>
                <a:latin typeface="Times New Roman" panose="02020603050405020304" pitchFamily="18" charset="0"/>
                <a:ea typeface="Aptos" panose="020B0004020202020204" pitchFamily="34" charset="0"/>
              </a:rPr>
              <a:t>BLOKZİNCİR TABANLI GÜVENLİ BULUT DEPOLAMA</a:t>
            </a:r>
          </a:p>
        </p:txBody>
      </p:sp>
      <p:sp>
        <p:nvSpPr>
          <p:cNvPr id="8" name="Metin kutusu 7">
            <a:extLst>
              <a:ext uri="{FF2B5EF4-FFF2-40B4-BE49-F238E27FC236}">
                <a16:creationId xmlns:a16="http://schemas.microsoft.com/office/drawing/2014/main" id="{FB2BEE46-0C48-F608-03A8-FC65386BECE0}"/>
              </a:ext>
            </a:extLst>
          </p:cNvPr>
          <p:cNvSpPr txBox="1"/>
          <p:nvPr/>
        </p:nvSpPr>
        <p:spPr>
          <a:xfrm>
            <a:off x="352268" y="734519"/>
            <a:ext cx="8334531" cy="5438925"/>
          </a:xfrm>
          <a:prstGeom prst="rect">
            <a:avLst/>
          </a:prstGeom>
          <a:noFill/>
        </p:spPr>
        <p:txBody>
          <a:bodyPr wrap="square" rtlCol="0">
            <a:spAutoFit/>
          </a:bodyPr>
          <a:lstStyle/>
          <a:p>
            <a:pPr algn="just">
              <a:lnSpc>
                <a:spcPct val="150000"/>
              </a:lnSpc>
              <a:spcAft>
                <a:spcPts val="800"/>
              </a:spcAft>
            </a:pP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Filecoin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kullanıcıların boşta duran disk alanlarını paylaşarak depolama hizmeti sunmasını sağlayan bir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tabanlı projedir[8].</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Veriler, kullanıcıların sağladığı depolama alanlarına dağıtılır ve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Filecoin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token'ları</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kullanılarak ödeme yapılır.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Depolama ve erişim işlemleri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blokzincir</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ağı üzerinden takip edilerek şeffaflık ve güvenlik sağlanır.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50000"/>
              </a:lnSpc>
              <a:spcAft>
                <a:spcPts val="800"/>
              </a:spcAft>
            </a:pPr>
            <a:r>
              <a:rPr lang="tr-TR" sz="1800" b="1" kern="100" dirty="0" err="1">
                <a:effectLst/>
                <a:latin typeface="Times New Roman" panose="02020603050405020304" pitchFamily="18" charset="0"/>
                <a:ea typeface="Aptos" panose="020B0004020202020204" pitchFamily="34" charset="0"/>
                <a:cs typeface="Times New Roman" panose="02020603050405020304" pitchFamily="18" charset="0"/>
              </a:rPr>
              <a:t>Sia</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kullanıcıların verilerini merkezi olmayan bir ağda şifreleyerek depolamalarını sağlar[9].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Sia’nın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özellikleri:</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Kullanıcılar, şifrelenmiş verileri ağdaki farklı düğümlere dağıtır.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Verilerin bütünlüğünü sağlamak için akıllı sözleşmeler kullanılır.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
            </a:pP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Depolama ücretleri,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Sia’nın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kendi kripto para birimi olan </a:t>
            </a:r>
            <a:r>
              <a:rPr lang="tr-TR" sz="1800" kern="100" dirty="0" err="1">
                <a:effectLst/>
                <a:latin typeface="Times New Roman" panose="02020603050405020304" pitchFamily="18" charset="0"/>
                <a:ea typeface="Aptos" panose="020B0004020202020204" pitchFamily="34" charset="0"/>
                <a:cs typeface="Times New Roman" panose="02020603050405020304" pitchFamily="18" charset="0"/>
              </a:rPr>
              <a:t>Siacoin</a:t>
            </a:r>
            <a:r>
              <a:rPr lang="tr-TR" sz="1800" kern="100" dirty="0">
                <a:effectLst/>
                <a:latin typeface="Times New Roman" panose="02020603050405020304" pitchFamily="18" charset="0"/>
                <a:ea typeface="Aptos" panose="020B0004020202020204" pitchFamily="34" charset="0"/>
                <a:cs typeface="Times New Roman" panose="02020603050405020304" pitchFamily="18" charset="0"/>
              </a:rPr>
              <a:t> ile ödenir.</a:t>
            </a:r>
            <a:endParaRPr lang="tr-TR" sz="1800"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50000"/>
              </a:lnSpc>
            </a:pPr>
            <a:endParaRPr lang="tr-TR" dirty="0">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662103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A3783-BE36-9D70-B41C-707C987110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D0C07-2E21-81B6-68AE-51D25346F27C}"/>
              </a:ext>
            </a:extLst>
          </p:cNvPr>
          <p:cNvSpPr>
            <a:spLocks noGrp="1"/>
          </p:cNvSpPr>
          <p:nvPr>
            <p:ph idx="1"/>
          </p:nvPr>
        </p:nvSpPr>
        <p:spPr>
          <a:xfrm>
            <a:off x="457199" y="251086"/>
            <a:ext cx="8229600" cy="483433"/>
          </a:xfrm>
        </p:spPr>
        <p:txBody>
          <a:bodyPr/>
          <a:lstStyle/>
          <a:p>
            <a:pPr lvl="0" algn="just">
              <a:lnSpc>
                <a:spcPct val="115000"/>
              </a:lnSpc>
              <a:spcAft>
                <a:spcPts val="800"/>
              </a:spcAft>
              <a:buFont typeface="Wingdings" panose="05000000000000000000" pitchFamily="2" charset="2"/>
              <a:buChar char="Ø"/>
            </a:pPr>
            <a:r>
              <a:rPr lang="tr-TR" sz="1800" b="1" dirty="0">
                <a:effectLst/>
                <a:latin typeface="Times New Roman" panose="02020603050405020304" pitchFamily="18" charset="0"/>
                <a:ea typeface="Aptos" panose="020B0004020202020204" pitchFamily="34" charset="0"/>
              </a:rPr>
              <a:t>BLOKZİNCİR TABANLI GÜVENLİ BULUT DEPOLAMA</a:t>
            </a:r>
          </a:p>
        </p:txBody>
      </p:sp>
      <p:sp>
        <p:nvSpPr>
          <p:cNvPr id="8" name="Metin kutusu 7">
            <a:extLst>
              <a:ext uri="{FF2B5EF4-FFF2-40B4-BE49-F238E27FC236}">
                <a16:creationId xmlns:a16="http://schemas.microsoft.com/office/drawing/2014/main" id="{CBB901E5-CEEB-C79F-FEE2-D43263C371B9}"/>
              </a:ext>
            </a:extLst>
          </p:cNvPr>
          <p:cNvSpPr txBox="1"/>
          <p:nvPr/>
        </p:nvSpPr>
        <p:spPr>
          <a:xfrm>
            <a:off x="352268" y="734519"/>
            <a:ext cx="8334531" cy="4618380"/>
          </a:xfrm>
          <a:prstGeom prst="rect">
            <a:avLst/>
          </a:prstGeom>
          <a:noFill/>
        </p:spPr>
        <p:txBody>
          <a:bodyPr wrap="square" rtlCol="0">
            <a:spAutoFit/>
          </a:bodyPr>
          <a:lstStyle/>
          <a:p>
            <a:pPr algn="just">
              <a:lnSpc>
                <a:spcPct val="150000"/>
              </a:lnSpc>
            </a:pPr>
            <a:r>
              <a:rPr lang="tr-TR" b="1" dirty="0">
                <a:latin typeface="Times New Roman" panose="02020603050405020304" pitchFamily="18" charset="0"/>
                <a:ea typeface="Aptos" panose="020B0004020202020204" pitchFamily="34" charset="0"/>
              </a:rPr>
              <a:t>Akademik Çalışma</a:t>
            </a:r>
          </a:p>
          <a:p>
            <a:pPr algn="just">
              <a:lnSpc>
                <a:spcPct val="150000"/>
              </a:lnSpc>
            </a:pPr>
            <a:r>
              <a:rPr lang="tr-TR" sz="1800" dirty="0">
                <a:effectLst/>
                <a:latin typeface="Times New Roman" panose="02020603050405020304" pitchFamily="18" charset="0"/>
                <a:ea typeface="Aptos" panose="020B0004020202020204" pitchFamily="34" charset="0"/>
              </a:rPr>
              <a:t>Tunçer, S. (2023) </a:t>
            </a:r>
            <a:r>
              <a:rPr lang="tr-TR" sz="1800" dirty="0" err="1">
                <a:effectLst/>
                <a:latin typeface="Times New Roman" panose="02020603050405020304" pitchFamily="18" charset="0"/>
                <a:ea typeface="Aptos" panose="020B0004020202020204" pitchFamily="34" charset="0"/>
              </a:rPr>
              <a:t>Blokzincir</a:t>
            </a:r>
            <a:r>
              <a:rPr lang="tr-TR" sz="1800" dirty="0">
                <a:effectLst/>
                <a:latin typeface="Times New Roman" panose="02020603050405020304" pitchFamily="18" charset="0"/>
                <a:ea typeface="Aptos" panose="020B0004020202020204" pitchFamily="34" charset="0"/>
              </a:rPr>
              <a:t> Tabanlı Akıllı Sözleşme Kullanarak Güvenli Veri Saklama ve Veri Doğrulama isimli doktora tezi hazırlamıştır [5]. Tezde teklif edilen çözüm, görüntü verilerinin güvenli bir şekilde şifrelenerek paydaşlar arasında dağıtılması ve güvenilir bir şekilde saklanmasının </a:t>
            </a:r>
            <a:r>
              <a:rPr lang="tr-TR" sz="1800" dirty="0" err="1">
                <a:effectLst/>
                <a:latin typeface="Times New Roman" panose="02020603050405020304" pitchFamily="18" charset="0"/>
                <a:ea typeface="Aptos" panose="020B0004020202020204" pitchFamily="34" charset="0"/>
              </a:rPr>
              <a:t>yaynında</a:t>
            </a:r>
            <a:r>
              <a:rPr lang="tr-TR" sz="1800" dirty="0">
                <a:effectLst/>
                <a:latin typeface="Times New Roman" panose="02020603050405020304" pitchFamily="18" charset="0"/>
                <a:ea typeface="Aptos" panose="020B0004020202020204" pitchFamily="34" charset="0"/>
              </a:rPr>
              <a:t> paydaş imzalarının ve şifrelenen görüntünün veri doğrulamasının akıllı sözleşme kullanılarak sağlanması da veri doğrulama problemini etkin çözmeye yöneliktir. Bu yaklaşımın ilk adımında kaotik sistem tabanlı görüntü şifreleme yöntemiyle görüntü şifrelenmiştir. Şifrelemede kullanılan anahtar </a:t>
            </a:r>
            <a:r>
              <a:rPr lang="tr-TR" sz="1800" dirty="0" err="1">
                <a:effectLst/>
                <a:latin typeface="Times New Roman" panose="02020603050405020304" pitchFamily="18" charset="0"/>
                <a:ea typeface="Aptos" panose="020B0004020202020204" pitchFamily="34" charset="0"/>
              </a:rPr>
              <a:t>Shamir’in</a:t>
            </a:r>
            <a:r>
              <a:rPr lang="tr-TR" sz="1800" dirty="0">
                <a:effectLst/>
                <a:latin typeface="Times New Roman" panose="02020603050405020304" pitchFamily="18" charset="0"/>
                <a:ea typeface="Aptos" panose="020B0004020202020204" pitchFamily="34" charset="0"/>
              </a:rPr>
              <a:t> sır paylaşım yöntemiyle belirlenerek paydaşlar arasındaki özel bilginin güvenliğinin artırılması hedeflenmiştir. Şifrelenen görüntüye ait özet bilgisi ve paydaşların dijital imzaları </a:t>
            </a:r>
            <a:r>
              <a:rPr lang="tr-TR" sz="1800" dirty="0" err="1">
                <a:effectLst/>
                <a:latin typeface="Times New Roman" panose="02020603050405020304" pitchFamily="18" charset="0"/>
                <a:ea typeface="Aptos" panose="020B0004020202020204" pitchFamily="34" charset="0"/>
              </a:rPr>
              <a:t>Hyperledger</a:t>
            </a:r>
            <a:r>
              <a:rPr lang="tr-TR" sz="1800" dirty="0">
                <a:effectLst/>
                <a:latin typeface="Times New Roman" panose="02020603050405020304" pitchFamily="18" charset="0"/>
                <a:ea typeface="Aptos" panose="020B0004020202020204" pitchFamily="34" charset="0"/>
              </a:rPr>
              <a:t> </a:t>
            </a:r>
            <a:r>
              <a:rPr lang="tr-TR" sz="1800" dirty="0" err="1">
                <a:effectLst/>
                <a:latin typeface="Times New Roman" panose="02020603050405020304" pitchFamily="18" charset="0"/>
                <a:ea typeface="Aptos" panose="020B0004020202020204" pitchFamily="34" charset="0"/>
              </a:rPr>
              <a:t>Fabric</a:t>
            </a:r>
            <a:r>
              <a:rPr lang="tr-TR" sz="1800" dirty="0">
                <a:effectLst/>
                <a:latin typeface="Times New Roman" panose="02020603050405020304" pitchFamily="18" charset="0"/>
                <a:ea typeface="Aptos" panose="020B0004020202020204" pitchFamily="34" charset="0"/>
              </a:rPr>
              <a:t> </a:t>
            </a:r>
            <a:r>
              <a:rPr lang="tr-TR" sz="1800" dirty="0" err="1">
                <a:effectLst/>
                <a:latin typeface="Times New Roman" panose="02020603050405020304" pitchFamily="18" charset="0"/>
                <a:ea typeface="Aptos" panose="020B0004020202020204" pitchFamily="34" charset="0"/>
              </a:rPr>
              <a:t>blokzincir</a:t>
            </a:r>
            <a:r>
              <a:rPr lang="tr-TR" sz="1800" dirty="0">
                <a:effectLst/>
                <a:latin typeface="Times New Roman" panose="02020603050405020304" pitchFamily="18" charset="0"/>
                <a:ea typeface="Aptos" panose="020B0004020202020204" pitchFamily="34" charset="0"/>
              </a:rPr>
              <a:t> ağında saklanmaktadır. </a:t>
            </a:r>
            <a:endParaRPr lang="tr-TR" sz="1600" dirty="0"/>
          </a:p>
        </p:txBody>
      </p:sp>
    </p:spTree>
    <p:extLst>
      <p:ext uri="{BB962C8B-B14F-4D97-AF65-F5344CB8AC3E}">
        <p14:creationId xmlns:p14="http://schemas.microsoft.com/office/powerpoint/2010/main" val="215015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F2138-B7DC-3E0B-D4FF-F63A35275B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13CF0-8954-3931-2107-79D4B19481A6}"/>
              </a:ext>
            </a:extLst>
          </p:cNvPr>
          <p:cNvSpPr>
            <a:spLocks noGrp="1"/>
          </p:cNvSpPr>
          <p:nvPr>
            <p:ph idx="1"/>
          </p:nvPr>
        </p:nvSpPr>
        <p:spPr>
          <a:xfrm>
            <a:off x="457199" y="251086"/>
            <a:ext cx="8229600" cy="483433"/>
          </a:xfrm>
        </p:spPr>
        <p:txBody>
          <a:bodyPr/>
          <a:lstStyle/>
          <a:p>
            <a:pPr lvl="0" algn="just">
              <a:lnSpc>
                <a:spcPct val="115000"/>
              </a:lnSpc>
              <a:spcAft>
                <a:spcPts val="800"/>
              </a:spcAft>
              <a:buFont typeface="Wingdings" panose="05000000000000000000" pitchFamily="2" charset="2"/>
              <a:buChar char="Ø"/>
            </a:pPr>
            <a:r>
              <a:rPr lang="tr-TR" sz="1800" b="1" dirty="0">
                <a:effectLst/>
                <a:latin typeface="Times New Roman" panose="02020603050405020304" pitchFamily="18" charset="0"/>
                <a:ea typeface="Aptos" panose="020B0004020202020204" pitchFamily="34" charset="0"/>
              </a:rPr>
              <a:t>BLOKZİNCİR TABANLI GÜVENLİ BULUT DEPOLAMA</a:t>
            </a:r>
          </a:p>
        </p:txBody>
      </p:sp>
      <p:sp>
        <p:nvSpPr>
          <p:cNvPr id="8" name="Metin kutusu 7">
            <a:extLst>
              <a:ext uri="{FF2B5EF4-FFF2-40B4-BE49-F238E27FC236}">
                <a16:creationId xmlns:a16="http://schemas.microsoft.com/office/drawing/2014/main" id="{7967CAF8-1B8D-66C4-9554-6FC6E84193CF}"/>
              </a:ext>
            </a:extLst>
          </p:cNvPr>
          <p:cNvSpPr txBox="1"/>
          <p:nvPr/>
        </p:nvSpPr>
        <p:spPr>
          <a:xfrm>
            <a:off x="352268" y="734519"/>
            <a:ext cx="8334531" cy="4202882"/>
          </a:xfrm>
          <a:prstGeom prst="rect">
            <a:avLst/>
          </a:prstGeom>
          <a:noFill/>
        </p:spPr>
        <p:txBody>
          <a:bodyPr wrap="square" rtlCol="0">
            <a:spAutoFit/>
          </a:bodyPr>
          <a:lstStyle/>
          <a:p>
            <a:pPr algn="just">
              <a:lnSpc>
                <a:spcPct val="150000"/>
              </a:lnSpc>
            </a:pPr>
            <a:r>
              <a:rPr lang="tr-TR" b="1" dirty="0">
                <a:latin typeface="Times New Roman" panose="02020603050405020304" pitchFamily="18" charset="0"/>
                <a:ea typeface="Aptos" panose="020B0004020202020204" pitchFamily="34" charset="0"/>
              </a:rPr>
              <a:t>Akademik Çalışma</a:t>
            </a:r>
          </a:p>
          <a:p>
            <a:pPr algn="just">
              <a:lnSpc>
                <a:spcPct val="150000"/>
              </a:lnSpc>
            </a:pPr>
            <a:r>
              <a:rPr lang="tr-TR" sz="1800" dirty="0">
                <a:effectLst/>
                <a:latin typeface="Times New Roman" panose="02020603050405020304" pitchFamily="18" charset="0"/>
                <a:ea typeface="Aptos" panose="020B0004020202020204" pitchFamily="34" charset="0"/>
              </a:rPr>
              <a:t> Ayrıca paydaşların imzalarında bulunan özel ve açık anahtarlar RSA şifreleme algoritması kullanılarak oluşturulmuştur. Veri bütünlüğü ve güvenlik temelli oluşturulan çalışmada akıllı sözleşme kullanımı vurgulanmaktadır. Dağıtık defterde tutulan paydaşların imzaları ve şifrelenen görüntü </a:t>
            </a:r>
            <a:r>
              <a:rPr lang="tr-TR" sz="1800" dirty="0" err="1">
                <a:effectLst/>
                <a:latin typeface="Times New Roman" panose="02020603050405020304" pitchFamily="18" charset="0"/>
                <a:ea typeface="Aptos" panose="020B0004020202020204" pitchFamily="34" charset="0"/>
              </a:rPr>
              <a:t>Hyperledger</a:t>
            </a:r>
            <a:r>
              <a:rPr lang="tr-TR" sz="1800" dirty="0">
                <a:effectLst/>
                <a:latin typeface="Times New Roman" panose="02020603050405020304" pitchFamily="18" charset="0"/>
                <a:ea typeface="Aptos" panose="020B0004020202020204" pitchFamily="34" charset="0"/>
              </a:rPr>
              <a:t> akıllı sözleşme mekanizmasıyla doğrulama sürecinden geçmektedir. Bu sayede </a:t>
            </a:r>
            <a:r>
              <a:rPr lang="tr-TR" sz="1800" dirty="0" err="1">
                <a:effectLst/>
                <a:latin typeface="Times New Roman" panose="02020603050405020304" pitchFamily="18" charset="0"/>
                <a:ea typeface="Aptos" panose="020B0004020202020204" pitchFamily="34" charset="0"/>
              </a:rPr>
              <a:t>blokzincir</a:t>
            </a:r>
            <a:r>
              <a:rPr lang="tr-TR" sz="1800" dirty="0">
                <a:effectLst/>
                <a:latin typeface="Times New Roman" panose="02020603050405020304" pitchFamily="18" charset="0"/>
                <a:ea typeface="Aptos" panose="020B0004020202020204" pitchFamily="34" charset="0"/>
              </a:rPr>
              <a:t> teknolojisi kullanılarak güvenlik ve veri bütünlüğü sağlanmıştır. Şifrelenen görüntünün bulut sisteminde depolanması sağlanarak ağda bulunan herkese açık, erişimi kolay ve güvenlik riskinin düşük olması amaçlanmıştır. Yapılan analizler ve kullanılan mekanizmalar başarılı bir güvenli veri saklama ve veri doğrulama mekanizmasının oluşturulduğunu göstermiştir.</a:t>
            </a:r>
            <a:endParaRPr lang="tr-TR" sz="1600" dirty="0"/>
          </a:p>
        </p:txBody>
      </p:sp>
    </p:spTree>
    <p:extLst>
      <p:ext uri="{BB962C8B-B14F-4D97-AF65-F5344CB8AC3E}">
        <p14:creationId xmlns:p14="http://schemas.microsoft.com/office/powerpoint/2010/main" val="3711474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TotalTime>
  <Words>2615</Words>
  <Application>Microsoft Office PowerPoint</Application>
  <PresentationFormat>Ekran Gösterisi (4:3)</PresentationFormat>
  <Paragraphs>217</Paragraphs>
  <Slides>21</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21</vt:i4>
      </vt:variant>
    </vt:vector>
  </HeadingPairs>
  <TitlesOfParts>
    <vt:vector size="29" baseType="lpstr">
      <vt:lpstr>Aptos</vt:lpstr>
      <vt:lpstr>Aptos Narrow</vt:lpstr>
      <vt:lpstr>Arial</vt:lpstr>
      <vt:lpstr>Calibri</vt:lpstr>
      <vt:lpstr>Roboto</vt:lpstr>
      <vt:lpstr>Times New Roman</vt:lpstr>
      <vt:lpstr>Wingdings</vt:lpstr>
      <vt:lpstr>Office Theme</vt:lpstr>
      <vt:lpstr>Blokzincir Teknolojileri ve Uygulamaları Sunum</vt:lpstr>
      <vt:lpstr>Blokzincir Teknolojisinin Kripto Para Dışındaki Kullanım Alanları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Kripto Madenciliğinin Çevresel Etkileri</vt:lpstr>
      <vt:lpstr>Kripto Madenciliğinin Çevresel Etkileri</vt:lpstr>
      <vt:lpstr>PowerPoint Sunusu</vt:lpstr>
      <vt:lpstr>Kripto Madenciliğinin Çevresel Etkileri</vt:lpstr>
      <vt:lpstr>Kripto Paralar ile İlgili Yasal Düzenlemeler</vt:lpstr>
      <vt:lpstr>Kripto Paralar ile İlgili Yasal Düzenlemeler</vt:lpstr>
      <vt:lpstr>Kripto Paralar ile İlgili Yasal Düzenlemeler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Caner Kocamaz</cp:lastModifiedBy>
  <cp:revision>29</cp:revision>
  <dcterms:created xsi:type="dcterms:W3CDTF">2013-01-27T09:14:16Z</dcterms:created>
  <dcterms:modified xsi:type="dcterms:W3CDTF">2024-12-08T20:17:15Z</dcterms:modified>
  <cp:category/>
</cp:coreProperties>
</file>