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6" r:id="rId2"/>
    <p:sldId id="281" r:id="rId3"/>
    <p:sldId id="282" r:id="rId4"/>
    <p:sldId id="284" r:id="rId5"/>
    <p:sldId id="285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0" r:id="rId15"/>
    <p:sldId id="268" r:id="rId16"/>
    <p:sldId id="27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9C94-74BC-4A77-82A1-52C67B643A2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6CB47-B05D-4914-8772-96FF4726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56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909C2-7F77-40F7-99B2-DE255D4FF57D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3DB72-D5B5-4575-82DB-146E0943B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83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3DB72-D5B5-4575-82DB-146E0943B6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8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00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3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5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58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5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514D-3CCB-479F-B6F9-E22CAE45A077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5C11-15B8-4EED-A6AB-2107F1C08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79" y="1561605"/>
            <a:ext cx="3942607" cy="39426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46" y="1898073"/>
            <a:ext cx="3447802" cy="344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9" y="174695"/>
            <a:ext cx="5698834" cy="6683305"/>
          </a:xfrm>
        </p:spPr>
      </p:pic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45926"/>
              </p:ext>
            </p:extLst>
          </p:nvPr>
        </p:nvGraphicFramePr>
        <p:xfrm>
          <a:off x="6958938" y="320636"/>
          <a:ext cx="4001986" cy="409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993"/>
                <a:gridCol w="2000993"/>
              </a:tblGrid>
              <a:tr h="821376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805541">
                <a:tc>
                  <a:txBody>
                    <a:bodyPr/>
                    <a:lstStyle/>
                    <a:p>
                      <a:r>
                        <a:rPr lang="tr-TR" dirty="0" smtClean="0"/>
                        <a:t>M&lt;0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M&gt;0</a:t>
                      </a:r>
                      <a:endParaRPr lang="en-GB" dirty="0"/>
                    </a:p>
                  </a:txBody>
                  <a:tcPr/>
                </a:tc>
              </a:tr>
              <a:tr h="821376">
                <a:tc>
                  <a:txBody>
                    <a:bodyPr/>
                    <a:lstStyle/>
                    <a:p>
                      <a:r>
                        <a:rPr lang="tr-TR" dirty="0" smtClean="0"/>
                        <a:t>Zıt</a:t>
                      </a:r>
                      <a:r>
                        <a:rPr lang="tr-TR" baseline="0" dirty="0" smtClean="0"/>
                        <a:t> kutup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Aynı kutup</a:t>
                      </a:r>
                      <a:endParaRPr lang="en-GB" dirty="0"/>
                    </a:p>
                  </a:txBody>
                  <a:tcPr/>
                </a:tc>
              </a:tr>
              <a:tr h="821376">
                <a:tc>
                  <a:txBody>
                    <a:bodyPr/>
                    <a:lstStyle/>
                    <a:p>
                      <a:r>
                        <a:rPr lang="tr-TR" dirty="0" smtClean="0"/>
                        <a:t>Küçük</a:t>
                      </a:r>
                      <a:r>
                        <a:rPr lang="tr-TR" baseline="0" dirty="0" smtClean="0"/>
                        <a:t> dalgalanma akımı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Büyük dalgalanma akımı</a:t>
                      </a:r>
                      <a:endParaRPr lang="en-GB" dirty="0"/>
                    </a:p>
                  </a:txBody>
                  <a:tcPr/>
                </a:tc>
              </a:tr>
              <a:tr h="821376">
                <a:tc>
                  <a:txBody>
                    <a:bodyPr/>
                    <a:lstStyle/>
                    <a:p>
                      <a:r>
                        <a:rPr lang="tr-TR" dirty="0" smtClean="0"/>
                        <a:t>IMMD</a:t>
                      </a:r>
                      <a:r>
                        <a:rPr lang="tr-TR" baseline="0" dirty="0" smtClean="0"/>
                        <a:t> için daha uygun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6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Kapasitör</a:t>
            </a:r>
            <a:r>
              <a:rPr lang="tr-TR" dirty="0" smtClean="0"/>
              <a:t> Seçimi</a:t>
            </a:r>
            <a:endParaRPr lang="en-GB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060"/>
            <a:ext cx="6457950" cy="4267200"/>
          </a:xfrm>
        </p:spPr>
      </p:pic>
      <p:sp>
        <p:nvSpPr>
          <p:cNvPr id="6" name="Metin kutusu 5"/>
          <p:cNvSpPr txBox="1"/>
          <p:nvPr/>
        </p:nvSpPr>
        <p:spPr>
          <a:xfrm>
            <a:off x="8391643" y="2640456"/>
            <a:ext cx="9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Seramik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6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Aktif Gerilim Dengeleyicisi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Asimetri ve dengesiz yükten dolayı voltaj farkları oluşabilir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0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Aktif Gerilim Dengeleyicisi</a:t>
            </a:r>
            <a:endParaRPr lang="en-GB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7" y="1514475"/>
            <a:ext cx="4495800" cy="5343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62" y="1206660"/>
            <a:ext cx="4699659" cy="56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inverter </a:t>
            </a:r>
            <a:r>
              <a:rPr lang="en-GB" dirty="0" err="1"/>
              <a:t>ısı</a:t>
            </a:r>
            <a:r>
              <a:rPr lang="en-GB" dirty="0"/>
              <a:t> </a:t>
            </a:r>
            <a:r>
              <a:rPr lang="en-GB" dirty="0" err="1"/>
              <a:t>soğutucularını</a:t>
            </a:r>
            <a:r>
              <a:rPr lang="en-GB" dirty="0"/>
              <a:t> yok </a:t>
            </a:r>
            <a:r>
              <a:rPr lang="en-GB" dirty="0" smtClean="0"/>
              <a:t>e</a:t>
            </a:r>
            <a:r>
              <a:rPr lang="tr-TR" dirty="0" err="1" smtClean="0"/>
              <a:t>tmek</a:t>
            </a:r>
            <a:r>
              <a:rPr lang="en-GB" dirty="0" smtClean="0"/>
              <a:t> </a:t>
            </a:r>
            <a:r>
              <a:rPr lang="en-GB" dirty="0"/>
              <a:t>IMMD </a:t>
            </a:r>
            <a:r>
              <a:rPr lang="en-GB" dirty="0" err="1"/>
              <a:t>boyutunu</a:t>
            </a:r>
            <a:r>
              <a:rPr lang="en-GB" dirty="0"/>
              <a:t> </a:t>
            </a:r>
            <a:r>
              <a:rPr lang="en-GB" dirty="0" err="1" smtClean="0"/>
              <a:t>küçült</a:t>
            </a:r>
            <a:r>
              <a:rPr lang="tr-TR" dirty="0" err="1" smtClean="0"/>
              <a:t>üldü</a:t>
            </a:r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gate </a:t>
            </a:r>
            <a:r>
              <a:rPr lang="en-GB" dirty="0" err="1"/>
              <a:t>sinyalleri</a:t>
            </a:r>
            <a:r>
              <a:rPr lang="en-GB" dirty="0"/>
              <a:t> </a:t>
            </a:r>
            <a:r>
              <a:rPr lang="en-GB" dirty="0" smtClean="0"/>
              <a:t>180</a:t>
            </a:r>
            <a:r>
              <a:rPr lang="en-GB" dirty="0"/>
              <a:t> °</a:t>
            </a:r>
            <a:r>
              <a:rPr lang="en-GB" dirty="0" smtClean="0"/>
              <a:t> </a:t>
            </a:r>
            <a:r>
              <a:rPr lang="tr-TR" dirty="0" smtClean="0"/>
              <a:t>değiştirilerek</a:t>
            </a:r>
            <a:r>
              <a:rPr lang="en-GB" dirty="0" smtClean="0"/>
              <a:t>, </a:t>
            </a:r>
            <a:r>
              <a:rPr lang="tr-TR" dirty="0" smtClean="0"/>
              <a:t>gerilimdeki dalgalanma </a:t>
            </a:r>
            <a:r>
              <a:rPr lang="en-GB" dirty="0" err="1" smtClean="0"/>
              <a:t>kayboldu</a:t>
            </a:r>
            <a:r>
              <a:rPr lang="en-GB" dirty="0" smtClean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kapasitör</a:t>
            </a:r>
            <a:r>
              <a:rPr lang="en-GB" dirty="0"/>
              <a:t> </a:t>
            </a:r>
            <a:r>
              <a:rPr lang="en-GB" dirty="0" err="1"/>
              <a:t>boyutu</a:t>
            </a:r>
            <a:r>
              <a:rPr lang="en-GB" dirty="0"/>
              <a:t> </a:t>
            </a:r>
            <a:r>
              <a:rPr lang="en-GB" dirty="0" err="1"/>
              <a:t>küçüldü</a:t>
            </a:r>
            <a:r>
              <a:rPr lang="en-GB" dirty="0" smtClean="0"/>
              <a:t>.</a:t>
            </a:r>
            <a:endParaRPr lang="tr-TR" dirty="0" smtClean="0"/>
          </a:p>
          <a:p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Frekansı artırmak </a:t>
            </a:r>
            <a:r>
              <a:rPr lang="tr-TR" dirty="0" err="1" smtClean="0"/>
              <a:t>kapasitör</a:t>
            </a:r>
            <a:r>
              <a:rPr lang="tr-TR" dirty="0" smtClean="0"/>
              <a:t> boyutunu küçülttü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5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30000" dirty="0"/>
          </a:p>
        </p:txBody>
      </p:sp>
    </p:spTree>
    <p:extLst>
      <p:ext uri="{BB962C8B-B14F-4D97-AF65-F5344CB8AC3E}">
        <p14:creationId xmlns:p14="http://schemas.microsoft.com/office/powerpoint/2010/main" val="11611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45407"/>
            <a:ext cx="10515600" cy="2531555"/>
          </a:xfrm>
        </p:spPr>
        <p:txBody>
          <a:bodyPr/>
          <a:lstStyle/>
          <a:p>
            <a:r>
              <a:rPr lang="en-GB" dirty="0"/>
              <a:t>Martin D. </a:t>
            </a:r>
            <a:r>
              <a:rPr lang="en-GB" dirty="0" err="1"/>
              <a:t>Hennen</a:t>
            </a:r>
            <a:r>
              <a:rPr lang="en-GB" i="1" dirty="0"/>
              <a:t>, Student Member, IEEE</a:t>
            </a:r>
            <a:r>
              <a:rPr lang="en-GB" dirty="0"/>
              <a:t>, Markus </a:t>
            </a:r>
            <a:r>
              <a:rPr lang="en-GB" dirty="0" err="1"/>
              <a:t>Niessen</a:t>
            </a:r>
            <a:r>
              <a:rPr lang="en-GB" dirty="0"/>
              <a:t>, Christian </a:t>
            </a:r>
            <a:r>
              <a:rPr lang="en-GB" dirty="0" err="1"/>
              <a:t>Heyers</a:t>
            </a:r>
            <a:r>
              <a:rPr lang="en-GB" dirty="0"/>
              <a:t>,</a:t>
            </a:r>
          </a:p>
          <a:p>
            <a:r>
              <a:rPr lang="en-GB" dirty="0"/>
              <a:t>Helge J. </a:t>
            </a:r>
            <a:r>
              <a:rPr lang="en-GB" dirty="0" err="1"/>
              <a:t>Brauer</a:t>
            </a:r>
            <a:r>
              <a:rPr lang="en-GB" i="1" dirty="0"/>
              <a:t>, Student Member, IEEE</a:t>
            </a:r>
            <a:r>
              <a:rPr lang="en-GB" dirty="0"/>
              <a:t>, and Rik W. De </a:t>
            </a:r>
            <a:r>
              <a:rPr lang="en-GB" dirty="0" err="1"/>
              <a:t>Doncker</a:t>
            </a:r>
            <a:r>
              <a:rPr lang="en-GB" i="1" dirty="0"/>
              <a:t>, Fellow, IEEE</a:t>
            </a:r>
            <a:endParaRPr lang="en-GB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1211282"/>
            <a:ext cx="10515600" cy="1911927"/>
          </a:xfrm>
        </p:spPr>
        <p:txBody>
          <a:bodyPr>
            <a:normAutofit fontScale="90000"/>
          </a:bodyPr>
          <a:lstStyle/>
          <a:p>
            <a:r>
              <a:rPr lang="en-GB" dirty="0"/>
              <a:t>Development and Control of an Integrated and</a:t>
            </a:r>
            <a:br>
              <a:rPr lang="en-GB" dirty="0"/>
            </a:br>
            <a:r>
              <a:rPr lang="en-GB" dirty="0"/>
              <a:t>Distributed Inverter for a Fault Tolerant Five-Phase</a:t>
            </a:r>
            <a:br>
              <a:rPr lang="en-GB" dirty="0"/>
            </a:br>
            <a:r>
              <a:rPr lang="en-GB" dirty="0"/>
              <a:t>Switched Reluctance Traction Drive</a:t>
            </a:r>
          </a:p>
        </p:txBody>
      </p:sp>
    </p:spTree>
    <p:extLst>
      <p:ext uri="{BB962C8B-B14F-4D97-AF65-F5344CB8AC3E}">
        <p14:creationId xmlns:p14="http://schemas.microsoft.com/office/powerpoint/2010/main" val="8827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374265"/>
            <a:ext cx="10515600" cy="4351338"/>
          </a:xfrm>
        </p:spPr>
        <p:txBody>
          <a:bodyPr/>
          <a:lstStyle/>
          <a:p>
            <a:r>
              <a:rPr lang="en-GB" dirty="0" smtClean="0"/>
              <a:t>I. </a:t>
            </a:r>
            <a:r>
              <a:rPr lang="tr-TR" dirty="0" smtClean="0"/>
              <a:t>INTRODUCTION</a:t>
            </a:r>
            <a:endParaRPr lang="tr-TR" dirty="0" smtClean="0"/>
          </a:p>
          <a:p>
            <a:r>
              <a:rPr lang="en-GB" dirty="0" smtClean="0"/>
              <a:t>II. DESIGN </a:t>
            </a:r>
            <a:r>
              <a:rPr lang="en-GB" dirty="0"/>
              <a:t>OF INTEGRATED AND DISTRIBUTED </a:t>
            </a:r>
            <a:r>
              <a:rPr lang="en-GB" dirty="0" smtClean="0"/>
              <a:t>INVERTER</a:t>
            </a:r>
            <a:endParaRPr lang="tr-TR" dirty="0" smtClean="0"/>
          </a:p>
          <a:p>
            <a:r>
              <a:rPr lang="en-GB" dirty="0" smtClean="0"/>
              <a:t>III. COMMUNICATION </a:t>
            </a:r>
            <a:r>
              <a:rPr lang="en-GB" dirty="0"/>
              <a:t>CONCEPT OF </a:t>
            </a:r>
            <a:r>
              <a:rPr lang="en-GB" dirty="0" smtClean="0"/>
              <a:t>INVERTER</a:t>
            </a:r>
            <a:endParaRPr lang="tr-TR" dirty="0" smtClean="0"/>
          </a:p>
          <a:p>
            <a:r>
              <a:rPr lang="en-GB" dirty="0"/>
              <a:t>IV. IMPLEMENTED TORQUE </a:t>
            </a:r>
            <a:r>
              <a:rPr lang="en-GB" dirty="0" smtClean="0"/>
              <a:t>CONTROL</a:t>
            </a:r>
            <a:endParaRPr lang="tr-TR" dirty="0" smtClean="0"/>
          </a:p>
          <a:p>
            <a:r>
              <a:rPr lang="en-GB" dirty="0" smtClean="0"/>
              <a:t>V. FAULT </a:t>
            </a:r>
            <a:r>
              <a:rPr lang="en-GB" dirty="0"/>
              <a:t>TOLERANCE </a:t>
            </a:r>
            <a:r>
              <a:rPr lang="en-GB" dirty="0" smtClean="0"/>
              <a:t>ANALYSIS</a:t>
            </a:r>
            <a:r>
              <a:rPr lang="tr-TR" dirty="0" smtClean="0"/>
              <a:t>: </a:t>
            </a:r>
            <a:r>
              <a:rPr lang="en-GB" i="1" dirty="0"/>
              <a:t>A. Average Torque and Torque </a:t>
            </a:r>
            <a:r>
              <a:rPr lang="en-GB" i="1" dirty="0" smtClean="0"/>
              <a:t>Ripple</a:t>
            </a:r>
            <a:r>
              <a:rPr lang="tr-TR" i="1" dirty="0" smtClean="0"/>
              <a:t> </a:t>
            </a:r>
            <a:r>
              <a:rPr lang="en-GB" i="1" dirty="0"/>
              <a:t>B. Unbalanced Magnetic </a:t>
            </a:r>
            <a:r>
              <a:rPr lang="en-GB" i="1" dirty="0" smtClean="0"/>
              <a:t>Pull</a:t>
            </a:r>
            <a:r>
              <a:rPr lang="tr-TR" i="1" dirty="0" smtClean="0"/>
              <a:t> </a:t>
            </a:r>
            <a:r>
              <a:rPr lang="en-GB" i="1" dirty="0"/>
              <a:t>C. Vibration </a:t>
            </a:r>
            <a:r>
              <a:rPr lang="en-GB" i="1" dirty="0" smtClean="0"/>
              <a:t>Shapes</a:t>
            </a:r>
            <a:endParaRPr lang="tr-TR" i="1" dirty="0" smtClean="0"/>
          </a:p>
          <a:p>
            <a:r>
              <a:rPr lang="en-GB" dirty="0" smtClean="0"/>
              <a:t>VI. CONCLUSION</a:t>
            </a:r>
            <a:endParaRPr lang="en-GB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</a:t>
            </a:r>
            <a:r>
              <a:rPr lang="tr-TR" dirty="0"/>
              <a:t>INTRODUCTION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Entegre </a:t>
            </a:r>
            <a:r>
              <a:rPr lang="tr-TR" dirty="0"/>
              <a:t>ve dağıtılmış </a:t>
            </a:r>
            <a:r>
              <a:rPr lang="tr-TR" dirty="0" err="1"/>
              <a:t>inverter</a:t>
            </a:r>
            <a:r>
              <a:rPr lang="tr-TR" dirty="0"/>
              <a:t> </a:t>
            </a:r>
            <a:r>
              <a:rPr lang="tr-TR" dirty="0" smtClean="0"/>
              <a:t>kavramı</a:t>
            </a:r>
          </a:p>
          <a:p>
            <a:r>
              <a:rPr lang="tr-TR" dirty="0"/>
              <a:t>Beş fazlı anahtarlı </a:t>
            </a:r>
            <a:r>
              <a:rPr lang="tr-TR" dirty="0" err="1"/>
              <a:t>relüktans</a:t>
            </a:r>
            <a:r>
              <a:rPr lang="tr-TR" dirty="0"/>
              <a:t> cihazı (her faz sargısını kendi modüler </a:t>
            </a:r>
            <a:r>
              <a:rPr lang="tr-TR" dirty="0" err="1"/>
              <a:t>invertörüyle</a:t>
            </a:r>
            <a:r>
              <a:rPr lang="tr-TR" dirty="0"/>
              <a:t> besleme</a:t>
            </a:r>
            <a:r>
              <a:rPr lang="tr-TR" dirty="0" smtClean="0"/>
              <a:t>)</a:t>
            </a:r>
          </a:p>
          <a:p>
            <a:r>
              <a:rPr lang="tr-TR" dirty="0"/>
              <a:t>Her </a:t>
            </a:r>
            <a:r>
              <a:rPr lang="tr-TR" dirty="0" err="1"/>
              <a:t>invertör</a:t>
            </a:r>
            <a:r>
              <a:rPr lang="tr-TR" dirty="0"/>
              <a:t> modülü stator istifinin kendi bobininin yanına eşit olarak yerleştirilir. Bu, sürücünün </a:t>
            </a:r>
            <a:r>
              <a:rPr lang="tr-TR" dirty="0" err="1"/>
              <a:t>yedekliliğini</a:t>
            </a:r>
            <a:r>
              <a:rPr lang="tr-TR" dirty="0"/>
              <a:t> önemli ölçüde artırır</a:t>
            </a:r>
            <a:r>
              <a:rPr lang="tr-TR" dirty="0" smtClean="0"/>
              <a:t>.</a:t>
            </a:r>
          </a:p>
          <a:p>
            <a:r>
              <a:rPr lang="tr-TR" dirty="0"/>
              <a:t>Konsept, makine fazlarının sayısından bağımsız olarak, sürücü ile araç arasındaki terminallerin sayısını, iletişim, güç kaynağı ve soğutmaya indirgemektedir.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3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7509" y="462661"/>
            <a:ext cx="10515600" cy="1325563"/>
          </a:xfrm>
        </p:spPr>
        <p:txBody>
          <a:bodyPr/>
          <a:lstStyle/>
          <a:p>
            <a:r>
              <a:rPr lang="en-GB" dirty="0"/>
              <a:t>DESIGN OF INTEGRATED AND DISTRIBUTED </a:t>
            </a:r>
            <a:r>
              <a:rPr lang="en-GB" dirty="0" smtClean="0"/>
              <a:t>INVERTER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07371" y="2385060"/>
            <a:ext cx="68931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dirty="0" smtClean="0"/>
              <a:t>Her </a:t>
            </a:r>
            <a:r>
              <a:rPr lang="tr-TR" sz="2400" dirty="0"/>
              <a:t>biri tek bir bobin temin eden 20 ayrı kutup </a:t>
            </a:r>
            <a:r>
              <a:rPr lang="tr-TR" sz="2400" dirty="0" smtClean="0"/>
              <a:t>modülünden oluştu </a:t>
            </a:r>
          </a:p>
          <a:p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dirty="0" smtClean="0"/>
              <a:t>Her </a:t>
            </a:r>
            <a:r>
              <a:rPr lang="tr-TR" sz="2400" dirty="0" err="1"/>
              <a:t>invertör</a:t>
            </a:r>
            <a:r>
              <a:rPr lang="tr-TR" sz="2400" dirty="0"/>
              <a:t> modülü stator istifinin kendi bobininin yanına eşit olarak yerleştirilir</a:t>
            </a:r>
            <a:r>
              <a:rPr lang="tr-TR" sz="2400" dirty="0" smtClean="0"/>
              <a:t>.</a:t>
            </a:r>
          </a:p>
          <a:p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dirty="0" smtClean="0"/>
              <a:t> </a:t>
            </a:r>
            <a:r>
              <a:rPr lang="tr-TR" sz="2400" dirty="0" smtClean="0"/>
              <a:t>SRM dayanıklılığı arttı </a:t>
            </a:r>
            <a:endParaRPr lang="tr-TR" sz="24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tr-TR" sz="2400" dirty="0" smtClean="0"/>
              <a:t>Karmaşıklık azaltıldı.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tr-TR" sz="2400" dirty="0"/>
              <a:t>Bobinler doğrudan </a:t>
            </a:r>
            <a:r>
              <a:rPr lang="tr-TR" sz="2400" dirty="0" err="1"/>
              <a:t>invertöre</a:t>
            </a:r>
            <a:r>
              <a:rPr lang="tr-TR" sz="2400" dirty="0"/>
              <a:t> bağlanabilir. Bu aynı zamanda faz-faz hataları olasılığını azaltır.</a:t>
            </a:r>
            <a:endParaRPr lang="en-GB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788224"/>
            <a:ext cx="4200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1211282"/>
            <a:ext cx="10515600" cy="1911927"/>
          </a:xfrm>
        </p:spPr>
        <p:txBody>
          <a:bodyPr>
            <a:normAutofit/>
          </a:bodyPr>
          <a:lstStyle/>
          <a:p>
            <a:r>
              <a:rPr lang="en-GB" dirty="0"/>
              <a:t>Evaluation and Design for an Integrated </a:t>
            </a:r>
            <a:r>
              <a:rPr lang="en-GB" dirty="0" smtClean="0"/>
              <a:t> Modular Motor </a:t>
            </a:r>
            <a:r>
              <a:rPr lang="en-GB" dirty="0"/>
              <a:t>Drive (IMMD) with </a:t>
            </a:r>
            <a:r>
              <a:rPr lang="en-GB" dirty="0" err="1"/>
              <a:t>GaN</a:t>
            </a:r>
            <a:r>
              <a:rPr lang="en-GB" dirty="0"/>
              <a:t> devices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326078" y="3873373"/>
            <a:ext cx="20108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TimesNewRoman"/>
              </a:rPr>
              <a:t>Jiyao</a:t>
            </a:r>
            <a:r>
              <a:rPr lang="en-GB" sz="2000" dirty="0">
                <a:solidFill>
                  <a:srgbClr val="000000"/>
                </a:solidFill>
                <a:latin typeface="TimesNewRoman"/>
              </a:rPr>
              <a:t> Wang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Dept. of Electrical and Computer Engineering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University of Wisconsin- Madison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Madison, WI, USA</a:t>
            </a:r>
          </a:p>
          <a:p>
            <a:r>
              <a:rPr lang="en-GB" sz="1200" dirty="0">
                <a:solidFill>
                  <a:srgbClr val="00669A"/>
                </a:solidFill>
                <a:latin typeface="TimesNewRoman"/>
              </a:rPr>
              <a:t>jwang229@wisc.edu</a:t>
            </a:r>
            <a:endParaRPr lang="en-GB" sz="1200" dirty="0"/>
          </a:p>
        </p:txBody>
      </p:sp>
      <p:sp>
        <p:nvSpPr>
          <p:cNvPr id="7" name="Dikdörtgen 6"/>
          <p:cNvSpPr/>
          <p:nvPr/>
        </p:nvSpPr>
        <p:spPr>
          <a:xfrm>
            <a:off x="3653642" y="3934928"/>
            <a:ext cx="23552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NewRoman"/>
              </a:rPr>
              <a:t>Ye Li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Dept. of Electrical and Computer Engineering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University of Wisconsin- Madison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Madison, WI, USA</a:t>
            </a:r>
          </a:p>
          <a:p>
            <a:r>
              <a:rPr lang="en-GB" sz="1200" dirty="0">
                <a:solidFill>
                  <a:srgbClr val="00669A"/>
                </a:solidFill>
                <a:latin typeface="TimesNewRoman"/>
              </a:rPr>
              <a:t>lye6@wisc.edu</a:t>
            </a:r>
            <a:endParaRPr lang="en-GB" sz="1200" dirty="0"/>
          </a:p>
        </p:txBody>
      </p:sp>
      <p:sp>
        <p:nvSpPr>
          <p:cNvPr id="8" name="Dikdörtgen 7"/>
          <p:cNvSpPr/>
          <p:nvPr/>
        </p:nvSpPr>
        <p:spPr>
          <a:xfrm>
            <a:off x="6673932" y="3996484"/>
            <a:ext cx="2660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TimesNewRoman"/>
              </a:rPr>
              <a:t>Yehui</a:t>
            </a:r>
            <a:r>
              <a:rPr lang="en-GB" sz="2000" dirty="0">
                <a:solidFill>
                  <a:srgbClr val="000000"/>
                </a:solidFill>
                <a:latin typeface="TimesNewRoman"/>
              </a:rPr>
              <a:t> Han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Dept. of Electrical and Computer Engineering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University of Wisconsin- Madison</a:t>
            </a:r>
          </a:p>
          <a:p>
            <a:r>
              <a:rPr lang="en-GB" sz="1200" dirty="0">
                <a:solidFill>
                  <a:srgbClr val="000000"/>
                </a:solidFill>
                <a:latin typeface="TimesNewRoman"/>
              </a:rPr>
              <a:t>Madison, WI, USA</a:t>
            </a:r>
          </a:p>
          <a:p>
            <a:r>
              <a:rPr lang="en-GB" sz="1200" dirty="0">
                <a:solidFill>
                  <a:srgbClr val="00669A"/>
                </a:solidFill>
                <a:latin typeface="TimesNewRoman"/>
              </a:rPr>
              <a:t>yehui@engr.wisc.edu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09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CONCEPT OF INVERTER</a:t>
            </a:r>
            <a:r>
              <a:rPr lang="tr-TR" dirty="0"/>
              <a:t/>
            </a:r>
            <a:br>
              <a:rPr lang="tr-TR" dirty="0"/>
            </a:br>
            <a:endParaRPr lang="en-GB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1" y="1243734"/>
            <a:ext cx="5635501" cy="5014562"/>
          </a:xfrm>
        </p:spPr>
      </p:pic>
      <p:sp>
        <p:nvSpPr>
          <p:cNvPr id="5" name="Dikdörtgen 4"/>
          <p:cNvSpPr/>
          <p:nvPr/>
        </p:nvSpPr>
        <p:spPr>
          <a:xfrm>
            <a:off x="6602600" y="2181354"/>
            <a:ext cx="49758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Transfer </a:t>
            </a:r>
            <a:r>
              <a:rPr lang="tr-TR" dirty="0" err="1" smtClean="0"/>
              <a:t>the</a:t>
            </a:r>
            <a:r>
              <a:rPr lang="tr-TR" dirty="0" smtClean="0"/>
              <a:t> data </a:t>
            </a:r>
            <a:r>
              <a:rPr lang="tr-TR" dirty="0" smtClean="0">
                <a:sym typeface="Wingdings" panose="05000000000000000000" pitchFamily="2" charset="2"/>
              </a:rPr>
              <a:t> Data in, Data </a:t>
            </a:r>
            <a:r>
              <a:rPr lang="tr-TR" dirty="0" err="1" smtClean="0">
                <a:sym typeface="Wingdings" panose="05000000000000000000" pitchFamily="2" charset="2"/>
              </a:rPr>
              <a:t>out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en-GB" dirty="0"/>
              <a:t>to synchronize the </a:t>
            </a:r>
            <a:r>
              <a:rPr lang="en-GB" dirty="0" err="1" smtClean="0"/>
              <a:t>dat</a:t>
            </a:r>
            <a:r>
              <a:rPr lang="tr-TR" dirty="0" smtClean="0"/>
              <a:t>a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SCKL</a:t>
            </a:r>
            <a:r>
              <a:rPr lang="tr-TR" dirty="0" smtClean="0"/>
              <a:t> </a:t>
            </a:r>
            <a:r>
              <a:rPr lang="en-GB" dirty="0" smtClean="0"/>
              <a:t>(standard </a:t>
            </a:r>
            <a:r>
              <a:rPr lang="en-GB" dirty="0"/>
              <a:t>clock</a:t>
            </a:r>
            <a:r>
              <a:rPr lang="en-GB" dirty="0" smtClean="0"/>
              <a:t>)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Geliştirilen </a:t>
            </a:r>
            <a:r>
              <a:rPr lang="tr-TR" dirty="0"/>
              <a:t>iletişim </a:t>
            </a:r>
            <a:r>
              <a:rPr lang="tr-TR" dirty="0" smtClean="0"/>
              <a:t>protokolü: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Bir </a:t>
            </a:r>
            <a:r>
              <a:rPr lang="tr-TR" dirty="0"/>
              <a:t>erişim </a:t>
            </a:r>
            <a:r>
              <a:rPr lang="tr-TR" dirty="0" smtClean="0"/>
              <a:t>kontrolü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bir </a:t>
            </a:r>
            <a:r>
              <a:rPr lang="tr-TR" dirty="0"/>
              <a:t>komut </a:t>
            </a:r>
            <a:r>
              <a:rPr lang="tr-TR" dirty="0" smtClean="0"/>
              <a:t>yapısı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--&gt;Tek </a:t>
            </a:r>
            <a:r>
              <a:rPr lang="tr-TR" dirty="0"/>
              <a:t>bitlik arızaları tespit etmek için sistem.</a:t>
            </a:r>
            <a:endParaRPr lang="tr-TR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0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IMPLEMENTED TORQUE CONTROL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9431"/>
            <a:ext cx="6650553" cy="4699407"/>
          </a:xfrm>
        </p:spPr>
      </p:pic>
      <p:sp>
        <p:nvSpPr>
          <p:cNvPr id="5" name="Metin kutusu 4"/>
          <p:cNvSpPr txBox="1"/>
          <p:nvPr/>
        </p:nvSpPr>
        <p:spPr>
          <a:xfrm>
            <a:off x="8419605" y="1959429"/>
            <a:ext cx="3260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PWM</a:t>
            </a:r>
            <a:r>
              <a:rPr lang="tr-TR" i="1" dirty="0" smtClean="0"/>
              <a:t> </a:t>
            </a:r>
            <a:r>
              <a:rPr lang="en-GB" i="1" dirty="0" smtClean="0"/>
              <a:t>based</a:t>
            </a:r>
            <a:r>
              <a:rPr lang="tr-TR" i="1" dirty="0" smtClean="0"/>
              <a:t> </a:t>
            </a:r>
            <a:r>
              <a:rPr lang="en-GB" i="1" dirty="0" smtClean="0"/>
              <a:t>direct </a:t>
            </a:r>
            <a:r>
              <a:rPr lang="en-GB" i="1" dirty="0"/>
              <a:t>instantaneous torque control </a:t>
            </a:r>
            <a:r>
              <a:rPr lang="en-GB" dirty="0" smtClean="0"/>
              <a:t>(PWM-DITC)</a:t>
            </a:r>
            <a:r>
              <a:rPr lang="tr-TR" dirty="0" smtClean="0"/>
              <a:t> </a:t>
            </a:r>
            <a:r>
              <a:rPr lang="en-GB" dirty="0"/>
              <a:t>to be able to work </a:t>
            </a:r>
            <a:r>
              <a:rPr lang="en-GB" dirty="0" smtClean="0"/>
              <a:t>with </a:t>
            </a:r>
            <a:r>
              <a:rPr lang="tr-TR" dirty="0" smtClean="0"/>
              <a:t>5</a:t>
            </a:r>
            <a:r>
              <a:rPr lang="en-GB" dirty="0" smtClean="0"/>
              <a:t> </a:t>
            </a:r>
            <a:r>
              <a:rPr lang="en-GB" dirty="0"/>
              <a:t>phases</a:t>
            </a:r>
          </a:p>
          <a:p>
            <a:r>
              <a:rPr lang="en-GB" dirty="0"/>
              <a:t>simultaneously.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Hız </a:t>
            </a:r>
            <a:r>
              <a:rPr lang="tr-TR" dirty="0" smtClean="0"/>
              <a:t>arttıkça </a:t>
            </a:r>
            <a:r>
              <a:rPr lang="tr-TR" dirty="0" err="1" smtClean="0"/>
              <a:t>torktaki</a:t>
            </a:r>
            <a:r>
              <a:rPr lang="tr-TR" dirty="0" smtClean="0"/>
              <a:t> dalgalanma artar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3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 TOLERANCE 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modül veya tek bir bobin içindeki bir açık devre arızası sürücünün çalışmasını nasıl etkiliyor?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A. Average Torque and Torque Ripple</a:t>
            </a:r>
            <a:endParaRPr lang="en-GB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9" y="1552534"/>
            <a:ext cx="5001273" cy="5305466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66" y="1529380"/>
            <a:ext cx="5353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 smtClean="0"/>
              <a:t>B.</a:t>
            </a:r>
            <a:r>
              <a:rPr lang="en-GB" i="1" dirty="0" smtClean="0"/>
              <a:t>Unbalanced </a:t>
            </a:r>
            <a:r>
              <a:rPr lang="en-GB" i="1" dirty="0"/>
              <a:t>Magnetic Pull</a:t>
            </a:r>
            <a:endParaRPr lang="en-GB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5" y="1690688"/>
            <a:ext cx="5451513" cy="459766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32" y="1479053"/>
            <a:ext cx="4710545" cy="46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C. Vibration Shapes</a:t>
            </a:r>
            <a:endParaRPr lang="en-GB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411432"/>
            <a:ext cx="5360719" cy="5446568"/>
          </a:xfrm>
        </p:spPr>
      </p:pic>
    </p:spTree>
    <p:extLst>
      <p:ext uri="{BB962C8B-B14F-4D97-AF65-F5344CB8AC3E}">
        <p14:creationId xmlns:p14="http://schemas.microsoft.com/office/powerpoint/2010/main" val="15669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en-GB" dirty="0"/>
          </a:p>
        </p:txBody>
      </p:sp>
      <p:sp>
        <p:nvSpPr>
          <p:cNvPr id="4" name="Dikdörtgen 3"/>
          <p:cNvSpPr/>
          <p:nvPr/>
        </p:nvSpPr>
        <p:spPr>
          <a:xfrm>
            <a:off x="838200" y="2016421"/>
            <a:ext cx="11010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dirty="0"/>
              <a:t>Entegre edilmiş </a:t>
            </a:r>
            <a:r>
              <a:rPr lang="tr-TR" sz="2400" dirty="0" err="1"/>
              <a:t>invertör</a:t>
            </a:r>
            <a:r>
              <a:rPr lang="tr-TR" sz="2400" dirty="0"/>
              <a:t>, </a:t>
            </a:r>
            <a:r>
              <a:rPr lang="tr-TR" sz="2400" dirty="0" smtClean="0"/>
              <a:t>terminal sayısı arttırmadan </a:t>
            </a:r>
            <a:r>
              <a:rPr lang="tr-TR" sz="2400" dirty="0"/>
              <a:t>makine </a:t>
            </a:r>
            <a:r>
              <a:rPr lang="tr-TR" sz="2400" dirty="0" smtClean="0"/>
              <a:t>fazlarının </a:t>
            </a:r>
            <a:r>
              <a:rPr lang="tr-TR" sz="2400" dirty="0"/>
              <a:t>sayısını </a:t>
            </a:r>
            <a:r>
              <a:rPr lang="tr-TR" sz="2400" dirty="0" smtClean="0"/>
              <a:t>arttırır.</a:t>
            </a:r>
          </a:p>
          <a:p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dirty="0"/>
              <a:t>Aşama sayısı arttıkça sürücünün fazlalığı artar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37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I. </a:t>
            </a:r>
            <a:r>
              <a:rPr lang="en-GB" dirty="0" smtClean="0"/>
              <a:t>INTRODUCTION </a:t>
            </a:r>
            <a:endParaRPr lang="en-GB" dirty="0" smtClean="0"/>
          </a:p>
          <a:p>
            <a:r>
              <a:rPr lang="en-GB" dirty="0"/>
              <a:t>II. </a:t>
            </a:r>
            <a:r>
              <a:rPr lang="en-GB" dirty="0" smtClean="0"/>
              <a:t>PROPOSED </a:t>
            </a:r>
            <a:r>
              <a:rPr lang="en-GB" dirty="0"/>
              <a:t>IMMD </a:t>
            </a:r>
            <a:r>
              <a:rPr lang="en-GB" dirty="0" smtClean="0"/>
              <a:t>STRUCTURE</a:t>
            </a:r>
            <a:endParaRPr lang="en-GB" dirty="0" smtClean="0"/>
          </a:p>
          <a:p>
            <a:pPr marL="0" indent="0">
              <a:buNone/>
            </a:pPr>
            <a:r>
              <a:rPr lang="en-GB" i="1" dirty="0"/>
              <a:t>A. Winding </a:t>
            </a:r>
            <a:r>
              <a:rPr lang="en-GB" i="1" dirty="0" smtClean="0"/>
              <a:t>configuration</a:t>
            </a:r>
          </a:p>
          <a:p>
            <a:pPr marL="0" indent="0">
              <a:buNone/>
            </a:pPr>
            <a:r>
              <a:rPr lang="en-GB" i="1" dirty="0"/>
              <a:t>B. IMMD segment </a:t>
            </a:r>
            <a:r>
              <a:rPr lang="en-GB" i="1" dirty="0" smtClean="0"/>
              <a:t>connection</a:t>
            </a:r>
          </a:p>
          <a:p>
            <a:pPr marL="0" indent="0">
              <a:buNone/>
            </a:pPr>
            <a:r>
              <a:rPr lang="en-GB" i="1" dirty="0"/>
              <a:t>C. Machine winding coupling </a:t>
            </a:r>
            <a:r>
              <a:rPr lang="en-GB" i="1" dirty="0" smtClean="0"/>
              <a:t>effect</a:t>
            </a:r>
          </a:p>
          <a:p>
            <a:r>
              <a:rPr lang="en-GB" dirty="0"/>
              <a:t>III. CAPACITOR VOLUME </a:t>
            </a:r>
            <a:r>
              <a:rPr lang="en-GB" dirty="0" smtClean="0"/>
              <a:t>EVALUATION</a:t>
            </a:r>
          </a:p>
          <a:p>
            <a:r>
              <a:rPr lang="en-GB" dirty="0"/>
              <a:t>IV. ACTIVE VOLTAGE </a:t>
            </a:r>
            <a:r>
              <a:rPr lang="en-GB" dirty="0" smtClean="0"/>
              <a:t>BALANCER</a:t>
            </a:r>
          </a:p>
          <a:p>
            <a:r>
              <a:rPr lang="en-GB" dirty="0" smtClean="0"/>
              <a:t>V. </a:t>
            </a: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176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71895" y="2351315"/>
            <a:ext cx="10545289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1</a:t>
            </a:r>
            <a:r>
              <a:rPr lang="tr-TR" sz="2800" dirty="0">
                <a:solidFill>
                  <a:prstClr val="black"/>
                </a:solidFill>
              </a:rPr>
              <a:t>) IMMD Yüksek verimlilik ve yüksek güç yoğunluğu gerektirir.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Geleneksel</a:t>
            </a:r>
            <a:r>
              <a:rPr lang="tr-TR" sz="2800" dirty="0" err="1">
                <a:solidFill>
                  <a:prstClr val="black"/>
                </a:solidFill>
              </a:rPr>
              <a:t>Isı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smtClean="0">
                <a:solidFill>
                  <a:prstClr val="black"/>
                </a:solidFill>
              </a:rPr>
              <a:t>alıcılarının(</a:t>
            </a:r>
            <a:r>
              <a:rPr lang="tr-TR" sz="2800" dirty="0" err="1" smtClean="0">
                <a:solidFill>
                  <a:prstClr val="black"/>
                </a:solidFill>
              </a:rPr>
              <a:t>heat</a:t>
            </a:r>
            <a:r>
              <a:rPr lang="tr-TR" sz="2800" dirty="0" smtClean="0">
                <a:solidFill>
                  <a:prstClr val="black"/>
                </a:solidFill>
              </a:rPr>
              <a:t> </a:t>
            </a:r>
            <a:r>
              <a:rPr lang="tr-TR" sz="2800" dirty="0" err="1" smtClean="0">
                <a:solidFill>
                  <a:prstClr val="black"/>
                </a:solidFill>
              </a:rPr>
              <a:t>sink</a:t>
            </a:r>
            <a:r>
              <a:rPr lang="tr-TR" sz="2800" dirty="0" smtClean="0">
                <a:solidFill>
                  <a:prstClr val="black"/>
                </a:solidFill>
              </a:rPr>
              <a:t>) </a:t>
            </a:r>
            <a:r>
              <a:rPr lang="tr-TR" sz="2800" dirty="0">
                <a:solidFill>
                  <a:prstClr val="black"/>
                </a:solidFill>
              </a:rPr>
              <a:t>ve </a:t>
            </a:r>
            <a:r>
              <a:rPr lang="tr-TR" sz="2800" dirty="0" err="1">
                <a:solidFill>
                  <a:prstClr val="black"/>
                </a:solidFill>
              </a:rPr>
              <a:t>kapasitörlerin</a:t>
            </a:r>
            <a:r>
              <a:rPr lang="tr-TR" sz="2800" dirty="0">
                <a:solidFill>
                  <a:prstClr val="black"/>
                </a:solidFill>
              </a:rPr>
              <a:t> yüksekliği ve boyutu, performansı sınırlar.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prstClr val="black"/>
                </a:solidFill>
              </a:rPr>
              <a:t>Bu araştırma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tr-TR" sz="2800" dirty="0" err="1" smtClean="0">
                <a:solidFill>
                  <a:prstClr val="black"/>
                </a:solidFill>
              </a:rPr>
              <a:t>Kapasitörlerin</a:t>
            </a:r>
            <a:r>
              <a:rPr lang="tr-TR" sz="2800" dirty="0" smtClean="0">
                <a:solidFill>
                  <a:prstClr val="black"/>
                </a:solidFill>
              </a:rPr>
              <a:t> </a:t>
            </a:r>
            <a:r>
              <a:rPr lang="tr-TR" sz="2800" dirty="0">
                <a:solidFill>
                  <a:prstClr val="black"/>
                </a:solidFill>
              </a:rPr>
              <a:t>yüksekliğini ve boyutunu azaltabilen tasarım ve </a:t>
            </a:r>
            <a:r>
              <a:rPr lang="tr-TR" sz="2800" dirty="0" err="1">
                <a:solidFill>
                  <a:prstClr val="black"/>
                </a:solidFill>
              </a:rPr>
              <a:t>IMMD'nin</a:t>
            </a:r>
            <a:r>
              <a:rPr lang="tr-TR" sz="2800" dirty="0">
                <a:solidFill>
                  <a:prstClr val="black"/>
                </a:solidFill>
              </a:rPr>
              <a:t> ısı </a:t>
            </a:r>
            <a:r>
              <a:rPr lang="tr-TR" sz="2800" dirty="0" err="1" smtClean="0">
                <a:solidFill>
                  <a:prstClr val="black"/>
                </a:solidFill>
              </a:rPr>
              <a:t>alcılarını</a:t>
            </a:r>
            <a:r>
              <a:rPr lang="tr-TR" sz="2800" dirty="0" smtClean="0">
                <a:solidFill>
                  <a:prstClr val="black"/>
                </a:solidFill>
              </a:rPr>
              <a:t> </a:t>
            </a:r>
            <a:r>
              <a:rPr lang="tr-TR" sz="2800" dirty="0">
                <a:solidFill>
                  <a:prstClr val="black"/>
                </a:solidFill>
              </a:rPr>
              <a:t>ortadan kaldırmak.</a:t>
            </a:r>
          </a:p>
        </p:txBody>
      </p:sp>
    </p:spTree>
    <p:extLst>
      <p:ext uri="{BB962C8B-B14F-4D97-AF65-F5344CB8AC3E}">
        <p14:creationId xmlns:p14="http://schemas.microsoft.com/office/powerpoint/2010/main" val="27023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50076" y="2339439"/>
            <a:ext cx="98812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2)</a:t>
            </a:r>
            <a:r>
              <a:rPr lang="en-GB" sz="2800" dirty="0" err="1"/>
              <a:t>Yarı</a:t>
            </a:r>
            <a:r>
              <a:rPr lang="en-GB" sz="2800" dirty="0"/>
              <a:t> </a:t>
            </a:r>
            <a:r>
              <a:rPr lang="en-GB" sz="2800" dirty="0" err="1"/>
              <a:t>iletken</a:t>
            </a:r>
            <a:r>
              <a:rPr lang="en-GB" sz="2800" dirty="0"/>
              <a:t> </a:t>
            </a:r>
            <a:r>
              <a:rPr lang="en-GB" sz="2800" dirty="0" err="1"/>
              <a:t>cihazların</a:t>
            </a:r>
            <a:r>
              <a:rPr lang="en-GB" sz="2800" dirty="0"/>
              <a:t> 90-100 </a:t>
            </a:r>
            <a:r>
              <a:rPr lang="en-GB" sz="2800" dirty="0" err="1"/>
              <a:t>derecede</a:t>
            </a:r>
            <a:r>
              <a:rPr lang="en-GB" sz="2800" dirty="0"/>
              <a:t> </a:t>
            </a:r>
            <a:r>
              <a:rPr lang="en-GB" sz="2800" dirty="0" err="1"/>
              <a:t>üstün</a:t>
            </a:r>
            <a:r>
              <a:rPr lang="en-GB" sz="2800" dirty="0"/>
              <a:t> </a:t>
            </a:r>
            <a:r>
              <a:rPr lang="en-GB" sz="2800" dirty="0" err="1"/>
              <a:t>verimliliğe</a:t>
            </a:r>
            <a:r>
              <a:rPr lang="en-GB" sz="2800" dirty="0"/>
              <a:t> </a:t>
            </a:r>
            <a:r>
              <a:rPr lang="en-GB" sz="2800" dirty="0" err="1"/>
              <a:t>sahip</a:t>
            </a:r>
            <a:r>
              <a:rPr lang="en-GB" sz="2800" dirty="0"/>
              <a:t> </a:t>
            </a:r>
            <a:r>
              <a:rPr lang="en-GB" sz="2800" dirty="0" err="1"/>
              <a:t>olması</a:t>
            </a:r>
            <a:r>
              <a:rPr lang="en-GB" sz="2800" dirty="0"/>
              <a:t>  </a:t>
            </a:r>
            <a:r>
              <a:rPr lang="en-GB" sz="2800" dirty="0" err="1" smtClean="0"/>
              <a:t>gerekir</a:t>
            </a:r>
            <a:r>
              <a:rPr lang="tr-TR" sz="2800" dirty="0" smtClean="0"/>
              <a:t>.</a:t>
            </a:r>
          </a:p>
          <a:p>
            <a:r>
              <a:rPr lang="tr-TR" sz="2800" dirty="0" smtClean="0">
                <a:sym typeface="Wingdings" panose="05000000000000000000" pitchFamily="2" charset="2"/>
              </a:rPr>
              <a:t></a:t>
            </a:r>
            <a:r>
              <a:rPr lang="en-GB" sz="2800" dirty="0" err="1" smtClean="0"/>
              <a:t>Deneysel</a:t>
            </a:r>
            <a:r>
              <a:rPr lang="en-GB" sz="2800" dirty="0" smtClean="0"/>
              <a:t> </a:t>
            </a:r>
            <a:r>
              <a:rPr lang="en-GB" sz="2800" dirty="0" err="1"/>
              <a:t>olarak</a:t>
            </a:r>
            <a:r>
              <a:rPr lang="en-GB" sz="2800" dirty="0"/>
              <a:t> </a:t>
            </a:r>
            <a:r>
              <a:rPr lang="en-GB" sz="2800" dirty="0" err="1"/>
              <a:t>geniş</a:t>
            </a:r>
            <a:r>
              <a:rPr lang="en-GB" sz="2800" dirty="0"/>
              <a:t> </a:t>
            </a:r>
            <a:r>
              <a:rPr lang="en-GB" sz="2800" dirty="0" err="1"/>
              <a:t>bant</a:t>
            </a:r>
            <a:r>
              <a:rPr lang="en-GB" sz="2800" dirty="0"/>
              <a:t> </a:t>
            </a:r>
            <a:r>
              <a:rPr lang="en-GB" sz="2800" dirty="0" err="1"/>
              <a:t>aralığı</a:t>
            </a:r>
            <a:r>
              <a:rPr lang="en-GB" sz="2800" dirty="0"/>
              <a:t> </a:t>
            </a:r>
            <a:r>
              <a:rPr lang="en-GB" sz="2800" dirty="0" err="1"/>
              <a:t>olan</a:t>
            </a:r>
            <a:r>
              <a:rPr lang="en-GB" sz="2800" dirty="0"/>
              <a:t> </a:t>
            </a:r>
            <a:r>
              <a:rPr lang="en-GB" sz="2800" dirty="0" err="1"/>
              <a:t>GaN</a:t>
            </a:r>
            <a:r>
              <a:rPr lang="en-GB" sz="2800" dirty="0"/>
              <a:t> </a:t>
            </a:r>
            <a:r>
              <a:rPr lang="en-GB" sz="2800" dirty="0" err="1"/>
              <a:t>cihazları</a:t>
            </a:r>
            <a:r>
              <a:rPr lang="en-GB" sz="2800" dirty="0"/>
              <a:t> </a:t>
            </a:r>
            <a:r>
              <a:rPr lang="en-GB" sz="2800" dirty="0" err="1"/>
              <a:t>bunu</a:t>
            </a:r>
            <a:r>
              <a:rPr lang="en-GB" sz="2800" dirty="0"/>
              <a:t> </a:t>
            </a:r>
            <a:r>
              <a:rPr lang="en-GB" sz="2800" dirty="0" err="1"/>
              <a:t>yapabilir</a:t>
            </a:r>
            <a:r>
              <a:rPr lang="en-GB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71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104405" y="1909367"/>
            <a:ext cx="10189029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3)Geleneksel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kapasitörlerin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büyük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olmalası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titreşime yol açıyordu, bu yüzden tüm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kapasitörler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entegre edilemiyordu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prstClr val="black"/>
                </a:solidFill>
              </a:rPr>
              <a:t>Bu </a:t>
            </a:r>
            <a:r>
              <a:rPr lang="tr-TR" sz="2800" dirty="0" err="1">
                <a:solidFill>
                  <a:prstClr val="black"/>
                </a:solidFill>
              </a:rPr>
              <a:t>araştırma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daha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küçük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kapasitörler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kullanıldı ve bu sayede d</a:t>
            </a:r>
            <a:r>
              <a:rPr lang="tr-TR" sz="2800" dirty="0">
                <a:solidFill>
                  <a:prstClr val="black"/>
                </a:solidFill>
              </a:rPr>
              <a:t>algalanma akımı azaltıldı</a:t>
            </a:r>
            <a:r>
              <a:rPr lang="tr-TR" sz="2800" dirty="0" smtClean="0">
                <a:solidFill>
                  <a:prstClr val="black"/>
                </a:solidFill>
              </a:rPr>
              <a:t>.</a:t>
            </a:r>
            <a:endParaRPr lang="tr-T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Sarım konfigürasyonu</a:t>
            </a:r>
            <a:endParaRPr lang="en-GB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97885"/>
              </p:ext>
            </p:extLst>
          </p:nvPr>
        </p:nvGraphicFramePr>
        <p:xfrm>
          <a:off x="6703396" y="1466893"/>
          <a:ext cx="4982358" cy="470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3"/>
                <a:gridCol w="2500415"/>
              </a:tblGrid>
              <a:tr h="596905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b</a:t>
                      </a:r>
                      <a:endParaRPr lang="en-GB" sz="3200" dirty="0"/>
                    </a:p>
                  </a:txBody>
                  <a:tcPr/>
                </a:tc>
              </a:tr>
              <a:tr h="1028149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phases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3-phase</a:t>
                      </a:r>
                      <a:endParaRPr lang="en-GB" dirty="0"/>
                    </a:p>
                  </a:txBody>
                  <a:tcPr/>
                </a:tc>
              </a:tr>
              <a:tr h="1028149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4-pole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2-pole</a:t>
                      </a:r>
                      <a:endParaRPr lang="en-GB" dirty="0"/>
                    </a:p>
                  </a:txBody>
                  <a:tcPr/>
                </a:tc>
              </a:tr>
              <a:tr h="1028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slots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motor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12-slot motor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102814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slot per pole per phase).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slots per pole per phase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6" y="1466893"/>
            <a:ext cx="5039531" cy="52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IMMB Parça bağlantıları</a:t>
            </a:r>
            <a:endParaRPr lang="en-GB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979325"/>
            <a:ext cx="9405257" cy="3791790"/>
          </a:xfrm>
        </p:spPr>
      </p:pic>
    </p:spTree>
    <p:extLst>
      <p:ext uri="{BB962C8B-B14F-4D97-AF65-F5344CB8AC3E}">
        <p14:creationId xmlns:p14="http://schemas.microsoft.com/office/powerpoint/2010/main" val="2361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</a:t>
            </a:r>
            <a:r>
              <a:rPr lang="tr-TR" dirty="0" err="1" smtClean="0">
                <a:sym typeface="Wingdings" panose="05000000000000000000" pitchFamily="2" charset="2"/>
              </a:rPr>
              <a:t></a:t>
            </a:r>
            <a:r>
              <a:rPr lang="tr-TR" dirty="0" err="1" smtClean="0"/>
              <a:t>Tüm</a:t>
            </a:r>
            <a:r>
              <a:rPr lang="tr-TR" dirty="0" smtClean="0"/>
              <a:t> sarma dallarını sürmek için bir çevirici.</a:t>
            </a:r>
            <a:endParaRPr lang="tr-TR" dirty="0"/>
          </a:p>
          <a:p>
            <a:r>
              <a:rPr lang="tr-TR" dirty="0" err="1" smtClean="0"/>
              <a:t>B</a:t>
            </a:r>
            <a:r>
              <a:rPr lang="tr-TR" dirty="0" err="1" smtClean="0">
                <a:sym typeface="Wingdings" panose="05000000000000000000" pitchFamily="2" charset="2"/>
              </a:rPr>
              <a:t>paralel</a:t>
            </a:r>
            <a:r>
              <a:rPr lang="tr-TR" dirty="0" smtClean="0">
                <a:sym typeface="Wingdings" panose="05000000000000000000" pitchFamily="2" charset="2"/>
              </a:rPr>
              <a:t> bağlı oldukları için yüksek voltaj değerlerine çıkarılabilir ancak </a:t>
            </a:r>
            <a:r>
              <a:rPr lang="tr-TR" dirty="0" err="1" smtClean="0">
                <a:sym typeface="Wingdings" panose="05000000000000000000" pitchFamily="2" charset="2"/>
              </a:rPr>
              <a:t>GaN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MOSFETleri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smtClean="0">
                <a:sym typeface="Wingdings" panose="05000000000000000000" pitchFamily="2" charset="2"/>
              </a:rPr>
              <a:t>kullanıldığından 200V u geçmemelidir.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C </a:t>
            </a:r>
            <a:r>
              <a:rPr lang="tr-TR" dirty="0" err="1" smtClean="0">
                <a:sym typeface="Wingdings" panose="05000000000000000000" pitchFamily="2" charset="2"/>
              </a:rPr>
              <a:t>kapasitör</a:t>
            </a:r>
            <a:r>
              <a:rPr lang="tr-TR" dirty="0" smtClean="0">
                <a:sym typeface="Wingdings" panose="05000000000000000000" pitchFamily="2" charset="2"/>
              </a:rPr>
              <a:t> boyutu küçüldü, bozulan kısım sadece o parçayı etkiler ve tespit edilmesi daha kolaydır</a:t>
            </a:r>
          </a:p>
        </p:txBody>
      </p:sp>
    </p:spTree>
    <p:extLst>
      <p:ext uri="{BB962C8B-B14F-4D97-AF65-F5344CB8AC3E}">
        <p14:creationId xmlns:p14="http://schemas.microsoft.com/office/powerpoint/2010/main" val="5710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664</Words>
  <Application>Microsoft Office PowerPoint</Application>
  <PresentationFormat>Geniş ekran</PresentationFormat>
  <Paragraphs>108</Paragraphs>
  <Slides>26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TimesNewRoman</vt:lpstr>
      <vt:lpstr>Wingdings</vt:lpstr>
      <vt:lpstr>Office Teması</vt:lpstr>
      <vt:lpstr>PowerPoint Sunusu</vt:lpstr>
      <vt:lpstr>Evaluation and Design for an Integrated  Modular Motor Drive (IMMD) with GaN devices</vt:lpstr>
      <vt:lpstr>PowerPoint Sunusu</vt:lpstr>
      <vt:lpstr>PowerPoint Sunusu</vt:lpstr>
      <vt:lpstr>PowerPoint Sunusu</vt:lpstr>
      <vt:lpstr>PowerPoint Sunusu</vt:lpstr>
      <vt:lpstr>Sarım konfigürasyonu</vt:lpstr>
      <vt:lpstr>IMMB Parça bağlantıları</vt:lpstr>
      <vt:lpstr>PowerPoint Sunusu</vt:lpstr>
      <vt:lpstr>PowerPoint Sunusu</vt:lpstr>
      <vt:lpstr>Kapasitör Seçimi</vt:lpstr>
      <vt:lpstr>Aktif Gerilim Dengeleyicisi</vt:lpstr>
      <vt:lpstr>Aktif Gerilim Dengeleyicisi</vt:lpstr>
      <vt:lpstr>Sonuçlar</vt:lpstr>
      <vt:lpstr>PowerPoint Sunusu</vt:lpstr>
      <vt:lpstr>Development and Control of an Integrated and Distributed Inverter for a Fault Tolerant Five-Phase Switched Reluctance Traction Drive</vt:lpstr>
      <vt:lpstr>PowerPoint Sunusu</vt:lpstr>
      <vt:lpstr>I. INTRODUCTION</vt:lpstr>
      <vt:lpstr>DESIGN OF INTEGRATED AND DISTRIBUTED INVERTER </vt:lpstr>
      <vt:lpstr>COMMUNICATION CONCEPT OF INVERTER </vt:lpstr>
      <vt:lpstr>IMPLEMENTED TORQUE CONTROL</vt:lpstr>
      <vt:lpstr>FAULT TOLERANCE ANALYSIS</vt:lpstr>
      <vt:lpstr>A. Average Torque and Torque Ripple</vt:lpstr>
      <vt:lpstr>B.Unbalanced Magnetic Pull</vt:lpstr>
      <vt:lpstr>C. Vibration Shapes</vt:lpstr>
      <vt:lpstr>Sonuç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Caner Potur</cp:lastModifiedBy>
  <cp:revision>34</cp:revision>
  <dcterms:created xsi:type="dcterms:W3CDTF">2017-04-19T19:29:38Z</dcterms:created>
  <dcterms:modified xsi:type="dcterms:W3CDTF">2017-04-20T14:16:29Z</dcterms:modified>
</cp:coreProperties>
</file>