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91DAF"/>
    <a:srgbClr val="AB180D"/>
    <a:srgbClr val="1D09AF"/>
    <a:srgbClr val="F44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718" autoAdjust="0"/>
  </p:normalViewPr>
  <p:slideViewPr>
    <p:cSldViewPr snapToGrid="0">
      <p:cViewPr>
        <p:scale>
          <a:sx n="33" d="100"/>
          <a:sy n="33" d="100"/>
        </p:scale>
        <p:origin x="-1566" y="894"/>
      </p:cViewPr>
      <p:guideLst>
        <p:guide orient="horz" pos="9533"/>
        <p:guide pos="6739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935" y="5740925"/>
            <a:ext cx="15250455" cy="11074226"/>
          </a:xfrm>
        </p:spPr>
        <p:txBody>
          <a:bodyPr anchor="b">
            <a:normAutofit/>
          </a:bodyPr>
          <a:lstStyle>
            <a:lvl1pPr algn="ctr">
              <a:defRPr sz="11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2935" y="17151462"/>
            <a:ext cx="15250455" cy="6053451"/>
          </a:xfrm>
        </p:spPr>
        <p:txBody>
          <a:bodyPr>
            <a:normAutofit/>
          </a:bodyPr>
          <a:lstStyle>
            <a:lvl1pPr marL="0" indent="0" algn="ctr">
              <a:buNone/>
              <a:defRPr sz="5148">
                <a:solidFill>
                  <a:schemeClr val="bg1">
                    <a:lumMod val="50000"/>
                  </a:schemeClr>
                </a:solidFill>
              </a:defRPr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62" y="18930834"/>
            <a:ext cx="18189038" cy="3581981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9165" y="3081723"/>
            <a:ext cx="17238032" cy="14185351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22546992"/>
            <a:ext cx="18189073" cy="3012040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1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8" y="2690427"/>
            <a:ext cx="18189073" cy="15125892"/>
          </a:xfrm>
        </p:spPr>
        <p:txBody>
          <a:bodyPr anchor="ctr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8557666"/>
            <a:ext cx="18189073" cy="7001371"/>
          </a:xfrm>
        </p:spPr>
        <p:txBody>
          <a:bodyPr anchor="ctr"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027" y="3851105"/>
            <a:ext cx="16325845" cy="12048278"/>
          </a:xfrm>
        </p:spPr>
        <p:txBody>
          <a:bodyPr anchor="ctr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19643" y="15932609"/>
            <a:ext cx="15359828" cy="2625053"/>
          </a:xfrm>
        </p:spPr>
        <p:txBody>
          <a:bodyPr anchor="t">
            <a:normAutofit/>
          </a:bodyPr>
          <a:lstStyle>
            <a:lvl1pPr marL="0" indent="0">
              <a:buNone/>
              <a:defRPr sz="3276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9299018"/>
            <a:ext cx="18189073" cy="6271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25994" y="3918500"/>
            <a:ext cx="1279680" cy="2580866"/>
          </a:xfrm>
          <a:prstGeom prst="rect">
            <a:avLst/>
          </a:prstGeom>
        </p:spPr>
        <p:txBody>
          <a:bodyPr vert="horz" lIns="213963" tIns="106982" rIns="213963" bIns="1069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1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68760" y="13769955"/>
            <a:ext cx="1295481" cy="2580866"/>
          </a:xfrm>
          <a:prstGeom prst="rect">
            <a:avLst/>
          </a:prstGeom>
        </p:spPr>
        <p:txBody>
          <a:bodyPr vert="horz" lIns="213963" tIns="106982" rIns="213963" bIns="1069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871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61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8" y="9439093"/>
            <a:ext cx="18189073" cy="11085798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20576870"/>
            <a:ext cx="18189073" cy="5034148"/>
          </a:xfrm>
        </p:spPr>
        <p:txBody>
          <a:bodyPr anchor="t"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03628" y="2690425"/>
            <a:ext cx="18189073" cy="708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03627" y="10446989"/>
            <a:ext cx="5789531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3627" y="12990286"/>
            <a:ext cx="5789531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3712" y="10446989"/>
            <a:ext cx="5776449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94338" y="12990286"/>
            <a:ext cx="5797208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92724" y="10446989"/>
            <a:ext cx="5799977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992724" y="12990286"/>
            <a:ext cx="5799977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55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03628" y="2695597"/>
            <a:ext cx="18189073" cy="707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03628" y="18557661"/>
            <a:ext cx="5785027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3628" y="10446990"/>
            <a:ext cx="5785027" cy="6726061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03628" y="21100951"/>
            <a:ext cx="5785027" cy="4458081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96811" y="18557661"/>
            <a:ext cx="5794536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94334" y="10446990"/>
            <a:ext cx="5797211" cy="6726061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94334" y="21100949"/>
            <a:ext cx="5797211" cy="4458085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92725" y="18557661"/>
            <a:ext cx="5792524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992724" y="10446990"/>
            <a:ext cx="5799977" cy="6726061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992504" y="21100940"/>
            <a:ext cx="5800196" cy="4458094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3628" y="10446996"/>
            <a:ext cx="18189073" cy="151120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2690436"/>
            <a:ext cx="4480955" cy="2286860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3628" y="2690436"/>
            <a:ext cx="13440662" cy="228686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3625" y="10446992"/>
            <a:ext cx="18187976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7" y="3656808"/>
            <a:ext cx="18166786" cy="12078748"/>
          </a:xfrm>
        </p:spPr>
        <p:txBody>
          <a:bodyPr anchor="b">
            <a:normAutofit/>
          </a:bodyPr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627" y="16141922"/>
            <a:ext cx="18166786" cy="6038374"/>
          </a:xfrm>
        </p:spPr>
        <p:txBody>
          <a:bodyPr>
            <a:normAutofit/>
          </a:bodyPr>
          <a:lstStyle>
            <a:lvl1pPr marL="0" indent="0" algn="ctr">
              <a:buNone/>
              <a:defRPr sz="4680">
                <a:solidFill>
                  <a:schemeClr val="bg1">
                    <a:lumMod val="50000"/>
                  </a:schemeClr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3625" y="10446992"/>
            <a:ext cx="8960811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0831890" y="10446992"/>
            <a:ext cx="8959711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6" y="10464312"/>
            <a:ext cx="8552694" cy="3001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4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603627" y="13465422"/>
            <a:ext cx="8960811" cy="12093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25390" y="10464312"/>
            <a:ext cx="8567312" cy="3001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4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0831891" y="13465422"/>
            <a:ext cx="8959713" cy="12093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2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2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7" y="2690424"/>
            <a:ext cx="6906927" cy="8929473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8911735" y="2690431"/>
            <a:ext cx="10880963" cy="228686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1619897"/>
            <a:ext cx="6906930" cy="13939135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9" y="2690424"/>
            <a:ext cx="9663019" cy="8929482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09645" y="2690429"/>
            <a:ext cx="7033483" cy="22868608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62" y="11619904"/>
            <a:ext cx="9662987" cy="13939131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21396330" cy="3026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628" y="10446996"/>
            <a:ext cx="18189073" cy="1511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75784" y="25965405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/>
                </a:solidFill>
              </a:defRPr>
            </a:lvl1pPr>
          </a:lstStyle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3628" y="25965405"/>
            <a:ext cx="11710569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51545" y="25965405"/>
            <a:ext cx="1341157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/>
                </a:solidFill>
              </a:defRPr>
            </a:lvl1pPr>
          </a:lstStyle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2139605" rtl="0" eaLnBrk="1" latinLnBrk="0" hangingPunct="1">
        <a:lnSpc>
          <a:spcPct val="90000"/>
        </a:lnSpc>
        <a:spcBef>
          <a:spcPct val="0"/>
        </a:spcBef>
        <a:buNone/>
        <a:defRPr sz="8424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120000"/>
        </a:lnSpc>
        <a:spcBef>
          <a:spcPts val="2340"/>
        </a:spcBef>
        <a:buClr>
          <a:schemeClr val="tx1"/>
        </a:buClr>
        <a:buFont typeface="Arial" panose="020B0604020202020204" pitchFamily="34" charset="0"/>
        <a:buChar char="•"/>
        <a:defRPr sz="4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4212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7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8" y="288972"/>
            <a:ext cx="20758147" cy="186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HELEN-V</a:t>
            </a:r>
            <a:endParaRPr lang="tr-TR" sz="11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531" y="6157828"/>
            <a:ext cx="7564406" cy="3024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/>
              <a:t>  </a:t>
            </a:r>
            <a:r>
              <a:rPr lang="bs-Latn-BA" sz="3600" b="1" dirty="0" smtClean="0"/>
              <a:t>SHAREHOLDERS</a:t>
            </a:r>
            <a:r>
              <a:rPr lang="bs-Latn-BA" sz="3600" b="1" dirty="0" smtClean="0"/>
              <a:t>:</a:t>
            </a:r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bs-Latn-B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0223" y="10422913"/>
            <a:ext cx="6675630" cy="2592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>
                <a:latin typeface="Arial" pitchFamily="34" charset="0"/>
                <a:cs typeface="Arial" pitchFamily="34" charset="0"/>
              </a:rPr>
              <a:t>DELIVERABLES: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HELEN V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Eachine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ROTG02 FPV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Receiver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Command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Transmitter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Module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Artengo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beach volley ball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bs-Latn-BA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96294" y="14564044"/>
            <a:ext cx="671430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s-Latn-BA" sz="3600" b="1" dirty="0" smtClean="0"/>
              <a:t>BUDGET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5286" y="2333271"/>
            <a:ext cx="20860059" cy="34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200" b="1" dirty="0" smtClean="0">
                <a:latin typeface="Arial" pitchFamily="34" charset="0"/>
                <a:cs typeface="Arial" pitchFamily="34" charset="0"/>
              </a:rPr>
              <a:t>Project Description</a:t>
            </a:r>
            <a:r>
              <a:rPr lang="bs-Latn-BA" sz="4200" b="1" dirty="0" smtClean="0">
                <a:latin typeface="Arial" pitchFamily="34" charset="0"/>
                <a:cs typeface="Arial" pitchFamily="34" charset="0"/>
              </a:rPr>
              <a:t>:</a:t>
            </a:r>
            <a:endParaRPr lang="bs-Latn-BA" sz="42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000" dirty="0" smtClean="0">
                <a:latin typeface="Arial" pitchFamily="34" charset="0"/>
                <a:cs typeface="Arial" pitchFamily="34" charset="0"/>
              </a:rPr>
              <a:t>“Design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construct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one of the two teleoperated robots trying to shoot and score in opponent’s goal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.”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Robots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can hit, push or otherwise drive the ball but not grasp, scoop or otherwise carry it.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Successive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contacts with the ball are allowed but the ball must be transferred to opponent’s half-field in no more than 20 seconds. 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player scoring 2 goals more than the opponent wins the game.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The game is started, upon command, with robots placed on their own goal lines and the goal at the center of the field.</a:t>
            </a:r>
          </a:p>
          <a:p>
            <a:pPr algn="just"/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000" i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82858"/>
              </p:ext>
            </p:extLst>
          </p:nvPr>
        </p:nvGraphicFramePr>
        <p:xfrm>
          <a:off x="14596295" y="15231870"/>
          <a:ext cx="6749230" cy="1350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989">
                  <a:extLst>
                    <a:ext uri="{9D8B030D-6E8A-4147-A177-3AD203B41FA5}">
                      <a16:colId xmlns="" xmlns:a16="http://schemas.microsoft.com/office/drawing/2014/main" val="3936429932"/>
                    </a:ext>
                  </a:extLst>
                </a:gridCol>
                <a:gridCol w="1435216"/>
                <a:gridCol w="1790700"/>
                <a:gridCol w="1457325">
                  <a:extLst>
                    <a:ext uri="{9D8B030D-6E8A-4147-A177-3AD203B41FA5}">
                      <a16:colId xmlns="" xmlns:a16="http://schemas.microsoft.com/office/drawing/2014/main" val="2306221773"/>
                    </a:ext>
                  </a:extLst>
                </a:gridCol>
              </a:tblGrid>
              <a:tr h="1661786">
                <a:tc>
                  <a:txBody>
                    <a:bodyPr/>
                    <a:lstStyle/>
                    <a:p>
                      <a:pPr algn="ctr"/>
                      <a:r>
                        <a:rPr lang="bs-Latn-BA" sz="3600" dirty="0"/>
                        <a:t>Item 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3600" dirty="0"/>
                        <a:t>Total Price ($)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6587830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Product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Pieces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Unit Price($)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 Price($)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nrf24l01+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1.78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3.56</a:t>
                      </a:r>
                    </a:p>
                  </a:txBody>
                  <a:tcPr marL="63500" marR="63500" marT="63500" marB="63500"/>
                </a:tc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TS5828s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7.70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7.70</a:t>
                      </a:r>
                    </a:p>
                  </a:txBody>
                  <a:tcPr marL="63500" marR="63500" marT="63500" marB="63500"/>
                </a:tc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Camera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6.27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6.27</a:t>
                      </a:r>
                    </a:p>
                  </a:txBody>
                  <a:tcPr marL="63500" marR="63500" marT="63500" marB="63500"/>
                </a:tc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Video Receiver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21.99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21.99</a:t>
                      </a:r>
                    </a:p>
                  </a:txBody>
                  <a:tcPr marL="63500" marR="63500" marT="63500" marB="63500"/>
                </a:tc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Arduino Uno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3.21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3.21</a:t>
                      </a:r>
                    </a:p>
                  </a:txBody>
                  <a:tcPr marL="63500" marR="63500" marT="63500" marB="63500"/>
                </a:tc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Arduino Mega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5.95</a:t>
                      </a:r>
                    </a:p>
                  </a:txBody>
                  <a:tcPr marL="63500" marR="63500" marT="63500" marB="63500"/>
                </a:tc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Joystick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2.84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2.84</a:t>
                      </a:r>
                    </a:p>
                  </a:txBody>
                  <a:tcPr marL="63500" marR="63500" marT="63500" marB="63500"/>
                </a:tc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15dBi antenna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2.24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2.24</a:t>
                      </a:r>
                    </a:p>
                  </a:txBody>
                  <a:tcPr marL="63500" marR="63500" marT="63500" marB="63500"/>
                </a:tc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12V Battery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9.55</a:t>
                      </a:r>
                    </a:p>
                  </a:txBody>
                  <a:tcPr marL="63500" marR="63500" marT="63500" marB="63500"/>
                </a:tc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Powerbank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9.50</a:t>
                      </a:r>
                    </a:p>
                  </a:txBody>
                  <a:tcPr marL="63500" marR="63500" marT="63500" marB="63500"/>
                </a:tc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DC motor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24</a:t>
                      </a:r>
                    </a:p>
                  </a:txBody>
                  <a:tcPr marL="63500" marR="63500" marT="63500" marB="63500"/>
                </a:tc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L298n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1.43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2.86</a:t>
                      </a:r>
                    </a:p>
                  </a:txBody>
                  <a:tcPr marL="63500" marR="63500" marT="63500" marB="63500"/>
                </a:tc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Omni wheel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5.42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16.27</a:t>
                      </a:r>
                    </a:p>
                  </a:txBody>
                  <a:tcPr marL="63500" marR="63500" marT="63500" marB="63500"/>
                </a:tc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Solenoid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13.5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13.5</a:t>
                      </a:r>
                    </a:p>
                  </a:txBody>
                  <a:tcPr marL="63500" marR="63500" marT="63500" marB="63500"/>
                </a:tc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Connection Equipment and body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3500" marR="63500" marT="63500" marB="63500"/>
                </a:tc>
              </a:tr>
              <a:tr h="639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 </a:t>
                      </a: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pcs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145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52653678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" y="28964044"/>
            <a:ext cx="21385831" cy="130323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" y="362996"/>
            <a:ext cx="4191004" cy="17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25" y="6157828"/>
            <a:ext cx="6554375" cy="770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İçerik Yer Tutucusu 5">
            <a:extLst>
              <a:ext uri="{FF2B5EF4-FFF2-40B4-BE49-F238E27FC236}">
                <a16:creationId xmlns:a16="http://schemas.microsoft.com/office/drawing/2014/main" xmlns="" id="{720A2F19-6F5E-4229-897C-43E9480EF5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" y="6728739"/>
            <a:ext cx="1314851" cy="1525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Content Placeholder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 r="-1368" b="14395"/>
          <a:stretch/>
        </p:blipFill>
        <p:spPr>
          <a:xfrm>
            <a:off x="1608344" y="6728741"/>
            <a:ext cx="1557524" cy="1491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İçerik Yer Tutucusu 5">
            <a:extLst>
              <a:ext uri="{FF2B5EF4-FFF2-40B4-BE49-F238E27FC236}">
                <a16:creationId xmlns:a16="http://schemas.microsoft.com/office/drawing/2014/main" xmlns="" id="{706AE0F8-2835-4FAB-B84C-28A09E49CC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68" y="6728741"/>
            <a:ext cx="1437732" cy="1491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İçerik Yer Tutucusu 12" descr="açık hava, gök, kişi, çayır içeren bir resim  Açıklama otomatik olarak oluşturuldu">
            <a:extLst>
              <a:ext uri="{FF2B5EF4-FFF2-40B4-BE49-F238E27FC236}">
                <a16:creationId xmlns:a16="http://schemas.microsoft.com/office/drawing/2014/main" xmlns="" id="{49A4A624-65D8-4D5A-9921-5B8A91C21D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29" y="6728742"/>
            <a:ext cx="1420653" cy="1491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 descr="A person smiling for the camera  Description automatically generated">
            <a:extLst>
              <a:ext uri="{FF2B5EF4-FFF2-40B4-BE49-F238E27FC236}">
                <a16:creationId xmlns:a16="http://schemas.microsoft.com/office/drawing/2014/main" xmlns="" id="{1642481B-9D83-4C22-AB79-CD3297849C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041" y="6728742"/>
            <a:ext cx="1485859" cy="1491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251977" y="8491998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  <a:cs typeface="Calibri" pitchFamily="34" charset="0"/>
              </a:rPr>
              <a:t>Hasan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Özkara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8719" y="8491998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  <a:cs typeface="Calibri" pitchFamily="34" charset="0"/>
              </a:rPr>
              <a:t>Mert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Kayış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9691" y="8491997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  <a:cs typeface="Calibri" pitchFamily="34" charset="0"/>
              </a:rPr>
              <a:t>Kağan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Özaslan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61768" y="8491996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Caner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Potur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33583" y="8491998"/>
            <a:ext cx="119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  <a:cs typeface="Calibri" pitchFamily="34" charset="0"/>
              </a:rPr>
              <a:t>Ercan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Okatan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539715" y="6728742"/>
            <a:ext cx="6675630" cy="75277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200" b="1" dirty="0" smtClean="0">
                <a:latin typeface="Arial" pitchFamily="34" charset="0"/>
                <a:cs typeface="Arial" pitchFamily="34" charset="0"/>
              </a:rPr>
              <a:t>Outstanding Features</a:t>
            </a:r>
            <a:r>
              <a:rPr lang="bs-Latn-BA" sz="42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Holonomic Control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Powerful shooting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6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570" y="8342159"/>
            <a:ext cx="6421775" cy="2191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814324" y="11275176"/>
            <a:ext cx="1719736" cy="1289802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69704"/>
              </p:ext>
            </p:extLst>
          </p:nvPr>
        </p:nvGraphicFramePr>
        <p:xfrm>
          <a:off x="7574900" y="22787397"/>
          <a:ext cx="6154427" cy="433362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979829"/>
                <a:gridCol w="3174598"/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Test Results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Outdoor Range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237 m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Indoor Range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67.58 m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Robot Speed at Gear 1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10.35 cm/s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Robot Speed at Gear 2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30 cm/s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Average Speed of the Ball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204.54 cm/s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Shooting Range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&gt; 6 m 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34427"/>
              </p:ext>
            </p:extLst>
          </p:nvPr>
        </p:nvGraphicFramePr>
        <p:xfrm>
          <a:off x="1233678" y="14952834"/>
          <a:ext cx="12425172" cy="708496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857640"/>
                <a:gridCol w="1556385"/>
                <a:gridCol w="2009333"/>
                <a:gridCol w="6001814"/>
              </a:tblGrid>
              <a:tr h="53481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Technical Specifications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Robot Part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Controller Part</a:t>
                      </a:r>
                      <a:endParaRPr lang="en-US" sz="28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Physical Specification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Physical Specification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Height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21 cm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(height x length x width)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50 x 26.5 x 17 cm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Diameter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29 cm 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Weight</a:t>
                      </a: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0.8 kg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Weight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2.6 kg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Power Specifications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Power Specifications</a:t>
                      </a:r>
                      <a:endParaRPr lang="en-US" sz="2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Stand-by power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4.8 W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Stand-by power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1.56 W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power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49.5 W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power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1.56 W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time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~45 min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itchFamily="34" charset="0"/>
                          <a:cs typeface="Arial" pitchFamily="34" charset="0"/>
                        </a:rPr>
                        <a:t>Operating time</a:t>
                      </a:r>
                      <a:endParaRPr lang="en-US" sz="2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~5 hour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638879"/>
              </p:ext>
            </p:extLst>
          </p:nvPr>
        </p:nvGraphicFramePr>
        <p:xfrm>
          <a:off x="1053946" y="22790644"/>
          <a:ext cx="6520954" cy="576961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6520954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Subsystems</a:t>
                      </a:r>
                      <a:endParaRPr lang="en-US" sz="2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Video transfer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40CH 5.8G 600MW transmitter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150CH Dual Antenna Audio FPV Receiver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Command Transmission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NRF24L01 2.4G Communication Module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Motor-drive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Holonomic Control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Shooting sub-system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2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Push-pull solenoid with 35V Capacitors</a:t>
                      </a:r>
                      <a:endParaRPr lang="en-US" sz="2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8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5374</TotalTime>
  <Words>365</Words>
  <Application>Microsoft Office PowerPoint</Application>
  <PresentationFormat>Custom</PresentationFormat>
  <Paragraphs>161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Droplet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 Ajanovic</dc:creator>
  <cp:lastModifiedBy>caner</cp:lastModifiedBy>
  <cp:revision>96</cp:revision>
  <dcterms:created xsi:type="dcterms:W3CDTF">2017-05-20T20:25:43Z</dcterms:created>
  <dcterms:modified xsi:type="dcterms:W3CDTF">2019-05-13T20:47:01Z</dcterms:modified>
</cp:coreProperties>
</file>