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2" r:id="rId4"/>
    <p:sldId id="260" r:id="rId5"/>
    <p:sldId id="261" r:id="rId6"/>
    <p:sldId id="273" r:id="rId7"/>
    <p:sldId id="262" r:id="rId8"/>
    <p:sldId id="263" r:id="rId9"/>
    <p:sldId id="275" r:id="rId10"/>
    <p:sldId id="264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DACD0-B245-468E-987B-01EDCAB0BD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9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194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KAĞAN ÖZASLAN</a:t>
            </a:r>
            <a:br>
              <a:rPr lang="tr-TR" b="1" dirty="0"/>
            </a:br>
            <a:r>
              <a:rPr lang="tr-TR" b="1" dirty="0"/>
              <a:t>CFO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06AE0F8-2835-4FAB-B84C-28A09E49C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0" y="2248553"/>
            <a:ext cx="2275500" cy="2360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Communication</a:t>
            </a:r>
            <a:r>
              <a:rPr lang="tr-TR" dirty="0"/>
              <a:t> Protocol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1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CE61921D-1D95-46E1-AF87-E6507C0539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075407"/>
            <a:ext cx="7581900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2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EE4B1703-47FC-4CA2-A1BB-B1098D20B0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r="1873" b="61418"/>
          <a:stretch/>
        </p:blipFill>
        <p:spPr bwMode="auto">
          <a:xfrm>
            <a:off x="2043793" y="908775"/>
            <a:ext cx="7439841" cy="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C8A4DEA-289C-4F5C-AD88-9E482578142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52611" cy="33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600" b="1" dirty="0"/>
          </a:p>
          <a:p>
            <a:endParaRPr lang="tr-TR" sz="1600" b="1" dirty="0"/>
          </a:p>
          <a:p>
            <a:r>
              <a:rPr lang="en-US" sz="1600" b="1" dirty="0"/>
              <a:t>Preamble:</a:t>
            </a:r>
            <a:r>
              <a:rPr lang="en-US" sz="1600" dirty="0"/>
              <a:t> Shows beginning of a packet</a:t>
            </a:r>
            <a:r>
              <a:rPr lang="tr-TR" sz="1600" dirty="0"/>
              <a:t>.</a:t>
            </a:r>
            <a:endParaRPr lang="en-GB" sz="1800" dirty="0"/>
          </a:p>
          <a:p>
            <a:r>
              <a:rPr lang="en-US" sz="1600" b="1" dirty="0"/>
              <a:t>Address:</a:t>
            </a:r>
            <a:r>
              <a:rPr lang="en-US" sz="1600" dirty="0"/>
              <a:t> Shows the network pipe address.</a:t>
            </a:r>
            <a:endParaRPr lang="en-GB" sz="1800" dirty="0"/>
          </a:p>
          <a:p>
            <a:r>
              <a:rPr lang="en-US" sz="1600" b="1" dirty="0"/>
              <a:t>Packet Control: </a:t>
            </a:r>
            <a:r>
              <a:rPr lang="en-US" sz="1600" dirty="0"/>
              <a:t> </a:t>
            </a:r>
            <a:r>
              <a:rPr lang="tr-TR" sz="1600" dirty="0"/>
              <a:t>S</a:t>
            </a:r>
            <a:r>
              <a:rPr lang="en-US" sz="1600" dirty="0" err="1"/>
              <a:t>etting</a:t>
            </a:r>
            <a:r>
              <a:rPr lang="tr-TR" sz="1600" dirty="0"/>
              <a:t>s </a:t>
            </a:r>
            <a:r>
              <a:rPr lang="tr-TR" sz="1600" dirty="0" err="1"/>
              <a:t>section</a:t>
            </a:r>
            <a:r>
              <a:rPr lang="tr-TR" sz="1600" dirty="0"/>
              <a:t>.</a:t>
            </a:r>
            <a:endParaRPr lang="en-GB" sz="1800" dirty="0"/>
          </a:p>
          <a:p>
            <a:r>
              <a:rPr lang="en-US" sz="1600" b="1" dirty="0"/>
              <a:t>Payload: </a:t>
            </a:r>
            <a:r>
              <a:rPr lang="en-US" sz="1600" dirty="0"/>
              <a:t>Sending data is stored inside</a:t>
            </a:r>
            <a:r>
              <a:rPr lang="tr-TR" sz="1600" dirty="0"/>
              <a:t>. </a:t>
            </a:r>
            <a:r>
              <a:rPr lang="tr-TR" sz="1600" dirty="0" err="1"/>
              <a:t>Upon</a:t>
            </a:r>
            <a:r>
              <a:rPr lang="tr-TR" sz="1600" dirty="0"/>
              <a:t> 32 </a:t>
            </a:r>
            <a:r>
              <a:rPr lang="tr-TR" sz="1600" dirty="0" err="1"/>
              <a:t>byte</a:t>
            </a:r>
            <a:r>
              <a:rPr lang="en-US" sz="1600" dirty="0"/>
              <a:t>. </a:t>
            </a:r>
            <a:endParaRPr lang="tr-TR" sz="1600" dirty="0"/>
          </a:p>
          <a:p>
            <a:r>
              <a:rPr lang="en-US" sz="1600" b="1" dirty="0"/>
              <a:t>CRC: </a:t>
            </a:r>
            <a:r>
              <a:rPr lang="en-US" sz="1600" dirty="0"/>
              <a:t>Cyclic redundancy check for error detection.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8214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Side</a:t>
            </a:r>
            <a:endParaRPr lang="en-GB" dirty="0"/>
          </a:p>
        </p:txBody>
      </p:sp>
      <p:pic>
        <p:nvPicPr>
          <p:cNvPr id="6" name="İçerik Yer Tutucusu 5" descr="gök, iç mekan içeren bir resim&#10;&#10;Yüksek güvenilirlikle oluşturulmuş açıklama">
            <a:extLst>
              <a:ext uri="{FF2B5EF4-FFF2-40B4-BE49-F238E27FC236}">
                <a16:creationId xmlns:a16="http://schemas.microsoft.com/office/drawing/2014/main" id="{493E0D7A-B1F0-4563-ACE0-1C4A168C6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9" r="667"/>
          <a:stretch/>
        </p:blipFill>
        <p:spPr>
          <a:xfrm>
            <a:off x="1139382" y="1463924"/>
            <a:ext cx="4322332" cy="3930152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026" name="Picture 2" descr="Video Games Kids GIF by Children's Miracle Network Hospitals">
            <a:extLst>
              <a:ext uri="{FF2B5EF4-FFF2-40B4-BE49-F238E27FC236}">
                <a16:creationId xmlns:a16="http://schemas.microsoft.com/office/drawing/2014/main" id="{6F3BC109-093A-4E3D-B740-727ABF9073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18" y="225650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/>
              <a:t>5.8 </a:t>
            </a:r>
            <a:r>
              <a:rPr lang="tr-TR" dirty="0" err="1"/>
              <a:t>Ghz</a:t>
            </a:r>
            <a:r>
              <a:rPr lang="tr-TR" dirty="0"/>
              <a:t> </a:t>
            </a:r>
          </a:p>
          <a:p>
            <a:r>
              <a:rPr lang="tr-TR" dirty="0"/>
              <a:t>600mw </a:t>
            </a:r>
            <a:r>
              <a:rPr lang="tr-TR" dirty="0" err="1"/>
              <a:t>Transmitter</a:t>
            </a:r>
            <a:r>
              <a:rPr lang="tr-TR" dirty="0"/>
              <a:t> (TS5828)</a:t>
            </a:r>
          </a:p>
          <a:p>
            <a:r>
              <a:rPr lang="tr-TR" dirty="0"/>
              <a:t>40 Channel </a:t>
            </a:r>
          </a:p>
          <a:p>
            <a:r>
              <a:rPr lang="tr-TR" dirty="0"/>
              <a:t>27.5 </a:t>
            </a:r>
            <a:r>
              <a:rPr lang="tr-TR" dirty="0" err="1"/>
              <a:t>dBm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170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camera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026" name="Picture 2" descr="ts5828 ile ilgili gÃ¶rsel sonucu">
            <a:extLst>
              <a:ext uri="{FF2B5EF4-FFF2-40B4-BE49-F238E27FC236}">
                <a16:creationId xmlns:a16="http://schemas.microsoft.com/office/drawing/2014/main" id="{4D47B985-24B4-4EDB-B8E7-386D728D3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01" y="832747"/>
            <a:ext cx="3218226" cy="32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 descr="nesne içeren bir resim&#10;&#10;Yüksek güvenilirlikle oluşturulmuş açıklama">
            <a:extLst>
              <a:ext uri="{FF2B5EF4-FFF2-40B4-BE49-F238E27FC236}">
                <a16:creationId xmlns:a16="http://schemas.microsoft.com/office/drawing/2014/main" id="{3ACFABA4-CAF5-430E-974E-583E5311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068" y="4050973"/>
            <a:ext cx="1912032" cy="16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30"/>
            <a:ext cx="10428861" cy="4113858"/>
          </a:xfrm>
        </p:spPr>
        <p:txBody>
          <a:bodyPr/>
          <a:lstStyle/>
          <a:p>
            <a:r>
              <a:rPr lang="tr-TR" dirty="0"/>
              <a:t>5.8 </a:t>
            </a:r>
            <a:r>
              <a:rPr lang="tr-TR" dirty="0" err="1"/>
              <a:t>Ghz</a:t>
            </a:r>
            <a:r>
              <a:rPr lang="tr-TR" dirty="0"/>
              <a:t> </a:t>
            </a:r>
            <a:r>
              <a:rPr lang="tr-TR" dirty="0" err="1"/>
              <a:t>Receiver</a:t>
            </a:r>
            <a:r>
              <a:rPr lang="tr-TR" dirty="0"/>
              <a:t> (ROTG02)</a:t>
            </a:r>
          </a:p>
          <a:p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endParaRPr lang="tr-TR" dirty="0"/>
          </a:p>
          <a:p>
            <a:r>
              <a:rPr lang="tr-TR" dirty="0"/>
              <a:t>Plug </a:t>
            </a:r>
            <a:r>
              <a:rPr lang="tr-TR" dirty="0" err="1"/>
              <a:t>and</a:t>
            </a:r>
            <a:r>
              <a:rPr lang="tr-TR" dirty="0"/>
              <a:t> Play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usb</a:t>
            </a:r>
            <a:r>
              <a:rPr lang="tr-TR" dirty="0"/>
              <a:t> </a:t>
            </a:r>
            <a:r>
              <a:rPr lang="tr-TR" dirty="0" err="1"/>
              <a:t>cable</a:t>
            </a:r>
            <a:endParaRPr lang="tr-TR" dirty="0"/>
          </a:p>
          <a:p>
            <a:r>
              <a:rPr lang="tr-TR" dirty="0"/>
              <a:t>150 Channel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2050" name="Picture 2" descr="https://img.staticbg.com/thumb/large/oaupload/banggood/images/4C/92/597c8fad-ea10-441a-a094-4f5a717ff351.jpeg">
            <a:extLst>
              <a:ext uri="{FF2B5EF4-FFF2-40B4-BE49-F238E27FC236}">
                <a16:creationId xmlns:a16="http://schemas.microsoft.com/office/drawing/2014/main" id="{A2E67BF9-56AA-40A1-93E4-E174CA97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1" y="1027906"/>
            <a:ext cx="3924299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Outdoor</a:t>
            </a:r>
            <a:r>
              <a:rPr lang="tr-TR" dirty="0"/>
              <a:t> = 500 m</a:t>
            </a:r>
          </a:p>
          <a:p>
            <a:r>
              <a:rPr lang="tr-TR" dirty="0" err="1"/>
              <a:t>Indoor</a:t>
            </a:r>
            <a:r>
              <a:rPr lang="tr-TR" dirty="0"/>
              <a:t> = 50 m  </a:t>
            </a:r>
            <a:r>
              <a:rPr lang="tr-TR" sz="2400" dirty="0"/>
              <a:t>(</a:t>
            </a:r>
            <a:r>
              <a:rPr lang="tr-TR" sz="2400" dirty="0" err="1"/>
              <a:t>from</a:t>
            </a:r>
            <a:r>
              <a:rPr lang="tr-TR" sz="2400" dirty="0"/>
              <a:t> E </a:t>
            </a:r>
            <a:r>
              <a:rPr lang="tr-TR" sz="2400" dirty="0" err="1"/>
              <a:t>Building</a:t>
            </a:r>
            <a:r>
              <a:rPr lang="tr-TR" sz="2400" dirty="0"/>
              <a:t> Top </a:t>
            </a:r>
            <a:r>
              <a:rPr lang="tr-TR" sz="2400" dirty="0" err="1"/>
              <a:t>Floor</a:t>
            </a:r>
            <a:r>
              <a:rPr lang="tr-TR" sz="2400" dirty="0"/>
              <a:t>  </a:t>
            </a:r>
            <a:r>
              <a:rPr lang="tr-TR" sz="2400" dirty="0" err="1"/>
              <a:t>to</a:t>
            </a:r>
            <a:r>
              <a:rPr lang="tr-TR" sz="2400" dirty="0"/>
              <a:t> D </a:t>
            </a:r>
            <a:r>
              <a:rPr lang="tr-TR" sz="2400" dirty="0" err="1"/>
              <a:t>Building</a:t>
            </a:r>
            <a:r>
              <a:rPr lang="tr-TR" sz="2400" dirty="0"/>
              <a:t> </a:t>
            </a:r>
            <a:r>
              <a:rPr lang="tr-TR" sz="2400" dirty="0" err="1"/>
              <a:t>Study</a:t>
            </a:r>
            <a:r>
              <a:rPr lang="tr-TR" sz="2400" dirty="0"/>
              <a:t> </a:t>
            </a:r>
            <a:r>
              <a:rPr lang="tr-TR" sz="2400" dirty="0" err="1"/>
              <a:t>Hall</a:t>
            </a:r>
            <a:r>
              <a:rPr lang="tr-TR" sz="2400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Outdoor</a:t>
            </a:r>
            <a:r>
              <a:rPr lang="tr-TR" dirty="0"/>
              <a:t> = 500 m</a:t>
            </a:r>
          </a:p>
          <a:p>
            <a:r>
              <a:rPr lang="tr-TR" dirty="0" err="1"/>
              <a:t>Indoor</a:t>
            </a:r>
            <a:r>
              <a:rPr lang="tr-TR" dirty="0"/>
              <a:t> = 50 m  </a:t>
            </a:r>
            <a:r>
              <a:rPr lang="tr-TR" sz="2400" dirty="0"/>
              <a:t>(</a:t>
            </a:r>
            <a:r>
              <a:rPr lang="tr-TR" sz="2400" dirty="0" err="1"/>
              <a:t>from</a:t>
            </a:r>
            <a:r>
              <a:rPr lang="tr-TR" sz="2400" dirty="0"/>
              <a:t> E </a:t>
            </a:r>
            <a:r>
              <a:rPr lang="tr-TR" sz="2400" dirty="0" err="1"/>
              <a:t>Building</a:t>
            </a:r>
            <a:r>
              <a:rPr lang="tr-TR" sz="2400" dirty="0"/>
              <a:t> Top </a:t>
            </a:r>
            <a:r>
              <a:rPr lang="tr-TR" sz="2400" dirty="0" err="1"/>
              <a:t>Floor</a:t>
            </a:r>
            <a:r>
              <a:rPr lang="tr-TR" sz="2400" dirty="0"/>
              <a:t>  </a:t>
            </a:r>
            <a:r>
              <a:rPr lang="tr-TR" sz="2400" dirty="0" err="1"/>
              <a:t>to</a:t>
            </a:r>
            <a:r>
              <a:rPr lang="tr-TR" sz="2400" dirty="0"/>
              <a:t> D </a:t>
            </a:r>
            <a:r>
              <a:rPr lang="tr-TR" sz="2400" dirty="0" err="1"/>
              <a:t>Building</a:t>
            </a:r>
            <a:r>
              <a:rPr lang="tr-TR" sz="2400" dirty="0"/>
              <a:t> </a:t>
            </a:r>
            <a:r>
              <a:rPr lang="tr-TR" sz="2400" dirty="0" err="1"/>
              <a:t>Study</a:t>
            </a:r>
            <a:r>
              <a:rPr lang="tr-TR" sz="2400" dirty="0"/>
              <a:t> </a:t>
            </a:r>
            <a:r>
              <a:rPr lang="tr-TR" sz="2400" dirty="0" err="1"/>
              <a:t>Hall</a:t>
            </a:r>
            <a:r>
              <a:rPr lang="tr-TR" sz="2400" dirty="0"/>
              <a:t>)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Improvement</a:t>
            </a:r>
            <a:r>
              <a:rPr lang="tr-TR" dirty="0"/>
              <a:t> Option</a:t>
            </a:r>
          </a:p>
          <a:p>
            <a:pPr lvl="1"/>
            <a:r>
              <a:rPr lang="tr-TR" dirty="0"/>
              <a:t>5.8G </a:t>
            </a:r>
            <a:r>
              <a:rPr lang="tr-TR" dirty="0" err="1"/>
              <a:t>Amplifier</a:t>
            </a:r>
            <a:endParaRPr lang="tr-TR" dirty="0"/>
          </a:p>
          <a:p>
            <a:pPr lvl="1"/>
            <a:r>
              <a:rPr lang="tr-TR" dirty="0"/>
              <a:t>27dBm </a:t>
            </a:r>
            <a:r>
              <a:rPr lang="tr-TR" dirty="0" err="1"/>
              <a:t>to</a:t>
            </a:r>
            <a:r>
              <a:rPr lang="tr-TR" dirty="0"/>
              <a:t> 34 </a:t>
            </a:r>
            <a:r>
              <a:rPr lang="tr-TR" dirty="0" err="1"/>
              <a:t>dBm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8" descr="https://lh6.googleusercontent.com/dSqIaicu0MZE_vwm6Wi4SjeYeRxNx9k0nL7wj9GWIjRi06fg_Wyvh2Zsb9iVRYngJ3hMkUyeh816HXKWJcyTE0uW2wI13c2THDkhrk1gCD6tmwqOTYTruLsKZiioKaqEkrpS2kIh">
            <a:extLst>
              <a:ext uri="{FF2B5EF4-FFF2-40B4-BE49-F238E27FC236}">
                <a16:creationId xmlns:a16="http://schemas.microsoft.com/office/drawing/2014/main" id="{A09AA33B-D590-4444-B84D-315E5E31F69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8083" r="2806" b="5689"/>
          <a:stretch/>
        </p:blipFill>
        <p:spPr bwMode="auto">
          <a:xfrm>
            <a:off x="6357257" y="3056709"/>
            <a:ext cx="3479074" cy="27562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51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Command 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2.4Ghz </a:t>
            </a:r>
            <a:r>
              <a:rPr lang="tr-TR" dirty="0" err="1"/>
              <a:t>band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NRF24L01+ </a:t>
            </a:r>
            <a:r>
              <a:rPr lang="tr-TR" dirty="0" err="1"/>
              <a:t>module</a:t>
            </a:r>
            <a:endParaRPr lang="tr-TR" dirty="0"/>
          </a:p>
          <a:p>
            <a:pPr lvl="1" fontAlgn="base"/>
            <a:r>
              <a:rPr lang="tr-TR" sz="2000" dirty="0"/>
              <a:t>V</a:t>
            </a:r>
            <a:r>
              <a:rPr lang="en-US" sz="2000" dirty="0" err="1"/>
              <a:t>ery</a:t>
            </a:r>
            <a:r>
              <a:rPr lang="en-US" sz="2000" dirty="0"/>
              <a:t> cheap</a:t>
            </a:r>
            <a:r>
              <a:rPr lang="tr-TR" sz="2000" dirty="0"/>
              <a:t> (</a:t>
            </a:r>
            <a:r>
              <a:rPr lang="tr-TR" sz="2000" dirty="0" err="1"/>
              <a:t>less</a:t>
            </a:r>
            <a:r>
              <a:rPr lang="tr-TR" sz="2000" dirty="0"/>
              <a:t> </a:t>
            </a:r>
            <a:r>
              <a:rPr lang="tr-TR" sz="2000" dirty="0" err="1"/>
              <a:t>than</a:t>
            </a:r>
            <a:r>
              <a:rPr lang="tr-TR" sz="2000" dirty="0"/>
              <a:t> $2)</a:t>
            </a:r>
            <a:endParaRPr lang="en-GB" dirty="0"/>
          </a:p>
          <a:p>
            <a:pPr lvl="1" fontAlgn="base"/>
            <a:r>
              <a:rPr lang="en-US" sz="2000" dirty="0"/>
              <a:t>Compatible with high gain antennas</a:t>
            </a:r>
            <a:endParaRPr lang="tr-TR" sz="2000" dirty="0"/>
          </a:p>
          <a:p>
            <a:pPr lvl="1" fontAlgn="base"/>
            <a:r>
              <a:rPr lang="en-US" sz="2000" dirty="0"/>
              <a:t>2.4ghz antennas are also very cheap</a:t>
            </a:r>
            <a:endParaRPr lang="en-GB" dirty="0"/>
          </a:p>
          <a:p>
            <a:pPr lvl="1" fontAlgn="base"/>
            <a:r>
              <a:rPr lang="tr-TR" sz="2000" dirty="0" err="1"/>
              <a:t>Secure</a:t>
            </a:r>
            <a:r>
              <a:rPr lang="en-US" sz="2000" dirty="0"/>
              <a:t> communication</a:t>
            </a:r>
            <a:r>
              <a:rPr lang="tr-TR" sz="2000" dirty="0"/>
              <a:t> </a:t>
            </a:r>
            <a:r>
              <a:rPr lang="tr-TR" sz="2000" dirty="0" err="1"/>
              <a:t>protocol</a:t>
            </a:r>
            <a:endParaRPr lang="tr-TR" sz="2000" dirty="0"/>
          </a:p>
          <a:p>
            <a:pPr lvl="1" fontAlgn="base"/>
            <a:r>
              <a:rPr lang="tr-TR" sz="2000" dirty="0"/>
              <a:t>100mW, legal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use</a:t>
            </a:r>
            <a:endParaRPr lang="tr-TR" sz="2000" dirty="0"/>
          </a:p>
          <a:p>
            <a:pPr marL="457200" lvl="1" indent="0" fontAlgn="base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21" descr="https://lh6.googleusercontent.com/dTphQIpJzm6FkEtrkPDuQZEQ3Z3721EKnc7JbGKAuIuilIzrn4q2E89HM9xRX4gZppEiBh_GJtSd6ugwmCYvrwNWFIsN_6Y8mxcDenKuTRmSEQ5r1oN6mcZ7ohxLTVs8LCefNW5L">
            <a:extLst>
              <a:ext uri="{FF2B5EF4-FFF2-40B4-BE49-F238E27FC236}">
                <a16:creationId xmlns:a16="http://schemas.microsoft.com/office/drawing/2014/main" id="{2211B716-85C1-43FB-AADE-732D3F54DD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82" y="1962239"/>
            <a:ext cx="3991451" cy="2933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40C1461-E78A-49A9-A9B7-49C37776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12" y="1720221"/>
            <a:ext cx="6634775" cy="34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NRF </a:t>
            </a:r>
            <a:r>
              <a:rPr lang="tr-TR" dirty="0" err="1"/>
              <a:t>modules</a:t>
            </a:r>
            <a:r>
              <a:rPr lang="tr-TR" dirty="0"/>
              <a:t>  </a:t>
            </a:r>
            <a:r>
              <a:rPr lang="tr-TR" dirty="0" err="1"/>
              <a:t>with</a:t>
            </a:r>
            <a:r>
              <a:rPr lang="tr-TR" dirty="0"/>
              <a:t>  15dBi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Antennas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Outdoor</a:t>
            </a:r>
            <a:r>
              <a:rPr lang="tr-TR" dirty="0"/>
              <a:t> =  1 km </a:t>
            </a:r>
          </a:p>
          <a:p>
            <a:r>
              <a:rPr lang="tr-TR" dirty="0" err="1"/>
              <a:t>Indoor</a:t>
            </a:r>
            <a:r>
              <a:rPr lang="tr-TR" dirty="0"/>
              <a:t> = 100 m</a:t>
            </a:r>
          </a:p>
          <a:p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35" descr="https://lh3.googleusercontent.com/4Tns5oUgoL_CpAJ7ipwnKaRrZs27l1hNvZAmuFcZ2Z5qhonK2m24avYueEaxXdbikMEdPfGDPkz9NNPMChn65H8BD6mDL05-kAOZ-2KPnyo0_xZ8wbZQO5rpp8bR663yZ8RXbZOW">
            <a:extLst>
              <a:ext uri="{FF2B5EF4-FFF2-40B4-BE49-F238E27FC236}">
                <a16:creationId xmlns:a16="http://schemas.microsoft.com/office/drawing/2014/main" id="{CC4B9426-71D6-430D-859B-0168791B83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4975" flipH="1">
            <a:off x="8345651" y="1780208"/>
            <a:ext cx="3287486" cy="22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1" descr="https://lh6.googleusercontent.com/dTphQIpJzm6FkEtrkPDuQZEQ3Z3721EKnc7JbGKAuIuilIzrn4q2E89HM9xRX4gZppEiBh_GJtSd6ugwmCYvrwNWFIsN_6Y8mxcDenKuTRmSEQ5r1oN6mcZ7ohxLTVs8LCefNW5L">
            <a:extLst>
              <a:ext uri="{FF2B5EF4-FFF2-40B4-BE49-F238E27FC236}">
                <a16:creationId xmlns:a16="http://schemas.microsoft.com/office/drawing/2014/main" id="{A893F769-4794-41FD-9456-6D50DD68AA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3880">
            <a:off x="8715325" y="4202497"/>
            <a:ext cx="1518833" cy="120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9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170</Words>
  <Application>Microsoft Office PowerPoint</Application>
  <PresentationFormat>Geniş ekran</PresentationFormat>
  <Paragraphs>56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KAĞAN ÖZASLAN CFO</vt:lpstr>
      <vt:lpstr>PowerPoint Sunusu</vt:lpstr>
      <vt:lpstr>Video Transmission</vt:lpstr>
      <vt:lpstr>Video Transmission</vt:lpstr>
      <vt:lpstr>Test Results</vt:lpstr>
      <vt:lpstr>Test Results</vt:lpstr>
      <vt:lpstr>Command Transmission</vt:lpstr>
      <vt:lpstr>Command Transmission</vt:lpstr>
      <vt:lpstr>Test Results</vt:lpstr>
      <vt:lpstr>Communication Protocol</vt:lpstr>
      <vt:lpstr>PowerPoint Sunusu</vt:lpstr>
      <vt:lpstr>User 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kagan</cp:lastModifiedBy>
  <cp:revision>24</cp:revision>
  <dcterms:created xsi:type="dcterms:W3CDTF">2018-12-27T12:36:55Z</dcterms:created>
  <dcterms:modified xsi:type="dcterms:W3CDTF">2018-12-27T22:16:10Z</dcterms:modified>
</cp:coreProperties>
</file>