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0" r:id="rId4"/>
    <p:sldId id="259" r:id="rId5"/>
    <p:sldId id="258" r:id="rId6"/>
    <p:sldId id="266" r:id="rId7"/>
    <p:sldId id="262" r:id="rId8"/>
    <p:sldId id="263" r:id="rId9"/>
    <p:sldId id="265" r:id="rId10"/>
    <p:sldId id="264"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autoAdjust="0"/>
    <p:restoredTop sz="70393" autoAdjust="0"/>
  </p:normalViewPr>
  <p:slideViewPr>
    <p:cSldViewPr snapToGrid="0">
      <p:cViewPr varScale="1">
        <p:scale>
          <a:sx n="61" d="100"/>
          <a:sy n="61" d="100"/>
        </p:scale>
        <p:origin x="2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4706-FF6A-4E54-8E82-A1F68F289424}" type="datetimeFigureOut">
              <a:rPr lang="tr-TR" smtClean="0"/>
              <a:t>26.03.2019</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84E8C-77E7-4753-BFA0-994B1BBD7E43}" type="slidenum">
              <a:rPr lang="tr-TR" smtClean="0"/>
              <a:t>‹#›</a:t>
            </a:fld>
            <a:endParaRPr lang="tr-TR"/>
          </a:p>
        </p:txBody>
      </p:sp>
    </p:spTree>
    <p:extLst>
      <p:ext uri="{BB962C8B-B14F-4D97-AF65-F5344CB8AC3E}">
        <p14:creationId xmlns:p14="http://schemas.microsoft.com/office/powerpoint/2010/main" val="2044443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let me</a:t>
            </a:r>
            <a:r>
              <a:rPr lang="en-US" baseline="0" dirty="0" smtClean="0"/>
              <a:t> give some background about cryptography and lets see what a symmetric encryption is.</a:t>
            </a:r>
          </a:p>
          <a:p>
            <a:r>
              <a:rPr lang="en-US" baseline="0" dirty="0" smtClean="0"/>
              <a:t>For example, There are two people, A and B. </a:t>
            </a:r>
          </a:p>
          <a:p>
            <a:r>
              <a:rPr lang="en-US" baseline="0" dirty="0" smtClean="0"/>
              <a:t>Person A want to send a message to B  through such a communication channel.  We call this message , the plain text.</a:t>
            </a:r>
          </a:p>
          <a:p>
            <a:r>
              <a:rPr lang="en-US" baseline="0" dirty="0" smtClean="0"/>
              <a:t>Plain text is transmitted on this channel and arrives to B.</a:t>
            </a:r>
          </a:p>
          <a:p>
            <a:r>
              <a:rPr lang="en-US" baseline="0" dirty="0" smtClean="0"/>
              <a:t>But there is something A doesn't know about.</a:t>
            </a:r>
          </a:p>
        </p:txBody>
      </p:sp>
      <p:sp>
        <p:nvSpPr>
          <p:cNvPr id="4" name="Slide Number Placeholder 3"/>
          <p:cNvSpPr>
            <a:spLocks noGrp="1"/>
          </p:cNvSpPr>
          <p:nvPr>
            <p:ph type="sldNum" sz="quarter" idx="10"/>
          </p:nvPr>
        </p:nvSpPr>
        <p:spPr/>
        <p:txBody>
          <a:bodyPr/>
          <a:lstStyle/>
          <a:p>
            <a:fld id="{F3684E8C-77E7-4753-BFA0-994B1BBD7E43}" type="slidenum">
              <a:rPr lang="tr-TR" smtClean="0"/>
              <a:t>2</a:t>
            </a:fld>
            <a:endParaRPr lang="tr-TR"/>
          </a:p>
        </p:txBody>
      </p:sp>
    </p:spTree>
    <p:extLst>
      <p:ext uri="{BB962C8B-B14F-4D97-AF65-F5344CB8AC3E}">
        <p14:creationId xmlns:p14="http://schemas.microsoft.com/office/powerpoint/2010/main" val="242129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plain text can be seen by an intruder while its being transmitted on the channel. Since there is no guarantee that this will not happen, we call this kind of channel, an insecure channel.</a:t>
            </a:r>
            <a:endParaRPr lang="tr-TR" dirty="0"/>
          </a:p>
        </p:txBody>
      </p:sp>
      <p:sp>
        <p:nvSpPr>
          <p:cNvPr id="4" name="Slide Number Placeholder 3"/>
          <p:cNvSpPr>
            <a:spLocks noGrp="1"/>
          </p:cNvSpPr>
          <p:nvPr>
            <p:ph type="sldNum" sz="quarter" idx="10"/>
          </p:nvPr>
        </p:nvSpPr>
        <p:spPr/>
        <p:txBody>
          <a:bodyPr/>
          <a:lstStyle/>
          <a:p>
            <a:fld id="{F3684E8C-77E7-4753-BFA0-994B1BBD7E43}" type="slidenum">
              <a:rPr lang="tr-TR" smtClean="0"/>
              <a:t>3</a:t>
            </a:fld>
            <a:endParaRPr lang="tr-TR"/>
          </a:p>
        </p:txBody>
      </p:sp>
    </p:spTree>
    <p:extLst>
      <p:ext uri="{BB962C8B-B14F-4D97-AF65-F5344CB8AC3E}">
        <p14:creationId xmlns:p14="http://schemas.microsoft.com/office/powerpoint/2010/main" val="359089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a:t>
            </a:r>
            <a:r>
              <a:rPr lang="en-US" baseline="0" dirty="0" smtClean="0"/>
              <a:t> person A changes the plain text in such a way that it cannot be understood by other people than person B. The plain text is transmitted on the insecure channel as an encrypted message. So the intruder sees the cipher text, but cannot understand it. </a:t>
            </a:r>
            <a:endParaRPr lang="tr-TR" dirty="0"/>
          </a:p>
        </p:txBody>
      </p:sp>
      <p:sp>
        <p:nvSpPr>
          <p:cNvPr id="4" name="Slide Number Placeholder 3"/>
          <p:cNvSpPr>
            <a:spLocks noGrp="1"/>
          </p:cNvSpPr>
          <p:nvPr>
            <p:ph type="sldNum" sz="quarter" idx="10"/>
          </p:nvPr>
        </p:nvSpPr>
        <p:spPr/>
        <p:txBody>
          <a:bodyPr/>
          <a:lstStyle/>
          <a:p>
            <a:fld id="{F3684E8C-77E7-4753-BFA0-994B1BBD7E43}" type="slidenum">
              <a:rPr lang="tr-TR" smtClean="0"/>
              <a:t>4</a:t>
            </a:fld>
            <a:endParaRPr lang="tr-TR"/>
          </a:p>
        </p:txBody>
      </p:sp>
    </p:spTree>
    <p:extLst>
      <p:ext uri="{BB962C8B-B14F-4D97-AF65-F5344CB8AC3E}">
        <p14:creationId xmlns:p14="http://schemas.microsoft.com/office/powerpoint/2010/main" val="300733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doing this, person</a:t>
            </a:r>
            <a:r>
              <a:rPr lang="en-US" baseline="0" dirty="0" smtClean="0"/>
              <a:t> A uses an Encryption Algorithm to turn plain text to cipher text. And Person B uses a decryption algorithm to turn the cipher text to the plain text again.</a:t>
            </a:r>
            <a:br>
              <a:rPr lang="en-US" baseline="0" dirty="0" smtClean="0"/>
            </a:br>
            <a:r>
              <a:rPr lang="en-US" baseline="0" dirty="0" smtClean="0"/>
              <a:t>In order to prevent the intruder from predicting the plain text from cipher text a shared secret key is used. This key is actually nothing but a large number including 200 to 300 bits </a:t>
            </a:r>
            <a:endParaRPr lang="tr-TR" dirty="0"/>
          </a:p>
        </p:txBody>
      </p:sp>
      <p:sp>
        <p:nvSpPr>
          <p:cNvPr id="4" name="Slide Number Placeholder 3"/>
          <p:cNvSpPr>
            <a:spLocks noGrp="1"/>
          </p:cNvSpPr>
          <p:nvPr>
            <p:ph type="sldNum" sz="quarter" idx="10"/>
          </p:nvPr>
        </p:nvSpPr>
        <p:spPr/>
        <p:txBody>
          <a:bodyPr/>
          <a:lstStyle/>
          <a:p>
            <a:fld id="{F3684E8C-77E7-4753-BFA0-994B1BBD7E43}" type="slidenum">
              <a:rPr lang="tr-TR" smtClean="0"/>
              <a:t>5</a:t>
            </a:fld>
            <a:endParaRPr lang="tr-TR"/>
          </a:p>
        </p:txBody>
      </p:sp>
    </p:spTree>
    <p:extLst>
      <p:ext uri="{BB962C8B-B14F-4D97-AF65-F5344CB8AC3E}">
        <p14:creationId xmlns:p14="http://schemas.microsoft.com/office/powerpoint/2010/main" val="159948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encrypting our</a:t>
            </a:r>
            <a:r>
              <a:rPr lang="en-US" baseline="0" dirty="0" smtClean="0"/>
              <a:t> data using encryption algorithms. But there is a cost of this extra operation.</a:t>
            </a:r>
          </a:p>
          <a:p>
            <a:r>
              <a:rPr lang="en-US" dirty="0" smtClean="0"/>
              <a:t>As</a:t>
            </a:r>
            <a:r>
              <a:rPr lang="en-US" baseline="0" dirty="0" smtClean="0"/>
              <a:t> the size of the data increases the number of operations on data gets higher. </a:t>
            </a:r>
          </a:p>
          <a:p>
            <a:r>
              <a:rPr lang="en-US" baseline="0" dirty="0" smtClean="0"/>
              <a:t>So it uses higher CPU time for encryption and decryption. </a:t>
            </a:r>
            <a:endParaRPr lang="tr-TR" dirty="0"/>
          </a:p>
        </p:txBody>
      </p:sp>
      <p:sp>
        <p:nvSpPr>
          <p:cNvPr id="4" name="Slide Number Placeholder 3"/>
          <p:cNvSpPr>
            <a:spLocks noGrp="1"/>
          </p:cNvSpPr>
          <p:nvPr>
            <p:ph type="sldNum" sz="quarter" idx="10"/>
          </p:nvPr>
        </p:nvSpPr>
        <p:spPr/>
        <p:txBody>
          <a:bodyPr/>
          <a:lstStyle/>
          <a:p>
            <a:fld id="{F3684E8C-77E7-4753-BFA0-994B1BBD7E43}" type="slidenum">
              <a:rPr lang="tr-TR" smtClean="0"/>
              <a:t>6</a:t>
            </a:fld>
            <a:endParaRPr lang="tr-TR"/>
          </a:p>
        </p:txBody>
      </p:sp>
    </p:spTree>
    <p:extLst>
      <p:ext uri="{BB962C8B-B14F-4D97-AF65-F5344CB8AC3E}">
        <p14:creationId xmlns:p14="http://schemas.microsoft.com/office/powerpoint/2010/main" val="424408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One of the well</a:t>
            </a:r>
            <a:r>
              <a:rPr lang="en-US" baseline="0" dirty="0" smtClean="0"/>
              <a:t> known encryption algorithms is 3DES. It stands for </a:t>
            </a:r>
            <a:r>
              <a:rPr lang="en-US" dirty="0" smtClean="0"/>
              <a:t>Triple Data Encryption Standard.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is actually a symmetric key algorithm. That is, it uses a shared secret key for encryption and decryption.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 is also a block cipher. It takes the data as blocks and encrypts according to its mode of operation.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3DES is slow on software implementations because</a:t>
            </a:r>
            <a:r>
              <a:rPr lang="en-US" baseline="0" dirty="0" smtClean="0"/>
              <a:t> it is designed to use on hardware.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is still being used on many common software applications.</a:t>
            </a:r>
            <a:endParaRPr lang="en-US" dirty="0" smtClean="0"/>
          </a:p>
        </p:txBody>
      </p:sp>
      <p:sp>
        <p:nvSpPr>
          <p:cNvPr id="4" name="Slide Number Placeholder 3"/>
          <p:cNvSpPr>
            <a:spLocks noGrp="1"/>
          </p:cNvSpPr>
          <p:nvPr>
            <p:ph type="sldNum" sz="quarter" idx="10"/>
          </p:nvPr>
        </p:nvSpPr>
        <p:spPr/>
        <p:txBody>
          <a:bodyPr/>
          <a:lstStyle/>
          <a:p>
            <a:fld id="{F3684E8C-77E7-4753-BFA0-994B1BBD7E43}" type="slidenum">
              <a:rPr lang="tr-TR" smtClean="0"/>
              <a:t>7</a:t>
            </a:fld>
            <a:endParaRPr lang="tr-TR"/>
          </a:p>
        </p:txBody>
      </p:sp>
    </p:spTree>
    <p:extLst>
      <p:ext uri="{BB962C8B-B14F-4D97-AF65-F5344CB8AC3E}">
        <p14:creationId xmlns:p14="http://schemas.microsoft.com/office/powerpoint/2010/main" val="262893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several modes of operation of a block cipher. One of them is Cipher Block Chaining mode. In this mode each block waits the previous blocks to be encrypted. Therefore it is a sequential operation and not suitable for parallel computation.</a:t>
            </a:r>
            <a:endParaRPr lang="tr-TR" dirty="0"/>
          </a:p>
        </p:txBody>
      </p:sp>
      <p:sp>
        <p:nvSpPr>
          <p:cNvPr id="4" name="Slide Number Placeholder 3"/>
          <p:cNvSpPr>
            <a:spLocks noGrp="1"/>
          </p:cNvSpPr>
          <p:nvPr>
            <p:ph type="sldNum" sz="quarter" idx="10"/>
          </p:nvPr>
        </p:nvSpPr>
        <p:spPr/>
        <p:txBody>
          <a:bodyPr/>
          <a:lstStyle/>
          <a:p>
            <a:fld id="{F3684E8C-77E7-4753-BFA0-994B1BBD7E43}" type="slidenum">
              <a:rPr lang="tr-TR" smtClean="0"/>
              <a:t>8</a:t>
            </a:fld>
            <a:endParaRPr lang="tr-TR"/>
          </a:p>
        </p:txBody>
      </p:sp>
    </p:spTree>
    <p:extLst>
      <p:ext uri="{BB962C8B-B14F-4D97-AF65-F5344CB8AC3E}">
        <p14:creationId xmlns:p14="http://schemas.microsoft.com/office/powerpoint/2010/main" val="442142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mode is the counter mode. In this mode, each block of data is independently encrypted and decrypted. So parallel encryption and decryption is possible.</a:t>
            </a:r>
          </a:p>
          <a:p>
            <a:r>
              <a:rPr lang="en-US" baseline="0" dirty="0" smtClean="0"/>
              <a:t>3DES in counter mode is possible to implement in GPU and I </a:t>
            </a:r>
            <a:r>
              <a:rPr lang="en-US" baseline="0" dirty="0" err="1" smtClean="0"/>
              <a:t>belive</a:t>
            </a:r>
            <a:r>
              <a:rPr lang="en-US" baseline="0" dirty="0" smtClean="0"/>
              <a:t> that it will provide large performance gain for large data sizes.</a:t>
            </a:r>
            <a:endParaRPr lang="tr-TR" dirty="0"/>
          </a:p>
        </p:txBody>
      </p:sp>
      <p:sp>
        <p:nvSpPr>
          <p:cNvPr id="4" name="Slide Number Placeholder 3"/>
          <p:cNvSpPr>
            <a:spLocks noGrp="1"/>
          </p:cNvSpPr>
          <p:nvPr>
            <p:ph type="sldNum" sz="quarter" idx="10"/>
          </p:nvPr>
        </p:nvSpPr>
        <p:spPr/>
        <p:txBody>
          <a:bodyPr/>
          <a:lstStyle/>
          <a:p>
            <a:fld id="{F3684E8C-77E7-4753-BFA0-994B1BBD7E43}" type="slidenum">
              <a:rPr lang="tr-TR" smtClean="0"/>
              <a:t>9</a:t>
            </a:fld>
            <a:endParaRPr lang="tr-TR"/>
          </a:p>
        </p:txBody>
      </p:sp>
    </p:spTree>
    <p:extLst>
      <p:ext uri="{BB962C8B-B14F-4D97-AF65-F5344CB8AC3E}">
        <p14:creationId xmlns:p14="http://schemas.microsoft.com/office/powerpoint/2010/main" val="885119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9ABCFC-4E4A-4422-965B-9FEDEC77D9BB}" type="datetimeFigureOut">
              <a:rPr lang="tr-TR" smtClean="0"/>
              <a:t>26.03.2019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333491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ABCFC-4E4A-4422-965B-9FEDEC77D9BB}" type="datetimeFigureOut">
              <a:rPr lang="tr-TR" smtClean="0"/>
              <a:t>26.03.2019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133248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ABCFC-4E4A-4422-965B-9FEDEC77D9BB}" type="datetimeFigureOut">
              <a:rPr lang="tr-TR" smtClean="0"/>
              <a:t>26.03.2019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2819793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ABCFC-4E4A-4422-965B-9FEDEC77D9BB}" type="datetimeFigureOut">
              <a:rPr lang="tr-TR" smtClean="0"/>
              <a:t>26.03.2019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189266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9ABCFC-4E4A-4422-965B-9FEDEC77D9BB}" type="datetimeFigureOut">
              <a:rPr lang="tr-TR" smtClean="0"/>
              <a:t>26.03.2019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415476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9ABCFC-4E4A-4422-965B-9FEDEC77D9BB}" type="datetimeFigureOut">
              <a:rPr lang="tr-TR" smtClean="0"/>
              <a:t>26.03.2019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246659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9ABCFC-4E4A-4422-965B-9FEDEC77D9BB}" type="datetimeFigureOut">
              <a:rPr lang="tr-TR" smtClean="0"/>
              <a:t>26.03.2019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103763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9ABCFC-4E4A-4422-965B-9FEDEC77D9BB}" type="datetimeFigureOut">
              <a:rPr lang="tr-TR" smtClean="0"/>
              <a:t>26.03.2019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186917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ABCFC-4E4A-4422-965B-9FEDEC77D9BB}" type="datetimeFigureOut">
              <a:rPr lang="tr-TR" smtClean="0"/>
              <a:t>26.03.2019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148335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9ABCFC-4E4A-4422-965B-9FEDEC77D9BB}" type="datetimeFigureOut">
              <a:rPr lang="tr-TR" smtClean="0"/>
              <a:t>26.03.2019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346422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9ABCFC-4E4A-4422-965B-9FEDEC77D9BB}" type="datetimeFigureOut">
              <a:rPr lang="tr-TR" smtClean="0"/>
              <a:t>26.03.2019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0B10DBA-7B9E-4DD3-9BAA-728533F5CA4B}" type="slidenum">
              <a:rPr lang="tr-TR" smtClean="0"/>
              <a:t>‹#›</a:t>
            </a:fld>
            <a:endParaRPr lang="tr-TR"/>
          </a:p>
        </p:txBody>
      </p:sp>
    </p:spTree>
    <p:extLst>
      <p:ext uri="{BB962C8B-B14F-4D97-AF65-F5344CB8AC3E}">
        <p14:creationId xmlns:p14="http://schemas.microsoft.com/office/powerpoint/2010/main" val="71444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ABCFC-4E4A-4422-965B-9FEDEC77D9BB}" type="datetimeFigureOut">
              <a:rPr lang="tr-TR" smtClean="0"/>
              <a:t>26.03.2019</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10DBA-7B9E-4DD3-9BAA-728533F5CA4B}" type="slidenum">
              <a:rPr lang="tr-TR" smtClean="0"/>
              <a:t>‹#›</a:t>
            </a:fld>
            <a:endParaRPr lang="tr-TR"/>
          </a:p>
        </p:txBody>
      </p:sp>
    </p:spTree>
    <p:extLst>
      <p:ext uri="{BB962C8B-B14F-4D97-AF65-F5344CB8AC3E}">
        <p14:creationId xmlns:p14="http://schemas.microsoft.com/office/powerpoint/2010/main" val="840455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GPU Accelerated </a:t>
            </a:r>
            <a:br>
              <a:rPr lang="en-US" dirty="0" smtClean="0"/>
            </a:br>
            <a:r>
              <a:rPr lang="en-US" dirty="0" smtClean="0"/>
              <a:t>Symmetric </a:t>
            </a:r>
            <a:br>
              <a:rPr lang="en-US" dirty="0" smtClean="0"/>
            </a:br>
            <a:r>
              <a:rPr lang="en-US" dirty="0" smtClean="0"/>
              <a:t>Encryption &amp; Decryption</a:t>
            </a:r>
            <a:endParaRPr lang="tr-TR" dirty="0"/>
          </a:p>
        </p:txBody>
      </p:sp>
      <p:sp>
        <p:nvSpPr>
          <p:cNvPr id="3" name="Subtitle 2"/>
          <p:cNvSpPr>
            <a:spLocks noGrp="1"/>
          </p:cNvSpPr>
          <p:nvPr>
            <p:ph type="subTitle" idx="1"/>
          </p:nvPr>
        </p:nvSpPr>
        <p:spPr/>
        <p:txBody>
          <a:bodyPr/>
          <a:lstStyle/>
          <a:p>
            <a:pPr algn="r"/>
            <a:endParaRPr lang="en-US" dirty="0" smtClean="0"/>
          </a:p>
          <a:p>
            <a:pPr algn="r"/>
            <a:r>
              <a:rPr lang="en-US" dirty="0" smtClean="0"/>
              <a:t>M. Caner TOL</a:t>
            </a:r>
          </a:p>
          <a:p>
            <a:pPr algn="r"/>
            <a:r>
              <a:rPr lang="en-US" dirty="0" smtClean="0"/>
              <a:t>26.03.2019</a:t>
            </a:r>
            <a:endParaRPr lang="tr-TR" dirty="0"/>
          </a:p>
        </p:txBody>
      </p:sp>
    </p:spTree>
    <p:extLst>
      <p:ext uri="{BB962C8B-B14F-4D97-AF65-F5344CB8AC3E}">
        <p14:creationId xmlns:p14="http://schemas.microsoft.com/office/powerpoint/2010/main" val="4058605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tr-TR" dirty="0"/>
          </a:p>
        </p:txBody>
      </p:sp>
      <p:sp>
        <p:nvSpPr>
          <p:cNvPr id="3" name="Content Placeholder 2"/>
          <p:cNvSpPr>
            <a:spLocks noGrp="1"/>
          </p:cNvSpPr>
          <p:nvPr>
            <p:ph idx="1"/>
          </p:nvPr>
        </p:nvSpPr>
        <p:spPr/>
        <p:txBody>
          <a:bodyPr>
            <a:normAutofit/>
          </a:bodyPr>
          <a:lstStyle/>
          <a:p>
            <a:r>
              <a:rPr lang="tr-TR" sz="1800" dirty="0"/>
              <a:t>Elminaam, D. S. A., Kader, H. M. A., &amp; Hadhoud, M. M. (2008). Performance evaluation of symmetric encryption algorithms. </a:t>
            </a:r>
            <a:r>
              <a:rPr lang="tr-TR" sz="1800" i="1" dirty="0"/>
              <a:t>IJCSNS International Journal of Computer Science and Network Security</a:t>
            </a:r>
            <a:r>
              <a:rPr lang="tr-TR" sz="1800" dirty="0"/>
              <a:t>, </a:t>
            </a:r>
            <a:r>
              <a:rPr lang="tr-TR" sz="1800" i="1" dirty="0"/>
              <a:t>8</a:t>
            </a:r>
            <a:r>
              <a:rPr lang="tr-TR" sz="1800" dirty="0"/>
              <a:t>(12), 280-286</a:t>
            </a:r>
            <a:r>
              <a:rPr lang="tr-TR" sz="1800" dirty="0" smtClean="0"/>
              <a:t>.</a:t>
            </a:r>
            <a:endParaRPr lang="en-US" sz="1800" dirty="0" smtClean="0"/>
          </a:p>
          <a:p>
            <a:r>
              <a:rPr lang="en-US" sz="1800" dirty="0"/>
              <a:t>Abdel-Karim, A. (2006). Performance analysis of data encryption algorithms.</a:t>
            </a:r>
            <a:endParaRPr lang="en-US" sz="1800" dirty="0" smtClean="0"/>
          </a:p>
          <a:p>
            <a:endParaRPr lang="tr-TR" sz="1800" dirty="0"/>
          </a:p>
        </p:txBody>
      </p:sp>
    </p:spTree>
    <p:extLst>
      <p:ext uri="{BB962C8B-B14F-4D97-AF65-F5344CB8AC3E}">
        <p14:creationId xmlns:p14="http://schemas.microsoft.com/office/powerpoint/2010/main" val="551478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tr-TR" dirty="0"/>
          </a:p>
        </p:txBody>
      </p:sp>
      <p:sp>
        <p:nvSpPr>
          <p:cNvPr id="3" name="Content Placeholder 2"/>
          <p:cNvSpPr>
            <a:spLocks noGrp="1"/>
          </p:cNvSpPr>
          <p:nvPr>
            <p:ph idx="1"/>
          </p:nvPr>
        </p:nvSpPr>
        <p:spPr>
          <a:xfrm>
            <a:off x="628650" y="1575689"/>
            <a:ext cx="7886700" cy="4351338"/>
          </a:xfrm>
        </p:spPr>
        <p:txBody>
          <a:bodyPr/>
          <a:lstStyle/>
          <a:p>
            <a:r>
              <a:rPr lang="en-US" dirty="0" smtClean="0"/>
              <a:t>Symmetric Encryption</a:t>
            </a:r>
          </a:p>
          <a:p>
            <a:endParaRPr lang="en-US" dirty="0" smtClean="0"/>
          </a:p>
          <a:p>
            <a:endParaRPr lang="tr-TR" dirty="0"/>
          </a:p>
        </p:txBody>
      </p:sp>
      <p:grpSp>
        <p:nvGrpSpPr>
          <p:cNvPr id="37" name="Group 36"/>
          <p:cNvGrpSpPr/>
          <p:nvPr/>
        </p:nvGrpSpPr>
        <p:grpSpPr>
          <a:xfrm>
            <a:off x="1161626" y="3512302"/>
            <a:ext cx="1231392" cy="1015592"/>
            <a:chOff x="1161626" y="3158149"/>
            <a:chExt cx="1231392" cy="1015592"/>
          </a:xfrm>
        </p:grpSpPr>
        <p:grpSp>
          <p:nvGrpSpPr>
            <p:cNvPr id="24" name="Group 23"/>
            <p:cNvGrpSpPr/>
            <p:nvPr/>
          </p:nvGrpSpPr>
          <p:grpSpPr>
            <a:xfrm>
              <a:off x="1513813" y="3484203"/>
              <a:ext cx="485491" cy="689538"/>
              <a:chOff x="1636033" y="2950644"/>
              <a:chExt cx="485491" cy="689538"/>
            </a:xfrm>
          </p:grpSpPr>
          <p:pic>
            <p:nvPicPr>
              <p:cNvPr id="1028" name="Picture 4" descr="Image result for documen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033" y="2950644"/>
                <a:ext cx="485491" cy="689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85738" y="2993824"/>
                <a:ext cx="254822" cy="338554"/>
              </a:xfrm>
              <a:prstGeom prst="rect">
                <a:avLst/>
              </a:prstGeom>
              <a:solidFill>
                <a:schemeClr val="bg1"/>
              </a:solidFill>
            </p:spPr>
            <p:txBody>
              <a:bodyPr wrap="square" rtlCol="0">
                <a:spAutoFit/>
              </a:bodyPr>
              <a:lstStyle/>
              <a:p>
                <a:r>
                  <a:rPr lang="en-US" sz="1600" dirty="0" smtClean="0"/>
                  <a:t>P</a:t>
                </a:r>
                <a:endParaRPr lang="tr-TR" sz="1100" dirty="0"/>
              </a:p>
            </p:txBody>
          </p:sp>
        </p:grpSp>
        <p:sp>
          <p:nvSpPr>
            <p:cNvPr id="27" name="TextBox 26"/>
            <p:cNvSpPr txBox="1"/>
            <p:nvPr/>
          </p:nvSpPr>
          <p:spPr>
            <a:xfrm>
              <a:off x="1161626" y="3158149"/>
              <a:ext cx="1231392" cy="400110"/>
            </a:xfrm>
            <a:prstGeom prst="rect">
              <a:avLst/>
            </a:prstGeom>
            <a:noFill/>
          </p:spPr>
          <p:txBody>
            <a:bodyPr wrap="square" rtlCol="0">
              <a:spAutoFit/>
            </a:bodyPr>
            <a:lstStyle/>
            <a:p>
              <a:r>
                <a:rPr lang="en-US" sz="2000" dirty="0" smtClean="0"/>
                <a:t>Plain Text</a:t>
              </a:r>
              <a:endParaRPr lang="tr-TR" sz="2000" dirty="0"/>
            </a:p>
          </p:txBody>
        </p:sp>
      </p:grpSp>
      <p:pic>
        <p:nvPicPr>
          <p:cNvPr id="1034" name="Picture 10" descr="Image result for user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514" y="3397302"/>
            <a:ext cx="1128953" cy="11289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us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7315" y="3403415"/>
            <a:ext cx="1046857" cy="1046857"/>
          </a:xfrm>
          <a:prstGeom prst="rect">
            <a:avLst/>
          </a:prstGeom>
          <a:noFill/>
          <a:extLst>
            <a:ext uri="{909E8E84-426E-40DD-AFC4-6F175D3DCCD1}">
              <a14:hiddenFill xmlns:a14="http://schemas.microsoft.com/office/drawing/2010/main">
                <a:solidFill>
                  <a:srgbClr val="FFFFFF"/>
                </a:solidFill>
              </a14:hiddenFill>
            </a:ext>
          </a:extLst>
        </p:spPr>
      </p:pic>
      <p:sp>
        <p:nvSpPr>
          <p:cNvPr id="35" name="Flowchart: Punched Tape 34"/>
          <p:cNvSpPr/>
          <p:nvPr/>
        </p:nvSpPr>
        <p:spPr>
          <a:xfrm>
            <a:off x="1221505" y="2722880"/>
            <a:ext cx="6518114" cy="2976880"/>
          </a:xfrm>
          <a:prstGeom prst="flowChartPunchedTap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243840" y="4526255"/>
            <a:ext cx="751840" cy="523220"/>
          </a:xfrm>
          <a:prstGeom prst="rect">
            <a:avLst/>
          </a:prstGeom>
          <a:noFill/>
        </p:spPr>
        <p:txBody>
          <a:bodyPr wrap="square" rtlCol="0">
            <a:spAutoFit/>
          </a:bodyPr>
          <a:lstStyle/>
          <a:p>
            <a:r>
              <a:rPr lang="en-US" sz="2800" dirty="0" smtClean="0"/>
              <a:t>  A</a:t>
            </a:r>
            <a:endParaRPr lang="tr-TR" sz="2800" dirty="0"/>
          </a:p>
        </p:txBody>
      </p:sp>
      <p:sp>
        <p:nvSpPr>
          <p:cNvPr id="41" name="TextBox 40"/>
          <p:cNvSpPr txBox="1"/>
          <p:nvPr/>
        </p:nvSpPr>
        <p:spPr>
          <a:xfrm>
            <a:off x="8050295" y="4470453"/>
            <a:ext cx="751840" cy="523220"/>
          </a:xfrm>
          <a:prstGeom prst="rect">
            <a:avLst/>
          </a:prstGeom>
          <a:noFill/>
        </p:spPr>
        <p:txBody>
          <a:bodyPr wrap="square" rtlCol="0">
            <a:spAutoFit/>
          </a:bodyPr>
          <a:lstStyle/>
          <a:p>
            <a:r>
              <a:rPr lang="en-US" sz="2800" dirty="0" smtClean="0"/>
              <a:t>  B</a:t>
            </a:r>
            <a:endParaRPr lang="tr-TR" sz="2800" dirty="0"/>
          </a:p>
        </p:txBody>
      </p:sp>
      <p:grpSp>
        <p:nvGrpSpPr>
          <p:cNvPr id="43" name="Group 42"/>
          <p:cNvGrpSpPr/>
          <p:nvPr/>
        </p:nvGrpSpPr>
        <p:grpSpPr>
          <a:xfrm>
            <a:off x="6395219" y="3438246"/>
            <a:ext cx="1231392" cy="1015592"/>
            <a:chOff x="1161626" y="3158149"/>
            <a:chExt cx="1231392" cy="1015592"/>
          </a:xfrm>
        </p:grpSpPr>
        <p:grpSp>
          <p:nvGrpSpPr>
            <p:cNvPr id="44" name="Group 43"/>
            <p:cNvGrpSpPr/>
            <p:nvPr/>
          </p:nvGrpSpPr>
          <p:grpSpPr>
            <a:xfrm>
              <a:off x="1513813" y="3484203"/>
              <a:ext cx="485491" cy="689538"/>
              <a:chOff x="1636033" y="2950644"/>
              <a:chExt cx="485491" cy="689538"/>
            </a:xfrm>
          </p:grpSpPr>
          <p:pic>
            <p:nvPicPr>
              <p:cNvPr id="46" name="Picture 4" descr="Image result for documen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033" y="2950644"/>
                <a:ext cx="485491" cy="68953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685738" y="2993824"/>
                <a:ext cx="254822" cy="338554"/>
              </a:xfrm>
              <a:prstGeom prst="rect">
                <a:avLst/>
              </a:prstGeom>
              <a:solidFill>
                <a:schemeClr val="bg1"/>
              </a:solidFill>
            </p:spPr>
            <p:txBody>
              <a:bodyPr wrap="square" rtlCol="0">
                <a:spAutoFit/>
              </a:bodyPr>
              <a:lstStyle/>
              <a:p>
                <a:r>
                  <a:rPr lang="en-US" sz="1600" dirty="0" smtClean="0"/>
                  <a:t>P</a:t>
                </a:r>
                <a:endParaRPr lang="tr-TR" sz="1100" dirty="0"/>
              </a:p>
            </p:txBody>
          </p:sp>
        </p:grpSp>
        <p:sp>
          <p:nvSpPr>
            <p:cNvPr id="45" name="TextBox 44"/>
            <p:cNvSpPr txBox="1"/>
            <p:nvPr/>
          </p:nvSpPr>
          <p:spPr>
            <a:xfrm>
              <a:off x="1161626" y="3158149"/>
              <a:ext cx="1231392" cy="400110"/>
            </a:xfrm>
            <a:prstGeom prst="rect">
              <a:avLst/>
            </a:prstGeom>
            <a:noFill/>
          </p:spPr>
          <p:txBody>
            <a:bodyPr wrap="square" rtlCol="0">
              <a:spAutoFit/>
            </a:bodyPr>
            <a:lstStyle/>
            <a:p>
              <a:r>
                <a:rPr lang="en-US" sz="2000" dirty="0" smtClean="0"/>
                <a:t>Plain Text</a:t>
              </a:r>
              <a:endParaRPr lang="tr-TR" sz="2000" dirty="0"/>
            </a:p>
          </p:txBody>
        </p:sp>
      </p:grpSp>
      <p:sp>
        <p:nvSpPr>
          <p:cNvPr id="55" name="AutoShape 20" descr="Image result for hack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60" name="Right Arrow 59"/>
          <p:cNvSpPr/>
          <p:nvPr/>
        </p:nvSpPr>
        <p:spPr>
          <a:xfrm>
            <a:off x="2095843" y="4146035"/>
            <a:ext cx="4470599" cy="144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6" name="Rectangle 75"/>
          <p:cNvSpPr/>
          <p:nvPr/>
        </p:nvSpPr>
        <p:spPr>
          <a:xfrm>
            <a:off x="1191147" y="4578174"/>
            <a:ext cx="1328120" cy="307777"/>
          </a:xfrm>
          <a:prstGeom prst="rect">
            <a:avLst/>
          </a:prstGeom>
        </p:spPr>
        <p:txBody>
          <a:bodyPr wrap="none">
            <a:spAutoFit/>
          </a:bodyPr>
          <a:lstStyle/>
          <a:p>
            <a:r>
              <a:rPr lang="en-US" sz="1400" dirty="0" smtClean="0"/>
              <a:t>“</a:t>
            </a:r>
            <a:r>
              <a:rPr lang="en-US" sz="1400" dirty="0" err="1" smtClean="0"/>
              <a:t>Paraları</a:t>
            </a:r>
            <a:r>
              <a:rPr lang="en-US" sz="1400" dirty="0" smtClean="0"/>
              <a:t> </a:t>
            </a:r>
            <a:r>
              <a:rPr lang="en-US" sz="1400" dirty="0" err="1" smtClean="0"/>
              <a:t>sıfırla</a:t>
            </a:r>
            <a:r>
              <a:rPr lang="en-US" sz="1400" dirty="0" smtClean="0"/>
              <a:t>”</a:t>
            </a:r>
            <a:endParaRPr lang="tr-TR" sz="1400" dirty="0"/>
          </a:p>
        </p:txBody>
      </p:sp>
      <p:sp>
        <p:nvSpPr>
          <p:cNvPr id="85" name="Rectangle 84"/>
          <p:cNvSpPr/>
          <p:nvPr/>
        </p:nvSpPr>
        <p:spPr>
          <a:xfrm>
            <a:off x="6346855" y="4524224"/>
            <a:ext cx="1328120" cy="307777"/>
          </a:xfrm>
          <a:prstGeom prst="rect">
            <a:avLst/>
          </a:prstGeom>
        </p:spPr>
        <p:txBody>
          <a:bodyPr wrap="none">
            <a:spAutoFit/>
          </a:bodyPr>
          <a:lstStyle/>
          <a:p>
            <a:r>
              <a:rPr lang="en-US" sz="1400" dirty="0" smtClean="0"/>
              <a:t>“</a:t>
            </a:r>
            <a:r>
              <a:rPr lang="en-US" sz="1400" dirty="0" err="1" smtClean="0"/>
              <a:t>Paraları</a:t>
            </a:r>
            <a:r>
              <a:rPr lang="en-US" sz="1400" dirty="0" smtClean="0"/>
              <a:t> </a:t>
            </a:r>
            <a:r>
              <a:rPr lang="en-US" sz="1400" dirty="0" err="1" smtClean="0"/>
              <a:t>sıfırla</a:t>
            </a:r>
            <a:r>
              <a:rPr lang="en-US" sz="1400" dirty="0" smtClean="0"/>
              <a:t>”</a:t>
            </a:r>
            <a:endParaRPr lang="tr-TR" sz="1400" dirty="0"/>
          </a:p>
        </p:txBody>
      </p:sp>
    </p:spTree>
    <p:extLst>
      <p:ext uri="{BB962C8B-B14F-4D97-AF65-F5344CB8AC3E}">
        <p14:creationId xmlns:p14="http://schemas.microsoft.com/office/powerpoint/2010/main" val="3462328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191147" y="4578174"/>
            <a:ext cx="1328120" cy="307777"/>
          </a:xfrm>
          <a:prstGeom prst="rect">
            <a:avLst/>
          </a:prstGeom>
        </p:spPr>
        <p:txBody>
          <a:bodyPr wrap="none">
            <a:spAutoFit/>
          </a:bodyPr>
          <a:lstStyle/>
          <a:p>
            <a:r>
              <a:rPr lang="en-US" sz="1400" dirty="0" smtClean="0"/>
              <a:t>“</a:t>
            </a:r>
            <a:r>
              <a:rPr lang="en-US" sz="1400" dirty="0" err="1" smtClean="0"/>
              <a:t>Paraları</a:t>
            </a:r>
            <a:r>
              <a:rPr lang="en-US" sz="1400" dirty="0" smtClean="0"/>
              <a:t> </a:t>
            </a:r>
            <a:r>
              <a:rPr lang="en-US" sz="1400" dirty="0" err="1" smtClean="0"/>
              <a:t>sıfırla</a:t>
            </a:r>
            <a:r>
              <a:rPr lang="en-US" sz="1400" dirty="0" smtClean="0"/>
              <a:t>”</a:t>
            </a:r>
            <a:endParaRPr lang="tr-TR" sz="1400" dirty="0"/>
          </a:p>
        </p:txBody>
      </p:sp>
      <p:sp>
        <p:nvSpPr>
          <p:cNvPr id="30" name="Rectangle 29"/>
          <p:cNvSpPr/>
          <p:nvPr/>
        </p:nvSpPr>
        <p:spPr>
          <a:xfrm>
            <a:off x="6346855" y="4524224"/>
            <a:ext cx="1328120" cy="307777"/>
          </a:xfrm>
          <a:prstGeom prst="rect">
            <a:avLst/>
          </a:prstGeom>
        </p:spPr>
        <p:txBody>
          <a:bodyPr wrap="none">
            <a:spAutoFit/>
          </a:bodyPr>
          <a:lstStyle/>
          <a:p>
            <a:r>
              <a:rPr lang="en-US" sz="1400" dirty="0" smtClean="0"/>
              <a:t>“</a:t>
            </a:r>
            <a:r>
              <a:rPr lang="en-US" sz="1400" dirty="0" err="1" smtClean="0"/>
              <a:t>Paraları</a:t>
            </a:r>
            <a:r>
              <a:rPr lang="en-US" sz="1400" dirty="0" smtClean="0"/>
              <a:t> </a:t>
            </a:r>
            <a:r>
              <a:rPr lang="en-US" sz="1400" dirty="0" err="1" smtClean="0"/>
              <a:t>sıfırla</a:t>
            </a:r>
            <a:r>
              <a:rPr lang="en-US" sz="1400" dirty="0" smtClean="0"/>
              <a:t>”</a:t>
            </a:r>
            <a:endParaRPr lang="tr-TR" sz="1400" dirty="0"/>
          </a:p>
        </p:txBody>
      </p:sp>
      <p:sp>
        <p:nvSpPr>
          <p:cNvPr id="88" name="Bent Arrow 87"/>
          <p:cNvSpPr/>
          <p:nvPr/>
        </p:nvSpPr>
        <p:spPr>
          <a:xfrm rot="16200000" flipV="1">
            <a:off x="3477629" y="3260144"/>
            <a:ext cx="814669" cy="1170872"/>
          </a:xfrm>
          <a:prstGeom prst="bentArrow">
            <a:avLst>
              <a:gd name="adj1" fmla="val 6205"/>
              <a:gd name="adj2" fmla="val 8946"/>
              <a:gd name="adj3" fmla="val 10904"/>
              <a:gd name="adj4" fmla="val 647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 name="Title 1"/>
          <p:cNvSpPr>
            <a:spLocks noGrp="1"/>
          </p:cNvSpPr>
          <p:nvPr>
            <p:ph type="title"/>
          </p:nvPr>
        </p:nvSpPr>
        <p:spPr/>
        <p:txBody>
          <a:bodyPr/>
          <a:lstStyle/>
          <a:p>
            <a:r>
              <a:rPr lang="en-US" dirty="0" smtClean="0"/>
              <a:t>Background</a:t>
            </a:r>
            <a:endParaRPr lang="tr-TR" dirty="0"/>
          </a:p>
        </p:txBody>
      </p:sp>
      <p:sp>
        <p:nvSpPr>
          <p:cNvPr id="3" name="Content Placeholder 2"/>
          <p:cNvSpPr>
            <a:spLocks noGrp="1"/>
          </p:cNvSpPr>
          <p:nvPr>
            <p:ph idx="1"/>
          </p:nvPr>
        </p:nvSpPr>
        <p:spPr>
          <a:xfrm>
            <a:off x="628650" y="1575689"/>
            <a:ext cx="7886700" cy="4351338"/>
          </a:xfrm>
        </p:spPr>
        <p:txBody>
          <a:bodyPr/>
          <a:lstStyle/>
          <a:p>
            <a:r>
              <a:rPr lang="en-US" dirty="0" smtClean="0"/>
              <a:t>Symmetric Encryption</a:t>
            </a:r>
          </a:p>
          <a:p>
            <a:endParaRPr lang="en-US" dirty="0" smtClean="0"/>
          </a:p>
          <a:p>
            <a:endParaRPr lang="tr-TR" dirty="0"/>
          </a:p>
        </p:txBody>
      </p:sp>
      <p:grpSp>
        <p:nvGrpSpPr>
          <p:cNvPr id="37" name="Group 36"/>
          <p:cNvGrpSpPr/>
          <p:nvPr/>
        </p:nvGrpSpPr>
        <p:grpSpPr>
          <a:xfrm>
            <a:off x="1161626" y="3512302"/>
            <a:ext cx="1231392" cy="1015592"/>
            <a:chOff x="1161626" y="3158149"/>
            <a:chExt cx="1231392" cy="1015592"/>
          </a:xfrm>
        </p:grpSpPr>
        <p:grpSp>
          <p:nvGrpSpPr>
            <p:cNvPr id="24" name="Group 23"/>
            <p:cNvGrpSpPr/>
            <p:nvPr/>
          </p:nvGrpSpPr>
          <p:grpSpPr>
            <a:xfrm>
              <a:off x="1513813" y="3484203"/>
              <a:ext cx="485491" cy="689538"/>
              <a:chOff x="1636033" y="2950644"/>
              <a:chExt cx="485491" cy="689538"/>
            </a:xfrm>
          </p:grpSpPr>
          <p:pic>
            <p:nvPicPr>
              <p:cNvPr id="1028" name="Picture 4" descr="Image result for documen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033" y="2950644"/>
                <a:ext cx="485491" cy="689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85738" y="2993824"/>
                <a:ext cx="254822" cy="338554"/>
              </a:xfrm>
              <a:prstGeom prst="rect">
                <a:avLst/>
              </a:prstGeom>
              <a:solidFill>
                <a:schemeClr val="bg1"/>
              </a:solidFill>
            </p:spPr>
            <p:txBody>
              <a:bodyPr wrap="square" rtlCol="0">
                <a:spAutoFit/>
              </a:bodyPr>
              <a:lstStyle/>
              <a:p>
                <a:r>
                  <a:rPr lang="en-US" sz="1600" dirty="0" smtClean="0"/>
                  <a:t>P</a:t>
                </a:r>
                <a:endParaRPr lang="tr-TR" sz="1100" dirty="0"/>
              </a:p>
            </p:txBody>
          </p:sp>
        </p:grpSp>
        <p:sp>
          <p:nvSpPr>
            <p:cNvPr id="27" name="TextBox 26"/>
            <p:cNvSpPr txBox="1"/>
            <p:nvPr/>
          </p:nvSpPr>
          <p:spPr>
            <a:xfrm>
              <a:off x="1161626" y="3158149"/>
              <a:ext cx="1231392" cy="400110"/>
            </a:xfrm>
            <a:prstGeom prst="rect">
              <a:avLst/>
            </a:prstGeom>
            <a:noFill/>
          </p:spPr>
          <p:txBody>
            <a:bodyPr wrap="square" rtlCol="0">
              <a:spAutoFit/>
            </a:bodyPr>
            <a:lstStyle/>
            <a:p>
              <a:r>
                <a:rPr lang="en-US" sz="2000" dirty="0" smtClean="0"/>
                <a:t>Plain Text</a:t>
              </a:r>
              <a:endParaRPr lang="tr-TR" sz="2000" dirty="0"/>
            </a:p>
          </p:txBody>
        </p:sp>
      </p:grpSp>
      <p:pic>
        <p:nvPicPr>
          <p:cNvPr id="1034" name="Picture 10" descr="Image result for user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514" y="3397302"/>
            <a:ext cx="1128953" cy="11289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us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7315" y="3403415"/>
            <a:ext cx="1046857" cy="1046857"/>
          </a:xfrm>
          <a:prstGeom prst="rect">
            <a:avLst/>
          </a:prstGeom>
          <a:noFill/>
          <a:extLst>
            <a:ext uri="{909E8E84-426E-40DD-AFC4-6F175D3DCCD1}">
              <a14:hiddenFill xmlns:a14="http://schemas.microsoft.com/office/drawing/2010/main">
                <a:solidFill>
                  <a:srgbClr val="FFFFFF"/>
                </a:solidFill>
              </a14:hiddenFill>
            </a:ext>
          </a:extLst>
        </p:spPr>
      </p:pic>
      <p:sp>
        <p:nvSpPr>
          <p:cNvPr id="35" name="Flowchart: Punched Tape 34"/>
          <p:cNvSpPr/>
          <p:nvPr/>
        </p:nvSpPr>
        <p:spPr>
          <a:xfrm>
            <a:off x="1221505" y="2722880"/>
            <a:ext cx="6518114" cy="2976880"/>
          </a:xfrm>
          <a:prstGeom prst="flowChartPunchedTap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243840" y="4526255"/>
            <a:ext cx="751840" cy="523220"/>
          </a:xfrm>
          <a:prstGeom prst="rect">
            <a:avLst/>
          </a:prstGeom>
          <a:noFill/>
        </p:spPr>
        <p:txBody>
          <a:bodyPr wrap="square" rtlCol="0">
            <a:spAutoFit/>
          </a:bodyPr>
          <a:lstStyle/>
          <a:p>
            <a:r>
              <a:rPr lang="en-US" sz="2800" dirty="0" smtClean="0"/>
              <a:t>  A</a:t>
            </a:r>
            <a:endParaRPr lang="tr-TR" sz="2800" dirty="0"/>
          </a:p>
        </p:txBody>
      </p:sp>
      <p:sp>
        <p:nvSpPr>
          <p:cNvPr id="41" name="TextBox 40"/>
          <p:cNvSpPr txBox="1"/>
          <p:nvPr/>
        </p:nvSpPr>
        <p:spPr>
          <a:xfrm>
            <a:off x="8050295" y="4470453"/>
            <a:ext cx="751840" cy="523220"/>
          </a:xfrm>
          <a:prstGeom prst="rect">
            <a:avLst/>
          </a:prstGeom>
          <a:noFill/>
        </p:spPr>
        <p:txBody>
          <a:bodyPr wrap="square" rtlCol="0">
            <a:spAutoFit/>
          </a:bodyPr>
          <a:lstStyle/>
          <a:p>
            <a:r>
              <a:rPr lang="en-US" sz="2800" dirty="0" smtClean="0"/>
              <a:t>  B</a:t>
            </a:r>
            <a:endParaRPr lang="tr-TR" sz="2800" dirty="0"/>
          </a:p>
        </p:txBody>
      </p:sp>
      <p:grpSp>
        <p:nvGrpSpPr>
          <p:cNvPr id="43" name="Group 42"/>
          <p:cNvGrpSpPr/>
          <p:nvPr/>
        </p:nvGrpSpPr>
        <p:grpSpPr>
          <a:xfrm>
            <a:off x="6395219" y="3438246"/>
            <a:ext cx="1231392" cy="1015592"/>
            <a:chOff x="1161626" y="3158149"/>
            <a:chExt cx="1231392" cy="1015592"/>
          </a:xfrm>
        </p:grpSpPr>
        <p:grpSp>
          <p:nvGrpSpPr>
            <p:cNvPr id="44" name="Group 43"/>
            <p:cNvGrpSpPr/>
            <p:nvPr/>
          </p:nvGrpSpPr>
          <p:grpSpPr>
            <a:xfrm>
              <a:off x="1513813" y="3484203"/>
              <a:ext cx="485491" cy="689538"/>
              <a:chOff x="1636033" y="2950644"/>
              <a:chExt cx="485491" cy="689538"/>
            </a:xfrm>
          </p:grpSpPr>
          <p:pic>
            <p:nvPicPr>
              <p:cNvPr id="46" name="Picture 4" descr="Image result for documen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033" y="2950644"/>
                <a:ext cx="485491" cy="68953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685738" y="2993824"/>
                <a:ext cx="254822" cy="338554"/>
              </a:xfrm>
              <a:prstGeom prst="rect">
                <a:avLst/>
              </a:prstGeom>
              <a:solidFill>
                <a:schemeClr val="bg1"/>
              </a:solidFill>
            </p:spPr>
            <p:txBody>
              <a:bodyPr wrap="square" rtlCol="0">
                <a:spAutoFit/>
              </a:bodyPr>
              <a:lstStyle/>
              <a:p>
                <a:r>
                  <a:rPr lang="en-US" sz="1600" dirty="0" smtClean="0"/>
                  <a:t>P</a:t>
                </a:r>
                <a:endParaRPr lang="tr-TR" sz="1100" dirty="0"/>
              </a:p>
            </p:txBody>
          </p:sp>
        </p:grpSp>
        <p:sp>
          <p:nvSpPr>
            <p:cNvPr id="45" name="TextBox 44"/>
            <p:cNvSpPr txBox="1"/>
            <p:nvPr/>
          </p:nvSpPr>
          <p:spPr>
            <a:xfrm>
              <a:off x="1161626" y="3158149"/>
              <a:ext cx="1231392" cy="400110"/>
            </a:xfrm>
            <a:prstGeom prst="rect">
              <a:avLst/>
            </a:prstGeom>
            <a:noFill/>
          </p:spPr>
          <p:txBody>
            <a:bodyPr wrap="square" rtlCol="0">
              <a:spAutoFit/>
            </a:bodyPr>
            <a:lstStyle/>
            <a:p>
              <a:r>
                <a:rPr lang="en-US" sz="2000" dirty="0" smtClean="0"/>
                <a:t>Plain Text</a:t>
              </a:r>
              <a:endParaRPr lang="tr-TR" sz="2000" dirty="0"/>
            </a:p>
          </p:txBody>
        </p:sp>
      </p:grpSp>
      <p:sp>
        <p:nvSpPr>
          <p:cNvPr id="39" name="TextBox 38"/>
          <p:cNvSpPr txBox="1"/>
          <p:nvPr/>
        </p:nvSpPr>
        <p:spPr>
          <a:xfrm>
            <a:off x="6797111" y="1614700"/>
            <a:ext cx="1136045" cy="646331"/>
          </a:xfrm>
          <a:prstGeom prst="rect">
            <a:avLst/>
          </a:prstGeom>
          <a:noFill/>
        </p:spPr>
        <p:txBody>
          <a:bodyPr wrap="square" rtlCol="0">
            <a:spAutoFit/>
          </a:bodyPr>
          <a:lstStyle/>
          <a:p>
            <a:r>
              <a:rPr lang="en-US" dirty="0" smtClean="0"/>
              <a:t>Unsecure </a:t>
            </a:r>
            <a:br>
              <a:rPr lang="en-US" dirty="0" smtClean="0"/>
            </a:br>
            <a:r>
              <a:rPr lang="en-US" dirty="0" smtClean="0"/>
              <a:t>Channel</a:t>
            </a:r>
            <a:endParaRPr lang="tr-TR" dirty="0"/>
          </a:p>
        </p:txBody>
      </p:sp>
      <p:cxnSp>
        <p:nvCxnSpPr>
          <p:cNvPr id="50" name="Curved Connector 49"/>
          <p:cNvCxnSpPr/>
          <p:nvPr/>
        </p:nvCxnSpPr>
        <p:spPr>
          <a:xfrm rot="5400000" flipH="1" flipV="1">
            <a:off x="6671150" y="2304361"/>
            <a:ext cx="544173" cy="365831"/>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AutoShape 20" descr="Image result for hack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57" name="Picture 56"/>
          <p:cNvPicPr>
            <a:picLocks noChangeAspect="1"/>
          </p:cNvPicPr>
          <p:nvPr/>
        </p:nvPicPr>
        <p:blipFill rotWithShape="1">
          <a:blip r:embed="rId6"/>
          <a:srcRect l="24627" t="24426" r="26696" b="31234"/>
          <a:stretch/>
        </p:blipFill>
        <p:spPr>
          <a:xfrm>
            <a:off x="3930274" y="2442933"/>
            <a:ext cx="887783" cy="872343"/>
          </a:xfrm>
          <a:prstGeom prst="rect">
            <a:avLst/>
          </a:prstGeom>
        </p:spPr>
      </p:pic>
      <p:sp>
        <p:nvSpPr>
          <p:cNvPr id="60" name="Right Arrow 59"/>
          <p:cNvSpPr/>
          <p:nvPr/>
        </p:nvSpPr>
        <p:spPr>
          <a:xfrm>
            <a:off x="2095843" y="4146035"/>
            <a:ext cx="4470599" cy="1445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173126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tr-TR" dirty="0"/>
          </a:p>
        </p:txBody>
      </p:sp>
      <p:sp>
        <p:nvSpPr>
          <p:cNvPr id="3" name="Content Placeholder 2"/>
          <p:cNvSpPr>
            <a:spLocks noGrp="1"/>
          </p:cNvSpPr>
          <p:nvPr>
            <p:ph idx="1"/>
          </p:nvPr>
        </p:nvSpPr>
        <p:spPr>
          <a:xfrm>
            <a:off x="641176" y="1575689"/>
            <a:ext cx="7886700" cy="4351338"/>
          </a:xfrm>
        </p:spPr>
        <p:txBody>
          <a:bodyPr/>
          <a:lstStyle/>
          <a:p>
            <a:r>
              <a:rPr lang="en-US" dirty="0" smtClean="0"/>
              <a:t>Symmetric Encryption</a:t>
            </a:r>
          </a:p>
          <a:p>
            <a:endParaRPr lang="en-US" dirty="0" smtClean="0"/>
          </a:p>
          <a:p>
            <a:endParaRPr lang="tr-TR" dirty="0"/>
          </a:p>
        </p:txBody>
      </p:sp>
      <p:grpSp>
        <p:nvGrpSpPr>
          <p:cNvPr id="37" name="Group 36"/>
          <p:cNvGrpSpPr/>
          <p:nvPr/>
        </p:nvGrpSpPr>
        <p:grpSpPr>
          <a:xfrm>
            <a:off x="1161626" y="3512302"/>
            <a:ext cx="1231392" cy="1015592"/>
            <a:chOff x="1161626" y="3158149"/>
            <a:chExt cx="1231392" cy="1015592"/>
          </a:xfrm>
        </p:grpSpPr>
        <p:grpSp>
          <p:nvGrpSpPr>
            <p:cNvPr id="24" name="Group 23"/>
            <p:cNvGrpSpPr/>
            <p:nvPr/>
          </p:nvGrpSpPr>
          <p:grpSpPr>
            <a:xfrm>
              <a:off x="1513813" y="3484203"/>
              <a:ext cx="485491" cy="689538"/>
              <a:chOff x="1636033" y="2950644"/>
              <a:chExt cx="485491" cy="689538"/>
            </a:xfrm>
          </p:grpSpPr>
          <p:pic>
            <p:nvPicPr>
              <p:cNvPr id="1028" name="Picture 4" descr="Image result for documen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033" y="2950644"/>
                <a:ext cx="485491" cy="689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85738" y="2993824"/>
                <a:ext cx="254822" cy="338554"/>
              </a:xfrm>
              <a:prstGeom prst="rect">
                <a:avLst/>
              </a:prstGeom>
              <a:solidFill>
                <a:schemeClr val="bg1"/>
              </a:solidFill>
            </p:spPr>
            <p:txBody>
              <a:bodyPr wrap="square" rtlCol="0">
                <a:spAutoFit/>
              </a:bodyPr>
              <a:lstStyle/>
              <a:p>
                <a:r>
                  <a:rPr lang="en-US" sz="1600" dirty="0" smtClean="0"/>
                  <a:t>P</a:t>
                </a:r>
                <a:endParaRPr lang="tr-TR" sz="1100" dirty="0"/>
              </a:p>
            </p:txBody>
          </p:sp>
        </p:grpSp>
        <p:sp>
          <p:nvSpPr>
            <p:cNvPr id="27" name="TextBox 26"/>
            <p:cNvSpPr txBox="1"/>
            <p:nvPr/>
          </p:nvSpPr>
          <p:spPr>
            <a:xfrm>
              <a:off x="1161626" y="3158149"/>
              <a:ext cx="1231392" cy="400110"/>
            </a:xfrm>
            <a:prstGeom prst="rect">
              <a:avLst/>
            </a:prstGeom>
            <a:noFill/>
          </p:spPr>
          <p:txBody>
            <a:bodyPr wrap="square" rtlCol="0">
              <a:spAutoFit/>
            </a:bodyPr>
            <a:lstStyle/>
            <a:p>
              <a:r>
                <a:rPr lang="en-US" sz="2000" dirty="0" smtClean="0"/>
                <a:t>Plain Text</a:t>
              </a:r>
              <a:endParaRPr lang="tr-TR" sz="2000" dirty="0"/>
            </a:p>
          </p:txBody>
        </p:sp>
      </p:grpSp>
      <p:grpSp>
        <p:nvGrpSpPr>
          <p:cNvPr id="38" name="Group 37"/>
          <p:cNvGrpSpPr/>
          <p:nvPr/>
        </p:nvGrpSpPr>
        <p:grpSpPr>
          <a:xfrm>
            <a:off x="3680911" y="3534709"/>
            <a:ext cx="1426415" cy="1032207"/>
            <a:chOff x="3504006" y="3084093"/>
            <a:chExt cx="1426415" cy="1032207"/>
          </a:xfrm>
        </p:grpSpPr>
        <p:grpSp>
          <p:nvGrpSpPr>
            <p:cNvPr id="23" name="Group 22"/>
            <p:cNvGrpSpPr/>
            <p:nvPr/>
          </p:nvGrpSpPr>
          <p:grpSpPr>
            <a:xfrm>
              <a:off x="3954516" y="3426762"/>
              <a:ext cx="485491" cy="689538"/>
              <a:chOff x="5672456" y="2950644"/>
              <a:chExt cx="485491" cy="689538"/>
            </a:xfrm>
          </p:grpSpPr>
          <p:pic>
            <p:nvPicPr>
              <p:cNvPr id="6" name="Picture 4" descr="Image result for documen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456" y="2950644"/>
                <a:ext cx="485491" cy="6895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722160" y="2993824"/>
                <a:ext cx="246839" cy="338554"/>
              </a:xfrm>
              <a:prstGeom prst="rect">
                <a:avLst/>
              </a:prstGeom>
              <a:solidFill>
                <a:schemeClr val="bg1"/>
              </a:solidFill>
            </p:spPr>
            <p:txBody>
              <a:bodyPr wrap="square" rtlCol="0">
                <a:spAutoFit/>
              </a:bodyPr>
              <a:lstStyle/>
              <a:p>
                <a:r>
                  <a:rPr lang="en-US" sz="1600" dirty="0"/>
                  <a:t>C</a:t>
                </a:r>
                <a:endParaRPr lang="tr-TR" sz="1100" dirty="0"/>
              </a:p>
            </p:txBody>
          </p:sp>
        </p:grpSp>
        <p:sp>
          <p:nvSpPr>
            <p:cNvPr id="30" name="TextBox 29"/>
            <p:cNvSpPr txBox="1"/>
            <p:nvPr/>
          </p:nvSpPr>
          <p:spPr>
            <a:xfrm>
              <a:off x="3504006" y="3084093"/>
              <a:ext cx="1426415" cy="400110"/>
            </a:xfrm>
            <a:prstGeom prst="rect">
              <a:avLst/>
            </a:prstGeom>
            <a:noFill/>
          </p:spPr>
          <p:txBody>
            <a:bodyPr wrap="square" rtlCol="0">
              <a:spAutoFit/>
            </a:bodyPr>
            <a:lstStyle/>
            <a:p>
              <a:r>
                <a:rPr lang="en-US" sz="2000" dirty="0" smtClean="0"/>
                <a:t>Cipher Text</a:t>
              </a:r>
              <a:endParaRPr lang="tr-TR" sz="2000" dirty="0"/>
            </a:p>
          </p:txBody>
        </p:sp>
      </p:grpSp>
      <p:pic>
        <p:nvPicPr>
          <p:cNvPr id="1034" name="Picture 10" descr="Image result for user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514" y="3397302"/>
            <a:ext cx="1128953" cy="11289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us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7315" y="3403415"/>
            <a:ext cx="1046857" cy="1046857"/>
          </a:xfrm>
          <a:prstGeom prst="rect">
            <a:avLst/>
          </a:prstGeom>
          <a:noFill/>
          <a:extLst>
            <a:ext uri="{909E8E84-426E-40DD-AFC4-6F175D3DCCD1}">
              <a14:hiddenFill xmlns:a14="http://schemas.microsoft.com/office/drawing/2010/main">
                <a:solidFill>
                  <a:srgbClr val="FFFFFF"/>
                </a:solidFill>
              </a14:hiddenFill>
            </a:ext>
          </a:extLst>
        </p:spPr>
      </p:pic>
      <p:sp>
        <p:nvSpPr>
          <p:cNvPr id="35" name="Flowchart: Punched Tape 34"/>
          <p:cNvSpPr/>
          <p:nvPr/>
        </p:nvSpPr>
        <p:spPr>
          <a:xfrm>
            <a:off x="1221505" y="2722880"/>
            <a:ext cx="6518114" cy="2976880"/>
          </a:xfrm>
          <a:prstGeom prst="flowChartPunchedTap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243840" y="4526255"/>
            <a:ext cx="751840" cy="523220"/>
          </a:xfrm>
          <a:prstGeom prst="rect">
            <a:avLst/>
          </a:prstGeom>
          <a:noFill/>
        </p:spPr>
        <p:txBody>
          <a:bodyPr wrap="square" rtlCol="0">
            <a:spAutoFit/>
          </a:bodyPr>
          <a:lstStyle/>
          <a:p>
            <a:r>
              <a:rPr lang="en-US" sz="2800" dirty="0" smtClean="0"/>
              <a:t>  A</a:t>
            </a:r>
            <a:endParaRPr lang="tr-TR" sz="2800" dirty="0"/>
          </a:p>
        </p:txBody>
      </p:sp>
      <p:sp>
        <p:nvSpPr>
          <p:cNvPr id="41" name="TextBox 40"/>
          <p:cNvSpPr txBox="1"/>
          <p:nvPr/>
        </p:nvSpPr>
        <p:spPr>
          <a:xfrm>
            <a:off x="8050295" y="4470453"/>
            <a:ext cx="751840" cy="523220"/>
          </a:xfrm>
          <a:prstGeom prst="rect">
            <a:avLst/>
          </a:prstGeom>
          <a:noFill/>
        </p:spPr>
        <p:txBody>
          <a:bodyPr wrap="square" rtlCol="0">
            <a:spAutoFit/>
          </a:bodyPr>
          <a:lstStyle/>
          <a:p>
            <a:r>
              <a:rPr lang="en-US" sz="2800" dirty="0" smtClean="0"/>
              <a:t>  B</a:t>
            </a:r>
            <a:endParaRPr lang="tr-TR" sz="2800" dirty="0"/>
          </a:p>
        </p:txBody>
      </p:sp>
      <p:grpSp>
        <p:nvGrpSpPr>
          <p:cNvPr id="43" name="Group 42"/>
          <p:cNvGrpSpPr/>
          <p:nvPr/>
        </p:nvGrpSpPr>
        <p:grpSpPr>
          <a:xfrm>
            <a:off x="6395219" y="3438246"/>
            <a:ext cx="1231392" cy="1015592"/>
            <a:chOff x="1161626" y="3158149"/>
            <a:chExt cx="1231392" cy="1015592"/>
          </a:xfrm>
        </p:grpSpPr>
        <p:grpSp>
          <p:nvGrpSpPr>
            <p:cNvPr id="44" name="Group 43"/>
            <p:cNvGrpSpPr/>
            <p:nvPr/>
          </p:nvGrpSpPr>
          <p:grpSpPr>
            <a:xfrm>
              <a:off x="1513813" y="3484203"/>
              <a:ext cx="485491" cy="689538"/>
              <a:chOff x="1636033" y="2950644"/>
              <a:chExt cx="485491" cy="689538"/>
            </a:xfrm>
          </p:grpSpPr>
          <p:pic>
            <p:nvPicPr>
              <p:cNvPr id="46" name="Picture 4" descr="Image result for documen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033" y="2950644"/>
                <a:ext cx="485491" cy="68953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685738" y="2993824"/>
                <a:ext cx="254822" cy="338554"/>
              </a:xfrm>
              <a:prstGeom prst="rect">
                <a:avLst/>
              </a:prstGeom>
              <a:solidFill>
                <a:schemeClr val="bg1"/>
              </a:solidFill>
            </p:spPr>
            <p:txBody>
              <a:bodyPr wrap="square" rtlCol="0">
                <a:spAutoFit/>
              </a:bodyPr>
              <a:lstStyle/>
              <a:p>
                <a:r>
                  <a:rPr lang="en-US" sz="1600" dirty="0" smtClean="0"/>
                  <a:t>P</a:t>
                </a:r>
                <a:endParaRPr lang="tr-TR" sz="1100" dirty="0"/>
              </a:p>
            </p:txBody>
          </p:sp>
        </p:grpSp>
        <p:sp>
          <p:nvSpPr>
            <p:cNvPr id="45" name="TextBox 44"/>
            <p:cNvSpPr txBox="1"/>
            <p:nvPr/>
          </p:nvSpPr>
          <p:spPr>
            <a:xfrm>
              <a:off x="1161626" y="3158149"/>
              <a:ext cx="1231392" cy="400110"/>
            </a:xfrm>
            <a:prstGeom prst="rect">
              <a:avLst/>
            </a:prstGeom>
            <a:noFill/>
          </p:spPr>
          <p:txBody>
            <a:bodyPr wrap="square" rtlCol="0">
              <a:spAutoFit/>
            </a:bodyPr>
            <a:lstStyle/>
            <a:p>
              <a:r>
                <a:rPr lang="en-US" sz="2000" dirty="0" smtClean="0"/>
                <a:t>Plain Text</a:t>
              </a:r>
              <a:endParaRPr lang="tr-TR" sz="2000" dirty="0"/>
            </a:p>
          </p:txBody>
        </p:sp>
      </p:grpSp>
      <p:sp>
        <p:nvSpPr>
          <p:cNvPr id="39" name="TextBox 38"/>
          <p:cNvSpPr txBox="1"/>
          <p:nvPr/>
        </p:nvSpPr>
        <p:spPr>
          <a:xfrm>
            <a:off x="6797111" y="1614700"/>
            <a:ext cx="1136045" cy="646331"/>
          </a:xfrm>
          <a:prstGeom prst="rect">
            <a:avLst/>
          </a:prstGeom>
          <a:noFill/>
        </p:spPr>
        <p:txBody>
          <a:bodyPr wrap="square" rtlCol="0">
            <a:spAutoFit/>
          </a:bodyPr>
          <a:lstStyle/>
          <a:p>
            <a:r>
              <a:rPr lang="en-US" dirty="0" smtClean="0"/>
              <a:t>Unsecure </a:t>
            </a:r>
            <a:br>
              <a:rPr lang="en-US" dirty="0" smtClean="0"/>
            </a:br>
            <a:r>
              <a:rPr lang="en-US" dirty="0" smtClean="0"/>
              <a:t>Channel</a:t>
            </a:r>
            <a:endParaRPr lang="tr-TR" dirty="0"/>
          </a:p>
        </p:txBody>
      </p:sp>
      <p:cxnSp>
        <p:nvCxnSpPr>
          <p:cNvPr id="50" name="Curved Connector 49"/>
          <p:cNvCxnSpPr/>
          <p:nvPr/>
        </p:nvCxnSpPr>
        <p:spPr>
          <a:xfrm rot="5400000" flipH="1" flipV="1">
            <a:off x="6671150" y="2304361"/>
            <a:ext cx="544173" cy="365831"/>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AutoShape 20" descr="Image result for hack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57" name="Picture 56"/>
          <p:cNvPicPr>
            <a:picLocks noChangeAspect="1"/>
          </p:cNvPicPr>
          <p:nvPr/>
        </p:nvPicPr>
        <p:blipFill rotWithShape="1">
          <a:blip r:embed="rId6"/>
          <a:srcRect l="24627" t="24426" r="26696" b="31234"/>
          <a:stretch/>
        </p:blipFill>
        <p:spPr>
          <a:xfrm>
            <a:off x="3930274" y="2442933"/>
            <a:ext cx="887783" cy="872343"/>
          </a:xfrm>
          <a:prstGeom prst="rect">
            <a:avLst/>
          </a:prstGeom>
        </p:spPr>
      </p:pic>
      <p:pic>
        <p:nvPicPr>
          <p:cNvPr id="1048" name="Picture 24" descr="Image result for gear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30281" y="4251077"/>
            <a:ext cx="541111" cy="54111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4" descr="Image result for gear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1163115">
            <a:off x="5522353" y="4226902"/>
            <a:ext cx="541111" cy="541111"/>
          </a:xfrm>
          <a:prstGeom prst="rect">
            <a:avLst/>
          </a:prstGeom>
          <a:noFill/>
          <a:extLst>
            <a:ext uri="{909E8E84-426E-40DD-AFC4-6F175D3DCCD1}">
              <a14:hiddenFill xmlns:a14="http://schemas.microsoft.com/office/drawing/2010/main">
                <a:solidFill>
                  <a:srgbClr val="FFFFFF"/>
                </a:solidFill>
              </a14:hiddenFill>
            </a:ext>
          </a:extLst>
        </p:spPr>
      </p:pic>
      <p:sp>
        <p:nvSpPr>
          <p:cNvPr id="60" name="Right Arrow 59"/>
          <p:cNvSpPr/>
          <p:nvPr/>
        </p:nvSpPr>
        <p:spPr>
          <a:xfrm>
            <a:off x="2095843" y="4146035"/>
            <a:ext cx="320585" cy="113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7" name="Right Arrow 66"/>
          <p:cNvSpPr/>
          <p:nvPr/>
        </p:nvSpPr>
        <p:spPr>
          <a:xfrm>
            <a:off x="3558302" y="4146035"/>
            <a:ext cx="320585" cy="113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Right Arrow 67"/>
          <p:cNvSpPr/>
          <p:nvPr/>
        </p:nvSpPr>
        <p:spPr>
          <a:xfrm>
            <a:off x="4741439" y="4163551"/>
            <a:ext cx="320585" cy="113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Right Arrow 68"/>
          <p:cNvSpPr/>
          <p:nvPr/>
        </p:nvSpPr>
        <p:spPr>
          <a:xfrm>
            <a:off x="6394709" y="4150945"/>
            <a:ext cx="320585" cy="113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7" name="Rectangle 76"/>
          <p:cNvSpPr/>
          <p:nvPr/>
        </p:nvSpPr>
        <p:spPr>
          <a:xfrm>
            <a:off x="3566519" y="4667198"/>
            <a:ext cx="1655197" cy="276999"/>
          </a:xfrm>
          <a:prstGeom prst="rect">
            <a:avLst/>
          </a:prstGeom>
        </p:spPr>
        <p:txBody>
          <a:bodyPr wrap="none">
            <a:spAutoFit/>
          </a:bodyPr>
          <a:lstStyle/>
          <a:p>
            <a:r>
              <a:rPr lang="en-US" sz="1200" dirty="0" smtClean="0"/>
              <a:t>“</a:t>
            </a:r>
            <a:r>
              <a:rPr lang="tr-TR" sz="1200" dirty="0" smtClean="0"/>
              <a:t>aO8Rfohe+wlVBreM=</a:t>
            </a:r>
            <a:r>
              <a:rPr lang="en-US" sz="1200" dirty="0" smtClean="0"/>
              <a:t>“</a:t>
            </a:r>
            <a:endParaRPr lang="tr-TR" sz="1200" dirty="0"/>
          </a:p>
        </p:txBody>
      </p:sp>
      <p:sp>
        <p:nvSpPr>
          <p:cNvPr id="42" name="Rectangle 41"/>
          <p:cNvSpPr/>
          <p:nvPr/>
        </p:nvSpPr>
        <p:spPr>
          <a:xfrm>
            <a:off x="1191147" y="4578174"/>
            <a:ext cx="1328120" cy="307777"/>
          </a:xfrm>
          <a:prstGeom prst="rect">
            <a:avLst/>
          </a:prstGeom>
        </p:spPr>
        <p:txBody>
          <a:bodyPr wrap="none">
            <a:spAutoFit/>
          </a:bodyPr>
          <a:lstStyle/>
          <a:p>
            <a:r>
              <a:rPr lang="en-US" sz="1400" dirty="0" smtClean="0"/>
              <a:t>“</a:t>
            </a:r>
            <a:r>
              <a:rPr lang="en-US" sz="1400" dirty="0" err="1" smtClean="0"/>
              <a:t>Paraları</a:t>
            </a:r>
            <a:r>
              <a:rPr lang="en-US" sz="1400" dirty="0" smtClean="0"/>
              <a:t> </a:t>
            </a:r>
            <a:r>
              <a:rPr lang="en-US" sz="1400" dirty="0" err="1" smtClean="0"/>
              <a:t>sıfırla</a:t>
            </a:r>
            <a:r>
              <a:rPr lang="en-US" sz="1400" dirty="0" smtClean="0"/>
              <a:t>”</a:t>
            </a:r>
            <a:endParaRPr lang="tr-TR" sz="1400" dirty="0"/>
          </a:p>
        </p:txBody>
      </p:sp>
      <p:sp>
        <p:nvSpPr>
          <p:cNvPr id="48" name="Rectangle 47"/>
          <p:cNvSpPr/>
          <p:nvPr/>
        </p:nvSpPr>
        <p:spPr>
          <a:xfrm>
            <a:off x="6346855" y="4524224"/>
            <a:ext cx="1328120" cy="307777"/>
          </a:xfrm>
          <a:prstGeom prst="rect">
            <a:avLst/>
          </a:prstGeom>
        </p:spPr>
        <p:txBody>
          <a:bodyPr wrap="none">
            <a:spAutoFit/>
          </a:bodyPr>
          <a:lstStyle/>
          <a:p>
            <a:r>
              <a:rPr lang="en-US" sz="1400" dirty="0" smtClean="0"/>
              <a:t>“</a:t>
            </a:r>
            <a:r>
              <a:rPr lang="en-US" sz="1400" dirty="0" err="1" smtClean="0"/>
              <a:t>Paraları</a:t>
            </a:r>
            <a:r>
              <a:rPr lang="en-US" sz="1400" dirty="0" smtClean="0"/>
              <a:t> </a:t>
            </a:r>
            <a:r>
              <a:rPr lang="en-US" sz="1400" dirty="0" err="1" smtClean="0"/>
              <a:t>sıfırla</a:t>
            </a:r>
            <a:r>
              <a:rPr lang="en-US" sz="1400" dirty="0" smtClean="0"/>
              <a:t>”</a:t>
            </a:r>
            <a:endParaRPr lang="tr-TR" sz="1400" dirty="0"/>
          </a:p>
        </p:txBody>
      </p:sp>
    </p:spTree>
    <p:extLst>
      <p:ext uri="{BB962C8B-B14F-4D97-AF65-F5344CB8AC3E}">
        <p14:creationId xmlns:p14="http://schemas.microsoft.com/office/powerpoint/2010/main" val="2593977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tr-TR" dirty="0"/>
          </a:p>
        </p:txBody>
      </p:sp>
      <p:sp>
        <p:nvSpPr>
          <p:cNvPr id="3" name="Content Placeholder 2"/>
          <p:cNvSpPr>
            <a:spLocks noGrp="1"/>
          </p:cNvSpPr>
          <p:nvPr>
            <p:ph idx="1"/>
          </p:nvPr>
        </p:nvSpPr>
        <p:spPr>
          <a:xfrm>
            <a:off x="628650" y="1575689"/>
            <a:ext cx="7886700" cy="4351338"/>
          </a:xfrm>
        </p:spPr>
        <p:txBody>
          <a:bodyPr/>
          <a:lstStyle/>
          <a:p>
            <a:r>
              <a:rPr lang="en-US" dirty="0" smtClean="0"/>
              <a:t>Symmetric Encryption</a:t>
            </a:r>
          </a:p>
          <a:p>
            <a:endParaRPr lang="en-US" dirty="0" smtClean="0"/>
          </a:p>
          <a:p>
            <a:endParaRPr lang="tr-TR" dirty="0"/>
          </a:p>
        </p:txBody>
      </p:sp>
      <p:grpSp>
        <p:nvGrpSpPr>
          <p:cNvPr id="37" name="Group 36"/>
          <p:cNvGrpSpPr/>
          <p:nvPr/>
        </p:nvGrpSpPr>
        <p:grpSpPr>
          <a:xfrm>
            <a:off x="1161626" y="3512302"/>
            <a:ext cx="1231392" cy="1015592"/>
            <a:chOff x="1161626" y="3158149"/>
            <a:chExt cx="1231392" cy="1015592"/>
          </a:xfrm>
        </p:grpSpPr>
        <p:grpSp>
          <p:nvGrpSpPr>
            <p:cNvPr id="24" name="Group 23"/>
            <p:cNvGrpSpPr/>
            <p:nvPr/>
          </p:nvGrpSpPr>
          <p:grpSpPr>
            <a:xfrm>
              <a:off x="1513813" y="3484203"/>
              <a:ext cx="485491" cy="689538"/>
              <a:chOff x="1636033" y="2950644"/>
              <a:chExt cx="485491" cy="689538"/>
            </a:xfrm>
          </p:grpSpPr>
          <p:pic>
            <p:nvPicPr>
              <p:cNvPr id="1028" name="Picture 4" descr="Image result for documen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033" y="2950644"/>
                <a:ext cx="485491" cy="689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85738" y="2993824"/>
                <a:ext cx="254822" cy="338554"/>
              </a:xfrm>
              <a:prstGeom prst="rect">
                <a:avLst/>
              </a:prstGeom>
              <a:solidFill>
                <a:schemeClr val="bg1"/>
              </a:solidFill>
            </p:spPr>
            <p:txBody>
              <a:bodyPr wrap="square" rtlCol="0">
                <a:spAutoFit/>
              </a:bodyPr>
              <a:lstStyle/>
              <a:p>
                <a:r>
                  <a:rPr lang="en-US" sz="1600" dirty="0" smtClean="0"/>
                  <a:t>P</a:t>
                </a:r>
                <a:endParaRPr lang="tr-TR" sz="1100" dirty="0"/>
              </a:p>
            </p:txBody>
          </p:sp>
        </p:grpSp>
        <p:sp>
          <p:nvSpPr>
            <p:cNvPr id="27" name="TextBox 26"/>
            <p:cNvSpPr txBox="1"/>
            <p:nvPr/>
          </p:nvSpPr>
          <p:spPr>
            <a:xfrm>
              <a:off x="1161626" y="3158149"/>
              <a:ext cx="1231392" cy="400110"/>
            </a:xfrm>
            <a:prstGeom prst="rect">
              <a:avLst/>
            </a:prstGeom>
            <a:noFill/>
          </p:spPr>
          <p:txBody>
            <a:bodyPr wrap="square" rtlCol="0">
              <a:spAutoFit/>
            </a:bodyPr>
            <a:lstStyle/>
            <a:p>
              <a:r>
                <a:rPr lang="en-US" sz="2000" dirty="0" smtClean="0"/>
                <a:t>Plain Text</a:t>
              </a:r>
              <a:endParaRPr lang="tr-TR" sz="2000" dirty="0"/>
            </a:p>
          </p:txBody>
        </p:sp>
      </p:grpSp>
      <p:grpSp>
        <p:nvGrpSpPr>
          <p:cNvPr id="38" name="Group 37"/>
          <p:cNvGrpSpPr/>
          <p:nvPr/>
        </p:nvGrpSpPr>
        <p:grpSpPr>
          <a:xfrm>
            <a:off x="3680911" y="3534709"/>
            <a:ext cx="1426415" cy="1032207"/>
            <a:chOff x="3504006" y="3084093"/>
            <a:chExt cx="1426415" cy="1032207"/>
          </a:xfrm>
        </p:grpSpPr>
        <p:grpSp>
          <p:nvGrpSpPr>
            <p:cNvPr id="23" name="Group 22"/>
            <p:cNvGrpSpPr/>
            <p:nvPr/>
          </p:nvGrpSpPr>
          <p:grpSpPr>
            <a:xfrm>
              <a:off x="3954516" y="3426762"/>
              <a:ext cx="485491" cy="689538"/>
              <a:chOff x="5672456" y="2950644"/>
              <a:chExt cx="485491" cy="689538"/>
            </a:xfrm>
          </p:grpSpPr>
          <p:pic>
            <p:nvPicPr>
              <p:cNvPr id="6" name="Picture 4" descr="Image result for documen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2456" y="2950644"/>
                <a:ext cx="485491" cy="6895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722160" y="2993824"/>
                <a:ext cx="246839" cy="338554"/>
              </a:xfrm>
              <a:prstGeom prst="rect">
                <a:avLst/>
              </a:prstGeom>
              <a:solidFill>
                <a:schemeClr val="bg1"/>
              </a:solidFill>
            </p:spPr>
            <p:txBody>
              <a:bodyPr wrap="square" rtlCol="0">
                <a:spAutoFit/>
              </a:bodyPr>
              <a:lstStyle/>
              <a:p>
                <a:r>
                  <a:rPr lang="en-US" sz="1600" dirty="0"/>
                  <a:t>C</a:t>
                </a:r>
                <a:endParaRPr lang="tr-TR" sz="1100" dirty="0"/>
              </a:p>
            </p:txBody>
          </p:sp>
        </p:grpSp>
        <p:sp>
          <p:nvSpPr>
            <p:cNvPr id="30" name="TextBox 29"/>
            <p:cNvSpPr txBox="1"/>
            <p:nvPr/>
          </p:nvSpPr>
          <p:spPr>
            <a:xfrm>
              <a:off x="3504006" y="3084093"/>
              <a:ext cx="1426415" cy="400110"/>
            </a:xfrm>
            <a:prstGeom prst="rect">
              <a:avLst/>
            </a:prstGeom>
            <a:noFill/>
          </p:spPr>
          <p:txBody>
            <a:bodyPr wrap="square" rtlCol="0">
              <a:spAutoFit/>
            </a:bodyPr>
            <a:lstStyle/>
            <a:p>
              <a:r>
                <a:rPr lang="en-US" sz="2000" dirty="0" smtClean="0"/>
                <a:t>Cipher Text</a:t>
              </a:r>
              <a:endParaRPr lang="tr-TR" sz="2000" dirty="0"/>
            </a:p>
          </p:txBody>
        </p:sp>
      </p:grpSp>
      <p:pic>
        <p:nvPicPr>
          <p:cNvPr id="1034" name="Picture 10" descr="Image result for user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5514" y="3397302"/>
            <a:ext cx="1128953" cy="112895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user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7315" y="3403415"/>
            <a:ext cx="1046857" cy="1046857"/>
          </a:xfrm>
          <a:prstGeom prst="rect">
            <a:avLst/>
          </a:prstGeom>
          <a:noFill/>
          <a:extLst>
            <a:ext uri="{909E8E84-426E-40DD-AFC4-6F175D3DCCD1}">
              <a14:hiddenFill xmlns:a14="http://schemas.microsoft.com/office/drawing/2010/main">
                <a:solidFill>
                  <a:srgbClr val="FFFFFF"/>
                </a:solidFill>
              </a14:hiddenFill>
            </a:ext>
          </a:extLst>
        </p:spPr>
      </p:pic>
      <p:sp>
        <p:nvSpPr>
          <p:cNvPr id="35" name="Flowchart: Punched Tape 34"/>
          <p:cNvSpPr/>
          <p:nvPr/>
        </p:nvSpPr>
        <p:spPr>
          <a:xfrm>
            <a:off x="1221505" y="2722880"/>
            <a:ext cx="6518114" cy="2976880"/>
          </a:xfrm>
          <a:prstGeom prst="flowChartPunchedTap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243840" y="4526255"/>
            <a:ext cx="751840" cy="523220"/>
          </a:xfrm>
          <a:prstGeom prst="rect">
            <a:avLst/>
          </a:prstGeom>
          <a:noFill/>
        </p:spPr>
        <p:txBody>
          <a:bodyPr wrap="square" rtlCol="0">
            <a:spAutoFit/>
          </a:bodyPr>
          <a:lstStyle/>
          <a:p>
            <a:r>
              <a:rPr lang="en-US" sz="2800" dirty="0" smtClean="0"/>
              <a:t>  A</a:t>
            </a:r>
            <a:endParaRPr lang="tr-TR" sz="2800" dirty="0"/>
          </a:p>
        </p:txBody>
      </p:sp>
      <p:sp>
        <p:nvSpPr>
          <p:cNvPr id="41" name="TextBox 40"/>
          <p:cNvSpPr txBox="1"/>
          <p:nvPr/>
        </p:nvSpPr>
        <p:spPr>
          <a:xfrm>
            <a:off x="8050295" y="4470453"/>
            <a:ext cx="751840" cy="523220"/>
          </a:xfrm>
          <a:prstGeom prst="rect">
            <a:avLst/>
          </a:prstGeom>
          <a:noFill/>
        </p:spPr>
        <p:txBody>
          <a:bodyPr wrap="square" rtlCol="0">
            <a:spAutoFit/>
          </a:bodyPr>
          <a:lstStyle/>
          <a:p>
            <a:r>
              <a:rPr lang="en-US" sz="2800" dirty="0" smtClean="0"/>
              <a:t>  B</a:t>
            </a:r>
            <a:endParaRPr lang="tr-TR" sz="2800" dirty="0"/>
          </a:p>
        </p:txBody>
      </p:sp>
      <p:grpSp>
        <p:nvGrpSpPr>
          <p:cNvPr id="43" name="Group 42"/>
          <p:cNvGrpSpPr/>
          <p:nvPr/>
        </p:nvGrpSpPr>
        <p:grpSpPr>
          <a:xfrm>
            <a:off x="6395219" y="3438246"/>
            <a:ext cx="1231392" cy="1015592"/>
            <a:chOff x="1161626" y="3158149"/>
            <a:chExt cx="1231392" cy="1015592"/>
          </a:xfrm>
        </p:grpSpPr>
        <p:grpSp>
          <p:nvGrpSpPr>
            <p:cNvPr id="44" name="Group 43"/>
            <p:cNvGrpSpPr/>
            <p:nvPr/>
          </p:nvGrpSpPr>
          <p:grpSpPr>
            <a:xfrm>
              <a:off x="1513813" y="3484203"/>
              <a:ext cx="485491" cy="689538"/>
              <a:chOff x="1636033" y="2950644"/>
              <a:chExt cx="485491" cy="689538"/>
            </a:xfrm>
          </p:grpSpPr>
          <p:pic>
            <p:nvPicPr>
              <p:cNvPr id="46" name="Picture 4" descr="Image result for document symb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033" y="2950644"/>
                <a:ext cx="485491" cy="68953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1685738" y="2993824"/>
                <a:ext cx="254822" cy="338554"/>
              </a:xfrm>
              <a:prstGeom prst="rect">
                <a:avLst/>
              </a:prstGeom>
              <a:solidFill>
                <a:schemeClr val="bg1"/>
              </a:solidFill>
            </p:spPr>
            <p:txBody>
              <a:bodyPr wrap="square" rtlCol="0">
                <a:spAutoFit/>
              </a:bodyPr>
              <a:lstStyle/>
              <a:p>
                <a:r>
                  <a:rPr lang="en-US" sz="1600" dirty="0" smtClean="0"/>
                  <a:t>P</a:t>
                </a:r>
                <a:endParaRPr lang="tr-TR" sz="1100" dirty="0"/>
              </a:p>
            </p:txBody>
          </p:sp>
        </p:grpSp>
        <p:sp>
          <p:nvSpPr>
            <p:cNvPr id="45" name="TextBox 44"/>
            <p:cNvSpPr txBox="1"/>
            <p:nvPr/>
          </p:nvSpPr>
          <p:spPr>
            <a:xfrm>
              <a:off x="1161626" y="3158149"/>
              <a:ext cx="1231392" cy="400110"/>
            </a:xfrm>
            <a:prstGeom prst="rect">
              <a:avLst/>
            </a:prstGeom>
            <a:noFill/>
          </p:spPr>
          <p:txBody>
            <a:bodyPr wrap="square" rtlCol="0">
              <a:spAutoFit/>
            </a:bodyPr>
            <a:lstStyle/>
            <a:p>
              <a:r>
                <a:rPr lang="en-US" sz="2000" dirty="0" smtClean="0"/>
                <a:t>Plain Text</a:t>
              </a:r>
              <a:endParaRPr lang="tr-TR" sz="2000" dirty="0"/>
            </a:p>
          </p:txBody>
        </p:sp>
      </p:grpSp>
      <p:sp>
        <p:nvSpPr>
          <p:cNvPr id="39" name="TextBox 38"/>
          <p:cNvSpPr txBox="1"/>
          <p:nvPr/>
        </p:nvSpPr>
        <p:spPr>
          <a:xfrm>
            <a:off x="6797111" y="1614700"/>
            <a:ext cx="1136045" cy="646331"/>
          </a:xfrm>
          <a:prstGeom prst="rect">
            <a:avLst/>
          </a:prstGeom>
          <a:noFill/>
        </p:spPr>
        <p:txBody>
          <a:bodyPr wrap="square" rtlCol="0">
            <a:spAutoFit/>
          </a:bodyPr>
          <a:lstStyle/>
          <a:p>
            <a:r>
              <a:rPr lang="en-US" dirty="0" smtClean="0"/>
              <a:t>Unsecure </a:t>
            </a:r>
            <a:br>
              <a:rPr lang="en-US" dirty="0" smtClean="0"/>
            </a:br>
            <a:r>
              <a:rPr lang="en-US" dirty="0" smtClean="0"/>
              <a:t>Channel</a:t>
            </a:r>
            <a:endParaRPr lang="tr-TR" dirty="0"/>
          </a:p>
        </p:txBody>
      </p:sp>
      <p:cxnSp>
        <p:nvCxnSpPr>
          <p:cNvPr id="50" name="Curved Connector 49"/>
          <p:cNvCxnSpPr/>
          <p:nvPr/>
        </p:nvCxnSpPr>
        <p:spPr>
          <a:xfrm rot="5400000" flipH="1" flipV="1">
            <a:off x="6671150" y="2304361"/>
            <a:ext cx="544173" cy="365831"/>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AutoShape 20" descr="Image result for hack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57" name="Picture 56"/>
          <p:cNvPicPr>
            <a:picLocks noChangeAspect="1"/>
          </p:cNvPicPr>
          <p:nvPr/>
        </p:nvPicPr>
        <p:blipFill rotWithShape="1">
          <a:blip r:embed="rId6"/>
          <a:srcRect l="24627" t="24426" r="26696" b="31234"/>
          <a:stretch/>
        </p:blipFill>
        <p:spPr>
          <a:xfrm>
            <a:off x="3930274" y="2442933"/>
            <a:ext cx="887783" cy="872343"/>
          </a:xfrm>
          <a:prstGeom prst="rect">
            <a:avLst/>
          </a:prstGeom>
        </p:spPr>
      </p:pic>
      <p:pic>
        <p:nvPicPr>
          <p:cNvPr id="1048" name="Picture 24" descr="Image result for gear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30281" y="4251077"/>
            <a:ext cx="541111" cy="54111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4" descr="Image result for gear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1163115">
            <a:off x="5522353" y="4226902"/>
            <a:ext cx="541111" cy="541111"/>
          </a:xfrm>
          <a:prstGeom prst="rect">
            <a:avLst/>
          </a:prstGeom>
          <a:noFill/>
          <a:extLst>
            <a:ext uri="{909E8E84-426E-40DD-AFC4-6F175D3DCCD1}">
              <a14:hiddenFill xmlns:a14="http://schemas.microsoft.com/office/drawing/2010/main">
                <a:solidFill>
                  <a:srgbClr val="FFFFFF"/>
                </a:solidFill>
              </a14:hiddenFill>
            </a:ext>
          </a:extLst>
        </p:spPr>
      </p:pic>
      <p:sp>
        <p:nvSpPr>
          <p:cNvPr id="60" name="Right Arrow 59"/>
          <p:cNvSpPr/>
          <p:nvPr/>
        </p:nvSpPr>
        <p:spPr>
          <a:xfrm>
            <a:off x="2095843" y="4146035"/>
            <a:ext cx="320585" cy="113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7" name="Right Arrow 66"/>
          <p:cNvSpPr/>
          <p:nvPr/>
        </p:nvSpPr>
        <p:spPr>
          <a:xfrm>
            <a:off x="3558302" y="4146035"/>
            <a:ext cx="320585" cy="113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Right Arrow 67"/>
          <p:cNvSpPr/>
          <p:nvPr/>
        </p:nvSpPr>
        <p:spPr>
          <a:xfrm>
            <a:off x="4741439" y="4163551"/>
            <a:ext cx="320585" cy="113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Right Arrow 68"/>
          <p:cNvSpPr/>
          <p:nvPr/>
        </p:nvSpPr>
        <p:spPr>
          <a:xfrm>
            <a:off x="6394709" y="4150945"/>
            <a:ext cx="320585" cy="113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054" name="Picture 30" descr="Image result for key icon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62082" y="5693875"/>
            <a:ext cx="624165" cy="624165"/>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Elbow Connector 69"/>
          <p:cNvCxnSpPr>
            <a:stCxn id="1054" idx="1"/>
            <a:endCxn id="1048" idx="2"/>
          </p:cNvCxnSpPr>
          <p:nvPr/>
        </p:nvCxnSpPr>
        <p:spPr>
          <a:xfrm rot="10800000">
            <a:off x="3000838" y="4792188"/>
            <a:ext cx="1061245" cy="121377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1054" idx="3"/>
            <a:endCxn id="65" idx="0"/>
          </p:cNvCxnSpPr>
          <p:nvPr/>
        </p:nvCxnSpPr>
        <p:spPr>
          <a:xfrm flipV="1">
            <a:off x="4686247" y="4766505"/>
            <a:ext cx="1078136" cy="123945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3566519" y="4667198"/>
            <a:ext cx="1655197" cy="276999"/>
          </a:xfrm>
          <a:prstGeom prst="rect">
            <a:avLst/>
          </a:prstGeom>
        </p:spPr>
        <p:txBody>
          <a:bodyPr wrap="none">
            <a:spAutoFit/>
          </a:bodyPr>
          <a:lstStyle/>
          <a:p>
            <a:r>
              <a:rPr lang="en-US" sz="1200" dirty="0" smtClean="0"/>
              <a:t>“</a:t>
            </a:r>
            <a:r>
              <a:rPr lang="tr-TR" sz="1200" dirty="0" smtClean="0"/>
              <a:t>aO8Rfohe+wlVBreM=</a:t>
            </a:r>
            <a:r>
              <a:rPr lang="en-US" sz="1200" dirty="0" smtClean="0"/>
              <a:t>“</a:t>
            </a:r>
            <a:endParaRPr lang="tr-TR" sz="1200" dirty="0"/>
          </a:p>
        </p:txBody>
      </p:sp>
      <p:sp>
        <p:nvSpPr>
          <p:cNvPr id="80" name="TextBox 79"/>
          <p:cNvSpPr txBox="1"/>
          <p:nvPr/>
        </p:nvSpPr>
        <p:spPr>
          <a:xfrm>
            <a:off x="2441032" y="3733684"/>
            <a:ext cx="1239879" cy="646331"/>
          </a:xfrm>
          <a:prstGeom prst="rect">
            <a:avLst/>
          </a:prstGeom>
          <a:noFill/>
        </p:spPr>
        <p:txBody>
          <a:bodyPr wrap="square" rtlCol="0">
            <a:spAutoFit/>
          </a:bodyPr>
          <a:lstStyle/>
          <a:p>
            <a:r>
              <a:rPr lang="en-US" dirty="0" smtClean="0"/>
              <a:t>Encryption Algorithm</a:t>
            </a:r>
            <a:endParaRPr lang="tr-TR" dirty="0"/>
          </a:p>
        </p:txBody>
      </p:sp>
      <p:sp>
        <p:nvSpPr>
          <p:cNvPr id="90" name="TextBox 89"/>
          <p:cNvSpPr txBox="1"/>
          <p:nvPr/>
        </p:nvSpPr>
        <p:spPr>
          <a:xfrm>
            <a:off x="5134212" y="3751358"/>
            <a:ext cx="1239879" cy="646331"/>
          </a:xfrm>
          <a:prstGeom prst="rect">
            <a:avLst/>
          </a:prstGeom>
          <a:noFill/>
        </p:spPr>
        <p:txBody>
          <a:bodyPr wrap="square" rtlCol="0">
            <a:spAutoFit/>
          </a:bodyPr>
          <a:lstStyle/>
          <a:p>
            <a:r>
              <a:rPr lang="en-US" dirty="0" smtClean="0"/>
              <a:t>Decryption Algorithm</a:t>
            </a:r>
            <a:endParaRPr lang="tr-TR" dirty="0"/>
          </a:p>
        </p:txBody>
      </p:sp>
      <p:sp>
        <p:nvSpPr>
          <p:cNvPr id="87" name="TextBox 86"/>
          <p:cNvSpPr txBox="1"/>
          <p:nvPr/>
        </p:nvSpPr>
        <p:spPr>
          <a:xfrm>
            <a:off x="3361509" y="6318040"/>
            <a:ext cx="2728972" cy="369332"/>
          </a:xfrm>
          <a:prstGeom prst="rect">
            <a:avLst/>
          </a:prstGeom>
          <a:noFill/>
        </p:spPr>
        <p:txBody>
          <a:bodyPr wrap="square" rtlCol="0">
            <a:spAutoFit/>
          </a:bodyPr>
          <a:lstStyle/>
          <a:p>
            <a:r>
              <a:rPr lang="en-US" dirty="0" smtClean="0"/>
              <a:t>Secret Key 128-256 bits</a:t>
            </a:r>
            <a:endParaRPr lang="tr-TR" dirty="0"/>
          </a:p>
        </p:txBody>
      </p:sp>
      <p:sp>
        <p:nvSpPr>
          <p:cNvPr id="48" name="Rectangle 47"/>
          <p:cNvSpPr/>
          <p:nvPr/>
        </p:nvSpPr>
        <p:spPr>
          <a:xfrm>
            <a:off x="1191147" y="4578174"/>
            <a:ext cx="1328120" cy="307777"/>
          </a:xfrm>
          <a:prstGeom prst="rect">
            <a:avLst/>
          </a:prstGeom>
        </p:spPr>
        <p:txBody>
          <a:bodyPr wrap="none">
            <a:spAutoFit/>
          </a:bodyPr>
          <a:lstStyle/>
          <a:p>
            <a:r>
              <a:rPr lang="en-US" sz="1400" dirty="0" smtClean="0"/>
              <a:t>“</a:t>
            </a:r>
            <a:r>
              <a:rPr lang="en-US" sz="1400" dirty="0" err="1" smtClean="0"/>
              <a:t>Paraları</a:t>
            </a:r>
            <a:r>
              <a:rPr lang="en-US" sz="1400" dirty="0" smtClean="0"/>
              <a:t> </a:t>
            </a:r>
            <a:r>
              <a:rPr lang="en-US" sz="1400" dirty="0" err="1" smtClean="0"/>
              <a:t>sıfırla</a:t>
            </a:r>
            <a:r>
              <a:rPr lang="en-US" sz="1400" dirty="0" smtClean="0"/>
              <a:t>”</a:t>
            </a:r>
            <a:endParaRPr lang="tr-TR" sz="1400" dirty="0"/>
          </a:p>
        </p:txBody>
      </p:sp>
      <p:sp>
        <p:nvSpPr>
          <p:cNvPr id="49" name="Rectangle 48"/>
          <p:cNvSpPr/>
          <p:nvPr/>
        </p:nvSpPr>
        <p:spPr>
          <a:xfrm>
            <a:off x="6346855" y="4524224"/>
            <a:ext cx="1328120" cy="307777"/>
          </a:xfrm>
          <a:prstGeom prst="rect">
            <a:avLst/>
          </a:prstGeom>
        </p:spPr>
        <p:txBody>
          <a:bodyPr wrap="none">
            <a:spAutoFit/>
          </a:bodyPr>
          <a:lstStyle/>
          <a:p>
            <a:r>
              <a:rPr lang="en-US" sz="1400" dirty="0" smtClean="0"/>
              <a:t>“</a:t>
            </a:r>
            <a:r>
              <a:rPr lang="en-US" sz="1400" dirty="0" err="1" smtClean="0"/>
              <a:t>Paraları</a:t>
            </a:r>
            <a:r>
              <a:rPr lang="en-US" sz="1400" dirty="0" smtClean="0"/>
              <a:t> </a:t>
            </a:r>
            <a:r>
              <a:rPr lang="en-US" sz="1400" dirty="0" err="1" smtClean="0"/>
              <a:t>sıfırla</a:t>
            </a:r>
            <a:r>
              <a:rPr lang="en-US" sz="1400" dirty="0" smtClean="0"/>
              <a:t>”</a:t>
            </a:r>
            <a:endParaRPr lang="tr-TR" sz="1400" dirty="0"/>
          </a:p>
        </p:txBody>
      </p:sp>
    </p:spTree>
    <p:extLst>
      <p:ext uri="{BB962C8B-B14F-4D97-AF65-F5344CB8AC3E}">
        <p14:creationId xmlns:p14="http://schemas.microsoft.com/office/powerpoint/2010/main" val="1659869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Algorithms</a:t>
            </a:r>
            <a:endParaRPr lang="tr-TR" dirty="0"/>
          </a:p>
        </p:txBody>
      </p:sp>
      <p:sp>
        <p:nvSpPr>
          <p:cNvPr id="3" name="Content Placeholder 2"/>
          <p:cNvSpPr>
            <a:spLocks noGrp="1"/>
          </p:cNvSpPr>
          <p:nvPr>
            <p:ph idx="1"/>
          </p:nvPr>
        </p:nvSpPr>
        <p:spPr/>
        <p:txBody>
          <a:bodyPr/>
          <a:lstStyle/>
          <a:p>
            <a:r>
              <a:rPr lang="en-US" dirty="0" smtClean="0"/>
              <a:t>High data size</a:t>
            </a:r>
          </a:p>
          <a:p>
            <a:r>
              <a:rPr lang="en-US" dirty="0" smtClean="0"/>
              <a:t>High encryption time</a:t>
            </a:r>
          </a:p>
          <a:p>
            <a:r>
              <a:rPr lang="en-US" dirty="0" smtClean="0"/>
              <a:t>High decryption time</a:t>
            </a:r>
            <a:endParaRPr lang="tr-TR" dirty="0"/>
          </a:p>
        </p:txBody>
      </p:sp>
      <p:pic>
        <p:nvPicPr>
          <p:cNvPr id="4" name="Picture 3"/>
          <p:cNvPicPr>
            <a:picLocks noChangeAspect="1"/>
          </p:cNvPicPr>
          <p:nvPr/>
        </p:nvPicPr>
        <p:blipFill>
          <a:blip r:embed="rId3"/>
          <a:stretch>
            <a:fillRect/>
          </a:stretch>
        </p:blipFill>
        <p:spPr>
          <a:xfrm>
            <a:off x="4090003" y="2629861"/>
            <a:ext cx="4911757" cy="3303579"/>
          </a:xfrm>
          <a:prstGeom prst="rect">
            <a:avLst/>
          </a:prstGeom>
        </p:spPr>
      </p:pic>
    </p:spTree>
    <p:extLst>
      <p:ext uri="{BB962C8B-B14F-4D97-AF65-F5344CB8AC3E}">
        <p14:creationId xmlns:p14="http://schemas.microsoft.com/office/powerpoint/2010/main" val="466209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3DES</a:t>
            </a:r>
            <a:endParaRPr lang="tr-TR" dirty="0"/>
          </a:p>
        </p:txBody>
      </p:sp>
      <p:sp>
        <p:nvSpPr>
          <p:cNvPr id="3" name="Content Placeholder 2"/>
          <p:cNvSpPr>
            <a:spLocks noGrp="1"/>
          </p:cNvSpPr>
          <p:nvPr>
            <p:ph idx="1"/>
          </p:nvPr>
        </p:nvSpPr>
        <p:spPr>
          <a:xfrm>
            <a:off x="628650" y="1575689"/>
            <a:ext cx="7886700" cy="4351338"/>
          </a:xfrm>
        </p:spPr>
        <p:txBody>
          <a:bodyPr/>
          <a:lstStyle/>
          <a:p>
            <a:pPr>
              <a:lnSpc>
                <a:spcPct val="150000"/>
              </a:lnSpc>
            </a:pPr>
            <a:r>
              <a:rPr lang="en-US" dirty="0" smtClean="0"/>
              <a:t>Triple Data Encryption Standard</a:t>
            </a:r>
          </a:p>
          <a:p>
            <a:pPr>
              <a:lnSpc>
                <a:spcPct val="150000"/>
              </a:lnSpc>
            </a:pPr>
            <a:r>
              <a:rPr lang="en-US" dirty="0" smtClean="0"/>
              <a:t>Symmetric key</a:t>
            </a:r>
          </a:p>
          <a:p>
            <a:pPr>
              <a:lnSpc>
                <a:spcPct val="150000"/>
              </a:lnSpc>
            </a:pPr>
            <a:r>
              <a:rPr lang="en-US" dirty="0" smtClean="0"/>
              <a:t>Block Cipher</a:t>
            </a:r>
          </a:p>
          <a:p>
            <a:pPr>
              <a:lnSpc>
                <a:spcPct val="150000"/>
              </a:lnSpc>
            </a:pPr>
            <a:r>
              <a:rPr lang="en-US" dirty="0" smtClean="0"/>
              <a:t>Slow on software</a:t>
            </a:r>
          </a:p>
          <a:p>
            <a:endParaRPr lang="tr-TR" dirty="0"/>
          </a:p>
        </p:txBody>
      </p:sp>
      <p:sp>
        <p:nvSpPr>
          <p:cNvPr id="55" name="AutoShape 20" descr="Image result for hack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1323536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3DES</a:t>
            </a:r>
            <a:endParaRPr lang="tr-TR" dirty="0"/>
          </a:p>
        </p:txBody>
      </p:sp>
      <p:sp>
        <p:nvSpPr>
          <p:cNvPr id="3" name="Content Placeholder 2"/>
          <p:cNvSpPr>
            <a:spLocks noGrp="1"/>
          </p:cNvSpPr>
          <p:nvPr>
            <p:ph idx="1"/>
          </p:nvPr>
        </p:nvSpPr>
        <p:spPr/>
        <p:txBody>
          <a:bodyPr/>
          <a:lstStyle/>
          <a:p>
            <a:endParaRPr lang="tr-TR" dirty="0"/>
          </a:p>
        </p:txBody>
      </p:sp>
      <p:pic>
        <p:nvPicPr>
          <p:cNvPr id="6148" name="Picture 4" descr="Image result for block encryption in cb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31" y="2025968"/>
            <a:ext cx="8795737" cy="3541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209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3DES</a:t>
            </a:r>
            <a:endParaRPr lang="tr-TR" dirty="0"/>
          </a:p>
        </p:txBody>
      </p:sp>
      <p:sp>
        <p:nvSpPr>
          <p:cNvPr id="3" name="Content Placeholder 2"/>
          <p:cNvSpPr>
            <a:spLocks noGrp="1"/>
          </p:cNvSpPr>
          <p:nvPr>
            <p:ph idx="1"/>
          </p:nvPr>
        </p:nvSpPr>
        <p:spPr/>
        <p:txBody>
          <a:bodyPr/>
          <a:lstStyle/>
          <a:p>
            <a:r>
              <a:rPr lang="en-US" dirty="0" smtClean="0"/>
              <a:t>Parallel encryption and decryption</a:t>
            </a:r>
          </a:p>
          <a:p>
            <a:r>
              <a:rPr lang="en-US" dirty="0" smtClean="0"/>
              <a:t>Possible to implement on GPU</a:t>
            </a:r>
            <a:endParaRPr lang="tr-TR" dirty="0"/>
          </a:p>
        </p:txBody>
      </p:sp>
      <p:pic>
        <p:nvPicPr>
          <p:cNvPr id="6146" name="Picture 2" descr="Image result for block encryption in counter m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32" y="2942908"/>
            <a:ext cx="8366792" cy="336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42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628</Words>
  <Application>Microsoft Office PowerPoint</Application>
  <PresentationFormat>On-screen Show (4:3)</PresentationFormat>
  <Paragraphs>99</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GPU Accelerated  Symmetric  Encryption &amp; Decryption</vt:lpstr>
      <vt:lpstr>Background</vt:lpstr>
      <vt:lpstr>Background</vt:lpstr>
      <vt:lpstr>Background</vt:lpstr>
      <vt:lpstr>Background</vt:lpstr>
      <vt:lpstr>Encryption Algorithms</vt:lpstr>
      <vt:lpstr>3DES</vt:lpstr>
      <vt:lpstr>3DES</vt:lpstr>
      <vt:lpstr>3DES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Accelerated  Asymmetric Encryption</dc:title>
  <dc:creator>Caner Tol</dc:creator>
  <cp:lastModifiedBy>Caner Tol</cp:lastModifiedBy>
  <cp:revision>62</cp:revision>
  <dcterms:created xsi:type="dcterms:W3CDTF">2019-03-25T18:25:12Z</dcterms:created>
  <dcterms:modified xsi:type="dcterms:W3CDTF">2019-03-26T05:34:00Z</dcterms:modified>
</cp:coreProperties>
</file>