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65" r:id="rId2"/>
    <p:sldId id="650" r:id="rId3"/>
    <p:sldId id="651" r:id="rId4"/>
    <p:sldId id="665" r:id="rId5"/>
    <p:sldId id="666" r:id="rId6"/>
    <p:sldId id="595" r:id="rId7"/>
    <p:sldId id="644" r:id="rId8"/>
    <p:sldId id="600" r:id="rId9"/>
    <p:sldId id="667" r:id="rId10"/>
    <p:sldId id="663" r:id="rId11"/>
    <p:sldId id="669" r:id="rId12"/>
    <p:sldId id="625" r:id="rId13"/>
    <p:sldId id="662" r:id="rId14"/>
    <p:sldId id="610" r:id="rId15"/>
    <p:sldId id="645" r:id="rId16"/>
    <p:sldId id="646" r:id="rId17"/>
    <p:sldId id="613" r:id="rId18"/>
    <p:sldId id="664" r:id="rId19"/>
    <p:sldId id="614" r:id="rId20"/>
    <p:sldId id="615" r:id="rId21"/>
    <p:sldId id="616" r:id="rId22"/>
    <p:sldId id="617" r:id="rId23"/>
    <p:sldId id="670" r:id="rId24"/>
    <p:sldId id="638" r:id="rId25"/>
    <p:sldId id="647" r:id="rId26"/>
    <p:sldId id="641" r:id="rId27"/>
    <p:sldId id="648" r:id="rId28"/>
    <p:sldId id="655" r:id="rId29"/>
    <p:sldId id="642" r:id="rId30"/>
    <p:sldId id="639" r:id="rId31"/>
    <p:sldId id="649" r:id="rId32"/>
    <p:sldId id="65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61" autoAdjust="0"/>
    <p:restoredTop sz="84380" autoAdjust="0"/>
  </p:normalViewPr>
  <p:slideViewPr>
    <p:cSldViewPr snapToGrid="0">
      <p:cViewPr varScale="1">
        <p:scale>
          <a:sx n="58" d="100"/>
          <a:sy n="58" d="100"/>
        </p:scale>
        <p:origin x="48" y="150"/>
      </p:cViewPr>
      <p:guideLst>
        <p:guide orient="horz" pos="3704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0E6068F-2DEC-45B8-80AD-34927E6E5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8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304129-2BDF-40DB-8093-6D6EC658E575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A119B6-37F5-45B5-B924-BEAC86EB0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18C56-D85C-46D8-BA3B-6DC989629529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239B8-1313-443D-9099-C2B30C675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C3F3-D9EA-4249-8569-0F80A5D3F573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F3EA-51D9-4417-85F2-0CBF59B7B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CB15A-9CDB-4D62-B64A-45CC1D58F140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FB2C9-1404-4F10-ABFF-2D9DB3AC3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AC8FA-2AB7-4E9B-8D2A-57DDECD87657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CE37B-BFCF-40B6-B7D0-C35D31BBD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1D4D8-A373-41B8-A0BB-50E31C793E50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A8BA3-DEFA-405E-AA71-036F65278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D38A8-39E7-4CAC-AB6E-B673657C705D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F648C-DAEC-42B5-A480-F4AC13178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E479B-006A-42E1-B16C-5DDF97F664EE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1E690-8D80-4A20-B861-A947AD063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3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8562-DEB2-4C07-81BF-A834DB9687E0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7E1BC-C5CC-417A-9783-C32A64F7E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8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1DE9F-AA35-46B0-8398-5354877C4676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1B3AE-B96B-476B-98BB-967D07E1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DB2E3-6F2F-4648-A27F-67B5FF7594B7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54437-8732-4CEE-83D9-700B60370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CD7DE-A72D-4BF9-AF79-7090912066E5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4CEE-F651-46DE-BE4D-4E581A1C4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C3A22-436F-474A-8564-8E30D8DF29DB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1503C-6CF3-4B9A-9847-335A0BC06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40743940-E29C-48F7-BC0A-997833CD8FFE}" type="datetime1">
              <a:rPr lang="en-US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0DE568E4-2F19-4030-8EB8-C2B2CADBB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Link Layer Part II: Framing and Error Handling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07F8FE1-77D9-407F-A320-91D2B061269C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1FEF1FC-2F32-4282-ACAC-07576A0B3B2E}" type="slidenum">
              <a:rPr lang="en-US">
                <a:latin typeface="Verdana" pitchFamily="34" charset="0"/>
              </a:rPr>
              <a:pPr/>
              <a:t>10</a:t>
            </a:fld>
            <a:endParaRPr lang="en-US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Bit stuffing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94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Prevent: </a:t>
            </a:r>
            <a:r>
              <a:rPr lang="en-US" sz="2400" dirty="0">
                <a:solidFill>
                  <a:srgbClr val="FF0000"/>
                </a:solidFill>
              </a:rPr>
              <a:t>01111110 </a:t>
            </a:r>
            <a:r>
              <a:rPr lang="en-US" sz="2400" dirty="0" smtClean="0">
                <a:solidFill>
                  <a:srgbClr val="FF0000"/>
                </a:solidFill>
              </a:rPr>
              <a:t>in </a:t>
            </a:r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Sender: stuffs a 0 in the outgoing strea</a:t>
            </a:r>
            <a:r>
              <a:rPr lang="en-US" sz="2400" dirty="0"/>
              <a:t>m</a:t>
            </a:r>
            <a:r>
              <a:rPr lang="en-US" sz="2400" dirty="0" smtClean="0"/>
              <a:t> whenever it </a:t>
            </a:r>
            <a:r>
              <a:rPr lang="en-US" sz="2400" dirty="0"/>
              <a:t>encounters </a:t>
            </a:r>
            <a:r>
              <a:rPr lang="en-US" sz="2400" i="1" dirty="0">
                <a:solidFill>
                  <a:srgbClr val="FF3300"/>
                </a:solidFill>
              </a:rPr>
              <a:t>five consecutive ones</a:t>
            </a:r>
            <a:r>
              <a:rPr lang="en-US" sz="2400" dirty="0"/>
              <a:t> in the data </a:t>
            </a:r>
            <a:r>
              <a:rPr lang="en-US" sz="2400" dirty="0" smtClean="0"/>
              <a:t>stream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Receiver: </a:t>
            </a:r>
            <a:r>
              <a:rPr lang="en-US" sz="2400" dirty="0" err="1"/>
              <a:t>destuffs</a:t>
            </a:r>
            <a:r>
              <a:rPr lang="en-US" sz="2400" dirty="0"/>
              <a:t> the 0 bit </a:t>
            </a:r>
            <a:r>
              <a:rPr lang="en-US" sz="2400" dirty="0" smtClean="0"/>
              <a:t>when it sees </a:t>
            </a:r>
            <a:r>
              <a:rPr lang="en-US" sz="2400" i="1" u="sng" dirty="0"/>
              <a:t>five consecutive incoming ones followed by a 0 bit</a:t>
            </a:r>
            <a:r>
              <a:rPr lang="en-US" sz="2400" dirty="0"/>
              <a:t>, </a:t>
            </a:r>
            <a:r>
              <a:rPr lang="en-US" sz="2400" dirty="0" smtClean="0"/>
              <a:t>before </a:t>
            </a:r>
            <a:r>
              <a:rPr lang="en-US" sz="2400" dirty="0"/>
              <a:t>sending the data to the </a:t>
            </a:r>
            <a:r>
              <a:rPr lang="en-US" sz="2400" dirty="0" smtClean="0"/>
              <a:t>upper </a:t>
            </a:r>
            <a:r>
              <a:rPr lang="en-US" sz="2400" dirty="0"/>
              <a:t>layer.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18707"/>
            <a:ext cx="76295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088607"/>
            <a:ext cx="76295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174457"/>
            <a:ext cx="7620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74825" y="3642519"/>
            <a:ext cx="1262063" cy="3349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tr-TR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92450" y="3640932"/>
            <a:ext cx="1262063" cy="33496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tr-TR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14838" y="3640932"/>
            <a:ext cx="1262062" cy="33496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7148767" y="357028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Original </a:t>
            </a:r>
            <a:endParaRPr lang="tr-TR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93817" y="4187707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After stuff</a:t>
            </a:r>
            <a:endParaRPr lang="tr-TR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8767" y="5274002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After </a:t>
            </a:r>
            <a:r>
              <a:rPr lang="en-US" dirty="0" err="1" smtClean="0">
                <a:latin typeface="+mn-lt"/>
              </a:rPr>
              <a:t>destuff</a:t>
            </a:r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30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07F8FE1-77D9-407F-A320-91D2B061269C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1FEF1FC-2F32-4282-ACAC-07576A0B3B2E}" type="slidenum">
              <a:rPr lang="en-US">
                <a:latin typeface="Verdana" pitchFamily="34" charset="0"/>
              </a:rPr>
              <a:pPr/>
              <a:t>11</a:t>
            </a:fld>
            <a:endParaRPr lang="en-US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CAN Bus bit stuffing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2457"/>
            <a:ext cx="8229600" cy="25048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Controller Area Network (CAN):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Bus standard that defines data link layer in Automotive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NRZ encoding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ensure enough transitions to maintain synchronization, a bit of opposite polarity is inserted after five consecutive bits of the same polarity. </a:t>
            </a:r>
            <a:r>
              <a:rPr lang="en-US" sz="1800" dirty="0" smtClean="0"/>
              <a:t>The </a:t>
            </a:r>
            <a:r>
              <a:rPr lang="en-US" sz="1800" dirty="0"/>
              <a:t>stuffed data frames are </a:t>
            </a:r>
            <a:r>
              <a:rPr lang="en-US" sz="1800" dirty="0" err="1"/>
              <a:t>destuffed</a:t>
            </a:r>
            <a:r>
              <a:rPr lang="en-US" sz="1800" dirty="0"/>
              <a:t> by the receiver.</a:t>
            </a:r>
            <a:endParaRPr lang="en-US" sz="1800" dirty="0" smtClean="0"/>
          </a:p>
        </p:txBody>
      </p:sp>
      <p:pic>
        <p:nvPicPr>
          <p:cNvPr id="44034" name="Picture 2" descr="https://upload.wikimedia.org/wikipedia/commons/thumb/9/97/CAN-Frame_mit_Pegeln_mit_Stuffbits.svg/761px-CAN-Frame_mit_Pegeln_mit_Stuffbit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816224"/>
            <a:ext cx="72485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97176" y="3311589"/>
            <a:ext cx="155298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CAN-Frame before 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and 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after the addition of </a:t>
            </a:r>
            <a:r>
              <a:rPr lang="en-US" dirty="0" err="1">
                <a:solidFill>
                  <a:srgbClr val="252525"/>
                </a:solidFill>
                <a:latin typeface="Arial" panose="020B0604020202020204" pitchFamily="34" charset="0"/>
              </a:rPr>
              <a:t>stuffbits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endParaRPr lang="en-US" dirty="0" smtClean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in purple)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462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54B4C57-29B8-4365-98A8-9566A02DE63C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8E893F8-2884-4CB1-8036-E0D9EC914A5B}" type="slidenum">
              <a:rPr lang="en-US">
                <a:latin typeface="Verdana" pitchFamily="34" charset="0"/>
              </a:rPr>
              <a:pPr/>
              <a:t>12</a:t>
            </a:fld>
            <a:endParaRPr lang="en-US">
              <a:latin typeface="Verdana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Error Control</a:t>
            </a:r>
          </a:p>
        </p:txBody>
      </p:sp>
      <p:sp>
        <p:nvSpPr>
          <p:cNvPr id="128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Applications require certain reliability level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Data applications require error-free transfer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Voice &amp; video applications tolerate some errors</a:t>
            </a:r>
          </a:p>
          <a:p>
            <a:pPr eaLnBrk="1" hangingPunct="1"/>
            <a:r>
              <a:rPr lang="en-GB" smtClean="0"/>
              <a:t>Transmission errors exist</a:t>
            </a:r>
          </a:p>
          <a:p>
            <a:pPr lvl="1" eaLnBrk="1" hangingPunct="1"/>
            <a:r>
              <a:rPr lang="en-GB" smtClean="0">
                <a:solidFill>
                  <a:srgbClr val="FF0000"/>
                </a:solidFill>
              </a:rPr>
              <a:t>Single bit errors</a:t>
            </a:r>
          </a:p>
          <a:p>
            <a:pPr lvl="1" eaLnBrk="1" hangingPunct="1"/>
            <a:r>
              <a:rPr lang="en-GB" smtClean="0">
                <a:solidFill>
                  <a:srgbClr val="FF0000"/>
                </a:solidFill>
              </a:rPr>
              <a:t>Burst errors 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Lost frames vs. Damaged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1D4D8-A373-41B8-A0BB-50E31C793E50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A8BA3-DEFA-405E-AA71-036F652789A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11300" y="1830604"/>
            <a:ext cx="990600" cy="596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092200" y="2129054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489200" y="2116354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51200" y="1817904"/>
            <a:ext cx="1600200" cy="6223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97262" y="1941729"/>
            <a:ext cx="1031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Arial" charset="0"/>
              </a:rPr>
              <a:t>Channel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876800" y="2129054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616700" y="2141754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370207" y="2440204"/>
            <a:ext cx="127278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Arial" charset="0"/>
              </a:rPr>
              <a:t>Checksum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Arial" charset="0"/>
              </a:rPr>
              <a:t>Calculator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39488" y="1911567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latin typeface="Arial" charset="0"/>
              </a:rPr>
              <a:t>Frame</a:t>
            </a:r>
            <a:endParaRPr lang="en-US" b="1" dirty="0">
              <a:latin typeface="Arial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061693" y="1958370"/>
            <a:ext cx="2144819" cy="36676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 smtClean="0">
                <a:latin typeface="Arial" charset="0"/>
              </a:rPr>
              <a:t>Checksum checker</a:t>
            </a:r>
            <a:endParaRPr lang="en-US" dirty="0">
              <a:latin typeface="Arial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336721" y="2424546"/>
            <a:ext cx="17176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Arial" charset="0"/>
              </a:rPr>
              <a:t>Deliver user 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Arial" charset="0"/>
              </a:rPr>
              <a:t>information or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Arial" charset="0"/>
              </a:rPr>
              <a:t>set error alarm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50812" y="2305267"/>
            <a:ext cx="1323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Arial" charset="0"/>
              </a:rPr>
              <a:t>User</a:t>
            </a:r>
          </a:p>
          <a:p>
            <a:pPr>
              <a:spcBef>
                <a:spcPct val="0"/>
              </a:spcBef>
            </a:pPr>
            <a:r>
              <a:rPr lang="en-US">
                <a:latin typeface="Arial" charset="0"/>
              </a:rPr>
              <a:t>Information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876739" y="1439334"/>
            <a:ext cx="259366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latin typeface="Arial" charset="0"/>
              </a:rPr>
              <a:t>Frame with checksum</a:t>
            </a:r>
            <a:endParaRPr lang="en-US" b="1" dirty="0">
              <a:latin typeface="Arial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7206512" y="2141753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491216" y="3613131"/>
            <a:ext cx="70439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+mn-lt"/>
                <a:ea typeface="PMingLiU" pitchFamily="18" charset="-120"/>
              </a:rPr>
              <a:t>For a block of k bits </a:t>
            </a:r>
            <a:r>
              <a:rPr lang="en-US" sz="2800" dirty="0" smtClean="0">
                <a:latin typeface="+mn-lt"/>
                <a:ea typeface="PMingLiU" pitchFamily="18" charset="-120"/>
              </a:rPr>
              <a:t>of user information checksum calculator </a:t>
            </a:r>
            <a:r>
              <a:rPr lang="en-US" sz="2800" dirty="0">
                <a:latin typeface="+mn-lt"/>
                <a:ea typeface="PMingLiU" pitchFamily="18" charset="-120"/>
              </a:rPr>
              <a:t>generates r </a:t>
            </a:r>
            <a:r>
              <a:rPr lang="en-US" sz="2800" dirty="0" smtClean="0">
                <a:latin typeface="+mn-lt"/>
                <a:ea typeface="PMingLiU" pitchFamily="18" charset="-120"/>
              </a:rPr>
              <a:t>bits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+mn-lt"/>
                <a:ea typeface="PMingLiU" pitchFamily="18" charset="-120"/>
              </a:rPr>
              <a:t>Frame with checksum</a:t>
            </a:r>
            <a:r>
              <a:rPr lang="en-US" sz="2800" dirty="0">
                <a:latin typeface="+mn-lt"/>
                <a:ea typeface="PMingLiU" pitchFamily="18" charset="-120"/>
              </a:rPr>
              <a:t>: </a:t>
            </a:r>
            <a:r>
              <a:rPr lang="en-US" sz="2800" dirty="0" err="1">
                <a:latin typeface="+mn-lt"/>
                <a:ea typeface="PMingLiU" pitchFamily="18" charset="-120"/>
              </a:rPr>
              <a:t>k+r</a:t>
            </a:r>
            <a:r>
              <a:rPr lang="en-US" sz="2800" dirty="0">
                <a:latin typeface="+mn-lt"/>
                <a:ea typeface="PMingLiU" pitchFamily="18" charset="-120"/>
              </a:rPr>
              <a:t> </a:t>
            </a:r>
            <a:r>
              <a:rPr lang="en-US" sz="2800" dirty="0" smtClean="0">
                <a:latin typeface="+mn-lt"/>
                <a:ea typeface="PMingLiU" pitchFamily="18" charset="-120"/>
              </a:rPr>
              <a:t>bits has a property known by the checksum checker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+mn-lt"/>
                <a:ea typeface="PMingLiU" pitchFamily="18" charset="-120"/>
              </a:rPr>
              <a:t>It is an error if the property s not satisfied</a:t>
            </a:r>
            <a:endParaRPr lang="en-US" sz="2800" dirty="0">
              <a:latin typeface="+mn-lt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3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B821AB0-2860-4CC3-B9F9-7BEFB9707F31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B87EB01-FF1E-49FE-82A2-FD0B56A63A88}" type="slidenum">
              <a:rPr lang="en-US">
                <a:latin typeface="Verdana" pitchFamily="34" charset="0"/>
              </a:rPr>
              <a:pPr/>
              <a:t>14</a:t>
            </a:fld>
            <a:endParaRPr lang="en-US">
              <a:latin typeface="Verdana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Polynomial Codes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Associate bits with coefficients of a polynomial</a:t>
            </a:r>
          </a:p>
          <a:p>
            <a:pPr eaLnBrk="1" hangingPunct="1"/>
            <a:r>
              <a:rPr lang="en-US" sz="2800" dirty="0" smtClean="0"/>
              <a:t>Message: 1     0     1     1      0     1    1</a:t>
            </a:r>
            <a:r>
              <a:rPr lang="en-US" sz="2800" dirty="0" smtClean="0">
                <a:sym typeface="Wingdings" pitchFamily="2" charset="2"/>
              </a:rPr>
              <a:t></a:t>
            </a:r>
          </a:p>
          <a:p>
            <a:pPr eaLnBrk="1" hangingPunct="1"/>
            <a:r>
              <a:rPr lang="en-US" sz="2800" dirty="0" smtClean="0">
                <a:sym typeface="Wingdings" pitchFamily="2" charset="2"/>
              </a:rPr>
              <a:t>M(x): 1x</a:t>
            </a:r>
            <a:r>
              <a:rPr lang="en-US" sz="2800" baseline="30000" dirty="0" smtClean="0">
                <a:sym typeface="Wingdings" pitchFamily="2" charset="2"/>
              </a:rPr>
              <a:t>6</a:t>
            </a:r>
            <a:r>
              <a:rPr lang="en-US" sz="2800" dirty="0" smtClean="0">
                <a:sym typeface="Wingdings" pitchFamily="2" charset="2"/>
              </a:rPr>
              <a:t>+0x</a:t>
            </a:r>
            <a:r>
              <a:rPr lang="en-US" sz="2800" baseline="30000" dirty="0" smtClean="0">
                <a:sym typeface="Wingdings" pitchFamily="2" charset="2"/>
              </a:rPr>
              <a:t>5</a:t>
            </a:r>
            <a:r>
              <a:rPr lang="en-US" sz="2800" dirty="0" smtClean="0">
                <a:sym typeface="Wingdings" pitchFamily="2" charset="2"/>
              </a:rPr>
              <a:t>+1x</a:t>
            </a:r>
            <a:r>
              <a:rPr lang="en-US" sz="2800" baseline="30000" dirty="0" smtClean="0">
                <a:sym typeface="Wingdings" pitchFamily="2" charset="2"/>
              </a:rPr>
              <a:t>4</a:t>
            </a:r>
            <a:r>
              <a:rPr lang="en-US" sz="2800" dirty="0" smtClean="0">
                <a:sym typeface="Wingdings" pitchFamily="2" charset="2"/>
              </a:rPr>
              <a:t>+1x</a:t>
            </a:r>
            <a:r>
              <a:rPr lang="en-US" sz="2800" baseline="30000" dirty="0" smtClean="0"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+0x</a:t>
            </a:r>
            <a:r>
              <a:rPr lang="en-US" sz="2800" baseline="30000" dirty="0" smtClean="0">
                <a:sym typeface="Wingdings" pitchFamily="2" charset="2"/>
              </a:rPr>
              <a:t>2</a:t>
            </a:r>
            <a:r>
              <a:rPr lang="en-US" sz="2800" dirty="0" smtClean="0">
                <a:sym typeface="Wingdings" pitchFamily="2" charset="2"/>
              </a:rPr>
              <a:t>+1x+1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= x</a:t>
            </a:r>
            <a:r>
              <a:rPr lang="en-US" sz="2800" baseline="30000" dirty="0" smtClean="0">
                <a:sym typeface="Wingdings" pitchFamily="2" charset="2"/>
              </a:rPr>
              <a:t>6</a:t>
            </a:r>
            <a:r>
              <a:rPr lang="en-US" sz="2800" dirty="0" smtClean="0">
                <a:sym typeface="Wingdings" pitchFamily="2" charset="2"/>
              </a:rPr>
              <a:t>+x</a:t>
            </a:r>
            <a:r>
              <a:rPr lang="en-US" sz="2800" baseline="30000" dirty="0" smtClean="0">
                <a:sym typeface="Wingdings" pitchFamily="2" charset="2"/>
              </a:rPr>
              <a:t>4</a:t>
            </a:r>
            <a:r>
              <a:rPr lang="en-US" sz="2800" dirty="0" smtClean="0">
                <a:sym typeface="Wingdings" pitchFamily="2" charset="2"/>
              </a:rPr>
              <a:t>+x</a:t>
            </a:r>
            <a:r>
              <a:rPr lang="en-US" sz="2800" baseline="30000" dirty="0" smtClean="0"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+x+1</a:t>
            </a:r>
            <a:endParaRPr lang="en-US" altLang="zh-TW" sz="2800" dirty="0" smtClean="0">
              <a:ea typeface="PMingLiU" pitchFamily="18" charset="-120"/>
            </a:endParaRPr>
          </a:p>
          <a:p>
            <a:pPr eaLnBrk="1" hangingPunct="1"/>
            <a:r>
              <a:rPr lang="en-US" altLang="zh-TW" sz="2800" dirty="0" smtClean="0">
                <a:ea typeface="PMingLiU" pitchFamily="18" charset="-120"/>
              </a:rPr>
              <a:t>Also called </a:t>
            </a:r>
            <a:r>
              <a:rPr lang="en-US" altLang="zh-TW" sz="2800" i="1" dirty="0" smtClean="0">
                <a:ea typeface="PMingLiU" pitchFamily="18" charset="-120"/>
              </a:rPr>
              <a:t>cyclic redundancy check (CRC)</a:t>
            </a:r>
            <a:r>
              <a:rPr lang="en-US" altLang="zh-TW" sz="2800" dirty="0" smtClean="0">
                <a:ea typeface="PMingLiU" pitchFamily="18" charset="-120"/>
              </a:rPr>
              <a:t> codes</a:t>
            </a:r>
          </a:p>
          <a:p>
            <a:pPr eaLnBrk="1" hangingPunct="1"/>
            <a:r>
              <a:rPr lang="en-US" altLang="zh-TW" sz="2800" dirty="0">
                <a:ea typeface="PMingLiU" pitchFamily="18" charset="-120"/>
              </a:rPr>
              <a:t>Most data communications standards use polynomial codes for error detection</a:t>
            </a:r>
          </a:p>
          <a:p>
            <a:pPr eaLnBrk="1" hangingPunct="1"/>
            <a:endParaRPr lang="en-US" altLang="zh-TW" sz="2800" dirty="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3E951D2-C0D3-44A4-B334-386780C23110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C1BB2D6-E363-429A-BBF0-480DFA1B1EB3}" type="slidenum">
              <a:rPr lang="en-US">
                <a:latin typeface="Verdana" pitchFamily="34" charset="0"/>
              </a:rPr>
              <a:pPr/>
              <a:t>15</a:t>
            </a:fld>
            <a:endParaRPr lang="en-US">
              <a:latin typeface="Verdana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Polynomial Codes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a typeface="PMingLiU" pitchFamily="18" charset="-120"/>
              </a:rPr>
              <a:t>Compute r bits such that: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 err="1" smtClean="0">
                <a:ea typeface="PMingLiU" pitchFamily="18" charset="-120"/>
              </a:rPr>
              <a:t>k+r</a:t>
            </a:r>
            <a:r>
              <a:rPr lang="en-US" sz="2800" dirty="0" smtClean="0">
                <a:ea typeface="PMingLiU" pitchFamily="18" charset="-120"/>
              </a:rPr>
              <a:t> </a:t>
            </a:r>
            <a:r>
              <a:rPr lang="en-US" sz="2800" dirty="0">
                <a:ea typeface="PMingLiU" pitchFamily="18" charset="-120"/>
              </a:rPr>
              <a:t>bits </a:t>
            </a:r>
            <a:r>
              <a:rPr lang="en-US" sz="2800" dirty="0" smtClean="0">
                <a:ea typeface="PMingLiU" pitchFamily="18" charset="-120"/>
              </a:rPr>
              <a:t>frame is a sequence which </a:t>
            </a:r>
            <a:r>
              <a:rPr lang="en-US" sz="2800" dirty="0">
                <a:ea typeface="PMingLiU" pitchFamily="18" charset="-120"/>
              </a:rPr>
              <a:t>is exactly divisible by some number </a:t>
            </a:r>
            <a:endParaRPr lang="en-US" sz="2800" dirty="0" smtClean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100" dirty="0" smtClean="0"/>
              <a:t>Remember there are many bit patterns of </a:t>
            </a:r>
            <a:r>
              <a:rPr lang="en-US" sz="3100" dirty="0" err="1" smtClean="0"/>
              <a:t>k+r</a:t>
            </a:r>
            <a:r>
              <a:rPr lang="en-US" sz="3100" dirty="0" smtClean="0"/>
              <a:t> bits that are not exactly divisible by the designated number</a:t>
            </a:r>
          </a:p>
          <a:p>
            <a:pPr eaLnBrk="1" hangingPunct="1">
              <a:lnSpc>
                <a:spcPct val="80000"/>
              </a:lnSpc>
            </a:pPr>
            <a:r>
              <a:rPr lang="en-US" sz="3100" dirty="0" smtClean="0"/>
              <a:t>Receiver divides frame by that number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dirty="0" smtClean="0"/>
              <a:t>If no remainder </a:t>
            </a:r>
            <a:r>
              <a:rPr lang="en-US" dirty="0" smtClean="0">
                <a:sym typeface="Wingdings" pitchFamily="2" charset="2"/>
              </a:rPr>
              <a:t>received a </a:t>
            </a:r>
            <a:r>
              <a:rPr lang="en-US" dirty="0" err="1" smtClean="0">
                <a:sym typeface="Wingdings" pitchFamily="2" charset="2"/>
              </a:rPr>
              <a:t>codeword</a:t>
            </a:r>
            <a:r>
              <a:rPr lang="en-US" dirty="0" smtClean="0">
                <a:sym typeface="Wingdings" pitchFamily="2" charset="2"/>
              </a:rPr>
              <a:t> </a:t>
            </a:r>
            <a:r>
              <a:rPr lang="en-US" dirty="0" smtClean="0"/>
              <a:t>assume no error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23F22A8-FD6E-4034-82A5-144BCFEEA9D7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B3BC4F2-F067-4A9C-85D7-AFD42BA3AD5B}" type="slidenum">
              <a:rPr lang="en-US">
                <a:latin typeface="Verdana" pitchFamily="34" charset="0"/>
              </a:rPr>
              <a:pPr/>
              <a:t>16</a:t>
            </a:fld>
            <a:endParaRPr lang="en-US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Cyclic Redundancy Check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Let M(x) be the </a:t>
            </a:r>
            <a:r>
              <a:rPr lang="en-US" sz="2800" b="1" smtClean="0"/>
              <a:t>message polynomial</a:t>
            </a:r>
          </a:p>
          <a:p>
            <a:pPr eaLnBrk="1" hangingPunct="1"/>
            <a:r>
              <a:rPr lang="en-US" sz="2800" smtClean="0"/>
              <a:t>Let P(x) be the </a:t>
            </a:r>
            <a:r>
              <a:rPr lang="en-US" sz="2800" b="1" smtClean="0"/>
              <a:t>generator polynomial</a:t>
            </a:r>
          </a:p>
          <a:p>
            <a:pPr lvl="1" eaLnBrk="1" hangingPunct="1"/>
            <a:r>
              <a:rPr lang="en-US" sz="2400" smtClean="0"/>
              <a:t>Generates the redundant bits</a:t>
            </a:r>
          </a:p>
          <a:p>
            <a:pPr lvl="1" eaLnBrk="1" hangingPunct="1"/>
            <a:r>
              <a:rPr lang="en-US" sz="2400" smtClean="0"/>
              <a:t>P(x) is fixed for a given CRC scheme</a:t>
            </a:r>
          </a:p>
          <a:p>
            <a:pPr lvl="1" eaLnBrk="1" hangingPunct="1"/>
            <a:r>
              <a:rPr lang="en-US" sz="2400" smtClean="0"/>
              <a:t>r+1 bits long</a:t>
            </a:r>
          </a:p>
          <a:p>
            <a:pPr lvl="1" eaLnBrk="1" hangingPunct="1"/>
            <a:r>
              <a:rPr lang="en-US" sz="2400" smtClean="0"/>
              <a:t>P(x) is known both by sender and 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E6B3132-A6ED-44EF-8942-D05BAC57AC2E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CF0A95B-D9BA-40D9-9C77-6CEC44BA254D}" type="slidenum">
              <a:rPr lang="en-US">
                <a:latin typeface="Verdana" pitchFamily="34" charset="0"/>
              </a:rPr>
              <a:pPr/>
              <a:t>17</a:t>
            </a:fld>
            <a:endParaRPr lang="en-US"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Cyclic Redundancy Check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Create and send a block polynomial F(x) based on M(x) and P(x) such that F(x) is divisible by P(x)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All operations are in binary modular arithmetic not the standard binary arithmetic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15547" y="3086554"/>
            <a:ext cx="508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3300"/>
                </a:solidFill>
                <a:latin typeface="Arial" charset="0"/>
              </a:rPr>
              <a:t>Binary modular addition is equivalent to </a:t>
            </a:r>
            <a:br>
              <a:rPr lang="en-US" sz="2000" b="1" dirty="0">
                <a:solidFill>
                  <a:srgbClr val="FF3300"/>
                </a:solidFill>
                <a:latin typeface="Arial" charset="0"/>
              </a:rPr>
            </a:br>
            <a:r>
              <a:rPr lang="en-US" sz="2000" b="1" dirty="0">
                <a:solidFill>
                  <a:srgbClr val="FF3300"/>
                </a:solidFill>
                <a:latin typeface="Arial" charset="0"/>
              </a:rPr>
              <a:t>          binary modular subtraction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E6B3132-A6ED-44EF-8942-D05BAC57AC2E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CF0A95B-D9BA-40D9-9C77-6CEC44BA254D}" type="slidenum">
              <a:rPr lang="en-US">
                <a:latin typeface="Verdana" pitchFamily="34" charset="0"/>
              </a:rPr>
              <a:pPr/>
              <a:t>18</a:t>
            </a:fld>
            <a:endParaRPr lang="en-US"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Cyclic Redundancy Check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Create and send a block polynomial F(x) based on M(x) and P(x) such that F(x) is divisible by P(x)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Creating F(x)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 dirty="0" smtClean="0"/>
              <a:t>Multiply M(x) by 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r</a:t>
            </a:r>
            <a:r>
              <a:rPr lang="en-US" sz="2000" dirty="0" smtClean="0"/>
              <a:t> 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 dirty="0" smtClean="0"/>
              <a:t>Divide 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r</a:t>
            </a:r>
            <a:r>
              <a:rPr lang="en-US" sz="2000" dirty="0" err="1" smtClean="0"/>
              <a:t>M</a:t>
            </a:r>
            <a:r>
              <a:rPr lang="en-US" sz="2000" dirty="0" smtClean="0"/>
              <a:t>(x) by P(x)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r</a:t>
            </a:r>
            <a:r>
              <a:rPr lang="en-US" sz="2000" dirty="0" err="1" smtClean="0"/>
              <a:t>M</a:t>
            </a:r>
            <a:r>
              <a:rPr lang="en-US" sz="2000" dirty="0" smtClean="0"/>
              <a:t>(x) = P(x).Q(x)+C(x)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3"/>
            </a:pPr>
            <a:r>
              <a:rPr lang="en-US" sz="2000" dirty="0" smtClean="0"/>
              <a:t>Ignore Q(x) and keep the reminder C(x)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3"/>
            </a:pPr>
            <a:r>
              <a:rPr lang="en-US" sz="2000" dirty="0" smtClean="0"/>
              <a:t>Form and send F(x) = 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r</a:t>
            </a:r>
            <a:r>
              <a:rPr lang="en-US" sz="2000" dirty="0" err="1" smtClean="0"/>
              <a:t>M</a:t>
            </a:r>
            <a:r>
              <a:rPr lang="en-US" sz="2000" dirty="0" smtClean="0"/>
              <a:t>(x)+C(x) </a:t>
            </a:r>
            <a:r>
              <a:rPr lang="en-US" sz="2000" dirty="0" smtClean="0">
                <a:solidFill>
                  <a:srgbClr val="FF0000"/>
                </a:solidFill>
              </a:rPr>
              <a:t>that is divisible by P(x)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</a:pPr>
            <a:r>
              <a:rPr lang="en-US" sz="2000" dirty="0" smtClean="0"/>
              <a:t>Receiver gets F’(x) (there might be some changed bits by error)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</a:pPr>
            <a:r>
              <a:rPr lang="en-US" sz="2000" dirty="0" smtClean="0"/>
              <a:t>Checks F’(x) / P(x) </a:t>
            </a:r>
            <a:r>
              <a:rPr lang="en-US" sz="2000" dirty="0" smtClean="0">
                <a:solidFill>
                  <a:srgbClr val="FF0000"/>
                </a:solidFill>
              </a:rPr>
              <a:t>The remainder is zero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 No error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457B7A7-802B-4ADA-A238-0204CAE09433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B26AEE1-CCAF-4B7B-B7C1-6674B97F5075}" type="slidenum">
              <a:rPr lang="en-US">
                <a:latin typeface="Verdana" pitchFamily="34" charset="0"/>
              </a:rPr>
              <a:pPr/>
              <a:t>19</a:t>
            </a:fld>
            <a:endParaRPr lang="en-US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CRC Generation</a:t>
            </a:r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379413" y="1760538"/>
          <a:ext cx="6894512" cy="35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3" imgW="3200400" imgH="1663560" progId="Equation.3">
                  <p:embed/>
                </p:oleObj>
              </mc:Choice>
              <mc:Fallback>
                <p:oleObj name="Equation" r:id="rId3" imgW="3200400" imgH="1663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760538"/>
                        <a:ext cx="6894512" cy="358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670175" y="3810000"/>
            <a:ext cx="508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FF3300"/>
                </a:solidFill>
                <a:latin typeface="Arial" charset="0"/>
              </a:rPr>
              <a:t>Binary modular addition is equivalent to </a:t>
            </a:r>
            <a:br>
              <a:rPr lang="en-US" sz="2000" b="1" dirty="0">
                <a:solidFill>
                  <a:srgbClr val="FF3300"/>
                </a:solidFill>
                <a:latin typeface="Arial" charset="0"/>
              </a:rPr>
            </a:br>
            <a:r>
              <a:rPr lang="en-US" sz="2000" b="1" dirty="0">
                <a:solidFill>
                  <a:srgbClr val="FF3300"/>
                </a:solidFill>
                <a:latin typeface="Arial" charset="0"/>
              </a:rPr>
              <a:t>          binary modular subtraction</a:t>
            </a:r>
          </a:p>
        </p:txBody>
      </p:sp>
      <p:sp>
        <p:nvSpPr>
          <p:cNvPr id="1276943" name="Rectangle 15"/>
          <p:cNvSpPr>
            <a:spLocks noChangeArrowheads="1"/>
          </p:cNvSpPr>
          <p:nvPr/>
        </p:nvSpPr>
        <p:spPr bwMode="auto">
          <a:xfrm>
            <a:off x="303213" y="4454525"/>
            <a:ext cx="7648575" cy="133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49BB75F-2DA9-4A83-AB16-85F7F6856CED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874F574-0B9C-4803-978F-62FB34D9E966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3914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Overall Picture: Data Link Layer and Medium Access Control </a:t>
            </a:r>
          </a:p>
        </p:txBody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03371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Data Link Layer: Creating a reliable link requires:</a:t>
            </a:r>
          </a:p>
          <a:p>
            <a:pPr lvl="1" eaLnBrk="1" hangingPunct="1"/>
            <a:r>
              <a:rPr lang="en-US" sz="2400" dirty="0" smtClean="0"/>
              <a:t>This transmission should be </a:t>
            </a:r>
            <a:r>
              <a:rPr lang="en-US" sz="2400" dirty="0" smtClean="0">
                <a:solidFill>
                  <a:srgbClr val="FF0000"/>
                </a:solidFill>
              </a:rPr>
              <a:t>reliable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 Data Link Control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dirty="0" smtClean="0"/>
              <a:t>Network nodes should be able to transmit over the physical channel as if nodes are connected by a direct </a:t>
            </a:r>
            <a:r>
              <a:rPr lang="en-US" sz="2400" dirty="0" smtClean="0">
                <a:solidFill>
                  <a:srgbClr val="FF0000"/>
                </a:solidFill>
              </a:rPr>
              <a:t>link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 Medium Access Control (Later)</a:t>
            </a:r>
          </a:p>
          <a:p>
            <a:pPr marL="457200" lvl="1" indent="0" eaLnBrk="1" hangingPunct="1">
              <a:buNone/>
            </a:pPr>
            <a:r>
              <a:rPr lang="en-US" sz="2400" dirty="0" smtClean="0">
                <a:sym typeface="Wingdings" pitchFamily="2" charset="2"/>
              </a:rPr>
              <a:t>(think of wireless links, there is no direct link!!!!)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23" y="1465942"/>
            <a:ext cx="3285573" cy="381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6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B9475A6-2636-4633-BEFD-EF9DF83D6178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528EBF5-20E2-49A5-9FBC-0D67909EA95B}" type="slidenum">
              <a:rPr lang="en-US">
                <a:latin typeface="Verdana" pitchFamily="34" charset="0"/>
              </a:rPr>
              <a:pPr/>
              <a:t>20</a:t>
            </a:fld>
            <a:endParaRPr lang="en-US">
              <a:latin typeface="Verdana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8" y="1431925"/>
            <a:ext cx="4994275" cy="24907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M(x) = 110011 </a:t>
            </a:r>
            <a:r>
              <a:rPr lang="en-US" sz="1800" smtClean="0">
                <a:sym typeface="Wingdings" pitchFamily="2" charset="2"/>
              </a:rPr>
              <a:t> x</a:t>
            </a:r>
            <a:r>
              <a:rPr lang="en-US" sz="1800" baseline="30000" smtClean="0">
                <a:sym typeface="Wingdings" pitchFamily="2" charset="2"/>
              </a:rPr>
              <a:t>5</a:t>
            </a:r>
            <a:r>
              <a:rPr lang="en-US" sz="1800" smtClean="0">
                <a:sym typeface="Wingdings" pitchFamily="2" charset="2"/>
              </a:rPr>
              <a:t>+x</a:t>
            </a:r>
            <a:r>
              <a:rPr lang="en-US" sz="1800" baseline="30000" smtClean="0">
                <a:sym typeface="Wingdings" pitchFamily="2" charset="2"/>
              </a:rPr>
              <a:t>4</a:t>
            </a:r>
            <a:r>
              <a:rPr lang="en-US" sz="1800" smtClean="0">
                <a:sym typeface="Wingdings" pitchFamily="2" charset="2"/>
              </a:rPr>
              <a:t>+x+1  (6 bits)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Wingdings" pitchFamily="2" charset="2"/>
              </a:rPr>
              <a:t>P(x) = 11001  x</a:t>
            </a:r>
            <a:r>
              <a:rPr lang="en-US" sz="1800" baseline="30000" smtClean="0">
                <a:sym typeface="Wingdings" pitchFamily="2" charset="2"/>
              </a:rPr>
              <a:t>4</a:t>
            </a:r>
            <a:r>
              <a:rPr lang="en-US" sz="1800" smtClean="0">
                <a:sym typeface="Wingdings" pitchFamily="2" charset="2"/>
              </a:rPr>
              <a:t>+x</a:t>
            </a:r>
            <a:r>
              <a:rPr lang="en-US" sz="1800" baseline="30000" smtClean="0">
                <a:sym typeface="Wingdings" pitchFamily="2" charset="2"/>
              </a:rPr>
              <a:t>3</a:t>
            </a:r>
            <a:r>
              <a:rPr lang="en-US" sz="1800" smtClean="0">
                <a:sym typeface="Wingdings" pitchFamily="2" charset="2"/>
              </a:rPr>
              <a:t>+1  (5 bits, r = 4)</a:t>
            </a:r>
            <a:br>
              <a:rPr lang="en-US" sz="1800" smtClean="0">
                <a:sym typeface="Wingdings" pitchFamily="2" charset="2"/>
              </a:rPr>
            </a:br>
            <a:r>
              <a:rPr lang="en-US" sz="1800" smtClean="0">
                <a:sym typeface="Wingdings" pitchFamily="2" charset="2"/>
              </a:rPr>
              <a:t> 4 bits of redundancy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Wingdings" pitchFamily="2" charset="2"/>
              </a:rPr>
              <a:t>Form x</a:t>
            </a:r>
            <a:r>
              <a:rPr lang="en-US" sz="1800" baseline="30000" smtClean="0">
                <a:sym typeface="Wingdings" pitchFamily="2" charset="2"/>
              </a:rPr>
              <a:t>r</a:t>
            </a:r>
            <a:r>
              <a:rPr lang="en-US" sz="1800" smtClean="0">
                <a:sym typeface="Wingdings" pitchFamily="2" charset="2"/>
              </a:rPr>
              <a:t>M(x)  110011 </a:t>
            </a:r>
            <a:r>
              <a:rPr lang="en-US" sz="1800" u="sng" smtClean="0">
                <a:solidFill>
                  <a:srgbClr val="FF0000"/>
                </a:solidFill>
                <a:sym typeface="Wingdings" pitchFamily="2" charset="2"/>
              </a:rPr>
              <a:t>0000</a:t>
            </a:r>
            <a:r>
              <a:rPr lang="en-US" sz="1800" smtClean="0">
                <a:sym typeface="Wingdings" pitchFamily="2" charset="2"/>
              </a:rPr>
              <a:t> </a:t>
            </a:r>
            <a:br>
              <a:rPr lang="en-US" sz="1800" smtClean="0">
                <a:sym typeface="Wingdings" pitchFamily="2" charset="2"/>
              </a:rPr>
            </a:br>
            <a:r>
              <a:rPr lang="en-US" sz="1800" smtClean="0">
                <a:sym typeface="Wingdings" pitchFamily="2" charset="2"/>
              </a:rPr>
              <a:t> x</a:t>
            </a:r>
            <a:r>
              <a:rPr lang="en-US" sz="1800" baseline="30000" smtClean="0">
                <a:sym typeface="Wingdings" pitchFamily="2" charset="2"/>
              </a:rPr>
              <a:t>9</a:t>
            </a:r>
            <a:r>
              <a:rPr lang="en-US" sz="1800" smtClean="0">
                <a:sym typeface="Wingdings" pitchFamily="2" charset="2"/>
              </a:rPr>
              <a:t>+x</a:t>
            </a:r>
            <a:r>
              <a:rPr lang="en-US" sz="1800" baseline="30000" smtClean="0">
                <a:sym typeface="Wingdings" pitchFamily="2" charset="2"/>
              </a:rPr>
              <a:t>8</a:t>
            </a:r>
            <a:r>
              <a:rPr lang="en-US" sz="1800" smtClean="0">
                <a:sym typeface="Wingdings" pitchFamily="2" charset="2"/>
              </a:rPr>
              <a:t>+x</a:t>
            </a:r>
            <a:r>
              <a:rPr lang="en-US" sz="1800" baseline="30000" smtClean="0">
                <a:sym typeface="Wingdings" pitchFamily="2" charset="2"/>
              </a:rPr>
              <a:t>5</a:t>
            </a:r>
            <a:r>
              <a:rPr lang="en-US" sz="1800" smtClean="0">
                <a:sym typeface="Wingdings" pitchFamily="2" charset="2"/>
              </a:rPr>
              <a:t>+x</a:t>
            </a:r>
            <a:r>
              <a:rPr lang="en-US" sz="1800" baseline="30000" smtClean="0">
                <a:sym typeface="Wingdings" pitchFamily="2" charset="2"/>
              </a:rPr>
              <a:t>4</a:t>
            </a:r>
            <a:endParaRPr lang="en-US" sz="180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Wingdings" pitchFamily="2" charset="2"/>
              </a:rPr>
              <a:t>Divide x</a:t>
            </a:r>
            <a:r>
              <a:rPr lang="en-US" sz="1800" baseline="30000" smtClean="0">
                <a:sym typeface="Wingdings" pitchFamily="2" charset="2"/>
              </a:rPr>
              <a:t>r</a:t>
            </a:r>
            <a:r>
              <a:rPr lang="en-US" sz="1800" smtClean="0">
                <a:sym typeface="Wingdings" pitchFamily="2" charset="2"/>
              </a:rPr>
              <a:t>M(x) by P(x) to find C(x)</a:t>
            </a:r>
          </a:p>
        </p:txBody>
      </p:sp>
      <p:grpSp>
        <p:nvGrpSpPr>
          <p:cNvPr id="1277956" name="Group 4"/>
          <p:cNvGrpSpPr>
            <a:grpSpLocks/>
          </p:cNvGrpSpPr>
          <p:nvPr/>
        </p:nvGrpSpPr>
        <p:grpSpPr bwMode="auto">
          <a:xfrm>
            <a:off x="1116013" y="3429000"/>
            <a:ext cx="2870200" cy="2227263"/>
            <a:chOff x="703" y="2523"/>
            <a:chExt cx="1708" cy="1355"/>
          </a:xfrm>
        </p:grpSpPr>
        <p:graphicFrame>
          <p:nvGraphicFramePr>
            <p:cNvPr id="32782" name="Object 5"/>
            <p:cNvGraphicFramePr>
              <a:graphicFrameLocks noChangeAspect="1"/>
            </p:cNvGraphicFramePr>
            <p:nvPr/>
          </p:nvGraphicFramePr>
          <p:xfrm>
            <a:off x="703" y="2523"/>
            <a:ext cx="1263" cy="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8" name="Equation" r:id="rId3" imgW="1219200" imgH="1308100" progId="Equation.3">
                    <p:embed/>
                  </p:oleObj>
                </mc:Choice>
                <mc:Fallback>
                  <p:oleObj name="Equation" r:id="rId3" imgW="1219200" imgH="1308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523"/>
                          <a:ext cx="1263" cy="1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Text Box 6"/>
            <p:cNvSpPr txBox="1">
              <a:spLocks noChangeArrowheads="1"/>
            </p:cNvSpPr>
            <p:nvPr/>
          </p:nvSpPr>
          <p:spPr bwMode="auto">
            <a:xfrm>
              <a:off x="1927" y="3647"/>
              <a:ext cx="48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>
                  <a:latin typeface="Arial" charset="0"/>
                </a:rPr>
                <a:t>= C(x)</a:t>
              </a:r>
            </a:p>
          </p:txBody>
        </p:sp>
      </p:grpSp>
      <p:sp>
        <p:nvSpPr>
          <p:cNvPr id="1277959" name="Text Box 7"/>
          <p:cNvSpPr txBox="1">
            <a:spLocks noChangeArrowheads="1"/>
          </p:cNvSpPr>
          <p:nvPr/>
        </p:nvSpPr>
        <p:spPr bwMode="auto">
          <a:xfrm>
            <a:off x="501650" y="5707063"/>
            <a:ext cx="315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Send the block 110011  </a:t>
            </a:r>
            <a:r>
              <a:rPr lang="en-US" u="sng">
                <a:solidFill>
                  <a:srgbClr val="FF0000"/>
                </a:solidFill>
                <a:latin typeface="Arial" charset="0"/>
              </a:rPr>
              <a:t>1001</a:t>
            </a:r>
          </a:p>
        </p:txBody>
      </p:sp>
      <p:sp>
        <p:nvSpPr>
          <p:cNvPr id="1277960" name="Rectangle 8"/>
          <p:cNvSpPr>
            <a:spLocks noChangeArrowheads="1"/>
          </p:cNvSpPr>
          <p:nvPr/>
        </p:nvSpPr>
        <p:spPr bwMode="auto">
          <a:xfrm>
            <a:off x="5065713" y="1438275"/>
            <a:ext cx="3192462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>
                <a:latin typeface="Arial" charset="0"/>
              </a:rPr>
              <a:t>Receive</a:t>
            </a:r>
          </a:p>
        </p:txBody>
      </p:sp>
      <p:graphicFrame>
        <p:nvGraphicFramePr>
          <p:cNvPr id="1277961" name="Object 9"/>
          <p:cNvGraphicFramePr>
            <a:graphicFrameLocks noChangeAspect="1"/>
          </p:cNvGraphicFramePr>
          <p:nvPr/>
        </p:nvGraphicFramePr>
        <p:xfrm>
          <a:off x="5549900" y="1868488"/>
          <a:ext cx="21447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5" imgW="1231900" imgH="1155700" progId="Equation.3">
                  <p:embed/>
                </p:oleObj>
              </mc:Choice>
              <mc:Fallback>
                <p:oleObj name="Equation" r:id="rId5" imgW="1231900" imgH="1155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1868488"/>
                        <a:ext cx="21447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7299325" y="3813175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77963" name="Text Box 11"/>
          <p:cNvSpPr txBox="1">
            <a:spLocks noChangeArrowheads="1"/>
          </p:cNvSpPr>
          <p:nvPr/>
        </p:nvSpPr>
        <p:spPr bwMode="auto">
          <a:xfrm>
            <a:off x="6515100" y="4197350"/>
            <a:ext cx="1568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</a:rPr>
              <a:t>No remainder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Arial" charset="0"/>
                <a:sym typeface="Wingdings" pitchFamily="2" charset="2"/>
              </a:rPr>
              <a:t> </a:t>
            </a:r>
            <a:r>
              <a:rPr lang="en-US">
                <a:latin typeface="Arial" charset="0"/>
              </a:rPr>
              <a:t>Accept</a:t>
            </a:r>
          </a:p>
        </p:txBody>
      </p:sp>
      <p:sp>
        <p:nvSpPr>
          <p:cNvPr id="1277964" name="Text Box 12"/>
          <p:cNvSpPr txBox="1">
            <a:spLocks noChangeArrowheads="1"/>
          </p:cNvSpPr>
          <p:nvPr/>
        </p:nvSpPr>
        <p:spPr bwMode="auto">
          <a:xfrm>
            <a:off x="4397375" y="4876800"/>
            <a:ext cx="354171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3300"/>
                </a:solidFill>
                <a:latin typeface="Arial" charset="0"/>
              </a:rPr>
              <a:t>ALL OPERATIONS ARE </a:t>
            </a:r>
          </a:p>
          <a:p>
            <a:pPr eaLnBrk="1" hangingPunct="1"/>
            <a:r>
              <a:rPr lang="en-US" b="1">
                <a:solidFill>
                  <a:srgbClr val="FF3300"/>
                </a:solidFill>
                <a:latin typeface="Arial" charset="0"/>
              </a:rPr>
              <a:t>BINARY MODULO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9" grpId="0"/>
      <p:bldP spid="32779" grpId="0" animBg="1"/>
      <p:bldP spid="1277963" grpId="0"/>
      <p:bldP spid="12779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46A6BBE-0166-4191-9D42-FF70A3D226BB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D829836-24C5-478C-8625-0D8776217243}" type="slidenum">
              <a:rPr lang="en-US">
                <a:latin typeface="Verdana" pitchFamily="34" charset="0"/>
              </a:rPr>
              <a:pPr/>
              <a:t>21</a:t>
            </a:fld>
            <a:endParaRPr lang="en-US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CRC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dirty="0" smtClean="0"/>
              <a:t>Which errors can be detected?</a:t>
            </a:r>
          </a:p>
          <a:p>
            <a:pPr lvl="1" eaLnBrk="1" hangingPunct="1"/>
            <a:r>
              <a:rPr lang="en-US" sz="2700" dirty="0" smtClean="0"/>
              <a:t>can detect all burst errors less than </a:t>
            </a:r>
            <a:r>
              <a:rPr lang="tr-TR" sz="2700" dirty="0"/>
              <a:t>r</a:t>
            </a:r>
            <a:r>
              <a:rPr lang="en-US" sz="2700" dirty="0" smtClean="0"/>
              <a:t>+1 </a:t>
            </a:r>
            <a:r>
              <a:rPr lang="en-US" sz="2700" dirty="0" smtClean="0"/>
              <a:t>bits</a:t>
            </a:r>
          </a:p>
          <a:p>
            <a:pPr eaLnBrk="1" hangingPunct="1"/>
            <a:r>
              <a:rPr lang="en-US" sz="3100" dirty="0" smtClean="0"/>
              <a:t>Why?</a:t>
            </a:r>
          </a:p>
          <a:p>
            <a:pPr eaLnBrk="1" hangingPunct="1"/>
            <a:r>
              <a:rPr lang="en-US" sz="3100" dirty="0" smtClean="0"/>
              <a:t>Which errors cannot be detected?</a:t>
            </a:r>
          </a:p>
          <a:p>
            <a:pPr eaLnBrk="1" hangingPunct="1"/>
            <a:endParaRPr lang="en-US" sz="4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5C7FA58-BED4-4058-B436-3659D89F98A6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A20EF60-5498-48C1-A5EE-04052D8FE161}" type="slidenum">
              <a:rPr lang="en-US">
                <a:latin typeface="Verdana" pitchFamily="34" charset="0"/>
              </a:rPr>
              <a:pPr/>
              <a:t>22</a:t>
            </a:fld>
            <a:endParaRPr lang="en-US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17488"/>
            <a:ext cx="7467600" cy="9144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PMingLiU" pitchFamily="18" charset="-120"/>
              </a:rPr>
              <a:t>Standard Generator Polynomials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80338" cy="39687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CRC-8: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5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CRC-16: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7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CCITT-16: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CCITT-32: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2454275" y="1127125"/>
            <a:ext cx="34131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Arial" charset="0"/>
              </a:rPr>
              <a:t>CRC = cyclic redundancy check</a:t>
            </a: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4665663" y="4581525"/>
            <a:ext cx="2555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Arial" charset="0"/>
              </a:rPr>
              <a:t>HDLC, XMODEM, V.41</a:t>
            </a:r>
          </a:p>
        </p:txBody>
      </p: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4673600" y="5280025"/>
            <a:ext cx="2390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Arial" charset="0"/>
              </a:rPr>
              <a:t>IEEE 802, DoD, V.42 </a:t>
            </a:r>
          </a:p>
        </p:txBody>
      </p:sp>
      <p:sp>
        <p:nvSpPr>
          <p:cNvPr id="34826" name="Rectangle 7"/>
          <p:cNvSpPr>
            <a:spLocks noChangeArrowheads="1"/>
          </p:cNvSpPr>
          <p:nvPr/>
        </p:nvSpPr>
        <p:spPr bwMode="auto">
          <a:xfrm>
            <a:off x="4665663" y="3317875"/>
            <a:ext cx="854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Arial" charset="0"/>
              </a:rPr>
              <a:t>Bisync</a:t>
            </a:r>
          </a:p>
        </p:txBody>
      </p:sp>
      <p:sp>
        <p:nvSpPr>
          <p:cNvPr id="34827" name="Rectangle 8"/>
          <p:cNvSpPr>
            <a:spLocks noChangeArrowheads="1"/>
          </p:cNvSpPr>
          <p:nvPr/>
        </p:nvSpPr>
        <p:spPr bwMode="auto">
          <a:xfrm>
            <a:off x="4665663" y="2181225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Arial" charset="0"/>
              </a:rPr>
              <a:t>ATM</a:t>
            </a:r>
          </a:p>
        </p:txBody>
      </p:sp>
      <p:sp>
        <p:nvSpPr>
          <p:cNvPr id="34828" name="Text Box 9"/>
          <p:cNvSpPr txBox="1">
            <a:spLocks noChangeArrowheads="1"/>
          </p:cNvSpPr>
          <p:nvPr/>
        </p:nvSpPr>
        <p:spPr bwMode="auto">
          <a:xfrm>
            <a:off x="1050925" y="2195513"/>
            <a:ext cx="2695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i="1">
                <a:latin typeface="Arial" charset="0"/>
              </a:rPr>
              <a:t>= x</a:t>
            </a:r>
            <a:r>
              <a:rPr lang="en-US" i="1" baseline="30000">
                <a:latin typeface="Arial" charset="0"/>
              </a:rPr>
              <a:t>8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2 </a:t>
            </a:r>
            <a:r>
              <a:rPr lang="en-US" i="1">
                <a:latin typeface="Arial" charset="0"/>
              </a:rPr>
              <a:t>+ x +</a:t>
            </a:r>
            <a:r>
              <a:rPr lang="en-US">
                <a:latin typeface="Arial" charset="0"/>
              </a:rPr>
              <a:t> 1</a:t>
            </a:r>
          </a:p>
        </p:txBody>
      </p:sp>
      <p:sp>
        <p:nvSpPr>
          <p:cNvPr id="34829" name="Text Box 10"/>
          <p:cNvSpPr txBox="1">
            <a:spLocks noChangeArrowheads="1"/>
          </p:cNvSpPr>
          <p:nvPr/>
        </p:nvSpPr>
        <p:spPr bwMode="auto">
          <a:xfrm>
            <a:off x="1042988" y="3316288"/>
            <a:ext cx="269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i="1">
                <a:latin typeface="Arial" charset="0"/>
              </a:rPr>
              <a:t>= x</a:t>
            </a:r>
            <a:r>
              <a:rPr lang="en-US" i="1" baseline="30000">
                <a:latin typeface="Arial" charset="0"/>
              </a:rPr>
              <a:t>16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15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2</a:t>
            </a:r>
            <a:r>
              <a:rPr lang="en-US" i="1">
                <a:latin typeface="Arial" charset="0"/>
              </a:rPr>
              <a:t> +</a:t>
            </a:r>
            <a:r>
              <a:rPr lang="en-US">
                <a:latin typeface="Arial" charset="0"/>
              </a:rPr>
              <a:t> 1</a:t>
            </a:r>
          </a:p>
          <a:p>
            <a:pPr>
              <a:spcBef>
                <a:spcPct val="0"/>
              </a:spcBef>
            </a:pPr>
            <a:r>
              <a:rPr lang="en-US">
                <a:latin typeface="Arial" charset="0"/>
              </a:rPr>
              <a:t>= (</a:t>
            </a:r>
            <a:r>
              <a:rPr lang="en-US" i="1">
                <a:latin typeface="Arial" charset="0"/>
              </a:rPr>
              <a:t>x</a:t>
            </a:r>
            <a:r>
              <a:rPr lang="en-US">
                <a:latin typeface="Arial" charset="0"/>
              </a:rPr>
              <a:t> + 1)(</a:t>
            </a:r>
            <a:r>
              <a:rPr lang="en-US" i="1">
                <a:latin typeface="Arial" charset="0"/>
              </a:rPr>
              <a:t>x</a:t>
            </a:r>
            <a:r>
              <a:rPr lang="en-US" i="1" baseline="30000">
                <a:latin typeface="Arial" charset="0"/>
              </a:rPr>
              <a:t>15 </a:t>
            </a:r>
            <a:r>
              <a:rPr lang="en-US" i="1">
                <a:latin typeface="Arial" charset="0"/>
              </a:rPr>
              <a:t>+ x +</a:t>
            </a:r>
            <a:r>
              <a:rPr lang="en-US">
                <a:latin typeface="Arial" charset="0"/>
              </a:rPr>
              <a:t> 1)</a:t>
            </a:r>
          </a:p>
        </p:txBody>
      </p:sp>
      <p:sp>
        <p:nvSpPr>
          <p:cNvPr id="34830" name="Text Box 11"/>
          <p:cNvSpPr txBox="1">
            <a:spLocks noChangeArrowheads="1"/>
          </p:cNvSpPr>
          <p:nvPr/>
        </p:nvSpPr>
        <p:spPr bwMode="auto">
          <a:xfrm>
            <a:off x="1049338" y="4649788"/>
            <a:ext cx="2695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i="1">
                <a:latin typeface="Arial" charset="0"/>
              </a:rPr>
              <a:t>= x</a:t>
            </a:r>
            <a:r>
              <a:rPr lang="en-US" i="1" baseline="30000">
                <a:latin typeface="Arial" charset="0"/>
              </a:rPr>
              <a:t>16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12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5</a:t>
            </a:r>
            <a:r>
              <a:rPr lang="en-US" i="1">
                <a:latin typeface="Arial" charset="0"/>
              </a:rPr>
              <a:t> +</a:t>
            </a:r>
            <a:r>
              <a:rPr lang="en-US">
                <a:latin typeface="Arial" charset="0"/>
              </a:rPr>
              <a:t> 1</a:t>
            </a:r>
          </a:p>
        </p:txBody>
      </p:sp>
      <p:sp>
        <p:nvSpPr>
          <p:cNvPr id="34831" name="Text Box 12"/>
          <p:cNvSpPr txBox="1">
            <a:spLocks noChangeArrowheads="1"/>
          </p:cNvSpPr>
          <p:nvPr/>
        </p:nvSpPr>
        <p:spPr bwMode="auto">
          <a:xfrm>
            <a:off x="1023938" y="5708650"/>
            <a:ext cx="7294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i="1">
                <a:latin typeface="Arial" charset="0"/>
              </a:rPr>
              <a:t>= x</a:t>
            </a:r>
            <a:r>
              <a:rPr lang="en-US" i="1" baseline="30000">
                <a:latin typeface="Arial" charset="0"/>
              </a:rPr>
              <a:t>32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26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23</a:t>
            </a:r>
            <a:r>
              <a:rPr lang="en-US" i="1">
                <a:latin typeface="Arial" charset="0"/>
              </a:rPr>
              <a:t> +</a:t>
            </a:r>
            <a:r>
              <a:rPr lang="en-US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x</a:t>
            </a:r>
            <a:r>
              <a:rPr lang="en-US" i="1" baseline="30000">
                <a:latin typeface="Arial" charset="0"/>
              </a:rPr>
              <a:t>22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16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12</a:t>
            </a:r>
            <a:r>
              <a:rPr lang="en-US" i="1">
                <a:latin typeface="Arial" charset="0"/>
              </a:rPr>
              <a:t> + x</a:t>
            </a:r>
            <a:r>
              <a:rPr lang="en-US" i="1" baseline="30000">
                <a:latin typeface="Arial" charset="0"/>
              </a:rPr>
              <a:t>11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10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8</a:t>
            </a:r>
            <a:r>
              <a:rPr lang="en-US" i="1">
                <a:latin typeface="Arial" charset="0"/>
              </a:rPr>
              <a:t> +</a:t>
            </a:r>
            <a:r>
              <a:rPr lang="en-US" i="1" baseline="-25000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x</a:t>
            </a:r>
            <a:r>
              <a:rPr lang="en-US" i="1" baseline="30000">
                <a:latin typeface="Arial" charset="0"/>
              </a:rPr>
              <a:t>7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5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4</a:t>
            </a:r>
            <a:r>
              <a:rPr lang="en-US" i="1">
                <a:latin typeface="Arial" charset="0"/>
              </a:rPr>
              <a:t> + x</a:t>
            </a:r>
            <a:r>
              <a:rPr lang="en-US" i="1" baseline="30000">
                <a:latin typeface="Arial" charset="0"/>
              </a:rPr>
              <a:t>2 </a:t>
            </a:r>
            <a:r>
              <a:rPr lang="en-US" i="1">
                <a:latin typeface="Arial" charset="0"/>
              </a:rPr>
              <a:t>+ x</a:t>
            </a:r>
            <a:r>
              <a:rPr lang="en-US" i="1" baseline="30000">
                <a:latin typeface="Arial" charset="0"/>
              </a:rPr>
              <a:t> </a:t>
            </a:r>
            <a:r>
              <a:rPr lang="en-US" i="1">
                <a:latin typeface="Arial" charset="0"/>
              </a:rPr>
              <a:t>+ </a:t>
            </a:r>
            <a:r>
              <a:rPr lang="en-US"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implementation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59157"/>
            <a:ext cx="8229600" cy="216700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PMingLiU" pitchFamily="18" charset="-120"/>
              </a:rPr>
              <a:t>Implemented </a:t>
            </a:r>
            <a:r>
              <a:rPr lang="en-US" altLang="zh-TW" dirty="0">
                <a:ea typeface="PMingLiU" pitchFamily="18" charset="-120"/>
              </a:rPr>
              <a:t>using shift-register circuits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1D4D8-A373-41B8-A0BB-50E31C793E50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A8BA3-DEFA-405E-AA71-036F652789A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6" y="1221921"/>
            <a:ext cx="8401354" cy="27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8BF7DE0-8149-4E25-8432-0A67CEB10A50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4E44EB23-5644-4B88-A813-BF7040CFCD81}" type="slidenum">
              <a:rPr lang="en-US">
                <a:latin typeface="Verdana" pitchFamily="34" charset="0"/>
              </a:rPr>
              <a:pPr/>
              <a:t>24</a:t>
            </a:fld>
            <a:endParaRPr lang="en-US">
              <a:latin typeface="Verdana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Error Control</a:t>
            </a:r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Automatic Repeat Request: ARQ</a:t>
            </a:r>
            <a:endParaRPr lang="en-GB" sz="2400" b="1" i="1" smtClean="0"/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Error-detecting codes: CRC, checksum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When error is detected the block or the frame containing the block has to be retransmitted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Stop and Wait, Go Back N, Selective Repeat</a:t>
            </a: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Forward Error correction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The frames carry enough information to correct the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Error-correcting codes: Hamming codes…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Hybrid: </a:t>
            </a:r>
            <a:r>
              <a:rPr lang="en-US" sz="2400" smtClean="0"/>
              <a:t>ARQ and FEC may be combined, such that minor errors are corrected without retransmission, and major errors are corrected via a request for retransmission </a:t>
            </a: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1F44332A-5C39-4EEA-8226-ED9C81241C94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512C8142-5877-4088-BF2F-22172D23B3FC}" type="slidenum">
              <a:rPr lang="en-US">
                <a:latin typeface="Verdana" pitchFamily="34" charset="0"/>
              </a:rPr>
              <a:pPr/>
              <a:t>25</a:t>
            </a:fld>
            <a:endParaRPr lang="en-US">
              <a:latin typeface="Verdana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Remember: </a:t>
            </a:r>
            <a:br>
              <a:rPr lang="en-US" sz="3600" smtClean="0"/>
            </a:br>
            <a:r>
              <a:rPr lang="en-US" sz="2800" smtClean="0"/>
              <a:t>Performance of</a:t>
            </a:r>
            <a:r>
              <a:rPr lang="en-US" sz="3600" smtClean="0"/>
              <a:t> </a:t>
            </a:r>
            <a:r>
              <a:rPr lang="en-US" sz="2800" i="1" smtClean="0"/>
              <a:t>Stop and Wait with error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87763"/>
            <a:ext cx="8229600" cy="750887"/>
          </a:xfrm>
        </p:spPr>
        <p:txBody>
          <a:bodyPr/>
          <a:lstStyle/>
          <a:p>
            <a:pPr eaLnBrk="1" hangingPunct="1"/>
            <a:r>
              <a:rPr lang="en-US" i="1" smtClean="0">
                <a:latin typeface="Times New Roman" pitchFamily="18" charset="0"/>
              </a:rPr>
              <a:t>k</a:t>
            </a:r>
            <a:r>
              <a:rPr lang="en-US" smtClean="0"/>
              <a:t>: number of unsuccessful attempts</a:t>
            </a:r>
          </a:p>
        </p:txBody>
      </p:sp>
      <p:graphicFrame>
        <p:nvGraphicFramePr>
          <p:cNvPr id="41991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700088" y="4597400"/>
          <a:ext cx="65738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Equation" r:id="rId3" imgW="3136900" imgH="431800" progId="Equation.3">
                  <p:embed/>
                </p:oleObj>
              </mc:Choice>
              <mc:Fallback>
                <p:oleObj name="Equation" r:id="rId3" imgW="3136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597400"/>
                        <a:ext cx="65738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2" name="Group 5"/>
          <p:cNvGrpSpPr>
            <a:grpSpLocks/>
          </p:cNvGrpSpPr>
          <p:nvPr/>
        </p:nvGrpSpPr>
        <p:grpSpPr bwMode="auto">
          <a:xfrm>
            <a:off x="228600" y="1368425"/>
            <a:ext cx="8821738" cy="2220913"/>
            <a:chOff x="144" y="709"/>
            <a:chExt cx="5557" cy="1399"/>
          </a:xfrm>
        </p:grpSpPr>
        <p:sp>
          <p:nvSpPr>
            <p:cNvPr id="41994" name="Line 6"/>
            <p:cNvSpPr>
              <a:spLocks noChangeShapeType="1"/>
            </p:cNvSpPr>
            <p:nvPr/>
          </p:nvSpPr>
          <p:spPr bwMode="auto">
            <a:xfrm flipV="1">
              <a:off x="179" y="1571"/>
              <a:ext cx="5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995" name="Rectangle 7"/>
            <p:cNvSpPr>
              <a:spLocks noChangeArrowheads="1"/>
            </p:cNvSpPr>
            <p:nvPr/>
          </p:nvSpPr>
          <p:spPr bwMode="auto">
            <a:xfrm>
              <a:off x="425" y="1279"/>
              <a:ext cx="576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996" name="Line 8"/>
            <p:cNvSpPr>
              <a:spLocks noChangeShapeType="1"/>
            </p:cNvSpPr>
            <p:nvPr/>
          </p:nvSpPr>
          <p:spPr bwMode="auto">
            <a:xfrm flipV="1">
              <a:off x="144" y="2094"/>
              <a:ext cx="554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997" name="Rectangle 9"/>
            <p:cNvSpPr>
              <a:spLocks noChangeArrowheads="1"/>
            </p:cNvSpPr>
            <p:nvPr/>
          </p:nvSpPr>
          <p:spPr bwMode="auto">
            <a:xfrm>
              <a:off x="844" y="1286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i="1">
                  <a:latin typeface="Arial" charset="0"/>
                </a:rPr>
                <a:t>H</a:t>
              </a:r>
            </a:p>
          </p:txBody>
        </p:sp>
        <p:sp>
          <p:nvSpPr>
            <p:cNvPr id="41998" name="Line 10"/>
            <p:cNvSpPr>
              <a:spLocks noChangeShapeType="1"/>
            </p:cNvSpPr>
            <p:nvPr/>
          </p:nvSpPr>
          <p:spPr bwMode="auto">
            <a:xfrm>
              <a:off x="1015" y="1362"/>
              <a:ext cx="72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999" name="Rectangle 11"/>
            <p:cNvSpPr>
              <a:spLocks noChangeArrowheads="1"/>
            </p:cNvSpPr>
            <p:nvPr/>
          </p:nvSpPr>
          <p:spPr bwMode="auto">
            <a:xfrm>
              <a:off x="1757" y="1278"/>
              <a:ext cx="576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2000" name="Rectangle 12"/>
            <p:cNvSpPr>
              <a:spLocks noChangeArrowheads="1"/>
            </p:cNvSpPr>
            <p:nvPr/>
          </p:nvSpPr>
          <p:spPr bwMode="auto">
            <a:xfrm>
              <a:off x="2176" y="1285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i="1">
                  <a:latin typeface="Arial" charset="0"/>
                </a:rPr>
                <a:t>H</a:t>
              </a:r>
            </a:p>
          </p:txBody>
        </p:sp>
        <p:sp>
          <p:nvSpPr>
            <p:cNvPr id="42001" name="Line 13"/>
            <p:cNvSpPr>
              <a:spLocks noChangeShapeType="1"/>
            </p:cNvSpPr>
            <p:nvPr/>
          </p:nvSpPr>
          <p:spPr bwMode="auto">
            <a:xfrm>
              <a:off x="2349" y="1370"/>
              <a:ext cx="72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002" name="Rectangle 14"/>
            <p:cNvSpPr>
              <a:spLocks noChangeArrowheads="1"/>
            </p:cNvSpPr>
            <p:nvPr/>
          </p:nvSpPr>
          <p:spPr bwMode="auto">
            <a:xfrm>
              <a:off x="3082" y="1277"/>
              <a:ext cx="576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2003" name="Rectangle 15"/>
            <p:cNvSpPr>
              <a:spLocks noChangeArrowheads="1"/>
            </p:cNvSpPr>
            <p:nvPr/>
          </p:nvSpPr>
          <p:spPr bwMode="auto">
            <a:xfrm>
              <a:off x="3501" y="1275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i="1">
                  <a:latin typeface="Arial" charset="0"/>
                </a:rPr>
                <a:t>H</a:t>
              </a:r>
            </a:p>
          </p:txBody>
        </p:sp>
        <p:sp>
          <p:nvSpPr>
            <p:cNvPr id="42004" name="Line 16"/>
            <p:cNvSpPr>
              <a:spLocks noChangeShapeType="1"/>
            </p:cNvSpPr>
            <p:nvPr/>
          </p:nvSpPr>
          <p:spPr bwMode="auto">
            <a:xfrm>
              <a:off x="3675" y="1563"/>
              <a:ext cx="366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005" name="Rectangle 17"/>
            <p:cNvSpPr>
              <a:spLocks noChangeArrowheads="1"/>
            </p:cNvSpPr>
            <p:nvPr/>
          </p:nvSpPr>
          <p:spPr bwMode="auto">
            <a:xfrm>
              <a:off x="4048" y="1813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i="1">
                  <a:latin typeface="Arial" charset="0"/>
                </a:rPr>
                <a:t>A</a:t>
              </a:r>
            </a:p>
          </p:txBody>
        </p:sp>
        <p:sp>
          <p:nvSpPr>
            <p:cNvPr id="42006" name="Line 18"/>
            <p:cNvSpPr>
              <a:spLocks noChangeShapeType="1"/>
            </p:cNvSpPr>
            <p:nvPr/>
          </p:nvSpPr>
          <p:spPr bwMode="auto">
            <a:xfrm flipV="1">
              <a:off x="4187" y="1554"/>
              <a:ext cx="339" cy="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007" name="Rectangle 19"/>
            <p:cNvSpPr>
              <a:spLocks noChangeArrowheads="1"/>
            </p:cNvSpPr>
            <p:nvPr/>
          </p:nvSpPr>
          <p:spPr bwMode="auto">
            <a:xfrm>
              <a:off x="4515" y="1276"/>
              <a:ext cx="576" cy="2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2008" name="Rectangle 20"/>
            <p:cNvSpPr>
              <a:spLocks noChangeArrowheads="1"/>
            </p:cNvSpPr>
            <p:nvPr/>
          </p:nvSpPr>
          <p:spPr bwMode="auto">
            <a:xfrm>
              <a:off x="4934" y="1274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i="1">
                  <a:latin typeface="Arial" charset="0"/>
                </a:rPr>
                <a:t>H</a:t>
              </a:r>
            </a:p>
          </p:txBody>
        </p:sp>
        <p:sp>
          <p:nvSpPr>
            <p:cNvPr id="42009" name="Line 21"/>
            <p:cNvSpPr>
              <a:spLocks noChangeShapeType="1"/>
            </p:cNvSpPr>
            <p:nvPr/>
          </p:nvSpPr>
          <p:spPr bwMode="auto">
            <a:xfrm flipH="1">
              <a:off x="417" y="710"/>
              <a:ext cx="9" cy="13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010" name="Line 22"/>
            <p:cNvSpPr>
              <a:spLocks noChangeShapeType="1"/>
            </p:cNvSpPr>
            <p:nvPr/>
          </p:nvSpPr>
          <p:spPr bwMode="auto">
            <a:xfrm flipH="1">
              <a:off x="4512" y="709"/>
              <a:ext cx="9" cy="13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011" name="Text Box 23"/>
            <p:cNvSpPr txBox="1">
              <a:spLocks noChangeArrowheads="1"/>
            </p:cNvSpPr>
            <p:nvPr/>
          </p:nvSpPr>
          <p:spPr bwMode="auto">
            <a:xfrm>
              <a:off x="1070" y="1088"/>
              <a:ext cx="7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42012" name="Text Box 24"/>
            <p:cNvSpPr txBox="1">
              <a:spLocks noChangeArrowheads="1"/>
            </p:cNvSpPr>
            <p:nvPr/>
          </p:nvSpPr>
          <p:spPr bwMode="auto">
            <a:xfrm>
              <a:off x="2358" y="1086"/>
              <a:ext cx="7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42013" name="Line 25"/>
            <p:cNvSpPr>
              <a:spLocks noChangeShapeType="1"/>
            </p:cNvSpPr>
            <p:nvPr/>
          </p:nvSpPr>
          <p:spPr bwMode="auto">
            <a:xfrm flipH="1">
              <a:off x="1750" y="727"/>
              <a:ext cx="9" cy="13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014" name="Line 26"/>
            <p:cNvSpPr>
              <a:spLocks noChangeShapeType="1"/>
            </p:cNvSpPr>
            <p:nvPr/>
          </p:nvSpPr>
          <p:spPr bwMode="auto">
            <a:xfrm flipH="1">
              <a:off x="3085" y="736"/>
              <a:ext cx="9" cy="13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1993" name="Text Box 27"/>
          <p:cNvSpPr txBox="1">
            <a:spLocks noChangeArrowheads="1"/>
          </p:cNvSpPr>
          <p:nvPr/>
        </p:nvSpPr>
        <p:spPr bwMode="auto">
          <a:xfrm>
            <a:off x="7402513" y="4208463"/>
            <a:ext cx="17414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Arial" charset="0"/>
              </a:rPr>
              <a:t>For the Data link Layer: Sender and receiver are connected by a single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7212732-A550-41F7-B5E9-DF5979D40479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4301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301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976002E-D24E-446E-8F48-C31E333A2C31}" type="slidenum">
              <a:rPr lang="en-US">
                <a:latin typeface="Verdana" pitchFamily="34" charset="0"/>
              </a:rPr>
              <a:pPr/>
              <a:t>26</a:t>
            </a:fld>
            <a:endParaRPr lang="en-US">
              <a:latin typeface="Verdana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Remember: </a:t>
            </a:r>
            <a:br>
              <a:rPr lang="en-US" sz="3600" smtClean="0"/>
            </a:br>
            <a:r>
              <a:rPr lang="en-US" sz="2800" smtClean="0"/>
              <a:t>Performance of</a:t>
            </a:r>
            <a:r>
              <a:rPr lang="en-US" sz="3600" smtClean="0"/>
              <a:t> </a:t>
            </a:r>
            <a:r>
              <a:rPr lang="en-US" sz="2800" i="1" smtClean="0"/>
              <a:t>Stop and Wait with error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894388" cy="57785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400" smtClean="0"/>
              <a:t>Expected number of transmissions 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1311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3541713"/>
          <a:ext cx="20907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9" name="Equation" r:id="rId3" imgW="1205977" imgH="393529" progId="Equation.3">
                  <p:embed/>
                </p:oleObj>
              </mc:Choice>
              <mc:Fallback>
                <p:oleObj name="Equation" r:id="rId3" imgW="120597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41713"/>
                        <a:ext cx="209073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74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70013" y="2097088"/>
          <a:ext cx="23987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0" name="Equation" r:id="rId5" imgW="1320227" imgH="431613" progId="Equation.3">
                  <p:embed/>
                </p:oleObj>
              </mc:Choice>
              <mc:Fallback>
                <p:oleObj name="Equation" r:id="rId5" imgW="1320227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2097088"/>
                        <a:ext cx="23987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75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1700" y="4748213"/>
          <a:ext cx="57832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1" name="Equation" r:id="rId7" imgW="3365500" imgH="584200" progId="Equation.3">
                  <p:embed/>
                </p:oleObj>
              </mc:Choice>
              <mc:Fallback>
                <p:oleObj name="Equation" r:id="rId7" imgW="33655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748213"/>
                        <a:ext cx="57832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751" name="Rectangle 7"/>
          <p:cNvSpPr>
            <a:spLocks noChangeArrowheads="1"/>
          </p:cNvSpPr>
          <p:nvPr/>
        </p:nvSpPr>
        <p:spPr bwMode="auto">
          <a:xfrm>
            <a:off x="549275" y="2909888"/>
            <a:ext cx="69707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>
                <a:latin typeface="Arial" charset="0"/>
              </a:rPr>
              <a:t>Expected number of retransmissions:</a:t>
            </a:r>
          </a:p>
        </p:txBody>
      </p:sp>
      <p:sp>
        <p:nvSpPr>
          <p:cNvPr id="1311752" name="Rectangle 8"/>
          <p:cNvSpPr>
            <a:spLocks noChangeArrowheads="1"/>
          </p:cNvSpPr>
          <p:nvPr/>
        </p:nvSpPr>
        <p:spPr bwMode="auto">
          <a:xfrm>
            <a:off x="531813" y="4297363"/>
            <a:ext cx="6970712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>
                <a:latin typeface="Arial" charset="0"/>
              </a:rPr>
              <a:t>Efficiency:</a:t>
            </a:r>
          </a:p>
        </p:txBody>
      </p:sp>
      <p:graphicFrame>
        <p:nvGraphicFramePr>
          <p:cNvPr id="1311755" name="Object 11"/>
          <p:cNvGraphicFramePr>
            <a:graphicFrameLocks noChangeAspect="1"/>
          </p:cNvGraphicFramePr>
          <p:nvPr/>
        </p:nvGraphicFramePr>
        <p:xfrm>
          <a:off x="4305300" y="2168525"/>
          <a:ext cx="2095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2" name="Equation" r:id="rId9" imgW="838200" imgH="228600" progId="Equation.3">
                  <p:embed/>
                </p:oleObj>
              </mc:Choice>
              <mc:Fallback>
                <p:oleObj name="Equation" r:id="rId9" imgW="838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168525"/>
                        <a:ext cx="2095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69D6F966-CDEA-4EF8-AB5C-9B5B3D363B60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DDA2FA2-3912-4789-8743-FC48C08A1BC8}" type="slidenum">
              <a:rPr lang="en-US">
                <a:latin typeface="Verdana" pitchFamily="34" charset="0"/>
              </a:rPr>
              <a:pPr/>
              <a:t>27</a:t>
            </a:fld>
            <a:endParaRPr lang="en-US">
              <a:latin typeface="Verdana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 the probability of Success 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: P{loss/error of data packet}   </a:t>
            </a:r>
          </a:p>
          <a:p>
            <a:pPr eaLnBrk="1" hangingPunct="1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: P{loss/error of ACK}</a:t>
            </a:r>
          </a:p>
          <a:p>
            <a:pPr eaLnBrk="1" hangingPunct="1"/>
            <a:r>
              <a:rPr lang="en-US" dirty="0" err="1" smtClean="0"/>
              <a:t>P</a:t>
            </a:r>
            <a:r>
              <a:rPr lang="en-US" baseline="-25000" dirty="0" err="1" smtClean="0"/>
              <a:t>success</a:t>
            </a:r>
            <a:r>
              <a:rPr lang="en-US" dirty="0" smtClean="0"/>
              <a:t>=(1-P</a:t>
            </a:r>
            <a:r>
              <a:rPr lang="en-US" baseline="-25000" dirty="0" smtClean="0"/>
              <a:t>1</a:t>
            </a:r>
            <a:r>
              <a:rPr lang="en-US" dirty="0" smtClean="0"/>
              <a:t>)(1-P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54C7712-E978-4208-8A70-6A7223B23243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930E367B-D04A-496B-B949-C307234853A6}" type="slidenum">
              <a:rPr lang="en-US">
                <a:latin typeface="Verdana" pitchFamily="34" charset="0"/>
              </a:rPr>
              <a:pPr/>
              <a:t>28</a:t>
            </a:fld>
            <a:endParaRPr lang="en-US">
              <a:latin typeface="Verdana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Rate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55763"/>
            <a:ext cx="8610600" cy="4473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Error rate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Bit error rate (BER) : probability of a transmitted bit being received wrong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e.g., 10</a:t>
            </a:r>
            <a:r>
              <a:rPr lang="en-US" sz="2000" baseline="30000" smtClean="0"/>
              <a:t>-7</a:t>
            </a:r>
            <a:r>
              <a:rPr lang="en-US" sz="2000" smtClean="0"/>
              <a:t> for satellite, 10</a:t>
            </a:r>
            <a:r>
              <a:rPr lang="en-US" sz="2000" baseline="30000" smtClean="0"/>
              <a:t>-9</a:t>
            </a:r>
            <a:r>
              <a:rPr lang="en-US" sz="2000" smtClean="0"/>
              <a:t> for MW, 10</a:t>
            </a:r>
            <a:r>
              <a:rPr lang="en-US" sz="2000" baseline="30000" smtClean="0"/>
              <a:t>-11</a:t>
            </a:r>
            <a:r>
              <a:rPr lang="en-US" sz="2000" smtClean="0"/>
              <a:t> for fiber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Packet/frame error rate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a given BER and frame length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P[frame correct]= (1-BER)</a:t>
            </a:r>
            <a:r>
              <a:rPr lang="en-US" sz="2800" baseline="30000" smtClean="0"/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P[frame has error]=1- (1-BER)</a:t>
            </a:r>
            <a:r>
              <a:rPr lang="en-US" sz="2800" baseline="30000" smtClean="0"/>
              <a:t>n </a:t>
            </a:r>
            <a:r>
              <a:rPr lang="en-US" sz="2800" smtClean="0">
                <a:sym typeface="Symbol" pitchFamily="18" charset="2"/>
              </a:rPr>
              <a:t> n x BER (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for large n and small BER</a:t>
            </a:r>
            <a:r>
              <a:rPr lang="en-US" sz="2800" smtClean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86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7A1CF70-E2C7-403A-BA31-A1A9413D5AE6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9BD70DD-2DA1-4F1C-AA07-4A3F51B163AE}" type="slidenum">
              <a:rPr lang="en-US">
                <a:latin typeface="Verdana" pitchFamily="34" charset="0"/>
              </a:rPr>
              <a:pPr/>
              <a:t>29</a:t>
            </a:fld>
            <a:endParaRPr lang="en-US">
              <a:latin typeface="Verdana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 the probability of Success 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=(D+H)E</a:t>
            </a:r>
            <a:r>
              <a:rPr lang="en-US" baseline="-25000" smtClean="0"/>
              <a:t>sr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E</a:t>
            </a:r>
            <a:r>
              <a:rPr lang="en-US" baseline="-25000" smtClean="0"/>
              <a:t>sr</a:t>
            </a:r>
            <a:r>
              <a:rPr lang="en-US" smtClean="0"/>
              <a:t>: Error rate on the channel from sender to receiver</a:t>
            </a:r>
            <a:endParaRPr lang="en-US" baseline="30000" smtClean="0"/>
          </a:p>
          <a:p>
            <a:pPr eaLnBrk="1" hangingPunct="1"/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=AE</a:t>
            </a:r>
            <a:r>
              <a:rPr lang="en-US" baseline="-25000" smtClean="0"/>
              <a:t>rs</a:t>
            </a:r>
          </a:p>
          <a:p>
            <a:pPr lvl="1" eaLnBrk="1" hangingPunct="1"/>
            <a:r>
              <a:rPr lang="en-US" smtClean="0"/>
              <a:t>E</a:t>
            </a:r>
            <a:r>
              <a:rPr lang="en-US" baseline="-25000" smtClean="0"/>
              <a:t>rs</a:t>
            </a:r>
            <a:r>
              <a:rPr lang="en-US" smtClean="0"/>
              <a:t>: Error rate on the channel from receiver to sender</a:t>
            </a:r>
          </a:p>
          <a:p>
            <a:pPr eaLnBrk="1" hangingPunct="1"/>
            <a:r>
              <a:rPr lang="en-US" smtClean="0"/>
              <a:t>P</a:t>
            </a:r>
            <a:r>
              <a:rPr lang="en-US" baseline="-25000" smtClean="0"/>
              <a:t>success</a:t>
            </a:r>
            <a:r>
              <a:rPr lang="en-US" smtClean="0"/>
              <a:t>=(1-P</a:t>
            </a:r>
            <a:r>
              <a:rPr lang="en-US" baseline="-25000" smtClean="0"/>
              <a:t>1</a:t>
            </a:r>
            <a:r>
              <a:rPr lang="en-US" smtClean="0"/>
              <a:t>)(1-P</a:t>
            </a:r>
            <a:r>
              <a:rPr lang="en-US" baseline="-25000" smtClean="0"/>
              <a:t>2</a:t>
            </a:r>
            <a:r>
              <a:rPr lang="en-US" smtClean="0"/>
              <a:t>) =1-L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 Tasks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Physical: </a:t>
            </a:r>
          </a:p>
          <a:p>
            <a:pPr lvl="1"/>
            <a:r>
              <a:rPr lang="en-US" dirty="0" smtClean="0"/>
              <a:t>Framing, Error handling</a:t>
            </a:r>
          </a:p>
          <a:p>
            <a:pPr lvl="1"/>
            <a:r>
              <a:rPr lang="en-US" dirty="0" smtClean="0"/>
              <a:t>Depends on encoding in the physical layer</a:t>
            </a:r>
          </a:p>
          <a:p>
            <a:r>
              <a:rPr lang="en-US" dirty="0" smtClean="0"/>
              <a:t>MAC: Channel Access </a:t>
            </a:r>
          </a:p>
          <a:p>
            <a:r>
              <a:rPr lang="en-US" dirty="0" smtClean="0"/>
              <a:t>DLC: Flow and congestion control, reliable delivery (We know all the tactics from reliable transport chapter)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1D4D8-A373-41B8-A0BB-50E31C793E50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A8BA3-DEFA-405E-AA71-036F652789A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20A6F20-2B0F-407E-BB70-D8BCA600485B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26253A4-0250-43F1-8134-F4CDEFB1E411}" type="slidenum">
              <a:rPr lang="en-US">
                <a:latin typeface="Verdana" pitchFamily="34" charset="0"/>
              </a:rPr>
              <a:pPr/>
              <a:t>30</a:t>
            </a:fld>
            <a:endParaRPr lang="en-US">
              <a:latin typeface="Verdana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to use which approach?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Applications on error prone channels with high bit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Should use ARQ. FEC requires a lot of redundancy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Applications that require low latency such as telephone conversations, channels with very large round-trip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cannot use ARQ: By the time an ARQ system discovers an error and re-transmits it, the re-sent data will arrive too late to be any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8627B56-2820-4947-8588-81446FA0B53E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3E99ACD7-9426-4EAB-8453-9C88F6BCABF9}" type="slidenum">
              <a:rPr lang="en-US">
                <a:latin typeface="Verdana" pitchFamily="34" charset="0"/>
              </a:rPr>
              <a:pPr/>
              <a:t>31</a:t>
            </a:fld>
            <a:endParaRPr lang="en-US">
              <a:latin typeface="Verdana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to use which approach?</a:t>
            </a:r>
          </a:p>
        </p:txBody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Applications where the transmitter immediately forgets the information as soon as it is sent. The transmitter does not have enough buffer space for storing the frame(s) for retransmission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cannot use ARQ: when an error occurs, the original data is no longer available.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Applications that have no return channel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cannot use ARQ.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Applications that require extremely low error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use ARQ. Using FEC will be waste of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Link Layer Part II: Framing and Error Handling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2406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0241BA-2746-4055-A5E0-63261C347EA2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632F84-D842-4567-B963-97A3047C526A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Physical Layer: Encoding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1757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Digital signal</a:t>
            </a:r>
          </a:p>
          <a:p>
            <a:pPr lvl="1" eaLnBrk="1" hangingPunct="1"/>
            <a:r>
              <a:rPr lang="en-US" altLang="en-US" sz="2000" dirty="0" smtClean="0"/>
              <a:t>Discrete, discontinuous voltage pulses</a:t>
            </a:r>
          </a:p>
          <a:p>
            <a:pPr lvl="1" eaLnBrk="1" hangingPunct="1"/>
            <a:r>
              <a:rPr lang="en-US" altLang="en-US" sz="2000" dirty="0" smtClean="0"/>
              <a:t>Each pulse is a signal element</a:t>
            </a:r>
          </a:p>
          <a:p>
            <a:pPr lvl="1" eaLnBrk="1" hangingPunct="1"/>
            <a:r>
              <a:rPr lang="en-US" altLang="en-US" sz="2000" dirty="0" smtClean="0"/>
              <a:t>Binary data encoded into signal elements</a:t>
            </a:r>
          </a:p>
          <a:p>
            <a:pPr lvl="1" eaLnBrk="1" hangingPunct="1"/>
            <a:r>
              <a:rPr lang="en-US" altLang="en-US" sz="2000" dirty="0" smtClean="0"/>
              <a:t>Waveform is constructed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01" y="3813345"/>
            <a:ext cx="657225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873591"/>
            <a:ext cx="8229600" cy="106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kern="0" dirty="0" smtClean="0"/>
              <a:t>Example: NRZ (non-return to zero)</a:t>
            </a:r>
          </a:p>
          <a:p>
            <a:pPr lvl="1" eaLnBrk="1" hangingPunct="1"/>
            <a:r>
              <a:rPr lang="en-US" altLang="en-US" sz="2000" kern="0" dirty="0" smtClean="0"/>
              <a:t>Discrete, discontinuous voltage pulses</a:t>
            </a:r>
          </a:p>
          <a:p>
            <a:pPr lvl="1" eaLnBrk="1" hangingPunct="1"/>
            <a:r>
              <a:rPr lang="en-US" altLang="en-US" sz="2000" kern="0" dirty="0" smtClean="0"/>
              <a:t>Can lose synchronization with long strings of 1’s and zeroes</a:t>
            </a:r>
          </a:p>
          <a:p>
            <a:pPr eaLnBrk="1" hangingPunct="1"/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0180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FC396D-7E28-404F-AFEE-87BAD744C9CE}" type="datetime1">
              <a:rPr lang="en-US" smtClean="0">
                <a:latin typeface="Verdana" pitchFamily="34" charset="0"/>
              </a:rPr>
              <a:pPr/>
              <a:t>4/24/2017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68EA64-FDD7-4FD3-AB76-403C75A2A932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Interpreting Signals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91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Need to know</a:t>
            </a:r>
          </a:p>
          <a:p>
            <a:pPr lvl="1" eaLnBrk="1" hangingPunct="1"/>
            <a:r>
              <a:rPr lang="en-US" altLang="en-US" dirty="0" smtClean="0"/>
              <a:t>Timing of bits - when they start and end</a:t>
            </a:r>
            <a:r>
              <a:rPr lang="en-US" altLang="en-US" dirty="0" smtClean="0">
                <a:sym typeface="Wingdings" panose="05000000000000000000" pitchFamily="2" charset="2"/>
              </a:rPr>
              <a:t> requires that sender and receiver are synchronized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Signal levels</a:t>
            </a:r>
          </a:p>
          <a:p>
            <a:pPr eaLnBrk="1" hangingPunct="1"/>
            <a:r>
              <a:rPr lang="en-US" altLang="en-US" dirty="0" smtClean="0"/>
              <a:t>Factors affecting successful interpreting of signals</a:t>
            </a:r>
          </a:p>
          <a:p>
            <a:pPr lvl="1" eaLnBrk="1" hangingPunct="1"/>
            <a:r>
              <a:rPr lang="en-US" altLang="en-US" dirty="0" smtClean="0"/>
              <a:t>Signal to noise ratio</a:t>
            </a:r>
          </a:p>
          <a:p>
            <a:pPr lvl="1" eaLnBrk="1" hangingPunct="1"/>
            <a:r>
              <a:rPr lang="en-US" altLang="en-US" dirty="0" smtClean="0"/>
              <a:t>Data rate</a:t>
            </a:r>
          </a:p>
          <a:p>
            <a:pPr lvl="1" eaLnBrk="1" hangingPunct="1"/>
            <a:r>
              <a:rPr lang="en-US" altLang="en-US" dirty="0" smtClean="0"/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1885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C4FF45DA-446F-4FD1-91B1-AC959AE9A636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F0E4EAF1-7946-4E44-ABD3-C3959DA7A7E7}" type="slidenum">
              <a:rPr lang="en-US">
                <a:latin typeface="Verdana" pitchFamily="34" charset="0"/>
              </a:rPr>
              <a:pPr/>
              <a:t>6</a:t>
            </a:fld>
            <a:endParaRPr lang="en-US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Framing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DLL breaks bit stream into discrete frames</a:t>
            </a:r>
          </a:p>
          <a:p>
            <a:pPr eaLnBrk="1" hangingPunct="1"/>
            <a:r>
              <a:rPr lang="en-US" dirty="0" smtClean="0"/>
              <a:t>Computes checksum of each frame (control information)</a:t>
            </a:r>
          </a:p>
          <a:p>
            <a:pPr eaLnBrk="1" hangingPunct="1"/>
            <a:r>
              <a:rPr lang="en-US" dirty="0" smtClean="0"/>
              <a:t>Start + end of frame determination</a:t>
            </a:r>
          </a:p>
          <a:p>
            <a:pPr lvl="1" eaLnBrk="1" hangingPunct="1"/>
            <a:endParaRPr lang="en-US" dirty="0" smtClean="0">
              <a:solidFill>
                <a:srgbClr val="9696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5646880-B3BA-4378-B30C-21AC9B4F4E83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267E80EA-C94B-4065-81AC-A33D99C0947B}" type="slidenum">
              <a:rPr lang="en-US">
                <a:latin typeface="Verdana" pitchFamily="34" charset="0"/>
              </a:rPr>
              <a:pPr/>
              <a:t>7</a:t>
            </a:fld>
            <a:endParaRPr lang="en-US">
              <a:latin typeface="Verdana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Framing with delimiting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0188"/>
            <a:ext cx="7594600" cy="2581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Example: Ethernet has the preamble field: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64-bit (8 byte) field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contains a synchronization pattern consisting of alternating ones and zeros and ending with two consecutive ones.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Synchronization is between sender’s bit times and the receivers’ bit times such that the receivers can read the bits correctly from the signal on the physical medium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After synchronization is established, the preamble is used to locate the first bit of the packet. The preamble is generated by the LAN interface card. </a:t>
            </a:r>
          </a:p>
        </p:txBody>
      </p:sp>
      <p:grpSp>
        <p:nvGrpSpPr>
          <p:cNvPr id="1315844" name="Group 4"/>
          <p:cNvGrpSpPr>
            <a:grpSpLocks/>
          </p:cNvGrpSpPr>
          <p:nvPr/>
        </p:nvGrpSpPr>
        <p:grpSpPr bwMode="auto">
          <a:xfrm>
            <a:off x="609600" y="3734881"/>
            <a:ext cx="8262938" cy="2368551"/>
            <a:chOff x="252" y="2521"/>
            <a:chExt cx="5205" cy="1492"/>
          </a:xfrm>
        </p:grpSpPr>
        <p:pic>
          <p:nvPicPr>
            <p:cNvPr id="1229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" y="2521"/>
              <a:ext cx="3733" cy="1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3994" y="3026"/>
              <a:ext cx="14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>
                  <a:latin typeface="Arial" charset="0"/>
                </a:rPr>
                <a:t>Example: Ethernet Frame</a:t>
              </a:r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 flipH="1">
              <a:off x="877" y="3200"/>
              <a:ext cx="192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tr-TR"/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252" y="3455"/>
              <a:ext cx="2623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dirty="0">
                  <a:latin typeface="Arial" charset="0"/>
                </a:rPr>
                <a:t>Bit pattern to show </a:t>
              </a:r>
            </a:p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dirty="0">
                  <a:latin typeface="Arial" charset="0"/>
                </a:rPr>
                <a:t>beginning of the </a:t>
              </a:r>
              <a:r>
                <a:rPr lang="en-US" dirty="0" smtClean="0">
                  <a:latin typeface="Arial" charset="0"/>
                </a:rPr>
                <a:t>frame and to synchronize sender and receiver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 flipH="1">
              <a:off x="3600" y="3217"/>
              <a:ext cx="192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tr-TR"/>
            </a:p>
          </p:txBody>
        </p:sp>
        <p:sp>
          <p:nvSpPr>
            <p:cNvPr id="12301" name="Text Box 10"/>
            <p:cNvSpPr txBox="1">
              <a:spLocks noChangeArrowheads="1"/>
            </p:cNvSpPr>
            <p:nvPr/>
          </p:nvSpPr>
          <p:spPr bwMode="auto">
            <a:xfrm>
              <a:off x="2723" y="3472"/>
              <a:ext cx="14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>
                  <a:latin typeface="Arial" charset="0"/>
                </a:rPr>
                <a:t>Error checking pattern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D07F8FE1-77D9-407F-A320-91D2B061269C}" type="datetime1">
              <a:rPr lang="en-US">
                <a:latin typeface="Verdana" pitchFamily="34" charset="0"/>
              </a:rPr>
              <a:pPr/>
              <a:t>4/24/2017</a:t>
            </a:fld>
            <a:endParaRPr lang="en-US">
              <a:latin typeface="Verdana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E1FEF1FC-2F32-4282-ACAC-07576A0B3B2E}" type="slidenum">
              <a:rPr lang="en-US">
                <a:latin typeface="Verdana" pitchFamily="34" charset="0"/>
              </a:rPr>
              <a:pPr/>
              <a:t>8</a:t>
            </a:fld>
            <a:endParaRPr lang="en-US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 patterns for frame delimiting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frame begins and ends with a special bit pattern called 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flag byte for example: [</a:t>
            </a:r>
            <a:r>
              <a:rPr lang="en-US" sz="2400" dirty="0" smtClean="0">
                <a:solidFill>
                  <a:srgbClr val="FF0000"/>
                </a:solidFill>
              </a:rPr>
              <a:t>01111110</a:t>
            </a:r>
            <a:r>
              <a:rPr lang="en-US" sz="2400" dirty="0" smtClean="0"/>
              <a:t>].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FF0000"/>
                </a:solidFill>
              </a:rPr>
              <a:t>01111110</a:t>
            </a:r>
            <a:r>
              <a:rPr lang="en-US" sz="2400" dirty="0" smtClean="0"/>
              <a:t>][01011</a:t>
            </a:r>
            <a:r>
              <a:rPr lang="en-US" sz="2400" dirty="0" smtClean="0">
                <a:solidFill>
                  <a:srgbClr val="FF0000"/>
                </a:solidFill>
              </a:rPr>
              <a:t>01111110</a:t>
            </a:r>
            <a:r>
              <a:rPr lang="en-US" sz="2400" dirty="0" smtClean="0"/>
              <a:t>0011111]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FF0000"/>
                </a:solidFill>
              </a:rPr>
              <a:t>01111110</a:t>
            </a:r>
            <a:r>
              <a:rPr lang="en-US" sz="2400" dirty="0" smtClean="0"/>
              <a:t>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flag			Message		flag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PROBLEM: flag byte can appear in the message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Stuffing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Sender prevents certain bit patterns in the outgoing bit stream</a:t>
            </a:r>
          </a:p>
          <a:p>
            <a:r>
              <a:rPr lang="en-US" sz="2800" dirty="0" smtClean="0"/>
              <a:t>Example patterns:</a:t>
            </a:r>
          </a:p>
          <a:p>
            <a:pPr lvl="1"/>
            <a:r>
              <a:rPr lang="en-US" sz="2400" dirty="0" smtClean="0"/>
              <a:t>Special start of frame, end of frame flag bytes</a:t>
            </a:r>
          </a:p>
          <a:p>
            <a:pPr lvl="1"/>
            <a:r>
              <a:rPr lang="en-US" sz="2400" dirty="0" smtClean="0"/>
              <a:t>Long strings of 1s or 0s in NRZ coded signals</a:t>
            </a:r>
          </a:p>
          <a:p>
            <a:r>
              <a:rPr lang="en-US" sz="2800" dirty="0" smtClean="0"/>
              <a:t>Sender automatically stuffs bits in the outgoing stream</a:t>
            </a:r>
          </a:p>
          <a:p>
            <a:r>
              <a:rPr lang="en-US" sz="2800" dirty="0" smtClean="0"/>
              <a:t>Increases the number of bits that are sent</a:t>
            </a:r>
          </a:p>
          <a:p>
            <a:r>
              <a:rPr lang="en-US" sz="2800" dirty="0" smtClean="0"/>
              <a:t>Receiver </a:t>
            </a:r>
            <a:r>
              <a:rPr lang="en-US" sz="2800" dirty="0" err="1" smtClean="0"/>
              <a:t>destuffs</a:t>
            </a:r>
            <a:r>
              <a:rPr lang="en-US" sz="2800" dirty="0" smtClean="0"/>
              <a:t> according to the rule</a:t>
            </a:r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1D4D8-A373-41B8-A0BB-50E31C793E50}" type="datetime1">
              <a:rPr lang="en-US" smtClean="0"/>
              <a:pPr>
                <a:defRPr/>
              </a:pPr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A8BA3-DEFA-405E-AA71-036F652789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4717</TotalTime>
  <Words>1690</Words>
  <Application>Microsoft Office PowerPoint</Application>
  <PresentationFormat>On-screen Show (4:3)</PresentationFormat>
  <Paragraphs>317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PMingLiU</vt:lpstr>
      <vt:lpstr>Arial</vt:lpstr>
      <vt:lpstr>Courier New</vt:lpstr>
      <vt:lpstr>Symbol</vt:lpstr>
      <vt:lpstr>Times New Roman</vt:lpstr>
      <vt:lpstr>Verdana</vt:lpstr>
      <vt:lpstr>Wingdings</vt:lpstr>
      <vt:lpstr>LECTURE</vt:lpstr>
      <vt:lpstr>Equation</vt:lpstr>
      <vt:lpstr>Data Link Layer Part II: Framing and Error Handling</vt:lpstr>
      <vt:lpstr>Overall Picture: Data Link Layer and Medium Access Control </vt:lpstr>
      <vt:lpstr>Data Link Layer Tasks</vt:lpstr>
      <vt:lpstr>Physical Layer: Encoding</vt:lpstr>
      <vt:lpstr>Interpreting Signals</vt:lpstr>
      <vt:lpstr>Framing</vt:lpstr>
      <vt:lpstr>Framing with delimiting</vt:lpstr>
      <vt:lpstr>Bit patterns for frame delimiting</vt:lpstr>
      <vt:lpstr>Bit Stuffing</vt:lpstr>
      <vt:lpstr>Example: Bit stuffing</vt:lpstr>
      <vt:lpstr>Example: CAN Bus bit stuffing</vt:lpstr>
      <vt:lpstr>Error Control</vt:lpstr>
      <vt:lpstr>Detecting Errors</vt:lpstr>
      <vt:lpstr>Polynomial Codes</vt:lpstr>
      <vt:lpstr>Polynomial Codes</vt:lpstr>
      <vt:lpstr>Cyclic Redundancy Check</vt:lpstr>
      <vt:lpstr>Cyclic Redundancy Check</vt:lpstr>
      <vt:lpstr>Cyclic Redundancy Check</vt:lpstr>
      <vt:lpstr>Proof of CRC Generation</vt:lpstr>
      <vt:lpstr>Example</vt:lpstr>
      <vt:lpstr>CRC</vt:lpstr>
      <vt:lpstr>Standard Generator Polynomials</vt:lpstr>
      <vt:lpstr>CRC implementation</vt:lpstr>
      <vt:lpstr>Error Control</vt:lpstr>
      <vt:lpstr>Remember:  Performance of Stop and Wait with error</vt:lpstr>
      <vt:lpstr>Remember:  Performance of Stop and Wait with error</vt:lpstr>
      <vt:lpstr>Finding  the probability of Success </vt:lpstr>
      <vt:lpstr>Error Rate</vt:lpstr>
      <vt:lpstr>Finding  the probability of Success </vt:lpstr>
      <vt:lpstr>Where to use which approach?</vt:lpstr>
      <vt:lpstr>Where to use which approach?</vt:lpstr>
      <vt:lpstr>Data Link Layer Part II: Framing and Error Handling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user</cp:lastModifiedBy>
  <cp:revision>944</cp:revision>
  <cp:lastPrinted>1601-01-01T00:00:00Z</cp:lastPrinted>
  <dcterms:created xsi:type="dcterms:W3CDTF">2011-02-15T06:49:03Z</dcterms:created>
  <dcterms:modified xsi:type="dcterms:W3CDTF">2017-04-24T09:15:39Z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