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65" r:id="rId2"/>
    <p:sldId id="651" r:id="rId3"/>
    <p:sldId id="652" r:id="rId4"/>
    <p:sldId id="653" r:id="rId5"/>
    <p:sldId id="654" r:id="rId6"/>
    <p:sldId id="759" r:id="rId7"/>
    <p:sldId id="760" r:id="rId8"/>
    <p:sldId id="656" r:id="rId9"/>
    <p:sldId id="657" r:id="rId10"/>
    <p:sldId id="658" r:id="rId11"/>
    <p:sldId id="660" r:id="rId12"/>
    <p:sldId id="747" r:id="rId13"/>
    <p:sldId id="749" r:id="rId14"/>
    <p:sldId id="661" r:id="rId15"/>
    <p:sldId id="766" r:id="rId16"/>
    <p:sldId id="774" r:id="rId17"/>
    <p:sldId id="768" r:id="rId18"/>
    <p:sldId id="769" r:id="rId19"/>
    <p:sldId id="770" r:id="rId20"/>
    <p:sldId id="771" r:id="rId21"/>
    <p:sldId id="772" r:id="rId22"/>
    <p:sldId id="773" r:id="rId23"/>
    <p:sldId id="663" r:id="rId24"/>
    <p:sldId id="665" r:id="rId25"/>
    <p:sldId id="753" r:id="rId26"/>
    <p:sldId id="666" r:id="rId27"/>
    <p:sldId id="667" r:id="rId28"/>
    <p:sldId id="668" r:id="rId29"/>
    <p:sldId id="669" r:id="rId30"/>
    <p:sldId id="762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754" r:id="rId39"/>
    <p:sldId id="678" r:id="rId40"/>
    <p:sldId id="755" r:id="rId41"/>
    <p:sldId id="763" r:id="rId42"/>
    <p:sldId id="679" r:id="rId43"/>
    <p:sldId id="75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1" autoAdjust="0"/>
    <p:restoredTop sz="84380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F5015E2-4AAB-4FAE-9390-76427E7B8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A39D03-4C11-47E9-8779-DCE63C3E8FA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33643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8EB56D-1F74-478A-8B57-C8A79CA540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75333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15E2-4AAB-4FAE-9390-76427E7B8B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0F1A7-A944-4DD1-94ED-EC712000263A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FBBD1-271D-4D78-8E8C-D47B9A419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6053D-6F8C-4982-B2E9-46AE42AB0046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19879-8322-4483-8669-3CC58A1AB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4BE43-CC9B-4B8F-849F-AF2D8969584D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14F6E-7FEA-44EF-8A09-5BB5706A1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A3F99-0057-496B-BB71-B2A7D26773F9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3CA76-33FA-4987-90A7-3CBF5DAA6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18C0-2B11-4B52-8FC8-E1117B12038E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2341C-37A9-438B-8C7C-A993142FF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6381C-D727-4017-8B72-1E9791D8D8C0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DD005-BA91-4529-A1C8-EDC439A5D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81037-0BC8-4BAA-8515-394210312800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7F7BB-CC50-4AB7-AAC3-DF9B0ACEC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13A5-E5FA-430F-81F7-43DA86FD4B22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46C1E-5D57-44E0-B741-BF1278CFF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F68F-70BD-4A37-816D-A7CF9EA182A3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FBE8-A9D8-4A9A-B8A3-96F06F05F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8C491-6C0A-462B-829D-1BA6BEA0CB73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C5830-E081-4723-8273-678EC2A0A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2290F-47A5-45EC-9C67-FD83B6C1AD5A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258CB-5021-44CA-ACDA-1F5384EB5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4E4BB-5A7F-4C0E-ABA1-9F09B4056B5D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756FB-C195-4412-8657-E98468053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42C-0039-4B9F-8ABB-63DFAE894BED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613DE-6AD8-402E-9B37-8E7CCB7D7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183B6E47-C60D-4B4C-A299-7895103BD58C}" type="datetime1">
              <a:rPr lang="en-US"/>
              <a:pPr>
                <a:defRPr/>
              </a:pPr>
              <a:t>5/5/2017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66D3E3EB-DEE6-4F2A-B784-09BF63DFC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9" Type="http://schemas.openxmlformats.org/officeDocument/2006/relationships/image" Target="../media/image5.wmf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Part III: Medium Access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1A3438-658E-4236-B9B2-D6820FCDB571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53D659-A26C-4F21-B496-484BCB67D269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Static Channel Allocation: Frequency/Wave Division Multiplexing</a:t>
            </a:r>
          </a:p>
        </p:txBody>
      </p:sp>
      <p:pic>
        <p:nvPicPr>
          <p:cNvPr id="13319" name="Picture 4" descr="2-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3" y="1651164"/>
            <a:ext cx="4427007" cy="26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2-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90" y="3686784"/>
            <a:ext cx="4501419" cy="238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3686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FDM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31418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WDM</a:t>
            </a:r>
            <a:endParaRPr lang="tr-TR" dirty="0"/>
          </a:p>
        </p:txBody>
      </p:sp>
      <p:sp>
        <p:nvSpPr>
          <p:cNvPr id="2" name="TextBox 1"/>
          <p:cNvSpPr txBox="1"/>
          <p:nvPr/>
        </p:nvSpPr>
        <p:spPr>
          <a:xfrm>
            <a:off x="144993" y="4640692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Cable TV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516224-8FEB-4958-958F-6EF8CE063A7E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CC8108-2ACB-4CE2-85CF-D5380E29179D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Assignment Protocols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Allocate channel capacity to hosts on a demand basis (i.e., only to active users)</a:t>
            </a:r>
          </a:p>
          <a:p>
            <a:pPr eaLnBrk="1" hangingPunct="1"/>
            <a:r>
              <a:rPr lang="en-US" dirty="0" smtClean="0"/>
              <a:t>Requires methods for measuring/collecting the demand for the channel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AE69D0-345B-4016-BC91-9E8C89B5A878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8619-8728-42BD-98E9-83AE8BE50934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Assignment Protocols</a:t>
            </a:r>
          </a:p>
        </p:txBody>
      </p:sp>
      <p:sp>
        <p:nvSpPr>
          <p:cNvPr id="1481761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Two modes of operation: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Reservation/Arbitration: for all nodes, always takes a deterministic amount of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Data transmission: Duration depends on the availability of data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Reservation/Arbitration: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Each station declares if it has data to send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Exclusive to each node, each node has a guarantee to make the declaration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Different ideas for declaration: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Nodes can do it on their own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 master node can ask each node and they can answer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0FC1DF-E319-4076-86E4-49F9D8DBC1F8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E7C80-BCFB-4531-8854-5E4886775492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Assignment Protocols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79563"/>
          </a:xfrm>
        </p:spPr>
        <p:txBody>
          <a:bodyPr/>
          <a:lstStyle/>
          <a:p>
            <a:pPr eaLnBrk="1" hangingPunct="1"/>
            <a:r>
              <a:rPr lang="en-US" dirty="0" smtClean="0"/>
              <a:t>Reservation and data transmission can be two separate time periods or can be interleaved for each node</a:t>
            </a:r>
          </a:p>
        </p:txBody>
      </p:sp>
      <p:grpSp>
        <p:nvGrpSpPr>
          <p:cNvPr id="17415" name="Group 18"/>
          <p:cNvGrpSpPr>
            <a:grpSpLocks/>
          </p:cNvGrpSpPr>
          <p:nvPr/>
        </p:nvGrpSpPr>
        <p:grpSpPr bwMode="auto">
          <a:xfrm>
            <a:off x="1216025" y="4291013"/>
            <a:ext cx="5440363" cy="454025"/>
            <a:chOff x="693" y="2172"/>
            <a:chExt cx="3427" cy="286"/>
          </a:xfrm>
        </p:grpSpPr>
        <p:sp>
          <p:nvSpPr>
            <p:cNvPr id="17420" name="Rectangle 19"/>
            <p:cNvSpPr>
              <a:spLocks noChangeArrowheads="1"/>
            </p:cNvSpPr>
            <p:nvPr/>
          </p:nvSpPr>
          <p:spPr bwMode="auto">
            <a:xfrm>
              <a:off x="693" y="2175"/>
              <a:ext cx="229" cy="28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21" name="Rectangle 20"/>
            <p:cNvSpPr>
              <a:spLocks noChangeArrowheads="1"/>
            </p:cNvSpPr>
            <p:nvPr/>
          </p:nvSpPr>
          <p:spPr bwMode="auto">
            <a:xfrm>
              <a:off x="927" y="2175"/>
              <a:ext cx="589" cy="2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22" name="Text Box 21"/>
            <p:cNvSpPr txBox="1">
              <a:spLocks noChangeArrowheads="1"/>
            </p:cNvSpPr>
            <p:nvPr/>
          </p:nvSpPr>
          <p:spPr bwMode="auto">
            <a:xfrm>
              <a:off x="714" y="222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23" name="Text Box 22"/>
            <p:cNvSpPr txBox="1">
              <a:spLocks noChangeArrowheads="1"/>
            </p:cNvSpPr>
            <p:nvPr/>
          </p:nvSpPr>
          <p:spPr bwMode="auto">
            <a:xfrm>
              <a:off x="955" y="2237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TD1</a:t>
              </a:r>
            </a:p>
          </p:txBody>
        </p:sp>
        <p:sp>
          <p:nvSpPr>
            <p:cNvPr id="17424" name="Rectangle 23"/>
            <p:cNvSpPr>
              <a:spLocks noChangeArrowheads="1"/>
            </p:cNvSpPr>
            <p:nvPr/>
          </p:nvSpPr>
          <p:spPr bwMode="auto">
            <a:xfrm>
              <a:off x="1515" y="2174"/>
              <a:ext cx="229" cy="28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25" name="Rectangle 24"/>
            <p:cNvSpPr>
              <a:spLocks noChangeArrowheads="1"/>
            </p:cNvSpPr>
            <p:nvPr/>
          </p:nvSpPr>
          <p:spPr bwMode="auto">
            <a:xfrm>
              <a:off x="1749" y="2174"/>
              <a:ext cx="1065" cy="2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26" name="Text Box 25"/>
            <p:cNvSpPr txBox="1">
              <a:spLocks noChangeArrowheads="1"/>
            </p:cNvSpPr>
            <p:nvPr/>
          </p:nvSpPr>
          <p:spPr bwMode="auto">
            <a:xfrm>
              <a:off x="1536" y="2224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7427" name="Text Box 26"/>
            <p:cNvSpPr txBox="1">
              <a:spLocks noChangeArrowheads="1"/>
            </p:cNvSpPr>
            <p:nvPr/>
          </p:nvSpPr>
          <p:spPr bwMode="auto">
            <a:xfrm>
              <a:off x="1777" y="2236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TD2</a:t>
              </a:r>
            </a:p>
          </p:txBody>
        </p:sp>
        <p:sp>
          <p:nvSpPr>
            <p:cNvPr id="17428" name="Rectangle 27"/>
            <p:cNvSpPr>
              <a:spLocks noChangeArrowheads="1"/>
            </p:cNvSpPr>
            <p:nvPr/>
          </p:nvSpPr>
          <p:spPr bwMode="auto">
            <a:xfrm>
              <a:off x="2821" y="2173"/>
              <a:ext cx="229" cy="28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29" name="Rectangle 28"/>
            <p:cNvSpPr>
              <a:spLocks noChangeArrowheads="1"/>
            </p:cNvSpPr>
            <p:nvPr/>
          </p:nvSpPr>
          <p:spPr bwMode="auto">
            <a:xfrm>
              <a:off x="3531" y="2173"/>
              <a:ext cx="589" cy="2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30" name="Text Box 29"/>
            <p:cNvSpPr txBox="1">
              <a:spLocks noChangeArrowheads="1"/>
            </p:cNvSpPr>
            <p:nvPr/>
          </p:nvSpPr>
          <p:spPr bwMode="auto">
            <a:xfrm>
              <a:off x="2851" y="222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31" name="Text Box 30"/>
            <p:cNvSpPr txBox="1">
              <a:spLocks noChangeArrowheads="1"/>
            </p:cNvSpPr>
            <p:nvPr/>
          </p:nvSpPr>
          <p:spPr bwMode="auto">
            <a:xfrm>
              <a:off x="3559" y="2235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TD5</a:t>
              </a:r>
            </a:p>
          </p:txBody>
        </p:sp>
        <p:sp>
          <p:nvSpPr>
            <p:cNvPr id="17432" name="Rectangle 31"/>
            <p:cNvSpPr>
              <a:spLocks noChangeArrowheads="1"/>
            </p:cNvSpPr>
            <p:nvPr/>
          </p:nvSpPr>
          <p:spPr bwMode="auto">
            <a:xfrm>
              <a:off x="3058" y="2172"/>
              <a:ext cx="229" cy="28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33" name="Text Box 32"/>
            <p:cNvSpPr txBox="1">
              <a:spLocks noChangeArrowheads="1"/>
            </p:cNvSpPr>
            <p:nvPr/>
          </p:nvSpPr>
          <p:spPr bwMode="auto">
            <a:xfrm>
              <a:off x="3088" y="222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7434" name="Rectangle 33"/>
            <p:cNvSpPr>
              <a:spLocks noChangeArrowheads="1"/>
            </p:cNvSpPr>
            <p:nvPr/>
          </p:nvSpPr>
          <p:spPr bwMode="auto">
            <a:xfrm>
              <a:off x="3295" y="2172"/>
              <a:ext cx="229" cy="28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tr-TR"/>
            </a:p>
          </p:txBody>
        </p:sp>
        <p:sp>
          <p:nvSpPr>
            <p:cNvPr id="17435" name="Text Box 34"/>
            <p:cNvSpPr txBox="1">
              <a:spLocks noChangeArrowheads="1"/>
            </p:cNvSpPr>
            <p:nvPr/>
          </p:nvSpPr>
          <p:spPr bwMode="auto">
            <a:xfrm>
              <a:off x="3316" y="222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</p:grpSp>
      <p:pic>
        <p:nvPicPr>
          <p:cNvPr id="17416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276600"/>
            <a:ext cx="68389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1538288" y="3946525"/>
            <a:ext cx="4978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Separate reservation and data transmission</a:t>
            </a:r>
          </a:p>
        </p:txBody>
      </p:sp>
      <p:sp>
        <p:nvSpPr>
          <p:cNvPr id="17418" name="Text Box 37"/>
          <p:cNvSpPr txBox="1">
            <a:spLocks noChangeArrowheads="1"/>
          </p:cNvSpPr>
          <p:nvPr/>
        </p:nvSpPr>
        <p:spPr bwMode="auto">
          <a:xfrm>
            <a:off x="1492250" y="5064125"/>
            <a:ext cx="4978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Interleaved</a:t>
            </a:r>
          </a:p>
        </p:txBody>
      </p:sp>
      <p:sp>
        <p:nvSpPr>
          <p:cNvPr id="1484838" name="Rectangle 38"/>
          <p:cNvSpPr>
            <a:spLocks noChangeArrowheads="1"/>
          </p:cNvSpPr>
          <p:nvPr/>
        </p:nvSpPr>
        <p:spPr bwMode="auto">
          <a:xfrm>
            <a:off x="554038" y="5326063"/>
            <a:ext cx="8229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3200"/>
              <a:t>What does the efficiency depend 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CD2F37-2935-4D21-9623-A24BFF7BBA6E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00CE77-235F-429C-BB66-B281BD0A0901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Demand Assignment Protocols: Polling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central controller (master) asks each host (slave) if they will transmit</a:t>
            </a:r>
          </a:p>
          <a:p>
            <a:pPr eaLnBrk="1" hangingPunct="1"/>
            <a:r>
              <a:rPr lang="en-US" sz="2800" dirty="0" smtClean="0"/>
              <a:t>Allocates channel capacity to those who need it</a:t>
            </a:r>
          </a:p>
          <a:p>
            <a:pPr eaLnBrk="1" hangingPunct="1"/>
            <a:r>
              <a:rPr lang="en-US" sz="2800" dirty="0" smtClean="0"/>
              <a:t>Master can ask separate or interleaved</a:t>
            </a:r>
          </a:p>
        </p:txBody>
      </p:sp>
      <p:pic>
        <p:nvPicPr>
          <p:cNvPr id="184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2213" y="4329113"/>
            <a:ext cx="4800600" cy="177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18D744-E6AF-4DC8-A037-8FEC070B7E76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9A013D-85BC-48F3-891B-3A7D405D46BD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Demand Assignment Protocols: Bit-Map Protocol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Consecutive reservation and data transmission periods</a:t>
            </a:r>
          </a:p>
          <a:p>
            <a:pPr eaLnBrk="1" hangingPunct="1"/>
            <a:r>
              <a:rPr lang="en-US" sz="2000" dirty="0" smtClean="0"/>
              <a:t>N stations each with unique address from 0 to N-1</a:t>
            </a:r>
          </a:p>
          <a:p>
            <a:pPr eaLnBrk="1" hangingPunct="1"/>
            <a:r>
              <a:rPr lang="en-US" sz="2000" dirty="0" smtClean="0"/>
              <a:t>Each </a:t>
            </a:r>
            <a:r>
              <a:rPr lang="en-US" sz="2000" dirty="0"/>
              <a:t>reservation period consists of exactly N slots of 1 bit each</a:t>
            </a:r>
          </a:p>
          <a:p>
            <a:pPr lvl="1" eaLnBrk="1" hangingPunct="1"/>
            <a:r>
              <a:rPr lang="en-US" sz="2000" dirty="0"/>
              <a:t>Station j may announce that it has a frame to send (only if so) by sending 1 bit in </a:t>
            </a:r>
            <a:r>
              <a:rPr lang="en-US" sz="2000" dirty="0" err="1"/>
              <a:t>j</a:t>
            </a:r>
            <a:r>
              <a:rPr lang="en-US" sz="2000" baseline="30000" dirty="0" err="1"/>
              <a:t>th</a:t>
            </a:r>
            <a:r>
              <a:rPr lang="en-US" sz="2000" dirty="0"/>
              <a:t> </a:t>
            </a:r>
            <a:r>
              <a:rPr lang="en-US" sz="2000" dirty="0" smtClean="0"/>
              <a:t>slot</a:t>
            </a:r>
            <a:endParaRPr lang="en-US" sz="2000" dirty="0"/>
          </a:p>
          <a:p>
            <a:pPr lvl="1" eaLnBrk="1" hangingPunct="1"/>
            <a:r>
              <a:rPr lang="en-US" sz="2000" dirty="0"/>
              <a:t>After all N slots have passed by, each station knows which station will transmit</a:t>
            </a:r>
          </a:p>
          <a:p>
            <a:pPr lvl="1" eaLnBrk="1" hangingPunct="1"/>
            <a:r>
              <a:rPr lang="en-US" sz="2000" dirty="0"/>
              <a:t>They begin transmitting in the numerical order as agreed before</a:t>
            </a:r>
          </a:p>
          <a:p>
            <a:pPr eaLnBrk="1" hangingPunct="1"/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35488"/>
            <a:ext cx="8372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Assignment Protocols: </a:t>
            </a:r>
            <a:r>
              <a:rPr lang="en-US" dirty="0" smtClean="0"/>
              <a:t>Flexible TDM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75" y="3425229"/>
            <a:ext cx="8229600" cy="3296245"/>
          </a:xfrm>
        </p:spPr>
        <p:txBody>
          <a:bodyPr/>
          <a:lstStyle/>
          <a:p>
            <a:r>
              <a:rPr lang="en-US" sz="2800" dirty="0" smtClean="0"/>
              <a:t>Each node has a short allocated slot.</a:t>
            </a:r>
          </a:p>
          <a:p>
            <a:r>
              <a:rPr lang="en-US" sz="2800" dirty="0" smtClean="0"/>
              <a:t>Declares that it has a frame to transmit in this slot and goes on transmitting</a:t>
            </a:r>
          </a:p>
          <a:p>
            <a:r>
              <a:rPr lang="en-US" sz="2800" dirty="0" smtClean="0"/>
              <a:t>Used in: </a:t>
            </a:r>
          </a:p>
          <a:p>
            <a:pPr lvl="1"/>
            <a:r>
              <a:rPr lang="en-US" sz="2400" dirty="0" smtClean="0"/>
              <a:t>High-speed Automotive</a:t>
            </a:r>
          </a:p>
          <a:p>
            <a:pPr lvl="1"/>
            <a:r>
              <a:rPr lang="en-US" sz="2400" dirty="0" err="1" smtClean="0"/>
              <a:t>FlexRay</a:t>
            </a:r>
            <a:r>
              <a:rPr lang="en-US" sz="2400" dirty="0" smtClean="0"/>
              <a:t> Dynamic Segment</a:t>
            </a: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6381C-D727-4017-8B72-1E9791D8D8C0}" type="datetime1">
              <a:rPr lang="en-US" smtClean="0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DD005-BA91-4529-A1C8-EDC439A5D7C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1900" y="2749005"/>
            <a:ext cx="3946186" cy="694645"/>
            <a:chOff x="457200" y="3229583"/>
            <a:chExt cx="3946186" cy="694645"/>
          </a:xfrm>
        </p:grpSpPr>
        <p:sp>
          <p:nvSpPr>
            <p:cNvPr id="8" name="Rectangle 7"/>
            <p:cNvSpPr/>
            <p:nvPr/>
          </p:nvSpPr>
          <p:spPr bwMode="auto">
            <a:xfrm>
              <a:off x="457200" y="3229583"/>
              <a:ext cx="321013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78213" y="3231731"/>
              <a:ext cx="321013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099226" y="3229583"/>
              <a:ext cx="1331067" cy="6924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0293" y="3231731"/>
              <a:ext cx="321013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751306" y="3231731"/>
              <a:ext cx="321013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72319" y="3229583"/>
              <a:ext cx="1331067" cy="6924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1581369"/>
            <a:ext cx="8018832" cy="692497"/>
            <a:chOff x="457200" y="2128458"/>
            <a:chExt cx="8018832" cy="692497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7200" y="2128458"/>
              <a:ext cx="1331067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93133" y="2128458"/>
              <a:ext cx="1331067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29064" y="2128458"/>
              <a:ext cx="1331067" cy="6924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464997" y="2128458"/>
              <a:ext cx="1331067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809032" y="2128458"/>
              <a:ext cx="1331067" cy="6924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144965" y="2128458"/>
              <a:ext cx="1331067" cy="6924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  <a:endParaRPr lang="en-US" dirty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3945" y="22751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4479955" y="2910587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Flexible TDM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45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968089-85EB-42D8-A532-14BBCD21EA58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418078-0A71-4A16-8760-65E878F64D4A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80" y="1224280"/>
            <a:ext cx="8229600" cy="47294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Static allocation: A station wastes its allocated resource for data transmission if there is nothing to send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Demand assignment: A station wastes its allocated resource for reservation if there is nothing to send </a:t>
            </a:r>
            <a:r>
              <a:rPr lang="en-US" sz="2800" dirty="0" smtClean="0">
                <a:sym typeface="Wingdings" pitchFamily="2" charset="2"/>
              </a:rPr>
              <a:t> less loss compared to static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Both methods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COLLISION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High efficiency if every station always has something to send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Low efficiency if there are a lot of stations and these stations are mostly idle</a:t>
            </a:r>
          </a:p>
        </p:txBody>
      </p:sp>
    </p:spTree>
    <p:extLst>
      <p:ext uri="{BB962C8B-B14F-4D97-AF65-F5344CB8AC3E}">
        <p14:creationId xmlns:p14="http://schemas.microsoft.com/office/powerpoint/2010/main" val="17472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Collision Resolution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527" y="1259732"/>
            <a:ext cx="4552545" cy="4525963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collision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winner of the collision is </a:t>
            </a:r>
            <a:r>
              <a:rPr lang="en-US" sz="2400" dirty="0" smtClean="0"/>
              <a:t>deterministic</a:t>
            </a:r>
          </a:p>
          <a:p>
            <a:r>
              <a:rPr lang="en-US" sz="2400" dirty="0"/>
              <a:t>Deterministic Collision resolution</a:t>
            </a:r>
            <a:r>
              <a:rPr lang="en-US" sz="2400" dirty="0">
                <a:sym typeface="Wingdings" panose="05000000000000000000" pitchFamily="2" charset="2"/>
              </a:rPr>
              <a:t> Real-time systems require deterministic </a:t>
            </a:r>
            <a:r>
              <a:rPr lang="en-US" sz="2400" dirty="0" smtClean="0">
                <a:sym typeface="Wingdings" panose="05000000000000000000" pitchFamily="2" charset="2"/>
              </a:rPr>
              <a:t>response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Real-time Embedded Systems: </a:t>
            </a:r>
            <a:r>
              <a:rPr lang="en-US" sz="2400" dirty="0" smtClean="0"/>
              <a:t>Automotive, automation</a:t>
            </a:r>
            <a:r>
              <a:rPr lang="en-US" sz="2400" dirty="0"/>
              <a:t>, factory control, avionics and medical </a:t>
            </a:r>
            <a:r>
              <a:rPr lang="en-US" sz="2400" dirty="0" smtClean="0"/>
              <a:t>equipment.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6381C-D727-4017-8B72-1E9791D8D8C0}" type="datetime1">
              <a:rPr lang="en-US" smtClean="0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DD005-BA91-4529-A1C8-EDC439A5D7C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40" y="1434855"/>
            <a:ext cx="3759260" cy="28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02548" y="4251503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VW Passat CAN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19045"/>
            <a:ext cx="4203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</a:t>
            </a:r>
            <a:endParaRPr lang="en-US" sz="2000" dirty="0" smtClean="0"/>
          </a:p>
          <a:p>
            <a:r>
              <a:rPr lang="en-US" sz="2000" dirty="0" smtClean="0"/>
              <a:t>Controller </a:t>
            </a:r>
            <a:r>
              <a:rPr lang="en-US" sz="2000" dirty="0"/>
              <a:t>Area Network (CAN) Bus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62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96381C-D727-4017-8B72-1E9791D8D8C0}" type="datetime1">
              <a:rPr lang="en-US" smtClean="0"/>
              <a:pPr>
                <a:defRPr/>
              </a:pPr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DD005-BA91-4529-A1C8-EDC439A5D7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dirty="0" smtClean="0"/>
              <a:t>A CAN frame is labeled by an identifier (ID), transmitted within the frame 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ID numerical value determines the frame priority.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Smaller ID</a:t>
            </a:r>
            <a:r>
              <a:rPr lang="en-US" sz="2100" dirty="0" smtClean="0">
                <a:sym typeface="Wingdings" panose="05000000000000000000" pitchFamily="2" charset="2"/>
              </a:rPr>
              <a:t> Higher priority</a:t>
            </a:r>
            <a:endParaRPr lang="en-US" sz="21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5037"/>
            <a:ext cx="6984460" cy="22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700" dirty="0" smtClean="0"/>
              <a:t>CAN standard (MAC protocol): Transmitting data </a:t>
            </a:r>
            <a:endParaRPr lang="de-DE" sz="3700" dirty="0" smtClean="0"/>
          </a:p>
        </p:txBody>
      </p:sp>
    </p:spTree>
    <p:extLst>
      <p:ext uri="{BB962C8B-B14F-4D97-AF65-F5344CB8AC3E}">
        <p14:creationId xmlns:p14="http://schemas.microsoft.com/office/powerpoint/2010/main" val="42000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9B89B-DBCF-4E19-BFEC-381BAA6506C0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BB698-8C56-499A-9E1A-E94C8F26564A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Multiple Access Links and Protocols</a:t>
            </a:r>
            <a:endParaRPr lang="en-US" smtClean="0"/>
          </a:p>
        </p:txBody>
      </p:sp>
      <p:sp>
        <p:nvSpPr>
          <p:cNvPr id="4102" name="Rectangle 1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 to now we assumed any given two hosts are connected </a:t>
            </a:r>
            <a:r>
              <a:rPr lang="en-US" dirty="0" smtClean="0">
                <a:solidFill>
                  <a:srgbClr val="FF0000"/>
                </a:solidFill>
              </a:rPr>
              <a:t>point to point via a wire-like </a:t>
            </a:r>
            <a:r>
              <a:rPr lang="en-US" dirty="0" smtClean="0"/>
              <a:t>link</a:t>
            </a:r>
          </a:p>
          <a:p>
            <a:pPr eaLnBrk="1" hangingPunct="1"/>
            <a:r>
              <a:rPr lang="en-US" dirty="0" smtClean="0"/>
              <a:t>We computed efficiency for error and congestion control protocols such as stop and wait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4188" y="4638359"/>
            <a:ext cx="7782338" cy="1632236"/>
            <a:chOff x="484188" y="4490720"/>
            <a:chExt cx="8613648" cy="1782979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484188" y="4887595"/>
              <a:ext cx="1098606" cy="857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sending</a:t>
              </a:r>
            </a:p>
            <a:p>
              <a:r>
                <a:rPr lang="en-US">
                  <a:latin typeface="+mn-lt"/>
                </a:rPr>
                <a:t>node</a:t>
              </a:r>
            </a:p>
          </p:txBody>
        </p:sp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2589213" y="5432108"/>
              <a:ext cx="965200" cy="427037"/>
              <a:chOff x="1477" y="1377"/>
              <a:chExt cx="608" cy="269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477" y="1377"/>
                <a:ext cx="608" cy="26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546" y="1415"/>
                <a:ext cx="477" cy="1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  <a:latin typeface="+mn-lt"/>
                  </a:rPr>
                  <a:t>frame</a:t>
                </a:r>
                <a:endParaRPr lang="en-US">
                  <a:latin typeface="+mn-lt"/>
                </a:endParaRPr>
              </a:p>
            </p:txBody>
          </p:sp>
        </p:grp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541713" y="5700395"/>
              <a:ext cx="2527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7027863" y="4638358"/>
              <a:ext cx="1125537" cy="12207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7327900" y="5017770"/>
              <a:ext cx="487363" cy="2809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463675" y="4638358"/>
              <a:ext cx="1125538" cy="12207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89113" y="5009833"/>
              <a:ext cx="487362" cy="2571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212138" y="4703445"/>
              <a:ext cx="885698" cy="857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rcving</a:t>
              </a:r>
            </a:p>
            <a:p>
              <a:r>
                <a:rPr lang="en-US">
                  <a:latin typeface="+mn-lt"/>
                </a:rPr>
                <a:t>node</a:t>
              </a: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>
              <a:off x="2308225" y="4857433"/>
              <a:ext cx="414338" cy="2206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589213" y="4490720"/>
              <a:ext cx="1283128" cy="403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datagram</a:t>
              </a:r>
              <a:endParaRPr lang="en-US" dirty="0">
                <a:latin typeface="+mn-lt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1990725" y="5224145"/>
              <a:ext cx="695325" cy="460375"/>
            </a:xfrm>
            <a:custGeom>
              <a:avLst/>
              <a:gdLst>
                <a:gd name="T0" fmla="*/ 37803138 w 438"/>
                <a:gd name="T1" fmla="*/ 0 h 290"/>
                <a:gd name="T2" fmla="*/ 37803138 w 438"/>
                <a:gd name="T3" fmla="*/ 408265313 h 290"/>
                <a:gd name="T4" fmla="*/ 272176875 w 438"/>
                <a:gd name="T5" fmla="*/ 677922825 h 290"/>
                <a:gd name="T6" fmla="*/ 1103828438 w 438"/>
                <a:gd name="T7" fmla="*/ 718245325 h 2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8" h="290">
                  <a:moveTo>
                    <a:pt x="15" y="0"/>
                  </a:moveTo>
                  <a:cubicBezTo>
                    <a:pt x="7" y="58"/>
                    <a:pt x="0" y="117"/>
                    <a:pt x="15" y="162"/>
                  </a:cubicBezTo>
                  <a:cubicBezTo>
                    <a:pt x="30" y="207"/>
                    <a:pt x="38" y="248"/>
                    <a:pt x="108" y="269"/>
                  </a:cubicBezTo>
                  <a:cubicBezTo>
                    <a:pt x="178" y="290"/>
                    <a:pt x="383" y="282"/>
                    <a:pt x="438" y="28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6064250" y="5425758"/>
              <a:ext cx="965200" cy="427037"/>
              <a:chOff x="1477" y="1377"/>
              <a:chExt cx="608" cy="269"/>
            </a:xfrm>
          </p:grpSpPr>
          <p:sp>
            <p:nvSpPr>
              <p:cNvPr id="33" name="Rectangle 19"/>
              <p:cNvSpPr>
                <a:spLocks noChangeArrowheads="1"/>
              </p:cNvSpPr>
              <p:nvPr/>
            </p:nvSpPr>
            <p:spPr bwMode="auto">
              <a:xfrm>
                <a:off x="1477" y="1377"/>
                <a:ext cx="608" cy="26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" name="Rectangle 20"/>
              <p:cNvSpPr>
                <a:spLocks noChangeArrowheads="1"/>
              </p:cNvSpPr>
              <p:nvPr/>
            </p:nvSpPr>
            <p:spPr bwMode="auto">
              <a:xfrm>
                <a:off x="1546" y="1415"/>
                <a:ext cx="477" cy="1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  <a:latin typeface="+mn-lt"/>
                  </a:rPr>
                  <a:t>frame</a:t>
                </a:r>
                <a:endParaRPr lang="en-US">
                  <a:latin typeface="+mn-lt"/>
                </a:endParaRPr>
              </a:p>
            </p:txBody>
          </p:sp>
        </p:grp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655889" y="5863908"/>
              <a:ext cx="1070219" cy="403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adapter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6069013" y="5870258"/>
              <a:ext cx="1070219" cy="403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adapter</a:t>
              </a:r>
            </a:p>
          </p:txBody>
        </p:sp>
        <p:sp>
          <p:nvSpPr>
            <p:cNvPr id="37" name="AutoShape 23"/>
            <p:cNvSpPr>
              <a:spLocks/>
            </p:cNvSpPr>
            <p:nvPr/>
          </p:nvSpPr>
          <p:spPr bwMode="auto">
            <a:xfrm rot="5399521">
              <a:off x="4778376" y="3801745"/>
              <a:ext cx="220662" cy="2865437"/>
            </a:xfrm>
            <a:prstGeom prst="leftBrace">
              <a:avLst>
                <a:gd name="adj1" fmla="val 108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3879850" y="4757420"/>
              <a:ext cx="2191536" cy="403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link layer protocol</a:t>
              </a: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6948488" y="5309870"/>
              <a:ext cx="647700" cy="342900"/>
            </a:xfrm>
            <a:custGeom>
              <a:avLst/>
              <a:gdLst>
                <a:gd name="T0" fmla="*/ 0 w 408"/>
                <a:gd name="T1" fmla="*/ 524192500 h 216"/>
                <a:gd name="T2" fmla="*/ 463708750 w 408"/>
                <a:gd name="T3" fmla="*/ 524192500 h 216"/>
                <a:gd name="T4" fmla="*/ 909777200 w 408"/>
                <a:gd name="T5" fmla="*/ 405745950 h 216"/>
                <a:gd name="T6" fmla="*/ 1028223750 w 408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8" h="216">
                  <a:moveTo>
                    <a:pt x="0" y="208"/>
                  </a:moveTo>
                  <a:cubicBezTo>
                    <a:pt x="62" y="212"/>
                    <a:pt x="124" y="216"/>
                    <a:pt x="184" y="208"/>
                  </a:cubicBezTo>
                  <a:cubicBezTo>
                    <a:pt x="244" y="200"/>
                    <a:pt x="324" y="196"/>
                    <a:pt x="361" y="161"/>
                  </a:cubicBezTo>
                  <a:cubicBezTo>
                    <a:pt x="398" y="126"/>
                    <a:pt x="400" y="27"/>
                    <a:pt x="40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30D9-B6CA-4688-96CD-2F18EC2D59D5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CAN standard (MAC protocol): Transmitting data </a:t>
            </a:r>
            <a:endParaRPr lang="de-DE" sz="37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CAN physical layer:</a:t>
            </a:r>
          </a:p>
          <a:p>
            <a:pPr lvl="1"/>
            <a:r>
              <a:rPr lang="en-US" smtClean="0"/>
              <a:t>Implements the logical “and” operator </a:t>
            </a:r>
          </a:p>
          <a:p>
            <a:pPr lvl="1"/>
            <a:r>
              <a:rPr lang="en-US" smtClean="0"/>
              <a:t>if at least one node is transmitting the “0” bit level on the bus, then the bus is in that state regardless if other nodes have transmitted the “1” bit level. </a:t>
            </a:r>
          </a:p>
          <a:p>
            <a:pPr lvl="1"/>
            <a:r>
              <a:rPr lang="en-US" smtClean="0"/>
              <a:t>“0” is the dominant bit</a:t>
            </a:r>
          </a:p>
          <a:p>
            <a:pPr lvl="1"/>
            <a:r>
              <a:rPr lang="en-US" smtClean="0"/>
              <a:t>“1” is the recessive bit.</a:t>
            </a:r>
            <a:endParaRPr lang="de-DE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0E31-18D8-48C1-8471-BBEE3764B4BD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sz="3700" smtClean="0"/>
              <a:t>CAN standard (MAC protocol): Transmitting data: Example</a:t>
            </a:r>
            <a:endParaRPr lang="de-DE" sz="37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4241260" cy="20768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Any CAN node may start a transmission when the bus is idle.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In case of simultaneous transmissions, </a:t>
            </a:r>
            <a:r>
              <a:rPr lang="en-US" sz="2000" dirty="0">
                <a:solidFill>
                  <a:srgbClr val="FF0000"/>
                </a:solidFill>
              </a:rPr>
              <a:t>the highest priority frame </a:t>
            </a:r>
            <a:r>
              <a:rPr lang="en-US" sz="2000" dirty="0"/>
              <a:t>will be sent despite the contention with lower priority frames. </a:t>
            </a:r>
            <a:endParaRPr lang="de-DE" sz="20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6268" y="1385010"/>
            <a:ext cx="3578157" cy="314776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61844" y="4669344"/>
            <a:ext cx="6515911" cy="157588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Node 2 detects that a frame with a higher priority than its own is being transmitted when it monitors a level 0 (i.e., dominant level) on the bus while it has sent a bit with a level 1 (i.e., recessive level).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Afterwards, Node 2 immediately stops transmitting.</a:t>
            </a:r>
            <a:endParaRPr lang="de-DE" sz="2000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F284-E571-477C-AB58-FCBBF2BD5545}" type="datetime1">
              <a:rPr lang="en-US" smtClean="0"/>
              <a:t>5/5/2017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4725-3504-42B7-B277-F6E00E7CDA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sz="3700" smtClean="0"/>
              <a:t>CAN standard (MAC protocol): Transmitting data</a:t>
            </a:r>
            <a:endParaRPr lang="de-DE" sz="37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47800"/>
            <a:ext cx="8153400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smtClean="0"/>
              <a:t>Sending node monitors the bus while transmitting.</a:t>
            </a:r>
          </a:p>
          <a:p>
            <a:r>
              <a:rPr lang="en-US" sz="2000" smtClean="0"/>
              <a:t>The signal must be able to propagate to the most remote node and return back before the bit value is decided. </a:t>
            </a:r>
          </a:p>
          <a:p>
            <a:r>
              <a:rPr lang="en-US" sz="2000" smtClean="0"/>
              <a:t>This requires the bit time to be at least twice as long as the propagation delay</a:t>
            </a:r>
          </a:p>
          <a:p>
            <a:r>
              <a:rPr lang="en-US" sz="2000" smtClean="0"/>
              <a:t>Limits the data rate</a:t>
            </a:r>
            <a:endParaRPr lang="de-DE" sz="200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505200"/>
            <a:ext cx="5486400" cy="26162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1FE557-10E8-4D37-9E33-F0CBC50CB65F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92A732-AA3E-4E36-9F25-6546444FA51A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Channel Access: Contention-based channel access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Solution: Contention</a:t>
            </a:r>
            <a:r>
              <a:rPr lang="en-US" sz="2800" dirty="0" smtClean="0"/>
              <a:t>-based channel access (random access)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Multiple users share a common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</a:t>
            </a:r>
            <a:r>
              <a:rPr lang="en-US" sz="2400" dirty="0" smtClean="0">
                <a:solidFill>
                  <a:srgbClr val="FF0000"/>
                </a:solidFill>
              </a:rPr>
              <a:t>contend</a:t>
            </a:r>
            <a:r>
              <a:rPr lang="en-US" sz="2400" dirty="0" smtClean="0"/>
              <a:t> (try to transmit) for the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collisions and nobody knows who will transmit next!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564ECB-D0E4-4D35-8371-2A250DFA088A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BA9DE3-7C9B-4395-89B3-DEAFCEDB0D6E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 Capability</a:t>
            </a:r>
          </a:p>
        </p:txBody>
      </p:sp>
      <p:sp>
        <p:nvSpPr>
          <p:cNvPr id="13865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z="3000" b="1" i="1" dirty="0" smtClean="0"/>
              <a:t>MUST: </a:t>
            </a:r>
          </a:p>
          <a:p>
            <a:pPr marL="0" lvl="1" indent="0" eaLnBrk="1" hangingPunct="1">
              <a:buNone/>
            </a:pPr>
            <a:r>
              <a:rPr lang="en-US" sz="3000" i="1" dirty="0" smtClean="0"/>
              <a:t>Collision Detection </a:t>
            </a:r>
            <a:r>
              <a:rPr lang="en-US" sz="3000" dirty="0" smtClean="0"/>
              <a:t>after transmitting</a:t>
            </a:r>
          </a:p>
          <a:p>
            <a:pPr eaLnBrk="1" hangingPunct="1"/>
            <a:r>
              <a:rPr lang="en-US" sz="3000" b="1" i="1" dirty="0" smtClean="0"/>
              <a:t>OPTIONAL:</a:t>
            </a:r>
          </a:p>
          <a:p>
            <a:pPr marL="0" indent="0" eaLnBrk="1" hangingPunct="1">
              <a:buNone/>
            </a:pPr>
            <a:r>
              <a:rPr lang="en-US" sz="3000" i="1" dirty="0" smtClean="0"/>
              <a:t>Carrier Sense: </a:t>
            </a:r>
            <a:r>
              <a:rPr lang="en-US" sz="2600" dirty="0" smtClean="0"/>
              <a:t>Listen channel before transmitting to detect if the channel is busy or not. </a:t>
            </a:r>
          </a:p>
          <a:p>
            <a:pPr eaLnBrk="1" hangingPunct="1"/>
            <a:r>
              <a:rPr lang="en-US" sz="2600" dirty="0" smtClean="0"/>
              <a:t>Ancestor Ideas:</a:t>
            </a:r>
          </a:p>
          <a:p>
            <a:pPr lvl="1" eaLnBrk="1" hangingPunct="1"/>
            <a:r>
              <a:rPr lang="en-US" sz="2200" dirty="0" smtClean="0"/>
              <a:t>ALOHA and Slotted-ALOHA</a:t>
            </a:r>
          </a:p>
          <a:p>
            <a:pPr lvl="1" eaLnBrk="1" hangingPunct="1"/>
            <a:r>
              <a:rPr lang="en-US" sz="2200" dirty="0" smtClean="0"/>
              <a:t>These ideas evolve into the MAC protocols that are used everywhere such as IEEE 802.3 (Ethernet)</a:t>
            </a:r>
            <a:endParaRPr lang="en-US" sz="2200" dirty="0"/>
          </a:p>
          <a:p>
            <a:pPr marL="0" indent="0" eaLnBrk="1" hangingPunct="1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2B0504-7EDC-4D79-A771-B48ABE068E8A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49573F-6A60-462D-A253-833F7F39DE82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ALOHA Protocol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In the seventies, the ALOHA system was proposed by Norman Abramson as an effective solution to provide for wireless access to computer systems.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ALOHA-net at the University of Hawaii employed fixed transmitters at islands located at ranges of several tens of kilometers. </a:t>
            </a: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1600200"/>
            <a:ext cx="403066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748088"/>
            <a:ext cx="4038600" cy="237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SIMPLE IDEA: Terminals can transmit their data regardless of the activity of other terminals.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468591-C672-49A7-8F35-26ACB92A87DA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8637EC-62A3-4280-A7FC-A8020B9378E7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Pure ALOHA Model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49680"/>
            <a:ext cx="851916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Operation:</a:t>
            </a:r>
            <a:endParaRPr 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Fixed length </a:t>
            </a:r>
            <a:r>
              <a:rPr lang="en-US" sz="2600" dirty="0" smtClean="0"/>
              <a:t>frames: time to transmit a frame=</a:t>
            </a:r>
            <a:r>
              <a:rPr lang="en-US" sz="2600" dirty="0" smtClean="0">
                <a:solidFill>
                  <a:srgbClr val="FF0000"/>
                </a:solidFill>
              </a:rPr>
              <a:t>t</a:t>
            </a:r>
            <a:endParaRPr lang="en-US" sz="26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Continuous </a:t>
            </a:r>
            <a:r>
              <a:rPr lang="en-US" sz="2600" dirty="0"/>
              <a:t>time: Each station transmits whenever it wants (i.e., whenever a frame is generated)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Stations can detect collisions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When collision, sender waits for a random amount of time and sends it again. (Why random??)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3999163"/>
            <a:ext cx="4852988" cy="2484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2A1584-F0E3-4814-AFE9-510436709B56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67618A-8917-4285-92A7-7084B99C3016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 Model</a:t>
            </a:r>
            <a:endParaRPr lang="en-US" sz="3100" i="1" dirty="0" smtClean="0"/>
          </a:p>
        </p:txBody>
      </p:sp>
      <p:sp>
        <p:nvSpPr>
          <p:cNvPr id="1388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Frame time: </a:t>
            </a:r>
            <a:r>
              <a:rPr lang="en-US" sz="3000" i="1" dirty="0" smtClean="0">
                <a:solidFill>
                  <a:srgbClr val="FF0000"/>
                </a:solidFill>
              </a:rPr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Mean frame generation rate = </a:t>
            </a:r>
            <a:r>
              <a:rPr lang="en-US" sz="2800" i="1" dirty="0"/>
              <a:t>N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frames per frame time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N/t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(0&lt;N&lt;1)</a:t>
            </a:r>
            <a:r>
              <a:rPr lang="en-US" sz="2800" dirty="0">
                <a:sym typeface="Wingdings" pitchFamily="2" charset="2"/>
              </a:rPr>
              <a:t> the network is not overloaded </a:t>
            </a:r>
            <a:endParaRPr 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In addition to new frames, stations also generate retransmissions of frames that previously collided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240" y="2834246"/>
                <a:ext cx="2941320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ambria Math"/>
                    <a:ea typeface="Cambria Math"/>
                    <a:sym typeface="Mathematica1"/>
                  </a:rPr>
                  <a:t>Rate: </a:t>
                </a:r>
                <a:r>
                  <a:rPr lang="el-GR" sz="3200" dirty="0" smtClean="0">
                    <a:latin typeface="Cambria Math"/>
                    <a:ea typeface="Cambria Math"/>
                    <a:sym typeface="Mathematica1"/>
                  </a:rPr>
                  <a:t>λ</a:t>
                </a:r>
                <a:r>
                  <a:rPr lang="en-US" sz="3200" dirty="0" smtClean="0">
                    <a:latin typeface="Cambria Math"/>
                    <a:ea typeface="Cambria Math"/>
                    <a:sym typeface="Mathematica1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/>
                            <a:sym typeface="Mathematica1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  <a:sym typeface="Mathematica1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  <a:sym typeface="Mathematica1"/>
                          </a:rPr>
                          <m:t>𝑡</m:t>
                        </m:r>
                      </m:den>
                    </m:f>
                  </m:oMath>
                </a14:m>
                <a:endParaRPr lang="tr-TR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2834246"/>
                <a:ext cx="2941320" cy="791692"/>
              </a:xfrm>
              <a:prstGeom prst="rect">
                <a:avLst/>
              </a:prstGeom>
              <a:blipFill rotWithShape="1">
                <a:blip r:embed="rId2"/>
                <a:stretch>
                  <a:fillRect l="-53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AE13A2-25B9-485A-928A-8CB2D63C7D5A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9C7F7E-3C43-4459-8966-6B1B97911C12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 Model</a:t>
            </a:r>
            <a:endParaRPr lang="en-US" sz="31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95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48615" y="1452563"/>
                <a:ext cx="7772400" cy="4530725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200" dirty="0"/>
                  <a:t>Infinite number of users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200" dirty="0"/>
                  <a:t>Frames are generated according to a Poisson distribution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smtClean="0"/>
                  <a:t>What is the Probability of [k total new frames are generated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by all users </a:t>
                </a:r>
                <a:r>
                  <a:rPr lang="en-US" sz="2200" dirty="0" smtClean="0"/>
                  <a:t>within a frame time]?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smtClean="0"/>
                  <a:t>Remember Poisson expression with </a:t>
                </a:r>
                <a:r>
                  <a:rPr lang="en-US" sz="2200" b="1" dirty="0" smtClean="0"/>
                  <a:t>rate</a:t>
                </a:r>
                <a:r>
                  <a:rPr lang="en-US" sz="2200" dirty="0" smtClean="0"/>
                  <a:t> </a:t>
                </a:r>
                <a:r>
                  <a:rPr lang="en-US" sz="2200" dirty="0" smtClean="0">
                    <a:sym typeface="Symbol" pitchFamily="18" charset="2"/>
                  </a:rPr>
                  <a:t> (events/unit time)</a:t>
                </a:r>
                <a:r>
                  <a:rPr lang="en-US" sz="2200" dirty="0" smtClean="0"/>
                  <a:t>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err="1" smtClean="0"/>
                  <a:t>Pr</a:t>
                </a:r>
                <a:r>
                  <a:rPr lang="en-US" sz="2400" dirty="0" smtClean="0"/>
                  <a:t> [k events in interval of</a:t>
                </a:r>
                <a:r>
                  <a:rPr lang="tr-TR" sz="2400" dirty="0" smtClean="0"/>
                  <a:t> </a:t>
                </a:r>
                <a:r>
                  <a:rPr lang="en-US" sz="2400" dirty="0" smtClean="0">
                    <a:sym typeface="Symbol"/>
                  </a:rPr>
                  <a:t></a:t>
                </a:r>
                <a:r>
                  <a:rPr lang="en-US" sz="2400" dirty="0" smtClean="0"/>
                  <a:t>]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𝜆𝜏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𝜆𝜏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 smtClean="0"/>
                  <a:t>Probability of [k total new frames are generated by all users within a frame time t]=</a:t>
                </a:r>
              </a:p>
            </p:txBody>
          </p:sp>
        </mc:Choice>
        <mc:Fallback xmlns="">
          <p:sp>
            <p:nvSpPr>
              <p:cNvPr id="1389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48615" y="1452563"/>
                <a:ext cx="7772400" cy="4530725"/>
              </a:xfrm>
              <a:blipFill rotWithShape="1">
                <a:blip r:embed="rId3"/>
                <a:stretch>
                  <a:fillRect l="-863" t="-2151" r="-3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957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27525" y="5002213"/>
          <a:ext cx="32766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4" imgW="1816100" imgH="647700" progId="Equation.3">
                  <p:embed/>
                </p:oleObj>
              </mc:Choice>
              <mc:Fallback>
                <p:oleObj name="Equation" r:id="rId4" imgW="18161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002213"/>
                        <a:ext cx="32766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7240" y="4891646"/>
                <a:ext cx="2941320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ambria Math"/>
                    <a:ea typeface="Cambria Math"/>
                    <a:sym typeface="Mathematica1"/>
                  </a:rPr>
                  <a:t>Rate: </a:t>
                </a:r>
                <a:r>
                  <a:rPr lang="el-GR" sz="3200" dirty="0" smtClean="0">
                    <a:latin typeface="Cambria Math"/>
                    <a:ea typeface="Cambria Math"/>
                    <a:sym typeface="Mathematica1"/>
                  </a:rPr>
                  <a:t>λ</a:t>
                </a:r>
                <a:r>
                  <a:rPr lang="en-US" sz="3200" dirty="0" smtClean="0">
                    <a:latin typeface="Cambria Math"/>
                    <a:ea typeface="Cambria Math"/>
                    <a:sym typeface="Mathematica1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/>
                            <a:sym typeface="Mathematica1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  <a:sym typeface="Mathematica1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  <a:sym typeface="Mathematica1"/>
                          </a:rPr>
                          <m:t>𝑡</m:t>
                        </m:r>
                      </m:den>
                    </m:f>
                  </m:oMath>
                </a14:m>
                <a:endParaRPr lang="tr-TR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891646"/>
                <a:ext cx="2941320" cy="791692"/>
              </a:xfrm>
              <a:prstGeom prst="rect">
                <a:avLst/>
              </a:prstGeom>
              <a:blipFill rotWithShape="1">
                <a:blip r:embed="rId6"/>
                <a:stretch>
                  <a:fillRect l="-53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1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59CFFD-7D34-4229-8ED2-9833F41A7518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00B6E5-076D-4FE6-AC5C-AA1E16FD35F6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 Model</a:t>
            </a:r>
            <a:endParaRPr lang="en-US" sz="3100" i="1" dirty="0" smtClean="0"/>
          </a:p>
        </p:txBody>
      </p:sp>
      <p:sp>
        <p:nvSpPr>
          <p:cNvPr id="13905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900" dirty="0" smtClean="0"/>
              <a:t>Total frame generation (new + retransmitted)  is also according to a Poisson distribution </a:t>
            </a:r>
          </a:p>
          <a:p>
            <a:pPr lvl="1" eaLnBrk="1" hangingPunct="1"/>
            <a:r>
              <a:rPr lang="en-US" sz="2900" dirty="0" smtClean="0"/>
              <a:t>Mean rate of G frames per frame time  (at low load: G~N, high load: G&gt;N, in general: G</a:t>
            </a:r>
            <a:r>
              <a:rPr lang="en-US" sz="2900" dirty="0" smtClean="0">
                <a:sym typeface="Symbol" pitchFamily="18" charset="2"/>
              </a:rPr>
              <a:t></a:t>
            </a:r>
            <a:r>
              <a:rPr lang="en-US" sz="2900" dirty="0" smtClean="0"/>
              <a:t>N)</a:t>
            </a:r>
          </a:p>
          <a:p>
            <a:pPr lvl="1" eaLnBrk="1" hangingPunct="1"/>
            <a:r>
              <a:rPr lang="en-US" sz="2900" dirty="0" smtClean="0"/>
              <a:t>Probability of k transmission attempts per frame time (for retransmit when collision + new frames)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13905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86175" y="4983163"/>
          <a:ext cx="3860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3" imgW="1778000" imgH="647700" progId="Equation.3">
                  <p:embed/>
                </p:oleObj>
              </mc:Choice>
              <mc:Fallback>
                <p:oleObj name="Equation" r:id="rId3" imgW="17780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4983163"/>
                        <a:ext cx="3860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20B232-FFC1-4C87-AE46-5FF3D867CE27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E80A94-2770-4F8A-8A8A-6AFF55497935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Communication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all connections are point to point</a:t>
            </a:r>
          </a:p>
          <a:p>
            <a:pPr eaLnBrk="1" hangingPunct="1"/>
            <a:r>
              <a:rPr lang="en-US" dirty="0" smtClean="0"/>
              <a:t>broadcast (shared wire or medium)</a:t>
            </a:r>
          </a:p>
          <a:p>
            <a:pPr lvl="1" eaLnBrk="1" hangingPunct="1"/>
            <a:r>
              <a:rPr lang="en-US" dirty="0" smtClean="0"/>
              <a:t>old-fashioned Ethernet</a:t>
            </a:r>
          </a:p>
          <a:p>
            <a:pPr lvl="1" eaLnBrk="1" hangingPunct="1"/>
            <a:r>
              <a:rPr lang="en-US" dirty="0" smtClean="0"/>
              <a:t>802.11 wireless LAN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579526" y="5341938"/>
            <a:ext cx="1616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+mn-lt"/>
              </a:rPr>
              <a:t>shared wire (e.g., </a:t>
            </a:r>
          </a:p>
          <a:p>
            <a:pPr algn="ctr">
              <a:spcBef>
                <a:spcPct val="0"/>
              </a:spcBef>
            </a:pPr>
            <a:r>
              <a:rPr lang="en-US" sz="1400">
                <a:latin typeface="+mn-lt"/>
              </a:rPr>
              <a:t>cabled Ethernet)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5633886" y="5008563"/>
            <a:ext cx="1692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+mn-lt"/>
              </a:rPr>
              <a:t>shared RF</a:t>
            </a:r>
          </a:p>
          <a:p>
            <a:pPr algn="ctr">
              <a:spcBef>
                <a:spcPct val="0"/>
              </a:spcBef>
            </a:pPr>
            <a:r>
              <a:rPr lang="en-US" sz="1400">
                <a:latin typeface="+mn-lt"/>
              </a:rPr>
              <a:t> (e.g., 802.11 WiFi)</a:t>
            </a:r>
          </a:p>
        </p:txBody>
      </p:sp>
      <p:graphicFrame>
        <p:nvGraphicFramePr>
          <p:cNvPr id="51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82212"/>
              </p:ext>
            </p:extLst>
          </p:nvPr>
        </p:nvGraphicFramePr>
        <p:xfrm>
          <a:off x="1585913" y="4675188"/>
          <a:ext cx="4651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675188"/>
                        <a:ext cx="4651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51458"/>
              </p:ext>
            </p:extLst>
          </p:nvPr>
        </p:nvGraphicFramePr>
        <p:xfrm>
          <a:off x="1790700" y="4389438"/>
          <a:ext cx="4397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0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89438"/>
                        <a:ext cx="4397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77622"/>
              </p:ext>
            </p:extLst>
          </p:nvPr>
        </p:nvGraphicFramePr>
        <p:xfrm>
          <a:off x="2624138" y="4284663"/>
          <a:ext cx="4397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284663"/>
                        <a:ext cx="4397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49658"/>
              </p:ext>
            </p:extLst>
          </p:nvPr>
        </p:nvGraphicFramePr>
        <p:xfrm>
          <a:off x="2444750" y="4754563"/>
          <a:ext cx="4397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2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754563"/>
                        <a:ext cx="4397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10"/>
          <p:cNvGrpSpPr>
            <a:grpSpLocks/>
          </p:cNvGrpSpPr>
          <p:nvPr/>
        </p:nvGrpSpPr>
        <p:grpSpPr bwMode="auto">
          <a:xfrm>
            <a:off x="6734175" y="4349750"/>
            <a:ext cx="273050" cy="341313"/>
            <a:chOff x="2870" y="1518"/>
            <a:chExt cx="292" cy="320"/>
          </a:xfrm>
        </p:grpSpPr>
        <p:graphicFrame>
          <p:nvGraphicFramePr>
            <p:cNvPr id="5172" name="Object 1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3" name="Clip" r:id="rId8" imgW="826829" imgH="840406" progId="MS_ClipArt_Gallery.2">
                    <p:embed/>
                  </p:oleObj>
                </mc:Choice>
                <mc:Fallback>
                  <p:oleObj name="Clip" r:id="rId8" imgW="826829" imgH="840406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3" name="Object 1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4" name="Clip" r:id="rId10" imgW="1268295" imgH="1199426" progId="MS_ClipArt_Gallery.2">
                    <p:embed/>
                  </p:oleObj>
                </mc:Choice>
                <mc:Fallback>
                  <p:oleObj name="Clip" r:id="rId10" imgW="1268295" imgH="1199426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4" name="Group 13"/>
          <p:cNvGrpSpPr>
            <a:grpSpLocks/>
          </p:cNvGrpSpPr>
          <p:nvPr/>
        </p:nvGrpSpPr>
        <p:grpSpPr bwMode="auto">
          <a:xfrm>
            <a:off x="6477000" y="4686300"/>
            <a:ext cx="349250" cy="322263"/>
            <a:chOff x="2870" y="1518"/>
            <a:chExt cx="292" cy="320"/>
          </a:xfrm>
        </p:grpSpPr>
        <p:graphicFrame>
          <p:nvGraphicFramePr>
            <p:cNvPr id="5170" name="Object 1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5" name="Clip" r:id="rId12" imgW="826829" imgH="840406" progId="MS_ClipArt_Gallery.2">
                    <p:embed/>
                  </p:oleObj>
                </mc:Choice>
                <mc:Fallback>
                  <p:oleObj name="Clip" r:id="rId12" imgW="826829" imgH="840406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" name="Object 1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6" name="Clip" r:id="rId13" imgW="1268295" imgH="1199426" progId="MS_ClipArt_Gallery.2">
                    <p:embed/>
                  </p:oleObj>
                </mc:Choice>
                <mc:Fallback>
                  <p:oleObj name="Clip" r:id="rId13" imgW="1268295" imgH="1199426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2197100" y="4125913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2179638" y="4597400"/>
            <a:ext cx="242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2044700" y="49339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V="1">
            <a:off x="2489200" y="4457700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pSp>
        <p:nvGrpSpPr>
          <p:cNvPr id="5139" name="Group 20"/>
          <p:cNvGrpSpPr>
            <a:grpSpLocks/>
          </p:cNvGrpSpPr>
          <p:nvPr/>
        </p:nvGrpSpPr>
        <p:grpSpPr bwMode="auto">
          <a:xfrm>
            <a:off x="6356350" y="4138613"/>
            <a:ext cx="290513" cy="404812"/>
            <a:chOff x="2556" y="2689"/>
            <a:chExt cx="183" cy="255"/>
          </a:xfrm>
        </p:grpSpPr>
        <p:pic>
          <p:nvPicPr>
            <p:cNvPr id="5153" name="Picture 21" descr="31u_bnrz[1]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4" name="Freeform 2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12 w 199"/>
                <a:gd name="T1" fmla="*/ 5 h 232"/>
                <a:gd name="T2" fmla="*/ 9 w 199"/>
                <a:gd name="T3" fmla="*/ 7 h 232"/>
                <a:gd name="T4" fmla="*/ 7 w 199"/>
                <a:gd name="T5" fmla="*/ 8 h 232"/>
                <a:gd name="T6" fmla="*/ 5 w 199"/>
                <a:gd name="T7" fmla="*/ 11 h 232"/>
                <a:gd name="T8" fmla="*/ 3 w 199"/>
                <a:gd name="T9" fmla="*/ 13 h 232"/>
                <a:gd name="T10" fmla="*/ 2 w 199"/>
                <a:gd name="T11" fmla="*/ 15 h 232"/>
                <a:gd name="T12" fmla="*/ 1 w 199"/>
                <a:gd name="T13" fmla="*/ 18 h 232"/>
                <a:gd name="T14" fmla="*/ 0 w 199"/>
                <a:gd name="T15" fmla="*/ 21 h 232"/>
                <a:gd name="T16" fmla="*/ 0 w 199"/>
                <a:gd name="T17" fmla="*/ 24 h 232"/>
                <a:gd name="T18" fmla="*/ 0 w 199"/>
                <a:gd name="T19" fmla="*/ 28 h 232"/>
                <a:gd name="T20" fmla="*/ 2 w 199"/>
                <a:gd name="T21" fmla="*/ 31 h 232"/>
                <a:gd name="T22" fmla="*/ 4 w 199"/>
                <a:gd name="T23" fmla="*/ 34 h 232"/>
                <a:gd name="T24" fmla="*/ 7 w 199"/>
                <a:gd name="T25" fmla="*/ 36 h 232"/>
                <a:gd name="T26" fmla="*/ 11 w 199"/>
                <a:gd name="T27" fmla="*/ 38 h 232"/>
                <a:gd name="T28" fmla="*/ 15 w 199"/>
                <a:gd name="T29" fmla="*/ 39 h 232"/>
                <a:gd name="T30" fmla="*/ 18 w 199"/>
                <a:gd name="T31" fmla="*/ 39 h 232"/>
                <a:gd name="T32" fmla="*/ 22 w 199"/>
                <a:gd name="T33" fmla="*/ 38 h 232"/>
                <a:gd name="T34" fmla="*/ 23 w 199"/>
                <a:gd name="T35" fmla="*/ 38 h 232"/>
                <a:gd name="T36" fmla="*/ 24 w 199"/>
                <a:gd name="T37" fmla="*/ 38 h 232"/>
                <a:gd name="T38" fmla="*/ 24 w 199"/>
                <a:gd name="T39" fmla="*/ 37 h 232"/>
                <a:gd name="T40" fmla="*/ 25 w 199"/>
                <a:gd name="T41" fmla="*/ 37 h 232"/>
                <a:gd name="T42" fmla="*/ 24 w 199"/>
                <a:gd name="T43" fmla="*/ 36 h 232"/>
                <a:gd name="T44" fmla="*/ 23 w 199"/>
                <a:gd name="T45" fmla="*/ 35 h 232"/>
                <a:gd name="T46" fmla="*/ 22 w 199"/>
                <a:gd name="T47" fmla="*/ 34 h 232"/>
                <a:gd name="T48" fmla="*/ 21 w 199"/>
                <a:gd name="T49" fmla="*/ 34 h 232"/>
                <a:gd name="T50" fmla="*/ 19 w 199"/>
                <a:gd name="T51" fmla="*/ 33 h 232"/>
                <a:gd name="T52" fmla="*/ 17 w 199"/>
                <a:gd name="T53" fmla="*/ 33 h 232"/>
                <a:gd name="T54" fmla="*/ 16 w 199"/>
                <a:gd name="T55" fmla="*/ 32 h 232"/>
                <a:gd name="T56" fmla="*/ 14 w 199"/>
                <a:gd name="T57" fmla="*/ 32 h 232"/>
                <a:gd name="T58" fmla="*/ 12 w 199"/>
                <a:gd name="T59" fmla="*/ 31 h 232"/>
                <a:gd name="T60" fmla="*/ 10 w 199"/>
                <a:gd name="T61" fmla="*/ 31 h 232"/>
                <a:gd name="T62" fmla="*/ 9 w 199"/>
                <a:gd name="T63" fmla="*/ 30 h 232"/>
                <a:gd name="T64" fmla="*/ 7 w 199"/>
                <a:gd name="T65" fmla="*/ 28 h 232"/>
                <a:gd name="T66" fmla="*/ 7 w 199"/>
                <a:gd name="T67" fmla="*/ 22 h 232"/>
                <a:gd name="T68" fmla="*/ 8 w 199"/>
                <a:gd name="T69" fmla="*/ 16 h 232"/>
                <a:gd name="T70" fmla="*/ 11 w 199"/>
                <a:gd name="T71" fmla="*/ 12 h 232"/>
                <a:gd name="T72" fmla="*/ 16 w 199"/>
                <a:gd name="T73" fmla="*/ 8 h 232"/>
                <a:gd name="T74" fmla="*/ 20 w 199"/>
                <a:gd name="T75" fmla="*/ 6 h 232"/>
                <a:gd name="T76" fmla="*/ 25 w 199"/>
                <a:gd name="T77" fmla="*/ 4 h 232"/>
                <a:gd name="T78" fmla="*/ 30 w 199"/>
                <a:gd name="T79" fmla="*/ 2 h 232"/>
                <a:gd name="T80" fmla="*/ 33 w 199"/>
                <a:gd name="T81" fmla="*/ 1 h 232"/>
                <a:gd name="T82" fmla="*/ 31 w 199"/>
                <a:gd name="T83" fmla="*/ 0 h 232"/>
                <a:gd name="T84" fmla="*/ 29 w 199"/>
                <a:gd name="T85" fmla="*/ 0 h 232"/>
                <a:gd name="T86" fmla="*/ 26 w 199"/>
                <a:gd name="T87" fmla="*/ 0 h 232"/>
                <a:gd name="T88" fmla="*/ 23 w 199"/>
                <a:gd name="T89" fmla="*/ 1 h 232"/>
                <a:gd name="T90" fmla="*/ 20 w 199"/>
                <a:gd name="T91" fmla="*/ 2 h 232"/>
                <a:gd name="T92" fmla="*/ 17 w 199"/>
                <a:gd name="T93" fmla="*/ 3 h 232"/>
                <a:gd name="T94" fmla="*/ 14 w 199"/>
                <a:gd name="T95" fmla="*/ 4 h 232"/>
                <a:gd name="T96" fmla="*/ 12 w 199"/>
                <a:gd name="T97" fmla="*/ 5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55" name="Freeform 2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9 w 128"/>
                <a:gd name="T1" fmla="*/ 10 h 180"/>
                <a:gd name="T2" fmla="*/ 19 w 128"/>
                <a:gd name="T3" fmla="*/ 13 h 180"/>
                <a:gd name="T4" fmla="*/ 19 w 128"/>
                <a:gd name="T5" fmla="*/ 16 h 180"/>
                <a:gd name="T6" fmla="*/ 18 w 128"/>
                <a:gd name="T7" fmla="*/ 18 h 180"/>
                <a:gd name="T8" fmla="*/ 16 w 128"/>
                <a:gd name="T9" fmla="*/ 20 h 180"/>
                <a:gd name="T10" fmla="*/ 13 w 128"/>
                <a:gd name="T11" fmla="*/ 22 h 180"/>
                <a:gd name="T12" fmla="*/ 10 w 128"/>
                <a:gd name="T13" fmla="*/ 24 h 180"/>
                <a:gd name="T14" fmla="*/ 8 w 128"/>
                <a:gd name="T15" fmla="*/ 26 h 180"/>
                <a:gd name="T16" fmla="*/ 5 w 128"/>
                <a:gd name="T17" fmla="*/ 27 h 180"/>
                <a:gd name="T18" fmla="*/ 5 w 128"/>
                <a:gd name="T19" fmla="*/ 28 h 180"/>
                <a:gd name="T20" fmla="*/ 5 w 128"/>
                <a:gd name="T21" fmla="*/ 28 h 180"/>
                <a:gd name="T22" fmla="*/ 5 w 128"/>
                <a:gd name="T23" fmla="*/ 29 h 180"/>
                <a:gd name="T24" fmla="*/ 5 w 128"/>
                <a:gd name="T25" fmla="*/ 30 h 180"/>
                <a:gd name="T26" fmla="*/ 6 w 128"/>
                <a:gd name="T27" fmla="*/ 30 h 180"/>
                <a:gd name="T28" fmla="*/ 6 w 128"/>
                <a:gd name="T29" fmla="*/ 30 h 180"/>
                <a:gd name="T30" fmla="*/ 6 w 128"/>
                <a:gd name="T31" fmla="*/ 30 h 180"/>
                <a:gd name="T32" fmla="*/ 7 w 128"/>
                <a:gd name="T33" fmla="*/ 30 h 180"/>
                <a:gd name="T34" fmla="*/ 10 w 128"/>
                <a:gd name="T35" fmla="*/ 28 h 180"/>
                <a:gd name="T36" fmla="*/ 13 w 128"/>
                <a:gd name="T37" fmla="*/ 26 h 180"/>
                <a:gd name="T38" fmla="*/ 16 w 128"/>
                <a:gd name="T39" fmla="*/ 24 h 180"/>
                <a:gd name="T40" fmla="*/ 19 w 128"/>
                <a:gd name="T41" fmla="*/ 22 h 180"/>
                <a:gd name="T42" fmla="*/ 21 w 128"/>
                <a:gd name="T43" fmla="*/ 19 h 180"/>
                <a:gd name="T44" fmla="*/ 22 w 128"/>
                <a:gd name="T45" fmla="*/ 16 h 180"/>
                <a:gd name="T46" fmla="*/ 22 w 128"/>
                <a:gd name="T47" fmla="*/ 13 h 180"/>
                <a:gd name="T48" fmla="*/ 21 w 128"/>
                <a:gd name="T49" fmla="*/ 9 h 180"/>
                <a:gd name="T50" fmla="*/ 19 w 128"/>
                <a:gd name="T51" fmla="*/ 7 h 180"/>
                <a:gd name="T52" fmla="*/ 17 w 128"/>
                <a:gd name="T53" fmla="*/ 4 h 180"/>
                <a:gd name="T54" fmla="*/ 14 w 128"/>
                <a:gd name="T55" fmla="*/ 3 h 180"/>
                <a:gd name="T56" fmla="*/ 10 w 128"/>
                <a:gd name="T57" fmla="*/ 1 h 180"/>
                <a:gd name="T58" fmla="*/ 6 w 128"/>
                <a:gd name="T59" fmla="*/ 0 h 180"/>
                <a:gd name="T60" fmla="*/ 3 w 128"/>
                <a:gd name="T61" fmla="*/ 0 h 180"/>
                <a:gd name="T62" fmla="*/ 1 w 128"/>
                <a:gd name="T63" fmla="*/ 0 h 180"/>
                <a:gd name="T64" fmla="*/ 0 w 128"/>
                <a:gd name="T65" fmla="*/ 1 h 180"/>
                <a:gd name="T66" fmla="*/ 2 w 128"/>
                <a:gd name="T67" fmla="*/ 2 h 180"/>
                <a:gd name="T68" fmla="*/ 5 w 128"/>
                <a:gd name="T69" fmla="*/ 2 h 180"/>
                <a:gd name="T70" fmla="*/ 8 w 128"/>
                <a:gd name="T71" fmla="*/ 3 h 180"/>
                <a:gd name="T72" fmla="*/ 10 w 128"/>
                <a:gd name="T73" fmla="*/ 4 h 180"/>
                <a:gd name="T74" fmla="*/ 13 w 128"/>
                <a:gd name="T75" fmla="*/ 5 h 180"/>
                <a:gd name="T76" fmla="*/ 15 w 128"/>
                <a:gd name="T77" fmla="*/ 6 h 180"/>
                <a:gd name="T78" fmla="*/ 17 w 128"/>
                <a:gd name="T79" fmla="*/ 8 h 180"/>
                <a:gd name="T80" fmla="*/ 19 w 128"/>
                <a:gd name="T81" fmla="*/ 1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56" name="Freeform 2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7 w 322"/>
                <a:gd name="T1" fmla="*/ 12 h 378"/>
                <a:gd name="T2" fmla="*/ 9 w 322"/>
                <a:gd name="T3" fmla="*/ 19 h 378"/>
                <a:gd name="T4" fmla="*/ 3 w 322"/>
                <a:gd name="T5" fmla="*/ 28 h 378"/>
                <a:gd name="T6" fmla="*/ 0 w 322"/>
                <a:gd name="T7" fmla="*/ 38 h 378"/>
                <a:gd name="T8" fmla="*/ 1 w 322"/>
                <a:gd name="T9" fmla="*/ 44 h 378"/>
                <a:gd name="T10" fmla="*/ 2 w 322"/>
                <a:gd name="T11" fmla="*/ 47 h 378"/>
                <a:gd name="T12" fmla="*/ 3 w 322"/>
                <a:gd name="T13" fmla="*/ 50 h 378"/>
                <a:gd name="T14" fmla="*/ 5 w 322"/>
                <a:gd name="T15" fmla="*/ 52 h 378"/>
                <a:gd name="T16" fmla="*/ 9 w 322"/>
                <a:gd name="T17" fmla="*/ 54 h 378"/>
                <a:gd name="T18" fmla="*/ 14 w 322"/>
                <a:gd name="T19" fmla="*/ 56 h 378"/>
                <a:gd name="T20" fmla="*/ 20 w 322"/>
                <a:gd name="T21" fmla="*/ 58 h 378"/>
                <a:gd name="T22" fmla="*/ 25 w 322"/>
                <a:gd name="T23" fmla="*/ 60 h 378"/>
                <a:gd name="T24" fmla="*/ 31 w 322"/>
                <a:gd name="T25" fmla="*/ 61 h 378"/>
                <a:gd name="T26" fmla="*/ 37 w 322"/>
                <a:gd name="T27" fmla="*/ 62 h 378"/>
                <a:gd name="T28" fmla="*/ 43 w 322"/>
                <a:gd name="T29" fmla="*/ 62 h 378"/>
                <a:gd name="T30" fmla="*/ 48 w 322"/>
                <a:gd name="T31" fmla="*/ 63 h 378"/>
                <a:gd name="T32" fmla="*/ 52 w 322"/>
                <a:gd name="T33" fmla="*/ 63 h 378"/>
                <a:gd name="T34" fmla="*/ 54 w 322"/>
                <a:gd name="T35" fmla="*/ 62 h 378"/>
                <a:gd name="T36" fmla="*/ 54 w 322"/>
                <a:gd name="T37" fmla="*/ 60 h 378"/>
                <a:gd name="T38" fmla="*/ 53 w 322"/>
                <a:gd name="T39" fmla="*/ 59 h 378"/>
                <a:gd name="T40" fmla="*/ 49 w 322"/>
                <a:gd name="T41" fmla="*/ 58 h 378"/>
                <a:gd name="T42" fmla="*/ 44 w 322"/>
                <a:gd name="T43" fmla="*/ 57 h 378"/>
                <a:gd name="T44" fmla="*/ 39 w 322"/>
                <a:gd name="T45" fmla="*/ 56 h 378"/>
                <a:gd name="T46" fmla="*/ 34 w 322"/>
                <a:gd name="T47" fmla="*/ 55 h 378"/>
                <a:gd name="T48" fmla="*/ 29 w 322"/>
                <a:gd name="T49" fmla="*/ 54 h 378"/>
                <a:gd name="T50" fmla="*/ 23 w 322"/>
                <a:gd name="T51" fmla="*/ 53 h 378"/>
                <a:gd name="T52" fmla="*/ 18 w 322"/>
                <a:gd name="T53" fmla="*/ 52 h 378"/>
                <a:gd name="T54" fmla="*/ 13 w 322"/>
                <a:gd name="T55" fmla="*/ 50 h 378"/>
                <a:gd name="T56" fmla="*/ 9 w 322"/>
                <a:gd name="T57" fmla="*/ 47 h 378"/>
                <a:gd name="T58" fmla="*/ 6 w 322"/>
                <a:gd name="T59" fmla="*/ 43 h 378"/>
                <a:gd name="T60" fmla="*/ 6 w 322"/>
                <a:gd name="T61" fmla="*/ 39 h 378"/>
                <a:gd name="T62" fmla="*/ 6 w 322"/>
                <a:gd name="T63" fmla="*/ 33 h 378"/>
                <a:gd name="T64" fmla="*/ 9 w 322"/>
                <a:gd name="T65" fmla="*/ 28 h 378"/>
                <a:gd name="T66" fmla="*/ 12 w 322"/>
                <a:gd name="T67" fmla="*/ 23 h 378"/>
                <a:gd name="T68" fmla="*/ 16 w 322"/>
                <a:gd name="T69" fmla="*/ 18 h 378"/>
                <a:gd name="T70" fmla="*/ 21 w 322"/>
                <a:gd name="T71" fmla="*/ 14 h 378"/>
                <a:gd name="T72" fmla="*/ 26 w 322"/>
                <a:gd name="T73" fmla="*/ 10 h 378"/>
                <a:gd name="T74" fmla="*/ 33 w 322"/>
                <a:gd name="T75" fmla="*/ 6 h 378"/>
                <a:gd name="T76" fmla="*/ 40 w 322"/>
                <a:gd name="T77" fmla="*/ 3 h 378"/>
                <a:gd name="T78" fmla="*/ 44 w 322"/>
                <a:gd name="T79" fmla="*/ 1 h 378"/>
                <a:gd name="T80" fmla="*/ 43 w 322"/>
                <a:gd name="T81" fmla="*/ 0 h 378"/>
                <a:gd name="T82" fmla="*/ 37 w 322"/>
                <a:gd name="T83" fmla="*/ 1 h 378"/>
                <a:gd name="T84" fmla="*/ 30 w 322"/>
                <a:gd name="T85" fmla="*/ 3 h 378"/>
                <a:gd name="T86" fmla="*/ 24 w 322"/>
                <a:gd name="T87" fmla="*/ 6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57" name="Freeform 2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39 w 283"/>
                <a:gd name="T1" fmla="*/ 13 h 252"/>
                <a:gd name="T2" fmla="*/ 41 w 283"/>
                <a:gd name="T3" fmla="*/ 15 h 252"/>
                <a:gd name="T4" fmla="*/ 43 w 283"/>
                <a:gd name="T5" fmla="*/ 18 h 252"/>
                <a:gd name="T6" fmla="*/ 43 w 283"/>
                <a:gd name="T7" fmla="*/ 21 h 252"/>
                <a:gd name="T8" fmla="*/ 43 w 283"/>
                <a:gd name="T9" fmla="*/ 24 h 252"/>
                <a:gd name="T10" fmla="*/ 43 w 283"/>
                <a:gd name="T11" fmla="*/ 26 h 252"/>
                <a:gd name="T12" fmla="*/ 42 w 283"/>
                <a:gd name="T13" fmla="*/ 28 h 252"/>
                <a:gd name="T14" fmla="*/ 41 w 283"/>
                <a:gd name="T15" fmla="*/ 31 h 252"/>
                <a:gd name="T16" fmla="*/ 39 w 283"/>
                <a:gd name="T17" fmla="*/ 32 h 252"/>
                <a:gd name="T18" fmla="*/ 37 w 283"/>
                <a:gd name="T19" fmla="*/ 34 h 252"/>
                <a:gd name="T20" fmla="*/ 36 w 283"/>
                <a:gd name="T21" fmla="*/ 36 h 252"/>
                <a:gd name="T22" fmla="*/ 34 w 283"/>
                <a:gd name="T23" fmla="*/ 37 h 252"/>
                <a:gd name="T24" fmla="*/ 32 w 283"/>
                <a:gd name="T25" fmla="*/ 39 h 252"/>
                <a:gd name="T26" fmla="*/ 32 w 283"/>
                <a:gd name="T27" fmla="*/ 40 h 252"/>
                <a:gd name="T28" fmla="*/ 32 w 283"/>
                <a:gd name="T29" fmla="*/ 40 h 252"/>
                <a:gd name="T30" fmla="*/ 32 w 283"/>
                <a:gd name="T31" fmla="*/ 41 h 252"/>
                <a:gd name="T32" fmla="*/ 32 w 283"/>
                <a:gd name="T33" fmla="*/ 41 h 252"/>
                <a:gd name="T34" fmla="*/ 33 w 283"/>
                <a:gd name="T35" fmla="*/ 42 h 252"/>
                <a:gd name="T36" fmla="*/ 34 w 283"/>
                <a:gd name="T37" fmla="*/ 42 h 252"/>
                <a:gd name="T38" fmla="*/ 34 w 283"/>
                <a:gd name="T39" fmla="*/ 42 h 252"/>
                <a:gd name="T40" fmla="*/ 35 w 283"/>
                <a:gd name="T41" fmla="*/ 41 h 252"/>
                <a:gd name="T42" fmla="*/ 39 w 283"/>
                <a:gd name="T43" fmla="*/ 39 h 252"/>
                <a:gd name="T44" fmla="*/ 42 w 283"/>
                <a:gd name="T45" fmla="*/ 36 h 252"/>
                <a:gd name="T46" fmla="*/ 45 w 283"/>
                <a:gd name="T47" fmla="*/ 32 h 252"/>
                <a:gd name="T48" fmla="*/ 46 w 283"/>
                <a:gd name="T49" fmla="*/ 28 h 252"/>
                <a:gd name="T50" fmla="*/ 47 w 283"/>
                <a:gd name="T51" fmla="*/ 24 h 252"/>
                <a:gd name="T52" fmla="*/ 47 w 283"/>
                <a:gd name="T53" fmla="*/ 19 h 252"/>
                <a:gd name="T54" fmla="*/ 45 w 283"/>
                <a:gd name="T55" fmla="*/ 15 h 252"/>
                <a:gd name="T56" fmla="*/ 42 w 283"/>
                <a:gd name="T57" fmla="*/ 12 h 252"/>
                <a:gd name="T58" fmla="*/ 40 w 283"/>
                <a:gd name="T59" fmla="*/ 10 h 252"/>
                <a:gd name="T60" fmla="*/ 37 w 283"/>
                <a:gd name="T61" fmla="*/ 8 h 252"/>
                <a:gd name="T62" fmla="*/ 34 w 283"/>
                <a:gd name="T63" fmla="*/ 7 h 252"/>
                <a:gd name="T64" fmla="*/ 31 w 283"/>
                <a:gd name="T65" fmla="*/ 5 h 252"/>
                <a:gd name="T66" fmla="*/ 27 w 283"/>
                <a:gd name="T67" fmla="*/ 4 h 252"/>
                <a:gd name="T68" fmla="*/ 24 w 283"/>
                <a:gd name="T69" fmla="*/ 3 h 252"/>
                <a:gd name="T70" fmla="*/ 20 w 283"/>
                <a:gd name="T71" fmla="*/ 2 h 252"/>
                <a:gd name="T72" fmla="*/ 17 w 283"/>
                <a:gd name="T73" fmla="*/ 1 h 252"/>
                <a:gd name="T74" fmla="*/ 14 w 283"/>
                <a:gd name="T75" fmla="*/ 1 h 252"/>
                <a:gd name="T76" fmla="*/ 11 w 283"/>
                <a:gd name="T77" fmla="*/ 0 h 252"/>
                <a:gd name="T78" fmla="*/ 8 w 283"/>
                <a:gd name="T79" fmla="*/ 0 h 252"/>
                <a:gd name="T80" fmla="*/ 6 w 283"/>
                <a:gd name="T81" fmla="*/ 0 h 252"/>
                <a:gd name="T82" fmla="*/ 3 w 283"/>
                <a:gd name="T83" fmla="*/ 0 h 252"/>
                <a:gd name="T84" fmla="*/ 2 w 283"/>
                <a:gd name="T85" fmla="*/ 0 h 252"/>
                <a:gd name="T86" fmla="*/ 1 w 283"/>
                <a:gd name="T87" fmla="*/ 0 h 252"/>
                <a:gd name="T88" fmla="*/ 0 w 283"/>
                <a:gd name="T89" fmla="*/ 1 h 252"/>
                <a:gd name="T90" fmla="*/ 2 w 283"/>
                <a:gd name="T91" fmla="*/ 1 h 252"/>
                <a:gd name="T92" fmla="*/ 4 w 283"/>
                <a:gd name="T93" fmla="*/ 1 h 252"/>
                <a:gd name="T94" fmla="*/ 6 w 283"/>
                <a:gd name="T95" fmla="*/ 2 h 252"/>
                <a:gd name="T96" fmla="*/ 9 w 283"/>
                <a:gd name="T97" fmla="*/ 2 h 252"/>
                <a:gd name="T98" fmla="*/ 11 w 283"/>
                <a:gd name="T99" fmla="*/ 3 h 252"/>
                <a:gd name="T100" fmla="*/ 14 w 283"/>
                <a:gd name="T101" fmla="*/ 3 h 252"/>
                <a:gd name="T102" fmla="*/ 16 w 283"/>
                <a:gd name="T103" fmla="*/ 4 h 252"/>
                <a:gd name="T104" fmla="*/ 19 w 283"/>
                <a:gd name="T105" fmla="*/ 4 h 252"/>
                <a:gd name="T106" fmla="*/ 21 w 283"/>
                <a:gd name="T107" fmla="*/ 5 h 252"/>
                <a:gd name="T108" fmla="*/ 24 w 283"/>
                <a:gd name="T109" fmla="*/ 6 h 252"/>
                <a:gd name="T110" fmla="*/ 27 w 283"/>
                <a:gd name="T111" fmla="*/ 7 h 252"/>
                <a:gd name="T112" fmla="*/ 29 w 283"/>
                <a:gd name="T113" fmla="*/ 8 h 252"/>
                <a:gd name="T114" fmla="*/ 32 w 283"/>
                <a:gd name="T115" fmla="*/ 9 h 252"/>
                <a:gd name="T116" fmla="*/ 35 w 283"/>
                <a:gd name="T117" fmla="*/ 10 h 252"/>
                <a:gd name="T118" fmla="*/ 37 w 283"/>
                <a:gd name="T119" fmla="*/ 11 h 252"/>
                <a:gd name="T120" fmla="*/ 39 w 283"/>
                <a:gd name="T121" fmla="*/ 13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58" name="Freeform 2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21 h 238"/>
                <a:gd name="T2" fmla="*/ 0 w 114"/>
                <a:gd name="T3" fmla="*/ 24 h 238"/>
                <a:gd name="T4" fmla="*/ 1 w 114"/>
                <a:gd name="T5" fmla="*/ 28 h 238"/>
                <a:gd name="T6" fmla="*/ 2 w 114"/>
                <a:gd name="T7" fmla="*/ 30 h 238"/>
                <a:gd name="T8" fmla="*/ 4 w 114"/>
                <a:gd name="T9" fmla="*/ 33 h 238"/>
                <a:gd name="T10" fmla="*/ 6 w 114"/>
                <a:gd name="T11" fmla="*/ 35 h 238"/>
                <a:gd name="T12" fmla="*/ 9 w 114"/>
                <a:gd name="T13" fmla="*/ 37 h 238"/>
                <a:gd name="T14" fmla="*/ 12 w 114"/>
                <a:gd name="T15" fmla="*/ 38 h 238"/>
                <a:gd name="T16" fmla="*/ 15 w 114"/>
                <a:gd name="T17" fmla="*/ 39 h 238"/>
                <a:gd name="T18" fmla="*/ 16 w 114"/>
                <a:gd name="T19" fmla="*/ 39 h 238"/>
                <a:gd name="T20" fmla="*/ 17 w 114"/>
                <a:gd name="T21" fmla="*/ 39 h 238"/>
                <a:gd name="T22" fmla="*/ 18 w 114"/>
                <a:gd name="T23" fmla="*/ 38 h 238"/>
                <a:gd name="T24" fmla="*/ 19 w 114"/>
                <a:gd name="T25" fmla="*/ 37 h 238"/>
                <a:gd name="T26" fmla="*/ 19 w 114"/>
                <a:gd name="T27" fmla="*/ 36 h 238"/>
                <a:gd name="T28" fmla="*/ 18 w 114"/>
                <a:gd name="T29" fmla="*/ 35 h 238"/>
                <a:gd name="T30" fmla="*/ 18 w 114"/>
                <a:gd name="T31" fmla="*/ 35 h 238"/>
                <a:gd name="T32" fmla="*/ 17 w 114"/>
                <a:gd name="T33" fmla="*/ 34 h 238"/>
                <a:gd name="T34" fmla="*/ 14 w 114"/>
                <a:gd name="T35" fmla="*/ 33 h 238"/>
                <a:gd name="T36" fmla="*/ 11 w 114"/>
                <a:gd name="T37" fmla="*/ 32 h 238"/>
                <a:gd name="T38" fmla="*/ 8 w 114"/>
                <a:gd name="T39" fmla="*/ 29 h 238"/>
                <a:gd name="T40" fmla="*/ 7 w 114"/>
                <a:gd name="T41" fmla="*/ 27 h 238"/>
                <a:gd name="T42" fmla="*/ 5 w 114"/>
                <a:gd name="T43" fmla="*/ 24 h 238"/>
                <a:gd name="T44" fmla="*/ 5 w 114"/>
                <a:gd name="T45" fmla="*/ 21 h 238"/>
                <a:gd name="T46" fmla="*/ 5 w 114"/>
                <a:gd name="T47" fmla="*/ 18 h 238"/>
                <a:gd name="T48" fmla="*/ 6 w 114"/>
                <a:gd name="T49" fmla="*/ 15 h 238"/>
                <a:gd name="T50" fmla="*/ 7 w 114"/>
                <a:gd name="T51" fmla="*/ 12 h 238"/>
                <a:gd name="T52" fmla="*/ 9 w 114"/>
                <a:gd name="T53" fmla="*/ 10 h 238"/>
                <a:gd name="T54" fmla="*/ 10 w 114"/>
                <a:gd name="T55" fmla="*/ 8 h 238"/>
                <a:gd name="T56" fmla="*/ 12 w 114"/>
                <a:gd name="T57" fmla="*/ 6 h 238"/>
                <a:gd name="T58" fmla="*/ 14 w 114"/>
                <a:gd name="T59" fmla="*/ 5 h 238"/>
                <a:gd name="T60" fmla="*/ 16 w 114"/>
                <a:gd name="T61" fmla="*/ 3 h 238"/>
                <a:gd name="T62" fmla="*/ 18 w 114"/>
                <a:gd name="T63" fmla="*/ 1 h 238"/>
                <a:gd name="T64" fmla="*/ 19 w 114"/>
                <a:gd name="T65" fmla="*/ 0 h 238"/>
                <a:gd name="T66" fmla="*/ 18 w 114"/>
                <a:gd name="T67" fmla="*/ 0 h 238"/>
                <a:gd name="T68" fmla="*/ 16 w 114"/>
                <a:gd name="T69" fmla="*/ 1 h 238"/>
                <a:gd name="T70" fmla="*/ 13 w 114"/>
                <a:gd name="T71" fmla="*/ 3 h 238"/>
                <a:gd name="T72" fmla="*/ 9 w 114"/>
                <a:gd name="T73" fmla="*/ 6 h 238"/>
                <a:gd name="T74" fmla="*/ 6 w 114"/>
                <a:gd name="T75" fmla="*/ 9 h 238"/>
                <a:gd name="T76" fmla="*/ 3 w 114"/>
                <a:gd name="T77" fmla="*/ 13 h 238"/>
                <a:gd name="T78" fmla="*/ 1 w 114"/>
                <a:gd name="T79" fmla="*/ 17 h 238"/>
                <a:gd name="T80" fmla="*/ 0 w 114"/>
                <a:gd name="T81" fmla="*/ 21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59" name="Freeform 2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35 w 246"/>
                <a:gd name="T1" fmla="*/ 21 h 310"/>
                <a:gd name="T2" fmla="*/ 37 w 246"/>
                <a:gd name="T3" fmla="*/ 24 h 310"/>
                <a:gd name="T4" fmla="*/ 38 w 246"/>
                <a:gd name="T5" fmla="*/ 28 h 310"/>
                <a:gd name="T6" fmla="*/ 37 w 246"/>
                <a:gd name="T7" fmla="*/ 31 h 310"/>
                <a:gd name="T8" fmla="*/ 35 w 246"/>
                <a:gd name="T9" fmla="*/ 35 h 310"/>
                <a:gd name="T10" fmla="*/ 31 w 246"/>
                <a:gd name="T11" fmla="*/ 38 h 310"/>
                <a:gd name="T12" fmla="*/ 28 w 246"/>
                <a:gd name="T13" fmla="*/ 41 h 310"/>
                <a:gd name="T14" fmla="*/ 24 w 246"/>
                <a:gd name="T15" fmla="*/ 44 h 310"/>
                <a:gd name="T16" fmla="*/ 22 w 246"/>
                <a:gd name="T17" fmla="*/ 47 h 310"/>
                <a:gd name="T18" fmla="*/ 21 w 246"/>
                <a:gd name="T19" fmla="*/ 48 h 310"/>
                <a:gd name="T20" fmla="*/ 20 w 246"/>
                <a:gd name="T21" fmla="*/ 50 h 310"/>
                <a:gd name="T22" fmla="*/ 20 w 246"/>
                <a:gd name="T23" fmla="*/ 51 h 310"/>
                <a:gd name="T24" fmla="*/ 22 w 246"/>
                <a:gd name="T25" fmla="*/ 52 h 310"/>
                <a:gd name="T26" fmla="*/ 23 w 246"/>
                <a:gd name="T27" fmla="*/ 52 h 310"/>
                <a:gd name="T28" fmla="*/ 26 w 246"/>
                <a:gd name="T29" fmla="*/ 49 h 310"/>
                <a:gd name="T30" fmla="*/ 30 w 246"/>
                <a:gd name="T31" fmla="*/ 45 h 310"/>
                <a:gd name="T32" fmla="*/ 35 w 246"/>
                <a:gd name="T33" fmla="*/ 41 h 310"/>
                <a:gd name="T34" fmla="*/ 39 w 246"/>
                <a:gd name="T35" fmla="*/ 37 h 310"/>
                <a:gd name="T36" fmla="*/ 41 w 246"/>
                <a:gd name="T37" fmla="*/ 31 h 310"/>
                <a:gd name="T38" fmla="*/ 40 w 246"/>
                <a:gd name="T39" fmla="*/ 26 h 310"/>
                <a:gd name="T40" fmla="*/ 38 w 246"/>
                <a:gd name="T41" fmla="*/ 20 h 310"/>
                <a:gd name="T42" fmla="*/ 34 w 246"/>
                <a:gd name="T43" fmla="*/ 16 h 310"/>
                <a:gd name="T44" fmla="*/ 30 w 246"/>
                <a:gd name="T45" fmla="*/ 12 h 310"/>
                <a:gd name="T46" fmla="*/ 25 w 246"/>
                <a:gd name="T47" fmla="*/ 10 h 310"/>
                <a:gd name="T48" fmla="*/ 21 w 246"/>
                <a:gd name="T49" fmla="*/ 7 h 310"/>
                <a:gd name="T50" fmla="*/ 16 w 246"/>
                <a:gd name="T51" fmla="*/ 5 h 310"/>
                <a:gd name="T52" fmla="*/ 12 w 246"/>
                <a:gd name="T53" fmla="*/ 3 h 310"/>
                <a:gd name="T54" fmla="*/ 8 w 246"/>
                <a:gd name="T55" fmla="*/ 1 h 310"/>
                <a:gd name="T56" fmla="*/ 4 w 246"/>
                <a:gd name="T57" fmla="*/ 0 h 310"/>
                <a:gd name="T58" fmla="*/ 1 w 246"/>
                <a:gd name="T59" fmla="*/ 0 h 310"/>
                <a:gd name="T60" fmla="*/ 1 w 246"/>
                <a:gd name="T61" fmla="*/ 1 h 310"/>
                <a:gd name="T62" fmla="*/ 5 w 246"/>
                <a:gd name="T63" fmla="*/ 2 h 310"/>
                <a:gd name="T64" fmla="*/ 9 w 246"/>
                <a:gd name="T65" fmla="*/ 4 h 310"/>
                <a:gd name="T66" fmla="*/ 13 w 246"/>
                <a:gd name="T67" fmla="*/ 6 h 310"/>
                <a:gd name="T68" fmla="*/ 18 w 246"/>
                <a:gd name="T69" fmla="*/ 9 h 310"/>
                <a:gd name="T70" fmla="*/ 22 w 246"/>
                <a:gd name="T71" fmla="*/ 12 h 310"/>
                <a:gd name="T72" fmla="*/ 27 w 246"/>
                <a:gd name="T73" fmla="*/ 15 h 310"/>
                <a:gd name="T74" fmla="*/ 31 w 246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0" name="Freeform 2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5 w 83"/>
                <a:gd name="T1" fmla="*/ 2 h 187"/>
                <a:gd name="T2" fmla="*/ 5 w 83"/>
                <a:gd name="T3" fmla="*/ 1 h 187"/>
                <a:gd name="T4" fmla="*/ 4 w 83"/>
                <a:gd name="T5" fmla="*/ 0 h 187"/>
                <a:gd name="T6" fmla="*/ 3 w 83"/>
                <a:gd name="T7" fmla="*/ 0 h 187"/>
                <a:gd name="T8" fmla="*/ 2 w 83"/>
                <a:gd name="T9" fmla="*/ 0 h 187"/>
                <a:gd name="T10" fmla="*/ 1 w 83"/>
                <a:gd name="T11" fmla="*/ 0 h 187"/>
                <a:gd name="T12" fmla="*/ 1 w 83"/>
                <a:gd name="T13" fmla="*/ 1 h 187"/>
                <a:gd name="T14" fmla="*/ 0 w 83"/>
                <a:gd name="T15" fmla="*/ 2 h 187"/>
                <a:gd name="T16" fmla="*/ 0 w 83"/>
                <a:gd name="T17" fmla="*/ 3 h 187"/>
                <a:gd name="T18" fmla="*/ 1 w 83"/>
                <a:gd name="T19" fmla="*/ 7 h 187"/>
                <a:gd name="T20" fmla="*/ 3 w 83"/>
                <a:gd name="T21" fmla="*/ 12 h 187"/>
                <a:gd name="T22" fmla="*/ 5 w 83"/>
                <a:gd name="T23" fmla="*/ 17 h 187"/>
                <a:gd name="T24" fmla="*/ 7 w 83"/>
                <a:gd name="T25" fmla="*/ 21 h 187"/>
                <a:gd name="T26" fmla="*/ 9 w 83"/>
                <a:gd name="T27" fmla="*/ 25 h 187"/>
                <a:gd name="T28" fmla="*/ 11 w 83"/>
                <a:gd name="T29" fmla="*/ 28 h 187"/>
                <a:gd name="T30" fmla="*/ 13 w 83"/>
                <a:gd name="T31" fmla="*/ 31 h 187"/>
                <a:gd name="T32" fmla="*/ 14 w 83"/>
                <a:gd name="T33" fmla="*/ 31 h 187"/>
                <a:gd name="T34" fmla="*/ 13 w 83"/>
                <a:gd name="T35" fmla="*/ 29 h 187"/>
                <a:gd name="T36" fmla="*/ 13 w 83"/>
                <a:gd name="T37" fmla="*/ 26 h 187"/>
                <a:gd name="T38" fmla="*/ 11 w 83"/>
                <a:gd name="T39" fmla="*/ 23 h 187"/>
                <a:gd name="T40" fmla="*/ 10 w 83"/>
                <a:gd name="T41" fmla="*/ 19 h 187"/>
                <a:gd name="T42" fmla="*/ 9 w 83"/>
                <a:gd name="T43" fmla="*/ 15 h 187"/>
                <a:gd name="T44" fmla="*/ 7 w 83"/>
                <a:gd name="T45" fmla="*/ 10 h 187"/>
                <a:gd name="T46" fmla="*/ 6 w 83"/>
                <a:gd name="T47" fmla="*/ 6 h 187"/>
                <a:gd name="T48" fmla="*/ 5 w 83"/>
                <a:gd name="T49" fmla="*/ 2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1" name="Freeform 2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4 w 44"/>
                <a:gd name="T1" fmla="*/ 2 h 94"/>
                <a:gd name="T2" fmla="*/ 3 w 44"/>
                <a:gd name="T3" fmla="*/ 1 h 94"/>
                <a:gd name="T4" fmla="*/ 3 w 44"/>
                <a:gd name="T5" fmla="*/ 0 h 94"/>
                <a:gd name="T6" fmla="*/ 2 w 44"/>
                <a:gd name="T7" fmla="*/ 0 h 94"/>
                <a:gd name="T8" fmla="*/ 2 w 44"/>
                <a:gd name="T9" fmla="*/ 0 h 94"/>
                <a:gd name="T10" fmla="*/ 1 w 44"/>
                <a:gd name="T11" fmla="*/ 0 h 94"/>
                <a:gd name="T12" fmla="*/ 0 w 44"/>
                <a:gd name="T13" fmla="*/ 1 h 94"/>
                <a:gd name="T14" fmla="*/ 0 w 44"/>
                <a:gd name="T15" fmla="*/ 1 h 94"/>
                <a:gd name="T16" fmla="*/ 0 w 44"/>
                <a:gd name="T17" fmla="*/ 2 h 94"/>
                <a:gd name="T18" fmla="*/ 0 w 44"/>
                <a:gd name="T19" fmla="*/ 4 h 94"/>
                <a:gd name="T20" fmla="*/ 1 w 44"/>
                <a:gd name="T21" fmla="*/ 6 h 94"/>
                <a:gd name="T22" fmla="*/ 1 w 44"/>
                <a:gd name="T23" fmla="*/ 9 h 94"/>
                <a:gd name="T24" fmla="*/ 2 w 44"/>
                <a:gd name="T25" fmla="*/ 11 h 94"/>
                <a:gd name="T26" fmla="*/ 3 w 44"/>
                <a:gd name="T27" fmla="*/ 13 h 94"/>
                <a:gd name="T28" fmla="*/ 4 w 44"/>
                <a:gd name="T29" fmla="*/ 15 h 94"/>
                <a:gd name="T30" fmla="*/ 6 w 44"/>
                <a:gd name="T31" fmla="*/ 16 h 94"/>
                <a:gd name="T32" fmla="*/ 7 w 44"/>
                <a:gd name="T33" fmla="*/ 16 h 94"/>
                <a:gd name="T34" fmla="*/ 7 w 44"/>
                <a:gd name="T35" fmla="*/ 13 h 94"/>
                <a:gd name="T36" fmla="*/ 6 w 44"/>
                <a:gd name="T37" fmla="*/ 9 h 94"/>
                <a:gd name="T38" fmla="*/ 5 w 44"/>
                <a:gd name="T39" fmla="*/ 5 h 94"/>
                <a:gd name="T40" fmla="*/ 4 w 44"/>
                <a:gd name="T41" fmla="*/ 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2" name="Freeform 3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3 w 38"/>
                <a:gd name="T1" fmla="*/ 1 h 54"/>
                <a:gd name="T2" fmla="*/ 3 w 38"/>
                <a:gd name="T3" fmla="*/ 1 h 54"/>
                <a:gd name="T4" fmla="*/ 3 w 38"/>
                <a:gd name="T5" fmla="*/ 1 h 54"/>
                <a:gd name="T6" fmla="*/ 3 w 38"/>
                <a:gd name="T7" fmla="*/ 1 h 54"/>
                <a:gd name="T8" fmla="*/ 3 w 38"/>
                <a:gd name="T9" fmla="*/ 1 h 54"/>
                <a:gd name="T10" fmla="*/ 3 w 38"/>
                <a:gd name="T11" fmla="*/ 1 h 54"/>
                <a:gd name="T12" fmla="*/ 2 w 38"/>
                <a:gd name="T13" fmla="*/ 0 h 54"/>
                <a:gd name="T14" fmla="*/ 2 w 38"/>
                <a:gd name="T15" fmla="*/ 0 h 54"/>
                <a:gd name="T16" fmla="*/ 1 w 38"/>
                <a:gd name="T17" fmla="*/ 0 h 54"/>
                <a:gd name="T18" fmla="*/ 1 w 38"/>
                <a:gd name="T19" fmla="*/ 0 h 54"/>
                <a:gd name="T20" fmla="*/ 0 w 38"/>
                <a:gd name="T21" fmla="*/ 1 h 54"/>
                <a:gd name="T22" fmla="*/ 0 w 38"/>
                <a:gd name="T23" fmla="*/ 1 h 54"/>
                <a:gd name="T24" fmla="*/ 0 w 38"/>
                <a:gd name="T25" fmla="*/ 2 h 54"/>
                <a:gd name="T26" fmla="*/ 0 w 38"/>
                <a:gd name="T27" fmla="*/ 3 h 54"/>
                <a:gd name="T28" fmla="*/ 1 w 38"/>
                <a:gd name="T29" fmla="*/ 4 h 54"/>
                <a:gd name="T30" fmla="*/ 1 w 38"/>
                <a:gd name="T31" fmla="*/ 5 h 54"/>
                <a:gd name="T32" fmla="*/ 2 w 38"/>
                <a:gd name="T33" fmla="*/ 7 h 54"/>
                <a:gd name="T34" fmla="*/ 3 w 38"/>
                <a:gd name="T35" fmla="*/ 8 h 54"/>
                <a:gd name="T36" fmla="*/ 4 w 38"/>
                <a:gd name="T37" fmla="*/ 8 h 54"/>
                <a:gd name="T38" fmla="*/ 5 w 38"/>
                <a:gd name="T39" fmla="*/ 9 h 54"/>
                <a:gd name="T40" fmla="*/ 6 w 38"/>
                <a:gd name="T41" fmla="*/ 9 h 54"/>
                <a:gd name="T42" fmla="*/ 6 w 38"/>
                <a:gd name="T43" fmla="*/ 7 h 54"/>
                <a:gd name="T44" fmla="*/ 5 w 38"/>
                <a:gd name="T45" fmla="*/ 5 h 54"/>
                <a:gd name="T46" fmla="*/ 4 w 38"/>
                <a:gd name="T47" fmla="*/ 3 h 54"/>
                <a:gd name="T48" fmla="*/ 3 w 38"/>
                <a:gd name="T49" fmla="*/ 1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3" name="Freeform 3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6 w 52"/>
                <a:gd name="T1" fmla="*/ 5 h 36"/>
                <a:gd name="T2" fmla="*/ 7 w 52"/>
                <a:gd name="T3" fmla="*/ 4 h 36"/>
                <a:gd name="T4" fmla="*/ 8 w 52"/>
                <a:gd name="T5" fmla="*/ 4 h 36"/>
                <a:gd name="T6" fmla="*/ 8 w 52"/>
                <a:gd name="T7" fmla="*/ 3 h 36"/>
                <a:gd name="T8" fmla="*/ 8 w 52"/>
                <a:gd name="T9" fmla="*/ 2 h 36"/>
                <a:gd name="T10" fmla="*/ 8 w 52"/>
                <a:gd name="T11" fmla="*/ 1 h 36"/>
                <a:gd name="T12" fmla="*/ 7 w 52"/>
                <a:gd name="T13" fmla="*/ 0 h 36"/>
                <a:gd name="T14" fmla="*/ 6 w 52"/>
                <a:gd name="T15" fmla="*/ 0 h 36"/>
                <a:gd name="T16" fmla="*/ 6 w 52"/>
                <a:gd name="T17" fmla="*/ 0 h 36"/>
                <a:gd name="T18" fmla="*/ 5 w 52"/>
                <a:gd name="T19" fmla="*/ 0 h 36"/>
                <a:gd name="T20" fmla="*/ 4 w 52"/>
                <a:gd name="T21" fmla="*/ 0 h 36"/>
                <a:gd name="T22" fmla="*/ 3 w 52"/>
                <a:gd name="T23" fmla="*/ 1 h 36"/>
                <a:gd name="T24" fmla="*/ 2 w 52"/>
                <a:gd name="T25" fmla="*/ 1 h 36"/>
                <a:gd name="T26" fmla="*/ 1 w 52"/>
                <a:gd name="T27" fmla="*/ 3 h 36"/>
                <a:gd name="T28" fmla="*/ 0 w 52"/>
                <a:gd name="T29" fmla="*/ 4 h 36"/>
                <a:gd name="T30" fmla="*/ 0 w 52"/>
                <a:gd name="T31" fmla="*/ 5 h 36"/>
                <a:gd name="T32" fmla="*/ 0 w 52"/>
                <a:gd name="T33" fmla="*/ 5 h 36"/>
                <a:gd name="T34" fmla="*/ 1 w 52"/>
                <a:gd name="T35" fmla="*/ 6 h 36"/>
                <a:gd name="T36" fmla="*/ 1 w 52"/>
                <a:gd name="T37" fmla="*/ 6 h 36"/>
                <a:gd name="T38" fmla="*/ 2 w 52"/>
                <a:gd name="T39" fmla="*/ 6 h 36"/>
                <a:gd name="T40" fmla="*/ 3 w 52"/>
                <a:gd name="T41" fmla="*/ 6 h 36"/>
                <a:gd name="T42" fmla="*/ 4 w 52"/>
                <a:gd name="T43" fmla="*/ 6 h 36"/>
                <a:gd name="T44" fmla="*/ 5 w 52"/>
                <a:gd name="T45" fmla="*/ 5 h 36"/>
                <a:gd name="T46" fmla="*/ 6 w 52"/>
                <a:gd name="T47" fmla="*/ 5 h 36"/>
                <a:gd name="T48" fmla="*/ 6 w 52"/>
                <a:gd name="T49" fmla="*/ 5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4" name="Freeform 3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12 w 198"/>
                <a:gd name="T1" fmla="*/ 6 h 236"/>
                <a:gd name="T2" fmla="*/ 10 w 198"/>
                <a:gd name="T3" fmla="*/ 8 h 236"/>
                <a:gd name="T4" fmla="*/ 8 w 198"/>
                <a:gd name="T5" fmla="*/ 10 h 236"/>
                <a:gd name="T6" fmla="*/ 6 w 198"/>
                <a:gd name="T7" fmla="*/ 12 h 236"/>
                <a:gd name="T8" fmla="*/ 4 w 198"/>
                <a:gd name="T9" fmla="*/ 14 h 236"/>
                <a:gd name="T10" fmla="*/ 2 w 198"/>
                <a:gd name="T11" fmla="*/ 17 h 236"/>
                <a:gd name="T12" fmla="*/ 1 w 198"/>
                <a:gd name="T13" fmla="*/ 19 h 236"/>
                <a:gd name="T14" fmla="*/ 0 w 198"/>
                <a:gd name="T15" fmla="*/ 21 h 236"/>
                <a:gd name="T16" fmla="*/ 0 w 198"/>
                <a:gd name="T17" fmla="*/ 24 h 236"/>
                <a:gd name="T18" fmla="*/ 0 w 198"/>
                <a:gd name="T19" fmla="*/ 28 h 236"/>
                <a:gd name="T20" fmla="*/ 2 w 198"/>
                <a:gd name="T21" fmla="*/ 31 h 236"/>
                <a:gd name="T22" fmla="*/ 4 w 198"/>
                <a:gd name="T23" fmla="*/ 34 h 236"/>
                <a:gd name="T24" fmla="*/ 7 w 198"/>
                <a:gd name="T25" fmla="*/ 36 h 236"/>
                <a:gd name="T26" fmla="*/ 11 w 198"/>
                <a:gd name="T27" fmla="*/ 38 h 236"/>
                <a:gd name="T28" fmla="*/ 15 w 198"/>
                <a:gd name="T29" fmla="*/ 39 h 236"/>
                <a:gd name="T30" fmla="*/ 18 w 198"/>
                <a:gd name="T31" fmla="*/ 39 h 236"/>
                <a:gd name="T32" fmla="*/ 22 w 198"/>
                <a:gd name="T33" fmla="*/ 38 h 236"/>
                <a:gd name="T34" fmla="*/ 23 w 198"/>
                <a:gd name="T35" fmla="*/ 38 h 236"/>
                <a:gd name="T36" fmla="*/ 24 w 198"/>
                <a:gd name="T37" fmla="*/ 38 h 236"/>
                <a:gd name="T38" fmla="*/ 24 w 198"/>
                <a:gd name="T39" fmla="*/ 37 h 236"/>
                <a:gd name="T40" fmla="*/ 24 w 198"/>
                <a:gd name="T41" fmla="*/ 37 h 236"/>
                <a:gd name="T42" fmla="*/ 24 w 198"/>
                <a:gd name="T43" fmla="*/ 36 h 236"/>
                <a:gd name="T44" fmla="*/ 24 w 198"/>
                <a:gd name="T45" fmla="*/ 36 h 236"/>
                <a:gd name="T46" fmla="*/ 23 w 198"/>
                <a:gd name="T47" fmla="*/ 36 h 236"/>
                <a:gd name="T48" fmla="*/ 22 w 198"/>
                <a:gd name="T49" fmla="*/ 36 h 236"/>
                <a:gd name="T50" fmla="*/ 21 w 198"/>
                <a:gd name="T51" fmla="*/ 36 h 236"/>
                <a:gd name="T52" fmla="*/ 20 w 198"/>
                <a:gd name="T53" fmla="*/ 36 h 236"/>
                <a:gd name="T54" fmla="*/ 19 w 198"/>
                <a:gd name="T55" fmla="*/ 36 h 236"/>
                <a:gd name="T56" fmla="*/ 18 w 198"/>
                <a:gd name="T57" fmla="*/ 36 h 236"/>
                <a:gd name="T58" fmla="*/ 16 w 198"/>
                <a:gd name="T59" fmla="*/ 36 h 236"/>
                <a:gd name="T60" fmla="*/ 15 w 198"/>
                <a:gd name="T61" fmla="*/ 36 h 236"/>
                <a:gd name="T62" fmla="*/ 13 w 198"/>
                <a:gd name="T63" fmla="*/ 35 h 236"/>
                <a:gd name="T64" fmla="*/ 11 w 198"/>
                <a:gd name="T65" fmla="*/ 35 h 236"/>
                <a:gd name="T66" fmla="*/ 9 w 198"/>
                <a:gd name="T67" fmla="*/ 34 h 236"/>
                <a:gd name="T68" fmla="*/ 7 w 198"/>
                <a:gd name="T69" fmla="*/ 33 h 236"/>
                <a:gd name="T70" fmla="*/ 5 w 198"/>
                <a:gd name="T71" fmla="*/ 31 h 236"/>
                <a:gd name="T72" fmla="*/ 3 w 198"/>
                <a:gd name="T73" fmla="*/ 29 h 236"/>
                <a:gd name="T74" fmla="*/ 3 w 198"/>
                <a:gd name="T75" fmla="*/ 26 h 236"/>
                <a:gd name="T76" fmla="*/ 3 w 198"/>
                <a:gd name="T77" fmla="*/ 23 h 236"/>
                <a:gd name="T78" fmla="*/ 4 w 198"/>
                <a:gd name="T79" fmla="*/ 20 h 236"/>
                <a:gd name="T80" fmla="*/ 5 w 198"/>
                <a:gd name="T81" fmla="*/ 18 h 236"/>
                <a:gd name="T82" fmla="*/ 7 w 198"/>
                <a:gd name="T83" fmla="*/ 16 h 236"/>
                <a:gd name="T84" fmla="*/ 8 w 198"/>
                <a:gd name="T85" fmla="*/ 14 h 236"/>
                <a:gd name="T86" fmla="*/ 11 w 198"/>
                <a:gd name="T87" fmla="*/ 12 h 236"/>
                <a:gd name="T88" fmla="*/ 13 w 198"/>
                <a:gd name="T89" fmla="*/ 10 h 236"/>
                <a:gd name="T90" fmla="*/ 16 w 198"/>
                <a:gd name="T91" fmla="*/ 8 h 236"/>
                <a:gd name="T92" fmla="*/ 18 w 198"/>
                <a:gd name="T93" fmla="*/ 6 h 236"/>
                <a:gd name="T94" fmla="*/ 21 w 198"/>
                <a:gd name="T95" fmla="*/ 5 h 236"/>
                <a:gd name="T96" fmla="*/ 24 w 198"/>
                <a:gd name="T97" fmla="*/ 4 h 236"/>
                <a:gd name="T98" fmla="*/ 26 w 198"/>
                <a:gd name="T99" fmla="*/ 3 h 236"/>
                <a:gd name="T100" fmla="*/ 29 w 198"/>
                <a:gd name="T101" fmla="*/ 2 h 236"/>
                <a:gd name="T102" fmla="*/ 31 w 198"/>
                <a:gd name="T103" fmla="*/ 2 h 236"/>
                <a:gd name="T104" fmla="*/ 33 w 198"/>
                <a:gd name="T105" fmla="*/ 1 h 236"/>
                <a:gd name="T106" fmla="*/ 32 w 198"/>
                <a:gd name="T107" fmla="*/ 0 h 236"/>
                <a:gd name="T108" fmla="*/ 30 w 198"/>
                <a:gd name="T109" fmla="*/ 0 h 236"/>
                <a:gd name="T110" fmla="*/ 27 w 198"/>
                <a:gd name="T111" fmla="*/ 0 h 236"/>
                <a:gd name="T112" fmla="*/ 24 w 198"/>
                <a:gd name="T113" fmla="*/ 1 h 236"/>
                <a:gd name="T114" fmla="*/ 21 w 198"/>
                <a:gd name="T115" fmla="*/ 2 h 236"/>
                <a:gd name="T116" fmla="*/ 18 w 198"/>
                <a:gd name="T117" fmla="*/ 3 h 236"/>
                <a:gd name="T118" fmla="*/ 15 w 198"/>
                <a:gd name="T119" fmla="*/ 5 h 236"/>
                <a:gd name="T120" fmla="*/ 12 w 198"/>
                <a:gd name="T121" fmla="*/ 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5" name="Freeform 3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9 w 128"/>
                <a:gd name="T1" fmla="*/ 10 h 183"/>
                <a:gd name="T2" fmla="*/ 19 w 128"/>
                <a:gd name="T3" fmla="*/ 13 h 183"/>
                <a:gd name="T4" fmla="*/ 19 w 128"/>
                <a:gd name="T5" fmla="*/ 16 h 183"/>
                <a:gd name="T6" fmla="*/ 17 w 128"/>
                <a:gd name="T7" fmla="*/ 18 h 183"/>
                <a:gd name="T8" fmla="*/ 15 w 128"/>
                <a:gd name="T9" fmla="*/ 20 h 183"/>
                <a:gd name="T10" fmla="*/ 13 w 128"/>
                <a:gd name="T11" fmla="*/ 22 h 183"/>
                <a:gd name="T12" fmla="*/ 10 w 128"/>
                <a:gd name="T13" fmla="*/ 24 h 183"/>
                <a:gd name="T14" fmla="*/ 7 w 128"/>
                <a:gd name="T15" fmla="*/ 26 h 183"/>
                <a:gd name="T16" fmla="*/ 5 w 128"/>
                <a:gd name="T17" fmla="*/ 27 h 183"/>
                <a:gd name="T18" fmla="*/ 5 w 128"/>
                <a:gd name="T19" fmla="*/ 28 h 183"/>
                <a:gd name="T20" fmla="*/ 4 w 128"/>
                <a:gd name="T21" fmla="*/ 28 h 183"/>
                <a:gd name="T22" fmla="*/ 4 w 128"/>
                <a:gd name="T23" fmla="*/ 29 h 183"/>
                <a:gd name="T24" fmla="*/ 5 w 128"/>
                <a:gd name="T25" fmla="*/ 29 h 183"/>
                <a:gd name="T26" fmla="*/ 5 w 128"/>
                <a:gd name="T27" fmla="*/ 30 h 183"/>
                <a:gd name="T28" fmla="*/ 6 w 128"/>
                <a:gd name="T29" fmla="*/ 30 h 183"/>
                <a:gd name="T30" fmla="*/ 6 w 128"/>
                <a:gd name="T31" fmla="*/ 30 h 183"/>
                <a:gd name="T32" fmla="*/ 7 w 128"/>
                <a:gd name="T33" fmla="*/ 30 h 183"/>
                <a:gd name="T34" fmla="*/ 10 w 128"/>
                <a:gd name="T35" fmla="*/ 28 h 183"/>
                <a:gd name="T36" fmla="*/ 13 w 128"/>
                <a:gd name="T37" fmla="*/ 26 h 183"/>
                <a:gd name="T38" fmla="*/ 16 w 128"/>
                <a:gd name="T39" fmla="*/ 24 h 183"/>
                <a:gd name="T40" fmla="*/ 19 w 128"/>
                <a:gd name="T41" fmla="*/ 22 h 183"/>
                <a:gd name="T42" fmla="*/ 20 w 128"/>
                <a:gd name="T43" fmla="*/ 19 h 183"/>
                <a:gd name="T44" fmla="*/ 21 w 128"/>
                <a:gd name="T45" fmla="*/ 16 h 183"/>
                <a:gd name="T46" fmla="*/ 22 w 128"/>
                <a:gd name="T47" fmla="*/ 13 h 183"/>
                <a:gd name="T48" fmla="*/ 21 w 128"/>
                <a:gd name="T49" fmla="*/ 10 h 183"/>
                <a:gd name="T50" fmla="*/ 19 w 128"/>
                <a:gd name="T51" fmla="*/ 7 h 183"/>
                <a:gd name="T52" fmla="*/ 17 w 128"/>
                <a:gd name="T53" fmla="*/ 5 h 183"/>
                <a:gd name="T54" fmla="*/ 14 w 128"/>
                <a:gd name="T55" fmla="*/ 3 h 183"/>
                <a:gd name="T56" fmla="*/ 10 w 128"/>
                <a:gd name="T57" fmla="*/ 1 h 183"/>
                <a:gd name="T58" fmla="*/ 7 w 128"/>
                <a:gd name="T59" fmla="*/ 0 h 183"/>
                <a:gd name="T60" fmla="*/ 4 w 128"/>
                <a:gd name="T61" fmla="*/ 0 h 183"/>
                <a:gd name="T62" fmla="*/ 2 w 128"/>
                <a:gd name="T63" fmla="*/ 0 h 183"/>
                <a:gd name="T64" fmla="*/ 0 w 128"/>
                <a:gd name="T65" fmla="*/ 1 h 183"/>
                <a:gd name="T66" fmla="*/ 3 w 128"/>
                <a:gd name="T67" fmla="*/ 2 h 183"/>
                <a:gd name="T68" fmla="*/ 6 w 128"/>
                <a:gd name="T69" fmla="*/ 2 h 183"/>
                <a:gd name="T70" fmla="*/ 8 w 128"/>
                <a:gd name="T71" fmla="*/ 3 h 183"/>
                <a:gd name="T72" fmla="*/ 11 w 128"/>
                <a:gd name="T73" fmla="*/ 4 h 183"/>
                <a:gd name="T74" fmla="*/ 13 w 128"/>
                <a:gd name="T75" fmla="*/ 5 h 183"/>
                <a:gd name="T76" fmla="*/ 15 w 128"/>
                <a:gd name="T77" fmla="*/ 6 h 183"/>
                <a:gd name="T78" fmla="*/ 17 w 128"/>
                <a:gd name="T79" fmla="*/ 8 h 183"/>
                <a:gd name="T80" fmla="*/ 19 w 128"/>
                <a:gd name="T81" fmla="*/ 1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6" name="Freeform 3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7 w 323"/>
                <a:gd name="T1" fmla="*/ 12 h 379"/>
                <a:gd name="T2" fmla="*/ 9 w 323"/>
                <a:gd name="T3" fmla="*/ 19 h 379"/>
                <a:gd name="T4" fmla="*/ 3 w 323"/>
                <a:gd name="T5" fmla="*/ 28 h 379"/>
                <a:gd name="T6" fmla="*/ 0 w 323"/>
                <a:gd name="T7" fmla="*/ 38 h 379"/>
                <a:gd name="T8" fmla="*/ 1 w 323"/>
                <a:gd name="T9" fmla="*/ 44 h 379"/>
                <a:gd name="T10" fmla="*/ 2 w 323"/>
                <a:gd name="T11" fmla="*/ 47 h 379"/>
                <a:gd name="T12" fmla="*/ 3 w 323"/>
                <a:gd name="T13" fmla="*/ 50 h 379"/>
                <a:gd name="T14" fmla="*/ 6 w 323"/>
                <a:gd name="T15" fmla="*/ 52 h 379"/>
                <a:gd name="T16" fmla="*/ 9 w 323"/>
                <a:gd name="T17" fmla="*/ 54 h 379"/>
                <a:gd name="T18" fmla="*/ 14 w 323"/>
                <a:gd name="T19" fmla="*/ 57 h 379"/>
                <a:gd name="T20" fmla="*/ 20 w 323"/>
                <a:gd name="T21" fmla="*/ 58 h 379"/>
                <a:gd name="T22" fmla="*/ 25 w 323"/>
                <a:gd name="T23" fmla="*/ 60 h 379"/>
                <a:gd name="T24" fmla="*/ 31 w 323"/>
                <a:gd name="T25" fmla="*/ 61 h 379"/>
                <a:gd name="T26" fmla="*/ 36 w 323"/>
                <a:gd name="T27" fmla="*/ 62 h 379"/>
                <a:gd name="T28" fmla="*/ 42 w 323"/>
                <a:gd name="T29" fmla="*/ 62 h 379"/>
                <a:gd name="T30" fmla="*/ 48 w 323"/>
                <a:gd name="T31" fmla="*/ 63 h 379"/>
                <a:gd name="T32" fmla="*/ 51 w 323"/>
                <a:gd name="T33" fmla="*/ 63 h 379"/>
                <a:gd name="T34" fmla="*/ 53 w 323"/>
                <a:gd name="T35" fmla="*/ 62 h 379"/>
                <a:gd name="T36" fmla="*/ 53 w 323"/>
                <a:gd name="T37" fmla="*/ 60 h 379"/>
                <a:gd name="T38" fmla="*/ 52 w 323"/>
                <a:gd name="T39" fmla="*/ 59 h 379"/>
                <a:gd name="T40" fmla="*/ 48 w 323"/>
                <a:gd name="T41" fmla="*/ 58 h 379"/>
                <a:gd name="T42" fmla="*/ 43 w 323"/>
                <a:gd name="T43" fmla="*/ 58 h 379"/>
                <a:gd name="T44" fmla="*/ 38 w 323"/>
                <a:gd name="T45" fmla="*/ 58 h 379"/>
                <a:gd name="T46" fmla="*/ 33 w 323"/>
                <a:gd name="T47" fmla="*/ 57 h 379"/>
                <a:gd name="T48" fmla="*/ 28 w 323"/>
                <a:gd name="T49" fmla="*/ 56 h 379"/>
                <a:gd name="T50" fmla="*/ 22 w 323"/>
                <a:gd name="T51" fmla="*/ 55 h 379"/>
                <a:gd name="T52" fmla="*/ 17 w 323"/>
                <a:gd name="T53" fmla="*/ 53 h 379"/>
                <a:gd name="T54" fmla="*/ 12 w 323"/>
                <a:gd name="T55" fmla="*/ 51 h 379"/>
                <a:gd name="T56" fmla="*/ 8 w 323"/>
                <a:gd name="T57" fmla="*/ 48 h 379"/>
                <a:gd name="T58" fmla="*/ 6 w 323"/>
                <a:gd name="T59" fmla="*/ 45 h 379"/>
                <a:gd name="T60" fmla="*/ 5 w 323"/>
                <a:gd name="T61" fmla="*/ 40 h 379"/>
                <a:gd name="T62" fmla="*/ 6 w 323"/>
                <a:gd name="T63" fmla="*/ 33 h 379"/>
                <a:gd name="T64" fmla="*/ 8 w 323"/>
                <a:gd name="T65" fmla="*/ 27 h 379"/>
                <a:gd name="T66" fmla="*/ 11 w 323"/>
                <a:gd name="T67" fmla="*/ 23 h 379"/>
                <a:gd name="T68" fmla="*/ 15 w 323"/>
                <a:gd name="T69" fmla="*/ 18 h 379"/>
                <a:gd name="T70" fmla="*/ 19 w 323"/>
                <a:gd name="T71" fmla="*/ 15 h 379"/>
                <a:gd name="T72" fmla="*/ 24 w 323"/>
                <a:gd name="T73" fmla="*/ 11 h 379"/>
                <a:gd name="T74" fmla="*/ 30 w 323"/>
                <a:gd name="T75" fmla="*/ 7 h 379"/>
                <a:gd name="T76" fmla="*/ 36 w 323"/>
                <a:gd name="T77" fmla="*/ 4 h 379"/>
                <a:gd name="T78" fmla="*/ 42 w 323"/>
                <a:gd name="T79" fmla="*/ 1 h 379"/>
                <a:gd name="T80" fmla="*/ 42 w 323"/>
                <a:gd name="T81" fmla="*/ 0 h 379"/>
                <a:gd name="T82" fmla="*/ 36 w 323"/>
                <a:gd name="T83" fmla="*/ 1 h 379"/>
                <a:gd name="T84" fmla="*/ 30 w 323"/>
                <a:gd name="T85" fmla="*/ 3 h 379"/>
                <a:gd name="T86" fmla="*/ 23 w 323"/>
                <a:gd name="T87" fmla="*/ 6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7" name="Freeform 3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39 w 282"/>
                <a:gd name="T1" fmla="*/ 13 h 253"/>
                <a:gd name="T2" fmla="*/ 41 w 282"/>
                <a:gd name="T3" fmla="*/ 15 h 253"/>
                <a:gd name="T4" fmla="*/ 43 w 282"/>
                <a:gd name="T5" fmla="*/ 18 h 253"/>
                <a:gd name="T6" fmla="*/ 43 w 282"/>
                <a:gd name="T7" fmla="*/ 21 h 253"/>
                <a:gd name="T8" fmla="*/ 43 w 282"/>
                <a:gd name="T9" fmla="*/ 24 h 253"/>
                <a:gd name="T10" fmla="*/ 43 w 282"/>
                <a:gd name="T11" fmla="*/ 26 h 253"/>
                <a:gd name="T12" fmla="*/ 42 w 282"/>
                <a:gd name="T13" fmla="*/ 28 h 253"/>
                <a:gd name="T14" fmla="*/ 41 w 282"/>
                <a:gd name="T15" fmla="*/ 31 h 253"/>
                <a:gd name="T16" fmla="*/ 39 w 282"/>
                <a:gd name="T17" fmla="*/ 32 h 253"/>
                <a:gd name="T18" fmla="*/ 38 w 282"/>
                <a:gd name="T19" fmla="*/ 34 h 253"/>
                <a:gd name="T20" fmla="*/ 36 w 282"/>
                <a:gd name="T21" fmla="*/ 36 h 253"/>
                <a:gd name="T22" fmla="*/ 34 w 282"/>
                <a:gd name="T23" fmla="*/ 37 h 253"/>
                <a:gd name="T24" fmla="*/ 32 w 282"/>
                <a:gd name="T25" fmla="*/ 39 h 253"/>
                <a:gd name="T26" fmla="*/ 32 w 282"/>
                <a:gd name="T27" fmla="*/ 40 h 253"/>
                <a:gd name="T28" fmla="*/ 32 w 282"/>
                <a:gd name="T29" fmla="*/ 40 h 253"/>
                <a:gd name="T30" fmla="*/ 32 w 282"/>
                <a:gd name="T31" fmla="*/ 41 h 253"/>
                <a:gd name="T32" fmla="*/ 32 w 282"/>
                <a:gd name="T33" fmla="*/ 41 h 253"/>
                <a:gd name="T34" fmla="*/ 33 w 282"/>
                <a:gd name="T35" fmla="*/ 42 h 253"/>
                <a:gd name="T36" fmla="*/ 34 w 282"/>
                <a:gd name="T37" fmla="*/ 42 h 253"/>
                <a:gd name="T38" fmla="*/ 34 w 282"/>
                <a:gd name="T39" fmla="*/ 42 h 253"/>
                <a:gd name="T40" fmla="*/ 35 w 282"/>
                <a:gd name="T41" fmla="*/ 41 h 253"/>
                <a:gd name="T42" fmla="*/ 39 w 282"/>
                <a:gd name="T43" fmla="*/ 39 h 253"/>
                <a:gd name="T44" fmla="*/ 42 w 282"/>
                <a:gd name="T45" fmla="*/ 36 h 253"/>
                <a:gd name="T46" fmla="*/ 45 w 282"/>
                <a:gd name="T47" fmla="*/ 32 h 253"/>
                <a:gd name="T48" fmla="*/ 46 w 282"/>
                <a:gd name="T49" fmla="*/ 28 h 253"/>
                <a:gd name="T50" fmla="*/ 47 w 282"/>
                <a:gd name="T51" fmla="*/ 23 h 253"/>
                <a:gd name="T52" fmla="*/ 47 w 282"/>
                <a:gd name="T53" fmla="*/ 19 h 253"/>
                <a:gd name="T54" fmla="*/ 45 w 282"/>
                <a:gd name="T55" fmla="*/ 15 h 253"/>
                <a:gd name="T56" fmla="*/ 42 w 282"/>
                <a:gd name="T57" fmla="*/ 12 h 253"/>
                <a:gd name="T58" fmla="*/ 40 w 282"/>
                <a:gd name="T59" fmla="*/ 10 h 253"/>
                <a:gd name="T60" fmla="*/ 37 w 282"/>
                <a:gd name="T61" fmla="*/ 8 h 253"/>
                <a:gd name="T62" fmla="*/ 34 w 282"/>
                <a:gd name="T63" fmla="*/ 6 h 253"/>
                <a:gd name="T64" fmla="*/ 31 w 282"/>
                <a:gd name="T65" fmla="*/ 5 h 253"/>
                <a:gd name="T66" fmla="*/ 27 w 282"/>
                <a:gd name="T67" fmla="*/ 4 h 253"/>
                <a:gd name="T68" fmla="*/ 24 w 282"/>
                <a:gd name="T69" fmla="*/ 3 h 253"/>
                <a:gd name="T70" fmla="*/ 20 w 282"/>
                <a:gd name="T71" fmla="*/ 2 h 253"/>
                <a:gd name="T72" fmla="*/ 17 w 282"/>
                <a:gd name="T73" fmla="*/ 1 h 253"/>
                <a:gd name="T74" fmla="*/ 14 w 282"/>
                <a:gd name="T75" fmla="*/ 1 h 253"/>
                <a:gd name="T76" fmla="*/ 11 w 282"/>
                <a:gd name="T77" fmla="*/ 0 h 253"/>
                <a:gd name="T78" fmla="*/ 8 w 282"/>
                <a:gd name="T79" fmla="*/ 0 h 253"/>
                <a:gd name="T80" fmla="*/ 5 w 282"/>
                <a:gd name="T81" fmla="*/ 0 h 253"/>
                <a:gd name="T82" fmla="*/ 3 w 282"/>
                <a:gd name="T83" fmla="*/ 0 h 253"/>
                <a:gd name="T84" fmla="*/ 2 w 282"/>
                <a:gd name="T85" fmla="*/ 0 h 253"/>
                <a:gd name="T86" fmla="*/ 1 w 282"/>
                <a:gd name="T87" fmla="*/ 1 h 253"/>
                <a:gd name="T88" fmla="*/ 0 w 282"/>
                <a:gd name="T89" fmla="*/ 1 h 253"/>
                <a:gd name="T90" fmla="*/ 2 w 282"/>
                <a:gd name="T91" fmla="*/ 1 h 253"/>
                <a:gd name="T92" fmla="*/ 4 w 282"/>
                <a:gd name="T93" fmla="*/ 1 h 253"/>
                <a:gd name="T94" fmla="*/ 6 w 282"/>
                <a:gd name="T95" fmla="*/ 2 h 253"/>
                <a:gd name="T96" fmla="*/ 9 w 282"/>
                <a:gd name="T97" fmla="*/ 2 h 253"/>
                <a:gd name="T98" fmla="*/ 11 w 282"/>
                <a:gd name="T99" fmla="*/ 3 h 253"/>
                <a:gd name="T100" fmla="*/ 14 w 282"/>
                <a:gd name="T101" fmla="*/ 3 h 253"/>
                <a:gd name="T102" fmla="*/ 16 w 282"/>
                <a:gd name="T103" fmla="*/ 4 h 253"/>
                <a:gd name="T104" fmla="*/ 19 w 282"/>
                <a:gd name="T105" fmla="*/ 4 h 253"/>
                <a:gd name="T106" fmla="*/ 22 w 282"/>
                <a:gd name="T107" fmla="*/ 5 h 253"/>
                <a:gd name="T108" fmla="*/ 24 w 282"/>
                <a:gd name="T109" fmla="*/ 6 h 253"/>
                <a:gd name="T110" fmla="*/ 27 w 282"/>
                <a:gd name="T111" fmla="*/ 7 h 253"/>
                <a:gd name="T112" fmla="*/ 30 w 282"/>
                <a:gd name="T113" fmla="*/ 8 h 253"/>
                <a:gd name="T114" fmla="*/ 32 w 282"/>
                <a:gd name="T115" fmla="*/ 9 h 253"/>
                <a:gd name="T116" fmla="*/ 35 w 282"/>
                <a:gd name="T117" fmla="*/ 10 h 253"/>
                <a:gd name="T118" fmla="*/ 37 w 282"/>
                <a:gd name="T119" fmla="*/ 11 h 253"/>
                <a:gd name="T120" fmla="*/ 39 w 282"/>
                <a:gd name="T121" fmla="*/ 13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8" name="Freeform 3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21 h 236"/>
                <a:gd name="T2" fmla="*/ 0 w 115"/>
                <a:gd name="T3" fmla="*/ 24 h 236"/>
                <a:gd name="T4" fmla="*/ 1 w 115"/>
                <a:gd name="T5" fmla="*/ 27 h 236"/>
                <a:gd name="T6" fmla="*/ 2 w 115"/>
                <a:gd name="T7" fmla="*/ 30 h 236"/>
                <a:gd name="T8" fmla="*/ 4 w 115"/>
                <a:gd name="T9" fmla="*/ 33 h 236"/>
                <a:gd name="T10" fmla="*/ 6 w 115"/>
                <a:gd name="T11" fmla="*/ 35 h 236"/>
                <a:gd name="T12" fmla="*/ 9 w 115"/>
                <a:gd name="T13" fmla="*/ 37 h 236"/>
                <a:gd name="T14" fmla="*/ 12 w 115"/>
                <a:gd name="T15" fmla="*/ 38 h 236"/>
                <a:gd name="T16" fmla="*/ 15 w 115"/>
                <a:gd name="T17" fmla="*/ 39 h 236"/>
                <a:gd name="T18" fmla="*/ 16 w 115"/>
                <a:gd name="T19" fmla="*/ 39 h 236"/>
                <a:gd name="T20" fmla="*/ 17 w 115"/>
                <a:gd name="T21" fmla="*/ 39 h 236"/>
                <a:gd name="T22" fmla="*/ 18 w 115"/>
                <a:gd name="T23" fmla="*/ 38 h 236"/>
                <a:gd name="T24" fmla="*/ 18 w 115"/>
                <a:gd name="T25" fmla="*/ 37 h 236"/>
                <a:gd name="T26" fmla="*/ 18 w 115"/>
                <a:gd name="T27" fmla="*/ 36 h 236"/>
                <a:gd name="T28" fmla="*/ 18 w 115"/>
                <a:gd name="T29" fmla="*/ 36 h 236"/>
                <a:gd name="T30" fmla="*/ 18 w 115"/>
                <a:gd name="T31" fmla="*/ 35 h 236"/>
                <a:gd name="T32" fmla="*/ 17 w 115"/>
                <a:gd name="T33" fmla="*/ 34 h 236"/>
                <a:gd name="T34" fmla="*/ 14 w 115"/>
                <a:gd name="T35" fmla="*/ 33 h 236"/>
                <a:gd name="T36" fmla="*/ 11 w 115"/>
                <a:gd name="T37" fmla="*/ 32 h 236"/>
                <a:gd name="T38" fmla="*/ 8 w 115"/>
                <a:gd name="T39" fmla="*/ 30 h 236"/>
                <a:gd name="T40" fmla="*/ 7 w 115"/>
                <a:gd name="T41" fmla="*/ 27 h 236"/>
                <a:gd name="T42" fmla="*/ 5 w 115"/>
                <a:gd name="T43" fmla="*/ 24 h 236"/>
                <a:gd name="T44" fmla="*/ 5 w 115"/>
                <a:gd name="T45" fmla="*/ 21 h 236"/>
                <a:gd name="T46" fmla="*/ 5 w 115"/>
                <a:gd name="T47" fmla="*/ 18 h 236"/>
                <a:gd name="T48" fmla="*/ 6 w 115"/>
                <a:gd name="T49" fmla="*/ 15 h 236"/>
                <a:gd name="T50" fmla="*/ 7 w 115"/>
                <a:gd name="T51" fmla="*/ 12 h 236"/>
                <a:gd name="T52" fmla="*/ 9 w 115"/>
                <a:gd name="T53" fmla="*/ 10 h 236"/>
                <a:gd name="T54" fmla="*/ 12 w 115"/>
                <a:gd name="T55" fmla="*/ 8 h 236"/>
                <a:gd name="T56" fmla="*/ 14 w 115"/>
                <a:gd name="T57" fmla="*/ 5 h 236"/>
                <a:gd name="T58" fmla="*/ 16 w 115"/>
                <a:gd name="T59" fmla="*/ 4 h 236"/>
                <a:gd name="T60" fmla="*/ 18 w 115"/>
                <a:gd name="T61" fmla="*/ 2 h 236"/>
                <a:gd name="T62" fmla="*/ 19 w 115"/>
                <a:gd name="T63" fmla="*/ 1 h 236"/>
                <a:gd name="T64" fmla="*/ 19 w 115"/>
                <a:gd name="T65" fmla="*/ 0 h 236"/>
                <a:gd name="T66" fmla="*/ 17 w 115"/>
                <a:gd name="T67" fmla="*/ 1 h 236"/>
                <a:gd name="T68" fmla="*/ 14 w 115"/>
                <a:gd name="T69" fmla="*/ 2 h 236"/>
                <a:gd name="T70" fmla="*/ 11 w 115"/>
                <a:gd name="T71" fmla="*/ 4 h 236"/>
                <a:gd name="T72" fmla="*/ 8 w 115"/>
                <a:gd name="T73" fmla="*/ 7 h 236"/>
                <a:gd name="T74" fmla="*/ 5 w 115"/>
                <a:gd name="T75" fmla="*/ 10 h 236"/>
                <a:gd name="T76" fmla="*/ 3 w 115"/>
                <a:gd name="T77" fmla="*/ 14 h 236"/>
                <a:gd name="T78" fmla="*/ 1 w 115"/>
                <a:gd name="T79" fmla="*/ 17 h 236"/>
                <a:gd name="T80" fmla="*/ 0 w 115"/>
                <a:gd name="T81" fmla="*/ 21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69" name="Freeform 3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35 w 245"/>
                <a:gd name="T1" fmla="*/ 21 h 310"/>
                <a:gd name="T2" fmla="*/ 37 w 245"/>
                <a:gd name="T3" fmla="*/ 24 h 310"/>
                <a:gd name="T4" fmla="*/ 38 w 245"/>
                <a:gd name="T5" fmla="*/ 28 h 310"/>
                <a:gd name="T6" fmla="*/ 37 w 245"/>
                <a:gd name="T7" fmla="*/ 31 h 310"/>
                <a:gd name="T8" fmla="*/ 35 w 245"/>
                <a:gd name="T9" fmla="*/ 35 h 310"/>
                <a:gd name="T10" fmla="*/ 31 w 245"/>
                <a:gd name="T11" fmla="*/ 38 h 310"/>
                <a:gd name="T12" fmla="*/ 28 w 245"/>
                <a:gd name="T13" fmla="*/ 41 h 310"/>
                <a:gd name="T14" fmla="*/ 24 w 245"/>
                <a:gd name="T15" fmla="*/ 44 h 310"/>
                <a:gd name="T16" fmla="*/ 21 w 245"/>
                <a:gd name="T17" fmla="*/ 47 h 310"/>
                <a:gd name="T18" fmla="*/ 21 w 245"/>
                <a:gd name="T19" fmla="*/ 48 h 310"/>
                <a:gd name="T20" fmla="*/ 20 w 245"/>
                <a:gd name="T21" fmla="*/ 50 h 310"/>
                <a:gd name="T22" fmla="*/ 20 w 245"/>
                <a:gd name="T23" fmla="*/ 51 h 310"/>
                <a:gd name="T24" fmla="*/ 22 w 245"/>
                <a:gd name="T25" fmla="*/ 52 h 310"/>
                <a:gd name="T26" fmla="*/ 23 w 245"/>
                <a:gd name="T27" fmla="*/ 52 h 310"/>
                <a:gd name="T28" fmla="*/ 26 w 245"/>
                <a:gd name="T29" fmla="*/ 49 h 310"/>
                <a:gd name="T30" fmla="*/ 30 w 245"/>
                <a:gd name="T31" fmla="*/ 45 h 310"/>
                <a:gd name="T32" fmla="*/ 35 w 245"/>
                <a:gd name="T33" fmla="*/ 41 h 310"/>
                <a:gd name="T34" fmla="*/ 38 w 245"/>
                <a:gd name="T35" fmla="*/ 37 h 310"/>
                <a:gd name="T36" fmla="*/ 41 w 245"/>
                <a:gd name="T37" fmla="*/ 31 h 310"/>
                <a:gd name="T38" fmla="*/ 41 w 245"/>
                <a:gd name="T39" fmla="*/ 25 h 310"/>
                <a:gd name="T40" fmla="*/ 38 w 245"/>
                <a:gd name="T41" fmla="*/ 20 h 310"/>
                <a:gd name="T42" fmla="*/ 34 w 245"/>
                <a:gd name="T43" fmla="*/ 16 h 310"/>
                <a:gd name="T44" fmla="*/ 29 w 245"/>
                <a:gd name="T45" fmla="*/ 13 h 310"/>
                <a:gd name="T46" fmla="*/ 25 w 245"/>
                <a:gd name="T47" fmla="*/ 10 h 310"/>
                <a:gd name="T48" fmla="*/ 20 w 245"/>
                <a:gd name="T49" fmla="*/ 8 h 310"/>
                <a:gd name="T50" fmla="*/ 16 w 245"/>
                <a:gd name="T51" fmla="*/ 5 h 310"/>
                <a:gd name="T52" fmla="*/ 11 w 245"/>
                <a:gd name="T53" fmla="*/ 3 h 310"/>
                <a:gd name="T54" fmla="*/ 7 w 245"/>
                <a:gd name="T55" fmla="*/ 1 h 310"/>
                <a:gd name="T56" fmla="*/ 3 w 245"/>
                <a:gd name="T57" fmla="*/ 0 h 310"/>
                <a:gd name="T58" fmla="*/ 1 w 245"/>
                <a:gd name="T59" fmla="*/ 0 h 310"/>
                <a:gd name="T60" fmla="*/ 2 w 245"/>
                <a:gd name="T61" fmla="*/ 1 h 310"/>
                <a:gd name="T62" fmla="*/ 6 w 245"/>
                <a:gd name="T63" fmla="*/ 3 h 310"/>
                <a:gd name="T64" fmla="*/ 10 w 245"/>
                <a:gd name="T65" fmla="*/ 5 h 310"/>
                <a:gd name="T66" fmla="*/ 14 w 245"/>
                <a:gd name="T67" fmla="*/ 7 h 310"/>
                <a:gd name="T68" fmla="*/ 19 w 245"/>
                <a:gd name="T69" fmla="*/ 10 h 310"/>
                <a:gd name="T70" fmla="*/ 23 w 245"/>
                <a:gd name="T71" fmla="*/ 12 h 310"/>
                <a:gd name="T72" fmla="*/ 28 w 245"/>
                <a:gd name="T73" fmla="*/ 15 h 310"/>
                <a:gd name="T74" fmla="*/ 31 w 245"/>
                <a:gd name="T75" fmla="*/ 18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5140" name="Group 38"/>
          <p:cNvGrpSpPr>
            <a:grpSpLocks/>
          </p:cNvGrpSpPr>
          <p:nvPr/>
        </p:nvGrpSpPr>
        <p:grpSpPr bwMode="auto">
          <a:xfrm>
            <a:off x="5907088" y="3975100"/>
            <a:ext cx="273050" cy="341313"/>
            <a:chOff x="2870" y="1518"/>
            <a:chExt cx="292" cy="320"/>
          </a:xfrm>
        </p:grpSpPr>
        <p:graphicFrame>
          <p:nvGraphicFramePr>
            <p:cNvPr id="5151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7" name="Clip" r:id="rId15" imgW="826829" imgH="840406" progId="MS_ClipArt_Gallery.2">
                    <p:embed/>
                  </p:oleObj>
                </mc:Choice>
                <mc:Fallback>
                  <p:oleObj name="Clip" r:id="rId15" imgW="826829" imgH="840406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8" name="Clip" r:id="rId16" imgW="1268295" imgH="1199426" progId="MS_ClipArt_Gallery.2">
                    <p:embed/>
                  </p:oleObj>
                </mc:Choice>
                <mc:Fallback>
                  <p:oleObj name="Clip" r:id="rId16" imgW="1268295" imgH="1199426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1" name="Group 41"/>
          <p:cNvGrpSpPr>
            <a:grpSpLocks/>
          </p:cNvGrpSpPr>
          <p:nvPr/>
        </p:nvGrpSpPr>
        <p:grpSpPr bwMode="auto">
          <a:xfrm>
            <a:off x="6022975" y="4525963"/>
            <a:ext cx="273050" cy="341312"/>
            <a:chOff x="2870" y="1518"/>
            <a:chExt cx="292" cy="320"/>
          </a:xfrm>
        </p:grpSpPr>
        <p:graphicFrame>
          <p:nvGraphicFramePr>
            <p:cNvPr id="5149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9" name="Clip" r:id="rId17" imgW="826829" imgH="840406" progId="MS_ClipArt_Gallery.2">
                    <p:embed/>
                  </p:oleObj>
                </mc:Choice>
                <mc:Fallback>
                  <p:oleObj name="Clip" r:id="rId17" imgW="826829" imgH="840406" progId="MS_ClipArt_Gallery.2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0"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2" name="Group 44"/>
          <p:cNvGrpSpPr>
            <a:grpSpLocks/>
          </p:cNvGrpSpPr>
          <p:nvPr/>
        </p:nvGrpSpPr>
        <p:grpSpPr bwMode="auto">
          <a:xfrm>
            <a:off x="6799263" y="3998913"/>
            <a:ext cx="273050" cy="341312"/>
            <a:chOff x="2870" y="1518"/>
            <a:chExt cx="292" cy="320"/>
          </a:xfrm>
        </p:grpSpPr>
        <p:graphicFrame>
          <p:nvGraphicFramePr>
            <p:cNvPr id="5147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1" name="Clip" r:id="rId19" imgW="826829" imgH="840406" progId="MS_ClipArt_Gallery.2">
                    <p:embed/>
                  </p:oleObj>
                </mc:Choice>
                <mc:Fallback>
                  <p:oleObj name="Clip" r:id="rId19" imgW="826829" imgH="840406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2" name="Clip" r:id="rId20" imgW="1268295" imgH="1199426" progId="MS_ClipArt_Gallery.2">
                    <p:embed/>
                  </p:oleObj>
                </mc:Choice>
                <mc:Fallback>
                  <p:oleObj name="Clip" r:id="rId20" imgW="1268295" imgH="1199426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385526"/>
              </p:ext>
            </p:extLst>
          </p:nvPr>
        </p:nvGraphicFramePr>
        <p:xfrm>
          <a:off x="1962150" y="3960813"/>
          <a:ext cx="4397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Clip" r:id="rId21" imgW="1307263" imgH="1084139" progId="MS_ClipArt_Gallery.2">
                  <p:embed/>
                </p:oleObj>
              </mc:Choice>
              <mc:Fallback>
                <p:oleObj name="Clip" r:id="rId21" imgW="1307263" imgH="1084139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960813"/>
                        <a:ext cx="4397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48"/>
          <p:cNvSpPr>
            <a:spLocks noChangeShapeType="1"/>
          </p:cNvSpPr>
          <p:nvPr/>
        </p:nvSpPr>
        <p:spPr bwMode="auto">
          <a:xfrm>
            <a:off x="2360613" y="4230688"/>
            <a:ext cx="242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45" name="Line 49"/>
          <p:cNvSpPr>
            <a:spLocks noChangeShapeType="1"/>
          </p:cNvSpPr>
          <p:nvPr/>
        </p:nvSpPr>
        <p:spPr bwMode="auto">
          <a:xfrm>
            <a:off x="2360613" y="4230688"/>
            <a:ext cx="242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46" name="Line 50"/>
          <p:cNvSpPr>
            <a:spLocks noChangeShapeType="1"/>
          </p:cNvSpPr>
          <p:nvPr/>
        </p:nvSpPr>
        <p:spPr bwMode="auto">
          <a:xfrm>
            <a:off x="2292350" y="486727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A2F609-B844-4C74-84CD-BE3E9016F5BE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343A47-51E0-4AB8-83F3-7C99A44BD84C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Pure ALOHA: </a:t>
            </a:r>
            <a:r>
              <a:rPr lang="en-US" sz="3600" i="1" dirty="0" smtClean="0"/>
              <a:t>Throughput</a:t>
            </a:r>
          </a:p>
        </p:txBody>
      </p:sp>
      <p:sp>
        <p:nvSpPr>
          <p:cNvPr id="15114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Given:</a:t>
            </a:r>
          </a:p>
          <a:p>
            <a:pPr lvl="1" eaLnBrk="1" hangingPunct="1"/>
            <a:r>
              <a:rPr lang="en-US" dirty="0" smtClean="0"/>
              <a:t>G: offered load</a:t>
            </a:r>
          </a:p>
          <a:p>
            <a:pPr lvl="1" eaLnBrk="1" hangingPunct="1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: Probability of a successful transmission</a:t>
            </a:r>
          </a:p>
          <a:p>
            <a:pPr eaLnBrk="1" hangingPunct="1"/>
            <a:r>
              <a:rPr lang="en-US" dirty="0" smtClean="0"/>
              <a:t>Throughput per frame time: S=GP</a:t>
            </a:r>
            <a:r>
              <a:rPr lang="en-US" baseline="-25000" dirty="0" smtClean="0"/>
              <a:t>0</a:t>
            </a:r>
          </a:p>
          <a:p>
            <a:pPr eaLnBrk="1" hangingPunct="1"/>
            <a:r>
              <a:rPr lang="en-US" dirty="0" smtClean="0"/>
              <a:t>How to find P</a:t>
            </a:r>
            <a:r>
              <a:rPr lang="en-US" baseline="-25000" dirty="0" smtClean="0"/>
              <a:t>0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A796E3-E0E6-4283-833B-D52773286E84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B25DC0-88E3-4ED1-BE04-E0B3E8C37464}" type="slidenum">
              <a:rPr lang="en-US" smtClean="0">
                <a:latin typeface="Verdana" pitchFamily="34" charset="0"/>
              </a:rPr>
              <a:pPr/>
              <a:t>31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ALOHA: </a:t>
            </a:r>
            <a:r>
              <a:rPr lang="en-US" sz="3600" i="1" dirty="0"/>
              <a:t>Throughput</a:t>
            </a:r>
            <a:endParaRPr lang="en-US" sz="3100" i="1" dirty="0" smtClean="0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9375"/>
            <a:ext cx="86106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 smtClean="0"/>
              <a:t>Consider a </a:t>
            </a:r>
            <a:r>
              <a:rPr lang="en-US" sz="2300" i="1" dirty="0" smtClean="0">
                <a:solidFill>
                  <a:srgbClr val="FF0000"/>
                </a:solidFill>
              </a:rPr>
              <a:t>test frame </a:t>
            </a:r>
            <a:r>
              <a:rPr lang="en-US" sz="2300" dirty="0" smtClean="0"/>
              <a:t>whose transmission starts at time = t</a:t>
            </a:r>
            <a:r>
              <a:rPr lang="en-US" sz="2300" baseline="-25000" dirty="0" smtClean="0"/>
              <a:t>0</a:t>
            </a:r>
            <a:r>
              <a:rPr lang="en-US" sz="2300" dirty="0" smtClean="0"/>
              <a:t>+t</a:t>
            </a:r>
          </a:p>
          <a:p>
            <a:pPr eaLnBrk="1" hangingPunct="1">
              <a:lnSpc>
                <a:spcPct val="90000"/>
              </a:lnSpc>
            </a:pPr>
            <a:endParaRPr lang="en-US" sz="2300" dirty="0" smtClean="0"/>
          </a:p>
          <a:p>
            <a:pPr eaLnBrk="1" hangingPunct="1">
              <a:lnSpc>
                <a:spcPct val="90000"/>
              </a:lnSpc>
            </a:pPr>
            <a:endParaRPr lang="en-US" sz="2300" dirty="0" smtClean="0"/>
          </a:p>
          <a:p>
            <a:pPr eaLnBrk="1" hangingPunct="1">
              <a:lnSpc>
                <a:spcPct val="90000"/>
              </a:lnSpc>
            </a:pPr>
            <a:endParaRPr lang="en-US" sz="2300" dirty="0" smtClean="0"/>
          </a:p>
          <a:p>
            <a:pPr eaLnBrk="1" hangingPunct="1">
              <a:lnSpc>
                <a:spcPct val="90000"/>
              </a:lnSpc>
            </a:pPr>
            <a:endParaRPr lang="en-US" sz="2300" i="1" dirty="0" smtClean="0"/>
          </a:p>
          <a:p>
            <a:pPr eaLnBrk="1" hangingPunct="1">
              <a:lnSpc>
                <a:spcPct val="90000"/>
              </a:lnSpc>
            </a:pPr>
            <a:endParaRPr lang="en-US" sz="23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3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300" i="1" dirty="0" smtClean="0"/>
              <a:t>Vulnerable period</a:t>
            </a:r>
            <a:r>
              <a:rPr lang="en-US" sz="2300" dirty="0" smtClean="0"/>
              <a:t> for the shaded frame = time period where if another frame transmission starts shaded frame will have collision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/>
              <a:t>For a frame to be successfully transmitted, there should be no other frame generated during a vulnerable period </a:t>
            </a:r>
          </a:p>
        </p:txBody>
      </p:sp>
      <p:graphicFrame>
        <p:nvGraphicFramePr>
          <p:cNvPr id="3584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387871"/>
              </p:ext>
            </p:extLst>
          </p:nvPr>
        </p:nvGraphicFramePr>
        <p:xfrm>
          <a:off x="2921000" y="2050733"/>
          <a:ext cx="1781175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Bitmap Image" r:id="rId3" imgW="1781424" imgH="1895238" progId="Paint.Picture">
                  <p:embed/>
                </p:oleObj>
              </mc:Choice>
              <mc:Fallback>
                <p:oleObj name="Bitmap Image" r:id="rId3" imgW="1781424" imgH="18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050733"/>
                        <a:ext cx="1781175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4687888" y="2060258"/>
            <a:ext cx="42529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Background traffic: Infinite number of stations generate frames with Poisson distribution. </a:t>
            </a:r>
          </a:p>
          <a:p>
            <a:r>
              <a:rPr lang="en-US"/>
              <a:t>Test frame is one additional frame that we observe</a:t>
            </a:r>
          </a:p>
        </p:txBody>
      </p: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166688" y="2038033"/>
            <a:ext cx="42529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Frame duration is t</a:t>
            </a:r>
            <a:endParaRPr lang="en-US" baseline="-25000"/>
          </a:p>
          <a:p>
            <a:pPr>
              <a:lnSpc>
                <a:spcPct val="90000"/>
              </a:lnSpc>
            </a:pPr>
            <a:r>
              <a:rPr lang="en-US"/>
              <a:t>Transmission finish at 2t+t</a:t>
            </a:r>
            <a:r>
              <a:rPr lang="en-US" baseline="-25000"/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AC9DC1-0C1C-4660-B04F-B9E7BFEF6B7E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02B3E2-8F12-4C1C-9CB1-C712EF6F6910}" type="slidenum">
              <a:rPr lang="en-US" smtClean="0">
                <a:latin typeface="Verdana" pitchFamily="34" charset="0"/>
              </a:rPr>
              <a:pPr/>
              <a:t>32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ALOHA: </a:t>
            </a:r>
            <a:r>
              <a:rPr lang="en-US" sz="3600" i="1" dirty="0"/>
              <a:t>Throughput</a:t>
            </a:r>
            <a:endParaRPr lang="en-US" sz="3100" i="1" dirty="0" smtClean="0"/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is the vulnerable period for the shaded frame?</a:t>
            </a:r>
          </a:p>
          <a:p>
            <a:pPr eaLnBrk="1" hangingPunct="1">
              <a:lnSpc>
                <a:spcPct val="90000"/>
              </a:lnSpc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b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infinite users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Assume: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observe one user that wants to transmit (test frame: shaded frame)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remaining infinite users do not transmit in the vulnerable period, then the shaded frame can be transmitted successfully</a:t>
            </a:r>
          </a:p>
        </p:txBody>
      </p:sp>
      <p:pic>
        <p:nvPicPr>
          <p:cNvPr id="1392644" name="Picture 4" descr="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37338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45" name="Text Box 5"/>
          <p:cNvSpPr txBox="1">
            <a:spLocks noChangeArrowheads="1"/>
          </p:cNvSpPr>
          <p:nvPr/>
        </p:nvSpPr>
        <p:spPr bwMode="auto">
          <a:xfrm>
            <a:off x="5181600" y="1981200"/>
            <a:ext cx="2895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/>
              <a:t>Vulnerable period for the shaded frame: two frame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66C264-B3F6-467D-8A73-3DB21D4D0464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64F2E2-FE4F-4A82-B677-F5FF0DEC1698}" type="slidenum">
              <a:rPr lang="en-US" smtClean="0">
                <a:latin typeface="Verdana" pitchFamily="34" charset="0"/>
              </a:rPr>
              <a:pPr/>
              <a:t>33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Pure ALOHA: </a:t>
            </a:r>
            <a:r>
              <a:rPr lang="en-US" sz="3100" i="1" smtClean="0"/>
              <a:t>Efficiency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1522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Probability of successful transmission of the shaded test frame: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err="1" smtClean="0"/>
              <a:t>Pr</a:t>
            </a:r>
            <a:r>
              <a:rPr lang="en-US" sz="2700" dirty="0" smtClean="0"/>
              <a:t> [no frames in two frame times] = P</a:t>
            </a:r>
            <a:r>
              <a:rPr lang="en-US" sz="2700" baseline="-25000" dirty="0" smtClean="0"/>
              <a:t>0</a:t>
            </a:r>
          </a:p>
          <a:p>
            <a:pPr eaLnBrk="1" hangingPunct="1">
              <a:lnSpc>
                <a:spcPct val="90000"/>
              </a:lnSpc>
            </a:pPr>
            <a:endParaRPr lang="en-US" sz="3100" dirty="0" smtClean="0"/>
          </a:p>
        </p:txBody>
      </p:sp>
      <p:graphicFrame>
        <p:nvGraphicFramePr>
          <p:cNvPr id="139366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38313" y="3171825"/>
          <a:ext cx="386397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1562100" imgH="647700" progId="Equation.3">
                  <p:embed/>
                </p:oleObj>
              </mc:Choice>
              <mc:Fallback>
                <p:oleObj name="Equation" r:id="rId3" imgW="15621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171825"/>
                        <a:ext cx="386397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5102225"/>
            <a:ext cx="5486400" cy="766763"/>
            <a:chOff x="1296" y="3214"/>
            <a:chExt cx="3456" cy="483"/>
          </a:xfrm>
        </p:grpSpPr>
        <p:graphicFrame>
          <p:nvGraphicFramePr>
            <p:cNvPr id="37898" name="Object 6"/>
            <p:cNvGraphicFramePr>
              <a:graphicFrameLocks noChangeAspect="1"/>
            </p:cNvGraphicFramePr>
            <p:nvPr/>
          </p:nvGraphicFramePr>
          <p:xfrm>
            <a:off x="2688" y="3214"/>
            <a:ext cx="2064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1" name="Equation" r:id="rId5" imgW="1028254" imgH="241195" progId="Equation.3">
                    <p:embed/>
                  </p:oleObj>
                </mc:Choice>
                <mc:Fallback>
                  <p:oleObj name="Equation" r:id="rId5" imgW="1028254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4"/>
                          <a:ext cx="2064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1296" y="3264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/>
                <a:t>Throughput:</a:t>
              </a:r>
            </a:p>
          </p:txBody>
        </p:sp>
      </p:grpSp>
      <p:sp>
        <p:nvSpPr>
          <p:cNvPr id="1393672" name="Rectangle 8"/>
          <p:cNvSpPr>
            <a:spLocks noChangeArrowheads="1"/>
          </p:cNvSpPr>
          <p:nvPr/>
        </p:nvSpPr>
        <p:spPr bwMode="auto">
          <a:xfrm>
            <a:off x="4822825" y="3452813"/>
            <a:ext cx="3822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Mean rate of G frames per frame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1E2016-E9DD-442E-8394-BCA6C529EB21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C7557-1585-4C4A-86CB-E100091DA556}" type="slidenum">
              <a:rPr lang="en-US" smtClean="0">
                <a:latin typeface="Verdana" pitchFamily="34" charset="0"/>
              </a:rPr>
              <a:pPr/>
              <a:t>34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Pure ALOHA: </a:t>
            </a:r>
            <a:r>
              <a:rPr lang="en-US" sz="3600" i="1" dirty="0"/>
              <a:t>Throughput</a:t>
            </a:r>
            <a:endParaRPr lang="en-US" sz="3100" i="1" dirty="0" smtClean="0"/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The maximum throughput:</a:t>
            </a:r>
          </a:p>
          <a:p>
            <a:pPr lvl="1" eaLnBrk="1" hangingPunct="1"/>
            <a:r>
              <a:rPr lang="en-US" sz="2000" dirty="0" smtClean="0"/>
              <a:t>G=0.5 (Why?)</a:t>
            </a:r>
          </a:p>
          <a:p>
            <a:pPr lvl="1" eaLnBrk="1" hangingPunct="1"/>
            <a:r>
              <a:rPr lang="en-US" sz="2000" dirty="0" smtClean="0"/>
              <a:t>S=1/2e which is around 0.184</a:t>
            </a:r>
          </a:p>
          <a:p>
            <a:pPr eaLnBrk="1" hangingPunct="1"/>
            <a:r>
              <a:rPr lang="en-US" sz="2000" dirty="0" smtClean="0"/>
              <a:t>The maximum channel utilization with Pure ALOHA is around 18%</a:t>
            </a:r>
          </a:p>
          <a:p>
            <a:pPr eaLnBrk="1" hangingPunct="1"/>
            <a:r>
              <a:rPr lang="en-US" sz="2000" dirty="0" smtClean="0"/>
              <a:t>How can we improve this?</a:t>
            </a:r>
          </a:p>
          <a:p>
            <a:pPr eaLnBrk="1" hangingPunct="1"/>
            <a:r>
              <a:rPr lang="en-US" sz="2000" dirty="0" smtClean="0"/>
              <a:t>Observe: the throughput is related to the length of the vulnerable period</a:t>
            </a:r>
          </a:p>
        </p:txBody>
      </p:sp>
      <p:sp>
        <p:nvSpPr>
          <p:cNvPr id="3891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38920" name="Picture 4" descr="aloh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3763" y="1639888"/>
            <a:ext cx="4038600" cy="246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66125C-9A1B-4B57-ACA9-ACBB5F151DEC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1EC33A-D301-498B-8C2B-11FE0E1B1D30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Slotted ALOHA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3657600"/>
          </a:xfrm>
        </p:spPr>
        <p:txBody>
          <a:bodyPr/>
          <a:lstStyle/>
          <a:p>
            <a:pPr eaLnBrk="1" hangingPunct="1"/>
            <a:r>
              <a:rPr lang="en-US" smtClean="0"/>
              <a:t>Idea:  </a:t>
            </a:r>
          </a:p>
          <a:p>
            <a:pPr lvl="1" eaLnBrk="1" hangingPunct="1"/>
            <a:r>
              <a:rPr lang="en-US" sz="2400" smtClean="0"/>
              <a:t>Divide up time into intervals (slots), each interval corresponding to one frame </a:t>
            </a:r>
          </a:p>
          <a:p>
            <a:pPr lvl="1" eaLnBrk="1" hangingPunct="1"/>
            <a:r>
              <a:rPr lang="en-US" sz="2400" smtClean="0"/>
              <a:t>All stations are </a:t>
            </a:r>
            <a:r>
              <a:rPr lang="en-US" sz="2400" b="1" smtClean="0"/>
              <a:t>synchronized</a:t>
            </a:r>
          </a:p>
          <a:p>
            <a:pPr lvl="1" eaLnBrk="1" hangingPunct="1"/>
            <a:r>
              <a:rPr lang="en-US" sz="2400" smtClean="0"/>
              <a:t>Restrict the transmission times: Each station can only start transmitting at the beginning of a slot</a:t>
            </a:r>
          </a:p>
          <a:p>
            <a:pPr lvl="1" eaLnBrk="1" hangingPunct="1"/>
            <a:r>
              <a:rPr lang="en-US" sz="2400" smtClean="0"/>
              <a:t>If collision occurs, sender retransmits the packet in a future slot until successful</a:t>
            </a:r>
          </a:p>
        </p:txBody>
      </p:sp>
      <p:pic>
        <p:nvPicPr>
          <p:cNvPr id="139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99000"/>
            <a:ext cx="5105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3854C5-D3B0-42B9-A445-5A28C863893C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70CE6C-8CBF-4723-8CC2-BEFE0B076089}" type="slidenum">
              <a:rPr lang="en-US" smtClean="0">
                <a:latin typeface="Verdana" pitchFamily="34" charset="0"/>
              </a:rPr>
              <a:pPr/>
              <a:t>36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Slotted </a:t>
            </a:r>
            <a:r>
              <a:rPr lang="en-US" sz="3600" dirty="0" smtClean="0"/>
              <a:t>ALOHA Model</a:t>
            </a:r>
            <a:endParaRPr lang="en-US" sz="3100" i="1" dirty="0" smtClean="0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382000" cy="457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Same load assumptions </a:t>
            </a:r>
            <a:r>
              <a:rPr lang="en-US" sz="3000" dirty="0" smtClean="0"/>
              <a:t>and test frame model as </a:t>
            </a:r>
            <a:r>
              <a:rPr lang="en-US" sz="3000" dirty="0" smtClean="0"/>
              <a:t>pure ALOHA</a:t>
            </a:r>
          </a:p>
          <a:p>
            <a:pPr lvl="1" eaLnBrk="1" hangingPunct="1"/>
            <a:r>
              <a:rPr lang="en-US" sz="2500" dirty="0" smtClean="0"/>
              <a:t>Mean rate of G frames per frame time = Total frame generation (new + retransmitted)  is according to a Poisson distribution </a:t>
            </a:r>
          </a:p>
          <a:p>
            <a:pPr eaLnBrk="1" hangingPunct="1"/>
            <a:r>
              <a:rPr lang="en-US" sz="2900" dirty="0" smtClean="0"/>
              <a:t>What happened to the vulnerable period?</a:t>
            </a:r>
          </a:p>
          <a:p>
            <a:pPr eaLnBrk="1" hangingPunct="1"/>
            <a:r>
              <a:rPr lang="en-US" sz="2900" dirty="0" smtClean="0"/>
              <a:t>Only frames that are transmitted at the same time collide!</a:t>
            </a:r>
          </a:p>
          <a:p>
            <a:pPr eaLnBrk="1" hangingPunct="1"/>
            <a:r>
              <a:rPr lang="en-US" sz="2900" dirty="0" smtClean="0"/>
              <a:t>It is halved to one frame time</a:t>
            </a:r>
            <a:r>
              <a:rPr lang="en-US" sz="2900" dirty="0" smtClean="0">
                <a:sym typeface="Wingdings" pitchFamily="2" charset="2"/>
              </a:rPr>
              <a:t>  Throughput should increase</a:t>
            </a:r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2F3B24-81E9-489D-997C-7FF8DC2B8580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270AFF-01AF-48BB-A615-A6ADCF49EC99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Slotted ALOHA Model</a:t>
            </a:r>
            <a:endParaRPr lang="en-US" sz="3100" i="1" dirty="0" smtClean="0"/>
          </a:p>
        </p:txBody>
      </p:sp>
      <p:sp>
        <p:nvSpPr>
          <p:cNvPr id="1397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264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Probability of successful transmission of the shaded </a:t>
            </a:r>
            <a:r>
              <a:rPr lang="en-US" sz="3100" dirty="0" smtClean="0"/>
              <a:t>test frame</a:t>
            </a:r>
            <a:r>
              <a:rPr lang="en-US" sz="31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err="1" smtClean="0"/>
              <a:t>Pr</a:t>
            </a:r>
            <a:r>
              <a:rPr lang="en-US" sz="2700" dirty="0" smtClean="0"/>
              <a:t> [no frames in one frame time] = P</a:t>
            </a:r>
            <a:r>
              <a:rPr lang="en-US" sz="2700" baseline="-25000" dirty="0" smtClean="0"/>
              <a:t>0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This is </a:t>
            </a:r>
            <a:r>
              <a:rPr lang="en-US" sz="3000" i="1" dirty="0" smtClean="0"/>
              <a:t>also</a:t>
            </a:r>
            <a:r>
              <a:rPr lang="en-US" sz="3000" dirty="0" smtClean="0"/>
              <a:t> </a:t>
            </a:r>
            <a:r>
              <a:rPr lang="en-US" sz="3000" dirty="0"/>
              <a:t>P(empty</a:t>
            </a:r>
            <a:r>
              <a:rPr lang="en-US" sz="3000" dirty="0" smtClean="0"/>
              <a:t>)= probability of an empty slot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Probability of collision= 1-P(empty)-P(success)</a:t>
            </a:r>
            <a:endParaRPr lang="en-US" sz="2800" dirty="0" smtClean="0"/>
          </a:p>
        </p:txBody>
      </p:sp>
      <p:graphicFrame>
        <p:nvGraphicFramePr>
          <p:cNvPr id="4199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12913" y="3170238"/>
          <a:ext cx="2613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3" imgW="1384300" imgH="647700" progId="Equation.3">
                  <p:embed/>
                </p:oleObj>
              </mc:Choice>
              <mc:Fallback>
                <p:oleObj name="Equation" r:id="rId3" imgW="13843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170238"/>
                        <a:ext cx="2613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E62846-0EEB-4B0A-A599-2F7BF97DD820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C84D61-3C0C-4254-B291-F579EEE2F5C2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Slotted </a:t>
            </a:r>
            <a:r>
              <a:rPr lang="en-US" sz="3600" dirty="0" smtClean="0"/>
              <a:t>ALOHA: Throughput</a:t>
            </a:r>
            <a:endParaRPr lang="en-US" sz="3100" i="1" dirty="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4953000"/>
          </a:xfrm>
        </p:spPr>
        <p:txBody>
          <a:bodyPr/>
          <a:lstStyle/>
          <a:p>
            <a:pPr eaLnBrk="1" hangingPunct="1"/>
            <a:r>
              <a:rPr lang="en-US" sz="2400" smtClean="0"/>
              <a:t>The maximum throughput occurs at G=1</a:t>
            </a:r>
          </a:p>
          <a:p>
            <a:pPr eaLnBrk="1" hangingPunct="1"/>
            <a:r>
              <a:rPr lang="en-US" sz="2400" smtClean="0"/>
              <a:t>Why?</a:t>
            </a:r>
          </a:p>
          <a:p>
            <a:pPr eaLnBrk="1" hangingPunct="1"/>
            <a:r>
              <a:rPr lang="en-US" sz="2400" smtClean="0"/>
              <a:t>S=1/e which is around 0.368 </a:t>
            </a:r>
            <a:r>
              <a:rPr lang="en-US" sz="2400" smtClean="0">
                <a:sym typeface="Wingdings" pitchFamily="2" charset="2"/>
              </a:rPr>
              <a:t> Twice that of Pure ALOHA</a:t>
            </a:r>
            <a:endParaRPr lang="en-US" sz="2400" smtClean="0"/>
          </a:p>
        </p:txBody>
      </p:sp>
      <p:pic>
        <p:nvPicPr>
          <p:cNvPr id="43015" name="Picture 4" descr="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0866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F87C4A-50C0-4BF9-B2E6-68AA611175B9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0AFB7-585A-43AA-A162-9038F3B2BBBC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Slotted ALOHA: Throughput</a:t>
            </a:r>
            <a:endParaRPr lang="en-US" sz="3100" i="1" dirty="0" smtClean="0"/>
          </a:p>
        </p:txBody>
      </p:sp>
      <p:sp>
        <p:nvSpPr>
          <p:cNvPr id="4403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BEST: If G=1, </a:t>
            </a:r>
          </a:p>
          <a:p>
            <a:pPr lvl="1" eaLnBrk="1" hangingPunct="1"/>
            <a:r>
              <a:rPr lang="en-US" sz="3000" dirty="0" smtClean="0"/>
              <a:t>probability of an empty slot is 0.368</a:t>
            </a:r>
          </a:p>
          <a:p>
            <a:pPr lvl="1" eaLnBrk="1" hangingPunct="1"/>
            <a:r>
              <a:rPr lang="en-US" sz="3000" dirty="0" smtClean="0"/>
              <a:t>37% of slots empty, 37% success, 26% collisions</a:t>
            </a:r>
          </a:p>
          <a:p>
            <a:pPr eaLnBrk="1" hangingPunct="1"/>
            <a:r>
              <a:rPr lang="en-US" dirty="0" smtClean="0"/>
              <a:t>If G increases: </a:t>
            </a:r>
          </a:p>
          <a:p>
            <a:pPr lvl="1" eaLnBrk="1" hangingPunct="1"/>
            <a:r>
              <a:rPr lang="en-US" sz="3000" dirty="0" smtClean="0"/>
              <a:t>number of empty slots decreases</a:t>
            </a:r>
          </a:p>
          <a:p>
            <a:pPr lvl="1" eaLnBrk="1" hangingPunct="1"/>
            <a:r>
              <a:rPr lang="en-US" sz="3000" dirty="0" smtClean="0"/>
              <a:t>number of collisions increases (exponentially!!)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3C54BF-A38B-410B-9AB5-49ED37B34132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67A216-F6AC-498A-B5E4-567F2E0C0628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Communication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Single shared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r>
              <a:rPr lang="en-US" sz="2800" dirty="0" smtClean="0"/>
              <a:t> channel</a:t>
            </a:r>
          </a:p>
          <a:p>
            <a:pPr eaLnBrk="1" hangingPunct="1"/>
            <a:r>
              <a:rPr lang="en-US" sz="2800" dirty="0" smtClean="0"/>
              <a:t>Every transmission can be received by all nodes </a:t>
            </a:r>
          </a:p>
          <a:p>
            <a:pPr eaLnBrk="1" hangingPunct="1"/>
            <a:r>
              <a:rPr lang="en-US" sz="2800" dirty="0" smtClean="0"/>
              <a:t>two or more simultaneous transmissions by nodes lead to corrupted signals 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Collision / interference</a:t>
            </a:r>
            <a:endParaRPr lang="en-US" sz="2400" dirty="0" smtClean="0"/>
          </a:p>
        </p:txBody>
      </p:sp>
      <p:pic>
        <p:nvPicPr>
          <p:cNvPr id="61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9" y="3937530"/>
            <a:ext cx="4793439" cy="230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C79B6-D8D5-4836-A893-5F695AFE5AAC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DF8C43-CCB7-4427-981D-1E709DAD4F00}" type="slidenum">
              <a:rPr lang="en-US" smtClean="0">
                <a:latin typeface="Verdana" pitchFamily="34" charset="0"/>
              </a:rPr>
              <a:pPr/>
              <a:t>40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Slotted ALOHA: Throughput</a:t>
            </a:r>
            <a:endParaRPr lang="en-US" sz="3100" i="1" dirty="0" smtClean="0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57375"/>
            <a:ext cx="8305800" cy="3810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G increases: </a:t>
            </a:r>
          </a:p>
          <a:p>
            <a:pPr lvl="1" eaLnBrk="1" hangingPunct="1"/>
            <a:r>
              <a:rPr lang="en-US" sz="2200" dirty="0" smtClean="0"/>
              <a:t>consider a test frame (given that a frame is generated):</a:t>
            </a:r>
          </a:p>
          <a:p>
            <a:pPr lvl="2" eaLnBrk="1" hangingPunct="1"/>
            <a:r>
              <a:rPr lang="en-US" sz="1800" dirty="0" err="1" smtClean="0"/>
              <a:t>Pr</a:t>
            </a:r>
            <a:r>
              <a:rPr lang="en-US" sz="1800" dirty="0" smtClean="0"/>
              <a:t>[success]=e</a:t>
            </a:r>
            <a:r>
              <a:rPr lang="en-US" sz="1800" baseline="30000" dirty="0" smtClean="0"/>
              <a:t>-G</a:t>
            </a:r>
          </a:p>
          <a:p>
            <a:pPr lvl="2" eaLnBrk="1" hangingPunct="1"/>
            <a:r>
              <a:rPr lang="en-US" sz="1800" dirty="0" err="1" smtClean="0"/>
              <a:t>Pr</a:t>
            </a:r>
            <a:r>
              <a:rPr lang="en-US" sz="1800" dirty="0" smtClean="0"/>
              <a:t>[success at exactly k attempts]=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k</a:t>
            </a:r>
            <a:r>
              <a:rPr lang="en-US" sz="1800" dirty="0" smtClean="0"/>
              <a:t>=e</a:t>
            </a:r>
            <a:r>
              <a:rPr lang="en-US" sz="1800" baseline="30000" dirty="0" smtClean="0"/>
              <a:t>-G </a:t>
            </a:r>
            <a:r>
              <a:rPr lang="en-US" sz="1800" dirty="0" smtClean="0"/>
              <a:t>(1-e</a:t>
            </a:r>
            <a:r>
              <a:rPr lang="en-US" sz="1800" baseline="30000" dirty="0" smtClean="0"/>
              <a:t>-G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k-1 </a:t>
            </a:r>
          </a:p>
          <a:p>
            <a:pPr lvl="2" eaLnBrk="1" hangingPunct="1">
              <a:buFontTx/>
              <a:buNone/>
            </a:pPr>
            <a:endParaRPr lang="en-US" sz="1800" baseline="30000" dirty="0" smtClean="0"/>
          </a:p>
          <a:p>
            <a:pPr lvl="2" eaLnBrk="1" hangingPunct="1">
              <a:buFontTx/>
              <a:buNone/>
            </a:pPr>
            <a:r>
              <a:rPr lang="en-US" sz="1800" dirty="0" smtClean="0"/>
              <a:t>Expected number of transmissions per generated frame </a:t>
            </a:r>
          </a:p>
          <a:p>
            <a:pPr lvl="2" eaLnBrk="1" hangingPunct="1">
              <a:buFontTx/>
              <a:buNone/>
            </a:pPr>
            <a:endParaRPr lang="en-US" sz="1800" dirty="0" smtClean="0"/>
          </a:p>
          <a:p>
            <a:pPr lvl="2" eaLnBrk="1" hangingPunct="1"/>
            <a:endParaRPr lang="en-US" sz="1800" baseline="30000" dirty="0" smtClean="0"/>
          </a:p>
          <a:p>
            <a:pPr lvl="2" eaLnBrk="1" hangingPunct="1"/>
            <a:endParaRPr lang="en-US" sz="1800" dirty="0" smtClean="0"/>
          </a:p>
        </p:txBody>
      </p:sp>
      <p:graphicFrame>
        <p:nvGraphicFramePr>
          <p:cNvPr id="1501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9838" y="4621213"/>
          <a:ext cx="46370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3" imgW="2222500" imgH="431800" progId="Equation.3">
                  <p:embed/>
                </p:oleObj>
              </mc:Choice>
              <mc:Fallback>
                <p:oleObj name="Equation" r:id="rId3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1213"/>
                        <a:ext cx="46370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1189" name="Text Box 5"/>
          <p:cNvSpPr txBox="1">
            <a:spLocks noChangeArrowheads="1"/>
          </p:cNvSpPr>
          <p:nvPr/>
        </p:nvSpPr>
        <p:spPr bwMode="auto">
          <a:xfrm>
            <a:off x="6388100" y="4589463"/>
            <a:ext cx="24511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600" i="1">
                <a:solidFill>
                  <a:srgbClr val="FF0000"/>
                </a:solidFill>
                <a:latin typeface="Tahoma" pitchFamily="34" charset="0"/>
              </a:rPr>
              <a:t>Small increase in channel</a:t>
            </a:r>
          </a:p>
          <a:p>
            <a:pPr eaLnBrk="1" hangingPunct="1">
              <a:spcBef>
                <a:spcPct val="0"/>
              </a:spcBef>
            </a:pPr>
            <a:r>
              <a:rPr lang="en-US" sz="1600" i="1">
                <a:solidFill>
                  <a:srgbClr val="FF0000"/>
                </a:solidFill>
                <a:latin typeface="Tahoma" pitchFamily="34" charset="0"/>
              </a:rPr>
              <a:t>load G can drastically</a:t>
            </a:r>
          </a:p>
          <a:p>
            <a:pPr eaLnBrk="1" hangingPunct="1">
              <a:spcBef>
                <a:spcPct val="0"/>
              </a:spcBef>
            </a:pPr>
            <a:r>
              <a:rPr lang="en-US" sz="1600" i="1">
                <a:solidFill>
                  <a:srgbClr val="FF0000"/>
                </a:solidFill>
                <a:latin typeface="Tahoma" pitchFamily="34" charset="0"/>
              </a:rPr>
              <a:t>reduce the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C21B36-232D-4DDC-A68D-93A0627DC3C5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09779A-AA4E-466C-BC06-88199B0B3088}" type="slidenum">
              <a:rPr lang="en-US" smtClean="0">
                <a:latin typeface="Verdana" pitchFamily="34" charset="0"/>
              </a:rPr>
              <a:pPr/>
              <a:t>41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1143000"/>
          </a:xfrm>
        </p:spPr>
        <p:txBody>
          <a:bodyPr/>
          <a:lstStyle/>
          <a:p>
            <a:pPr marL="533400" indent="-533400" eaLnBrk="1" hangingPunct="1"/>
            <a:r>
              <a:rPr lang="en-US" sz="1600" smtClean="0"/>
              <a:t>Consider a slotted ALOHA system in which a frame is transmitted in k slot times. The channel load is G frames per frame time. Assuming an ∞ user population, what is the throughput, S, in units of frames per frame time? Find the throughput in the limiting cases of k=1 and k</a:t>
            </a:r>
            <a:r>
              <a:rPr lang="en-US" sz="1600" smtClean="0">
                <a:sym typeface="Wingdings" pitchFamily="2" charset="2"/>
              </a:rPr>
              <a:t> </a:t>
            </a:r>
            <a:r>
              <a:rPr lang="en-US" sz="1600" smtClean="0"/>
              <a:t>∞ and interpret these cases.</a:t>
            </a:r>
          </a:p>
          <a:p>
            <a:pPr marL="914400" lvl="1" indent="-457200" eaLnBrk="1" hangingPunct="1">
              <a:buClr>
                <a:schemeClr val="tx1"/>
              </a:buClr>
              <a:buSzPct val="90000"/>
              <a:buFont typeface="Wingdings" pitchFamily="2" charset="2"/>
              <a:buAutoNum type="alphaLcParenR"/>
            </a:pPr>
            <a:endParaRPr lang="en-US" sz="1400" smtClean="0"/>
          </a:p>
        </p:txBody>
      </p:sp>
      <p:graphicFrame>
        <p:nvGraphicFramePr>
          <p:cNvPr id="1514500" name="Object 4"/>
          <p:cNvGraphicFramePr>
            <a:graphicFrameLocks noChangeAspect="1"/>
          </p:cNvGraphicFramePr>
          <p:nvPr/>
        </p:nvGraphicFramePr>
        <p:xfrm>
          <a:off x="762000" y="3387725"/>
          <a:ext cx="43434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3" imgW="2743200" imgH="1803400" progId="Equation.3">
                  <p:embed/>
                </p:oleObj>
              </mc:Choice>
              <mc:Fallback>
                <p:oleObj name="Equation" r:id="rId3" imgW="2743200" imgH="180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87725"/>
                        <a:ext cx="43434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89463" y="2438400"/>
            <a:ext cx="3944937" cy="1077913"/>
            <a:chOff x="1643" y="1674"/>
            <a:chExt cx="2485" cy="679"/>
          </a:xfrm>
        </p:grpSpPr>
        <p:grpSp>
          <p:nvGrpSpPr>
            <p:cNvPr id="46090" name="Group 6"/>
            <p:cNvGrpSpPr>
              <a:grpSpLocks/>
            </p:cNvGrpSpPr>
            <p:nvPr/>
          </p:nvGrpSpPr>
          <p:grpSpPr bwMode="auto">
            <a:xfrm>
              <a:off x="1643" y="1674"/>
              <a:ext cx="1328" cy="212"/>
              <a:chOff x="854" y="1838"/>
              <a:chExt cx="1328" cy="212"/>
            </a:xfrm>
          </p:grpSpPr>
          <p:sp>
            <p:nvSpPr>
              <p:cNvPr id="46099" name="Rectangle 7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12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00" name="Line 8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6101" name="Line 9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6102" name="Text Box 10"/>
              <p:cNvSpPr txBox="1">
                <a:spLocks noChangeArrowheads="1"/>
              </p:cNvSpPr>
              <p:nvPr/>
            </p:nvSpPr>
            <p:spPr bwMode="auto">
              <a:xfrm>
                <a:off x="854" y="183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103" name="Text Box 11"/>
              <p:cNvSpPr txBox="1">
                <a:spLocks noChangeArrowheads="1"/>
              </p:cNvSpPr>
              <p:nvPr/>
            </p:nvSpPr>
            <p:spPr bwMode="auto">
              <a:xfrm>
                <a:off x="2002" y="183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1600">
                    <a:latin typeface="Tahoma" pitchFamily="34" charset="0"/>
                  </a:rPr>
                  <a:t>k</a:t>
                </a:r>
              </a:p>
            </p:txBody>
          </p:sp>
        </p:grpSp>
        <p:grpSp>
          <p:nvGrpSpPr>
            <p:cNvPr id="46091" name="Group 12"/>
            <p:cNvGrpSpPr>
              <a:grpSpLocks/>
            </p:cNvGrpSpPr>
            <p:nvPr/>
          </p:nvGrpSpPr>
          <p:grpSpPr bwMode="auto">
            <a:xfrm>
              <a:off x="2800" y="1880"/>
              <a:ext cx="1328" cy="212"/>
              <a:chOff x="854" y="1838"/>
              <a:chExt cx="1328" cy="212"/>
            </a:xfrm>
          </p:grpSpPr>
          <p:sp>
            <p:nvSpPr>
              <p:cNvPr id="46094" name="Rectangle 13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12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095" name="Line 14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6096" name="Line 15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46097" name="Text Box 16"/>
              <p:cNvSpPr txBox="1">
                <a:spLocks noChangeArrowheads="1"/>
              </p:cNvSpPr>
              <p:nvPr/>
            </p:nvSpPr>
            <p:spPr bwMode="auto">
              <a:xfrm>
                <a:off x="854" y="1838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098" name="Text Box 17"/>
              <p:cNvSpPr txBox="1">
                <a:spLocks noChangeArrowheads="1"/>
              </p:cNvSpPr>
              <p:nvPr/>
            </p:nvSpPr>
            <p:spPr bwMode="auto">
              <a:xfrm>
                <a:off x="2002" y="183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sz="1600">
                    <a:latin typeface="Tahoma" pitchFamily="34" charset="0"/>
                  </a:rPr>
                  <a:t>k</a:t>
                </a:r>
              </a:p>
            </p:txBody>
          </p:sp>
        </p:grpSp>
        <p:sp>
          <p:nvSpPr>
            <p:cNvPr id="46092" name="Line 18"/>
            <p:cNvSpPr>
              <a:spLocks noChangeShapeType="1"/>
            </p:cNvSpPr>
            <p:nvPr/>
          </p:nvSpPr>
          <p:spPr bwMode="auto">
            <a:xfrm>
              <a:off x="1653" y="233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6093" name="Text Box 19"/>
            <p:cNvSpPr txBox="1">
              <a:spLocks noChangeArrowheads="1"/>
            </p:cNvSpPr>
            <p:nvPr/>
          </p:nvSpPr>
          <p:spPr bwMode="auto">
            <a:xfrm>
              <a:off x="2229" y="2140"/>
              <a:ext cx="1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1600">
                  <a:latin typeface="Tahoma" pitchFamily="34" charset="0"/>
                </a:rPr>
                <a:t>Vulnerable period 2k-1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11200" y="2511425"/>
            <a:ext cx="2917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Idea: Determine the vulnerable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AF9426-5C38-448F-BC7B-4DBA06365105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AE5188-1BC0-4211-8708-A0963EA2BDD5}" type="slidenum">
              <a:rPr lang="en-US" smtClean="0">
                <a:latin typeface="Verdana" pitchFamily="34" charset="0"/>
              </a:rPr>
              <a:pPr/>
              <a:t>42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Problems with Pure/Slotted ALOHA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572000"/>
          </a:xfrm>
        </p:spPr>
        <p:txBody>
          <a:bodyPr/>
          <a:lstStyle/>
          <a:p>
            <a:pPr eaLnBrk="1" hangingPunct="1"/>
            <a:r>
              <a:rPr lang="en-US" smtClean="0"/>
              <a:t>Pure ALOHA</a:t>
            </a:r>
          </a:p>
          <a:p>
            <a:pPr lvl="1" eaLnBrk="1" hangingPunct="1"/>
            <a:r>
              <a:rPr lang="en-US" smtClean="0"/>
              <a:t>Transmit whenever a message is ready</a:t>
            </a:r>
          </a:p>
          <a:p>
            <a:pPr lvl="1" eaLnBrk="1" hangingPunct="1"/>
            <a:r>
              <a:rPr lang="en-US" smtClean="0"/>
              <a:t>Retransmit when there is a collision</a:t>
            </a:r>
          </a:p>
          <a:p>
            <a:pPr eaLnBrk="1" hangingPunct="1"/>
            <a:r>
              <a:rPr lang="en-US" smtClean="0"/>
              <a:t>Slotted ALOHA</a:t>
            </a:r>
          </a:p>
          <a:p>
            <a:pPr lvl="1" eaLnBrk="1" hangingPunct="1"/>
            <a:r>
              <a:rPr lang="en-US" smtClean="0"/>
              <a:t>Time is divided into equal time slots</a:t>
            </a:r>
          </a:p>
          <a:p>
            <a:pPr lvl="1" eaLnBrk="1" hangingPunct="1"/>
            <a:r>
              <a:rPr lang="en-US" smtClean="0"/>
              <a:t>Transmit only at the beginning of a time slot</a:t>
            </a:r>
          </a:p>
          <a:p>
            <a:pPr lvl="1" eaLnBrk="1" hangingPunct="1"/>
            <a:r>
              <a:rPr lang="en-US" smtClean="0"/>
              <a:t>Avoid partial collisions</a:t>
            </a:r>
          </a:p>
          <a:p>
            <a:pPr lvl="1" eaLnBrk="1" hangingPunct="1"/>
            <a:r>
              <a:rPr lang="en-US" smtClean="0"/>
              <a:t>Increase delay, </a:t>
            </a:r>
            <a:r>
              <a:rPr lang="en-US" b="1" smtClean="0"/>
              <a:t>and require synchronization</a:t>
            </a:r>
          </a:p>
        </p:txBody>
      </p:sp>
      <p:sp>
        <p:nvSpPr>
          <p:cNvPr id="1400836" name="Text Box 4"/>
          <p:cNvSpPr txBox="1">
            <a:spLocks noChangeArrowheads="1"/>
          </p:cNvSpPr>
          <p:nvPr/>
        </p:nvSpPr>
        <p:spPr bwMode="auto">
          <a:xfrm>
            <a:off x="1031240" y="5679281"/>
            <a:ext cx="58547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FF0000"/>
                </a:solidFill>
                <a:latin typeface="Tahoma" pitchFamily="34" charset="0"/>
              </a:rPr>
              <a:t>They do not listen to the channel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Part III: Medium Access Control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69BA8E-DCE8-4939-A52E-7FB6F2751C34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04D8-BFD0-4CC2-8C07-3D528FC82E41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Medium Access Control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node needs to </a:t>
            </a:r>
            <a:r>
              <a:rPr lang="en-US" sz="2800" dirty="0" smtClean="0">
                <a:solidFill>
                  <a:srgbClr val="FF0000"/>
                </a:solidFill>
              </a:rPr>
              <a:t>access</a:t>
            </a:r>
            <a:r>
              <a:rPr lang="en-US" sz="2800" dirty="0" smtClean="0"/>
              <a:t> the shared channel to be able to transmit the data link layer frame to the next node</a:t>
            </a:r>
          </a:p>
          <a:p>
            <a:pPr eaLnBrk="1" hangingPunct="1"/>
            <a:r>
              <a:rPr lang="en-US" sz="2800" dirty="0" smtClean="0"/>
              <a:t>We need a method to give access to the nodes:</a:t>
            </a:r>
          </a:p>
          <a:p>
            <a:pPr lvl="1" eaLnBrk="1" hangingPunct="1"/>
            <a:r>
              <a:rPr lang="en-US" sz="2400" dirty="0" smtClean="0"/>
              <a:t>Each node is able to use a (fixed or variable) fraction of the channel bandwidth 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Shared medium behaves somehow like a point to point link </a:t>
            </a:r>
          </a:p>
          <a:p>
            <a:pPr eaLnBrk="1" hangingPunct="1"/>
            <a:r>
              <a:rPr lang="en-US" sz="2800" dirty="0" smtClean="0"/>
              <a:t>A very well known version of this problem is </a:t>
            </a:r>
            <a:r>
              <a:rPr lang="en-US" sz="2800" dirty="0" smtClean="0">
                <a:solidFill>
                  <a:srgbClr val="FF0000"/>
                </a:solidFill>
              </a:rPr>
              <a:t>bus arbitration</a:t>
            </a:r>
            <a:r>
              <a:rPr lang="en-US" sz="2800" dirty="0" smtClean="0"/>
              <a:t> in 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22B859-82A4-49DF-B5F8-4123D00E273A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624071-828C-4DA8-BD12-7AAC66CB53DF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3914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Overall Picture: Data Link Layer and Medium Access Control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62513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Data Link Layer: Creating a reliable link requires:</a:t>
            </a:r>
          </a:p>
          <a:p>
            <a:pPr lvl="1" eaLnBrk="1" hangingPunct="1"/>
            <a:r>
              <a:rPr lang="en-US" sz="2400" smtClean="0"/>
              <a:t>This transmission should be </a:t>
            </a:r>
            <a:r>
              <a:rPr lang="en-US" sz="2400" smtClean="0">
                <a:solidFill>
                  <a:srgbClr val="FF0000"/>
                </a:solidFill>
              </a:rPr>
              <a:t>reliable</a:t>
            </a:r>
            <a:r>
              <a:rPr lang="en-US" sz="2400" smtClean="0"/>
              <a:t> as if nodes are connected by a direct link</a:t>
            </a:r>
            <a:r>
              <a:rPr lang="en-US" sz="2400" smtClean="0">
                <a:sym typeface="Wingdings" pitchFamily="2" charset="2"/>
              </a:rPr>
              <a:t> Data Link Control</a:t>
            </a:r>
            <a:r>
              <a:rPr lang="en-US" sz="2400" smtClean="0"/>
              <a:t> / Logical Link Control</a:t>
            </a:r>
          </a:p>
          <a:p>
            <a:pPr lvl="1" eaLnBrk="1" hangingPunct="1"/>
            <a:r>
              <a:rPr lang="en-US" sz="2400" smtClean="0"/>
              <a:t>Network nodes should be able to transmit over the physical channel</a:t>
            </a:r>
            <a:r>
              <a:rPr lang="en-US" sz="2400" smtClean="0">
                <a:sym typeface="Wingdings" pitchFamily="2" charset="2"/>
              </a:rPr>
              <a:t> Medium Access Control</a:t>
            </a:r>
          </a:p>
        </p:txBody>
      </p:sp>
      <p:grpSp>
        <p:nvGrpSpPr>
          <p:cNvPr id="8199" name="Group 4"/>
          <p:cNvGrpSpPr>
            <a:grpSpLocks/>
          </p:cNvGrpSpPr>
          <p:nvPr/>
        </p:nvGrpSpPr>
        <p:grpSpPr bwMode="auto">
          <a:xfrm>
            <a:off x="5486400" y="1219200"/>
            <a:ext cx="3446463" cy="4343400"/>
            <a:chOff x="3456" y="768"/>
            <a:chExt cx="2171" cy="2736"/>
          </a:xfrm>
        </p:grpSpPr>
        <p:grpSp>
          <p:nvGrpSpPr>
            <p:cNvPr id="8200" name="Group 5"/>
            <p:cNvGrpSpPr>
              <a:grpSpLocks/>
            </p:cNvGrpSpPr>
            <p:nvPr/>
          </p:nvGrpSpPr>
          <p:grpSpPr bwMode="auto">
            <a:xfrm>
              <a:off x="4272" y="1344"/>
              <a:ext cx="1092" cy="1266"/>
              <a:chOff x="1842" y="2837"/>
              <a:chExt cx="1092" cy="1266"/>
            </a:xfrm>
          </p:grpSpPr>
          <p:grpSp>
            <p:nvGrpSpPr>
              <p:cNvPr id="8206" name="Group 6"/>
              <p:cNvGrpSpPr>
                <a:grpSpLocks/>
              </p:cNvGrpSpPr>
              <p:nvPr/>
            </p:nvGrpSpPr>
            <p:grpSpPr bwMode="auto">
              <a:xfrm>
                <a:off x="1842" y="2837"/>
                <a:ext cx="1092" cy="1266"/>
                <a:chOff x="1842" y="2837"/>
                <a:chExt cx="834" cy="942"/>
              </a:xfrm>
            </p:grpSpPr>
            <p:sp>
              <p:nvSpPr>
                <p:cNvPr id="8208" name="Rectangle 7"/>
                <p:cNvSpPr>
                  <a:spLocks noChangeArrowheads="1"/>
                </p:cNvSpPr>
                <p:nvPr/>
              </p:nvSpPr>
              <p:spPr bwMode="auto">
                <a:xfrm>
                  <a:off x="1878" y="2837"/>
                  <a:ext cx="798" cy="90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09" name="Rectangle 8"/>
                <p:cNvSpPr>
                  <a:spLocks noChangeArrowheads="1"/>
                </p:cNvSpPr>
                <p:nvPr/>
              </p:nvSpPr>
              <p:spPr bwMode="auto">
                <a:xfrm>
                  <a:off x="1848" y="2876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1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845" y="307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1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857" y="325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857" y="3419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1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842" y="3596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1952" y="2892"/>
                <a:ext cx="837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2400">
                    <a:latin typeface="Tahoma" pitchFamily="34" charset="0"/>
                  </a:rPr>
                  <a:t>…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>
                    <a:latin typeface="Tahoma" pitchFamily="34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>
                    <a:solidFill>
                      <a:srgbClr val="FF0000"/>
                    </a:solidFill>
                    <a:latin typeface="Tahoma" pitchFamily="34" charset="0"/>
                  </a:rPr>
                  <a:t>DLC/LLC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>
                    <a:solidFill>
                      <a:srgbClr val="FF0000"/>
                    </a:solidFill>
                    <a:latin typeface="Tahoma" pitchFamily="34" charset="0"/>
                  </a:rPr>
                  <a:t>MAC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>
                    <a:latin typeface="Tahoma" pitchFamily="34" charset="0"/>
                  </a:rPr>
                  <a:t>Physical</a:t>
                </a:r>
              </a:p>
            </p:txBody>
          </p:sp>
        </p:grpSp>
        <p:sp>
          <p:nvSpPr>
            <p:cNvPr id="8201" name="Line 14"/>
            <p:cNvSpPr>
              <a:spLocks noChangeShapeType="1"/>
            </p:cNvSpPr>
            <p:nvPr/>
          </p:nvSpPr>
          <p:spPr bwMode="auto">
            <a:xfrm flipV="1">
              <a:off x="4278" y="78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02" name="Line 15"/>
            <p:cNvSpPr>
              <a:spLocks noChangeShapeType="1"/>
            </p:cNvSpPr>
            <p:nvPr/>
          </p:nvSpPr>
          <p:spPr bwMode="auto">
            <a:xfrm flipV="1">
              <a:off x="5328" y="76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>
              <a:off x="4128" y="1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04" name="Text Box 17"/>
            <p:cNvSpPr txBox="1">
              <a:spLocks noChangeArrowheads="1"/>
            </p:cNvSpPr>
            <p:nvPr/>
          </p:nvSpPr>
          <p:spPr bwMode="auto">
            <a:xfrm>
              <a:off x="3642" y="1968"/>
              <a:ext cx="4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>
                  <a:latin typeface="Tahoma" pitchFamily="34" charset="0"/>
                </a:rPr>
                <a:t>DLL</a:t>
              </a:r>
            </a:p>
          </p:txBody>
        </p:sp>
        <p:sp>
          <p:nvSpPr>
            <p:cNvPr id="8205" name="Text Box 18"/>
            <p:cNvSpPr txBox="1">
              <a:spLocks noChangeArrowheads="1"/>
            </p:cNvSpPr>
            <p:nvPr/>
          </p:nvSpPr>
          <p:spPr bwMode="auto">
            <a:xfrm>
              <a:off x="3456" y="2678"/>
              <a:ext cx="217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000">
                  <a:latin typeface="Tahoma" pitchFamily="34" charset="0"/>
                </a:rPr>
                <a:t>DLL: Data Link Layer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latin typeface="Tahoma" pitchFamily="34" charset="0"/>
                </a:rPr>
                <a:t>DLC/LLC: Data Link Control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latin typeface="Tahoma" pitchFamily="34" charset="0"/>
                </a:rPr>
                <a:t>-Logical Link Control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latin typeface="Tahoma" pitchFamily="34" charset="0"/>
                </a:rPr>
                <a:t>MAC: Medium Access Control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830A62-EA14-4770-AE4F-3EA8434870F7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C6074B-7C9B-494D-BB6F-CE182A7C1174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Medium Access Control Methods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Collision-free access</a:t>
            </a:r>
          </a:p>
          <a:p>
            <a:pPr lvl="1" eaLnBrk="1" hangingPunct="1"/>
            <a:r>
              <a:rPr lang="en-US" dirty="0" smtClean="0"/>
              <a:t>Static Channel Allocation</a:t>
            </a:r>
          </a:p>
          <a:p>
            <a:pPr lvl="2" eaLnBrk="1" hangingPunct="1"/>
            <a:r>
              <a:rPr lang="en-US" dirty="0" smtClean="0"/>
              <a:t>TDM, FDM, WDM</a:t>
            </a:r>
          </a:p>
          <a:p>
            <a:pPr lvl="1" eaLnBrk="1" hangingPunct="1"/>
            <a:r>
              <a:rPr lang="en-US" dirty="0" smtClean="0"/>
              <a:t>Demand Assignment Protocols</a:t>
            </a:r>
          </a:p>
          <a:p>
            <a:pPr lvl="2" eaLnBrk="1" hangingPunct="1"/>
            <a:r>
              <a:rPr lang="en-US" dirty="0" smtClean="0"/>
              <a:t>Polling, token, bit map</a:t>
            </a:r>
          </a:p>
          <a:p>
            <a:pPr eaLnBrk="1" hangingPunct="1"/>
            <a:r>
              <a:rPr lang="en-US" dirty="0" smtClean="0"/>
              <a:t>Deterministic Collision-resolution</a:t>
            </a:r>
          </a:p>
          <a:p>
            <a:pPr eaLnBrk="1" hangingPunct="1"/>
            <a:r>
              <a:rPr lang="en-US" dirty="0" smtClean="0"/>
              <a:t>Access with collision</a:t>
            </a:r>
          </a:p>
          <a:p>
            <a:pPr lvl="1" eaLnBrk="1" hangingPunct="1"/>
            <a:r>
              <a:rPr lang="en-US" dirty="0" smtClean="0"/>
              <a:t>Dynamic Channel Allocation</a:t>
            </a:r>
          </a:p>
          <a:p>
            <a:pPr lvl="2" eaLnBrk="1" hangingPunct="1"/>
            <a:r>
              <a:rPr lang="en-US" dirty="0" smtClean="0"/>
              <a:t>ALOHA, CSMA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19C3A0-FBEE-4803-B57B-0EC25D58EC85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A85D0B-8F46-4711-9F2A-399C7A0255B8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channel allocation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8001000" cy="17068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Static and predetermined allocation of channel access: independent of user activity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the user for which the channel is allocated can transmit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TDM, FDM, WDM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832273-1215-45CD-AE7D-86D6FC06B4DF}" type="datetime1">
              <a:rPr lang="en-US" smtClean="0">
                <a:latin typeface="Verdana" pitchFamily="34" charset="0"/>
              </a:rPr>
              <a:pPr/>
              <a:t>5/5/2017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FF9BA7-D231-4704-8896-37DA444FF862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Channel Allocation: Time Division Multiplexing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87638"/>
            <a:ext cx="8229600" cy="3438525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mtClean="0"/>
              <a:t>The T1 carrier (1.544 Mbps).</a:t>
            </a:r>
          </a:p>
        </p:txBody>
      </p:sp>
      <p:pic>
        <p:nvPicPr>
          <p:cNvPr id="12295" name="Picture 4" descr="2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52613"/>
            <a:ext cx="7620000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8309" name="Text Box 5"/>
          <p:cNvSpPr txBox="1">
            <a:spLocks noChangeArrowheads="1"/>
          </p:cNvSpPr>
          <p:nvPr/>
        </p:nvSpPr>
        <p:spPr bwMode="auto">
          <a:xfrm>
            <a:off x="1970088" y="5464175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Digital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9" grpId="0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5077</TotalTime>
  <Words>2400</Words>
  <Application>Microsoft Office PowerPoint</Application>
  <PresentationFormat>On-screen Show (4:3)</PresentationFormat>
  <Paragraphs>438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Cambria Math</vt:lpstr>
      <vt:lpstr>Mathematica1</vt:lpstr>
      <vt:lpstr>Symbol</vt:lpstr>
      <vt:lpstr>Tahoma</vt:lpstr>
      <vt:lpstr>Verdana</vt:lpstr>
      <vt:lpstr>Wingdings</vt:lpstr>
      <vt:lpstr>LECTURE</vt:lpstr>
      <vt:lpstr>Clip</vt:lpstr>
      <vt:lpstr>Equation</vt:lpstr>
      <vt:lpstr>Bitmap Image</vt:lpstr>
      <vt:lpstr>Data Link Layer Part III: Medium Access Control</vt:lpstr>
      <vt:lpstr>Multiple Access Links and Protocols</vt:lpstr>
      <vt:lpstr>Shared Communication</vt:lpstr>
      <vt:lpstr>Shared Communication</vt:lpstr>
      <vt:lpstr>Medium Access Control</vt:lpstr>
      <vt:lpstr>Overall Picture: Data Link Layer and Medium Access Control </vt:lpstr>
      <vt:lpstr>Medium Access Control Methods</vt:lpstr>
      <vt:lpstr>Static channel allocation</vt:lpstr>
      <vt:lpstr>Static Channel Allocation: Time Division Multiplexing</vt:lpstr>
      <vt:lpstr>Static Channel Allocation: Frequency/Wave Division Multiplexing</vt:lpstr>
      <vt:lpstr>Demand Assignment Protocols</vt:lpstr>
      <vt:lpstr>Demand Assignment Protocols</vt:lpstr>
      <vt:lpstr>Demand Assignment Protocols</vt:lpstr>
      <vt:lpstr>Demand Assignment Protocols: Polling</vt:lpstr>
      <vt:lpstr>Demand Assignment Protocols: Bit-Map Protocol</vt:lpstr>
      <vt:lpstr>Demand Assignment Protocols: Flexible TDM</vt:lpstr>
      <vt:lpstr>Efficiency</vt:lpstr>
      <vt:lpstr>Deterministic Collision Resolution</vt:lpstr>
      <vt:lpstr>CAN standard (MAC protocol): Transmitting data </vt:lpstr>
      <vt:lpstr>CAN standard (MAC protocol): Transmitting data </vt:lpstr>
      <vt:lpstr>CAN standard (MAC protocol): Transmitting data: Example</vt:lpstr>
      <vt:lpstr>CAN standard (MAC protocol): Transmitting data</vt:lpstr>
      <vt:lpstr>Dynamic Channel Access: Contention-based channel access</vt:lpstr>
      <vt:lpstr>Node Capability</vt:lpstr>
      <vt:lpstr>ALOHA Protocol</vt:lpstr>
      <vt:lpstr>Pure ALOHA Model</vt:lpstr>
      <vt:lpstr>Pure ALOHA Model</vt:lpstr>
      <vt:lpstr>Pure ALOHA Model</vt:lpstr>
      <vt:lpstr>Pure ALOHA Model</vt:lpstr>
      <vt:lpstr>Pure ALOHA: Throughput</vt:lpstr>
      <vt:lpstr>Pure ALOHA: Throughput</vt:lpstr>
      <vt:lpstr>Pure ALOHA: Throughput</vt:lpstr>
      <vt:lpstr>Pure ALOHA: Efficiency</vt:lpstr>
      <vt:lpstr>Pure ALOHA: Throughput</vt:lpstr>
      <vt:lpstr>Slotted ALOHA</vt:lpstr>
      <vt:lpstr>Slotted ALOHA Model</vt:lpstr>
      <vt:lpstr>Slotted ALOHA Model</vt:lpstr>
      <vt:lpstr>Slotted ALOHA: Throughput</vt:lpstr>
      <vt:lpstr>Slotted ALOHA: Throughput</vt:lpstr>
      <vt:lpstr>Slotted ALOHA: Throughput</vt:lpstr>
      <vt:lpstr>Example</vt:lpstr>
      <vt:lpstr>Problems with Pure/Slotted ALOHA</vt:lpstr>
      <vt:lpstr>Data Link Layer Part III: Medium Access Control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1027</cp:revision>
  <cp:lastPrinted>1601-01-01T00:00:00Z</cp:lastPrinted>
  <dcterms:created xsi:type="dcterms:W3CDTF">2011-02-15T06:49:03Z</dcterms:created>
  <dcterms:modified xsi:type="dcterms:W3CDTF">2017-05-05T05:06:18Z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