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65" r:id="rId2"/>
    <p:sldId id="758" r:id="rId3"/>
    <p:sldId id="680" r:id="rId4"/>
    <p:sldId id="681" r:id="rId5"/>
    <p:sldId id="682" r:id="rId6"/>
    <p:sldId id="683" r:id="rId7"/>
    <p:sldId id="756" r:id="rId8"/>
    <p:sldId id="766" r:id="rId9"/>
    <p:sldId id="685" r:id="rId10"/>
    <p:sldId id="686" r:id="rId11"/>
    <p:sldId id="687" r:id="rId12"/>
    <p:sldId id="688" r:id="rId13"/>
    <p:sldId id="689" r:id="rId14"/>
    <p:sldId id="690" r:id="rId15"/>
    <p:sldId id="691" r:id="rId16"/>
    <p:sldId id="692" r:id="rId17"/>
    <p:sldId id="693" r:id="rId18"/>
    <p:sldId id="761" r:id="rId19"/>
    <p:sldId id="699" r:id="rId20"/>
    <p:sldId id="700" r:id="rId21"/>
    <p:sldId id="767" r:id="rId22"/>
    <p:sldId id="701" r:id="rId23"/>
    <p:sldId id="702" r:id="rId24"/>
    <p:sldId id="703" r:id="rId25"/>
    <p:sldId id="764" r:id="rId26"/>
    <p:sldId id="705" r:id="rId27"/>
    <p:sldId id="765" r:id="rId28"/>
    <p:sldId id="706" r:id="rId29"/>
    <p:sldId id="707" r:id="rId30"/>
    <p:sldId id="708" r:id="rId31"/>
    <p:sldId id="760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04">
          <p15:clr>
            <a:srgbClr val="A4A3A4"/>
          </p15:clr>
        </p15:guide>
        <p15:guide id="2" pos="35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461" autoAdjust="0"/>
    <p:restoredTop sz="84380" autoAdjust="0"/>
  </p:normalViewPr>
  <p:slideViewPr>
    <p:cSldViewPr snapToGrid="0">
      <p:cViewPr varScale="1">
        <p:scale>
          <a:sx n="58" d="100"/>
          <a:sy n="58" d="100"/>
        </p:scale>
        <p:origin x="48" y="150"/>
      </p:cViewPr>
      <p:guideLst>
        <p:guide orient="horz" pos="3704"/>
        <p:guide pos="35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/>
            </a:lvl1pPr>
          </a:lstStyle>
          <a:p>
            <a:pPr>
              <a:defRPr/>
            </a:pPr>
            <a:fld id="{7FCA7B49-EE68-4202-A6AF-355575F52D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607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1A34CA7-4312-43C1-AD33-C7A0C083464A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2152355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624498C-2833-434A-9F3C-7E5FA0B77131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4042754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63ED6DB-ED09-4FCA-AAC5-42536552C728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3783311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63ED6DB-ED09-4FCA-AAC5-42536552C728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413130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FE9BD68-51BD-4C1B-B8AD-9DBA3FB1AC28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419059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FFB8098-C507-4A6C-B355-8E4AE4DE55D4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2212688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693738"/>
            <a:ext cx="117951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 descr="logo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693738"/>
            <a:ext cx="1008063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55CE64-88B1-4A10-A8C7-97BDB17DB8B8}" type="datetime1">
              <a:rPr lang="en-US"/>
              <a:pPr>
                <a:defRPr/>
              </a:pPr>
              <a:t>5/8/2017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A4731-7384-46E0-AB55-FF2CD1DB05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33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6EA3CC-CCCC-4927-9C95-C97FCFE92785}" type="datetime1">
              <a:rPr lang="en-US"/>
              <a:pPr>
                <a:defRPr/>
              </a:pPr>
              <a:t>5/8/2017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C09598-F3AD-4C8D-8BD2-D3358F3A75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91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56234C-626C-4E7A-8603-0470F1395544}" type="datetime1">
              <a:rPr lang="en-US"/>
              <a:pPr>
                <a:defRPr/>
              </a:pPr>
              <a:t>5/8/2017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339541-3C31-41B6-A73D-B560B15B78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74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8FEB9C-7017-4F9F-A051-BB3F812EC018}" type="datetime1">
              <a:rPr lang="en-US"/>
              <a:pPr>
                <a:defRPr/>
              </a:pPr>
              <a:t>5/8/2017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CDC55-CC98-4CBC-9737-B428C3D75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10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5B3E3D-1DD7-4BF2-B186-2074E8A78A56}" type="datetime1">
              <a:rPr lang="en-US"/>
              <a:pPr>
                <a:defRPr/>
              </a:pPr>
              <a:t>5/8/2017</a:t>
            </a:fld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226249-3F21-49A3-B1DF-FB1639AF70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86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C6308-C3AA-4AF6-A097-0046A75D127E}" type="datetime1">
              <a:rPr lang="en-US"/>
              <a:pPr>
                <a:defRPr/>
              </a:pPr>
              <a:t>5/8/2017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B7642A-4D0C-49D2-841E-A4139DE1E9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25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02BFF8-EA46-497A-8839-345A65A282B4}" type="datetime1">
              <a:rPr lang="en-US"/>
              <a:pPr>
                <a:defRPr/>
              </a:pPr>
              <a:t>5/8/2017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396E8B-23DB-44B2-9E71-722EF480F6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32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24E3BA-978B-4460-9D4C-B6BAA06F949A}" type="datetime1">
              <a:rPr lang="en-US"/>
              <a:pPr>
                <a:defRPr/>
              </a:pPr>
              <a:t>5/8/2017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08CBE-DDE5-4665-A778-D1099C3903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3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DF8D2F-DBF4-4838-9453-DD3A60EB8B8F}" type="datetime1">
              <a:rPr lang="en-US"/>
              <a:pPr>
                <a:defRPr/>
              </a:pPr>
              <a:t>5/8/2017</a:t>
            </a:fld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68B12C-D44E-4F5A-A9E4-3C368DA94A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0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14D55E-9A0D-412B-A9D3-01F394196A00}" type="datetime1">
              <a:rPr lang="en-US"/>
              <a:pPr>
                <a:defRPr/>
              </a:pPr>
              <a:t>5/8/2017</a:t>
            </a:fld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1A0B9E-79B0-44C0-9442-77B7607547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29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517F7F-472A-48CE-AC83-640B469CEF31}" type="datetime1">
              <a:rPr lang="en-US"/>
              <a:pPr>
                <a:defRPr/>
              </a:pPr>
              <a:t>5/8/2017</a:t>
            </a:fld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6F3B5-3F0A-4FC5-A870-6A935FDCD3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27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892932-E360-4318-9A2A-E0595159C189}" type="datetime1">
              <a:rPr lang="en-US"/>
              <a:pPr>
                <a:defRPr/>
              </a:pPr>
              <a:t>5/8/2017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EE8CE-324A-4026-8CA8-D8BF23EBB8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86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6045F3-680E-4AE6-9CAC-AC7F160A1347}" type="datetime1">
              <a:rPr lang="en-US"/>
              <a:pPr>
                <a:defRPr/>
              </a:pPr>
              <a:t>5/8/2017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C77D8D-E4B7-427D-B0B4-E0821D32E2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94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Line 7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fld id="{B3CF2413-1795-4358-9F06-CDAE2C9FF25E}" type="datetime1">
              <a:rPr lang="en-US"/>
              <a:pPr>
                <a:defRPr/>
              </a:pPr>
              <a:t>5/8/2017</a:t>
            </a:fld>
            <a:endParaRPr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fld id="{D8F97417-F865-4071-9D99-D7C1064804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" name="Picture 1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6216650"/>
            <a:ext cx="719138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2" descr="logo1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088" y="6242050"/>
            <a:ext cx="576262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5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6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1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1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4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6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7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8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Data Link Layer Part IV: Medium Access Control with Carrier Sense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AF830F4-C518-41AA-ADC4-B874FC867333}" type="datetime1">
              <a:rPr lang="en-US" smtClean="0">
                <a:latin typeface="Verdana" pitchFamily="34" charset="0"/>
              </a:rPr>
              <a:pPr/>
              <a:t>5/8/2017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7C72836-0D9F-4951-8D11-96FB17786E74}" type="slidenum">
              <a:rPr lang="en-US" smtClean="0">
                <a:latin typeface="Verdana" pitchFamily="34" charset="0"/>
              </a:rPr>
              <a:pPr/>
              <a:t>10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nonpersistent CSMA</a:t>
            </a:r>
          </a:p>
        </p:txBody>
      </p:sp>
      <p:sp>
        <p:nvSpPr>
          <p:cNvPr id="140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382000" cy="4011613"/>
          </a:xfrm>
        </p:spPr>
        <p:txBody>
          <a:bodyPr/>
          <a:lstStyle/>
          <a:p>
            <a:pPr eaLnBrk="1" hangingPunct="1"/>
            <a:r>
              <a:rPr lang="en-US" sz="2400" dirty="0" smtClean="0"/>
              <a:t>In this protocol, an attempt is made to be less greedy than 1-persistent CSMA</a:t>
            </a:r>
          </a:p>
          <a:p>
            <a:pPr eaLnBrk="1" hangingPunct="1"/>
            <a:r>
              <a:rPr lang="en-US" sz="2400" dirty="0" smtClean="0"/>
              <a:t>Before sending, a station senses the channel</a:t>
            </a:r>
          </a:p>
          <a:p>
            <a:pPr lvl="1" eaLnBrk="1" hangingPunct="1"/>
            <a:r>
              <a:rPr lang="en-US" sz="2000" dirty="0" smtClean="0"/>
              <a:t>If channel idle </a:t>
            </a:r>
            <a:r>
              <a:rPr lang="en-US" sz="2000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US" sz="2000" dirty="0" smtClean="0"/>
              <a:t> begins sending</a:t>
            </a:r>
          </a:p>
          <a:p>
            <a:pPr lvl="1" eaLnBrk="1" hangingPunct="1"/>
            <a:r>
              <a:rPr lang="en-US" sz="2000" dirty="0" smtClean="0"/>
              <a:t>If busy 	</a:t>
            </a:r>
            <a:r>
              <a:rPr lang="en-US" sz="2000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US" sz="2000" dirty="0" smtClean="0"/>
              <a:t> wait for a random time before listening again</a:t>
            </a:r>
          </a:p>
          <a:p>
            <a:pPr lvl="1" eaLnBrk="1" hangingPunct="1"/>
            <a:r>
              <a:rPr lang="en-US" sz="2000" dirty="0" smtClean="0"/>
              <a:t>If idle 	</a:t>
            </a:r>
            <a:r>
              <a:rPr lang="en-US" sz="2000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sz="2000" dirty="0" smtClean="0"/>
              <a:t>it transmits its frame.</a:t>
            </a:r>
          </a:p>
          <a:p>
            <a:pPr eaLnBrk="1" hangingPunct="1"/>
            <a:r>
              <a:rPr lang="en-US" sz="2400" i="1" dirty="0" smtClean="0">
                <a:solidFill>
                  <a:srgbClr val="FF0000"/>
                </a:solidFill>
              </a:rPr>
              <a:t>Advantage:</a:t>
            </a:r>
            <a:r>
              <a:rPr lang="en-US" sz="2400" dirty="0" smtClean="0"/>
              <a:t> Instead of waiting for the channel to become idle as in the 1-persistent case, on detecting that the channel is busy, a station waits for a random time before listening again.</a:t>
            </a:r>
          </a:p>
        </p:txBody>
      </p:sp>
      <p:sp>
        <p:nvSpPr>
          <p:cNvPr id="1408004" name="Text Box 4"/>
          <p:cNvSpPr txBox="1">
            <a:spLocks noChangeArrowheads="1"/>
          </p:cNvSpPr>
          <p:nvPr/>
        </p:nvSpPr>
        <p:spPr bwMode="auto">
          <a:xfrm>
            <a:off x="642938" y="5334000"/>
            <a:ext cx="7642225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sz="2000">
                <a:solidFill>
                  <a:srgbClr val="FF0000"/>
                </a:solidFill>
                <a:latin typeface="Tahoma" pitchFamily="34" charset="0"/>
              </a:rPr>
              <a:t>Intuitively, it has better channel utilization and longer delays than </a:t>
            </a:r>
          </a:p>
          <a:p>
            <a:pPr eaLnBrk="1" hangingPunct="1">
              <a:spcBef>
                <a:spcPct val="0"/>
              </a:spcBef>
            </a:pPr>
            <a:r>
              <a:rPr lang="en-US" sz="2000">
                <a:solidFill>
                  <a:srgbClr val="FF0000"/>
                </a:solidFill>
                <a:latin typeface="Tahoma" pitchFamily="34" charset="0"/>
              </a:rPr>
              <a:t>1-persistent CSMA.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800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A24195F-114A-443A-9B3F-C1EA85872848}" type="datetime1">
              <a:rPr lang="en-US" smtClean="0">
                <a:latin typeface="Verdana" pitchFamily="34" charset="0"/>
              </a:rPr>
              <a:pPr/>
              <a:t>5/8/2017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C692F49-EC3A-4757-A777-670A559366B3}" type="slidenum">
              <a:rPr lang="en-US" smtClean="0">
                <a:latin typeface="Verdana" pitchFamily="34" charset="0"/>
              </a:rPr>
              <a:pPr/>
              <a:t>11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Tradeoff between 1- and Non-</a:t>
            </a:r>
            <a:br>
              <a:rPr lang="en-US" smtClean="0"/>
            </a:br>
            <a:r>
              <a:rPr lang="en-US" smtClean="0"/>
              <a:t>Persistent CSMA</a:t>
            </a:r>
          </a:p>
        </p:txBody>
      </p:sp>
      <p:sp>
        <p:nvSpPr>
          <p:cNvPr id="140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3000" smtClean="0"/>
              <a:t>Example: Three stations A, B, C</a:t>
            </a:r>
          </a:p>
          <a:p>
            <a:pPr lvl="1" eaLnBrk="1" hangingPunct="1"/>
            <a:r>
              <a:rPr lang="en-US" sz="2600" smtClean="0"/>
              <a:t>A is transmitting</a:t>
            </a:r>
          </a:p>
          <a:p>
            <a:pPr lvl="1" eaLnBrk="1" hangingPunct="1"/>
            <a:r>
              <a:rPr lang="en-US" sz="2600" smtClean="0"/>
              <a:t>If B and C become ready in the middle of A’s transmission</a:t>
            </a:r>
          </a:p>
          <a:p>
            <a:pPr lvl="2" eaLnBrk="1" hangingPunct="1"/>
            <a:r>
              <a:rPr lang="en-US" sz="2000" smtClean="0"/>
              <a:t>1-Persistent: B and C collide</a:t>
            </a:r>
          </a:p>
          <a:p>
            <a:pPr lvl="2" eaLnBrk="1" hangingPunct="1"/>
            <a:r>
              <a:rPr lang="en-US" sz="2000" smtClean="0"/>
              <a:t>Non-Persistent: B and C probably do not collide</a:t>
            </a:r>
          </a:p>
          <a:p>
            <a:pPr lvl="1" eaLnBrk="1" hangingPunct="1"/>
            <a:r>
              <a:rPr lang="en-US" sz="2400" smtClean="0"/>
              <a:t>If only B becomes ready in the middle of A’s transmission,</a:t>
            </a:r>
          </a:p>
          <a:p>
            <a:pPr lvl="2" eaLnBrk="1" hangingPunct="1"/>
            <a:r>
              <a:rPr lang="en-US" sz="2000" smtClean="0"/>
              <a:t>1-Persistent: B succeeds as soon as A ends</a:t>
            </a:r>
          </a:p>
          <a:p>
            <a:pPr lvl="2" eaLnBrk="1" hangingPunct="1"/>
            <a:r>
              <a:rPr lang="en-US" sz="2000" smtClean="0"/>
              <a:t>Non-Persistent: B may have to wait</a:t>
            </a:r>
          </a:p>
          <a:p>
            <a:pPr eaLnBrk="1" hangingPunct="1"/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7F853AE-99D5-4F98-98D3-D350B86A9BBB}" type="datetime1">
              <a:rPr lang="en-US" smtClean="0">
                <a:latin typeface="Verdana" pitchFamily="34" charset="0"/>
              </a:rPr>
              <a:pPr/>
              <a:t>5/8/2017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B3AF88C-7839-4718-9BC4-6EEDC0588B92}" type="slidenum">
              <a:rPr lang="en-US" smtClean="0">
                <a:latin typeface="Verdana" pitchFamily="34" charset="0"/>
              </a:rPr>
              <a:pPr/>
              <a:t>12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p-persistent CSMA</a:t>
            </a:r>
          </a:p>
        </p:txBody>
      </p:sp>
      <p:sp>
        <p:nvSpPr>
          <p:cNvPr id="141005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Applies to slotted channels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When station A is ready to transmit, it senses the channel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If the channel is busy A waits for the next slot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If the channel is idle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A decides to transmit with a probability p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If </a:t>
            </a:r>
            <a:r>
              <a:rPr lang="en-US" sz="1800" dirty="0"/>
              <a:t>A decided not to transmit </a:t>
            </a:r>
            <a:r>
              <a:rPr lang="en-US" sz="1800" dirty="0" smtClean="0"/>
              <a:t>AND another station starts transmitting </a:t>
            </a:r>
            <a:r>
              <a:rPr lang="en-US" sz="1800" dirty="0" smtClean="0">
                <a:sym typeface="Wingdings" pitchFamily="2" charset="2"/>
              </a:rPr>
              <a:t></a:t>
            </a:r>
            <a:r>
              <a:rPr lang="en-US" sz="1800" dirty="0" smtClean="0"/>
              <a:t> A waits for a random time and restarts the algorithm (A observes that there is some traffic on the channel and does not send additional traffic)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It is possible that there is some other B that is also sensing the same channel and deciding whether to send with probability p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If A and B transmit in the same slot </a:t>
            </a:r>
            <a:r>
              <a:rPr lang="en-US" sz="1800" dirty="0" smtClean="0">
                <a:sym typeface="Wingdings" pitchFamily="2" charset="2"/>
              </a:rPr>
              <a:t> collision A waits for a random time and restarts the algorithm </a:t>
            </a:r>
            <a:r>
              <a:rPr lang="en-US" sz="1800" dirty="0" smtClean="0"/>
              <a:t>(A observes that there is some traffic on the channel and does not send additional traffic) </a:t>
            </a:r>
          </a:p>
          <a:p>
            <a:pPr lvl="2" eaLnBrk="1" hangingPunct="1">
              <a:lnSpc>
                <a:spcPct val="90000"/>
              </a:lnSpc>
            </a:pP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0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0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3B57F99-F5B6-4819-B150-D246E23881A4}" type="datetime1">
              <a:rPr lang="en-US" smtClean="0">
                <a:latin typeface="Verdana" pitchFamily="34" charset="0"/>
              </a:rPr>
              <a:pPr/>
              <a:t>5/8/2017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8BEDFC7-5187-409A-A331-332861F1EB90}" type="slidenum">
              <a:rPr lang="en-US" smtClean="0">
                <a:latin typeface="Verdana" pitchFamily="34" charset="0"/>
              </a:rPr>
              <a:pPr/>
              <a:t>13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Comparison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382000" cy="4953000"/>
          </a:xfrm>
        </p:spPr>
        <p:txBody>
          <a:bodyPr/>
          <a:lstStyle/>
          <a:p>
            <a:pPr eaLnBrk="1" hangingPunct="1"/>
            <a:r>
              <a:rPr lang="en-US" sz="2400" smtClean="0"/>
              <a:t>CSMA has better channel utilization (and longer delays than ALOHA)</a:t>
            </a:r>
          </a:p>
        </p:txBody>
      </p:sp>
      <p:pic>
        <p:nvPicPr>
          <p:cNvPr id="14343" name="Picture 4" descr="4-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743200"/>
            <a:ext cx="6629400" cy="315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EF1D503-DEF4-44AC-A1F3-8F6F8F1458EC}" type="datetime1">
              <a:rPr lang="en-US" smtClean="0">
                <a:latin typeface="Verdana" pitchFamily="34" charset="0"/>
              </a:rPr>
              <a:pPr/>
              <a:t>5/8/2017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615B7AE-E720-44F3-AE54-972454206204}" type="slidenum">
              <a:rPr lang="en-US" smtClean="0">
                <a:latin typeface="Verdana" pitchFamily="34" charset="0"/>
              </a:rPr>
              <a:pPr/>
              <a:t>14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412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3820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CSMA an improvement over ALOHA because no station transmits when it senses the channel busy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Another improvement: </a:t>
            </a:r>
            <a:r>
              <a:rPr lang="en-US" sz="2400" i="1" dirty="0" smtClean="0">
                <a:solidFill>
                  <a:srgbClr val="FF0000"/>
                </a:solidFill>
              </a:rPr>
              <a:t>stations abort their transmissions as soon as they detect a collision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/>
              <a:t>if two stations sense the channel idle and begin transmission simultaneously they will both detect the collision immediately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/>
              <a:t>Rather than finishing transmitting their frames, which will be corrupted, stop transmitting frames as soon as collision detected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600" i="1" dirty="0" smtClean="0">
                <a:solidFill>
                  <a:srgbClr val="FF0000"/>
                </a:solidFill>
              </a:rPr>
              <a:t>	</a:t>
            </a:r>
            <a:r>
              <a:rPr lang="en-US" sz="2400" i="1" dirty="0" smtClean="0">
                <a:solidFill>
                  <a:srgbClr val="FF0000"/>
                </a:solidFill>
              </a:rPr>
              <a:t>Quickly terminating damaged frames saves time and bandwidth!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This protocol is called CSMA/CD (Carrier Sense Multiple Access with Collision Detection).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title"/>
          </p:nvPr>
        </p:nvSpPr>
        <p:spPr>
          <a:xfrm>
            <a:off x="380999" y="228600"/>
            <a:ext cx="8225971" cy="9144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CSMA/CD (Collision Detection </a:t>
            </a:r>
            <a:r>
              <a:rPr lang="en-US" i="1" dirty="0" smtClean="0"/>
              <a:t>and doing something about it!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94E06DE-1D67-4D6B-B309-5E3C35961DC1}" type="datetime1">
              <a:rPr lang="en-US" smtClean="0">
                <a:latin typeface="Verdana" pitchFamily="34" charset="0"/>
              </a:rPr>
              <a:pPr/>
              <a:t>5/8/2017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9F5DD41-CE55-4CFB-AE08-FFA4D98A8DC8}" type="slidenum">
              <a:rPr lang="en-US" smtClean="0">
                <a:latin typeface="Verdana" pitchFamily="34" charset="0"/>
              </a:rPr>
              <a:pPr/>
              <a:t>15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5438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CSMA/CD (Collision Detection </a:t>
            </a:r>
            <a:r>
              <a:rPr lang="en-US" i="1" dirty="0" smtClean="0"/>
              <a:t>and doing something about it!</a:t>
            </a:r>
            <a:r>
              <a:rPr lang="en-US" dirty="0" smtClean="0"/>
              <a:t>)</a:t>
            </a:r>
          </a:p>
        </p:txBody>
      </p:sp>
      <p:sp>
        <p:nvSpPr>
          <p:cNvPr id="141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288" y="1433513"/>
            <a:ext cx="8264525" cy="4648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CSMA/CD:</a:t>
            </a:r>
            <a:r>
              <a:rPr lang="en-US" sz="2800" dirty="0" smtClean="0"/>
              <a:t> carrier sensing, deferral as in CSMA</a:t>
            </a:r>
          </a:p>
          <a:p>
            <a:pPr lvl="1" eaLnBrk="1" hangingPunct="1"/>
            <a:r>
              <a:rPr lang="en-US" sz="2400" dirty="0" smtClean="0"/>
              <a:t>collisions </a:t>
            </a:r>
            <a:r>
              <a:rPr lang="en-US" sz="2400" i="1" dirty="0" smtClean="0"/>
              <a:t>detected</a:t>
            </a:r>
            <a:r>
              <a:rPr lang="en-US" sz="2400" dirty="0" smtClean="0"/>
              <a:t>  within short time</a:t>
            </a:r>
          </a:p>
          <a:p>
            <a:pPr lvl="1" eaLnBrk="1" hangingPunct="1"/>
            <a:r>
              <a:rPr lang="en-US" sz="2400" dirty="0" smtClean="0"/>
              <a:t>colliding transmissions aborted, reducing channel wastage </a:t>
            </a:r>
          </a:p>
          <a:p>
            <a:pPr lvl="1" eaLnBrk="1" hangingPunct="1"/>
            <a:r>
              <a:rPr lang="en-US" sz="2400" dirty="0" smtClean="0"/>
              <a:t>persistent or non-persistent retransmission</a:t>
            </a:r>
          </a:p>
          <a:p>
            <a:pPr eaLnBrk="1" hangingPunct="1"/>
            <a:r>
              <a:rPr lang="en-US" sz="2800" dirty="0" smtClean="0"/>
              <a:t>Collision detection:</a:t>
            </a:r>
            <a:r>
              <a:rPr lang="en-US" sz="2400" dirty="0" smtClean="0"/>
              <a:t> </a:t>
            </a:r>
          </a:p>
          <a:p>
            <a:pPr lvl="1" eaLnBrk="1" hangingPunct="1"/>
            <a:r>
              <a:rPr lang="en-US" sz="2400" dirty="0" smtClean="0"/>
              <a:t>easy in wired networks: measure signal strengths (power or pulse width), compare transmitted, received signals</a:t>
            </a:r>
          </a:p>
          <a:p>
            <a:pPr lvl="1" eaLnBrk="1" hangingPunct="1"/>
            <a:r>
              <a:rPr lang="en-US" sz="2400" dirty="0" smtClean="0"/>
              <a:t>difficult in wireless networks: receiver shuts off while transmitting</a:t>
            </a:r>
            <a:endParaRPr 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121AB95-174C-4019-A88C-B3A55F93245F}" type="datetime1">
              <a:rPr lang="en-US" smtClean="0">
                <a:latin typeface="Verdana" pitchFamily="34" charset="0"/>
              </a:rPr>
              <a:pPr/>
              <a:t>5/8/2017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741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1741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98B8C34-1D93-45CB-A30C-15FC61F650FF}" type="slidenum">
              <a:rPr lang="en-US" smtClean="0">
                <a:latin typeface="Verdana" pitchFamily="34" charset="0"/>
              </a:rPr>
              <a:pPr/>
              <a:t>16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CSMA/CD </a:t>
            </a:r>
            <a:r>
              <a:rPr lang="en-US" sz="2800" i="1" smtClean="0"/>
              <a:t>Time to Detect Collision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19200"/>
            <a:ext cx="8382000" cy="4911725"/>
          </a:xfrm>
        </p:spPr>
        <p:txBody>
          <a:bodyPr/>
          <a:lstStyle/>
          <a:p>
            <a:pPr eaLnBrk="1" hangingPunct="1"/>
            <a:r>
              <a:rPr lang="en-US" sz="1800" smtClean="0"/>
              <a:t>Let the time for a signal to propagate between two farthest stations be </a:t>
            </a:r>
            <a:r>
              <a:rPr lang="en-US" sz="2800" smtClean="0">
                <a:latin typeface="Symbol" pitchFamily="18" charset="2"/>
              </a:rPr>
              <a:t>t</a:t>
            </a:r>
          </a:p>
          <a:p>
            <a:pPr eaLnBrk="1" hangingPunct="1"/>
            <a:r>
              <a:rPr lang="en-US" sz="1800" smtClean="0"/>
              <a:t>It takes 2</a:t>
            </a:r>
            <a:r>
              <a:rPr lang="en-US" sz="1800" smtClean="0">
                <a:latin typeface="Symbol" pitchFamily="18" charset="2"/>
              </a:rPr>
              <a:t>t</a:t>
            </a:r>
            <a:r>
              <a:rPr lang="en-US" sz="1800" smtClean="0"/>
              <a:t> seconds for two stations to realize that there has been a collision after starting the transmission</a:t>
            </a:r>
          </a:p>
        </p:txBody>
      </p:sp>
      <p:pic>
        <p:nvPicPr>
          <p:cNvPr id="17415" name="Picture 10" descr="4-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" y="3067050"/>
            <a:ext cx="7227888" cy="281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4156" name="Rectangle 12"/>
          <p:cNvSpPr>
            <a:spLocks noChangeArrowheads="1"/>
          </p:cNvSpPr>
          <p:nvPr/>
        </p:nvSpPr>
        <p:spPr bwMode="auto">
          <a:xfrm>
            <a:off x="4457700" y="3062288"/>
            <a:ext cx="4078288" cy="9572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endParaRPr lang="tr-TR"/>
          </a:p>
        </p:txBody>
      </p:sp>
      <p:sp>
        <p:nvSpPr>
          <p:cNvPr id="1414157" name="Rectangle 13"/>
          <p:cNvSpPr>
            <a:spLocks noChangeArrowheads="1"/>
          </p:cNvSpPr>
          <p:nvPr/>
        </p:nvSpPr>
        <p:spPr bwMode="auto">
          <a:xfrm>
            <a:off x="203200" y="4570413"/>
            <a:ext cx="4078288" cy="13096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endParaRPr lang="tr-TR"/>
          </a:p>
        </p:txBody>
      </p:sp>
      <p:sp>
        <p:nvSpPr>
          <p:cNvPr id="1414158" name="Rectangle 14"/>
          <p:cNvSpPr>
            <a:spLocks noChangeArrowheads="1"/>
          </p:cNvSpPr>
          <p:nvPr/>
        </p:nvSpPr>
        <p:spPr bwMode="auto">
          <a:xfrm>
            <a:off x="4294188" y="4483100"/>
            <a:ext cx="4078287" cy="1397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4156" grpId="0" animBg="1"/>
      <p:bldP spid="1414157" grpId="0" animBg="1"/>
      <p:bldP spid="141415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2B2D0AA-B5D9-4CEB-9DEA-32A77E97AEE3}" type="datetime1">
              <a:rPr lang="en-US" smtClean="0">
                <a:latin typeface="Verdana" pitchFamily="34" charset="0"/>
              </a:rPr>
              <a:pPr/>
              <a:t>5/8/2017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72352B-5DA4-4A07-A0BE-04C95C9F6F7B}" type="slidenum">
              <a:rPr lang="en-US" smtClean="0">
                <a:latin typeface="Verdana" pitchFamily="34" charset="0"/>
              </a:rPr>
              <a:pPr/>
              <a:t>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391400" cy="914400"/>
          </a:xfrm>
        </p:spPr>
        <p:txBody>
          <a:bodyPr/>
          <a:lstStyle/>
          <a:p>
            <a:pPr eaLnBrk="1" hangingPunct="1"/>
            <a:r>
              <a:rPr lang="en-US" smtClean="0"/>
              <a:t>CSMA/CD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3136900"/>
            <a:ext cx="7848600" cy="4572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1800" smtClean="0"/>
              <a:t>CSMA/CD can be in one of three states: contention, transmission, or idle.</a:t>
            </a:r>
          </a:p>
        </p:txBody>
      </p:sp>
      <p:pic>
        <p:nvPicPr>
          <p:cNvPr id="18439" name="Picture 4" descr="4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13" y="3746500"/>
            <a:ext cx="66008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0" name="Rectangle 6"/>
          <p:cNvSpPr>
            <a:spLocks noChangeArrowheads="1"/>
          </p:cNvSpPr>
          <p:nvPr/>
        </p:nvSpPr>
        <p:spPr bwMode="auto">
          <a:xfrm>
            <a:off x="347663" y="1016000"/>
            <a:ext cx="86106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/>
              <a:t>The minimum time it takes to detect a collision is just the time it takes for the signal to propagate from any computer to any other computer and back again </a:t>
            </a:r>
            <a:r>
              <a:rPr lang="en-US">
                <a:solidFill>
                  <a:srgbClr val="FF0000"/>
                </a:solidFill>
                <a:sym typeface="Wingdings" pitchFamily="2" charset="2"/>
              </a:rPr>
              <a:t> 2</a:t>
            </a:r>
            <a:r>
              <a:rPr lang="en-US" sz="2000">
                <a:solidFill>
                  <a:srgbClr val="FF0000"/>
                </a:solidFill>
                <a:latin typeface="Symbol" pitchFamily="18" charset="2"/>
                <a:sym typeface="Wingdings" pitchFamily="2" charset="2"/>
              </a:rPr>
              <a:t>t</a:t>
            </a:r>
            <a:r>
              <a:rPr lang="en-US">
                <a:solidFill>
                  <a:srgbClr val="FF0000"/>
                </a:solidFill>
                <a:sym typeface="Wingdings" pitchFamily="2" charset="2"/>
              </a:rPr>
              <a:t> Slot Time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FF0000"/>
              </a:buClr>
              <a:buFontTx/>
              <a:buChar char="–"/>
            </a:pPr>
            <a:r>
              <a:rPr lang="en-US" sz="1600">
                <a:sym typeface="Wingdings" pitchFamily="2" charset="2"/>
              </a:rPr>
              <a:t>E.g., for a 1km long cable: </a:t>
            </a:r>
            <a:r>
              <a:rPr lang="en-US" sz="2200">
                <a:latin typeface="Symbol" pitchFamily="18" charset="2"/>
                <a:sym typeface="Wingdings" pitchFamily="2" charset="2"/>
              </a:rPr>
              <a:t>t</a:t>
            </a:r>
            <a:r>
              <a:rPr lang="en-US" sz="1600">
                <a:sym typeface="Wingdings" pitchFamily="2" charset="2"/>
              </a:rPr>
              <a:t>=(1000 m)/ (2x10</a:t>
            </a:r>
            <a:r>
              <a:rPr lang="en-US" sz="1600" baseline="30000">
                <a:sym typeface="Wingdings" pitchFamily="2" charset="2"/>
              </a:rPr>
              <a:t>8</a:t>
            </a:r>
            <a:r>
              <a:rPr lang="en-US" sz="1600">
                <a:sym typeface="Wingdings" pitchFamily="2" charset="2"/>
              </a:rPr>
              <a:t> m/sec)=5 </a:t>
            </a:r>
            <a:r>
              <a:rPr lang="en-US" sz="1600">
                <a:latin typeface="Symbol" pitchFamily="18" charset="2"/>
                <a:sym typeface="Wingdings" pitchFamily="2" charset="2"/>
              </a:rPr>
              <a:t>m</a:t>
            </a:r>
            <a:r>
              <a:rPr lang="en-US" sz="1600">
                <a:sym typeface="Wingdings" pitchFamily="2" charset="2"/>
              </a:rPr>
              <a:t>sec</a:t>
            </a:r>
            <a:endParaRPr lang="en-US" sz="1600"/>
          </a:p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en-US"/>
              <a:t>	</a:t>
            </a:r>
            <a:r>
              <a:rPr lang="en-US" sz="2000">
                <a:solidFill>
                  <a:srgbClr val="FF0000"/>
                </a:solidFill>
              </a:rPr>
              <a:t>Contention Period: modeled as a Slotted ALOHA System with Slot Time of </a:t>
            </a:r>
            <a:r>
              <a:rPr lang="en-US" sz="2000">
                <a:solidFill>
                  <a:srgbClr val="FF0000"/>
                </a:solidFill>
                <a:sym typeface="Wingdings" pitchFamily="2" charset="2"/>
              </a:rPr>
              <a:t> 2</a:t>
            </a:r>
            <a:r>
              <a:rPr lang="en-US" sz="2700">
                <a:solidFill>
                  <a:srgbClr val="FF0000"/>
                </a:solidFill>
                <a:latin typeface="Symbol" pitchFamily="18" charset="2"/>
                <a:sym typeface="Wingdings" pitchFamily="2" charset="2"/>
              </a:rPr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20115AF-82B7-4599-80E2-315489CBA1C2}" type="datetime1">
              <a:rPr lang="en-US" smtClean="0">
                <a:latin typeface="Verdana" pitchFamily="34" charset="0"/>
              </a:rPr>
              <a:pPr/>
              <a:t>5/8/2017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048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2048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3DC8C81-5AD8-40D2-8E15-FDD5E34FBFCE}" type="slidenum">
              <a:rPr lang="en-US" smtClean="0">
                <a:latin typeface="Verdana" pitchFamily="34" charset="0"/>
              </a:rPr>
              <a:pPr/>
              <a:t>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CSMA/CD </a:t>
            </a:r>
            <a:r>
              <a:rPr lang="en-US" sz="2400" i="1" smtClean="0"/>
              <a:t>Propagation delay and collision detection</a:t>
            </a:r>
            <a:endParaRPr lang="en-US" sz="2800" i="1" smtClean="0"/>
          </a:p>
        </p:txBody>
      </p:sp>
      <p:sp>
        <p:nvSpPr>
          <p:cNvPr id="1508381" name="Rectangle 29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600" dirty="0" smtClean="0"/>
              <a:t>Define parameter </a:t>
            </a:r>
            <a:r>
              <a:rPr lang="en-US" sz="1600" dirty="0" smtClean="0">
                <a:latin typeface="Symbol" pitchFamily="18" charset="2"/>
              </a:rPr>
              <a:t>a=</a:t>
            </a:r>
            <a:r>
              <a:rPr lang="en-US" sz="1600" dirty="0" smtClean="0"/>
              <a:t>D/T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/>
              <a:t>	D: 	max propagation delay between any 2 stations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/>
              <a:t>	T: 	time takes to transmit an average size packet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>
                <a:latin typeface="Symbol" pitchFamily="18" charset="2"/>
              </a:rPr>
              <a:t>a:</a:t>
            </a:r>
            <a:r>
              <a:rPr lang="en-US" sz="1400" dirty="0" smtClean="0"/>
              <a:t> is the # of packets (or a fraction of a single packet) that a transmitting station can place in the medium before the station farthest away receives the first bit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 smtClean="0"/>
              <a:t>when </a:t>
            </a:r>
            <a:r>
              <a:rPr lang="en-US" sz="1600" dirty="0" smtClean="0">
                <a:latin typeface="Symbol" pitchFamily="18" charset="2"/>
              </a:rPr>
              <a:t>a</a:t>
            </a:r>
            <a:r>
              <a:rPr lang="en-US" sz="1600" dirty="0" smtClean="0"/>
              <a:t> is small (&lt;&lt;1)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prop. delay is a small fraction of packet transmission time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every station in the network receives some part before the transmission is finished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when </a:t>
            </a:r>
            <a:r>
              <a:rPr lang="en-US" sz="1600" dirty="0" smtClean="0">
                <a:latin typeface="Symbol" pitchFamily="18" charset="2"/>
              </a:rPr>
              <a:t>a</a:t>
            </a:r>
            <a:r>
              <a:rPr lang="en-US" sz="1600" dirty="0" smtClean="0"/>
              <a:t> small collision detection is fast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 smtClean="0"/>
              <a:t>CSMA/CD is not very useful for high bandwidth-delay product links </a:t>
            </a:r>
            <a:r>
              <a:rPr lang="en-US" sz="1600" dirty="0" smtClean="0">
                <a:sym typeface="Wingdings" pitchFamily="2" charset="2"/>
              </a:rPr>
              <a:t> large </a:t>
            </a:r>
            <a:r>
              <a:rPr lang="en-US" sz="1600" dirty="0" smtClean="0">
                <a:latin typeface="Symbol" pitchFamily="18" charset="2"/>
              </a:rPr>
              <a:t>a</a:t>
            </a:r>
          </a:p>
          <a:p>
            <a:pPr eaLnBrk="1" hangingPunct="1">
              <a:lnSpc>
                <a:spcPct val="80000"/>
              </a:lnSpc>
            </a:pPr>
            <a:endParaRPr lang="en-US" sz="1600" dirty="0" smtClean="0"/>
          </a:p>
        </p:txBody>
      </p:sp>
      <p:pic>
        <p:nvPicPr>
          <p:cNvPr id="2048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1549400"/>
            <a:ext cx="18573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3602038"/>
            <a:ext cx="331470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9" name="Line 8"/>
          <p:cNvSpPr>
            <a:spLocks noChangeShapeType="1"/>
          </p:cNvSpPr>
          <p:nvPr/>
        </p:nvSpPr>
        <p:spPr bwMode="auto">
          <a:xfrm>
            <a:off x="1450975" y="1420813"/>
            <a:ext cx="14366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0490" name="Line 9"/>
          <p:cNvSpPr>
            <a:spLocks noChangeShapeType="1"/>
          </p:cNvSpPr>
          <p:nvPr/>
        </p:nvSpPr>
        <p:spPr bwMode="auto">
          <a:xfrm>
            <a:off x="1373188" y="3570288"/>
            <a:ext cx="2481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1577975" y="995363"/>
            <a:ext cx="1060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D1</a:t>
            </a:r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1833563" y="3135313"/>
            <a:ext cx="1060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D2</a:t>
            </a:r>
          </a:p>
        </p:txBody>
      </p:sp>
      <p:sp>
        <p:nvSpPr>
          <p:cNvPr id="20493" name="Line 18"/>
          <p:cNvSpPr>
            <a:spLocks noChangeShapeType="1"/>
          </p:cNvSpPr>
          <p:nvPr/>
        </p:nvSpPr>
        <p:spPr bwMode="auto">
          <a:xfrm>
            <a:off x="2038350" y="2516188"/>
            <a:ext cx="739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0494" name="Text Box 19"/>
          <p:cNvSpPr txBox="1">
            <a:spLocks noChangeArrowheads="1"/>
          </p:cNvSpPr>
          <p:nvPr/>
        </p:nvSpPr>
        <p:spPr bwMode="auto">
          <a:xfrm>
            <a:off x="1963738" y="2614613"/>
            <a:ext cx="711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T1</a:t>
            </a:r>
          </a:p>
        </p:txBody>
      </p:sp>
      <p:sp>
        <p:nvSpPr>
          <p:cNvPr id="20495" name="Line 21"/>
          <p:cNvSpPr>
            <a:spLocks noChangeShapeType="1"/>
          </p:cNvSpPr>
          <p:nvPr/>
        </p:nvSpPr>
        <p:spPr bwMode="auto">
          <a:xfrm>
            <a:off x="2762250" y="5141913"/>
            <a:ext cx="434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0496" name="Text Box 22"/>
          <p:cNvSpPr txBox="1">
            <a:spLocks noChangeArrowheads="1"/>
          </p:cNvSpPr>
          <p:nvPr/>
        </p:nvSpPr>
        <p:spPr bwMode="auto">
          <a:xfrm>
            <a:off x="2630488" y="5141913"/>
            <a:ext cx="1060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T2</a:t>
            </a:r>
          </a:p>
        </p:txBody>
      </p:sp>
      <p:sp>
        <p:nvSpPr>
          <p:cNvPr id="20497" name="Text Box 23"/>
          <p:cNvSpPr txBox="1">
            <a:spLocks noChangeArrowheads="1"/>
          </p:cNvSpPr>
          <p:nvPr/>
        </p:nvSpPr>
        <p:spPr bwMode="auto">
          <a:xfrm>
            <a:off x="273050" y="1803400"/>
            <a:ext cx="1060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FF0000"/>
                </a:solidFill>
              </a:rPr>
              <a:t>Link 1</a:t>
            </a:r>
          </a:p>
        </p:txBody>
      </p:sp>
      <p:sp>
        <p:nvSpPr>
          <p:cNvPr id="20498" name="Text Box 24"/>
          <p:cNvSpPr txBox="1">
            <a:spLocks noChangeArrowheads="1"/>
          </p:cNvSpPr>
          <p:nvPr/>
        </p:nvSpPr>
        <p:spPr bwMode="auto">
          <a:xfrm>
            <a:off x="195263" y="4037013"/>
            <a:ext cx="1060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FF0000"/>
                </a:solidFill>
              </a:rPr>
              <a:t>Link 2</a:t>
            </a:r>
          </a:p>
        </p:txBody>
      </p:sp>
      <p:sp>
        <p:nvSpPr>
          <p:cNvPr id="20499" name="Text Box 31"/>
          <p:cNvSpPr txBox="1">
            <a:spLocks noChangeArrowheads="1"/>
          </p:cNvSpPr>
          <p:nvPr/>
        </p:nvSpPr>
        <p:spPr bwMode="auto">
          <a:xfrm>
            <a:off x="3297238" y="1916113"/>
            <a:ext cx="1479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ym typeface="Symbol" pitchFamily="18" charset="2"/>
              </a:rPr>
              <a:t>1</a:t>
            </a:r>
            <a:r>
              <a:rPr lang="en-US"/>
              <a:t>=D1/T1</a:t>
            </a:r>
          </a:p>
        </p:txBody>
      </p:sp>
      <p:sp>
        <p:nvSpPr>
          <p:cNvPr id="20500" name="Text Box 32"/>
          <p:cNvSpPr txBox="1">
            <a:spLocks noChangeArrowheads="1"/>
          </p:cNvSpPr>
          <p:nvPr/>
        </p:nvSpPr>
        <p:spPr bwMode="auto">
          <a:xfrm>
            <a:off x="3271838" y="5262563"/>
            <a:ext cx="1479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ym typeface="Symbol" pitchFamily="18" charset="2"/>
              </a:rPr>
              <a:t>2</a:t>
            </a:r>
            <a:r>
              <a:rPr lang="en-US"/>
              <a:t>=D2/T2</a:t>
            </a:r>
          </a:p>
        </p:txBody>
      </p:sp>
      <p:sp>
        <p:nvSpPr>
          <p:cNvPr id="20501" name="Text Box 24"/>
          <p:cNvSpPr txBox="1">
            <a:spLocks noChangeArrowheads="1"/>
          </p:cNvSpPr>
          <p:nvPr/>
        </p:nvSpPr>
        <p:spPr bwMode="auto">
          <a:xfrm>
            <a:off x="496094" y="5123657"/>
            <a:ext cx="1060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FF0000"/>
                </a:solidFill>
                <a:sym typeface="Symbol" pitchFamily="18" charset="2"/>
              </a:rPr>
              <a:t>1&lt; 2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414179" y="5809219"/>
            <a:ext cx="49469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Volume of the link pipe= Bandwidth x Delay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8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8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8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8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8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83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83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83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83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2B03B6E-67BD-46BA-8255-D36AA6A85439}" type="datetime1">
              <a:rPr lang="en-US" smtClean="0">
                <a:latin typeface="Verdana" pitchFamily="34" charset="0"/>
              </a:rPr>
              <a:pPr/>
              <a:t>5/8/2017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1507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21508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CC4EFE7-CA03-4E99-B55A-E217F52B600B}" type="slidenum">
              <a:rPr lang="en-US" smtClean="0">
                <a:latin typeface="Verdana" pitchFamily="34" charset="0"/>
              </a:rPr>
              <a:pPr/>
              <a:t>19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CSMA/CD Performance</a:t>
            </a:r>
          </a:p>
        </p:txBody>
      </p:sp>
      <p:sp>
        <p:nvSpPr>
          <p:cNvPr id="1422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8077200" cy="1447800"/>
          </a:xfrm>
        </p:spPr>
        <p:txBody>
          <a:bodyPr/>
          <a:lstStyle/>
          <a:p>
            <a:pPr eaLnBrk="1" hangingPunct="1"/>
            <a:r>
              <a:rPr lang="en-US" sz="2700" dirty="0" smtClean="0"/>
              <a:t>Assume:</a:t>
            </a:r>
          </a:p>
          <a:p>
            <a:pPr lvl="1" eaLnBrk="1" hangingPunct="1"/>
            <a:r>
              <a:rPr lang="en-US" sz="2300" i="1" dirty="0" smtClean="0"/>
              <a:t>k </a:t>
            </a:r>
            <a:r>
              <a:rPr lang="en-US" sz="2300" dirty="0" smtClean="0"/>
              <a:t>stations are always ready to transmit</a:t>
            </a:r>
          </a:p>
          <a:p>
            <a:pPr lvl="1" eaLnBrk="1" hangingPunct="1"/>
            <a:r>
              <a:rPr lang="en-US" sz="2300" dirty="0" smtClean="0"/>
              <a:t>constant retransmission probability in each slot </a:t>
            </a:r>
          </a:p>
          <a:p>
            <a:pPr eaLnBrk="1" hangingPunct="1"/>
            <a:r>
              <a:rPr lang="en-US" sz="2700" dirty="0" smtClean="0"/>
              <a:t>If each station transmits during a contention slot with probability </a:t>
            </a:r>
            <a:r>
              <a:rPr lang="en-US" sz="2700" i="1" dirty="0" smtClean="0"/>
              <a:t>p</a:t>
            </a:r>
            <a:r>
              <a:rPr lang="en-US" sz="2700" dirty="0" smtClean="0"/>
              <a:t>, </a:t>
            </a:r>
            <a:r>
              <a:rPr lang="en-US" sz="2700" dirty="0" smtClean="0"/>
              <a:t>then the probability </a:t>
            </a:r>
            <a:r>
              <a:rPr lang="en-US" sz="2700" i="1" dirty="0" smtClean="0"/>
              <a:t>A</a:t>
            </a:r>
            <a:r>
              <a:rPr lang="en-US" sz="2700" dirty="0" smtClean="0"/>
              <a:t>  that </a:t>
            </a:r>
            <a:r>
              <a:rPr lang="en-US" sz="2700" i="1" dirty="0" smtClean="0">
                <a:solidFill>
                  <a:srgbClr val="FF0000"/>
                </a:solidFill>
              </a:rPr>
              <a:t>some </a:t>
            </a:r>
            <a:r>
              <a:rPr lang="en-US" sz="2700" i="1" dirty="0" smtClean="0">
                <a:solidFill>
                  <a:srgbClr val="FF0000"/>
                </a:solidFill>
              </a:rPr>
              <a:t>station </a:t>
            </a:r>
            <a:r>
              <a:rPr lang="en-US" sz="2700" dirty="0" smtClean="0"/>
              <a:t>acquires the channel in that slot is </a:t>
            </a:r>
          </a:p>
        </p:txBody>
      </p:sp>
      <p:pic>
        <p:nvPicPr>
          <p:cNvPr id="8" name="Picture 4" descr="4-0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653" y="4330700"/>
            <a:ext cx="5642293" cy="1823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22340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395231405"/>
              </p:ext>
            </p:extLst>
          </p:nvPr>
        </p:nvGraphicFramePr>
        <p:xfrm>
          <a:off x="279400" y="4239946"/>
          <a:ext cx="32004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6" name="Equation" r:id="rId5" imgW="977900" imgH="228600" progId="Equation.3">
                  <p:embed/>
                </p:oleObj>
              </mc:Choice>
              <mc:Fallback>
                <p:oleObj name="Equation" r:id="rId5" imgW="9779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" y="4239946"/>
                        <a:ext cx="32004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82639B3-25A5-41F3-9B54-4E28D6BA5E90}" type="datetime1">
              <a:rPr lang="en-US" smtClean="0">
                <a:latin typeface="Verdana" pitchFamily="34" charset="0"/>
              </a:rPr>
              <a:pPr/>
              <a:t>5/8/2017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E5BDFD7-CE02-457A-8BB7-EBDF2A58F5D8}" type="slidenum">
              <a:rPr lang="en-US" smtClean="0">
                <a:latin typeface="Verdana" pitchFamily="34" charset="0"/>
              </a:rPr>
              <a:pPr/>
              <a:t>2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What is the biggest problem with ALOHA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stations do not listen to the channel before they transmit </a:t>
            </a:r>
            <a:r>
              <a:rPr lang="en-US" smtClean="0">
                <a:sym typeface="Wingdings" pitchFamily="2" charset="2"/>
              </a:rPr>
              <a:t> </a:t>
            </a:r>
            <a:r>
              <a:rPr lang="en-US" smtClean="0"/>
              <a:t>transmit even there is already a frame on the channel</a:t>
            </a:r>
          </a:p>
          <a:p>
            <a:pPr eaLnBrk="1" hangingPunct="1"/>
            <a:r>
              <a:rPr lang="en-US" smtClean="0"/>
              <a:t>Collision is inevitable!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8CCC12D-DCA8-4EEB-B231-503D720BD542}" type="datetime1">
              <a:rPr lang="en-US" smtClean="0">
                <a:latin typeface="Verdana" pitchFamily="34" charset="0"/>
              </a:rPr>
              <a:pPr/>
              <a:t>5/8/2017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2531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22532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AA9EFE6-C636-412C-93A3-80A1D586648D}" type="slidenum">
              <a:rPr lang="en-US" smtClean="0">
                <a:latin typeface="Verdana" pitchFamily="34" charset="0"/>
              </a:rPr>
              <a:pPr/>
              <a:t>20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CSMA/CD Performance</a:t>
            </a:r>
          </a:p>
        </p:txBody>
      </p:sp>
      <p:sp>
        <p:nvSpPr>
          <p:cNvPr id="1424387" name="Rectangle 3"/>
          <p:cNvSpPr>
            <a:spLocks noChangeArrowheads="1"/>
          </p:cNvSpPr>
          <p:nvPr/>
        </p:nvSpPr>
        <p:spPr bwMode="auto">
          <a:xfrm>
            <a:off x="304800" y="1143000"/>
            <a:ext cx="84582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sz="2700" i="1" dirty="0"/>
              <a:t>For k users, which p maximizes A?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sz="2700" i="1" dirty="0"/>
              <a:t>A </a:t>
            </a:r>
            <a:r>
              <a:rPr lang="en-US" sz="2700" dirty="0"/>
              <a:t> is maximized for    </a:t>
            </a:r>
            <a:r>
              <a:rPr lang="en-US" sz="2700" i="1" dirty="0"/>
              <a:t>p=1/k  </a:t>
            </a:r>
            <a:r>
              <a:rPr lang="en-US" sz="2700" dirty="0"/>
              <a:t>  with    </a:t>
            </a:r>
            <a:r>
              <a:rPr lang="en-US" sz="2700" i="1" dirty="0"/>
              <a:t>A</a:t>
            </a:r>
            <a:r>
              <a:rPr lang="en-US" sz="2700" i="1" dirty="0">
                <a:sym typeface="Wingdings" pitchFamily="2" charset="2"/>
              </a:rPr>
              <a:t></a:t>
            </a:r>
            <a:r>
              <a:rPr lang="en-US" sz="2700" i="1" dirty="0"/>
              <a:t>1/e</a:t>
            </a:r>
            <a:r>
              <a:rPr lang="en-US" sz="2700" dirty="0"/>
              <a:t>    as </a:t>
            </a:r>
            <a:r>
              <a:rPr lang="en-US" sz="2700" i="1" dirty="0"/>
              <a:t>k</a:t>
            </a:r>
            <a:r>
              <a:rPr lang="en-US" sz="2700" i="1" dirty="0">
                <a:sym typeface="Wingdings" pitchFamily="2" charset="2"/>
              </a:rPr>
              <a:t></a:t>
            </a:r>
            <a:r>
              <a:rPr lang="en-US" sz="2700" i="1" dirty="0"/>
              <a:t>∞</a:t>
            </a:r>
            <a:r>
              <a:rPr lang="en-US" sz="2700" dirty="0"/>
              <a:t> 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en-US" sz="2700" dirty="0"/>
              <a:t>( also for </a:t>
            </a:r>
            <a:r>
              <a:rPr lang="en-US" sz="2700" i="1" dirty="0"/>
              <a:t>k</a:t>
            </a:r>
            <a:r>
              <a:rPr lang="en-US" sz="2700" i="1" dirty="0">
                <a:sym typeface="Wingdings" pitchFamily="2" charset="2"/>
              </a:rPr>
              <a:t></a:t>
            </a:r>
            <a:r>
              <a:rPr lang="en-US" sz="2700" i="1" dirty="0"/>
              <a:t>1</a:t>
            </a:r>
            <a:r>
              <a:rPr lang="en-US" sz="2700" dirty="0"/>
              <a:t>, </a:t>
            </a:r>
            <a:r>
              <a:rPr lang="en-US" sz="2700" i="1" dirty="0"/>
              <a:t>A</a:t>
            </a:r>
            <a:r>
              <a:rPr lang="en-US" sz="2700" i="1" dirty="0">
                <a:sym typeface="Wingdings" pitchFamily="2" charset="2"/>
              </a:rPr>
              <a:t></a:t>
            </a:r>
            <a:r>
              <a:rPr lang="en-US" sz="2700" i="1" dirty="0"/>
              <a:t>1 </a:t>
            </a:r>
            <a:r>
              <a:rPr lang="en-US" sz="2700" dirty="0"/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sz="2700" dirty="0"/>
              <a:t>The probability that the contention interval has exactly </a:t>
            </a:r>
            <a:r>
              <a:rPr lang="en-US" sz="2700" i="1" dirty="0"/>
              <a:t>j</a:t>
            </a:r>
            <a:r>
              <a:rPr lang="en-US" sz="2700" dirty="0"/>
              <a:t> slots in it is 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endParaRPr lang="en-US" sz="2700" dirty="0"/>
          </a:p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endParaRPr lang="en-US" sz="2700" dirty="0"/>
          </a:p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sz="2700" dirty="0"/>
              <a:t>The mean number of slots per contention: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endParaRPr lang="en-US" sz="2700" dirty="0"/>
          </a:p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endParaRPr lang="en-US" sz="2700" dirty="0"/>
          </a:p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endParaRPr lang="en-US" sz="2700" dirty="0"/>
          </a:p>
        </p:txBody>
      </p:sp>
      <p:graphicFrame>
        <p:nvGraphicFramePr>
          <p:cNvPr id="1424388" name="Object 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781050" y="3976688"/>
          <a:ext cx="2209800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5" name="Equation" r:id="rId4" imgW="685800" imgH="228600" progId="Equation.3">
                  <p:embed/>
                </p:oleObj>
              </mc:Choice>
              <mc:Fallback>
                <p:oleObj name="Equation" r:id="rId4" imgW="6858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3976688"/>
                        <a:ext cx="2209800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4389" name="Object 5"/>
          <p:cNvGraphicFramePr>
            <a:graphicFrameLocks noChangeAspect="1"/>
          </p:cNvGraphicFramePr>
          <p:nvPr/>
        </p:nvGraphicFramePr>
        <p:xfrm>
          <a:off x="881063" y="5278438"/>
          <a:ext cx="251460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6" name="Equation" r:id="rId6" imgW="1218671" imgH="444307" progId="Equation.3">
                  <p:embed/>
                </p:oleObj>
              </mc:Choice>
              <mc:Fallback>
                <p:oleObj name="Equation" r:id="rId6" imgW="1218671" imgH="44430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063" y="5278438"/>
                        <a:ext cx="2514600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985" y="3893185"/>
            <a:ext cx="6381750" cy="1581150"/>
          </a:xfrm>
          <a:prstGeom prst="rect">
            <a:avLst/>
          </a:prstGeom>
        </p:spPr>
      </p:pic>
      <p:sp>
        <p:nvSpPr>
          <p:cNvPr id="22530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8CCC12D-DCA8-4EEB-B231-503D720BD542}" type="datetime1">
              <a:rPr lang="en-US" smtClean="0">
                <a:latin typeface="Verdana" pitchFamily="34" charset="0"/>
              </a:rPr>
              <a:pPr/>
              <a:t>5/8/2017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2531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22532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AA9EFE6-C636-412C-93A3-80A1D586648D}" type="slidenum">
              <a:rPr lang="en-US" smtClean="0">
                <a:latin typeface="Verdana" pitchFamily="34" charset="0"/>
              </a:rPr>
              <a:pPr/>
              <a:t>21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CSMA/CD Performance</a:t>
            </a:r>
          </a:p>
        </p:txBody>
      </p:sp>
      <p:sp>
        <p:nvSpPr>
          <p:cNvPr id="1424387" name="Rectangle 3"/>
          <p:cNvSpPr>
            <a:spLocks noChangeArrowheads="1"/>
          </p:cNvSpPr>
          <p:nvPr/>
        </p:nvSpPr>
        <p:spPr bwMode="auto">
          <a:xfrm>
            <a:off x="304800" y="1143000"/>
            <a:ext cx="84582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rgbClr val="FF0000"/>
              </a:buClr>
            </a:pPr>
            <a:endParaRPr lang="en-US" sz="2700" dirty="0"/>
          </a:p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sz="2700" dirty="0"/>
              <a:t>The mean number of slots per </a:t>
            </a:r>
            <a:r>
              <a:rPr lang="en-US" sz="2700" dirty="0" smtClean="0"/>
              <a:t>contention (including the last slot that captures):</a:t>
            </a:r>
            <a:endParaRPr lang="en-US" sz="2700" dirty="0"/>
          </a:p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endParaRPr lang="en-US" sz="2700" dirty="0"/>
          </a:p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endParaRPr lang="en-US" sz="2700" dirty="0"/>
          </a:p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endParaRPr lang="en-US" sz="2700" dirty="0"/>
          </a:p>
        </p:txBody>
      </p:sp>
      <p:graphicFrame>
        <p:nvGraphicFramePr>
          <p:cNvPr id="14243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7408330"/>
              </p:ext>
            </p:extLst>
          </p:nvPr>
        </p:nvGraphicFramePr>
        <p:xfrm>
          <a:off x="2394903" y="2724943"/>
          <a:ext cx="251460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7" name="Equation" r:id="rId5" imgW="1218671" imgH="444307" progId="Equation.3">
                  <p:embed/>
                </p:oleObj>
              </mc:Choice>
              <mc:Fallback>
                <p:oleObj name="Equation" r:id="rId5" imgW="1218671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4903" y="2724943"/>
                        <a:ext cx="2514600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ight Brace 4"/>
          <p:cNvSpPr/>
          <p:nvPr/>
        </p:nvSpPr>
        <p:spPr bwMode="auto">
          <a:xfrm>
            <a:off x="1600200" y="4521200"/>
            <a:ext cx="1447800" cy="162560"/>
          </a:xfrm>
          <a:prstGeom prst="rightBrac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ight Brace 5"/>
          <p:cNvSpPr/>
          <p:nvPr/>
        </p:nvSpPr>
        <p:spPr bwMode="auto">
          <a:xfrm>
            <a:off x="6634480" y="2628900"/>
            <a:ext cx="1615440" cy="459184"/>
          </a:xfrm>
          <a:prstGeom prst="rightBrac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2032000" y="4521200"/>
            <a:ext cx="7620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3590925" y="4511040"/>
            <a:ext cx="981075" cy="1016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5257800" y="4490085"/>
            <a:ext cx="868680" cy="63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1963103" y="4541035"/>
            <a:ext cx="942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Contention interval </a:t>
            </a:r>
            <a:r>
              <a:rPr lang="en-US" sz="1200" dirty="0" err="1" smtClean="0"/>
              <a:t>i</a:t>
            </a:r>
            <a:endParaRPr lang="tr-TR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652203" y="4470400"/>
            <a:ext cx="942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Contention interval i+1</a:t>
            </a:r>
            <a:endParaRPr lang="tr-TR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234940" y="4470399"/>
            <a:ext cx="942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Contention interval i+2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65760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9306E5-B5B0-4FAC-83DB-76228E3C4A96}" type="datetime1">
              <a:rPr lang="en-US" smtClean="0">
                <a:latin typeface="Verdana" pitchFamily="34" charset="0"/>
              </a:rPr>
              <a:pPr/>
              <a:t>5/8/2017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3555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2355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C43649F-77A7-4451-B180-A7AA9AC7C3A5}" type="slidenum">
              <a:rPr lang="en-US" smtClean="0">
                <a:latin typeface="Verdana" pitchFamily="34" charset="0"/>
              </a:rPr>
              <a:pPr/>
              <a:t>22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CSMA/CD Performance</a:t>
            </a:r>
          </a:p>
        </p:txBody>
      </p:sp>
      <p:sp>
        <p:nvSpPr>
          <p:cNvPr id="1426435" name="Rectangle 3"/>
          <p:cNvSpPr>
            <a:spLocks noChangeArrowheads="1"/>
          </p:cNvSpPr>
          <p:nvPr/>
        </p:nvSpPr>
        <p:spPr bwMode="auto">
          <a:xfrm>
            <a:off x="304800" y="1143000"/>
            <a:ext cx="84582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sz="3400"/>
              <a:t>What is the mean contention interval?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FF0000"/>
              </a:buClr>
              <a:buFontTx/>
              <a:buChar char="–"/>
            </a:pPr>
            <a:r>
              <a:rPr lang="en-US" sz="3000" i="1"/>
              <a:t>slot length</a:t>
            </a:r>
            <a:r>
              <a:rPr lang="en-US" sz="3000"/>
              <a:t> x (mean </a:t>
            </a:r>
            <a:r>
              <a:rPr lang="en-US" sz="3000" i="1"/>
              <a:t>no. of contention slots</a:t>
            </a:r>
            <a:r>
              <a:rPr lang="en-US" sz="3000"/>
              <a:t>)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FF0000"/>
              </a:buClr>
              <a:buFontTx/>
              <a:buChar char="–"/>
            </a:pPr>
            <a:r>
              <a:rPr lang="en-US" sz="3000"/>
              <a:t>Each slot has a duration </a:t>
            </a:r>
            <a:r>
              <a:rPr lang="en-US" sz="3000" i="1"/>
              <a:t>2</a:t>
            </a:r>
            <a:r>
              <a:rPr lang="en-US" sz="3000" i="1">
                <a:latin typeface="Symbol" pitchFamily="18" charset="2"/>
              </a:rPr>
              <a:t>t</a:t>
            </a:r>
            <a:r>
              <a:rPr lang="en-US" sz="3000">
                <a:latin typeface="Symbol" pitchFamily="18" charset="2"/>
              </a:rPr>
              <a:t> 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endParaRPr lang="en-US" sz="3400">
              <a:latin typeface="Symbol" pitchFamily="18" charset="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</a:pPr>
            <a:endParaRPr lang="en-US" sz="3400"/>
          </a:p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sz="3400"/>
              <a:t>Assuming optimal </a:t>
            </a:r>
            <a:r>
              <a:rPr lang="en-US" sz="3400" i="1"/>
              <a:t>p,</a:t>
            </a:r>
            <a:r>
              <a:rPr lang="en-US" sz="3400"/>
              <a:t> </a:t>
            </a:r>
            <a:r>
              <a:rPr lang="en-US" sz="3400" i="1"/>
              <a:t>A=1/e</a:t>
            </a:r>
            <a:r>
              <a:rPr lang="en-US" sz="3400"/>
              <a:t>, 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en-US" sz="3400" i="1">
                <a:latin typeface="Times New Roman" pitchFamily="18" charset="0"/>
              </a:rPr>
              <a:t>w= 2</a:t>
            </a:r>
            <a:r>
              <a:rPr lang="en-US" sz="3400" i="1">
                <a:latin typeface="Symbol" pitchFamily="18" charset="2"/>
              </a:rPr>
              <a:t>t</a:t>
            </a:r>
            <a:r>
              <a:rPr lang="en-US" sz="3400" i="1">
                <a:latin typeface="Times New Roman" pitchFamily="18" charset="0"/>
              </a:rPr>
              <a:t>e</a:t>
            </a:r>
            <a:r>
              <a:rPr lang="en-US" sz="3400" i="1"/>
              <a:t> </a:t>
            </a:r>
            <a:r>
              <a:rPr lang="en-US" sz="3400" i="1">
                <a:latin typeface="Times New Roman" pitchFamily="18" charset="0"/>
              </a:rPr>
              <a:t>=5.4</a:t>
            </a:r>
            <a:r>
              <a:rPr lang="en-US" sz="3400" i="1">
                <a:latin typeface="Symbol" pitchFamily="18" charset="2"/>
              </a:rPr>
              <a:t>t =</a:t>
            </a:r>
            <a:r>
              <a:rPr lang="en-US" sz="3400" i="1"/>
              <a:t>276.5</a:t>
            </a:r>
            <a:r>
              <a:rPr lang="en-US" sz="3400" i="1">
                <a:latin typeface="Symbol" pitchFamily="18" charset="2"/>
              </a:rPr>
              <a:t>m</a:t>
            </a:r>
            <a:r>
              <a:rPr lang="en-US" sz="3400" i="1"/>
              <a:t>s</a:t>
            </a:r>
            <a:r>
              <a:rPr lang="en-US" sz="3400">
                <a:latin typeface="Symbol" pitchFamily="18" charset="2"/>
              </a:rPr>
              <a:t> </a:t>
            </a:r>
            <a:endParaRPr lang="en-US" sz="3400"/>
          </a:p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</a:pPr>
            <a:endParaRPr lang="en-US" sz="3400"/>
          </a:p>
        </p:txBody>
      </p:sp>
      <p:graphicFrame>
        <p:nvGraphicFramePr>
          <p:cNvPr id="1426436" name="Object 4"/>
          <p:cNvGraphicFramePr>
            <a:graphicFrameLocks noChangeAspect="1"/>
          </p:cNvGraphicFramePr>
          <p:nvPr/>
        </p:nvGraphicFramePr>
        <p:xfrm>
          <a:off x="838200" y="3160713"/>
          <a:ext cx="205740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5" name="Equation" r:id="rId4" imgW="647419" imgH="177723" progId="Equation.3">
                  <p:embed/>
                </p:oleObj>
              </mc:Choice>
              <mc:Fallback>
                <p:oleObj name="Equation" r:id="rId4" imgW="647419" imgH="17772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160713"/>
                        <a:ext cx="2057400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6437" name="Text Box 5"/>
          <p:cNvSpPr txBox="1">
            <a:spLocks noChangeArrowheads="1"/>
          </p:cNvSpPr>
          <p:nvPr/>
        </p:nvSpPr>
        <p:spPr bwMode="auto">
          <a:xfrm>
            <a:off x="2895600" y="3267075"/>
            <a:ext cx="58451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sz="2400">
                <a:solidFill>
                  <a:srgbClr val="FF0000"/>
                </a:solidFill>
                <a:latin typeface="Tahoma" pitchFamily="34" charset="0"/>
              </a:rPr>
              <a:t>Longer cable </a:t>
            </a:r>
            <a:r>
              <a:rPr lang="en-US" sz="2400">
                <a:solidFill>
                  <a:srgbClr val="FF0000"/>
                </a:solidFill>
                <a:latin typeface="Tahoma" pitchFamily="34" charset="0"/>
                <a:sym typeface="Wingdings" pitchFamily="2" charset="2"/>
              </a:rPr>
              <a:t></a:t>
            </a:r>
            <a:r>
              <a:rPr lang="en-US" sz="2400">
                <a:solidFill>
                  <a:srgbClr val="FF0000"/>
                </a:solidFill>
                <a:latin typeface="Tahoma" pitchFamily="34" charset="0"/>
              </a:rPr>
              <a:t> longer contention interval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643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0007462-0442-4F2B-9CCF-9DD9B725EFA5}" type="datetime1">
              <a:rPr lang="en-US" smtClean="0">
                <a:latin typeface="Verdana" pitchFamily="34" charset="0"/>
              </a:rPr>
              <a:pPr/>
              <a:t>5/8/2017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A6EF4D6-29B5-4222-8253-A8C497280187}" type="slidenum">
              <a:rPr lang="en-US" smtClean="0">
                <a:latin typeface="Verdana" pitchFamily="34" charset="0"/>
              </a:rPr>
              <a:pPr/>
              <a:t>23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CSMA/CD Performance</a:t>
            </a:r>
          </a:p>
        </p:txBody>
      </p:sp>
      <p:sp>
        <p:nvSpPr>
          <p:cNvPr id="1428483" name="Rectangle 3"/>
          <p:cNvSpPr>
            <a:spLocks noChangeArrowheads="1"/>
          </p:cNvSpPr>
          <p:nvPr/>
        </p:nvSpPr>
        <p:spPr bwMode="auto">
          <a:xfrm>
            <a:off x="381000" y="13716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sz="2200"/>
              <a:t>If the mean frame takes P seconds to transmit </a:t>
            </a:r>
            <a:r>
              <a:rPr lang="en-US" sz="2200">
                <a:sym typeface="Wingdings" pitchFamily="2" charset="2"/>
              </a:rPr>
              <a:t>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endParaRPr lang="en-US" sz="2200">
              <a:sym typeface="Wingdings" pitchFamily="2" charset="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endParaRPr lang="en-US" sz="2200">
              <a:sym typeface="Wingdings" pitchFamily="2" charset="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endParaRPr lang="en-US" sz="2200">
              <a:sym typeface="Wingdings" pitchFamily="2" charset="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endParaRPr lang="en-US" sz="2200">
              <a:sym typeface="Wingdings" pitchFamily="2" charset="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</a:pPr>
            <a:endParaRPr lang="en-US" sz="2200">
              <a:sym typeface="Wingdings" pitchFamily="2" charset="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sz="2200">
                <a:sym typeface="Wingdings" pitchFamily="2" charset="2"/>
              </a:rPr>
              <a:t>Assume (</a:t>
            </a:r>
            <a:r>
              <a:rPr lang="en-US" sz="2200">
                <a:solidFill>
                  <a:srgbClr val="FF0000"/>
                </a:solidFill>
                <a:sym typeface="Wingdings" pitchFamily="2" charset="2"/>
              </a:rPr>
              <a:t>for optimal p, </a:t>
            </a:r>
            <a:r>
              <a:rPr lang="en-US" sz="2200">
                <a:solidFill>
                  <a:srgbClr val="FF0000"/>
                </a:solidFill>
              </a:rPr>
              <a:t>A=1/e</a:t>
            </a:r>
            <a:r>
              <a:rPr lang="en-US" sz="2200">
                <a:sym typeface="Wingdings" pitchFamily="2" charset="2"/>
              </a:rPr>
              <a:t>)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en-US" sz="2200">
                <a:sym typeface="Wingdings" pitchFamily="2" charset="2"/>
              </a:rPr>
              <a:t>F: frame length (bits)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en-US" sz="2200">
                <a:sym typeface="Wingdings" pitchFamily="2" charset="2"/>
              </a:rPr>
              <a:t>B: bandwidth (bps)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en-US" sz="2200">
                <a:sym typeface="Wingdings" pitchFamily="2" charset="2"/>
              </a:rPr>
              <a:t>L: cable length (m)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en-US" sz="2200">
                <a:sym typeface="Wingdings" pitchFamily="2" charset="2"/>
              </a:rPr>
              <a:t>c: speed of signal propagation (m/s)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endParaRPr lang="en-US" sz="2400"/>
          </a:p>
        </p:txBody>
      </p:sp>
      <p:graphicFrame>
        <p:nvGraphicFramePr>
          <p:cNvPr id="1428484" name="Object 4"/>
          <p:cNvGraphicFramePr>
            <a:graphicFrameLocks noChangeAspect="1"/>
          </p:cNvGraphicFramePr>
          <p:nvPr/>
        </p:nvGraphicFramePr>
        <p:xfrm>
          <a:off x="1974850" y="2133600"/>
          <a:ext cx="3862388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7" name="Equation" r:id="rId4" imgW="2159000" imgH="393700" progId="Equation.3">
                  <p:embed/>
                </p:oleObj>
              </mc:Choice>
              <mc:Fallback>
                <p:oleObj name="Equation" r:id="rId4" imgW="2159000" imgH="393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850" y="2133600"/>
                        <a:ext cx="3862388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8485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5048250" y="4133850"/>
          <a:ext cx="2382838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8" name="Equation" r:id="rId6" imgW="1091726" imgH="393529" progId="Equation.3">
                  <p:embed/>
                </p:oleObj>
              </mc:Choice>
              <mc:Fallback>
                <p:oleObj name="Equation" r:id="rId6" imgW="1091726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50" y="4133850"/>
                        <a:ext cx="2382838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8486" name="Line 6"/>
          <p:cNvSpPr>
            <a:spLocks noChangeShapeType="1"/>
          </p:cNvSpPr>
          <p:nvPr/>
        </p:nvSpPr>
        <p:spPr bwMode="auto">
          <a:xfrm flipH="1">
            <a:off x="5257800" y="2057400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1428487" name="Line 7"/>
          <p:cNvSpPr>
            <a:spLocks noChangeShapeType="1"/>
          </p:cNvSpPr>
          <p:nvPr/>
        </p:nvSpPr>
        <p:spPr bwMode="auto">
          <a:xfrm flipH="1" flipV="1">
            <a:off x="5335588" y="28956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1428488" name="Text Box 8"/>
          <p:cNvSpPr txBox="1">
            <a:spLocks noChangeArrowheads="1"/>
          </p:cNvSpPr>
          <p:nvPr/>
        </p:nvSpPr>
        <p:spPr bwMode="auto">
          <a:xfrm>
            <a:off x="6461125" y="1808163"/>
            <a:ext cx="167957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sz="1600">
                <a:latin typeface="Tahoma" pitchFamily="34" charset="0"/>
              </a:rPr>
              <a:t>Time to transmit</a:t>
            </a:r>
          </a:p>
        </p:txBody>
      </p:sp>
      <p:sp>
        <p:nvSpPr>
          <p:cNvPr id="1428489" name="Text Box 9"/>
          <p:cNvSpPr txBox="1">
            <a:spLocks noChangeArrowheads="1"/>
          </p:cNvSpPr>
          <p:nvPr/>
        </p:nvSpPr>
        <p:spPr bwMode="auto">
          <a:xfrm>
            <a:off x="4268788" y="3159125"/>
            <a:ext cx="3275012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sz="1600">
                <a:latin typeface="Tahoma" pitchFamily="34" charset="0"/>
              </a:rPr>
              <a:t>Time to capture and then transmit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8486" grpId="0" animBg="1"/>
      <p:bldP spid="1428487" grpId="0" animBg="1"/>
      <p:bldP spid="1428488" grpId="0" animBg="1"/>
      <p:bldP spid="142848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FF2EC42-7CEF-4692-B355-8E7CF283CC77}" type="datetime1">
              <a:rPr lang="en-US" smtClean="0">
                <a:latin typeface="Verdana" pitchFamily="34" charset="0"/>
              </a:rPr>
              <a:pPr/>
              <a:t>5/8/2017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5603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25604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D724580-0D78-4351-89E2-70270D6642FA}" type="slidenum">
              <a:rPr lang="en-US" smtClean="0">
                <a:latin typeface="Verdana" pitchFamily="34" charset="0"/>
              </a:rPr>
              <a:pPr/>
              <a:t>24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Numeric Example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8534400" cy="13144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Find the maximum achievable user data rate for a 2.5km long coax. cable with a 10Mbps transmission rate and 620-bit packets with 30B header. Signal propagation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speed in coax is 2.3x10</a:t>
            </a:r>
            <a:r>
              <a:rPr lang="en-US" sz="2000" baseline="30000" smtClean="0"/>
              <a:t>8</a:t>
            </a:r>
            <a:r>
              <a:rPr lang="en-US" sz="2000" smtClean="0"/>
              <a:t>m/s.</a:t>
            </a:r>
          </a:p>
        </p:txBody>
      </p:sp>
      <p:graphicFrame>
        <p:nvGraphicFramePr>
          <p:cNvPr id="1430532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36538" y="2606675"/>
          <a:ext cx="3590925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2" name="Equation" r:id="rId3" imgW="2108200" imgH="393700" progId="Equation.3">
                  <p:embed/>
                </p:oleObj>
              </mc:Choice>
              <mc:Fallback>
                <p:oleObj name="Equation" r:id="rId3" imgW="2108200" imgH="393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8" y="2606675"/>
                        <a:ext cx="3590925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0535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55600" y="3459163"/>
          <a:ext cx="2887663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3" name="Equation" r:id="rId5" imgW="1854200" imgH="419100" progId="Equation.3">
                  <p:embed/>
                </p:oleObj>
              </mc:Choice>
              <mc:Fallback>
                <p:oleObj name="Equation" r:id="rId5" imgW="1854200" imgH="419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" y="3459163"/>
                        <a:ext cx="2887663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0538" name="Rectangle 10"/>
          <p:cNvSpPr>
            <a:spLocks noChangeArrowheads="1"/>
          </p:cNvSpPr>
          <p:nvPr/>
        </p:nvSpPr>
        <p:spPr bwMode="auto">
          <a:xfrm>
            <a:off x="381000" y="4572000"/>
            <a:ext cx="853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en-US"/>
              <a:t>	If the network transmits packets with 30B header user data=620-30x8=380bits</a:t>
            </a:r>
          </a:p>
        </p:txBody>
      </p:sp>
      <p:sp>
        <p:nvSpPr>
          <p:cNvPr id="1430540" name="Text Box 12"/>
          <p:cNvSpPr txBox="1">
            <a:spLocks noChangeArrowheads="1"/>
          </p:cNvSpPr>
          <p:nvPr/>
        </p:nvSpPr>
        <p:spPr bwMode="auto">
          <a:xfrm>
            <a:off x="5689600" y="5810250"/>
            <a:ext cx="193992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sz="1600">
                <a:latin typeface="Tahoma" pitchFamily="34" charset="0"/>
              </a:rPr>
              <a:t>Max. user data rate</a:t>
            </a:r>
          </a:p>
        </p:txBody>
      </p:sp>
      <p:sp>
        <p:nvSpPr>
          <p:cNvPr id="1430541" name="Line 13"/>
          <p:cNvSpPr>
            <a:spLocks noChangeShapeType="1"/>
          </p:cNvSpPr>
          <p:nvPr/>
        </p:nvSpPr>
        <p:spPr bwMode="auto">
          <a:xfrm flipH="1" flipV="1">
            <a:off x="5943600" y="54864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graphicFrame>
        <p:nvGraphicFramePr>
          <p:cNvPr id="1430542" name="Object 14"/>
          <p:cNvGraphicFramePr>
            <a:graphicFrameLocks noChangeAspect="1"/>
          </p:cNvGraphicFramePr>
          <p:nvPr/>
        </p:nvGraphicFramePr>
        <p:xfrm>
          <a:off x="4778375" y="3287713"/>
          <a:ext cx="4067175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4" name="Equation" r:id="rId7" imgW="2273300" imgH="203200" progId="Equation.3">
                  <p:embed/>
                </p:oleObj>
              </mc:Choice>
              <mc:Fallback>
                <p:oleObj name="Equation" r:id="rId7" imgW="2273300" imgH="203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75" y="3287713"/>
                        <a:ext cx="4067175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0543" name="Text Box 15"/>
          <p:cNvSpPr txBox="1">
            <a:spLocks noChangeArrowheads="1"/>
          </p:cNvSpPr>
          <p:nvPr/>
        </p:nvSpPr>
        <p:spPr bwMode="auto">
          <a:xfrm>
            <a:off x="5124450" y="2809875"/>
            <a:ext cx="3265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sz="1600">
                <a:latin typeface="Tahoma" pitchFamily="34" charset="0"/>
              </a:rPr>
              <a:t>Time to capture and then transmit</a:t>
            </a:r>
          </a:p>
        </p:txBody>
      </p:sp>
      <p:graphicFrame>
        <p:nvGraphicFramePr>
          <p:cNvPr id="1430545" name="Object 17"/>
          <p:cNvGraphicFramePr>
            <a:graphicFrameLocks noChangeAspect="1"/>
          </p:cNvGraphicFramePr>
          <p:nvPr/>
        </p:nvGraphicFramePr>
        <p:xfrm>
          <a:off x="5868988" y="3735388"/>
          <a:ext cx="954087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5" name="Equation" r:id="rId9" imgW="533169" imgH="203112" progId="Equation.3">
                  <p:embed/>
                </p:oleObj>
              </mc:Choice>
              <mc:Fallback>
                <p:oleObj name="Equation" r:id="rId9" imgW="533169" imgH="203112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988" y="3735388"/>
                        <a:ext cx="954087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0546" name="Text Box 18"/>
          <p:cNvSpPr txBox="1">
            <a:spLocks noChangeArrowheads="1"/>
          </p:cNvSpPr>
          <p:nvPr/>
        </p:nvSpPr>
        <p:spPr bwMode="auto">
          <a:xfrm>
            <a:off x="3395663" y="5089525"/>
            <a:ext cx="2790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>
                <a:latin typeface="Tahoma" pitchFamily="34" charset="0"/>
              </a:rPr>
              <a:t>380bits/120</a:t>
            </a:r>
            <a:r>
              <a:rPr lang="en-US">
                <a:latin typeface="Tahoma" pitchFamily="34" charset="0"/>
                <a:sym typeface="Symbol" pitchFamily="18" charset="2"/>
              </a:rPr>
              <a:t>s=3.16Mbps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0538" grpId="0"/>
      <p:bldP spid="1430540" grpId="0" animBg="1"/>
      <p:bldP spid="1430541" grpId="0" animBg="1"/>
      <p:bldP spid="1430543" grpId="0"/>
      <p:bldP spid="143054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185C6FB-4910-41C2-ADB6-20BEA7CE167F}" type="datetime1">
              <a:rPr lang="en-US" smtClean="0">
                <a:latin typeface="Verdana" pitchFamily="34" charset="0"/>
              </a:rPr>
              <a:pPr/>
              <a:t>5/8/2017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6627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26628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EB5EE70-8CC0-4839-AB9F-17D8EE9AE648}" type="slidenum">
              <a:rPr lang="en-US" smtClean="0">
                <a:latin typeface="Verdana" pitchFamily="34" charset="0"/>
              </a:rPr>
              <a:pPr/>
              <a:t>25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more interesting Example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514475"/>
            <a:ext cx="8382000" cy="2209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	In an experimental 1-persistent 1Mbps CSMA/CD network  with 10 stations, </a:t>
            </a:r>
            <a:r>
              <a:rPr lang="en-US" sz="2000" i="1" dirty="0" smtClean="0"/>
              <a:t>each station</a:t>
            </a:r>
            <a:r>
              <a:rPr lang="en-US" sz="2000" dirty="0" smtClean="0"/>
              <a:t> is independently </a:t>
            </a:r>
            <a:r>
              <a:rPr lang="en-US" sz="2000" dirty="0" smtClean="0"/>
              <a:t>generating</a:t>
            </a:r>
            <a:r>
              <a:rPr lang="tr-TR" sz="2000" dirty="0" smtClean="0"/>
              <a:t> (transmitting)</a:t>
            </a:r>
            <a:r>
              <a:rPr lang="en-US" sz="2000" dirty="0" smtClean="0"/>
              <a:t> </a:t>
            </a:r>
            <a:r>
              <a:rPr lang="en-US" sz="2000" dirty="0" smtClean="0"/>
              <a:t>Poisson traffic of 1024B frames at an average rate of 10 frames/sec. The contention slot is 1/128 sec.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endParaRPr lang="en-US" sz="2000" dirty="0" smtClean="0"/>
          </a:p>
          <a:p>
            <a:pPr marL="914400" lvl="1" indent="-457200" eaLnBrk="1" hangingPunct="1">
              <a:lnSpc>
                <a:spcPct val="90000"/>
              </a:lnSpc>
              <a:buClr>
                <a:schemeClr val="tx1"/>
              </a:buClr>
              <a:buSzPct val="90000"/>
              <a:buFont typeface="Wingdings" pitchFamily="2" charset="2"/>
              <a:buNone/>
            </a:pPr>
            <a:r>
              <a:rPr lang="en-US" sz="2000" dirty="0" smtClean="0"/>
              <a:t>a) Find the probability of collision occurring in a  contention slot. </a:t>
            </a:r>
          </a:p>
        </p:txBody>
      </p:sp>
      <p:sp>
        <p:nvSpPr>
          <p:cNvPr id="26631" name="Rectangle 11"/>
          <p:cNvSpPr>
            <a:spLocks noChangeArrowheads="1"/>
          </p:cNvSpPr>
          <p:nvPr/>
        </p:nvSpPr>
        <p:spPr bwMode="auto">
          <a:xfrm>
            <a:off x="0" y="3690938"/>
            <a:ext cx="8859838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33400" indent="-533400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en-US" sz="2400"/>
              <a:t>	Three mutually exclusive events can happen for a contention slot:</a:t>
            </a:r>
          </a:p>
          <a:p>
            <a:pPr marL="914400" lvl="1" indent="-457200" eaLnBrk="1" hangingPunct="1">
              <a:spcBef>
                <a:spcPct val="20000"/>
              </a:spcBef>
              <a:buClr>
                <a:srgbClr val="FF0000"/>
              </a:buClr>
              <a:buFontTx/>
              <a:buAutoNum type="arabicPeriod"/>
            </a:pPr>
            <a:r>
              <a:rPr lang="en-US" sz="2000"/>
              <a:t>No station transmits</a:t>
            </a:r>
            <a:r>
              <a:rPr lang="en-US" sz="2000">
                <a:sym typeface="Wingdings" pitchFamily="2" charset="2"/>
              </a:rPr>
              <a:t> Medium stays idle : with probability P</a:t>
            </a:r>
            <a:r>
              <a:rPr lang="en-US" sz="2000" baseline="-25000">
                <a:sym typeface="Wingdings" pitchFamily="2" charset="2"/>
              </a:rPr>
              <a:t>I</a:t>
            </a:r>
          </a:p>
          <a:p>
            <a:pPr marL="914400" lvl="1" indent="-457200" eaLnBrk="1" hangingPunct="1">
              <a:spcBef>
                <a:spcPct val="20000"/>
              </a:spcBef>
              <a:buClr>
                <a:srgbClr val="FF0000"/>
              </a:buClr>
              <a:buFontTx/>
              <a:buAutoNum type="arabicPeriod"/>
            </a:pPr>
            <a:r>
              <a:rPr lang="en-US" sz="2000">
                <a:sym typeface="Wingdings" pitchFamily="2" charset="2"/>
              </a:rPr>
              <a:t>Only one station transmits Successful capture of the medium: with probability P</a:t>
            </a:r>
            <a:r>
              <a:rPr lang="en-US" sz="2000" baseline="-25000">
                <a:sym typeface="Wingdings" pitchFamily="2" charset="2"/>
              </a:rPr>
              <a:t>S</a:t>
            </a:r>
          </a:p>
          <a:p>
            <a:pPr marL="914400" lvl="1" indent="-457200" eaLnBrk="1" hangingPunct="1">
              <a:spcBef>
                <a:spcPct val="20000"/>
              </a:spcBef>
              <a:buClr>
                <a:srgbClr val="FF0000"/>
              </a:buClr>
              <a:buFontTx/>
              <a:buAutoNum type="arabicPeriod"/>
            </a:pPr>
            <a:r>
              <a:rPr lang="en-US" sz="2000">
                <a:sym typeface="Wingdings" pitchFamily="2" charset="2"/>
              </a:rPr>
              <a:t>More than one station transmit Collision: with probability P</a:t>
            </a:r>
            <a:r>
              <a:rPr lang="en-US" sz="2000" baseline="-25000">
                <a:sym typeface="Wingdings" pitchFamily="2" charset="2"/>
              </a:rPr>
              <a:t>C</a:t>
            </a:r>
          </a:p>
          <a:p>
            <a:pPr marL="914400" lvl="1" indent="-457200" eaLnBrk="1" hangingPunct="1">
              <a:spcBef>
                <a:spcPct val="20000"/>
              </a:spcBef>
              <a:buClr>
                <a:srgbClr val="FF0000"/>
              </a:buClr>
              <a:buFontTx/>
              <a:buAutoNum type="arabicPeriod"/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D628A32-E05C-4354-B3B9-B93012441EAF}" type="datetime1">
              <a:rPr lang="en-US" smtClean="0">
                <a:latin typeface="Verdana" pitchFamily="34" charset="0"/>
              </a:rPr>
              <a:pPr/>
              <a:t>5/8/2017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7651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27652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BB0E2E5-0656-4C48-9BF4-AE277CB2AB26}" type="slidenum">
              <a:rPr lang="en-US" smtClean="0">
                <a:latin typeface="Verdana" pitchFamily="34" charset="0"/>
              </a:rPr>
              <a:pPr/>
              <a:t>26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ctd’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143000"/>
            <a:ext cx="8382000" cy="2209800"/>
          </a:xfrm>
        </p:spPr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 sz="2800" smtClean="0"/>
              <a:t>	</a:t>
            </a:r>
          </a:p>
        </p:txBody>
      </p:sp>
      <p:sp>
        <p:nvSpPr>
          <p:cNvPr id="27655" name="Rectangle 8"/>
          <p:cNvSpPr>
            <a:spLocks noChangeArrowheads="1"/>
          </p:cNvSpPr>
          <p:nvPr/>
        </p:nvSpPr>
        <p:spPr bwMode="auto">
          <a:xfrm>
            <a:off x="239713" y="3136900"/>
            <a:ext cx="4114800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sz="2200"/>
              <a:t>Poisson expression with </a:t>
            </a:r>
            <a:r>
              <a:rPr lang="en-US" sz="2200" b="1"/>
              <a:t>rate</a:t>
            </a:r>
            <a:r>
              <a:rPr lang="en-US" sz="2200"/>
              <a:t> </a:t>
            </a:r>
            <a:r>
              <a:rPr lang="en-US" sz="2200">
                <a:sym typeface="Symbol" pitchFamily="18" charset="2"/>
              </a:rPr>
              <a:t> (events/unit time)</a:t>
            </a:r>
            <a:r>
              <a:rPr lang="en-US" sz="2200"/>
              <a:t>: 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</a:pPr>
            <a:endParaRPr lang="en-US" sz="2200"/>
          </a:p>
        </p:txBody>
      </p:sp>
      <p:graphicFrame>
        <p:nvGraphicFramePr>
          <p:cNvPr id="27656" name="Object 9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027488" y="3084513"/>
          <a:ext cx="4462462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4" name="Equation" r:id="rId3" imgW="2476500" imgH="419100" progId="Equation.3">
                  <p:embed/>
                </p:oleObj>
              </mc:Choice>
              <mc:Fallback>
                <p:oleObj name="Equation" r:id="rId3" imgW="2476500" imgH="419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7488" y="3084513"/>
                        <a:ext cx="4462462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7" name="Text Box 10"/>
          <p:cNvSpPr txBox="1">
            <a:spLocks noChangeArrowheads="1"/>
          </p:cNvSpPr>
          <p:nvPr/>
        </p:nvSpPr>
        <p:spPr bwMode="auto">
          <a:xfrm>
            <a:off x="668338" y="3979863"/>
            <a:ext cx="4217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2000">
                <a:cs typeface="Times New Roman" pitchFamily="18" charset="0"/>
                <a:sym typeface="Symbol" pitchFamily="18" charset="2"/>
              </a:rPr>
              <a:t>λ</a:t>
            </a:r>
            <a:r>
              <a:rPr lang="en-US" sz="2000">
                <a:cs typeface="Times New Roman" pitchFamily="18" charset="0"/>
                <a:sym typeface="Symbol" pitchFamily="18" charset="2"/>
              </a:rPr>
              <a:t>=10 fr/sec, t=1/128 sec</a:t>
            </a:r>
            <a:endParaRPr lang="el-GR" sz="2000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7658" name="Text Box 12"/>
          <p:cNvSpPr txBox="1">
            <a:spLocks noChangeArrowheads="1"/>
          </p:cNvSpPr>
          <p:nvPr/>
        </p:nvSpPr>
        <p:spPr bwMode="auto">
          <a:xfrm>
            <a:off x="3673475" y="3997325"/>
            <a:ext cx="4413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/>
              <a:t>P</a:t>
            </a:r>
            <a:r>
              <a:rPr lang="en-US" sz="2000" baseline="-25000"/>
              <a:t>0</a:t>
            </a:r>
            <a:r>
              <a:rPr lang="en-US" sz="2000"/>
              <a:t>=Pr [0 transmissions in one slot time]</a:t>
            </a:r>
          </a:p>
        </p:txBody>
      </p:sp>
      <p:graphicFrame>
        <p:nvGraphicFramePr>
          <p:cNvPr id="27659" name="Object 1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63563" y="4522788"/>
          <a:ext cx="6796087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5" name="Equation" r:id="rId5" imgW="3213100" imgH="419100" progId="Equation.3">
                  <p:embed/>
                </p:oleObj>
              </mc:Choice>
              <mc:Fallback>
                <p:oleObj name="Equation" r:id="rId5" imgW="3213100" imgH="4191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3" y="4522788"/>
                        <a:ext cx="6796087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0" name="Rectangle 14"/>
          <p:cNvSpPr>
            <a:spLocks noChangeArrowheads="1"/>
          </p:cNvSpPr>
          <p:nvPr/>
        </p:nvSpPr>
        <p:spPr bwMode="auto">
          <a:xfrm>
            <a:off x="304800" y="1393825"/>
            <a:ext cx="7932738" cy="160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800100" lvl="1" indent="-342900" eaLnBrk="1" hangingPunct="1">
              <a:spcBef>
                <a:spcPct val="20000"/>
              </a:spcBef>
              <a:buClr>
                <a:srgbClr val="FF0000"/>
              </a:buClr>
              <a:buFontTx/>
              <a:buAutoNum type="arabicPeriod"/>
            </a:pPr>
            <a:r>
              <a:rPr lang="en-US" sz="2400"/>
              <a:t>No station transmits</a:t>
            </a:r>
            <a:r>
              <a:rPr lang="en-US" sz="2400">
                <a:sym typeface="Wingdings" pitchFamily="2" charset="2"/>
              </a:rPr>
              <a:t> Medium stays idle : with probability P</a:t>
            </a:r>
            <a:r>
              <a:rPr lang="en-US" sz="2400" baseline="-25000">
                <a:sym typeface="Wingdings" pitchFamily="2" charset="2"/>
              </a:rPr>
              <a:t>I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en-US" sz="2400">
                <a:sym typeface="Wingdings" pitchFamily="2" charset="2"/>
              </a:rPr>
              <a:t>P</a:t>
            </a:r>
            <a:r>
              <a:rPr lang="en-US" sz="2400" baseline="-25000">
                <a:sym typeface="Wingdings" pitchFamily="2" charset="2"/>
              </a:rPr>
              <a:t>0</a:t>
            </a:r>
            <a:r>
              <a:rPr lang="en-US" sz="2400">
                <a:sym typeface="Wingdings" pitchFamily="2" charset="2"/>
              </a:rPr>
              <a:t>: probability that a station remains silent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en-US" sz="2400">
                <a:sym typeface="Wingdings" pitchFamily="2" charset="2"/>
              </a:rPr>
              <a:t>P</a:t>
            </a:r>
            <a:r>
              <a:rPr lang="en-US" sz="2400" baseline="-25000">
                <a:sym typeface="Wingdings" pitchFamily="2" charset="2"/>
              </a:rPr>
              <a:t>I</a:t>
            </a:r>
            <a:r>
              <a:rPr lang="en-US" sz="2400">
                <a:sym typeface="Wingdings" pitchFamily="2" charset="2"/>
              </a:rPr>
              <a:t>: probability that all 10 stations remain silent=P</a:t>
            </a:r>
            <a:r>
              <a:rPr lang="en-US" sz="2400" baseline="-25000">
                <a:sym typeface="Wingdings" pitchFamily="2" charset="2"/>
              </a:rPr>
              <a:t>0</a:t>
            </a:r>
            <a:r>
              <a:rPr lang="en-US" sz="2400" baseline="30000">
                <a:sym typeface="Wingdings" pitchFamily="2" charset="2"/>
              </a:rPr>
              <a:t>10</a:t>
            </a:r>
          </a:p>
        </p:txBody>
      </p:sp>
      <p:graphicFrame>
        <p:nvGraphicFramePr>
          <p:cNvPr id="27661" name="Object 15"/>
          <p:cNvGraphicFramePr>
            <a:graphicFrameLocks noChangeAspect="1"/>
          </p:cNvGraphicFramePr>
          <p:nvPr/>
        </p:nvGraphicFramePr>
        <p:xfrm>
          <a:off x="584200" y="5408613"/>
          <a:ext cx="3817938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6" name="Equation" r:id="rId7" imgW="1739900" imgH="254000" progId="Equation.3">
                  <p:embed/>
                </p:oleObj>
              </mc:Choice>
              <mc:Fallback>
                <p:oleObj name="Equation" r:id="rId7" imgW="1739900" imgH="2540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5408613"/>
                        <a:ext cx="3817938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9AA164C-272B-49A1-B13D-8397A8A668C0}" type="datetime1">
              <a:rPr lang="en-US" smtClean="0">
                <a:latin typeface="Verdana" pitchFamily="34" charset="0"/>
              </a:rPr>
              <a:pPr/>
              <a:t>5/8/2017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B90D53C-8F6A-4427-8281-1F203CB59FDA}" type="slidenum">
              <a:rPr lang="en-US" smtClean="0">
                <a:latin typeface="Verdana" pitchFamily="34" charset="0"/>
              </a:rPr>
              <a:pPr/>
              <a:t>27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ctd’</a:t>
            </a:r>
          </a:p>
        </p:txBody>
      </p:sp>
      <p:graphicFrame>
        <p:nvGraphicFramePr>
          <p:cNvPr id="28678" name="Object 4"/>
          <p:cNvGraphicFramePr>
            <a:graphicFrameLocks noChangeAspect="1"/>
          </p:cNvGraphicFramePr>
          <p:nvPr/>
        </p:nvGraphicFramePr>
        <p:xfrm>
          <a:off x="979488" y="2390775"/>
          <a:ext cx="5753100" cy="148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0" name="Equation" r:id="rId3" imgW="2755900" imgH="711200" progId="Equation.3">
                  <p:embed/>
                </p:oleObj>
              </mc:Choice>
              <mc:Fallback>
                <p:oleObj name="Equation" r:id="rId3" imgW="2755900" imgH="71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488" y="2390775"/>
                        <a:ext cx="5753100" cy="148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304800" y="1393825"/>
            <a:ext cx="793273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800100" lvl="1" indent="-342900" eaLnBrk="1" hangingPunct="1">
              <a:spcBef>
                <a:spcPct val="20000"/>
              </a:spcBef>
              <a:buClr>
                <a:srgbClr val="FF0000"/>
              </a:buClr>
              <a:buFontTx/>
              <a:buAutoNum type="arabicPeriod" startAt="2"/>
            </a:pPr>
            <a:r>
              <a:rPr lang="en-US">
                <a:sym typeface="Wingdings" pitchFamily="2" charset="2"/>
              </a:rPr>
              <a:t>Only one station transmits Successful capture of the medium: with probability P</a:t>
            </a:r>
            <a:r>
              <a:rPr lang="en-US" baseline="-25000">
                <a:sym typeface="Wingdings" pitchFamily="2" charset="2"/>
              </a:rPr>
              <a:t>S</a:t>
            </a:r>
          </a:p>
        </p:txBody>
      </p:sp>
      <p:sp>
        <p:nvSpPr>
          <p:cNvPr id="28680" name="Rectangle 7"/>
          <p:cNvSpPr>
            <a:spLocks noChangeArrowheads="1"/>
          </p:cNvSpPr>
          <p:nvPr/>
        </p:nvSpPr>
        <p:spPr bwMode="auto">
          <a:xfrm>
            <a:off x="392113" y="4449763"/>
            <a:ext cx="79327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800100" lvl="1" indent="-342900" eaLnBrk="1" hangingPunct="1">
              <a:spcBef>
                <a:spcPct val="20000"/>
              </a:spcBef>
              <a:buClr>
                <a:srgbClr val="FF0000"/>
              </a:buClr>
              <a:buFontTx/>
              <a:buAutoNum type="arabicPeriod" startAt="3"/>
            </a:pPr>
            <a:r>
              <a:rPr lang="en-US">
                <a:sym typeface="Wingdings" pitchFamily="2" charset="2"/>
              </a:rPr>
              <a:t>More than one station transmit Collision: with probability P</a:t>
            </a:r>
            <a:r>
              <a:rPr lang="en-US" baseline="-25000">
                <a:sym typeface="Wingdings" pitchFamily="2" charset="2"/>
              </a:rPr>
              <a:t>C</a:t>
            </a:r>
            <a:endParaRPr lang="en-US" sz="2000" baseline="-25000"/>
          </a:p>
        </p:txBody>
      </p:sp>
      <p:graphicFrame>
        <p:nvGraphicFramePr>
          <p:cNvPr id="28681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1089025" y="5027613"/>
          <a:ext cx="54038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1" name="Equation" r:id="rId5" imgW="2324100" imgH="254000" progId="Equation.3">
                  <p:embed/>
                </p:oleObj>
              </mc:Choice>
              <mc:Fallback>
                <p:oleObj name="Equation" r:id="rId5" imgW="2324100" imgH="254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025" y="5027613"/>
                        <a:ext cx="54038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7DA8A49-692C-401B-BA51-04CDB0DEAB12}" type="datetime1">
              <a:rPr lang="en-US" smtClean="0">
                <a:latin typeface="Verdana" pitchFamily="34" charset="0"/>
              </a:rPr>
              <a:pPr/>
              <a:t>5/8/2017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969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297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34A7209-8E72-4F79-B90D-25D9F2D980C4}" type="slidenum">
              <a:rPr lang="en-US" smtClean="0">
                <a:latin typeface="Verdana" pitchFamily="34" charset="0"/>
              </a:rPr>
              <a:pPr/>
              <a:t>28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ctd’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16888" cy="4525963"/>
          </a:xfrm>
        </p:spPr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 sz="2800" smtClean="0"/>
              <a:t>b) Find the average length of a contention interval.</a:t>
            </a:r>
          </a:p>
        </p:txBody>
      </p:sp>
      <p:graphicFrame>
        <p:nvGraphicFramePr>
          <p:cNvPr id="29703" name="Object 5"/>
          <p:cNvGraphicFramePr>
            <a:graphicFrameLocks noChangeAspect="1"/>
          </p:cNvGraphicFramePr>
          <p:nvPr/>
        </p:nvGraphicFramePr>
        <p:xfrm>
          <a:off x="512763" y="2819400"/>
          <a:ext cx="8631237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8" name="Equation" r:id="rId3" imgW="4457700" imgH="965200" progId="Equation.3">
                  <p:embed/>
                </p:oleObj>
              </mc:Choice>
              <mc:Fallback>
                <p:oleObj name="Equation" r:id="rId3" imgW="4457700" imgH="965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63" y="2819400"/>
                        <a:ext cx="8631237" cy="186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FC4BF27-9FA7-4232-94BE-74419D87D872}" type="datetime1">
              <a:rPr lang="en-US" smtClean="0">
                <a:latin typeface="Verdana" pitchFamily="34" charset="0"/>
              </a:rPr>
              <a:pPr/>
              <a:t>5/8/2017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0723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30724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DD6162C-0A54-445B-86A9-C6A06553B71C}" type="slidenum">
              <a:rPr lang="en-US" smtClean="0">
                <a:latin typeface="Verdana" pitchFamily="34" charset="0"/>
              </a:rPr>
              <a:pPr/>
              <a:t>29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ctd’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143000"/>
            <a:ext cx="8382000" cy="2209800"/>
          </a:xfrm>
        </p:spPr>
        <p:txBody>
          <a:bodyPr/>
          <a:lstStyle/>
          <a:p>
            <a:pPr marL="533400" indent="-533400" eaLnBrk="1" hangingPunct="1">
              <a:buFontTx/>
              <a:buNone/>
            </a:pPr>
            <a:endParaRPr lang="en-US" sz="2800" smtClean="0"/>
          </a:p>
          <a:p>
            <a:pPr marL="914400" lvl="1" indent="-457200" eaLnBrk="1" hangingPunct="1">
              <a:buClr>
                <a:schemeClr val="tx1"/>
              </a:buClr>
              <a:buSzPct val="90000"/>
              <a:buFont typeface="Wingdings" pitchFamily="2" charset="2"/>
              <a:buNone/>
            </a:pPr>
            <a:r>
              <a:rPr lang="en-US" sz="2400" smtClean="0"/>
              <a:t>c) What is the average time taken to successfully deliver </a:t>
            </a:r>
            <a:r>
              <a:rPr lang="en-US" sz="2400" i="1" smtClean="0">
                <a:solidFill>
                  <a:srgbClr val="FF0000"/>
                </a:solidFill>
              </a:rPr>
              <a:t>a</a:t>
            </a:r>
            <a:r>
              <a:rPr lang="en-US" sz="2400" smtClean="0"/>
              <a:t> frame? (Any frame)</a:t>
            </a:r>
          </a:p>
        </p:txBody>
      </p:sp>
      <p:sp>
        <p:nvSpPr>
          <p:cNvPr id="30727" name="Rectangle 4"/>
          <p:cNvSpPr>
            <a:spLocks noChangeArrowheads="1"/>
          </p:cNvSpPr>
          <p:nvPr/>
        </p:nvSpPr>
        <p:spPr bwMode="auto">
          <a:xfrm>
            <a:off x="214313" y="2754313"/>
            <a:ext cx="8686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en-US" sz="1600"/>
              <a:t>Average time to successfully deliver a frame=contention time + frame transmission time</a:t>
            </a:r>
          </a:p>
        </p:txBody>
      </p:sp>
      <p:graphicFrame>
        <p:nvGraphicFramePr>
          <p:cNvPr id="30728" name="Object 5"/>
          <p:cNvGraphicFramePr>
            <a:graphicFrameLocks noChangeAspect="1"/>
          </p:cNvGraphicFramePr>
          <p:nvPr/>
        </p:nvGraphicFramePr>
        <p:xfrm>
          <a:off x="1012825" y="3338513"/>
          <a:ext cx="6315075" cy="147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3" name="Equation" r:id="rId3" imgW="2768600" imgH="647700" progId="Equation.3">
                  <p:embed/>
                </p:oleObj>
              </mc:Choice>
              <mc:Fallback>
                <p:oleObj name="Equation" r:id="rId3" imgW="2768600" imgH="647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3338513"/>
                        <a:ext cx="6315075" cy="1474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F8EF784-CCA6-473D-8BD4-F44ED86EFA01}" type="datetime1">
              <a:rPr lang="en-US" smtClean="0">
                <a:latin typeface="Verdana" pitchFamily="34" charset="0"/>
              </a:rPr>
              <a:pPr/>
              <a:t>5/8/2017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139DB2C-34AF-42D6-871D-1A49D32A7221}" type="slidenum">
              <a:rPr lang="en-US" smtClean="0">
                <a:latin typeface="Verdana" pitchFamily="34" charset="0"/>
              </a:rPr>
              <a:pPr/>
              <a:t>3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620000" cy="914400"/>
          </a:xfrm>
        </p:spPr>
        <p:txBody>
          <a:bodyPr/>
          <a:lstStyle/>
          <a:p>
            <a:pPr eaLnBrk="1" hangingPunct="1"/>
            <a:r>
              <a:rPr lang="en-US" sz="3600" smtClean="0"/>
              <a:t>Carrier Sense Multiple Access (CSMA) Protocols</a:t>
            </a:r>
          </a:p>
        </p:txBody>
      </p:sp>
      <p:sp>
        <p:nvSpPr>
          <p:cNvPr id="140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382000" cy="42672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3000" smtClean="0"/>
              <a:t>In a shared medium network, it is possible for computers to detect whether other computers are transmitting or not</a:t>
            </a:r>
          </a:p>
          <a:p>
            <a:pPr eaLnBrk="1" hangingPunct="1">
              <a:lnSpc>
                <a:spcPct val="80000"/>
              </a:lnSpc>
            </a:pPr>
            <a:r>
              <a:rPr lang="en-US" sz="3000" b="1" smtClean="0"/>
              <a:t>Carrier sense protocols: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900" smtClean="0"/>
              <a:t>Unlike ALOHA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900" smtClean="0"/>
              <a:t>Stations listen for a carrier (i.e., transmission) and act accordingly</a:t>
            </a:r>
          </a:p>
          <a:p>
            <a:pPr eaLnBrk="1" hangingPunct="1">
              <a:lnSpc>
                <a:spcPct val="80000"/>
              </a:lnSpc>
            </a:pPr>
            <a:r>
              <a:rPr lang="en-US" sz="3000" smtClean="0"/>
              <a:t>These protocols have a much better throughput rate ( %  of successfully transmitted frames) compared to ALOHA.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4E6B0BA-BF34-411C-B1F7-84AB8D737031}" type="datetime1">
              <a:rPr lang="en-US" smtClean="0">
                <a:latin typeface="Verdana" pitchFamily="34" charset="0"/>
              </a:rPr>
              <a:pPr/>
              <a:t>5/8/2017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1747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31748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BDF2E66-8CB4-4069-AD10-50FB71E9E101}" type="slidenum">
              <a:rPr lang="en-US" smtClean="0">
                <a:latin typeface="Verdana" pitchFamily="34" charset="0"/>
              </a:rPr>
              <a:pPr/>
              <a:t>30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ctd’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19088" y="1504950"/>
            <a:ext cx="8382000" cy="1252538"/>
          </a:xfrm>
        </p:spPr>
        <p:txBody>
          <a:bodyPr/>
          <a:lstStyle/>
          <a:p>
            <a:pPr marL="914400" lvl="1" indent="-457200" eaLnBrk="1" hangingPunct="1">
              <a:buClr>
                <a:schemeClr val="tx1"/>
              </a:buClr>
              <a:buSzPct val="90000"/>
              <a:buFont typeface="Wingdings" pitchFamily="2" charset="2"/>
              <a:buNone/>
            </a:pPr>
            <a:r>
              <a:rPr lang="en-US" sz="2400" smtClean="0"/>
              <a:t>d) What is the average data rate observed by one of the MAC users if the CSMA/CD protocol header inside the 1024B frame is 32B long?</a:t>
            </a:r>
          </a:p>
        </p:txBody>
      </p:sp>
      <p:sp>
        <p:nvSpPr>
          <p:cNvPr id="31751" name="Rectangle 4"/>
          <p:cNvSpPr>
            <a:spLocks noChangeArrowheads="1"/>
          </p:cNvSpPr>
          <p:nvPr/>
        </p:nvSpPr>
        <p:spPr bwMode="auto">
          <a:xfrm>
            <a:off x="228600" y="3581400"/>
            <a:ext cx="8686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en-US"/>
              <a:t> </a:t>
            </a:r>
            <a:r>
              <a:rPr lang="en-US" i="1"/>
              <a:t>t</a:t>
            </a:r>
            <a:r>
              <a:rPr lang="en-US" sz="1600" i="1" baseline="-25000"/>
              <a:t>f</a:t>
            </a:r>
            <a:r>
              <a:rPr lang="en-US" sz="1600"/>
              <a:t> is the time period with which the network delivers frames. Each individual station 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en-US" sz="1600"/>
              <a:t>     experiences 10 times this delay due to each station capturing the medium with equal probability. Therefore,</a:t>
            </a:r>
          </a:p>
        </p:txBody>
      </p:sp>
      <p:graphicFrame>
        <p:nvGraphicFramePr>
          <p:cNvPr id="31752" name="Object 5"/>
          <p:cNvGraphicFramePr>
            <a:graphicFrameLocks noChangeAspect="1"/>
          </p:cNvGraphicFramePr>
          <p:nvPr/>
        </p:nvGraphicFramePr>
        <p:xfrm>
          <a:off x="1752600" y="4800600"/>
          <a:ext cx="5537200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7" name="Equation" r:id="rId3" imgW="3263900" imgH="444500" progId="Equation.3">
                  <p:embed/>
                </p:oleObj>
              </mc:Choice>
              <mc:Fallback>
                <p:oleObj name="Equation" r:id="rId3" imgW="3263900" imgH="444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800600"/>
                        <a:ext cx="5537200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Data Link Layer Part IV: Medium Access Control with Carrier Sense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510EB97-BA11-49BF-B130-AB7C40757952}" type="datetime1">
              <a:rPr lang="en-US" smtClean="0">
                <a:latin typeface="Verdana" pitchFamily="34" charset="0"/>
              </a:rPr>
              <a:pPr/>
              <a:t>5/8/2017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D52C128-F840-4F18-9E60-09394AF2971A}" type="slidenum">
              <a:rPr lang="en-US" smtClean="0">
                <a:latin typeface="Verdana" pitchFamily="34" charset="0"/>
              </a:rPr>
              <a:pPr/>
              <a:t>4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Carrier Sense Multiple Access (CSMA) Protocols</a:t>
            </a:r>
          </a:p>
        </p:txBody>
      </p:sp>
      <p:sp>
        <p:nvSpPr>
          <p:cNvPr id="140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Improve throughput by </a:t>
            </a:r>
            <a:r>
              <a:rPr lang="en-US" sz="2800" b="1" dirty="0" smtClean="0"/>
              <a:t>decreasing collisions</a:t>
            </a:r>
          </a:p>
          <a:p>
            <a:pPr lvl="1" eaLnBrk="1" hangingPunct="1"/>
            <a:r>
              <a:rPr lang="en-US" sz="2400" dirty="0" smtClean="0"/>
              <a:t>Sense existing traffic</a:t>
            </a:r>
          </a:p>
          <a:p>
            <a:pPr lvl="1" eaLnBrk="1" hangingPunct="1"/>
            <a:r>
              <a:rPr lang="en-US" sz="2400" dirty="0" smtClean="0"/>
              <a:t>Include randomness to avoid repeated collision</a:t>
            </a:r>
          </a:p>
          <a:p>
            <a:pPr eaLnBrk="1" hangingPunct="1"/>
            <a:r>
              <a:rPr lang="en-US" sz="2800" b="1" dirty="0" smtClean="0"/>
              <a:t>Persistent</a:t>
            </a:r>
            <a:r>
              <a:rPr lang="en-US" sz="2800" dirty="0" smtClean="0"/>
              <a:t> vs </a:t>
            </a:r>
            <a:r>
              <a:rPr lang="en-US" sz="2800" b="1" dirty="0" smtClean="0"/>
              <a:t>non-persistent</a:t>
            </a:r>
          </a:p>
          <a:p>
            <a:pPr lvl="1" eaLnBrk="1" hangingPunct="1"/>
            <a:r>
              <a:rPr lang="en-US" sz="2400" dirty="0" smtClean="0"/>
              <a:t>persistent protocols continuously sense the channel</a:t>
            </a:r>
          </a:p>
          <a:p>
            <a:pPr lvl="1" eaLnBrk="1" hangingPunct="1"/>
            <a:r>
              <a:rPr lang="en-US" sz="2400" dirty="0" smtClean="0"/>
              <a:t>non-persistent protocols wait for a random time before rechecking</a:t>
            </a:r>
          </a:p>
          <a:p>
            <a:pPr eaLnBrk="1" hangingPunct="1"/>
            <a:r>
              <a:rPr lang="en-US" sz="2800" b="1" dirty="0" smtClean="0"/>
              <a:t>Collision Detection</a:t>
            </a:r>
            <a:r>
              <a:rPr lang="tr-TR" sz="2800" b="1" smtClean="0"/>
              <a:t> and acting for it</a:t>
            </a:r>
            <a:endParaRPr lang="en-US" sz="2800" b="1" smtClean="0"/>
          </a:p>
          <a:p>
            <a:pPr lvl="1" eaLnBrk="1" hangingPunct="1"/>
            <a:r>
              <a:rPr lang="en-US" sz="2400" dirty="0" smtClean="0"/>
              <a:t>avoids sending the rest of a frame once collision has occurred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5D388D6-2F32-44A7-B81F-2B23D129F8EB}" type="datetime1">
              <a:rPr lang="en-US" smtClean="0">
                <a:latin typeface="Verdana" pitchFamily="34" charset="0"/>
              </a:rPr>
              <a:pPr/>
              <a:t>5/8/2017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AFECCB4-8AEB-4E69-85AA-CF15CDFE6AAA}" type="slidenum">
              <a:rPr lang="en-US" smtClean="0">
                <a:latin typeface="Verdana" pitchFamily="34" charset="0"/>
              </a:rPr>
              <a:pPr/>
              <a:t>5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Carrier Sense Multiple Access (CSMA) Protocols</a:t>
            </a:r>
          </a:p>
        </p:txBody>
      </p:sp>
      <p:sp>
        <p:nvSpPr>
          <p:cNvPr id="717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There are several types of CSMA</a:t>
            </a:r>
          </a:p>
          <a:p>
            <a:pPr eaLnBrk="1" hangingPunct="1"/>
            <a:r>
              <a:rPr lang="en-US" smtClean="0"/>
              <a:t>protocols:</a:t>
            </a:r>
          </a:p>
          <a:p>
            <a:pPr lvl="1" eaLnBrk="1" hangingPunct="1"/>
            <a:r>
              <a:rPr lang="en-US" smtClean="0"/>
              <a:t>1-persistent CSMA</a:t>
            </a:r>
          </a:p>
          <a:p>
            <a:pPr lvl="1" eaLnBrk="1" hangingPunct="1"/>
            <a:r>
              <a:rPr lang="en-US" smtClean="0"/>
              <a:t>nonpersistent CSMA</a:t>
            </a:r>
          </a:p>
          <a:p>
            <a:pPr lvl="1" eaLnBrk="1" hangingPunct="1"/>
            <a:r>
              <a:rPr lang="en-US" smtClean="0"/>
              <a:t>p-persistent CSMA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8CA958B-5580-43CE-B286-007477616FEA}" type="datetime1">
              <a:rPr lang="en-US" smtClean="0">
                <a:latin typeface="Verdana" pitchFamily="34" charset="0"/>
              </a:rPr>
              <a:pPr/>
              <a:t>5/8/2017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75F0D7D-AB53-4543-B56E-5A65B2795344}" type="slidenum">
              <a:rPr lang="en-US" smtClean="0">
                <a:latin typeface="Verdana" pitchFamily="34" charset="0"/>
              </a:rPr>
              <a:pPr/>
              <a:t>6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620000" cy="914400"/>
          </a:xfrm>
        </p:spPr>
        <p:txBody>
          <a:bodyPr/>
          <a:lstStyle/>
          <a:p>
            <a:pPr eaLnBrk="1" hangingPunct="1"/>
            <a:r>
              <a:rPr lang="en-US" smtClean="0"/>
              <a:t>1-persistent CSMA</a:t>
            </a:r>
          </a:p>
        </p:txBody>
      </p:sp>
      <p:sp>
        <p:nvSpPr>
          <p:cNvPr id="140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4953000"/>
          </a:xfrm>
        </p:spPr>
        <p:txBody>
          <a:bodyPr/>
          <a:lstStyle/>
          <a:p>
            <a:pPr marL="609600" indent="-609600" eaLnBrk="1" hangingPunct="1">
              <a:lnSpc>
                <a:spcPct val="70000"/>
              </a:lnSpc>
              <a:buFontTx/>
              <a:buAutoNum type="arabicPeriod"/>
            </a:pPr>
            <a:r>
              <a:rPr lang="en-US" sz="2400" smtClean="0"/>
              <a:t>When a station has data to send, it first listens to the channel to see if it is busy</a:t>
            </a:r>
          </a:p>
          <a:p>
            <a:pPr marL="609600" indent="-609600" eaLnBrk="1" hangingPunct="1">
              <a:lnSpc>
                <a:spcPct val="70000"/>
              </a:lnSpc>
              <a:buFontTx/>
              <a:buAutoNum type="arabicPeriod"/>
            </a:pPr>
            <a:r>
              <a:rPr lang="en-US" sz="2400" smtClean="0"/>
              <a:t>If channel busy </a:t>
            </a:r>
          </a:p>
          <a:p>
            <a:pPr marL="609600" indent="-609600" eaLnBrk="1" hangingPunct="1">
              <a:lnSpc>
                <a:spcPct val="70000"/>
              </a:lnSpc>
              <a:buFontTx/>
              <a:buNone/>
            </a:pPr>
            <a:r>
              <a:rPr lang="en-US" sz="2400" smtClean="0">
                <a:sym typeface="Wingdings" pitchFamily="2" charset="2"/>
              </a:rPr>
              <a:t>	</a:t>
            </a:r>
            <a:r>
              <a:rPr lang="en-US" sz="2400" i="1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US" sz="2400" i="1" smtClean="0">
                <a:sym typeface="Wingdings" pitchFamily="2" charset="2"/>
              </a:rPr>
              <a:t> </a:t>
            </a:r>
            <a:r>
              <a:rPr lang="en-US" sz="2400" i="1" smtClean="0"/>
              <a:t>the station goes on listening to see when it becomes idle</a:t>
            </a:r>
          </a:p>
          <a:p>
            <a:pPr marL="609600" indent="-609600" eaLnBrk="1" hangingPunct="1">
              <a:lnSpc>
                <a:spcPct val="70000"/>
              </a:lnSpc>
              <a:buFontTx/>
              <a:buAutoNum type="arabicPeriod" startAt="3"/>
            </a:pPr>
            <a:r>
              <a:rPr lang="en-US" sz="2400" smtClean="0"/>
              <a:t>When the station detects an idle channel </a:t>
            </a:r>
          </a:p>
          <a:p>
            <a:pPr marL="609600" indent="-609600" eaLnBrk="1" hangingPunct="1">
              <a:lnSpc>
                <a:spcPct val="70000"/>
              </a:lnSpc>
              <a:buFontTx/>
              <a:buNone/>
            </a:pPr>
            <a:r>
              <a:rPr lang="en-US" sz="2400" smtClean="0">
                <a:sym typeface="Wingdings" pitchFamily="2" charset="2"/>
              </a:rPr>
              <a:t>	</a:t>
            </a:r>
            <a:r>
              <a:rPr lang="en-US" sz="2400" i="1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US" sz="2400" i="1" smtClean="0">
                <a:sym typeface="Wingdings" pitchFamily="2" charset="2"/>
              </a:rPr>
              <a:t> it </a:t>
            </a:r>
            <a:r>
              <a:rPr lang="en-US" sz="2400" i="1" smtClean="0"/>
              <a:t>transmits a frame</a:t>
            </a:r>
          </a:p>
          <a:p>
            <a:pPr marL="609600" indent="-609600" eaLnBrk="1" hangingPunct="1">
              <a:lnSpc>
                <a:spcPct val="70000"/>
              </a:lnSpc>
              <a:buFontTx/>
              <a:buAutoNum type="arabicPeriod" startAt="4"/>
            </a:pPr>
            <a:r>
              <a:rPr lang="en-US" sz="2400" smtClean="0"/>
              <a:t>While transmitting the frame, station listens to channel to see if collision</a:t>
            </a:r>
          </a:p>
          <a:p>
            <a:pPr marL="609600" indent="-609600" eaLnBrk="1" hangingPunct="1">
              <a:lnSpc>
                <a:spcPct val="70000"/>
              </a:lnSpc>
              <a:buFontTx/>
              <a:buAutoNum type="arabicPeriod" startAt="4"/>
            </a:pPr>
            <a:r>
              <a:rPr lang="en-US" sz="2400" smtClean="0"/>
              <a:t>If collision </a:t>
            </a:r>
          </a:p>
          <a:p>
            <a:pPr marL="609600" indent="-609600" eaLnBrk="1" hangingPunct="1">
              <a:lnSpc>
                <a:spcPct val="70000"/>
              </a:lnSpc>
              <a:buFontTx/>
              <a:buNone/>
            </a:pPr>
            <a:r>
              <a:rPr lang="en-US" sz="2400" smtClean="0">
                <a:sym typeface="Wingdings" pitchFamily="2" charset="2"/>
              </a:rPr>
              <a:t>	</a:t>
            </a:r>
            <a:r>
              <a:rPr lang="en-US" sz="2400" i="1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US" sz="2400" i="1" smtClean="0"/>
              <a:t> station waits a random amount of time and attempts to transmit again (starts all over again)</a:t>
            </a:r>
          </a:p>
        </p:txBody>
      </p:sp>
      <p:sp>
        <p:nvSpPr>
          <p:cNvPr id="1404932" name="Text Box 4"/>
          <p:cNvSpPr txBox="1">
            <a:spLocks noChangeArrowheads="1"/>
          </p:cNvSpPr>
          <p:nvPr/>
        </p:nvSpPr>
        <p:spPr bwMode="auto">
          <a:xfrm>
            <a:off x="554038" y="5257800"/>
            <a:ext cx="8285162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sz="2000">
                <a:solidFill>
                  <a:srgbClr val="FF0000"/>
                </a:solidFill>
                <a:latin typeface="Tahoma" pitchFamily="34" charset="0"/>
              </a:rPr>
              <a:t>The protocol is called 1-persistent because the station transmits  with a </a:t>
            </a:r>
          </a:p>
          <a:p>
            <a:pPr eaLnBrk="1" hangingPunct="1">
              <a:spcBef>
                <a:spcPct val="0"/>
              </a:spcBef>
            </a:pPr>
            <a:r>
              <a:rPr lang="en-US" sz="2000">
                <a:solidFill>
                  <a:srgbClr val="FF0000"/>
                </a:solidFill>
                <a:latin typeface="Tahoma" pitchFamily="34" charset="0"/>
              </a:rPr>
              <a:t>probability of 1 whenever it finds the channel idle.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49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34CED2E-B34A-42F9-B978-3D930D3CC35F}" type="datetime1">
              <a:rPr lang="en-US" smtClean="0">
                <a:latin typeface="Verdana" pitchFamily="34" charset="0"/>
              </a:rPr>
              <a:pPr/>
              <a:t>5/8/2017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861B8EE-EEFA-4C9B-9CDE-0A22F41F5C71}" type="slidenum">
              <a:rPr lang="en-US" smtClean="0">
                <a:latin typeface="Verdana" pitchFamily="34" charset="0"/>
              </a:rPr>
              <a:pPr/>
              <a:t>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1-persistent CSMA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5257800" cy="18288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2700" smtClean="0"/>
              <a:t>Q: How can there be a collision if the station does not transmit if the channel is busy</a:t>
            </a:r>
            <a:endParaRPr lang="en-US" sz="3000" smtClean="0"/>
          </a:p>
        </p:txBody>
      </p:sp>
      <p:pic>
        <p:nvPicPr>
          <p:cNvPr id="15032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743" y="2841172"/>
            <a:ext cx="4506686" cy="2865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82DDFA0-332C-48D1-857C-A705B5EFB39E}" type="datetime1">
              <a:rPr lang="en-US" smtClean="0">
                <a:latin typeface="Verdana" pitchFamily="34" charset="0"/>
              </a:rPr>
              <a:pPr/>
              <a:t>5/8/2017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FDB2250-AF79-49D2-AE96-0ED61F48B35E}" type="slidenum">
              <a:rPr lang="en-US" smtClean="0">
                <a:latin typeface="Verdana" pitchFamily="34" charset="0"/>
              </a:rPr>
              <a:pPr/>
              <a:t>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1-persistent CSMA</a:t>
            </a:r>
          </a:p>
        </p:txBody>
      </p:sp>
      <p:sp>
        <p:nvSpPr>
          <p:cNvPr id="140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839200" cy="48006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3000" dirty="0" smtClean="0"/>
              <a:t>A1: Simultaneous transmissions</a:t>
            </a:r>
          </a:p>
          <a:p>
            <a:pPr eaLnBrk="1" hangingPunct="1"/>
            <a:r>
              <a:rPr lang="en-US" sz="3000" dirty="0" smtClean="0"/>
              <a:t>Example: Three stations A, B, C</a:t>
            </a:r>
          </a:p>
          <a:p>
            <a:pPr lvl="1" eaLnBrk="1" hangingPunct="1"/>
            <a:r>
              <a:rPr lang="en-US" sz="2600" dirty="0" smtClean="0"/>
              <a:t>A is transmitting</a:t>
            </a:r>
          </a:p>
          <a:p>
            <a:pPr lvl="1" eaLnBrk="1" hangingPunct="1"/>
            <a:r>
              <a:rPr lang="en-US" sz="2600" dirty="0" smtClean="0"/>
              <a:t>B and C become ready in the middle of A’s transmission</a:t>
            </a:r>
          </a:p>
          <a:p>
            <a:pPr lvl="1" eaLnBrk="1" hangingPunct="1"/>
            <a:r>
              <a:rPr lang="en-US" sz="2600" dirty="0" smtClean="0"/>
              <a:t>B and C will wait until the end of A’s transmission</a:t>
            </a:r>
          </a:p>
          <a:p>
            <a:pPr lvl="1" eaLnBrk="1" hangingPunct="1"/>
            <a:r>
              <a:rPr lang="en-US" sz="2600" dirty="0" smtClean="0"/>
              <a:t>Both will begin transmit simultaneously, resulting in a collision</a:t>
            </a:r>
          </a:p>
          <a:p>
            <a:pPr lvl="1" eaLnBrk="1" hangingPunct="1"/>
            <a:r>
              <a:rPr lang="en-US" sz="2600" dirty="0" smtClean="0">
                <a:solidFill>
                  <a:srgbClr val="FF0000"/>
                </a:solidFill>
              </a:rPr>
              <a:t>If B and C were not so greedy, there would be fewer collisions</a:t>
            </a:r>
          </a:p>
        </p:txBody>
      </p:sp>
    </p:spTree>
    <p:extLst>
      <p:ext uri="{BB962C8B-B14F-4D97-AF65-F5344CB8AC3E}">
        <p14:creationId xmlns:p14="http://schemas.microsoft.com/office/powerpoint/2010/main" val="232016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82DDFA0-332C-48D1-857C-A705B5EFB39E}" type="datetime1">
              <a:rPr lang="en-US" smtClean="0">
                <a:latin typeface="Verdana" pitchFamily="34" charset="0"/>
              </a:rPr>
              <a:pPr/>
              <a:t>5/8/2017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FDB2250-AF79-49D2-AE96-0ED61F48B35E}" type="slidenum">
              <a:rPr lang="en-US" smtClean="0">
                <a:latin typeface="Verdana" pitchFamily="34" charset="0"/>
              </a:rPr>
              <a:pPr/>
              <a:t>9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1-persistent CSMA</a:t>
            </a:r>
          </a:p>
        </p:txBody>
      </p:sp>
      <p:sp>
        <p:nvSpPr>
          <p:cNvPr id="140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839200" cy="4800600"/>
          </a:xfrm>
        </p:spPr>
        <p:txBody>
          <a:bodyPr/>
          <a:lstStyle/>
          <a:p>
            <a:pPr eaLnBrk="1" hangingPunct="1"/>
            <a:r>
              <a:rPr lang="en-US" sz="3000" dirty="0" smtClean="0"/>
              <a:t>A2: </a:t>
            </a:r>
            <a:r>
              <a:rPr lang="en-US" sz="3000" dirty="0"/>
              <a:t>Propagation delay</a:t>
            </a:r>
          </a:p>
          <a:p>
            <a:pPr lvl="1" eaLnBrk="1" hangingPunct="1"/>
            <a:r>
              <a:rPr lang="en-US" sz="2600" dirty="0"/>
              <a:t>Right after a station begins sending, another one becomes ready to send and senses the channel</a:t>
            </a:r>
          </a:p>
          <a:p>
            <a:pPr lvl="1" eaLnBrk="1" hangingPunct="1"/>
            <a:r>
              <a:rPr lang="en-US" sz="2600" dirty="0"/>
              <a:t>If the first station’s signal has not reached the second one, then the second will sense an idle channel, begin sending</a:t>
            </a:r>
            <a:r>
              <a:rPr lang="en-US" sz="2600" dirty="0">
                <a:sym typeface="Wingdings" pitchFamily="2" charset="2"/>
              </a:rPr>
              <a:t> COLLISION</a:t>
            </a:r>
            <a:endParaRPr lang="en-US" sz="2600" dirty="0"/>
          </a:p>
          <a:p>
            <a:pPr lvl="1" eaLnBrk="1" hangingPunct="1"/>
            <a:r>
              <a:rPr lang="en-US" sz="2600" i="1" dirty="0">
                <a:solidFill>
                  <a:srgbClr val="FF0000"/>
                </a:solidFill>
              </a:rPr>
              <a:t>The longer the propagation delay, the worse this effect 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">
  <a:themeElements>
    <a:clrScheme name="LECTUR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C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CTUR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5142</TotalTime>
  <Words>1614</Words>
  <Application>Microsoft Office PowerPoint</Application>
  <PresentationFormat>On-screen Show (4:3)</PresentationFormat>
  <Paragraphs>298</Paragraphs>
  <Slides>31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Symbol</vt:lpstr>
      <vt:lpstr>Tahoma</vt:lpstr>
      <vt:lpstr>Times New Roman</vt:lpstr>
      <vt:lpstr>Verdana</vt:lpstr>
      <vt:lpstr>Wingdings</vt:lpstr>
      <vt:lpstr>LECTURE</vt:lpstr>
      <vt:lpstr>Equation</vt:lpstr>
      <vt:lpstr>Data Link Layer Part IV: Medium Access Control with Carrier Sense</vt:lpstr>
      <vt:lpstr>What is the biggest problem with ALOHA</vt:lpstr>
      <vt:lpstr>Carrier Sense Multiple Access (CSMA) Protocols</vt:lpstr>
      <vt:lpstr>Carrier Sense Multiple Access (CSMA) Protocols</vt:lpstr>
      <vt:lpstr>Carrier Sense Multiple Access (CSMA) Protocols</vt:lpstr>
      <vt:lpstr>1-persistent CSMA</vt:lpstr>
      <vt:lpstr>1-persistent CSMA</vt:lpstr>
      <vt:lpstr>1-persistent CSMA</vt:lpstr>
      <vt:lpstr>1-persistent CSMA</vt:lpstr>
      <vt:lpstr>nonpersistent CSMA</vt:lpstr>
      <vt:lpstr>Tradeoff between 1- and Non- Persistent CSMA</vt:lpstr>
      <vt:lpstr>p-persistent CSMA</vt:lpstr>
      <vt:lpstr>Comparison</vt:lpstr>
      <vt:lpstr>CSMA/CD (Collision Detection and doing something about it!)</vt:lpstr>
      <vt:lpstr>CSMA/CD (Collision Detection and doing something about it!)</vt:lpstr>
      <vt:lpstr>CSMA/CD Time to Detect Collision</vt:lpstr>
      <vt:lpstr>CSMA/CD</vt:lpstr>
      <vt:lpstr>CSMA/CD Propagation delay and collision detection</vt:lpstr>
      <vt:lpstr>CSMA/CD Performance</vt:lpstr>
      <vt:lpstr>CSMA/CD Performance</vt:lpstr>
      <vt:lpstr>CSMA/CD Performance</vt:lpstr>
      <vt:lpstr>CSMA/CD Performance</vt:lpstr>
      <vt:lpstr>CSMA/CD Performance</vt:lpstr>
      <vt:lpstr>Numeric Example</vt:lpstr>
      <vt:lpstr>A more interesting Example</vt:lpstr>
      <vt:lpstr>Example ctd’</vt:lpstr>
      <vt:lpstr>Example ctd’</vt:lpstr>
      <vt:lpstr>Example ctd’</vt:lpstr>
      <vt:lpstr>Example ctd’</vt:lpstr>
      <vt:lpstr>Example ctd’</vt:lpstr>
      <vt:lpstr>Data Link Layer Part IV: Medium Access Control with Carrier Sense</vt:lpstr>
    </vt:vector>
  </TitlesOfParts>
  <Company>METUCC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guran</dc:creator>
  <cp:lastModifiedBy>user</cp:lastModifiedBy>
  <cp:revision>988</cp:revision>
  <cp:lastPrinted>1601-01-01T00:00:00Z</cp:lastPrinted>
  <dcterms:created xsi:type="dcterms:W3CDTF">2011-02-15T06:49:03Z</dcterms:created>
  <dcterms:modified xsi:type="dcterms:W3CDTF">2017-05-08T09:17:47Z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