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5" r:id="rId2"/>
    <p:sldId id="759" r:id="rId3"/>
    <p:sldId id="712" r:id="rId4"/>
    <p:sldId id="713" r:id="rId5"/>
    <p:sldId id="816" r:id="rId6"/>
    <p:sldId id="794" r:id="rId7"/>
    <p:sldId id="795" r:id="rId8"/>
    <p:sldId id="796" r:id="rId9"/>
    <p:sldId id="797" r:id="rId10"/>
    <p:sldId id="798" r:id="rId11"/>
    <p:sldId id="800" r:id="rId12"/>
    <p:sldId id="804" r:id="rId13"/>
    <p:sldId id="805" r:id="rId14"/>
    <p:sldId id="716" r:id="rId15"/>
    <p:sldId id="782" r:id="rId16"/>
    <p:sldId id="783" r:id="rId17"/>
    <p:sldId id="784" r:id="rId18"/>
    <p:sldId id="819" r:id="rId19"/>
    <p:sldId id="820" r:id="rId20"/>
    <p:sldId id="792" r:id="rId21"/>
    <p:sldId id="830" r:id="rId22"/>
    <p:sldId id="821" r:id="rId23"/>
    <p:sldId id="822" r:id="rId24"/>
    <p:sldId id="823" r:id="rId25"/>
    <p:sldId id="824" r:id="rId26"/>
    <p:sldId id="829" r:id="rId27"/>
    <p:sldId id="825" r:id="rId28"/>
    <p:sldId id="826" r:id="rId29"/>
    <p:sldId id="827" r:id="rId30"/>
    <p:sldId id="82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1" autoAdjust="0"/>
    <p:restoredTop sz="84380" autoAdjust="0"/>
  </p:normalViewPr>
  <p:slideViewPr>
    <p:cSldViewPr snapToGrid="0">
      <p:cViewPr varScale="1">
        <p:scale>
          <a:sx n="75" d="100"/>
          <a:sy n="75" d="100"/>
        </p:scale>
        <p:origin x="451" y="58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5C35B14D-E8B1-4B32-A4AB-DD09186A4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813A0-6691-4CB4-B977-A6C3F6DF62D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10937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D54DF-EEEE-48FE-9B2A-F7DD00E2B0F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81532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2BC148-3997-4879-B923-BD8E2871AD5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03004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17C62-B88B-4476-A2DA-DF28ED810CB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03635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185DE6-8D5B-4975-8408-879ACE976AE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41293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C86307-9721-46AE-A062-D71D421B01B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53101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5E700E-B643-40C3-BE78-C3EAB8D6956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52894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13EEA-8479-4BA3-96CD-335B59CBB18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06170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8E723C-7704-4134-8F64-2D32DB7DBA6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75066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C41A1F-8FD6-4804-A4E2-A2321D3E45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25336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8BF812-AE9F-4027-861D-CF69C5D507F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90145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D5743D-4B08-4142-A21E-E5C6756C7D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90425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EA9EDC-1240-4872-AEDA-E1E3D86054E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25504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2A8CD-1104-439D-B79A-58F6F90240E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64335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125C7-C28B-4CAD-A8D2-E87C900CF6A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96825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D54DF-EEEE-48FE-9B2A-F7DD00E2B0F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5123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D3CA3-9638-40A8-9F38-181C23355FFC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7FAA-077F-47ED-8254-1A6818E52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FDFEE-3290-4337-86B1-F39C92554FDB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D462-EFD5-4FBA-BEA1-148B6B4CD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E15D-EC99-47A8-82E8-AA20F5C01AD7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5C06-A29E-45BE-86E4-B03876F54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CD36D-A7E8-463E-9BEF-9A49743FF6B5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05BA-6FFC-45D3-81F5-ABE8C3C31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1688-22D5-470C-A41E-E4A77BCCD858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6E4F7-FF77-4FEE-89C2-4F82DAA1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84EAE-0846-4F15-A14F-07C8F2664A09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BA24-2005-4581-9DFC-8542D063F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962A-2BC7-4949-A837-0DB0F0D738A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589E3-B52F-40F4-9E72-2D8FFB8BE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7D75-0EA7-4DED-9FB6-85FFAF50EDFC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FF69-1640-4C24-8B34-A57721772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41D7-EA7B-4AAD-98F9-7C091A36B41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48A2-33B9-4E64-80E9-F9393725E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9710-4D86-42C4-927C-F92563D8AC38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988A-B53E-4822-BCF5-8035B1FA3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AB3CD-FC29-4CE1-B627-1409C4C24856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85A98-7D51-4DAE-BE37-605D68F5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9DAC3-9912-4886-91DA-120CD033B0B2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9C88-0A85-44BE-BB1E-C9B8E693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9942B42A-1419-4CF9-8823-F31D35C2EE5E}" type="datetime1">
              <a:rPr lang="en-US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A4A02050-573A-4EA3-AFFA-270A8AED3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Part V: Local Area Networks and Ethernet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6C5FEF-FB66-431A-A95B-BDD77DB82200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35D65B-B72E-492E-A2D7-86F8A4852A97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Ethernet CSMA/CD algorithm</a:t>
            </a:r>
          </a:p>
        </p:txBody>
      </p:sp>
      <p:sp>
        <p:nvSpPr>
          <p:cNvPr id="157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433888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1. NIC receives datagram from network layer, creates frame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2. If NIC senses channel idle, starts frame transmission If NIC senses channel busy, waits until channel idle, then transmits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3. If NIC transmits entire frame without detecting another transmission, NIC is done with frame 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4. If NIC detects another transmission while transmitting,  aborts and sends </a:t>
            </a:r>
            <a:r>
              <a:rPr lang="en-US" sz="2000" smtClean="0">
                <a:solidFill>
                  <a:srgbClr val="FF0000"/>
                </a:solidFill>
              </a:rPr>
              <a:t>jam signal</a:t>
            </a:r>
            <a:r>
              <a:rPr lang="en-US" sz="2000" smtClean="0"/>
              <a:t>. Makes sure all other transmitters are aware of collision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sp>
        <p:nvSpPr>
          <p:cNvPr id="1577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41007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5. After aborting, NIC enters </a:t>
            </a:r>
            <a:r>
              <a:rPr lang="en-US" sz="2000" b="1" dirty="0" smtClean="0">
                <a:solidFill>
                  <a:srgbClr val="FF0000"/>
                </a:solidFill>
              </a:rPr>
              <a:t>exponential </a:t>
            </a:r>
            <a:r>
              <a:rPr lang="en-US" sz="2000" b="1" dirty="0" err="1" smtClean="0">
                <a:solidFill>
                  <a:srgbClr val="FF0000"/>
                </a:solidFill>
              </a:rPr>
              <a:t>backoff</a:t>
            </a:r>
            <a:r>
              <a:rPr lang="en-US" sz="2000" dirty="0" smtClean="0"/>
              <a:t>: after </a:t>
            </a:r>
            <a:r>
              <a:rPr lang="en-US" sz="2000" i="1" dirty="0" err="1" smtClean="0"/>
              <a:t>m</a:t>
            </a:r>
            <a:r>
              <a:rPr lang="en-US" sz="2000" dirty="0" err="1" smtClean="0"/>
              <a:t>th</a:t>
            </a:r>
            <a:r>
              <a:rPr lang="en-US" sz="2000" dirty="0" smtClean="0"/>
              <a:t> collision, NIC chooses </a:t>
            </a:r>
            <a:r>
              <a:rPr lang="en-US" sz="2000" i="1" dirty="0" smtClean="0"/>
              <a:t>K </a:t>
            </a:r>
            <a:r>
              <a:rPr lang="en-US" sz="2000" dirty="0" smtClean="0"/>
              <a:t>at random from </a:t>
            </a:r>
            <a:br>
              <a:rPr lang="en-US" sz="2000" dirty="0" smtClean="0"/>
            </a:br>
            <a:r>
              <a:rPr lang="en-US" sz="1800" dirty="0" smtClean="0"/>
              <a:t>{0,1,2,…,2</a:t>
            </a:r>
            <a:r>
              <a:rPr lang="en-US" sz="1800" b="1" baseline="30000" dirty="0" smtClean="0"/>
              <a:t>m</a:t>
            </a:r>
            <a:r>
              <a:rPr lang="en-US" sz="1800" dirty="0" smtClean="0"/>
              <a:t>-1}.</a:t>
            </a:r>
            <a:r>
              <a:rPr lang="en-US" sz="2000" dirty="0" smtClean="0"/>
              <a:t> NIC waits K</a:t>
            </a:r>
            <a:r>
              <a:rPr lang="el-GR" sz="2000" dirty="0" smtClean="0"/>
              <a:t>·</a:t>
            </a:r>
            <a:r>
              <a:rPr lang="en-US" sz="2000" dirty="0" smtClean="0"/>
              <a:t>512 bit times, returns to Step 2. Fully freezes 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interval at 1023 slot times after 10 attempts, and gives up altogether after 16 attempts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Bit time:</a:t>
            </a:r>
            <a:r>
              <a:rPr lang="en-US" sz="2000" dirty="0" smtClean="0"/>
              <a:t> 0.1 </a:t>
            </a:r>
            <a:r>
              <a:rPr lang="en-US" sz="2000" dirty="0" err="1" smtClean="0"/>
              <a:t>microsec</a:t>
            </a:r>
            <a:r>
              <a:rPr lang="en-US" sz="2000" dirty="0" smtClean="0"/>
              <a:t> for 10 Mbps Ethernet ;</a:t>
            </a:r>
            <a:br>
              <a:rPr lang="en-US" sz="2000" dirty="0" smtClean="0"/>
            </a:br>
            <a:r>
              <a:rPr lang="en-US" sz="2000" dirty="0" smtClean="0"/>
              <a:t>for K=1023, wait time is about 50 </a:t>
            </a:r>
            <a:r>
              <a:rPr lang="en-US" sz="2000" dirty="0" err="1" smtClean="0"/>
              <a:t>msec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Jam Signal:</a:t>
            </a:r>
            <a:r>
              <a:rPr lang="en-US" sz="2000" dirty="0" smtClean="0"/>
              <a:t> 48 bits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DA9000-9194-4BD0-809D-95831BBB9B18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B75337-F885-4DC8-8658-F6BD077C798F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Ethernet’s CSMA/CD (more)</a:t>
            </a:r>
            <a:endParaRPr lang="en-US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Exponential Backoff:</a:t>
            </a:r>
            <a:r>
              <a:rPr lang="en-US" smtClean="0"/>
              <a:t> </a:t>
            </a:r>
          </a:p>
          <a:p>
            <a:pPr eaLnBrk="1" hangingPunct="1"/>
            <a:r>
              <a:rPr lang="en-US" i="1" smtClean="0">
                <a:solidFill>
                  <a:schemeClr val="accent2"/>
                </a:solidFill>
              </a:rPr>
              <a:t>Goal</a:t>
            </a:r>
            <a:r>
              <a:rPr lang="en-US" smtClean="0"/>
              <a:t>: adapt retransmission attempts to estimated current load</a:t>
            </a:r>
          </a:p>
          <a:p>
            <a:pPr lvl="1" eaLnBrk="1" hangingPunct="1"/>
            <a:r>
              <a:rPr lang="en-US" sz="3200" smtClean="0"/>
              <a:t>heavy load: random wait will be longer</a:t>
            </a:r>
            <a:endParaRPr lang="en-US" smtClean="0"/>
          </a:p>
          <a:p>
            <a:pPr eaLnBrk="1" hangingPunct="1"/>
            <a:r>
              <a:rPr lang="en-US" smtClean="0"/>
              <a:t>Keep delays low at low load but avoid collisions under heavy (high) load</a:t>
            </a:r>
          </a:p>
          <a:p>
            <a:pPr eaLnBrk="1" hangingPunct="1"/>
            <a:r>
              <a:rPr lang="en-US" smtClean="0"/>
              <a:t>This algorithm yields a "statistical fairness"  in the sharing of bandwidth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936FE-16A4-4428-A60E-8391AB16452A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E71872-0641-4A5C-92FE-94DA848625EE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Performance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081088"/>
            <a:ext cx="8229600" cy="627062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2400" smtClean="0"/>
              <a:t>Efficiency of Ethernet at 10 Mbps with 512-bit slot times.</a:t>
            </a:r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763"/>
            <a:ext cx="538162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E8556B-1457-4488-B575-7F3F57279D43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52CF95-1A54-4079-9BC2-CB86D240D5D4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 and Gigabit Ethernet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Fast Ethernet (100Mbps) has technology very similar to 10Mbps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Uses different physical layer encoding (4B5B)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Many NIC’s are 10/100 capable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Can be used at either speed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Gigabit Ethernet (1,000Mbps)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Compatible with lower speeds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Uses standard framing and CSMA/CD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Distances are severely limited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Typically used for backbones and inter-router connectivity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Becoming cost competitive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7"/>
          <p:cNvSpPr txBox="1">
            <a:spLocks noChangeArrowheads="1"/>
          </p:cNvSpPr>
          <p:nvPr/>
        </p:nvSpPr>
        <p:spPr bwMode="auto">
          <a:xfrm>
            <a:off x="6953250" y="4738688"/>
            <a:ext cx="20621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HUB AND SWITCH ARE DIFFERENT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12547-A48A-4253-800D-FB40FB0664AD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2D875F-6FC0-4E59-AAF0-A2E430237B17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46063"/>
            <a:ext cx="7162800" cy="914400"/>
          </a:xfrm>
        </p:spPr>
        <p:txBody>
          <a:bodyPr/>
          <a:lstStyle/>
          <a:p>
            <a:pPr eaLnBrk="1" hangingPunct="1"/>
            <a:r>
              <a:rPr lang="en-GB" smtClean="0"/>
              <a:t>LAN Bus, Hubs and Switches</a:t>
            </a:r>
          </a:p>
        </p:txBody>
      </p:sp>
      <p:pic>
        <p:nvPicPr>
          <p:cNvPr id="24583" name="Picture 3" descr="Hub-Switch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"/>
          <a:stretch>
            <a:fillRect/>
          </a:stretch>
        </p:blipFill>
        <p:spPr bwMode="auto">
          <a:xfrm>
            <a:off x="1509713" y="992188"/>
            <a:ext cx="5346700" cy="5057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707188" y="2771775"/>
            <a:ext cx="2190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BUS AND HUB ARE LOGICALLY THE SAME</a:t>
            </a:r>
          </a:p>
        </p:txBody>
      </p:sp>
      <p:sp>
        <p:nvSpPr>
          <p:cNvPr id="1443849" name="Rectangle 9"/>
          <p:cNvSpPr>
            <a:spLocks noChangeArrowheads="1"/>
          </p:cNvSpPr>
          <p:nvPr/>
        </p:nvSpPr>
        <p:spPr bwMode="auto">
          <a:xfrm>
            <a:off x="406400" y="2844800"/>
            <a:ext cx="6270625" cy="146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443850" name="Rectangle 10"/>
          <p:cNvSpPr>
            <a:spLocks noChangeArrowheads="1"/>
          </p:cNvSpPr>
          <p:nvPr/>
        </p:nvSpPr>
        <p:spPr bwMode="auto">
          <a:xfrm>
            <a:off x="6591300" y="2771775"/>
            <a:ext cx="2424113" cy="146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443851" name="Rectangle 11"/>
          <p:cNvSpPr>
            <a:spLocks noChangeArrowheads="1"/>
          </p:cNvSpPr>
          <p:nvPr/>
        </p:nvSpPr>
        <p:spPr bwMode="auto">
          <a:xfrm>
            <a:off x="357188" y="4559300"/>
            <a:ext cx="8658225" cy="146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9" grpId="0" animBg="1"/>
      <p:bldP spid="1443850" grpId="0" animBg="1"/>
      <p:bldP spid="14438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DC29B-48B6-4FF6-82C5-36A48AC2685A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AF0254-7C54-4D5B-8ED8-EB7FA63632BE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Hubs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… physical-layer (“dumb”) repeaters:</a:t>
            </a:r>
          </a:p>
          <a:p>
            <a:pPr lvl="1" eaLnBrk="1" hangingPunct="1"/>
            <a:r>
              <a:rPr lang="en-US" sz="2000" dirty="0" smtClean="0"/>
              <a:t>bits coming in one link go out </a:t>
            </a:r>
            <a:r>
              <a:rPr lang="en-US" sz="2000" i="1" dirty="0" smtClean="0">
                <a:solidFill>
                  <a:srgbClr val="FF0000"/>
                </a:solidFill>
              </a:rPr>
              <a:t>all</a:t>
            </a:r>
            <a:r>
              <a:rPr lang="en-US" sz="2000" dirty="0" smtClean="0"/>
              <a:t> other links at same rate</a:t>
            </a:r>
          </a:p>
          <a:p>
            <a:pPr lvl="1" eaLnBrk="1" hangingPunct="1"/>
            <a:r>
              <a:rPr lang="en-US" sz="2000" dirty="0" smtClean="0"/>
              <a:t>all nodes connected to hub can </a:t>
            </a:r>
            <a:r>
              <a:rPr lang="en-US" sz="2000" dirty="0" smtClean="0">
                <a:solidFill>
                  <a:srgbClr val="FF0000"/>
                </a:solidFill>
              </a:rPr>
              <a:t>collide</a:t>
            </a:r>
            <a:r>
              <a:rPr lang="en-US" sz="2000" dirty="0" smtClean="0"/>
              <a:t> with one another</a:t>
            </a:r>
          </a:p>
          <a:p>
            <a:pPr lvl="1" eaLnBrk="1" hangingPunct="1"/>
            <a:r>
              <a:rPr lang="en-US" sz="2000" dirty="0" smtClean="0"/>
              <a:t>no frame buffering</a:t>
            </a:r>
          </a:p>
          <a:p>
            <a:pPr lvl="1" eaLnBrk="1" hangingPunct="1"/>
            <a:r>
              <a:rPr lang="en-US" sz="2000" dirty="0" smtClean="0"/>
              <a:t>no CSMA/CD at hub: host NICs detect collisions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4478338" y="1571625"/>
            <a:ext cx="3344307" cy="2708275"/>
            <a:chOff x="1234" y="2136"/>
            <a:chExt cx="2512" cy="1982"/>
          </a:xfrm>
        </p:grpSpPr>
        <p:sp>
          <p:nvSpPr>
            <p:cNvPr id="25608" name="Rectangle 5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graphicFrame>
          <p:nvGraphicFramePr>
            <p:cNvPr id="25609" name="Object 6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3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7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4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8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5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9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6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Rectangle 10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5" name="Rectangle 12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6" name="Rectangle 13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7" name="Line 14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21" name="Text Box 18"/>
            <p:cNvSpPr txBox="1">
              <a:spLocks noChangeArrowheads="1"/>
            </p:cNvSpPr>
            <p:nvPr/>
          </p:nvSpPr>
          <p:spPr bwMode="auto">
            <a:xfrm>
              <a:off x="2814" y="2665"/>
              <a:ext cx="9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twisted pair</a:t>
              </a:r>
            </a:p>
          </p:txBody>
        </p:sp>
        <p:sp>
          <p:nvSpPr>
            <p:cNvPr id="25622" name="Line 19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5623" name="Text Box 20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hub</a:t>
              </a:r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F85472-E90C-420B-924E-7222DF28B86D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06B9A5-BE4D-4D89-BFC5-DBCCE5BD345D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Switch/ Bridge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964" y="990236"/>
            <a:ext cx="4926647" cy="48641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link-layer device: smarter than hubs, take </a:t>
            </a:r>
            <a:r>
              <a:rPr lang="en-US" sz="2400" i="1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>
                <a:solidFill>
                  <a:srgbClr val="FF0000"/>
                </a:solidFill>
              </a:rPr>
              <a:t> role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store</a:t>
            </a:r>
            <a:r>
              <a:rPr lang="en-US" sz="2000" dirty="0" smtClean="0"/>
              <a:t>, forward Ethernet frames</a:t>
            </a:r>
          </a:p>
          <a:p>
            <a:pPr lvl="1" eaLnBrk="1" hangingPunct="1"/>
            <a:r>
              <a:rPr lang="en-US" sz="2000" dirty="0" smtClean="0"/>
              <a:t>examine incoming frame’s MAC address, </a:t>
            </a:r>
            <a:r>
              <a:rPr lang="en-US" sz="2000" dirty="0" smtClean="0">
                <a:solidFill>
                  <a:srgbClr val="FF0000"/>
                </a:solidFill>
              </a:rPr>
              <a:t>selectively</a:t>
            </a:r>
            <a:r>
              <a:rPr lang="en-US" sz="2000" dirty="0" smtClean="0"/>
              <a:t> forward  frame to one-or-more outgoing links when frame is to be forwarded on segment, uses CSMA/CD to access segment</a:t>
            </a:r>
            <a:endParaRPr lang="en-US" sz="1800" dirty="0" smtClean="0"/>
          </a:p>
          <a:p>
            <a:pPr eaLnBrk="1" hangingPunct="1"/>
            <a:r>
              <a:rPr lang="en-US" sz="2400" i="1" dirty="0" smtClean="0">
                <a:solidFill>
                  <a:srgbClr val="FF0000"/>
                </a:solidFill>
              </a:rPr>
              <a:t>transparent</a:t>
            </a:r>
          </a:p>
          <a:p>
            <a:pPr lvl="1" eaLnBrk="1" hangingPunct="1"/>
            <a:r>
              <a:rPr lang="en-US" sz="2000" dirty="0" smtClean="0"/>
              <a:t>hosts are unaware of presence of switches</a:t>
            </a:r>
            <a:endParaRPr lang="en-US" sz="1800" dirty="0" smtClean="0"/>
          </a:p>
          <a:p>
            <a:pPr eaLnBrk="1" hangingPunct="1"/>
            <a:r>
              <a:rPr lang="en-US" sz="2400" i="1" dirty="0" smtClean="0">
                <a:solidFill>
                  <a:srgbClr val="FF0000"/>
                </a:solidFill>
              </a:rPr>
              <a:t>plug-and-play, self-learning</a:t>
            </a:r>
          </a:p>
          <a:p>
            <a:pPr lvl="1" eaLnBrk="1" hangingPunct="1"/>
            <a:r>
              <a:rPr lang="en-US" sz="2000" dirty="0" smtClean="0"/>
              <a:t>switches do not need to be configured</a:t>
            </a: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55" y="1143000"/>
            <a:ext cx="3621338" cy="459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D46AE7-8990-41C9-98E9-4D7E6AC01BCC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08FD7A-CB6D-4501-8627-C2B269E1E441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Switch:  allows </a:t>
            </a:r>
            <a:r>
              <a:rPr lang="en-US" sz="3200" i="1" smtClean="0"/>
              <a:t>multiple</a:t>
            </a:r>
            <a:r>
              <a:rPr lang="en-US" sz="3200" smtClean="0"/>
              <a:t> simultaneous transmissions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800225"/>
            <a:ext cx="4503737" cy="4576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hosts have dedicated, direct connection to switch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switches buffer packets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Ethernet protocol used on </a:t>
            </a:r>
            <a:r>
              <a:rPr lang="en-US" sz="2400" i="1" dirty="0" smtClean="0"/>
              <a:t>each</a:t>
            </a:r>
            <a:r>
              <a:rPr lang="en-US" sz="2400" dirty="0" smtClean="0"/>
              <a:t> incoming link, but no collisions; full duplex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FF0000"/>
                </a:solidFill>
              </a:rPr>
              <a:t>switching</a:t>
            </a:r>
            <a:r>
              <a:rPr lang="en-US" sz="2400" i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A-to-A’ and B-to-B’ simultaneously, without collisions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possible with dumb hub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graphicFrame>
        <p:nvGraphicFramePr>
          <p:cNvPr id="276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53405"/>
              </p:ext>
            </p:extLst>
          </p:nvPr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6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34413"/>
              </p:ext>
            </p:extLst>
          </p:nvPr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2766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16843"/>
              </p:ext>
            </p:extLst>
          </p:nvPr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8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18366"/>
              </p:ext>
            </p:extLst>
          </p:nvPr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3985"/>
              </p:ext>
            </p:extLst>
          </p:nvPr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0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2766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97795"/>
              </p:ext>
            </p:extLst>
          </p:nvPr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1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27667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27668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7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A’</a:t>
            </a:r>
          </a:p>
        </p:txBody>
      </p:sp>
      <p:sp>
        <p:nvSpPr>
          <p:cNvPr id="27669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27670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B’</a:t>
            </a:r>
          </a:p>
        </p:txBody>
      </p:sp>
      <p:sp>
        <p:nvSpPr>
          <p:cNvPr id="27671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sp>
        <p:nvSpPr>
          <p:cNvPr id="27672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C’</a:t>
            </a:r>
          </a:p>
        </p:txBody>
      </p:sp>
      <p:grpSp>
        <p:nvGrpSpPr>
          <p:cNvPr id="27673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27681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7682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27683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827144" y="5062538"/>
            <a:ext cx="2710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switch with six interfaces</a:t>
            </a:r>
          </a:p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(</a:t>
            </a:r>
            <a:r>
              <a:rPr lang="en-US" i="1">
                <a:solidFill>
                  <a:srgbClr val="FF0000"/>
                </a:solidFill>
                <a:latin typeface="+mn-lt"/>
              </a:rPr>
              <a:t>1,2,3,4,5,6</a:t>
            </a:r>
            <a:r>
              <a:rPr lang="en-US" i="1">
                <a:latin typeface="+mn-lt"/>
              </a:rPr>
              <a:t>)</a:t>
            </a:r>
            <a:r>
              <a:rPr lang="en-US">
                <a:latin typeface="+mn-lt"/>
              </a:rPr>
              <a:t>  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6286500" y="26066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C20DED-6E39-4856-94E0-E37B67F6848F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02244D-DCD6-4172-AB77-FD7852848E9C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Practice: Collision </a:t>
            </a:r>
            <a:r>
              <a:rPr lang="en-US" dirty="0" smtClean="0"/>
              <a:t>domains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Switch: breaks subnet into LAN segments</a:t>
            </a:r>
          </a:p>
          <a:p>
            <a:pPr eaLnBrk="1" hangingPunct="1"/>
            <a:r>
              <a:rPr lang="en-US" dirty="0" smtClean="0"/>
              <a:t>Filters packets</a:t>
            </a:r>
          </a:p>
          <a:p>
            <a:pPr eaLnBrk="1" hangingPunct="1"/>
            <a:r>
              <a:rPr lang="en-US" dirty="0" smtClean="0"/>
              <a:t>Frame </a:t>
            </a:r>
            <a:r>
              <a:rPr lang="en-US" dirty="0" smtClean="0"/>
              <a:t>only forwarded to the necessary segments</a:t>
            </a:r>
          </a:p>
          <a:p>
            <a:pPr eaLnBrk="1" hangingPunct="1"/>
            <a:r>
              <a:rPr lang="en-US" dirty="0" smtClean="0"/>
              <a:t>Segments </a:t>
            </a:r>
            <a:r>
              <a:rPr lang="en-US" dirty="0" smtClean="0"/>
              <a:t>become separate collision domains</a:t>
            </a:r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2257425"/>
            <a:ext cx="426878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C221D6-A465-4EB5-B8EF-B1D7F8EDC94F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24C484-20EE-4A98-B310-72CB909D476F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Practice: </a:t>
            </a:r>
            <a:r>
              <a:rPr lang="en-US" dirty="0" err="1" smtClean="0"/>
              <a:t>Microsegmentation</a:t>
            </a:r>
            <a:endParaRPr lang="en-US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Converting shared medium Ethernet to point to point </a:t>
            </a:r>
          </a:p>
          <a:p>
            <a:pPr eaLnBrk="1" hangingPunct="1"/>
            <a:r>
              <a:rPr lang="en-US" dirty="0" smtClean="0"/>
              <a:t>No </a:t>
            </a:r>
            <a:r>
              <a:rPr lang="en-US" dirty="0" smtClean="0"/>
              <a:t>collisions</a:t>
            </a:r>
          </a:p>
          <a:p>
            <a:pPr eaLnBrk="1" hangingPunct="1"/>
            <a:r>
              <a:rPr lang="en-US" dirty="0"/>
              <a:t>each link is its own collision </a:t>
            </a:r>
            <a:r>
              <a:rPr lang="en-US" dirty="0" smtClean="0"/>
              <a:t>domain</a:t>
            </a:r>
            <a:endParaRPr lang="en-US" dirty="0" smtClean="0"/>
          </a:p>
          <a:p>
            <a:pPr eaLnBrk="1" hangingPunct="1"/>
            <a:r>
              <a:rPr lang="en-US" dirty="0" smtClean="0"/>
              <a:t>Common practice</a:t>
            </a:r>
          </a:p>
        </p:txBody>
      </p:sp>
      <p:sp>
        <p:nvSpPr>
          <p:cNvPr id="2970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1373188"/>
            <a:ext cx="4846637" cy="45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D03F-923F-4457-82AD-BC740F13E5BE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D54333-1C0B-4675-8CD9-4303B94DA3E9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smtClean="0"/>
              <a:t>LAN (Local Area Networks)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000" smtClean="0"/>
              <a:t>A LAN  is </a:t>
            </a:r>
            <a:r>
              <a:rPr lang="en-US" sz="2000" smtClean="0"/>
              <a:t>a </a:t>
            </a:r>
            <a:r>
              <a:rPr lang="tr-TR" sz="2000" smtClean="0"/>
              <a:t>computer network that covers a small area (home, office, building, campus)</a:t>
            </a:r>
          </a:p>
          <a:p>
            <a:pPr lvl="1" eaLnBrk="1" hangingPunct="1"/>
            <a:r>
              <a:rPr lang="tr-TR" sz="1800" smtClean="0"/>
              <a:t> a few kilometers</a:t>
            </a:r>
          </a:p>
          <a:p>
            <a:pPr eaLnBrk="1" hangingPunct="1"/>
            <a:r>
              <a:rPr lang="en-US" sz="2000" smtClean="0"/>
              <a:t>Usually</a:t>
            </a:r>
            <a:r>
              <a:rPr lang="tr-TR" sz="2000" smtClean="0"/>
              <a:t> cabling and equipments belong to the LAN owner. </a:t>
            </a:r>
          </a:p>
          <a:p>
            <a:pPr eaLnBrk="1" hangingPunct="1"/>
            <a:r>
              <a:rPr lang="en-US" sz="2000" smtClean="0"/>
              <a:t>A LAN consists of</a:t>
            </a:r>
          </a:p>
          <a:p>
            <a:pPr lvl="1" eaLnBrk="1" hangingPunct="1"/>
            <a:r>
              <a:rPr lang="en-US" sz="1800" smtClean="0"/>
              <a:t>Shared transmission medium</a:t>
            </a:r>
          </a:p>
          <a:p>
            <a:pPr lvl="2" eaLnBrk="1" hangingPunct="1"/>
            <a:r>
              <a:rPr lang="en-US" sz="1600" smtClean="0"/>
              <a:t>now so valid today due to switched LANs</a:t>
            </a:r>
          </a:p>
          <a:p>
            <a:pPr lvl="1" eaLnBrk="1" hangingPunct="1"/>
            <a:r>
              <a:rPr lang="en-US" sz="1800" smtClean="0"/>
              <a:t>regulations for orderly access to the medium</a:t>
            </a:r>
          </a:p>
          <a:p>
            <a:pPr lvl="1" eaLnBrk="1" hangingPunct="1"/>
            <a:r>
              <a:rPr lang="en-US" sz="1800" smtClean="0"/>
              <a:t>set of hardware and software for the interfacing devices</a:t>
            </a:r>
          </a:p>
          <a:p>
            <a:pPr eaLnBrk="1" hangingPunct="1"/>
            <a:r>
              <a:rPr lang="en-US" sz="2000" smtClean="0"/>
              <a:t>In TCP/IP networking, a LAN is </a:t>
            </a:r>
            <a:r>
              <a:rPr lang="en-US" sz="2000" smtClean="0">
                <a:solidFill>
                  <a:srgbClr val="FF0000"/>
                </a:solidFill>
              </a:rPr>
              <a:t>often but not always </a:t>
            </a:r>
            <a:r>
              <a:rPr lang="en-US" sz="2000" smtClean="0"/>
              <a:t>implemented as a single IP subnet.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0DC5E5-FAA9-4BF4-9B57-71BF2D3921B0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0BFD0F-E716-438F-87F5-078E3DAD45BF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Switches vs. Routers</a:t>
            </a:r>
            <a:endParaRPr 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233488"/>
            <a:ext cx="7981950" cy="318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both store-and-forward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routers: network layer devices (examine network layer headers)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switches are link layer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There is a switch inside the router along with additional layer-3 functionality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routers maintain routing tables, implement routing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switches maintain switch tables, implement filtering, learning algorithms</a:t>
            </a:r>
            <a:r>
              <a:rPr lang="en-US" sz="2800" dirty="0" smtClean="0"/>
              <a:t> </a:t>
            </a:r>
          </a:p>
        </p:txBody>
      </p:sp>
      <p:pic>
        <p:nvPicPr>
          <p:cNvPr id="37895" name="Picture 4" descr="566 Bridge and router sta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418013"/>
            <a:ext cx="5456237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A34525-3C9C-4F6F-9FBE-AC6B49C33F26}" type="datetime1">
              <a:rPr lang="en-US" smtClean="0">
                <a:latin typeface="+mn-lt"/>
              </a:rPr>
              <a:pPr/>
              <a:t>5/10/2018</a:t>
            </a:fld>
            <a:endParaRPr lang="en-US" smtClean="0">
              <a:latin typeface="+mn-lt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+mn-lt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1824F9-98FA-4548-91EB-1DEE6F9C1B8F}" type="slidenum">
              <a:rPr lang="en-US" smtClean="0">
                <a:latin typeface="+mn-lt"/>
              </a:rPr>
              <a:pPr/>
              <a:t>21</a:t>
            </a:fld>
            <a:endParaRPr lang="en-US" smtClean="0">
              <a:latin typeface="+mn-lt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n-lt"/>
              </a:rPr>
              <a:t>Switch Functionality</a:t>
            </a:r>
          </a:p>
        </p:txBody>
      </p:sp>
      <p:graphicFrame>
        <p:nvGraphicFramePr>
          <p:cNvPr id="307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1105"/>
              </p:ext>
            </p:extLst>
          </p:nvPr>
        </p:nvGraphicFramePr>
        <p:xfrm>
          <a:off x="5378450" y="1495426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1495426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96677"/>
              </p:ext>
            </p:extLst>
          </p:nvPr>
        </p:nvGraphicFramePr>
        <p:xfrm>
          <a:off x="8035925" y="262096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2620963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5924550" y="1892301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5986463" y="2509838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7110413" y="1843088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7185025" y="2325688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07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758397"/>
              </p:ext>
            </p:extLst>
          </p:nvPr>
        </p:nvGraphicFramePr>
        <p:xfrm>
          <a:off x="5715000" y="3146426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6426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28314"/>
              </p:ext>
            </p:extLst>
          </p:nvPr>
        </p:nvGraphicFramePr>
        <p:xfrm>
          <a:off x="7646988" y="1511301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1511301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904308"/>
              </p:ext>
            </p:extLst>
          </p:nvPr>
        </p:nvGraphicFramePr>
        <p:xfrm>
          <a:off x="6553200" y="93186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931863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13"/>
          <p:cNvSpPr>
            <a:spLocks noChangeShapeType="1"/>
          </p:cNvSpPr>
          <p:nvPr/>
        </p:nvSpPr>
        <p:spPr bwMode="auto">
          <a:xfrm flipH="1" flipV="1">
            <a:off x="6878638" y="1441451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07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20382"/>
              </p:ext>
            </p:extLst>
          </p:nvPr>
        </p:nvGraphicFramePr>
        <p:xfrm>
          <a:off x="6872288" y="3260726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3260726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Line 15"/>
          <p:cNvSpPr>
            <a:spLocks noChangeShapeType="1"/>
          </p:cNvSpPr>
          <p:nvPr/>
        </p:nvSpPr>
        <p:spPr bwMode="auto">
          <a:xfrm flipH="1" flipV="1">
            <a:off x="6888163" y="2468563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6761163" y="552451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6954838" y="3811588"/>
            <a:ext cx="37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A’</a:t>
            </a: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8177213" y="122237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5846763" y="3708401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B’</a:t>
            </a:r>
          </a:p>
        </p:txBody>
      </p:sp>
      <p:sp>
        <p:nvSpPr>
          <p:cNvPr id="30743" name="Text Box 20"/>
          <p:cNvSpPr txBox="1">
            <a:spLocks noChangeArrowheads="1"/>
          </p:cNvSpPr>
          <p:nvPr/>
        </p:nvSpPr>
        <p:spPr bwMode="auto">
          <a:xfrm>
            <a:off x="8267700" y="30892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sp>
        <p:nvSpPr>
          <p:cNvPr id="30744" name="Text Box 21"/>
          <p:cNvSpPr txBox="1">
            <a:spLocks noChangeArrowheads="1"/>
          </p:cNvSpPr>
          <p:nvPr/>
        </p:nvSpPr>
        <p:spPr bwMode="auto">
          <a:xfrm>
            <a:off x="5356225" y="1169988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C’</a:t>
            </a:r>
          </a:p>
        </p:txBody>
      </p:sp>
      <p:grpSp>
        <p:nvGrpSpPr>
          <p:cNvPr id="30745" name="Group 22"/>
          <p:cNvGrpSpPr>
            <a:grpSpLocks/>
          </p:cNvGrpSpPr>
          <p:nvPr/>
        </p:nvGrpSpPr>
        <p:grpSpPr bwMode="auto">
          <a:xfrm>
            <a:off x="6494463" y="2246313"/>
            <a:ext cx="720725" cy="279400"/>
            <a:chOff x="3913" y="3140"/>
            <a:chExt cx="454" cy="176"/>
          </a:xfrm>
        </p:grpSpPr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4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5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6176394" y="4371976"/>
            <a:ext cx="2710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switch with six interfaces</a:t>
            </a:r>
          </a:p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(</a:t>
            </a:r>
            <a:r>
              <a:rPr lang="en-US" i="1">
                <a:solidFill>
                  <a:srgbClr val="FF0000"/>
                </a:solidFill>
                <a:latin typeface="+mn-lt"/>
              </a:rPr>
              <a:t>1,2,3,4,5,6</a:t>
            </a:r>
            <a:r>
              <a:rPr lang="en-US" i="1">
                <a:latin typeface="+mn-lt"/>
              </a:rPr>
              <a:t>)</a:t>
            </a:r>
            <a:r>
              <a:rPr lang="en-US">
                <a:latin typeface="+mn-lt"/>
              </a:rPr>
              <a:t> 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635750" y="19161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969125" y="194151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246938" y="209391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931025" y="247491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500813" y="2536826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242050" y="2139951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604" y="1591708"/>
            <a:ext cx="5303383" cy="2780268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Filtering:</a:t>
            </a:r>
            <a:r>
              <a:rPr lang="en-US" sz="2000" dirty="0" smtClean="0"/>
              <a:t> determines </a:t>
            </a:r>
            <a:r>
              <a:rPr lang="en-US" sz="2000" dirty="0"/>
              <a:t>whether a frame should be </a:t>
            </a:r>
            <a:r>
              <a:rPr lang="en-US" sz="2000" dirty="0" smtClean="0"/>
              <a:t>forwarded to </a:t>
            </a:r>
            <a:r>
              <a:rPr lang="en-US" sz="2000" dirty="0"/>
              <a:t>some interface or should just be dropped.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Forwarding: </a:t>
            </a:r>
            <a:r>
              <a:rPr lang="en-US" sz="2000" dirty="0" smtClean="0"/>
              <a:t>determines </a:t>
            </a:r>
            <a:r>
              <a:rPr lang="en-US" sz="2000" dirty="0"/>
              <a:t>the interfaces to which a frame should be directed, </a:t>
            </a:r>
            <a:r>
              <a:rPr lang="en-US" sz="2000" dirty="0" smtClean="0"/>
              <a:t>and then </a:t>
            </a:r>
            <a:r>
              <a:rPr lang="en-US" sz="2000" dirty="0"/>
              <a:t>moves the frame to those </a:t>
            </a:r>
            <a:r>
              <a:rPr lang="en-US" sz="2000" dirty="0" smtClean="0"/>
              <a:t>interfaces.</a:t>
            </a:r>
          </a:p>
          <a:p>
            <a:r>
              <a:rPr lang="en-US" sz="2000" dirty="0" smtClean="0"/>
              <a:t>Switch </a:t>
            </a:r>
            <a:r>
              <a:rPr lang="en-US" sz="2000" dirty="0"/>
              <a:t>filtering and forwarding </a:t>
            </a:r>
            <a:r>
              <a:rPr lang="en-US" sz="2000" dirty="0" smtClean="0"/>
              <a:t>are done </a:t>
            </a:r>
            <a:r>
              <a:rPr lang="en-US" sz="2000" dirty="0"/>
              <a:t>with a switch table.</a:t>
            </a:r>
            <a:endParaRPr lang="tr-TR" sz="2000" dirty="0"/>
          </a:p>
        </p:txBody>
      </p:sp>
      <p:grpSp>
        <p:nvGrpSpPr>
          <p:cNvPr id="37" name="Group 42"/>
          <p:cNvGrpSpPr>
            <a:grpSpLocks/>
          </p:cNvGrpSpPr>
          <p:nvPr/>
        </p:nvGrpSpPr>
        <p:grpSpPr bwMode="auto">
          <a:xfrm>
            <a:off x="920438" y="4416563"/>
            <a:ext cx="3005138" cy="1444625"/>
            <a:chOff x="3449" y="3154"/>
            <a:chExt cx="1893" cy="910"/>
          </a:xfrm>
        </p:grpSpPr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3513" y="3175"/>
              <a:ext cx="1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latin typeface="+mn-lt"/>
                </a:rPr>
                <a:t>MAC </a:t>
              </a:r>
              <a:r>
                <a:rPr lang="en-US" dirty="0" err="1">
                  <a:latin typeface="+mn-lt"/>
                </a:rPr>
                <a:t>addr</a:t>
              </a:r>
              <a:r>
                <a:rPr lang="en-US" dirty="0">
                  <a:latin typeface="+mn-lt"/>
                </a:rPr>
                <a:t>  interface   TTL</a:t>
              </a:r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4150766" y="4805501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 dirty="0">
                <a:latin typeface="+mn-lt"/>
              </a:rPr>
              <a:t>Switch table </a:t>
            </a:r>
          </a:p>
        </p:txBody>
      </p:sp>
      <p:grpSp>
        <p:nvGrpSpPr>
          <p:cNvPr id="44" name="Group 49"/>
          <p:cNvGrpSpPr>
            <a:grpSpLocks/>
          </p:cNvGrpSpPr>
          <p:nvPr/>
        </p:nvGrpSpPr>
        <p:grpSpPr bwMode="auto">
          <a:xfrm>
            <a:off x="1342712" y="4849958"/>
            <a:ext cx="2471738" cy="376238"/>
            <a:chOff x="2376" y="3383"/>
            <a:chExt cx="1557" cy="237"/>
          </a:xfrm>
        </p:grpSpPr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1</a:t>
              </a: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8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A34525-3C9C-4F6F-9FBE-AC6B49C33F26}" type="datetime1">
              <a:rPr lang="en-US" smtClean="0">
                <a:latin typeface="+mn-lt"/>
              </a:rPr>
              <a:pPr/>
              <a:t>5/10/2018</a:t>
            </a:fld>
            <a:endParaRPr lang="en-US" smtClean="0">
              <a:latin typeface="+mn-lt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+mn-lt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1824F9-98FA-4548-91EB-1DEE6F9C1B8F}" type="slidenum">
              <a:rPr lang="en-US" smtClean="0">
                <a:latin typeface="+mn-lt"/>
              </a:rPr>
              <a:pPr/>
              <a:t>22</a:t>
            </a:fld>
            <a:endParaRPr lang="en-US" smtClean="0">
              <a:latin typeface="+mn-lt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+mn-lt"/>
              </a:rPr>
              <a:t>Switch Table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070438"/>
            <a:ext cx="4835525" cy="4805363"/>
          </a:xfrm>
        </p:spPr>
        <p:txBody>
          <a:bodyPr/>
          <a:lstStyle/>
          <a:p>
            <a:pPr eaLnBrk="1" hangingPunct="1"/>
            <a:r>
              <a:rPr lang="en-US" sz="2400" i="1" u="sng" dirty="0" smtClean="0">
                <a:solidFill>
                  <a:srgbClr val="FF0000"/>
                </a:solidFill>
              </a:rPr>
              <a:t>Q:</a:t>
            </a:r>
            <a:r>
              <a:rPr lang="en-US" sz="2400" dirty="0" smtClean="0"/>
              <a:t> how does switch know that A’ reachable via interface 4, B’ reachable via interface 5?</a:t>
            </a:r>
          </a:p>
          <a:p>
            <a:pPr eaLnBrk="1" hangingPunct="1"/>
            <a:r>
              <a:rPr lang="en-US" sz="2400" i="1" u="sng" dirty="0" smtClean="0">
                <a:solidFill>
                  <a:srgbClr val="FF0000"/>
                </a:solidFill>
              </a:rPr>
              <a:t>A:</a:t>
            </a:r>
            <a:r>
              <a:rPr lang="en-US" sz="2400" dirty="0" smtClean="0"/>
              <a:t>  each switch has a </a:t>
            </a:r>
            <a:r>
              <a:rPr lang="en-US" sz="2400" dirty="0" smtClean="0">
                <a:solidFill>
                  <a:srgbClr val="FF0000"/>
                </a:solidFill>
              </a:rPr>
              <a:t>switch table, </a:t>
            </a:r>
            <a:r>
              <a:rPr lang="en-US" sz="2400" dirty="0" smtClean="0"/>
              <a:t>each entry:</a:t>
            </a:r>
          </a:p>
          <a:p>
            <a:pPr lvl="1" eaLnBrk="1" hangingPunct="1"/>
            <a:r>
              <a:rPr lang="en-US" sz="2000" dirty="0" smtClean="0"/>
              <a:t>(MAC address of host, interface to reach host, time stamp)</a:t>
            </a:r>
          </a:p>
          <a:p>
            <a:pPr eaLnBrk="1" hangingPunct="1"/>
            <a:r>
              <a:rPr lang="en-US" sz="2400" dirty="0" smtClean="0"/>
              <a:t>looks like a routing table!</a:t>
            </a:r>
          </a:p>
          <a:p>
            <a:pPr eaLnBrk="1" hangingPunct="1"/>
            <a:r>
              <a:rPr lang="en-US" sz="2400" dirty="0" smtClean="0"/>
              <a:t>NOTHING LIKE LONGEST PREFIX MATCH!</a:t>
            </a:r>
          </a:p>
          <a:p>
            <a:pPr eaLnBrk="1" hangingPunct="1"/>
            <a:r>
              <a:rPr lang="en-US" sz="2400" i="1" u="sng" dirty="0" smtClean="0">
                <a:solidFill>
                  <a:srgbClr val="FF0000"/>
                </a:solidFill>
              </a:rPr>
              <a:t>Q:</a:t>
            </a:r>
            <a:r>
              <a:rPr lang="en-US" sz="2400" dirty="0" smtClean="0"/>
              <a:t> how are entries created, maintained in switch table? </a:t>
            </a:r>
            <a:endParaRPr lang="en-US" sz="2000" dirty="0" smtClean="0"/>
          </a:p>
        </p:txBody>
      </p:sp>
      <p:graphicFrame>
        <p:nvGraphicFramePr>
          <p:cNvPr id="307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31929"/>
              </p:ext>
            </p:extLst>
          </p:nvPr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69948"/>
              </p:ext>
            </p:extLst>
          </p:nvPr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07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63204"/>
              </p:ext>
            </p:extLst>
          </p:nvPr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773495"/>
              </p:ext>
            </p:extLst>
          </p:nvPr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3453"/>
              </p:ext>
            </p:extLst>
          </p:nvPr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07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30166"/>
              </p:ext>
            </p:extLst>
          </p:nvPr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7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A’</a:t>
            </a:r>
          </a:p>
        </p:txBody>
      </p:sp>
      <p:sp>
        <p:nvSpPr>
          <p:cNvPr id="30741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B’</a:t>
            </a:r>
          </a:p>
        </p:txBody>
      </p:sp>
      <p:sp>
        <p:nvSpPr>
          <p:cNvPr id="30743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sp>
        <p:nvSpPr>
          <p:cNvPr id="30744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C’</a:t>
            </a:r>
          </a:p>
        </p:txBody>
      </p:sp>
      <p:grpSp>
        <p:nvGrpSpPr>
          <p:cNvPr id="30745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4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0755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827144" y="5062538"/>
            <a:ext cx="2710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switch with six interfaces</a:t>
            </a:r>
          </a:p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(</a:t>
            </a:r>
            <a:r>
              <a:rPr lang="en-US" i="1">
                <a:solidFill>
                  <a:srgbClr val="FF0000"/>
                </a:solidFill>
                <a:latin typeface="+mn-lt"/>
              </a:rPr>
              <a:t>1,2,3,4,5,6</a:t>
            </a:r>
            <a:r>
              <a:rPr lang="en-US" i="1">
                <a:latin typeface="+mn-lt"/>
              </a:rPr>
              <a:t>)</a:t>
            </a:r>
            <a:r>
              <a:rPr lang="en-US">
                <a:latin typeface="+mn-lt"/>
              </a:rPr>
              <a:t>  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6286500" y="26066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0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5EDAFB-1F9D-4ED7-A12B-58DE4A55CAC7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013D57-EE18-4D0B-B30A-84749A240776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Switch: self-learning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47813"/>
            <a:ext cx="4202113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switch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learns</a:t>
            </a:r>
            <a:r>
              <a:rPr lang="en-US" sz="2400" dirty="0" smtClean="0"/>
              <a:t> which hosts can be reached through which interfaces</a:t>
            </a:r>
          </a:p>
          <a:p>
            <a:pPr lvl="1" eaLnBrk="1" hangingPunct="1"/>
            <a:r>
              <a:rPr lang="en-US" sz="2000" dirty="0" smtClean="0"/>
              <a:t>when frame received, switch “learns”  location of sender: incoming LAN segment</a:t>
            </a:r>
          </a:p>
          <a:p>
            <a:pPr lvl="1" eaLnBrk="1" hangingPunct="1"/>
            <a:r>
              <a:rPr lang="en-US" sz="2000" dirty="0" smtClean="0"/>
              <a:t>records sender/location (interface) pair in switch table</a:t>
            </a:r>
          </a:p>
        </p:txBody>
      </p:sp>
      <p:graphicFrame>
        <p:nvGraphicFramePr>
          <p:cNvPr id="317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64112"/>
              </p:ext>
            </p:extLst>
          </p:nvPr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29265"/>
              </p:ext>
            </p:extLst>
          </p:nvPr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1755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17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99141"/>
              </p:ext>
            </p:extLst>
          </p:nvPr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632963"/>
              </p:ext>
            </p:extLst>
          </p:nvPr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49225"/>
              </p:ext>
            </p:extLst>
          </p:nvPr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176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99567"/>
              </p:ext>
            </p:extLst>
          </p:nvPr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1764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7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A’</a:t>
            </a:r>
          </a:p>
        </p:txBody>
      </p:sp>
      <p:sp>
        <p:nvSpPr>
          <p:cNvPr id="31765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31766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B’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sp>
        <p:nvSpPr>
          <p:cNvPr id="31768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C’</a:t>
            </a:r>
          </a:p>
        </p:txBody>
      </p:sp>
      <p:grpSp>
        <p:nvGrpSpPr>
          <p:cNvPr id="31769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31797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8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9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31793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4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1795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6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31789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0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91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Source: A</a:t>
              </a:r>
            </a:p>
          </p:txBody>
        </p:sp>
        <p:sp>
          <p:nvSpPr>
            <p:cNvPr id="31792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Dest: A’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349626" y="4937125"/>
            <a:ext cx="3005138" cy="1444625"/>
            <a:chOff x="3449" y="3154"/>
            <a:chExt cx="1893" cy="910"/>
          </a:xfrm>
        </p:grpSpPr>
        <p:sp>
          <p:nvSpPr>
            <p:cNvPr id="31784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85" name="Text Box 44"/>
            <p:cNvSpPr txBox="1">
              <a:spLocks noChangeArrowheads="1"/>
            </p:cNvSpPr>
            <p:nvPr/>
          </p:nvSpPr>
          <p:spPr bwMode="auto">
            <a:xfrm>
              <a:off x="3513" y="3175"/>
              <a:ext cx="1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latin typeface="+mn-lt"/>
                </a:rPr>
                <a:t>MAC </a:t>
              </a:r>
              <a:r>
                <a:rPr lang="en-US" dirty="0" err="1">
                  <a:latin typeface="+mn-lt"/>
                </a:rPr>
                <a:t>addr</a:t>
              </a:r>
              <a:r>
                <a:rPr lang="en-US" dirty="0">
                  <a:latin typeface="+mn-lt"/>
                </a:rPr>
                <a:t>  interface   TTL</a:t>
              </a:r>
            </a:p>
          </p:txBody>
        </p:sp>
        <p:sp>
          <p:nvSpPr>
            <p:cNvPr id="31786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87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1788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55504" name="Text Box 48"/>
          <p:cNvSpPr txBox="1">
            <a:spLocks noChangeArrowheads="1"/>
          </p:cNvSpPr>
          <p:nvPr/>
        </p:nvSpPr>
        <p:spPr bwMode="auto">
          <a:xfrm>
            <a:off x="6464538" y="5326063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Switch table </a:t>
            </a:r>
          </a:p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(initially empty)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3771900" y="5370520"/>
            <a:ext cx="2471738" cy="376238"/>
            <a:chOff x="2376" y="3383"/>
            <a:chExt cx="1557" cy="237"/>
          </a:xfrm>
        </p:grpSpPr>
        <p:sp>
          <p:nvSpPr>
            <p:cNvPr id="31781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1782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1</a:t>
              </a:r>
            </a:p>
          </p:txBody>
        </p:sp>
        <p:sp>
          <p:nvSpPr>
            <p:cNvPr id="31783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5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5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5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9077A-7274-4CC4-99B7-2F31362CE75A}" type="datetime1">
              <a:rPr lang="en-US" smtClean="0">
                <a:latin typeface="+mn-lt"/>
              </a:rPr>
              <a:pPr/>
              <a:t>5/10/2018</a:t>
            </a:fld>
            <a:endParaRPr lang="en-US" smtClean="0">
              <a:latin typeface="+mn-lt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+mn-lt"/>
              </a:rPr>
              <a:t>Ece GURAN SCHMIDT EE444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930B9FD-FA6E-4663-80A7-A26E9EC18EAE}" type="slidenum">
              <a:rPr lang="en-US" smtClean="0">
                <a:latin typeface="+mn-lt"/>
              </a:rPr>
              <a:pPr/>
              <a:t>24</a:t>
            </a:fld>
            <a:endParaRPr lang="en-US" smtClean="0">
              <a:latin typeface="+mn-lt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Switch: frame filtering/forwarding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When  frame received:</a:t>
            </a:r>
            <a:br>
              <a:rPr lang="en-US" sz="2400" u="sng" dirty="0" smtClean="0">
                <a:solidFill>
                  <a:srgbClr val="FF0000"/>
                </a:solidFill>
              </a:rPr>
            </a:br>
            <a:endParaRPr lang="en-US" sz="2400" u="sng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/>
              <a:t>1. record link associated with sending host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2. index switch table using MAC </a:t>
            </a:r>
            <a:r>
              <a:rPr lang="en-US" sz="2400" dirty="0" err="1" smtClean="0"/>
              <a:t>dest</a:t>
            </a:r>
            <a:r>
              <a:rPr lang="en-US" sz="2400" dirty="0" smtClean="0"/>
              <a:t> address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3. if </a:t>
            </a:r>
            <a:r>
              <a:rPr lang="en-US" sz="2400" dirty="0" smtClean="0"/>
              <a:t>entry found for destination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chemeClr val="accent2"/>
                </a:solidFill>
              </a:rPr>
              <a:t>then 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     if </a:t>
            </a:r>
            <a:r>
              <a:rPr lang="en-US" sz="2400" dirty="0" err="1" smtClean="0"/>
              <a:t>dest</a:t>
            </a:r>
            <a:r>
              <a:rPr lang="en-US" sz="2400" dirty="0" smtClean="0"/>
              <a:t> on segment from which frame arrived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chemeClr val="accent2"/>
                </a:solidFill>
              </a:rPr>
              <a:t>then</a:t>
            </a:r>
            <a:r>
              <a:rPr lang="en-US" sz="2400" dirty="0" smtClean="0"/>
              <a:t> drop the </a:t>
            </a:r>
            <a:r>
              <a:rPr lang="en-US" sz="2400" dirty="0" smtClean="0"/>
              <a:t>frame (does not loop)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           </a:t>
            </a:r>
            <a:r>
              <a:rPr lang="en-US" sz="2400" b="1" dirty="0" smtClean="0">
                <a:solidFill>
                  <a:schemeClr val="accent2"/>
                </a:solidFill>
              </a:rPr>
              <a:t>else</a:t>
            </a:r>
            <a:r>
              <a:rPr lang="en-US" sz="2400" dirty="0" smtClean="0"/>
              <a:t> forward the frame on interface indicated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chemeClr val="accent2"/>
                </a:solidFill>
              </a:rPr>
              <a:t>  }   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chemeClr val="accent2"/>
                </a:solidFill>
              </a:rPr>
              <a:t>else</a:t>
            </a:r>
            <a:r>
              <a:rPr lang="en-US" sz="2400" dirty="0" smtClean="0"/>
              <a:t> flood</a:t>
            </a:r>
            <a:endParaRPr lang="en-US" sz="2800" dirty="0" smtClean="0"/>
          </a:p>
          <a:p>
            <a:pPr lvl="3" eaLnBrk="1" hangingPunct="1">
              <a:buFontTx/>
              <a:buNone/>
            </a:pPr>
            <a:r>
              <a:rPr lang="en-US" sz="1800" dirty="0" smtClean="0"/>
              <a:t>  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094038" y="5453063"/>
            <a:ext cx="4411785" cy="83099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i="1">
                <a:solidFill>
                  <a:schemeClr val="accent2"/>
                </a:solidFill>
                <a:latin typeface="+mn-lt"/>
              </a:rPr>
              <a:t>forward on all but the interface </a:t>
            </a:r>
          </a:p>
          <a:p>
            <a:pPr>
              <a:spcBef>
                <a:spcPct val="0"/>
              </a:spcBef>
            </a:pPr>
            <a:r>
              <a:rPr lang="en-US" sz="2400" i="1">
                <a:solidFill>
                  <a:schemeClr val="accent2"/>
                </a:solidFill>
                <a:latin typeface="+mn-lt"/>
              </a:rPr>
              <a:t>on which the frame arrived</a:t>
            </a:r>
            <a:endParaRPr lang="en-US" sz="2000" i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 flipH="1" flipV="1">
            <a:off x="2514600" y="5641975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3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9081B5-BA86-4428-9EC3-386D443EB719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6CA66C-2EC4-4800-BB85-4FD1F73CAC75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696913"/>
            <a:ext cx="3108325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+mn-lt"/>
              </a:rPr>
              <a:t>Self-learning, forwarding: example</a:t>
            </a: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0783"/>
              </p:ext>
            </p:extLst>
          </p:nvPr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30351"/>
              </p:ext>
            </p:extLst>
          </p:nvPr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7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3801" name="Line 6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3803" name="Line 8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7471"/>
              </p:ext>
            </p:extLst>
          </p:nvPr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543295"/>
              </p:ext>
            </p:extLst>
          </p:nvPr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33239"/>
              </p:ext>
            </p:extLst>
          </p:nvPr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0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Line 12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graphicFrame>
        <p:nvGraphicFramePr>
          <p:cNvPr id="3380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84228"/>
              </p:ext>
            </p:extLst>
          </p:nvPr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1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Line 14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33810" name="Text Box 15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6605588" y="4502150"/>
            <a:ext cx="372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A’</a:t>
            </a:r>
          </a:p>
        </p:txBody>
      </p:sp>
      <p:sp>
        <p:nvSpPr>
          <p:cNvPr id="33812" name="Text Box 17"/>
          <p:cNvSpPr txBox="1">
            <a:spLocks noChangeArrowheads="1"/>
          </p:cNvSpPr>
          <p:nvPr/>
        </p:nvSpPr>
        <p:spPr bwMode="auto">
          <a:xfrm>
            <a:off x="7827963" y="19129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5497513" y="439896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B’</a:t>
            </a:r>
          </a:p>
        </p:txBody>
      </p:sp>
      <p:sp>
        <p:nvSpPr>
          <p:cNvPr id="33814" name="Text Box 19"/>
          <p:cNvSpPr txBox="1">
            <a:spLocks noChangeArrowheads="1"/>
          </p:cNvSpPr>
          <p:nvPr/>
        </p:nvSpPr>
        <p:spPr bwMode="auto">
          <a:xfrm>
            <a:off x="7918450" y="3779838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sp>
        <p:nvSpPr>
          <p:cNvPr id="33815" name="Text Box 20"/>
          <p:cNvSpPr txBox="1">
            <a:spLocks noChangeArrowheads="1"/>
          </p:cNvSpPr>
          <p:nvPr/>
        </p:nvSpPr>
        <p:spPr bwMode="auto">
          <a:xfrm>
            <a:off x="5006975" y="1860550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C’</a:t>
            </a:r>
          </a:p>
        </p:txBody>
      </p:sp>
      <p:grpSp>
        <p:nvGrpSpPr>
          <p:cNvPr id="33816" name="Group 21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33882" name="Rectangle 22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83" name="Freeform 23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84" name="Freeform 24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6286500" y="26066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33878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9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80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81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33874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5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6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Source: A</a:t>
              </a:r>
            </a:p>
          </p:txBody>
        </p:sp>
        <p:sp>
          <p:nvSpPr>
            <p:cNvPr id="33877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1600">
                  <a:latin typeface="+mn-lt"/>
                </a:rPr>
                <a:t>Dest: A’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349626" y="4937125"/>
            <a:ext cx="3005138" cy="1444625"/>
            <a:chOff x="3449" y="3154"/>
            <a:chExt cx="1893" cy="910"/>
          </a:xfrm>
        </p:grpSpPr>
        <p:sp>
          <p:nvSpPr>
            <p:cNvPr id="33869" name="Rectangle 42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0" name="Text Box 43"/>
            <p:cNvSpPr txBox="1">
              <a:spLocks noChangeArrowheads="1"/>
            </p:cNvSpPr>
            <p:nvPr/>
          </p:nvSpPr>
          <p:spPr bwMode="auto">
            <a:xfrm>
              <a:off x="3519" y="3175"/>
              <a:ext cx="1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latin typeface="+mn-lt"/>
                </a:rPr>
                <a:t>MAC </a:t>
              </a:r>
              <a:r>
                <a:rPr lang="en-US" dirty="0" err="1">
                  <a:latin typeface="+mn-lt"/>
                </a:rPr>
                <a:t>addr</a:t>
              </a:r>
              <a:r>
                <a:rPr lang="en-US" dirty="0">
                  <a:latin typeface="+mn-lt"/>
                </a:rPr>
                <a:t>  interface   TTL</a:t>
              </a:r>
            </a:p>
          </p:txBody>
        </p:sp>
        <p:sp>
          <p:nvSpPr>
            <p:cNvPr id="33871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2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73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59599" name="Text Box 47"/>
          <p:cNvSpPr txBox="1">
            <a:spLocks noChangeArrowheads="1"/>
          </p:cNvSpPr>
          <p:nvPr/>
        </p:nvSpPr>
        <p:spPr bwMode="auto">
          <a:xfrm>
            <a:off x="6464538" y="5326063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Switch table </a:t>
            </a:r>
          </a:p>
          <a:p>
            <a:pPr algn="ctr">
              <a:spcBef>
                <a:spcPct val="0"/>
              </a:spcBef>
            </a:pPr>
            <a:r>
              <a:rPr lang="en-US" i="1">
                <a:latin typeface="+mn-lt"/>
              </a:rPr>
              <a:t>(initially empty)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771900" y="5370520"/>
            <a:ext cx="2471738" cy="376238"/>
            <a:chOff x="2376" y="3383"/>
            <a:chExt cx="1557" cy="237"/>
          </a:xfrm>
        </p:grpSpPr>
        <p:sp>
          <p:nvSpPr>
            <p:cNvPr id="33866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867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1</a:t>
              </a:r>
            </a:p>
          </p:txBody>
        </p:sp>
        <p:sp>
          <p:nvSpPr>
            <p:cNvPr id="33868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60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33862" name="Rectangle 5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63" name="Text Box 5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64" name="Line 5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65" name="Line 5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33858" name="Rectangle 58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59" name="Text Box 59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60" name="Line 60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61" name="Line 61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33854" name="Rectangle 6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55" name="Text Box 6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56" name="Line 6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57" name="Line 6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33850" name="Rectangle 68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51" name="Text Box 69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52" name="Line 70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53" name="Line 71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33846" name="Rectangle 7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47" name="Text Box 7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 A’</a:t>
              </a:r>
            </a:p>
          </p:txBody>
        </p:sp>
        <p:sp>
          <p:nvSpPr>
            <p:cNvPr id="33848" name="Line 7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49" name="Line 7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59629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350838" y="2411413"/>
            <a:ext cx="4044950" cy="944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frame destination unknown:</a:t>
            </a:r>
            <a:endParaRPr lang="en-US" i="1" smtClean="0"/>
          </a:p>
        </p:txBody>
      </p:sp>
      <p:sp>
        <p:nvSpPr>
          <p:cNvPr id="1559630" name="Text Box 78"/>
          <p:cNvSpPr txBox="1">
            <a:spLocks noChangeArrowheads="1"/>
          </p:cNvSpPr>
          <p:nvPr/>
        </p:nvSpPr>
        <p:spPr bwMode="auto">
          <a:xfrm>
            <a:off x="2565400" y="2884488"/>
            <a:ext cx="10727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i="1" dirty="0">
                <a:solidFill>
                  <a:srgbClr val="FF0000"/>
                </a:solidFill>
                <a:latin typeface="+mn-lt"/>
              </a:rPr>
              <a:t>flood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33842" name="Rectangle 80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43" name="Text Box 81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A’ A</a:t>
              </a:r>
            </a:p>
          </p:txBody>
        </p:sp>
        <p:sp>
          <p:nvSpPr>
            <p:cNvPr id="33844" name="Line 82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3845" name="Line 83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1559636" name="Rectangle 84"/>
          <p:cNvSpPr>
            <a:spLocks noChangeArrowheads="1"/>
          </p:cNvSpPr>
          <p:nvPr/>
        </p:nvSpPr>
        <p:spPr bwMode="auto">
          <a:xfrm>
            <a:off x="365125" y="3328988"/>
            <a:ext cx="40449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3200">
                <a:latin typeface="+mn-lt"/>
              </a:rPr>
              <a:t>destination A location known:</a:t>
            </a:r>
            <a:endParaRPr lang="en-US" sz="3200" i="1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33839" name="Text Box 86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A’</a:t>
              </a:r>
            </a:p>
          </p:txBody>
        </p:sp>
        <p:sp>
          <p:nvSpPr>
            <p:cNvPr id="33840" name="Text Box 87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4</a:t>
              </a:r>
            </a:p>
          </p:txBody>
        </p:sp>
        <p:sp>
          <p:nvSpPr>
            <p:cNvPr id="33841" name="Text Box 88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i="1">
                  <a:latin typeface="+mn-lt"/>
                </a:rPr>
                <a:t>60</a:t>
              </a:r>
            </a:p>
          </p:txBody>
        </p:sp>
      </p:grpSp>
      <p:sp>
        <p:nvSpPr>
          <p:cNvPr id="1559641" name="Rectangle 89"/>
          <p:cNvSpPr>
            <a:spLocks noChangeArrowheads="1"/>
          </p:cNvSpPr>
          <p:nvPr/>
        </p:nvSpPr>
        <p:spPr bwMode="auto">
          <a:xfrm>
            <a:off x="660400" y="4076700"/>
            <a:ext cx="40449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3200" i="1" dirty="0">
                <a:solidFill>
                  <a:srgbClr val="FF0000"/>
                </a:solidFill>
                <a:latin typeface="+mn-lt"/>
              </a:rPr>
              <a:t>selective send</a:t>
            </a:r>
          </a:p>
        </p:txBody>
      </p:sp>
    </p:spTree>
    <p:extLst>
      <p:ext uri="{BB962C8B-B14F-4D97-AF65-F5344CB8AC3E}">
        <p14:creationId xmlns:p14="http://schemas.microsoft.com/office/powerpoint/2010/main" val="808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5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99" grpId="0"/>
      <p:bldP spid="1559629" grpId="0" build="p"/>
      <p:bldP spid="1559630" grpId="0"/>
      <p:bldP spid="1559636" grpId="0" build="p"/>
      <p:bldP spid="15596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Switches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ARP Requests are broadcast with address FF-FF-FF-FF-FF-FF</a:t>
            </a:r>
          </a:p>
          <a:p>
            <a:r>
              <a:rPr lang="en-US" dirty="0" smtClean="0"/>
              <a:t>Switch forwards the ARP request to all of its ports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01688-22D5-470C-A41E-E4A77BCCD858}" type="datetime1">
              <a:rPr lang="en-US" smtClean="0"/>
              <a:pPr>
                <a:defRPr/>
              </a:pPr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6E4F7-FF77-4FEE-89C2-4F82DAA17DD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DD5646-6FF3-4A2D-9027-6374BDD4AAD5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29314A-44E1-48CB-9CBF-92374062ADF8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Interconnecting switches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eaLnBrk="1" hangingPunct="1"/>
            <a:r>
              <a:rPr lang="en-US" sz="2800" smtClean="0"/>
              <a:t>switches can be connected together</a:t>
            </a:r>
          </a:p>
        </p:txBody>
      </p:sp>
      <p:graphicFrame>
        <p:nvGraphicFramePr>
          <p:cNvPr id="348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53611"/>
              </p:ext>
            </p:extLst>
          </p:nvPr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00341"/>
              </p:ext>
            </p:extLst>
          </p:nvPr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22733"/>
              </p:ext>
            </p:extLst>
          </p:nvPr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Line 7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34872" name="Rectangle 11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73" name="Freeform 12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74" name="Freeform 13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408113" y="330676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1561616" name="Rectangle 16"/>
          <p:cNvSpPr>
            <a:spLocks noChangeArrowheads="1"/>
          </p:cNvSpPr>
          <p:nvPr/>
        </p:nvSpPr>
        <p:spPr bwMode="auto">
          <a:xfrm>
            <a:off x="690563" y="4249738"/>
            <a:ext cx="78819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i="1" u="sng">
                <a:solidFill>
                  <a:srgbClr val="FF0000"/>
                </a:solidFill>
              </a:rPr>
              <a:t>Q:</a:t>
            </a:r>
            <a:r>
              <a:rPr lang="en-US" sz="2800"/>
              <a:t> sending from A to G - how does S</a:t>
            </a:r>
            <a:r>
              <a:rPr lang="en-US" sz="2800" baseline="-25000"/>
              <a:t>1</a:t>
            </a:r>
            <a:r>
              <a:rPr lang="en-US" sz="2800"/>
              <a:t> know to forward frame destined to F via S</a:t>
            </a:r>
            <a:r>
              <a:rPr lang="en-US" sz="2800" baseline="-25000"/>
              <a:t>4</a:t>
            </a:r>
            <a:r>
              <a:rPr lang="en-US" sz="2800"/>
              <a:t> and S</a:t>
            </a:r>
            <a:r>
              <a:rPr lang="en-US" sz="2800" baseline="-25000"/>
              <a:t>3</a:t>
            </a:r>
            <a:r>
              <a:rPr lang="en-US" sz="2800"/>
              <a:t>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i="1" u="sng">
                <a:solidFill>
                  <a:srgbClr val="FF0000"/>
                </a:solidFill>
              </a:rPr>
              <a:t>A:</a:t>
            </a:r>
            <a:r>
              <a:rPr lang="en-US" sz="2800"/>
              <a:t> self learning! (works exactly the same as in single-switch case!)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181225" y="2444750"/>
            <a:ext cx="423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S</a:t>
            </a:r>
            <a:r>
              <a:rPr lang="en-US" baseline="-25000">
                <a:latin typeface="+mn-lt"/>
              </a:rPr>
              <a:t>1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655888" y="329882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1499" y="1250"/>
            <a:chExt cx="3059" cy="1288"/>
          </a:xfrm>
        </p:grpSpPr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2741" y="211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7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116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21"/>
            <p:cNvGraphicFramePr>
              <a:graphicFrameLocks noChangeAspect="1"/>
            </p:cNvGraphicFramePr>
            <p:nvPr/>
          </p:nvGraphicFramePr>
          <p:xfrm>
            <a:off x="3253" y="2087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8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087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22"/>
            <p:cNvGraphicFramePr>
              <a:graphicFrameLocks noChangeAspect="1"/>
            </p:cNvGraphicFramePr>
            <p:nvPr/>
          </p:nvGraphicFramePr>
          <p:xfrm>
            <a:off x="2045" y="202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9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02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2321" y="2321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0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2321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4"/>
            <p:cNvGraphicFramePr>
              <a:graphicFrameLocks noChangeAspect="1"/>
            </p:cNvGraphicFramePr>
            <p:nvPr/>
          </p:nvGraphicFramePr>
          <p:xfrm>
            <a:off x="4173" y="200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1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00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5"/>
            <p:cNvGraphicFramePr>
              <a:graphicFrameLocks noChangeAspect="1"/>
            </p:cNvGraphicFramePr>
            <p:nvPr/>
          </p:nvGraphicFramePr>
          <p:xfrm>
            <a:off x="3698" y="223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2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2233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 flipH="1">
              <a:off x="2290" y="1933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 flipH="1">
              <a:off x="2488" y="1945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2680" y="1909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flipH="1">
              <a:off x="3485" y="1957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 flipH="1">
              <a:off x="3802" y="1939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1499" y="1484"/>
              <a:ext cx="956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2646" y="146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H="1" flipV="1">
              <a:off x="2912" y="1432"/>
              <a:ext cx="777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34850" name="Group 34"/>
            <p:cNvGrpSpPr>
              <a:grpSpLocks/>
            </p:cNvGrpSpPr>
            <p:nvPr/>
          </p:nvGrpSpPr>
          <p:grpSpPr bwMode="auto">
            <a:xfrm>
              <a:off x="2438" y="1353"/>
              <a:ext cx="454" cy="176"/>
              <a:chOff x="3913" y="3140"/>
              <a:chExt cx="454" cy="176"/>
            </a:xfrm>
          </p:grpSpPr>
          <p:sp>
            <p:nvSpPr>
              <p:cNvPr id="34869" name="Rectangle 35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70" name="Freeform 36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3 h 63"/>
                  <a:gd name="T2" fmla="*/ 79 w 280"/>
                  <a:gd name="T3" fmla="*/ 72 h 63"/>
                  <a:gd name="T4" fmla="*/ 467 w 280"/>
                  <a:gd name="T5" fmla="*/ 0 h 63"/>
                  <a:gd name="T6" fmla="*/ 597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71" name="Freeform 37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15 w 148"/>
                  <a:gd name="T3" fmla="*/ 0 h 74"/>
                  <a:gd name="T4" fmla="*/ 293 w 148"/>
                  <a:gd name="T5" fmla="*/ 76 h 74"/>
                  <a:gd name="T6" fmla="*/ 426 w 148"/>
                  <a:gd name="T7" fmla="*/ 76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34851" name="Group 38"/>
            <p:cNvGrpSpPr>
              <a:grpSpLocks/>
            </p:cNvGrpSpPr>
            <p:nvPr/>
          </p:nvGrpSpPr>
          <p:grpSpPr bwMode="auto">
            <a:xfrm>
              <a:off x="3571" y="1845"/>
              <a:ext cx="454" cy="176"/>
              <a:chOff x="3913" y="3140"/>
              <a:chExt cx="454" cy="176"/>
            </a:xfrm>
          </p:grpSpPr>
          <p:sp>
            <p:nvSpPr>
              <p:cNvPr id="34866" name="Rectangle 39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67" name="Freeform 40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3 h 63"/>
                  <a:gd name="T2" fmla="*/ 79 w 280"/>
                  <a:gd name="T3" fmla="*/ 72 h 63"/>
                  <a:gd name="T4" fmla="*/ 467 w 280"/>
                  <a:gd name="T5" fmla="*/ 0 h 63"/>
                  <a:gd name="T6" fmla="*/ 597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68" name="Freeform 41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15 w 148"/>
                  <a:gd name="T3" fmla="*/ 0 h 74"/>
                  <a:gd name="T4" fmla="*/ 293 w 148"/>
                  <a:gd name="T5" fmla="*/ 76 h 74"/>
                  <a:gd name="T6" fmla="*/ 426 w 148"/>
                  <a:gd name="T7" fmla="*/ 76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grpSp>
          <p:nvGrpSpPr>
            <p:cNvPr id="34852" name="Group 42"/>
            <p:cNvGrpSpPr>
              <a:grpSpLocks/>
            </p:cNvGrpSpPr>
            <p:nvPr/>
          </p:nvGrpSpPr>
          <p:grpSpPr bwMode="auto">
            <a:xfrm>
              <a:off x="2407" y="1819"/>
              <a:ext cx="454" cy="176"/>
              <a:chOff x="3913" y="3140"/>
              <a:chExt cx="454" cy="176"/>
            </a:xfrm>
          </p:grpSpPr>
          <p:sp>
            <p:nvSpPr>
              <p:cNvPr id="34863" name="Rectangle 43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64" name="Freeform 44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3 h 63"/>
                  <a:gd name="T2" fmla="*/ 79 w 280"/>
                  <a:gd name="T3" fmla="*/ 72 h 63"/>
                  <a:gd name="T4" fmla="*/ 467 w 280"/>
                  <a:gd name="T5" fmla="*/ 0 h 63"/>
                  <a:gd name="T6" fmla="*/ 597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4865" name="Freeform 45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15 w 148"/>
                  <a:gd name="T3" fmla="*/ 0 h 74"/>
                  <a:gd name="T4" fmla="*/ 293 w 148"/>
                  <a:gd name="T5" fmla="*/ 76 h 74"/>
                  <a:gd name="T6" fmla="*/ 426 w 148"/>
                  <a:gd name="T7" fmla="*/ 76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tr-TR">
                  <a:latin typeface="+mn-lt"/>
                </a:endParaRPr>
              </a:p>
            </p:txBody>
          </p:sp>
        </p:grpSp>
        <p:sp>
          <p:nvSpPr>
            <p:cNvPr id="34853" name="Line 46"/>
            <p:cNvSpPr>
              <a:spLocks noChangeShapeType="1"/>
            </p:cNvSpPr>
            <p:nvPr/>
          </p:nvSpPr>
          <p:spPr bwMode="auto">
            <a:xfrm>
              <a:off x="4039" y="1973"/>
              <a:ext cx="1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4854" name="Text Box 47"/>
            <p:cNvSpPr txBox="1">
              <a:spLocks noChangeArrowheads="1"/>
            </p:cNvSpPr>
            <p:nvPr/>
          </p:nvSpPr>
          <p:spPr bwMode="auto">
            <a:xfrm>
              <a:off x="2281" y="203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D</a:t>
              </a:r>
            </a:p>
          </p:txBody>
        </p:sp>
        <p:sp>
          <p:nvSpPr>
            <p:cNvPr id="34855" name="Text Box 48"/>
            <p:cNvSpPr txBox="1">
              <a:spLocks noChangeArrowheads="1"/>
            </p:cNvSpPr>
            <p:nvPr/>
          </p:nvSpPr>
          <p:spPr bwMode="auto">
            <a:xfrm>
              <a:off x="2579" y="2305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E</a:t>
              </a:r>
            </a:p>
          </p:txBody>
        </p:sp>
        <p:sp>
          <p:nvSpPr>
            <p:cNvPr id="34856" name="Text Box 49"/>
            <p:cNvSpPr txBox="1">
              <a:spLocks noChangeArrowheads="1"/>
            </p:cNvSpPr>
            <p:nvPr/>
          </p:nvSpPr>
          <p:spPr bwMode="auto">
            <a:xfrm>
              <a:off x="2877" y="1926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F</a:t>
              </a:r>
            </a:p>
          </p:txBody>
        </p:sp>
        <p:sp>
          <p:nvSpPr>
            <p:cNvPr id="34857" name="Text Box 50"/>
            <p:cNvSpPr txBox="1">
              <a:spLocks noChangeArrowheads="1"/>
            </p:cNvSpPr>
            <p:nvPr/>
          </p:nvSpPr>
          <p:spPr bwMode="auto">
            <a:xfrm>
              <a:off x="2147" y="1744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S</a:t>
              </a:r>
              <a:r>
                <a:rPr lang="en-US" baseline="-25000">
                  <a:latin typeface="+mn-lt"/>
                </a:rPr>
                <a:t>2</a:t>
              </a:r>
            </a:p>
          </p:txBody>
        </p:sp>
        <p:sp>
          <p:nvSpPr>
            <p:cNvPr id="34858" name="Text Box 51"/>
            <p:cNvSpPr txBox="1">
              <a:spLocks noChangeArrowheads="1"/>
            </p:cNvSpPr>
            <p:nvPr/>
          </p:nvSpPr>
          <p:spPr bwMode="auto">
            <a:xfrm>
              <a:off x="2920" y="1250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S</a:t>
              </a:r>
              <a:r>
                <a:rPr lang="en-US" baseline="-25000">
                  <a:latin typeface="+mn-lt"/>
                </a:rPr>
                <a:t>4</a:t>
              </a:r>
            </a:p>
          </p:txBody>
        </p:sp>
        <p:sp>
          <p:nvSpPr>
            <p:cNvPr id="34859" name="Text Box 52"/>
            <p:cNvSpPr txBox="1">
              <a:spLocks noChangeArrowheads="1"/>
            </p:cNvSpPr>
            <p:nvPr/>
          </p:nvSpPr>
          <p:spPr bwMode="auto">
            <a:xfrm>
              <a:off x="3786" y="1619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S</a:t>
              </a:r>
              <a:r>
                <a:rPr lang="en-US" baseline="-25000">
                  <a:latin typeface="+mn-lt"/>
                </a:rPr>
                <a:t>3</a:t>
              </a:r>
            </a:p>
          </p:txBody>
        </p:sp>
        <p:sp>
          <p:nvSpPr>
            <p:cNvPr id="34860" name="Text Box 53"/>
            <p:cNvSpPr txBox="1">
              <a:spLocks noChangeArrowheads="1"/>
            </p:cNvSpPr>
            <p:nvPr/>
          </p:nvSpPr>
          <p:spPr bwMode="auto">
            <a:xfrm>
              <a:off x="3931" y="2231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H</a:t>
              </a:r>
            </a:p>
          </p:txBody>
        </p:sp>
        <p:sp>
          <p:nvSpPr>
            <p:cNvPr id="34861" name="Text Box 54"/>
            <p:cNvSpPr txBox="1">
              <a:spLocks noChangeArrowheads="1"/>
            </p:cNvSpPr>
            <p:nvPr/>
          </p:nvSpPr>
          <p:spPr bwMode="auto">
            <a:xfrm>
              <a:off x="4401" y="2003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I</a:t>
              </a:r>
            </a:p>
          </p:txBody>
        </p:sp>
        <p:sp>
          <p:nvSpPr>
            <p:cNvPr id="34862" name="Text Box 55"/>
            <p:cNvSpPr txBox="1">
              <a:spLocks noChangeArrowheads="1"/>
            </p:cNvSpPr>
            <p:nvPr/>
          </p:nvSpPr>
          <p:spPr bwMode="auto">
            <a:xfrm>
              <a:off x="3215" y="2265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+mn-lt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CAFE0E-2B23-4DEA-AF7B-D9218002D0A1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9F349D-0C8D-464E-95FA-9DFF4FFF9450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Self-learning multi-switch example</a:t>
            </a:r>
            <a:endParaRPr lang="en-US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Suppose C sends frame to I, I responds to C</a:t>
            </a:r>
            <a:endParaRPr lang="en-US" smtClean="0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i="1" u="sng">
                <a:solidFill>
                  <a:srgbClr val="FF0000"/>
                </a:solidFill>
              </a:rPr>
              <a:t>Q:</a:t>
            </a:r>
            <a:r>
              <a:rPr lang="en-US" sz="2800"/>
              <a:t> show switch tables and packet forwarding in S</a:t>
            </a:r>
            <a:r>
              <a:rPr lang="en-US" sz="2800" baseline="-25000"/>
              <a:t>1</a:t>
            </a:r>
            <a:r>
              <a:rPr lang="en-US" sz="2800"/>
              <a:t>, S</a:t>
            </a:r>
            <a:r>
              <a:rPr lang="en-US" sz="2800" baseline="-25000"/>
              <a:t>2</a:t>
            </a:r>
            <a:r>
              <a:rPr lang="en-US" sz="2800"/>
              <a:t>, S</a:t>
            </a:r>
            <a:r>
              <a:rPr lang="en-US" sz="2800" baseline="-25000"/>
              <a:t>3</a:t>
            </a:r>
            <a:r>
              <a:rPr lang="en-US" sz="2800"/>
              <a:t>, S</a:t>
            </a:r>
            <a:r>
              <a:rPr lang="en-US" sz="2800" baseline="-25000"/>
              <a:t>4</a:t>
            </a:r>
            <a:r>
              <a:rPr lang="en-US" sz="2800"/>
              <a:t> </a:t>
            </a:r>
          </a:p>
        </p:txBody>
      </p:sp>
      <p:graphicFrame>
        <p:nvGraphicFramePr>
          <p:cNvPr id="358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70241"/>
              </p:ext>
            </p:extLst>
          </p:nvPr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38990"/>
              </p:ext>
            </p:extLst>
          </p:nvPr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171659"/>
              </p:ext>
            </p:extLst>
          </p:nvPr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0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Line 8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52" name="Line 9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53" name="Line 10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grpSp>
        <p:nvGrpSpPr>
          <p:cNvPr id="35854" name="Group 11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35897" name="Rectangle 12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8" name="Freeform 13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9" name="Freeform 14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A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408113" y="330676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B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181225" y="2444750"/>
            <a:ext cx="423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S</a:t>
            </a:r>
            <a:r>
              <a:rPr lang="en-US" baseline="-25000">
                <a:latin typeface="+mn-lt"/>
              </a:rPr>
              <a:t>1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655888" y="329882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C</a:t>
            </a:r>
          </a:p>
        </p:txBody>
      </p:sp>
      <p:graphicFrame>
        <p:nvGraphicFramePr>
          <p:cNvPr id="358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08605"/>
              </p:ext>
            </p:extLst>
          </p:nvPr>
        </p:nvGraphicFramePr>
        <p:xfrm>
          <a:off x="4351338" y="33591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1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3591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4207"/>
              </p:ext>
            </p:extLst>
          </p:nvPr>
        </p:nvGraphicFramePr>
        <p:xfrm>
          <a:off x="5164138" y="3313113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2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3313113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33219"/>
              </p:ext>
            </p:extLst>
          </p:nvPr>
        </p:nvGraphicFramePr>
        <p:xfrm>
          <a:off x="3246438" y="32067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3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2067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42705"/>
              </p:ext>
            </p:extLst>
          </p:nvPr>
        </p:nvGraphicFramePr>
        <p:xfrm>
          <a:off x="3684588" y="36845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4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4588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94978"/>
              </p:ext>
            </p:extLst>
          </p:nvPr>
        </p:nvGraphicFramePr>
        <p:xfrm>
          <a:off x="6624638" y="31750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5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7500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37286"/>
              </p:ext>
            </p:extLst>
          </p:nvPr>
        </p:nvGraphicFramePr>
        <p:xfrm>
          <a:off x="5870575" y="35448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6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544888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Line 25"/>
          <p:cNvSpPr>
            <a:spLocks noChangeShapeType="1"/>
          </p:cNvSpPr>
          <p:nvPr/>
        </p:nvSpPr>
        <p:spPr bwMode="auto">
          <a:xfrm flipH="1">
            <a:off x="3635375" y="3068638"/>
            <a:ext cx="34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H="1">
            <a:off x="3949700" y="3087688"/>
            <a:ext cx="1254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4254500" y="3030538"/>
            <a:ext cx="230188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H="1">
            <a:off x="5532438" y="3106738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035675" y="3078163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H="1">
            <a:off x="2379663" y="2355850"/>
            <a:ext cx="151765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4200525" y="2322513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 flipV="1">
            <a:off x="4622800" y="2273300"/>
            <a:ext cx="123348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3870325" y="2147888"/>
            <a:ext cx="720725" cy="279400"/>
            <a:chOff x="3913" y="3140"/>
            <a:chExt cx="454" cy="176"/>
          </a:xfrm>
        </p:grpSpPr>
        <p:sp>
          <p:nvSpPr>
            <p:cNvPr id="35894" name="Rectangle 34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5" name="Freeform 35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6" name="Freeform 36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5874" name="Group 37"/>
          <p:cNvGrpSpPr>
            <a:grpSpLocks/>
          </p:cNvGrpSpPr>
          <p:nvPr/>
        </p:nvGrpSpPr>
        <p:grpSpPr bwMode="auto">
          <a:xfrm>
            <a:off x="5668963" y="2928938"/>
            <a:ext cx="720725" cy="279400"/>
            <a:chOff x="3913" y="3140"/>
            <a:chExt cx="454" cy="176"/>
          </a:xfrm>
        </p:grpSpPr>
        <p:sp>
          <p:nvSpPr>
            <p:cNvPr id="35891" name="Rectangle 38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2" name="Freeform 39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3" name="Freeform 40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5875" name="Group 41"/>
          <p:cNvGrpSpPr>
            <a:grpSpLocks/>
          </p:cNvGrpSpPr>
          <p:nvPr/>
        </p:nvGrpSpPr>
        <p:grpSpPr bwMode="auto">
          <a:xfrm>
            <a:off x="3821113" y="2887663"/>
            <a:ext cx="720725" cy="279400"/>
            <a:chOff x="3913" y="3140"/>
            <a:chExt cx="454" cy="176"/>
          </a:xfrm>
        </p:grpSpPr>
        <p:sp>
          <p:nvSpPr>
            <p:cNvPr id="35888" name="Rectangle 42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89" name="Freeform 43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5890" name="Freeform 44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5876" name="Line 45"/>
          <p:cNvSpPr>
            <a:spLocks noChangeShapeType="1"/>
          </p:cNvSpPr>
          <p:nvPr/>
        </p:nvSpPr>
        <p:spPr bwMode="auto">
          <a:xfrm>
            <a:off x="6411913" y="3132138"/>
            <a:ext cx="2857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5877" name="Text Box 46"/>
          <p:cNvSpPr txBox="1">
            <a:spLocks noChangeArrowheads="1"/>
          </p:cNvSpPr>
          <p:nvPr/>
        </p:nvSpPr>
        <p:spPr bwMode="auto">
          <a:xfrm>
            <a:off x="3621088" y="32226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D</a:t>
            </a:r>
          </a:p>
        </p:txBody>
      </p:sp>
      <p:sp>
        <p:nvSpPr>
          <p:cNvPr id="35878" name="Text Box 47"/>
          <p:cNvSpPr txBox="1">
            <a:spLocks noChangeArrowheads="1"/>
          </p:cNvSpPr>
          <p:nvPr/>
        </p:nvSpPr>
        <p:spPr bwMode="auto">
          <a:xfrm>
            <a:off x="4094163" y="36591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E</a:t>
            </a:r>
          </a:p>
        </p:txBody>
      </p:sp>
      <p:sp>
        <p:nvSpPr>
          <p:cNvPr id="35879" name="Text Box 48"/>
          <p:cNvSpPr txBox="1">
            <a:spLocks noChangeArrowheads="1"/>
          </p:cNvSpPr>
          <p:nvPr/>
        </p:nvSpPr>
        <p:spPr bwMode="auto">
          <a:xfrm>
            <a:off x="4567238" y="3057525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F</a:t>
            </a:r>
          </a:p>
        </p:txBody>
      </p:sp>
      <p:sp>
        <p:nvSpPr>
          <p:cNvPr id="35880" name="Text Box 49"/>
          <p:cNvSpPr txBox="1">
            <a:spLocks noChangeArrowheads="1"/>
          </p:cNvSpPr>
          <p:nvPr/>
        </p:nvSpPr>
        <p:spPr bwMode="auto">
          <a:xfrm>
            <a:off x="3408363" y="2768600"/>
            <a:ext cx="43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S</a:t>
            </a:r>
            <a:r>
              <a:rPr lang="en-US" baseline="-25000">
                <a:latin typeface="+mn-lt"/>
              </a:rPr>
              <a:t>2</a:t>
            </a:r>
          </a:p>
        </p:txBody>
      </p:sp>
      <p:sp>
        <p:nvSpPr>
          <p:cNvPr id="35881" name="Text Box 50"/>
          <p:cNvSpPr txBox="1">
            <a:spLocks noChangeArrowheads="1"/>
          </p:cNvSpPr>
          <p:nvPr/>
        </p:nvSpPr>
        <p:spPr bwMode="auto">
          <a:xfrm>
            <a:off x="4635500" y="1984375"/>
            <a:ext cx="436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S</a:t>
            </a:r>
            <a:r>
              <a:rPr lang="en-US" baseline="-25000">
                <a:latin typeface="+mn-lt"/>
              </a:rPr>
              <a:t>4</a:t>
            </a:r>
          </a:p>
        </p:txBody>
      </p:sp>
      <p:sp>
        <p:nvSpPr>
          <p:cNvPr id="35882" name="Text Box 51"/>
          <p:cNvSpPr txBox="1">
            <a:spLocks noChangeArrowheads="1"/>
          </p:cNvSpPr>
          <p:nvPr/>
        </p:nvSpPr>
        <p:spPr bwMode="auto">
          <a:xfrm>
            <a:off x="6010275" y="2570163"/>
            <a:ext cx="43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S</a:t>
            </a:r>
            <a:r>
              <a:rPr lang="en-US" baseline="-25000">
                <a:latin typeface="+mn-lt"/>
              </a:rPr>
              <a:t>3</a:t>
            </a:r>
          </a:p>
        </p:txBody>
      </p:sp>
      <p:sp>
        <p:nvSpPr>
          <p:cNvPr id="35883" name="Text Box 52"/>
          <p:cNvSpPr txBox="1">
            <a:spLocks noChangeArrowheads="1"/>
          </p:cNvSpPr>
          <p:nvPr/>
        </p:nvSpPr>
        <p:spPr bwMode="auto">
          <a:xfrm>
            <a:off x="6240463" y="354171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H</a:t>
            </a:r>
          </a:p>
        </p:txBody>
      </p:sp>
      <p:sp>
        <p:nvSpPr>
          <p:cNvPr id="35884" name="Text Box 53"/>
          <p:cNvSpPr txBox="1">
            <a:spLocks noChangeArrowheads="1"/>
          </p:cNvSpPr>
          <p:nvPr/>
        </p:nvSpPr>
        <p:spPr bwMode="auto">
          <a:xfrm>
            <a:off x="6986588" y="317976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I</a:t>
            </a:r>
          </a:p>
        </p:txBody>
      </p:sp>
      <p:sp>
        <p:nvSpPr>
          <p:cNvPr id="35885" name="Text Box 54"/>
          <p:cNvSpPr txBox="1">
            <a:spLocks noChangeArrowheads="1"/>
          </p:cNvSpPr>
          <p:nvPr/>
        </p:nvSpPr>
        <p:spPr bwMode="auto">
          <a:xfrm>
            <a:off x="5103813" y="359568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G</a:t>
            </a:r>
          </a:p>
        </p:txBody>
      </p:sp>
      <p:sp>
        <p:nvSpPr>
          <p:cNvPr id="35886" name="Text Box 55"/>
          <p:cNvSpPr txBox="1">
            <a:spLocks noChangeArrowheads="1"/>
          </p:cNvSpPr>
          <p:nvPr/>
        </p:nvSpPr>
        <p:spPr bwMode="auto">
          <a:xfrm>
            <a:off x="3578225" y="207010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35887" name="Text Box 56"/>
          <p:cNvSpPr txBox="1">
            <a:spLocks noChangeArrowheads="1"/>
          </p:cNvSpPr>
          <p:nvPr/>
        </p:nvSpPr>
        <p:spPr bwMode="auto">
          <a:xfrm>
            <a:off x="3959225" y="2462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88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0FC31D-DF3D-4BE8-A63E-941D8E1330E1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8D0038-24B7-484C-A4F1-022D8DC3D25E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Freeform 2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>
              <a:gd name="T0" fmla="*/ 2147483647 w 1292"/>
              <a:gd name="T1" fmla="*/ 316165181 h 1255"/>
              <a:gd name="T2" fmla="*/ 449927114 w 1292"/>
              <a:gd name="T3" fmla="*/ 2147483647 h 1255"/>
              <a:gd name="T4" fmla="*/ 372794601 w 1292"/>
              <a:gd name="T5" fmla="*/ 2147483647 h 1255"/>
              <a:gd name="T6" fmla="*/ 681317485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31616518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+mn-lt"/>
              </a:rPr>
              <a:t>Institutional network</a:t>
            </a:r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3183"/>
              </p:ext>
            </p:extLst>
          </p:nvPr>
        </p:nvGraphicFramePr>
        <p:xfrm>
          <a:off x="1249363" y="540067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2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40067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04984"/>
              </p:ext>
            </p:extLst>
          </p:nvPr>
        </p:nvGraphicFramePr>
        <p:xfrm>
          <a:off x="4575175" y="54181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4181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3444"/>
              </p:ext>
            </p:extLst>
          </p:nvPr>
        </p:nvGraphicFramePr>
        <p:xfrm>
          <a:off x="5575300" y="53578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578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77327"/>
              </p:ext>
            </p:extLst>
          </p:nvPr>
        </p:nvGraphicFramePr>
        <p:xfrm>
          <a:off x="2060575" y="54340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4340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03661"/>
              </p:ext>
            </p:extLst>
          </p:nvPr>
        </p:nvGraphicFramePr>
        <p:xfrm>
          <a:off x="3217863" y="5216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2165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458224"/>
              </p:ext>
            </p:extLst>
          </p:nvPr>
        </p:nvGraphicFramePr>
        <p:xfrm>
          <a:off x="3756025" y="5846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846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69416"/>
              </p:ext>
            </p:extLst>
          </p:nvPr>
        </p:nvGraphicFramePr>
        <p:xfrm>
          <a:off x="7370763" y="51752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1752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65431"/>
              </p:ext>
            </p:extLst>
          </p:nvPr>
        </p:nvGraphicFramePr>
        <p:xfrm>
          <a:off x="6443663" y="566261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662613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42657"/>
              </p:ext>
            </p:extLst>
          </p:nvPr>
        </p:nvGraphicFramePr>
        <p:xfrm>
          <a:off x="709613" y="47688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88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Line 13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1" name="Line 14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2" name="Line 15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3" name="Line 16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4" name="Line 17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5" name="Line 18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6" name="Line 19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7" name="Line 20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8" name="Line 21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89" name="Line 22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90" name="Line 23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91" name="Line 24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grpSp>
        <p:nvGrpSpPr>
          <p:cNvPr id="36892" name="Group 25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36943" name="AutoShape 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4" name="Rectangle 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5" name="Rectangle 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6" name="AutoShape 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7" name="Line 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8" name="Line 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9" name="Rectangle 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50" name="Rectangle 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6893" name="Group 34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36935" name="AutoShape 3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36" name="Rectangle 3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37" name="Rectangle 3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38" name="AutoShape 3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39" name="Line 3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0" name="Line 4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1" name="Rectangle 4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42" name="Rectangle 4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6894" name="Line 43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95" name="Line 44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grpSp>
        <p:nvGrpSpPr>
          <p:cNvPr id="36896" name="Group 45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36920" name="Group 46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36922" name="Oval 47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6923" name="Line 48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6924" name="Line 49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36925" name="Rectangle 50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36926" name="Oval 51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36927" name="Group 52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3693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33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34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  <p:grpSp>
            <p:nvGrpSpPr>
              <p:cNvPr id="36928" name="Group 56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3692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3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3693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</p:grpSp>
        </p:grpSp>
        <p:sp>
          <p:nvSpPr>
            <p:cNvPr id="36921" name="Line 60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36897" name="Line 61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98" name="Line 62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>
              <a:latin typeface="+mn-lt"/>
            </a:endParaRPr>
          </a:p>
        </p:txBody>
      </p:sp>
      <p:sp>
        <p:nvSpPr>
          <p:cNvPr id="36899" name="Text Box 63"/>
          <p:cNvSpPr txBox="1">
            <a:spLocks noChangeArrowheads="1"/>
          </p:cNvSpPr>
          <p:nvPr/>
        </p:nvSpPr>
        <p:spPr bwMode="auto">
          <a:xfrm>
            <a:off x="744538" y="2041525"/>
            <a:ext cx="12618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to external</a:t>
            </a:r>
          </a:p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network</a:t>
            </a:r>
          </a:p>
        </p:txBody>
      </p:sp>
      <p:sp>
        <p:nvSpPr>
          <p:cNvPr id="36900" name="Text Box 64"/>
          <p:cNvSpPr txBox="1">
            <a:spLocks noChangeArrowheads="1"/>
          </p:cNvSpPr>
          <p:nvPr/>
        </p:nvSpPr>
        <p:spPr bwMode="auto">
          <a:xfrm>
            <a:off x="2716213" y="2608263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router</a:t>
            </a:r>
          </a:p>
        </p:txBody>
      </p:sp>
      <p:sp>
        <p:nvSpPr>
          <p:cNvPr id="36901" name="Text Box 65"/>
          <p:cNvSpPr txBox="1">
            <a:spLocks noChangeArrowheads="1"/>
          </p:cNvSpPr>
          <p:nvPr/>
        </p:nvSpPr>
        <p:spPr bwMode="auto">
          <a:xfrm>
            <a:off x="6435725" y="3516313"/>
            <a:ext cx="1479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+mn-lt"/>
              </a:rPr>
              <a:t>IP subnet</a:t>
            </a:r>
          </a:p>
        </p:txBody>
      </p:sp>
      <p:sp>
        <p:nvSpPr>
          <p:cNvPr id="36902" name="Text Box 66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mail server</a:t>
            </a:r>
          </a:p>
        </p:txBody>
      </p:sp>
      <p:sp>
        <p:nvSpPr>
          <p:cNvPr id="36903" name="Text Box 67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latin typeface="+mn-lt"/>
              </a:rPr>
              <a:t>web server</a:t>
            </a:r>
          </a:p>
        </p:txBody>
      </p:sp>
      <p:grpSp>
        <p:nvGrpSpPr>
          <p:cNvPr id="36904" name="Group 68"/>
          <p:cNvGrpSpPr>
            <a:grpSpLocks/>
          </p:cNvGrpSpPr>
          <p:nvPr/>
        </p:nvGrpSpPr>
        <p:grpSpPr bwMode="auto">
          <a:xfrm>
            <a:off x="4068763" y="3100388"/>
            <a:ext cx="720725" cy="279400"/>
            <a:chOff x="3913" y="3140"/>
            <a:chExt cx="454" cy="176"/>
          </a:xfrm>
        </p:grpSpPr>
        <p:sp>
          <p:nvSpPr>
            <p:cNvPr id="36917" name="Rectangle 6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8" name="Freeform 7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9" name="Freeform 7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6905" name="Group 72"/>
          <p:cNvGrpSpPr>
            <a:grpSpLocks/>
          </p:cNvGrpSpPr>
          <p:nvPr/>
        </p:nvGrpSpPr>
        <p:grpSpPr bwMode="auto">
          <a:xfrm>
            <a:off x="1693863" y="4784725"/>
            <a:ext cx="720725" cy="279400"/>
            <a:chOff x="3913" y="3140"/>
            <a:chExt cx="454" cy="176"/>
          </a:xfrm>
        </p:grpSpPr>
        <p:sp>
          <p:nvSpPr>
            <p:cNvPr id="36914" name="Rectangle 7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5" name="Freeform 7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6" name="Freeform 7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6906" name="Group 76"/>
          <p:cNvGrpSpPr>
            <a:grpSpLocks/>
          </p:cNvGrpSpPr>
          <p:nvPr/>
        </p:nvGrpSpPr>
        <p:grpSpPr bwMode="auto">
          <a:xfrm>
            <a:off x="3914775" y="4810125"/>
            <a:ext cx="720725" cy="279400"/>
            <a:chOff x="3913" y="3140"/>
            <a:chExt cx="454" cy="176"/>
          </a:xfrm>
        </p:grpSpPr>
        <p:sp>
          <p:nvSpPr>
            <p:cNvPr id="36911" name="Rectangle 77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2" name="Freeform 78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3" name="Freeform 79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  <p:grpSp>
        <p:nvGrpSpPr>
          <p:cNvPr id="36907" name="Group 80"/>
          <p:cNvGrpSpPr>
            <a:grpSpLocks/>
          </p:cNvGrpSpPr>
          <p:nvPr/>
        </p:nvGrpSpPr>
        <p:grpSpPr bwMode="auto">
          <a:xfrm>
            <a:off x="6215063" y="4848225"/>
            <a:ext cx="720725" cy="279400"/>
            <a:chOff x="3913" y="3140"/>
            <a:chExt cx="454" cy="176"/>
          </a:xfrm>
        </p:grpSpPr>
        <p:sp>
          <p:nvSpPr>
            <p:cNvPr id="36908" name="Rectangle 81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09" name="Freeform 82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3 h 63"/>
                <a:gd name="T2" fmla="*/ 79 w 280"/>
                <a:gd name="T3" fmla="*/ 72 h 63"/>
                <a:gd name="T4" fmla="*/ 467 w 280"/>
                <a:gd name="T5" fmla="*/ 0 h 63"/>
                <a:gd name="T6" fmla="*/ 597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36910" name="Freeform 83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15 w 148"/>
                <a:gd name="T3" fmla="*/ 0 h 74"/>
                <a:gd name="T4" fmla="*/ 293 w 148"/>
                <a:gd name="T5" fmla="*/ 76 h 74"/>
                <a:gd name="T6" fmla="*/ 426 w 148"/>
                <a:gd name="T7" fmla="*/ 76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tr-TR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1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B206D-E144-4B29-AB8A-6518011A7625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E8EB8C-5A2F-4EFC-9961-E1E8404C35EB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3619500"/>
            <a:ext cx="7780337" cy="2019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Developed by Bob Metcalfe and others at Xerox PARC in mid-1970s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Roots in Aloha packet-radio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Standardized by Xerox, DEC, and Intel in 1978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LAN standards define MAC and physical layer connectivity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IEEE 802.3 (CSMA/CD - Ethernet) standard – originally 2Mbps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IEEE 802.3u standard for 100Mbps Ethernet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IEEE 802.3z standard for 1,000Mbps Ethernet</a:t>
            </a:r>
          </a:p>
        </p:txBody>
      </p:sp>
      <p:pic>
        <p:nvPicPr>
          <p:cNvPr id="7175" name="Picture 4" descr="metcalfe-ene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0" y="1019175"/>
            <a:ext cx="4419600" cy="2312988"/>
          </a:xfrm>
          <a:noFill/>
        </p:spPr>
      </p:pic>
      <p:sp>
        <p:nvSpPr>
          <p:cNvPr id="7176" name="Text Box 5"/>
          <p:cNvSpPr txBox="1">
            <a:spLocks noChangeArrowheads="1"/>
          </p:cNvSpPr>
          <p:nvPr/>
        </p:nvSpPr>
        <p:spPr bwMode="auto">
          <a:xfrm>
            <a:off x="5878513" y="1751013"/>
            <a:ext cx="2209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>
                <a:latin typeface="Tahoma" pitchFamily="34" charset="0"/>
              </a:rPr>
              <a:t>Original picture drawn by Bob Metcalfe, inventor of Ethernet (1972 – Xerox PARC)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Part V: Local Area Networks and Ethernet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011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6DB23C-5EC6-472A-BF67-D9C652E3B204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51C6D5-ED2F-4AF8-9524-559673E55799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CSMA/CD:  Ethernet’s Media Access Control (MAC) policy (1-persistent CSMA/CD with </a:t>
            </a:r>
            <a:r>
              <a:rPr lang="en-US" sz="2800" smtClean="0">
                <a:solidFill>
                  <a:srgbClr val="FF0000"/>
                </a:solidFill>
              </a:rPr>
              <a:t>binary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exponential backoff</a:t>
            </a:r>
            <a:r>
              <a:rPr lang="en-US" sz="2800" smtClean="0"/>
              <a:t>)</a:t>
            </a:r>
          </a:p>
          <a:p>
            <a:pPr eaLnBrk="1" hangingPunct="1"/>
            <a:r>
              <a:rPr lang="en-US" sz="2800" smtClean="0"/>
              <a:t>Bandwidths: 10Mbps, 100Mbps, 1Gbps</a:t>
            </a:r>
          </a:p>
          <a:p>
            <a:pPr eaLnBrk="1" hangingPunct="1"/>
            <a:r>
              <a:rPr lang="en-US" sz="2800" smtClean="0"/>
              <a:t>Physical Layer: 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Manchester Encoding</a:t>
            </a:r>
          </a:p>
          <a:p>
            <a:pPr lvl="1" eaLnBrk="1" hangingPunct="1"/>
            <a:r>
              <a:rPr lang="en-US" sz="2400" smtClean="0"/>
              <a:t>Bus and Star topologies are used to connect hosts</a:t>
            </a:r>
          </a:p>
          <a:p>
            <a:pPr lvl="1" eaLnBrk="1" hangingPunct="1"/>
            <a:r>
              <a:rPr lang="en-US" sz="2400" smtClean="0"/>
              <a:t>Max bus length: 2500m: 500m segments with 4 repeaters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E2926-390A-4D9F-BE95-4955497439F2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71B75C-3370-4B23-8F1E-264B6C40FE46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Manchester Encoding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153400" cy="2209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Manchester</a:t>
            </a:r>
          </a:p>
          <a:p>
            <a:pPr lvl="1" eaLnBrk="1" hangingPunct="1"/>
            <a:r>
              <a:rPr lang="en-US" altLang="en-US" sz="2200" smtClean="0"/>
              <a:t>Transition in middle of each bit period</a:t>
            </a:r>
          </a:p>
          <a:p>
            <a:pPr lvl="1" eaLnBrk="1" hangingPunct="1"/>
            <a:r>
              <a:rPr lang="en-US" altLang="en-US" sz="2200" smtClean="0"/>
              <a:t>Transition serves as clock and data</a:t>
            </a:r>
          </a:p>
          <a:p>
            <a:pPr lvl="1" eaLnBrk="1" hangingPunct="1"/>
            <a:r>
              <a:rPr lang="en-US" altLang="en-US" sz="2200" smtClean="0">
                <a:solidFill>
                  <a:srgbClr val="FF0000"/>
                </a:solidFill>
              </a:rPr>
              <a:t>Low to high represents one</a:t>
            </a:r>
          </a:p>
          <a:p>
            <a:pPr lvl="1" eaLnBrk="1" hangingPunct="1"/>
            <a:r>
              <a:rPr lang="en-US" altLang="en-US" sz="2200" smtClean="0">
                <a:solidFill>
                  <a:srgbClr val="FF0000"/>
                </a:solidFill>
              </a:rPr>
              <a:t>High to low represents zero</a:t>
            </a:r>
          </a:p>
          <a:p>
            <a:pPr lvl="1" eaLnBrk="1" hangingPunct="1"/>
            <a:r>
              <a:rPr lang="en-US" altLang="en-US" sz="2200" smtClean="0"/>
              <a:t>Used by IEEE 802.3</a:t>
            </a:r>
          </a:p>
        </p:txBody>
      </p:sp>
      <p:pic>
        <p:nvPicPr>
          <p:cNvPr id="12295" name="Picture 4" descr="LN2E03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18"/>
          <a:stretch>
            <a:fillRect/>
          </a:stretch>
        </p:blipFill>
        <p:spPr>
          <a:xfrm>
            <a:off x="533400" y="3886200"/>
            <a:ext cx="8001000" cy="2554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77038C-0D9E-4754-9D07-A65431CD1990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93988D-F62D-49C9-A966-F6DCD361AA97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Ethernet Cabling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4888" y="1477963"/>
            <a:ext cx="4114800" cy="347662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1600" smtClean="0">
                <a:solidFill>
                  <a:schemeClr val="accent2"/>
                </a:solidFill>
              </a:rPr>
              <a:t>(a)</a:t>
            </a:r>
            <a:r>
              <a:rPr lang="en-US" sz="1600" smtClean="0"/>
              <a:t> 10Base5, </a:t>
            </a:r>
            <a:r>
              <a:rPr lang="en-US" sz="1600" smtClean="0">
                <a:solidFill>
                  <a:schemeClr val="accent2"/>
                </a:solidFill>
              </a:rPr>
              <a:t>(b)</a:t>
            </a:r>
            <a:r>
              <a:rPr lang="en-US" sz="1600" smtClean="0"/>
              <a:t> 10Base2, </a:t>
            </a:r>
            <a:r>
              <a:rPr lang="en-US" sz="1600" smtClean="0">
                <a:solidFill>
                  <a:schemeClr val="accent2"/>
                </a:solidFill>
              </a:rPr>
              <a:t>(c)</a:t>
            </a:r>
            <a:r>
              <a:rPr lang="en-US" sz="1600" smtClean="0"/>
              <a:t> 10Base-T.</a:t>
            </a:r>
          </a:p>
        </p:txBody>
      </p:sp>
      <p:pic>
        <p:nvPicPr>
          <p:cNvPr id="16391" name="Picture 4" descr="4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084388"/>
            <a:ext cx="5029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5" descr="4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4313" y="4275138"/>
            <a:ext cx="5410200" cy="1231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B79B30-569F-407D-8FC7-35274CAC3563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384E6C-3978-418B-A8AC-97C30B54CE3E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802.3 Ethernet Frame Format</a:t>
            </a: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898525" y="3387725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tr-TR" sz="2400">
              <a:latin typeface="Symbol" pitchFamily="18" charset="2"/>
            </a:endParaRPr>
          </a:p>
        </p:txBody>
      </p:sp>
      <p:pic>
        <p:nvPicPr>
          <p:cNvPr id="17415" name="Picture 4" descr="8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5"/>
          <a:stretch>
            <a:fillRect/>
          </a:stretch>
        </p:blipFill>
        <p:spPr>
          <a:xfrm>
            <a:off x="762000" y="1143000"/>
            <a:ext cx="6858000" cy="1947863"/>
          </a:xfrm>
          <a:noFill/>
        </p:spPr>
      </p:pic>
      <p:sp>
        <p:nvSpPr>
          <p:cNvPr id="1572869" name="Rectangle 5"/>
          <p:cNvSpPr>
            <a:spLocks noChangeArrowheads="1"/>
          </p:cNvSpPr>
          <p:nvPr/>
        </p:nvSpPr>
        <p:spPr bwMode="auto">
          <a:xfrm>
            <a:off x="304800" y="3124200"/>
            <a:ext cx="838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Sending adapter encapsulates IP datagram (or other network layer protocol packet) in </a:t>
            </a:r>
            <a:r>
              <a:rPr lang="en-US" sz="2400">
                <a:solidFill>
                  <a:srgbClr val="FF0000"/>
                </a:solidFill>
              </a:rPr>
              <a:t>Ethernet frame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Preamble (+SFD):</a:t>
            </a:r>
            <a:r>
              <a:rPr lang="en-US" sz="2000"/>
              <a:t> 7 bytes with pattern 10101010 followed by 1 byte with pattern 10101011 used to synchronize receiver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Start of Frame Delimiter (SFD)</a:t>
            </a:r>
            <a:r>
              <a:rPr lang="en-US" sz="2000"/>
              <a:t>: indicates start of frame (1 byte with pattern 10101011)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6BDED-B947-46CA-A131-F7516329A445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07D763-12BC-407B-8D89-20CC91174D4B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802.3 Ethernet Frame Format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898525" y="3387725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tr-TR" sz="2400">
              <a:latin typeface="Symbol" pitchFamily="18" charset="2"/>
            </a:endParaRPr>
          </a:p>
        </p:txBody>
      </p:sp>
      <p:pic>
        <p:nvPicPr>
          <p:cNvPr id="18439" name="Picture 4" descr="8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5"/>
          <a:stretch>
            <a:fillRect/>
          </a:stretch>
        </p:blipFill>
        <p:spPr>
          <a:xfrm>
            <a:off x="762000" y="1143000"/>
            <a:ext cx="6858000" cy="1947863"/>
          </a:xfrm>
          <a:noFill/>
        </p:spPr>
      </p:pic>
      <p:sp>
        <p:nvSpPr>
          <p:cNvPr id="1574917" name="Rectangle 5"/>
          <p:cNvSpPr>
            <a:spLocks noChangeArrowheads="1"/>
          </p:cNvSpPr>
          <p:nvPr/>
        </p:nvSpPr>
        <p:spPr bwMode="auto">
          <a:xfrm>
            <a:off x="304800" y="3124200"/>
            <a:ext cx="838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Addresses:</a:t>
            </a:r>
            <a:r>
              <a:rPr lang="en-US" sz="2000"/>
              <a:t> 6 bytes, frame is received by all adapters on a LAN and dropped if address does not match, globally unique address assigned by manufacturer, e.g. 8:0:e4:b1:2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Length:</a:t>
            </a:r>
            <a:r>
              <a:rPr lang="en-US" sz="2000"/>
              <a:t> frame size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Pad:</a:t>
            </a:r>
            <a:r>
              <a:rPr lang="en-US" sz="2000"/>
              <a:t> Zeroes used to ensure </a:t>
            </a:r>
            <a:r>
              <a:rPr lang="en-US" sz="2000" b="1" i="1">
                <a:solidFill>
                  <a:srgbClr val="FF0000"/>
                </a:solidFill>
              </a:rPr>
              <a:t>minimum frame length of 64 Bytes (WHY??)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>
                <a:solidFill>
                  <a:srgbClr val="FF0000"/>
                </a:solidFill>
              </a:rPr>
              <a:t>FCS (CRC) </a:t>
            </a:r>
            <a:r>
              <a:rPr lang="en-US" sz="2000"/>
              <a:t>Cyclic Redundancy Check: check sequence to detect bit errors, if error is detected, the frame is simply dropped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/>
              <a:t>Body can contain up to 1500 bytes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C6A8DA-6D1D-4BDC-B5DF-AE9A85FEDEB4}" type="datetime1">
              <a:rPr lang="en-US" smtClean="0">
                <a:latin typeface="Verdana" pitchFamily="34" charset="0"/>
              </a:rPr>
              <a:pPr/>
              <a:t>5/10/2018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5206A6-B1C5-4332-8926-F0A41E3D38DB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 Detection 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0348"/>
            <a:ext cx="8610600" cy="4038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How can A know that a collision has taken place?</a:t>
            </a:r>
          </a:p>
          <a:p>
            <a:pPr lvl="1" eaLnBrk="1" hangingPunct="1"/>
            <a:r>
              <a:rPr lang="en-US" sz="2000" dirty="0" smtClean="0"/>
              <a:t>There must be a mechanism to ensure retransmission on collision</a:t>
            </a:r>
          </a:p>
          <a:p>
            <a:pPr lvl="1" eaLnBrk="1" hangingPunct="1"/>
            <a:r>
              <a:rPr lang="en-US" sz="2000" dirty="0" smtClean="0"/>
              <a:t>A’s message reaches B at time </a:t>
            </a:r>
            <a:r>
              <a:rPr lang="en-US" sz="2000" dirty="0" smtClean="0">
                <a:latin typeface="Symbol" pitchFamily="18" charset="2"/>
              </a:rPr>
              <a:t>t</a:t>
            </a:r>
          </a:p>
          <a:p>
            <a:pPr lvl="1" eaLnBrk="1" hangingPunct="1"/>
            <a:r>
              <a:rPr lang="en-US" sz="2000" dirty="0" smtClean="0"/>
              <a:t>B’s message reaches A at time </a:t>
            </a:r>
            <a:r>
              <a:rPr lang="en-US" sz="2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Symbol" pitchFamily="18" charset="2"/>
              </a:rPr>
              <a:t>t</a:t>
            </a:r>
          </a:p>
          <a:p>
            <a:pPr lvl="1" eaLnBrk="1" hangingPunct="1"/>
            <a:r>
              <a:rPr lang="en-US" sz="2000" b="1" dirty="0" smtClean="0">
                <a:solidFill>
                  <a:srgbClr val="FF0000"/>
                </a:solidFill>
              </a:rPr>
              <a:t>So, A must still be transmitting at 2</a:t>
            </a:r>
            <a:r>
              <a:rPr lang="en-US" sz="2000" b="1" dirty="0" smtClean="0">
                <a:solidFill>
                  <a:srgbClr val="FF0000"/>
                </a:solidFill>
                <a:latin typeface="Symbol" pitchFamily="18" charset="2"/>
              </a:rPr>
              <a:t>t</a:t>
            </a:r>
          </a:p>
          <a:p>
            <a:pPr eaLnBrk="1" hangingPunct="1"/>
            <a:r>
              <a:rPr lang="en-US" sz="2000" dirty="0" smtClean="0"/>
              <a:t>IEEE 802.3 specifies max value of 2</a:t>
            </a:r>
            <a:r>
              <a:rPr lang="en-US" sz="2000" dirty="0" smtClean="0">
                <a:latin typeface="Symbol" pitchFamily="18" charset="2"/>
              </a:rPr>
              <a:t>t</a:t>
            </a:r>
            <a:r>
              <a:rPr lang="en-US" sz="2000" dirty="0" smtClean="0"/>
              <a:t> to be 51.2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/>
              <a:t>s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</a:rPr>
              <a:t>This relates to maximum distance of 2500m between hosts</a:t>
            </a:r>
          </a:p>
          <a:p>
            <a:pPr lvl="1" eaLnBrk="1" hangingPunct="1"/>
            <a:r>
              <a:rPr lang="en-US" sz="2000" dirty="0" smtClean="0"/>
              <a:t>At 10Mbps it takes 0.1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/>
              <a:t>s to transmit one bit so 512 bits (64B) take 51.2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/>
              <a:t>s to send</a:t>
            </a:r>
          </a:p>
          <a:p>
            <a:pPr eaLnBrk="1" hangingPunct="1"/>
            <a:r>
              <a:rPr lang="en-US" sz="2000" dirty="0" smtClean="0"/>
              <a:t>Therefore, </a:t>
            </a:r>
            <a:r>
              <a:rPr lang="en-US" sz="2000" b="1" dirty="0" smtClean="0">
                <a:solidFill>
                  <a:srgbClr val="FF0000"/>
                </a:solidFill>
              </a:rPr>
              <a:t>Ethernet frames must be at least 64B long</a:t>
            </a:r>
          </a:p>
          <a:p>
            <a:pPr lvl="2" eaLnBrk="1" hangingPunct="1"/>
            <a:r>
              <a:rPr lang="en-US" sz="1600" dirty="0" smtClean="0"/>
              <a:t>14B header, 46B data, 4B CRC</a:t>
            </a:r>
          </a:p>
          <a:p>
            <a:pPr lvl="2" eaLnBrk="1" hangingPunct="1"/>
            <a:r>
              <a:rPr lang="en-US" sz="1600" dirty="0" smtClean="0"/>
              <a:t>Padding is used if data is less than 46B</a:t>
            </a:r>
          </a:p>
        </p:txBody>
      </p:sp>
      <p:sp>
        <p:nvSpPr>
          <p:cNvPr id="1576964" name="Text Box 4"/>
          <p:cNvSpPr txBox="1">
            <a:spLocks noChangeArrowheads="1"/>
          </p:cNvSpPr>
          <p:nvPr/>
        </p:nvSpPr>
        <p:spPr bwMode="auto">
          <a:xfrm>
            <a:off x="457200" y="5419725"/>
            <a:ext cx="83677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000" i="1">
                <a:solidFill>
                  <a:srgbClr val="FF0000"/>
                </a:solidFill>
                <a:latin typeface="Tahoma" pitchFamily="34" charset="0"/>
              </a:rPr>
              <a:t>   To ensure that a packet is transmitted without a collision, a host must </a:t>
            </a:r>
          </a:p>
          <a:p>
            <a:pPr algn="ctr">
              <a:spcBef>
                <a:spcPct val="0"/>
              </a:spcBef>
            </a:pPr>
            <a:r>
              <a:rPr lang="en-US" sz="2000" i="1">
                <a:solidFill>
                  <a:srgbClr val="FF0000"/>
                </a:solidFill>
                <a:latin typeface="Tahoma" pitchFamily="34" charset="0"/>
              </a:rPr>
              <a:t>be able to detect a collision before it finishes transmitting a packet !!</a:t>
            </a:r>
            <a:endParaRPr lang="en-US" sz="2400" i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4" grpId="0" animBg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5268</TotalTime>
  <Words>1765</Words>
  <Application>Microsoft Office PowerPoint</Application>
  <PresentationFormat>On-screen Show (4:3)</PresentationFormat>
  <Paragraphs>406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Symbol</vt:lpstr>
      <vt:lpstr>Tahoma</vt:lpstr>
      <vt:lpstr>Times New Roman</vt:lpstr>
      <vt:lpstr>Verdana</vt:lpstr>
      <vt:lpstr>LECTURE</vt:lpstr>
      <vt:lpstr>Clip</vt:lpstr>
      <vt:lpstr>Data Link Layer Part V: Local Area Networks and Ethernet</vt:lpstr>
      <vt:lpstr>LAN (Local Area Networks)</vt:lpstr>
      <vt:lpstr>Ethernet</vt:lpstr>
      <vt:lpstr>Ethernet</vt:lpstr>
      <vt:lpstr>Manchester Encoding</vt:lpstr>
      <vt:lpstr>Ethernet Cabling</vt:lpstr>
      <vt:lpstr>802.3 Ethernet Frame Format</vt:lpstr>
      <vt:lpstr>802.3 Ethernet Frame Format</vt:lpstr>
      <vt:lpstr>Collision Detection </vt:lpstr>
      <vt:lpstr>Ethernet CSMA/CD algorithm</vt:lpstr>
      <vt:lpstr>Ethernet’s CSMA/CD (more)</vt:lpstr>
      <vt:lpstr>Ethernet Performance</vt:lpstr>
      <vt:lpstr>Fast and Gigabit Ethernet</vt:lpstr>
      <vt:lpstr>LAN Bus, Hubs and Switches</vt:lpstr>
      <vt:lpstr>Hubs</vt:lpstr>
      <vt:lpstr>Switch/ Bridge</vt:lpstr>
      <vt:lpstr>Switch:  allows multiple simultaneous transmissions</vt:lpstr>
      <vt:lpstr>Practice: Collision domains</vt:lpstr>
      <vt:lpstr>Practice: Microsegmentation</vt:lpstr>
      <vt:lpstr>Switches vs. Routers</vt:lpstr>
      <vt:lpstr>Switch Functionality</vt:lpstr>
      <vt:lpstr>Switch Table</vt:lpstr>
      <vt:lpstr>Switch: self-learning</vt:lpstr>
      <vt:lpstr>Switch: frame filtering/forwarding</vt:lpstr>
      <vt:lpstr>Self-learning, forwarding: example</vt:lpstr>
      <vt:lpstr>ARP and Switches</vt:lpstr>
      <vt:lpstr>Interconnecting switches</vt:lpstr>
      <vt:lpstr>Self-learning multi-switch example</vt:lpstr>
      <vt:lpstr>Institutional network</vt:lpstr>
      <vt:lpstr>Data Link Layer Part V: Local Area Networks and Ethernet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993</cp:revision>
  <cp:lastPrinted>1601-01-01T00:00:00Z</cp:lastPrinted>
  <dcterms:created xsi:type="dcterms:W3CDTF">2011-02-15T06:49:03Z</dcterms:created>
  <dcterms:modified xsi:type="dcterms:W3CDTF">2018-05-10T06:30:42Z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