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5" r:id="rId2"/>
    <p:sldId id="793" r:id="rId3"/>
    <p:sldId id="769" r:id="rId4"/>
    <p:sldId id="795" r:id="rId5"/>
    <p:sldId id="775" r:id="rId6"/>
    <p:sldId id="776" r:id="rId7"/>
    <p:sldId id="777" r:id="rId8"/>
    <p:sldId id="778" r:id="rId9"/>
    <p:sldId id="779" r:id="rId10"/>
    <p:sldId id="780" r:id="rId11"/>
    <p:sldId id="796" r:id="rId12"/>
    <p:sldId id="781" r:id="rId13"/>
    <p:sldId id="797" r:id="rId14"/>
    <p:sldId id="782" r:id="rId15"/>
    <p:sldId id="783" r:id="rId16"/>
    <p:sldId id="798" r:id="rId17"/>
    <p:sldId id="784" r:id="rId18"/>
    <p:sldId id="785" r:id="rId19"/>
    <p:sldId id="79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4">
          <p15:clr>
            <a:srgbClr val="A4A3A4"/>
          </p15:clr>
        </p15:guide>
        <p15:guide id="2" pos="1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61" autoAdjust="0"/>
    <p:restoredTop sz="65478" autoAdjust="0"/>
  </p:normalViewPr>
  <p:slideViewPr>
    <p:cSldViewPr snapToGrid="0">
      <p:cViewPr varScale="1">
        <p:scale>
          <a:sx n="58" d="100"/>
          <a:sy n="58" d="100"/>
        </p:scale>
        <p:origin x="1613" y="58"/>
      </p:cViewPr>
      <p:guideLst>
        <p:guide orient="horz" pos="3704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5C35B14D-E8B1-4B32-A4AB-DD09186A4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F9A2ACE-379F-4192-BF50-E89375792F2B}" type="slidenum">
              <a:rPr lang="en-US" altLang="tr-TR">
                <a:latin typeface="Times New Roman" panose="02020603050405020304" pitchFamily="18" charset="0"/>
              </a:rPr>
              <a:pPr/>
              <a:t>2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6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4E7CB4C-5E43-40BE-A5FD-7AA0A8B889A1}" type="slidenum">
              <a:rPr lang="en-US" altLang="tr-TR">
                <a:latin typeface="Times New Roman" panose="02020603050405020304" pitchFamily="18" charset="0"/>
              </a:rPr>
              <a:pPr/>
              <a:t>12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97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4E7CB4C-5E43-40BE-A5FD-7AA0A8B889A1}" type="slidenum">
              <a:rPr lang="en-US" altLang="tr-TR">
                <a:latin typeface="Times New Roman" panose="02020603050405020304" pitchFamily="18" charset="0"/>
              </a:rPr>
              <a:pPr/>
              <a:t>13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8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BE45751-8EAD-40A4-8F54-920279C09871}" type="slidenum">
              <a:rPr lang="en-US" altLang="tr-TR">
                <a:latin typeface="Times New Roman" panose="02020603050405020304" pitchFamily="18" charset="0"/>
              </a:rPr>
              <a:pPr/>
              <a:t>14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3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6636D9BB-3B88-4DAC-9A4D-6A9357E02F90}" type="slidenum">
              <a:rPr lang="en-US" altLang="tr-TR">
                <a:latin typeface="Times New Roman" panose="02020603050405020304" pitchFamily="18" charset="0"/>
              </a:rPr>
              <a:pPr/>
              <a:t>15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8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6636D9BB-3B88-4DAC-9A4D-6A9357E02F90}" type="slidenum">
              <a:rPr lang="en-US" altLang="tr-TR">
                <a:latin typeface="Times New Roman" panose="02020603050405020304" pitchFamily="18" charset="0"/>
              </a:rPr>
              <a:pPr/>
              <a:t>16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89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C72F967-6AB3-40F5-81F2-F88A1B7CF9B7}" type="slidenum">
              <a:rPr lang="en-US" altLang="tr-TR">
                <a:latin typeface="Times New Roman" panose="02020603050405020304" pitchFamily="18" charset="0"/>
              </a:rPr>
              <a:pPr/>
              <a:t>17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84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81EEF3C-DC54-4911-B769-2541184480CE}" type="slidenum">
              <a:rPr lang="en-US" altLang="tr-TR">
                <a:latin typeface="Times New Roman" panose="02020603050405020304" pitchFamily="18" charset="0"/>
              </a:rPr>
              <a:pPr/>
              <a:t>18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5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2FE2A12-8872-4161-8A13-BE58E8EC92E6}" type="slidenum">
              <a:rPr lang="en-US" altLang="tr-TR">
                <a:latin typeface="Times New Roman" panose="02020603050405020304" pitchFamily="18" charset="0"/>
              </a:rPr>
              <a:pPr/>
              <a:t>3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5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8403385D-E633-43EC-8EAD-06BA3F0FB7DC}" type="slidenum">
              <a:rPr lang="en-US" altLang="tr-TR">
                <a:latin typeface="Times New Roman" panose="02020603050405020304" pitchFamily="18" charset="0"/>
              </a:rPr>
              <a:pPr/>
              <a:t>4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5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DB94247-DF01-4D4C-95FD-C9D6BD5559D6}" type="slidenum">
              <a:rPr lang="en-US" altLang="tr-TR">
                <a:latin typeface="Times New Roman" panose="02020603050405020304" pitchFamily="18" charset="0"/>
              </a:rPr>
              <a:pPr/>
              <a:t>5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1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B45D6C93-B2D5-4FBE-8269-61FB088367ED}" type="slidenum">
              <a:rPr lang="en-US" altLang="tr-TR">
                <a:latin typeface="Times New Roman" panose="02020603050405020304" pitchFamily="18" charset="0"/>
              </a:rPr>
              <a:pPr/>
              <a:t>6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8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202C8EE-C631-4814-9677-E28B3EB04261}" type="slidenum">
              <a:rPr lang="en-US" altLang="tr-TR">
                <a:latin typeface="Times New Roman" panose="02020603050405020304" pitchFamily="18" charset="0"/>
              </a:rPr>
              <a:pPr/>
              <a:t>7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5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F12B40A1-30D7-4717-96F4-42D2DA7D487C}" type="slidenum">
              <a:rPr lang="en-US" altLang="tr-TR">
                <a:latin typeface="Times New Roman" panose="02020603050405020304" pitchFamily="18" charset="0"/>
              </a:rPr>
              <a:pPr/>
              <a:t>8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8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6C938CD8-71D6-4FFD-BA66-44DC33389535}" type="slidenum">
              <a:rPr lang="en-US" altLang="tr-TR">
                <a:latin typeface="Times New Roman" panose="02020603050405020304" pitchFamily="18" charset="0"/>
              </a:rPr>
              <a:pPr/>
              <a:t>9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69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E24949E-F3B6-44A5-A8F0-62E4584FE118}" type="slidenum">
              <a:rPr lang="en-US" altLang="tr-TR">
                <a:latin typeface="Times New Roman" panose="02020603050405020304" pitchFamily="18" charset="0"/>
              </a:rPr>
              <a:pPr/>
              <a:t>10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0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D3CA3-9638-40A8-9F38-181C23355FFC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7FAA-077F-47ED-8254-1A6818E52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FDFEE-3290-4337-86B1-F39C92554FDB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D462-EFD5-4FBA-BEA1-148B6B4CD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E15D-EC99-47A8-82E8-AA20F5C01AD7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35C06-A29E-45BE-86E4-B03876F54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CD36D-A7E8-463E-9BEF-9A49743FF6B5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D05BA-6FFC-45D3-81F5-ABE8C3C31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01688-22D5-470C-A41E-E4A77BCCD858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6E4F7-FF77-4FEE-89C2-4F82DAA1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84EAE-0846-4F15-A14F-07C8F2664A09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BA24-2005-4581-9DFC-8542D063F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F962A-2BC7-4949-A837-0DB0F0D738A6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589E3-B52F-40F4-9E72-2D8FFB8BE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F7D75-0EA7-4DED-9FB6-85FFAF50EDFC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FF69-1640-4C24-8B34-A57721772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41D7-EA7B-4AAD-98F9-7C091A36B416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448A2-33B9-4E64-80E9-F9393725E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89710-4D86-42C4-927C-F92563D8AC38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8988A-B53E-4822-BCF5-8035B1FA3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AB3CD-FC29-4CE1-B627-1409C4C24856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85A98-7D51-4DAE-BE37-605D68F5B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9DAC3-9912-4886-91DA-120CD033B0B2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9C88-0A85-44BE-BB1E-C9B8E6939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4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9942B42A-1419-4CF9-8823-F31D35C2EE5E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A4A02050-573A-4EA3-AFFA-270A8AED3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Data Link Layer Part VI: </a:t>
            </a:r>
            <a:r>
              <a:rPr lang="en-US" altLang="tr-TR" dirty="0">
                <a:solidFill>
                  <a:schemeClr val="tx1"/>
                </a:solidFill>
              </a:rPr>
              <a:t>IEEE 802.11 wireless LANs (</a:t>
            </a:r>
            <a:r>
              <a:rPr lang="ja-JP" altLang="en-US" dirty="0">
                <a:solidFill>
                  <a:schemeClr val="tx1"/>
                </a:solidFill>
              </a:rPr>
              <a:t>“</a:t>
            </a:r>
            <a:r>
              <a:rPr lang="en-US" altLang="ja-JP" dirty="0">
                <a:solidFill>
                  <a:schemeClr val="tx1"/>
                </a:solidFill>
              </a:rPr>
              <a:t>Wi-Fi</a:t>
            </a:r>
            <a:r>
              <a:rPr lang="ja-JP" altLang="en-US" dirty="0">
                <a:solidFill>
                  <a:schemeClr val="tx1"/>
                </a:solidFill>
              </a:rPr>
              <a:t>”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r>
              <a:rPr lang="en-US" altLang="tr-TR" sz="4000" smtClean="0"/>
              <a:t>IEEE 802.11 MAC Protocol: CSMA/CA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89" y="983456"/>
            <a:ext cx="6719889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r-TR" sz="2400" i="1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802.11 sender</a:t>
            </a:r>
            <a:endParaRPr lang="en-US" altLang="tr-TR" sz="24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tr-TR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sense channel idle</a:t>
            </a: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alt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DIFS (</a:t>
            </a:r>
            <a:r>
              <a:rPr lang="tr-TR" sz="2000" b="1" dirty="0"/>
              <a:t>Distributed Inter-frame </a:t>
            </a:r>
            <a:r>
              <a:rPr lang="tr-TR" sz="2000" b="1" dirty="0" smtClean="0"/>
              <a:t>Space</a:t>
            </a:r>
            <a:r>
              <a:rPr lang="en-US" sz="2000" b="1" dirty="0" smtClean="0"/>
              <a:t>)</a:t>
            </a: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tr-TR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transmit entire frame (no CD)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if sense channel busy then</a:t>
            </a: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 random </a:t>
            </a:r>
            <a:r>
              <a:rPr lang="en-US" alt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backoff</a:t>
            </a: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timer counts down </a:t>
            </a:r>
            <a:r>
              <a:rPr lang="en-US" altLang="tr-T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channel idle</a:t>
            </a: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stops otherwise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transmit when timer expires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no ACK, increase random </a:t>
            </a:r>
            <a:r>
              <a:rPr lang="en-US" alt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backoff</a:t>
            </a: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interval, repeat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400" i="1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802.11 receiver</a:t>
            </a:r>
            <a:endParaRPr lang="en-US" altLang="tr-TR" sz="24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tr-TR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frame received 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ACK after </a:t>
            </a:r>
            <a:r>
              <a:rPr lang="en-US" alt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SIFS (</a:t>
            </a:r>
            <a:r>
              <a:rPr lang="tr-TR" sz="2000" b="1" dirty="0"/>
              <a:t>Short Inter-frame </a:t>
            </a:r>
            <a:r>
              <a:rPr lang="tr-TR" sz="2000" b="1" dirty="0" smtClean="0"/>
              <a:t>Spacing</a:t>
            </a:r>
            <a:r>
              <a:rPr lang="en-US" sz="2000" b="1" dirty="0" smtClean="0"/>
              <a:t>)</a:t>
            </a:r>
            <a:r>
              <a:rPr lang="en-US" alt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(ACK needed due to hidden terminal problem) </a:t>
            </a:r>
            <a:endParaRPr lang="en-US" alt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10</a:t>
            </a:fld>
            <a:endParaRPr lang="en-US" smtClean="0"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184" y="1418215"/>
            <a:ext cx="2696335" cy="31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100" y="274638"/>
            <a:ext cx="5092700" cy="1143000"/>
          </a:xfrm>
        </p:spPr>
        <p:txBody>
          <a:bodyPr/>
          <a:lstStyle/>
          <a:p>
            <a:r>
              <a:rPr lang="en-US" dirty="0" smtClean="0"/>
              <a:t>Hidden Terminal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98761"/>
            <a:ext cx="8483600" cy="2265363"/>
          </a:xfrm>
        </p:spPr>
        <p:txBody>
          <a:bodyPr/>
          <a:lstStyle/>
          <a:p>
            <a:r>
              <a:rPr lang="en-US" sz="2400" dirty="0" smtClean="0"/>
              <a:t>H1 </a:t>
            </a:r>
            <a:r>
              <a:rPr lang="en-US" sz="2400" dirty="0"/>
              <a:t>is transmitting a frame and halfway through H1’s transmission, Station H2 </a:t>
            </a:r>
            <a:r>
              <a:rPr lang="en-US" sz="2400" dirty="0" smtClean="0"/>
              <a:t>wants to </a:t>
            </a:r>
            <a:r>
              <a:rPr lang="en-US" sz="2400" dirty="0"/>
              <a:t>send a frame to the AP. </a:t>
            </a:r>
            <a:endParaRPr lang="en-US" sz="2400" dirty="0" smtClean="0"/>
          </a:p>
          <a:p>
            <a:r>
              <a:rPr lang="en-US" sz="2400" dirty="0" smtClean="0"/>
              <a:t>H2</a:t>
            </a:r>
            <a:r>
              <a:rPr lang="en-US" sz="2400" dirty="0"/>
              <a:t>, not hearing the transmission from H1, will first wait </a:t>
            </a:r>
            <a:r>
              <a:rPr lang="en-US" sz="2400" dirty="0" smtClean="0"/>
              <a:t>a DIFS </a:t>
            </a:r>
            <a:r>
              <a:rPr lang="en-US" sz="2400" dirty="0"/>
              <a:t>interval and then transmit the frame, resulting in a </a:t>
            </a:r>
            <a:r>
              <a:rPr lang="en-US" sz="2400" dirty="0" smtClean="0"/>
              <a:t>collision.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channel </a:t>
            </a:r>
            <a:r>
              <a:rPr lang="en-US" sz="2400" dirty="0" smtClean="0"/>
              <a:t>will be </a:t>
            </a:r>
            <a:r>
              <a:rPr lang="en-US" sz="2400" dirty="0"/>
              <a:t>wasted during the entire period of H1’s transmission as well as </a:t>
            </a:r>
            <a:r>
              <a:rPr lang="en-US" sz="2400" dirty="0" smtClean="0"/>
              <a:t>during </a:t>
            </a:r>
            <a:r>
              <a:rPr lang="tr-TR" sz="2400" dirty="0" smtClean="0"/>
              <a:t>H2’s </a:t>
            </a:r>
            <a:r>
              <a:rPr lang="tr-TR" sz="2400" dirty="0"/>
              <a:t>transmission.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01688-22D5-470C-A41E-E4A77BCCD858}" type="datetime1">
              <a:rPr lang="en-US" smtClean="0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6E4F7-FF77-4FEE-89C2-4F82DAA17DD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1" y="451057"/>
            <a:ext cx="4051300" cy="217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r>
              <a:rPr lang="en-US" altLang="tr-TR" smtClean="0"/>
              <a:t>Avoiding collisions (more)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" y="1199115"/>
            <a:ext cx="8442325" cy="36115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r-TR" sz="2800" i="1" dirty="0" smtClean="0">
                <a:solidFill>
                  <a:srgbClr val="C00000"/>
                </a:solidFill>
              </a:rPr>
              <a:t>idea:</a:t>
            </a:r>
            <a:r>
              <a:rPr lang="en-US" altLang="tr-TR" sz="2800" dirty="0" smtClean="0">
                <a:solidFill>
                  <a:srgbClr val="C00000"/>
                </a:solidFill>
              </a:rPr>
              <a:t>  </a:t>
            </a:r>
            <a:r>
              <a:rPr lang="en-US" altLang="tr-TR" sz="2800" dirty="0" smtClean="0"/>
              <a:t>allow sender to </a:t>
            </a:r>
            <a:r>
              <a:rPr lang="ja-JP" altLang="en-US" sz="2800" dirty="0" smtClean="0"/>
              <a:t>“</a:t>
            </a:r>
            <a:r>
              <a:rPr lang="en-US" altLang="ja-JP" sz="2800" dirty="0" smtClean="0"/>
              <a:t>reserve</a:t>
            </a:r>
            <a:r>
              <a:rPr lang="ja-JP" altLang="en-US" sz="2800" dirty="0" smtClean="0"/>
              <a:t>”</a:t>
            </a:r>
            <a:r>
              <a:rPr lang="en-US" altLang="ja-JP" sz="2800" dirty="0" smtClean="0"/>
              <a:t> channel rather than random access of data frames: avoid  collisions of long  data frames</a:t>
            </a:r>
          </a:p>
          <a:p>
            <a:r>
              <a:rPr lang="en-US" altLang="tr-TR" sz="2800" dirty="0" smtClean="0"/>
              <a:t>sender first transmits </a:t>
            </a:r>
            <a:r>
              <a:rPr lang="en-US" altLang="tr-TR" sz="2800" i="1" dirty="0" smtClean="0"/>
              <a:t>small</a:t>
            </a:r>
            <a:r>
              <a:rPr lang="en-US" altLang="tr-TR" sz="2800" dirty="0" smtClean="0"/>
              <a:t> request-to-send (RTS) packets to AP using CSMA</a:t>
            </a:r>
          </a:p>
          <a:p>
            <a:pPr lvl="1"/>
            <a:r>
              <a:rPr lang="en-US" sz="2400" dirty="0" smtClean="0"/>
              <a:t>Indicates the </a:t>
            </a:r>
            <a:r>
              <a:rPr lang="en-US" sz="2400" dirty="0"/>
              <a:t>total time required </a:t>
            </a:r>
            <a:r>
              <a:rPr lang="en-US" sz="2400" dirty="0" smtClean="0"/>
              <a:t>to transmit </a:t>
            </a:r>
            <a:r>
              <a:rPr lang="en-US" sz="2400" dirty="0"/>
              <a:t>the DATA frame and the acknowledgment (ACK) frame</a:t>
            </a:r>
            <a:endParaRPr lang="en-US" altLang="tr-TR" sz="2400" dirty="0" smtClean="0"/>
          </a:p>
          <a:p>
            <a:pPr lvl="1"/>
            <a:r>
              <a:rPr lang="en-US" altLang="tr-TR" sz="2400" dirty="0" smtClean="0"/>
              <a:t>RTSs may still collide with each other (but they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re short)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12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r>
              <a:rPr lang="en-US" altLang="tr-TR" smtClean="0"/>
              <a:t>Avoiding collisions (more)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71" y="1185863"/>
            <a:ext cx="9024730" cy="3611562"/>
          </a:xfrm>
        </p:spPr>
        <p:txBody>
          <a:bodyPr/>
          <a:lstStyle/>
          <a:p>
            <a:r>
              <a:rPr lang="en-US" altLang="tr-TR" sz="2800" dirty="0" smtClean="0"/>
              <a:t>BS broadcasts clear-to-send CTS in response to RTS</a:t>
            </a:r>
          </a:p>
          <a:p>
            <a:r>
              <a:rPr lang="tr-TR" sz="2800" dirty="0" smtClean="0"/>
              <a:t>CTS frame</a:t>
            </a:r>
            <a:r>
              <a:rPr lang="en-US" sz="2800" dirty="0" smtClean="0"/>
              <a:t>:</a:t>
            </a:r>
            <a:endParaRPr lang="tr-TR" sz="2800" dirty="0"/>
          </a:p>
          <a:p>
            <a:pPr lvl="1"/>
            <a:r>
              <a:rPr lang="en-US" sz="2400" dirty="0" smtClean="0"/>
              <a:t>gives </a:t>
            </a:r>
            <a:r>
              <a:rPr lang="en-US" sz="2400" dirty="0"/>
              <a:t>the sender explicit permission to send </a:t>
            </a:r>
            <a:endParaRPr lang="en-US" sz="2400" dirty="0" smtClean="0"/>
          </a:p>
          <a:p>
            <a:pPr lvl="1"/>
            <a:r>
              <a:rPr lang="en-US" sz="2400" dirty="0" smtClean="0"/>
              <a:t>instructs </a:t>
            </a:r>
            <a:r>
              <a:rPr lang="en-US" sz="2400" dirty="0"/>
              <a:t>the other stations not to send for the reserved duration.</a:t>
            </a:r>
            <a:endParaRPr lang="en-US" altLang="tr-TR" sz="2400" dirty="0" smtClean="0"/>
          </a:p>
          <a:p>
            <a:r>
              <a:rPr lang="en-US" altLang="tr-TR" sz="2800" dirty="0" smtClean="0"/>
              <a:t>CTS heard by all nodes</a:t>
            </a:r>
          </a:p>
          <a:p>
            <a:pPr lvl="1">
              <a:lnSpc>
                <a:spcPts val="2000"/>
              </a:lnSpc>
            </a:pPr>
            <a:r>
              <a:rPr lang="en-US" altLang="tr-TR" sz="2400" dirty="0" smtClean="0"/>
              <a:t>sender transmits data frame</a:t>
            </a:r>
          </a:p>
          <a:p>
            <a:pPr lvl="1">
              <a:lnSpc>
                <a:spcPts val="2000"/>
              </a:lnSpc>
            </a:pPr>
            <a:r>
              <a:rPr lang="en-US" altLang="tr-TR" sz="2400" dirty="0" smtClean="0"/>
              <a:t>other stations defer transmissions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r-TR" sz="2400" dirty="0" smtClean="0"/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i="1">
                <a:solidFill>
                  <a:srgbClr val="000099"/>
                </a:solidFill>
                <a:cs typeface="Arial" panose="020B0604020202020204" pitchFamily="34" charset="0"/>
              </a:rPr>
              <a:t>avoid data frame collisions completely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i="1">
                <a:solidFill>
                  <a:srgbClr val="000099"/>
                </a:solidFill>
                <a:cs typeface="Arial" panose="020B0604020202020204" pitchFamily="34" charset="0"/>
              </a:rPr>
              <a:t>using small reservation packets!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tr-TR" altLang="tr-TR"/>
          </a:p>
        </p:txBody>
      </p:sp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13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r>
              <a:rPr lang="en-US" altLang="tr-TR" sz="3200" smtClean="0"/>
              <a:t>Collision Avoidance: RTS-CTS exchange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3200">
              <a:latin typeface="Times New Roman" panose="02020603050405020304" pitchFamily="18" charset="0"/>
            </a:endParaRPr>
          </a:p>
        </p:txBody>
      </p:sp>
      <p:sp>
        <p:nvSpPr>
          <p:cNvPr id="56326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6328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6329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56330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56331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56363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56366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11753 w 2996"/>
                  <a:gd name="T3" fmla="*/ 298 h 461"/>
                  <a:gd name="T4" fmla="*/ 11753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6367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11753 w 2996"/>
                  <a:gd name="T3" fmla="*/ 298 h 461"/>
                  <a:gd name="T4" fmla="*/ 11753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56364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RTS(A)</a:t>
              </a:r>
            </a:p>
          </p:txBody>
        </p:sp>
        <p:sp>
          <p:nvSpPr>
            <p:cNvPr id="56365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56357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11753 w 2996"/>
                <a:gd name="T3" fmla="*/ 298 h 461"/>
                <a:gd name="T4" fmla="*/ 11753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6358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RTS(A)</a:t>
              </a:r>
            </a:p>
          </p:txBody>
        </p:sp>
        <p:sp>
          <p:nvSpPr>
            <p:cNvPr id="56359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6360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6361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CTS(A)</a:t>
              </a:r>
            </a:p>
          </p:txBody>
        </p:sp>
        <p:sp>
          <p:nvSpPr>
            <p:cNvPr id="56362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56351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6352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DATA (A)</a:t>
              </a:r>
            </a:p>
          </p:txBody>
        </p:sp>
        <p:sp>
          <p:nvSpPr>
            <p:cNvPr id="56353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6354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6355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ACK(A)</a:t>
              </a:r>
            </a:p>
          </p:txBody>
        </p:sp>
        <p:sp>
          <p:nvSpPr>
            <p:cNvPr id="56356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56349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50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56347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6348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defer</a:t>
              </a:r>
            </a:p>
          </p:txBody>
        </p:sp>
      </p:grpSp>
      <p:grpSp>
        <p:nvGrpSpPr>
          <p:cNvPr id="56337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5634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8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56343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4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9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5634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14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2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58383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frame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control</a:t>
              </a:r>
            </a:p>
          </p:txBody>
        </p:sp>
        <p:sp>
          <p:nvSpPr>
            <p:cNvPr id="58384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duration</a:t>
              </a:r>
            </a:p>
          </p:txBody>
        </p:sp>
        <p:sp>
          <p:nvSpPr>
            <p:cNvPr id="58385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8386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8387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8388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8389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tr-TR" altLang="tr-TR" sz="1600">
                <a:latin typeface="Arial" panose="020B0604020202020204" pitchFamily="34" charset="0"/>
              </a:endParaRPr>
            </a:p>
          </p:txBody>
        </p:sp>
        <p:sp>
          <p:nvSpPr>
            <p:cNvPr id="58390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payload</a:t>
              </a:r>
            </a:p>
          </p:txBody>
        </p:sp>
        <p:sp>
          <p:nvSpPr>
            <p:cNvPr id="58391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CRC</a:t>
              </a:r>
            </a:p>
          </p:txBody>
        </p:sp>
        <p:sp>
          <p:nvSpPr>
            <p:cNvPr id="58392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8393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8394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8395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8396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8397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8398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8399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0 - 2312</a:t>
              </a:r>
            </a:p>
          </p:txBody>
        </p:sp>
        <p:sp>
          <p:nvSpPr>
            <p:cNvPr id="58400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8401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600">
                  <a:latin typeface="Arial" panose="020B0604020202020204" pitchFamily="34" charset="0"/>
                </a:rPr>
                <a:t>seq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600">
                  <a:latin typeface="Arial" panose="020B0604020202020204" pitchFamily="34" charset="0"/>
                </a:rPr>
                <a:t>control</a:t>
              </a:r>
            </a:p>
          </p:txBody>
        </p:sp>
      </p:grpSp>
      <p:sp>
        <p:nvSpPr>
          <p:cNvPr id="58373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r>
              <a:rPr lang="en-US" altLang="tr-TR" smtClean="0"/>
              <a:t>802.11 frame: addressing</a:t>
            </a:r>
          </a:p>
        </p:txBody>
      </p:sp>
      <p:sp>
        <p:nvSpPr>
          <p:cNvPr id="58374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48971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solidFill>
                  <a:srgbClr val="C00000"/>
                </a:solidFill>
              </a:rPr>
              <a:t>Address 2: </a:t>
            </a:r>
            <a:r>
              <a:rPr lang="en-US" altLang="tr-TR" sz="2000" dirty="0" smtClean="0"/>
              <a:t>Source </a:t>
            </a:r>
            <a:r>
              <a:rPr lang="en-US" altLang="tr-TR" sz="2000" dirty="0"/>
              <a:t>MAC address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/>
              <a:t>of wireless host or AP </a:t>
            </a:r>
            <a:r>
              <a:rPr lang="en-US" altLang="tr-TR" sz="2000" dirty="0" smtClean="0"/>
              <a:t>transmitting </a:t>
            </a:r>
            <a:r>
              <a:rPr lang="en-US" altLang="tr-TR" sz="2000" dirty="0"/>
              <a:t>this frame</a:t>
            </a:r>
          </a:p>
        </p:txBody>
      </p:sp>
      <p:sp>
        <p:nvSpPr>
          <p:cNvPr id="58375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58376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58377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40095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solidFill>
                  <a:srgbClr val="C00000"/>
                </a:solidFill>
              </a:rPr>
              <a:t>Address 1: </a:t>
            </a:r>
            <a:r>
              <a:rPr lang="en-US" altLang="tr-TR" sz="2000" dirty="0" smtClean="0"/>
              <a:t>Destination MAC </a:t>
            </a:r>
            <a:r>
              <a:rPr lang="en-US" altLang="tr-TR" sz="2000" dirty="0"/>
              <a:t>address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/>
              <a:t>of wireless host or AP </a:t>
            </a:r>
          </a:p>
        </p:txBody>
      </p:sp>
      <p:sp>
        <p:nvSpPr>
          <p:cNvPr id="58378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58379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solidFill>
                  <a:srgbClr val="C00000"/>
                </a:solidFill>
              </a:rPr>
              <a:t>Address 3: </a:t>
            </a:r>
            <a:r>
              <a:rPr lang="en-US" altLang="tr-TR" sz="2000" dirty="0"/>
              <a:t>MAC address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/>
              <a:t>of router interface to which AP is attached</a:t>
            </a:r>
          </a:p>
        </p:txBody>
      </p:sp>
      <p:sp>
        <p:nvSpPr>
          <p:cNvPr id="58380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dirty="0">
                <a:solidFill>
                  <a:srgbClr val="C00000"/>
                </a:solidFill>
              </a:rPr>
              <a:t>Address 4: </a:t>
            </a:r>
            <a:r>
              <a:rPr lang="en-US" altLang="tr-TR" sz="2000" dirty="0"/>
              <a:t>used only in ad hoc mode</a:t>
            </a:r>
          </a:p>
        </p:txBody>
      </p:sp>
      <p:sp>
        <p:nvSpPr>
          <p:cNvPr id="58381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15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5076940" cy="1795110"/>
          </a:xfrm>
          <a:prstGeom prst="rect">
            <a:avLst/>
          </a:prstGeom>
        </p:spPr>
      </p:pic>
      <p:sp>
        <p:nvSpPr>
          <p:cNvPr id="5837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802.11 frame: addressing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9590" y="1172661"/>
            <a:ext cx="4384560" cy="2760663"/>
          </a:xfrm>
        </p:spPr>
        <p:txBody>
          <a:bodyPr/>
          <a:lstStyle/>
          <a:p>
            <a:r>
              <a:rPr lang="en-US" sz="2800" dirty="0" smtClean="0"/>
              <a:t>Sending a datagram from </a:t>
            </a:r>
            <a:r>
              <a:rPr lang="en-US" sz="2800" dirty="0"/>
              <a:t>the </a:t>
            </a:r>
            <a:r>
              <a:rPr lang="en-US" sz="2800" dirty="0" smtClean="0"/>
              <a:t>router interface </a:t>
            </a:r>
            <a:r>
              <a:rPr lang="en-US" sz="2800" dirty="0"/>
              <a:t>R1 to the wireless Station </a:t>
            </a:r>
            <a:r>
              <a:rPr lang="en-US" sz="2800" dirty="0" smtClean="0"/>
              <a:t>H1:</a:t>
            </a:r>
          </a:p>
          <a:p>
            <a:pPr lvl="1"/>
            <a:r>
              <a:rPr lang="en-US" sz="2400" dirty="0" smtClean="0"/>
              <a:t>ARP </a:t>
            </a:r>
            <a:r>
              <a:rPr lang="en-US" sz="2400" dirty="0"/>
              <a:t>to determine the MAC address of </a:t>
            </a:r>
            <a:r>
              <a:rPr lang="en-US" sz="2400" dirty="0" smtClean="0"/>
              <a:t>H1</a:t>
            </a:r>
          </a:p>
          <a:p>
            <a:pPr lvl="1"/>
            <a:r>
              <a:rPr lang="en-US" sz="2400" dirty="0" smtClean="0"/>
              <a:t>Sends Ethernet Frame: Source MAC: R1, </a:t>
            </a:r>
            <a:r>
              <a:rPr lang="en-US" sz="2400" dirty="0" err="1" smtClean="0"/>
              <a:t>Dest</a:t>
            </a:r>
            <a:r>
              <a:rPr lang="en-US" sz="2400" dirty="0" smtClean="0"/>
              <a:t> MAC: H1</a:t>
            </a:r>
            <a:endParaRPr lang="tr-TR" sz="2400" dirty="0"/>
          </a:p>
        </p:txBody>
      </p:sp>
      <p:sp>
        <p:nvSpPr>
          <p:cNvPr id="3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16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30143" y="4653901"/>
            <a:ext cx="7242314" cy="144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smtClean="0"/>
              <a:t>AP: 802.3</a:t>
            </a:r>
            <a:r>
              <a:rPr lang="en-US" sz="2800" kern="0" dirty="0" smtClean="0">
                <a:sym typeface="Wingdings" panose="05000000000000000000" pitchFamily="2" charset="2"/>
              </a:rPr>
              <a:t>802.11</a:t>
            </a:r>
          </a:p>
          <a:p>
            <a:r>
              <a:rPr lang="en-US" sz="2800" kern="0" dirty="0" smtClean="0">
                <a:sym typeface="Wingdings" panose="05000000000000000000" pitchFamily="2" charset="2"/>
              </a:rPr>
              <a:t>Address1: H1 MAC, Address2: AP MAC, Address3=R1 MAC</a:t>
            </a:r>
          </a:p>
        </p:txBody>
      </p:sp>
    </p:spTree>
    <p:extLst>
      <p:ext uri="{BB962C8B-B14F-4D97-AF65-F5344CB8AC3E}">
        <p14:creationId xmlns:p14="http://schemas.microsoft.com/office/powerpoint/2010/main" val="18805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tr-TR" altLang="tr-T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60423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60511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2 w 2135"/>
                <a:gd name="T1" fmla="*/ 39 h 1662"/>
                <a:gd name="T2" fmla="*/ 8 w 2135"/>
                <a:gd name="T3" fmla="*/ 5 h 1662"/>
                <a:gd name="T4" fmla="*/ 52 w 2135"/>
                <a:gd name="T5" fmla="*/ 11 h 1662"/>
                <a:gd name="T6" fmla="*/ 97 w 2135"/>
                <a:gd name="T7" fmla="*/ 6 h 1662"/>
                <a:gd name="T8" fmla="*/ 160 w 2135"/>
                <a:gd name="T9" fmla="*/ 24 h 1662"/>
                <a:gd name="T10" fmla="*/ 161 w 2135"/>
                <a:gd name="T11" fmla="*/ 68 h 1662"/>
                <a:gd name="T12" fmla="*/ 126 w 2135"/>
                <a:gd name="T13" fmla="*/ 95 h 1662"/>
                <a:gd name="T14" fmla="*/ 65 w 2135"/>
                <a:gd name="T15" fmla="*/ 89 h 1662"/>
                <a:gd name="T16" fmla="*/ 40 w 2135"/>
                <a:gd name="T17" fmla="*/ 75 h 1662"/>
                <a:gd name="T18" fmla="*/ 15 w 2135"/>
                <a:gd name="T19" fmla="*/ 63 h 1662"/>
                <a:gd name="T20" fmla="*/ 2 w 2135"/>
                <a:gd name="T21" fmla="*/ 39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51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</p:grpSp>
      <p:grpSp>
        <p:nvGrpSpPr>
          <p:cNvPr id="60424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60496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6049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9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050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050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tr-TR" altLang="tr-TR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0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0503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050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50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51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60504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050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50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6050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6049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</p:grpSp>
      <p:sp>
        <p:nvSpPr>
          <p:cNvPr id="6042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042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803650"/>
            <a:chOff x="268" y="1180"/>
            <a:chExt cx="3374" cy="2396"/>
          </a:xfrm>
        </p:grpSpPr>
        <p:sp>
          <p:nvSpPr>
            <p:cNvPr id="6046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046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69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rgbClr val="262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47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AP MAC addr  H1 MAC addr R1 MAC addr</a:t>
              </a:r>
            </a:p>
          </p:txBody>
        </p:sp>
        <p:sp>
          <p:nvSpPr>
            <p:cNvPr id="6047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047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047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60475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6049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94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0495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60476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6049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91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0492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60477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6048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88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0489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6047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60479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6048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85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0486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6048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Arial" panose="020B0604020202020204" pitchFamily="34" charset="0"/>
                  <a:cs typeface="Arial" panose="020B0604020202020204" pitchFamily="34" charset="0"/>
                </a:rPr>
                <a:t>address 1</a:t>
              </a:r>
            </a:p>
          </p:txBody>
        </p:sp>
        <p:sp>
          <p:nvSpPr>
            <p:cNvPr id="6048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Arial" panose="020B0604020202020204" pitchFamily="34" charset="0"/>
                  <a:cs typeface="Arial" panose="020B0604020202020204" pitchFamily="34" charset="0"/>
                </a:rPr>
                <a:t>address 2</a:t>
              </a:r>
            </a:p>
          </p:txBody>
        </p:sp>
        <p:sp>
          <p:nvSpPr>
            <p:cNvPr id="6048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Arial" panose="020B0604020202020204" pitchFamily="34" charset="0"/>
                  <a:cs typeface="Arial" panose="020B0604020202020204" pitchFamily="34" charset="0"/>
                </a:rPr>
                <a:t>address 3</a:t>
              </a:r>
            </a:p>
          </p:txBody>
        </p:sp>
        <p:sp>
          <p:nvSpPr>
            <p:cNvPr id="60483" name="Text Box 123"/>
            <p:cNvSpPr txBox="1">
              <a:spLocks noChangeArrowheads="1"/>
            </p:cNvSpPr>
            <p:nvPr/>
          </p:nvSpPr>
          <p:spPr bwMode="auto">
            <a:xfrm>
              <a:off x="2636" y="3343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 dirty="0">
                  <a:latin typeface="Arial" panose="020B0604020202020204" pitchFamily="34" charset="0"/>
                  <a:cs typeface="Arial" panose="020B0604020202020204" pitchFamily="34" charset="0"/>
                </a:rPr>
                <a:t>802.</a:t>
              </a:r>
              <a:r>
                <a:rPr lang="en-US" altLang="tr-TR" sz="1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r>
                <a:rPr lang="en-US" altLang="tr-TR" sz="1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tr-TR" sz="1800" dirty="0"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60440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044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044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rgbClr val="262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44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R1 MAC addr  H1 MAC addr </a:t>
              </a:r>
            </a:p>
          </p:txBody>
        </p:sp>
        <p:sp>
          <p:nvSpPr>
            <p:cNvPr id="6044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044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044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60448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6046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65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0466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60449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6046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62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0463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60450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6045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59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0460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60451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6045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56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60457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2 w 60"/>
                  <a:gd name="T1" fmla="*/ 0 h 150"/>
                  <a:gd name="T2" fmla="*/ 2 w 60"/>
                  <a:gd name="T3" fmla="*/ 7 h 150"/>
                  <a:gd name="T4" fmla="*/ 10 w 60"/>
                  <a:gd name="T5" fmla="*/ 12 h 150"/>
                  <a:gd name="T6" fmla="*/ 0 w 60"/>
                  <a:gd name="T7" fmla="*/ 2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sp>
          <p:nvSpPr>
            <p:cNvPr id="6045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Arial" panose="020B0604020202020204" pitchFamily="34" charset="0"/>
                  <a:cs typeface="Arial" panose="020B0604020202020204" pitchFamily="34" charset="0"/>
                </a:rPr>
                <a:t>dest. address </a:t>
              </a:r>
            </a:p>
          </p:txBody>
        </p:sp>
        <p:sp>
          <p:nvSpPr>
            <p:cNvPr id="6045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Arial" panose="020B0604020202020204" pitchFamily="34" charset="0"/>
                  <a:cs typeface="Arial" panose="020B0604020202020204" pitchFamily="34" charset="0"/>
                </a:rPr>
                <a:t>source address </a:t>
              </a:r>
            </a:p>
          </p:txBody>
        </p:sp>
        <p:sp>
          <p:nvSpPr>
            <p:cNvPr id="6045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802.</a:t>
              </a:r>
              <a:r>
                <a:rPr lang="en-US" altLang="tr-TR" sz="18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tr-TR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  <p:grpSp>
        <p:nvGrpSpPr>
          <p:cNvPr id="60429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604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0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60436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7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1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60434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5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432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802.11 frame: addressing</a:t>
            </a:r>
          </a:p>
        </p:txBody>
      </p:sp>
      <p:sp>
        <p:nvSpPr>
          <p:cNvPr id="9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2400" y="7856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Sending a datagram </a:t>
            </a:r>
            <a:r>
              <a:rPr lang="en-US" dirty="0" smtClean="0"/>
              <a:t>H1 to the </a:t>
            </a:r>
            <a:r>
              <a:rPr lang="en-US" dirty="0"/>
              <a:t>router interface </a:t>
            </a:r>
            <a:r>
              <a:rPr lang="en-US" dirty="0" smtClean="0"/>
              <a:t>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9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8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62501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frame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control</a:t>
              </a:r>
            </a:p>
          </p:txBody>
        </p:sp>
        <p:sp>
          <p:nvSpPr>
            <p:cNvPr id="62502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duration</a:t>
              </a:r>
            </a:p>
          </p:txBody>
        </p:sp>
        <p:sp>
          <p:nvSpPr>
            <p:cNvPr id="62503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504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2505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62506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2507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tr-TR" altLang="tr-TR" sz="1600">
                <a:latin typeface="Arial" panose="020B0604020202020204" pitchFamily="34" charset="0"/>
              </a:endParaRPr>
            </a:p>
          </p:txBody>
        </p:sp>
        <p:sp>
          <p:nvSpPr>
            <p:cNvPr id="62508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payload</a:t>
              </a:r>
            </a:p>
          </p:txBody>
        </p:sp>
        <p:sp>
          <p:nvSpPr>
            <p:cNvPr id="62509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CRC</a:t>
              </a:r>
            </a:p>
          </p:txBody>
        </p:sp>
        <p:sp>
          <p:nvSpPr>
            <p:cNvPr id="62510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2511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2512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2513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2514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2515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2516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2517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0 - 2312</a:t>
              </a:r>
            </a:p>
          </p:txBody>
        </p:sp>
        <p:sp>
          <p:nvSpPr>
            <p:cNvPr id="62518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62519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600">
                  <a:latin typeface="Arial" panose="020B0604020202020204" pitchFamily="34" charset="0"/>
                </a:rPr>
                <a:t>seq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600">
                  <a:latin typeface="Arial" panose="020B0604020202020204" pitchFamily="34" charset="0"/>
                </a:rPr>
                <a:t>control</a:t>
              </a:r>
            </a:p>
          </p:txBody>
        </p:sp>
      </p:grpSp>
      <p:grpSp>
        <p:nvGrpSpPr>
          <p:cNvPr id="62469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62479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Type</a:t>
              </a:r>
            </a:p>
          </p:txBody>
        </p:sp>
        <p:sp>
          <p:nvSpPr>
            <p:cNvPr id="62480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From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AP</a:t>
              </a:r>
            </a:p>
          </p:txBody>
        </p:sp>
        <p:sp>
          <p:nvSpPr>
            <p:cNvPr id="62481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Subtype</a:t>
              </a:r>
            </a:p>
          </p:txBody>
        </p:sp>
        <p:sp>
          <p:nvSpPr>
            <p:cNvPr id="62482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To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AP</a:t>
              </a:r>
            </a:p>
          </p:txBody>
        </p:sp>
        <p:sp>
          <p:nvSpPr>
            <p:cNvPr id="62483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More 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frag</a:t>
              </a:r>
            </a:p>
          </p:txBody>
        </p:sp>
        <p:sp>
          <p:nvSpPr>
            <p:cNvPr id="62484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WEP</a:t>
              </a:r>
            </a:p>
          </p:txBody>
        </p:sp>
        <p:sp>
          <p:nvSpPr>
            <p:cNvPr id="62485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More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62486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Power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mgt</a:t>
              </a:r>
            </a:p>
          </p:txBody>
        </p:sp>
        <p:sp>
          <p:nvSpPr>
            <p:cNvPr id="62487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Retry</a:t>
              </a:r>
            </a:p>
          </p:txBody>
        </p:sp>
        <p:sp>
          <p:nvSpPr>
            <p:cNvPr id="62488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Rsvd</a:t>
              </a:r>
            </a:p>
          </p:txBody>
        </p:sp>
        <p:sp>
          <p:nvSpPr>
            <p:cNvPr id="62489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Protocol</a:t>
              </a:r>
            </a:p>
            <a:p>
              <a:pPr algn="ctr" eaLnBrk="1" hangingPunct="1"/>
              <a:r>
                <a:rPr lang="en-US" altLang="tr-TR" sz="1600">
                  <a:latin typeface="Arial" panose="020B0604020202020204" pitchFamily="34" charset="0"/>
                </a:rPr>
                <a:t>version</a:t>
              </a:r>
            </a:p>
          </p:txBody>
        </p:sp>
        <p:sp>
          <p:nvSpPr>
            <p:cNvPr id="62490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2491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2492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62493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494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495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496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497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498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499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2500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62470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6 w 5489"/>
              <a:gd name="T1" fmla="*/ 0 h 672"/>
              <a:gd name="T2" fmla="*/ 0 w 5489"/>
              <a:gd name="T3" fmla="*/ 2147483646 h 672"/>
              <a:gd name="T4" fmla="*/ 2147483646 w 5489"/>
              <a:gd name="T5" fmla="*/ 2147483646 h 672"/>
              <a:gd name="T6" fmla="*/ 2147483646 w 5489"/>
              <a:gd name="T7" fmla="*/ 0 h 672"/>
              <a:gd name="T8" fmla="*/ 2147483646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71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duration of reserved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transmission time (RTS/CTS)</a:t>
            </a:r>
          </a:p>
        </p:txBody>
      </p:sp>
      <p:sp>
        <p:nvSpPr>
          <p:cNvPr id="62472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62473" name="Text Box 51"/>
          <p:cNvSpPr txBox="1">
            <a:spLocks noChangeArrowheads="1"/>
          </p:cNvSpPr>
          <p:nvPr/>
        </p:nvSpPr>
        <p:spPr bwMode="auto">
          <a:xfrm>
            <a:off x="4914407" y="874385"/>
            <a:ext cx="4271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latin typeface="Arial" panose="020B0604020202020204" pitchFamily="34" charset="0"/>
                <a:cs typeface="Arial" panose="020B0604020202020204" pitchFamily="34" charset="0"/>
              </a:rPr>
              <a:t>frame </a:t>
            </a:r>
            <a:r>
              <a:rPr lang="en-US" alt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alt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latin typeface="Arial" panose="020B0604020202020204" pitchFamily="34" charset="0"/>
                <a:cs typeface="Arial" panose="020B0604020202020204" pitchFamily="34" charset="0"/>
              </a:rPr>
              <a:t>(for RDT</a:t>
            </a:r>
            <a:r>
              <a:rPr lang="en-US" altLang="tr-T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(Reliable Data Transmission)</a:t>
            </a:r>
            <a:endParaRPr lang="en-US" alt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74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62475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62476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frame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(RTS, CTS, ACK, data)</a:t>
            </a:r>
          </a:p>
        </p:txBody>
      </p:sp>
      <p:sp>
        <p:nvSpPr>
          <p:cNvPr id="62477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tr-TR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802.11 frame: more</a:t>
            </a:r>
          </a:p>
        </p:txBody>
      </p:sp>
      <p:sp>
        <p:nvSpPr>
          <p:cNvPr id="53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18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Data Link Layer Part VI: </a:t>
            </a:r>
            <a:r>
              <a:rPr lang="en-US" altLang="tr-TR" dirty="0">
                <a:solidFill>
                  <a:schemeClr val="tx1"/>
                </a:solidFill>
              </a:rPr>
              <a:t>IEEE 802.11 wireless LANs (</a:t>
            </a:r>
            <a:r>
              <a:rPr lang="ja-JP" altLang="en-US" dirty="0">
                <a:solidFill>
                  <a:schemeClr val="tx1"/>
                </a:solidFill>
              </a:rPr>
              <a:t>“</a:t>
            </a:r>
            <a:r>
              <a:rPr lang="en-US" altLang="ja-JP" dirty="0">
                <a:solidFill>
                  <a:schemeClr val="tx1"/>
                </a:solidFill>
              </a:rPr>
              <a:t>Wi-Fi</a:t>
            </a:r>
            <a:r>
              <a:rPr lang="ja-JP" altLang="en-US" dirty="0">
                <a:solidFill>
                  <a:schemeClr val="tx1"/>
                </a:solidFill>
              </a:rPr>
              <a:t>”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3661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r>
              <a:rPr lang="en-US" altLang="tr-TR" sz="4000" smtClean="0"/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955800"/>
            <a:ext cx="6567488" cy="3467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7414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15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Indoor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>
                <a:latin typeface="Arial" panose="020B0604020202020204" pitchFamily="34" charset="0"/>
              </a:rPr>
              <a:t>10-30m</a:t>
            </a:r>
          </a:p>
        </p:txBody>
      </p:sp>
      <p:sp>
        <p:nvSpPr>
          <p:cNvPr id="17416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Outdoor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>
                <a:latin typeface="Arial" panose="020B0604020202020204" pitchFamily="34" charset="0"/>
              </a:rPr>
              <a:t>50-200m</a:t>
            </a:r>
          </a:p>
        </p:txBody>
      </p:sp>
      <p:sp>
        <p:nvSpPr>
          <p:cNvPr id="17417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Mid-range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outdoor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>
                <a:latin typeface="Arial" panose="020B0604020202020204" pitchFamily="34" charset="0"/>
              </a:rPr>
              <a:t>200m – 4 Km</a:t>
            </a:r>
          </a:p>
        </p:txBody>
      </p:sp>
      <p:sp>
        <p:nvSpPr>
          <p:cNvPr id="17418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Long-range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outdoor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>
                <a:latin typeface="Arial" panose="020B0604020202020204" pitchFamily="34" charset="0"/>
              </a:rPr>
              <a:t>5Km – 20 Km</a:t>
            </a:r>
          </a:p>
        </p:txBody>
      </p:sp>
      <p:sp>
        <p:nvSpPr>
          <p:cNvPr id="17419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.056</a:t>
            </a:r>
            <a:endParaRPr lang="en-US" altLang="tr-TR" sz="1400">
              <a:latin typeface="Arial" panose="020B0604020202020204" pitchFamily="34" charset="0"/>
            </a:endParaRPr>
          </a:p>
        </p:txBody>
      </p:sp>
      <p:sp>
        <p:nvSpPr>
          <p:cNvPr id="17420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.384</a:t>
            </a:r>
            <a:endParaRPr lang="en-US" altLang="tr-TR" sz="1400">
              <a:latin typeface="Arial" panose="020B0604020202020204" pitchFamily="34" charset="0"/>
            </a:endParaRPr>
          </a:p>
        </p:txBody>
      </p:sp>
      <p:sp>
        <p:nvSpPr>
          <p:cNvPr id="17423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5-11</a:t>
            </a:r>
            <a:endParaRPr lang="en-US" altLang="tr-TR" sz="1400">
              <a:latin typeface="Arial" panose="020B0604020202020204" pitchFamily="34" charset="0"/>
            </a:endParaRPr>
          </a:p>
        </p:txBody>
      </p:sp>
      <p:sp>
        <p:nvSpPr>
          <p:cNvPr id="17424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54</a:t>
            </a:r>
            <a:endParaRPr lang="en-US" altLang="tr-TR" sz="1400">
              <a:latin typeface="Arial" panose="020B0604020202020204" pitchFamily="34" charset="0"/>
            </a:endParaRPr>
          </a:p>
        </p:txBody>
      </p:sp>
      <p:sp>
        <p:nvSpPr>
          <p:cNvPr id="17431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tr-TR" altLang="tr-TR"/>
          </a:p>
        </p:txBody>
      </p:sp>
      <p:sp>
        <p:nvSpPr>
          <p:cNvPr id="17432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 b="1">
                <a:solidFill>
                  <a:schemeClr val="bg1"/>
                </a:solidFill>
                <a:latin typeface="Arial" panose="020B0604020202020204" pitchFamily="34" charset="0"/>
              </a:rPr>
              <a:t>802.11b</a:t>
            </a:r>
          </a:p>
        </p:txBody>
      </p:sp>
      <p:sp>
        <p:nvSpPr>
          <p:cNvPr id="17433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tr-TR" altLang="tr-TR"/>
          </a:p>
        </p:txBody>
      </p:sp>
      <p:sp>
        <p:nvSpPr>
          <p:cNvPr id="17434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 b="1">
                <a:solidFill>
                  <a:schemeClr val="bg1"/>
                </a:solidFill>
                <a:latin typeface="Arial" panose="020B0604020202020204" pitchFamily="34" charset="0"/>
              </a:rPr>
              <a:t>802.11a,g</a:t>
            </a:r>
          </a:p>
        </p:txBody>
      </p:sp>
      <p:sp>
        <p:nvSpPr>
          <p:cNvPr id="17435" name="Line 135"/>
          <p:cNvSpPr>
            <a:spLocks noChangeShapeType="1"/>
          </p:cNvSpPr>
          <p:nvPr/>
        </p:nvSpPr>
        <p:spPr bwMode="auto">
          <a:xfrm flipV="1">
            <a:off x="1328738" y="2395538"/>
            <a:ext cx="0" cy="302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40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tr-TR" altLang="tr-TR"/>
          </a:p>
        </p:txBody>
      </p:sp>
      <p:sp>
        <p:nvSpPr>
          <p:cNvPr id="17441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 b="1" dirty="0">
                <a:solidFill>
                  <a:schemeClr val="bg1"/>
                </a:solidFill>
                <a:latin typeface="Arial" panose="020B0604020202020204" pitchFamily="34" charset="0"/>
              </a:rPr>
              <a:t>802.11a,g point-to-point</a:t>
            </a:r>
          </a:p>
        </p:txBody>
      </p:sp>
      <p:sp>
        <p:nvSpPr>
          <p:cNvPr id="17442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43" name="Text Box 144"/>
          <p:cNvSpPr txBox="1">
            <a:spLocks noChangeArrowheads="1"/>
          </p:cNvSpPr>
          <p:nvPr/>
        </p:nvSpPr>
        <p:spPr bwMode="auto">
          <a:xfrm>
            <a:off x="714375" y="2022475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200</a:t>
            </a:r>
            <a:endParaRPr lang="en-US" altLang="tr-TR" sz="1400">
              <a:latin typeface="Arial" panose="020B0604020202020204" pitchFamily="34" charset="0"/>
            </a:endParaRPr>
          </a:p>
        </p:txBody>
      </p:sp>
      <p:sp>
        <p:nvSpPr>
          <p:cNvPr id="17444" name="Rectangle 145"/>
          <p:cNvSpPr>
            <a:spLocks noChangeArrowheads="1"/>
          </p:cNvSpPr>
          <p:nvPr/>
        </p:nvSpPr>
        <p:spPr bwMode="auto">
          <a:xfrm>
            <a:off x="1344613" y="2036763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tr-TR" altLang="tr-TR"/>
          </a:p>
        </p:txBody>
      </p:sp>
      <p:sp>
        <p:nvSpPr>
          <p:cNvPr id="17445" name="Text Box 146"/>
          <p:cNvSpPr txBox="1">
            <a:spLocks noChangeArrowheads="1"/>
          </p:cNvSpPr>
          <p:nvPr/>
        </p:nvSpPr>
        <p:spPr bwMode="auto">
          <a:xfrm>
            <a:off x="1714500" y="2036763"/>
            <a:ext cx="833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 b="1">
                <a:solidFill>
                  <a:schemeClr val="bg1"/>
                </a:solidFill>
                <a:latin typeface="Arial" panose="020B0604020202020204" pitchFamily="34" charset="0"/>
              </a:rPr>
              <a:t>802.11n</a:t>
            </a:r>
          </a:p>
        </p:txBody>
      </p:sp>
      <p:sp>
        <p:nvSpPr>
          <p:cNvPr id="17446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</a:rPr>
              <a:t>Data rate (Mbps)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r>
              <a:rPr lang="en-US" altLang="tr-TR" sz="3600" dirty="0" smtClean="0"/>
              <a:t>Wireless Link Characteristics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7" y="1279525"/>
            <a:ext cx="8213725" cy="47212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800" i="1" dirty="0" smtClean="0">
                <a:solidFill>
                  <a:srgbClr val="C00000"/>
                </a:solidFill>
              </a:rPr>
              <a:t>important </a:t>
            </a:r>
            <a:r>
              <a:rPr lang="en-US" altLang="tr-TR" sz="2800" dirty="0" smtClean="0"/>
              <a:t>differences from wired link ….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2000" dirty="0" smtClean="0"/>
          </a:p>
          <a:p>
            <a:pPr lvl="1">
              <a:lnSpc>
                <a:spcPct val="80000"/>
              </a:lnSpc>
            </a:pPr>
            <a:r>
              <a:rPr lang="en-US" altLang="tr-TR" sz="2400" i="1" dirty="0" smtClean="0">
                <a:solidFill>
                  <a:srgbClr val="C00000"/>
                </a:solidFill>
              </a:rPr>
              <a:t>decreased signal strength: </a:t>
            </a:r>
            <a:r>
              <a:rPr lang="en-US" altLang="tr-TR" sz="2400" dirty="0" smtClean="0"/>
              <a:t>radio signal attenuates as it propagates through matter (path loss)</a:t>
            </a:r>
          </a:p>
          <a:p>
            <a:pPr lvl="1">
              <a:lnSpc>
                <a:spcPct val="80000"/>
              </a:lnSpc>
            </a:pPr>
            <a:r>
              <a:rPr lang="en-US" altLang="tr-TR" sz="2400" i="1" dirty="0" smtClean="0">
                <a:solidFill>
                  <a:srgbClr val="C00000"/>
                </a:solidFill>
              </a:rPr>
              <a:t>interference from other sources: </a:t>
            </a:r>
            <a:r>
              <a:rPr lang="en-US" altLang="tr-TR" sz="2400" dirty="0" smtClean="0"/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</a:pPr>
            <a:r>
              <a:rPr lang="en-US" altLang="tr-TR" sz="2400" i="1" dirty="0" smtClean="0">
                <a:solidFill>
                  <a:srgbClr val="C00000"/>
                </a:solidFill>
              </a:rPr>
              <a:t>multipath propagation: </a:t>
            </a:r>
            <a:r>
              <a:rPr lang="en-US" altLang="tr-TR" sz="2400" dirty="0" smtClean="0"/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400" dirty="0" smtClean="0"/>
              <a:t>…. make communication across (even a point to point) wireless link much more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difficult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</a:t>
            </a:r>
          </a:p>
          <a:p>
            <a:pPr>
              <a:lnSpc>
                <a:spcPct val="80000"/>
              </a:lnSpc>
            </a:pPr>
            <a:endParaRPr lang="en-US" altLang="tr-TR" sz="2000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1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31788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9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r>
              <a:rPr lang="en-US" altLang="tr-TR" sz="3600" smtClean="0"/>
              <a:t>Wireless network characteristics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r-TR" sz="2400" smtClean="0"/>
              <a:t>Multiple wireless senders and receivers create additional problems (beyond multiple access):</a:t>
            </a:r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6 w 1273"/>
              <a:gd name="T1" fmla="*/ 2147483646 h 684"/>
              <a:gd name="T2" fmla="*/ 2147483646 w 1273"/>
              <a:gd name="T3" fmla="*/ 0 h 684"/>
              <a:gd name="T4" fmla="*/ 2147483646 w 1273"/>
              <a:gd name="T5" fmla="*/ 2147483646 h 684"/>
              <a:gd name="T6" fmla="*/ 2147483646 w 1273"/>
              <a:gd name="T7" fmla="*/ 2147483646 h 684"/>
              <a:gd name="T8" fmla="*/ 2147483646 w 1273"/>
              <a:gd name="T9" fmla="*/ 2147483646 h 684"/>
              <a:gd name="T10" fmla="*/ 2147483646 w 1273"/>
              <a:gd name="T11" fmla="*/ 2147483646 h 684"/>
              <a:gd name="T12" fmla="*/ 2147483646 w 1273"/>
              <a:gd name="T13" fmla="*/ 2147483646 h 684"/>
              <a:gd name="T14" fmla="*/ 2147483646 w 1273"/>
              <a:gd name="T15" fmla="*/ 2147483646 h 684"/>
              <a:gd name="T16" fmla="*/ 2147483646 w 1273"/>
              <a:gd name="T17" fmla="*/ 2147483646 h 684"/>
              <a:gd name="T18" fmla="*/ 0 w 1273"/>
              <a:gd name="T19" fmla="*/ 2147483646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1752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1754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1755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1756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1757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tr-TR" sz="2400" i="1" dirty="0">
                <a:solidFill>
                  <a:srgbClr val="C00000"/>
                </a:solidFill>
                <a:latin typeface="Gill Sans MT" panose="020B0502020104020203" pitchFamily="34" charset="0"/>
              </a:rPr>
              <a:t>Hidden terminal problem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tr-TR" sz="2200" dirty="0">
                <a:latin typeface="Gill Sans MT" panose="020B0502020104020203" pitchFamily="34" charset="0"/>
              </a:rPr>
              <a:t>B, A hear each other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tr-TR" sz="2200" dirty="0">
                <a:latin typeface="Gill Sans MT" panose="020B0502020104020203" pitchFamily="34" charset="0"/>
              </a:rPr>
              <a:t>B, C hear each other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tr-TR" sz="2200" dirty="0">
                <a:latin typeface="Gill Sans MT" panose="020B0502020104020203" pitchFamily="34" charset="0"/>
              </a:rPr>
              <a:t>A, C can not hear each other means A, C unaware of their interference at B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endParaRPr lang="en-US" altLang="tr-TR" sz="2000" dirty="0"/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signal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6 w 1887"/>
              <a:gd name="T3" fmla="*/ 2147483646 h 681"/>
              <a:gd name="T4" fmla="*/ 2147483646 w 1887"/>
              <a:gd name="T5" fmla="*/ 2147483646 h 681"/>
              <a:gd name="T6" fmla="*/ 2147483646 w 1887"/>
              <a:gd name="T7" fmla="*/ 2147483646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6 w 1887"/>
              <a:gd name="T3" fmla="*/ 2147483646 h 681"/>
              <a:gd name="T4" fmla="*/ 2147483646 w 1887"/>
              <a:gd name="T5" fmla="*/ 2147483646 h 681"/>
              <a:gd name="T6" fmla="*/ 2147483646 w 1887"/>
              <a:gd name="T7" fmla="*/ 2147483646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signal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tr-TR" sz="2400" i="1">
                <a:solidFill>
                  <a:srgbClr val="C00000"/>
                </a:solidFill>
                <a:latin typeface="Gill Sans MT" panose="020B0502020104020203" pitchFamily="34" charset="0"/>
              </a:rPr>
              <a:t>Signal attenuation: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tr-TR" sz="2200">
                <a:latin typeface="Gill Sans MT" panose="020B0502020104020203" pitchFamily="34" charset="0"/>
              </a:rPr>
              <a:t>B, A hear each other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tr-TR" sz="2200">
                <a:latin typeface="Gill Sans MT" panose="020B0502020104020203" pitchFamily="34" charset="0"/>
              </a:rPr>
              <a:t>B, C hear each other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tr-TR" sz="2200">
                <a:latin typeface="Gill Sans MT" panose="020B0502020104020203" pitchFamily="34" charset="0"/>
              </a:rPr>
              <a:t>A, C can not hear each other interfering at B</a:t>
            </a:r>
          </a:p>
        </p:txBody>
      </p: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3178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3178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3178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31780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1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31778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9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4" grpId="0" animBg="1"/>
      <p:bldP spid="13325" grpId="0" animBg="1"/>
      <p:bldP spid="13326" grpId="0" animBg="1"/>
      <p:bldP spid="13327" grpId="0"/>
      <p:bldP spid="13328" grpId="0" animBg="1"/>
      <p:bldP spid="13329" grpId="0"/>
      <p:bldP spid="13330" grpId="0" animBg="1"/>
      <p:bldP spid="13331" grpId="0" animBg="1"/>
      <p:bldP spid="13332" grpId="0" animBg="1"/>
      <p:bldP spid="133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ea typeface="+mn-ea"/>
              </a:rPr>
              <a:t>802.11b</a:t>
            </a:r>
          </a:p>
          <a:p>
            <a:pPr>
              <a:defRPr/>
            </a:pPr>
            <a:r>
              <a:rPr lang="en-US" sz="2400" dirty="0" smtClean="0">
                <a:ea typeface="+mn-ea"/>
              </a:rPr>
              <a:t>2.4-5 GHz unlicensed spectrum</a:t>
            </a:r>
          </a:p>
          <a:p>
            <a:pPr>
              <a:defRPr/>
            </a:pPr>
            <a:r>
              <a:rPr lang="en-US" sz="2400" dirty="0" smtClean="0">
                <a:ea typeface="+mn-ea"/>
              </a:rPr>
              <a:t>up to 11 Mbps</a:t>
            </a:r>
          </a:p>
          <a:p>
            <a:pPr>
              <a:defRPr/>
            </a:pPr>
            <a:r>
              <a:rPr lang="en-US" sz="2400" dirty="0" smtClean="0">
                <a:ea typeface="+mn-ea"/>
              </a:rPr>
              <a:t>direct sequence spread spectrum (DSSS) in physical layer</a:t>
            </a:r>
            <a:endParaRPr lang="en-US" dirty="0" smtClean="0">
              <a:ea typeface="ＭＳ Ｐゴシック" charset="0"/>
            </a:endParaRP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tr-TR" sz="2400" dirty="0" smtClean="0">
                <a:solidFill>
                  <a:srgbClr val="C00000"/>
                </a:solidFill>
              </a:rPr>
              <a:t>802.11a</a:t>
            </a:r>
            <a:r>
              <a:rPr lang="en-US" altLang="tr-TR" sz="2400" dirty="0" smtClean="0"/>
              <a:t> </a:t>
            </a:r>
          </a:p>
          <a:p>
            <a:pPr lvl="1">
              <a:lnSpc>
                <a:spcPts val="2200"/>
              </a:lnSpc>
            </a:pPr>
            <a:r>
              <a:rPr lang="en-US" altLang="tr-TR" dirty="0" smtClean="0"/>
              <a:t>5-6 GHz range</a:t>
            </a:r>
          </a:p>
          <a:p>
            <a:pPr lvl="1">
              <a:lnSpc>
                <a:spcPts val="2200"/>
              </a:lnSpc>
            </a:pPr>
            <a:r>
              <a:rPr lang="en-US" altLang="tr-TR" dirty="0" smtClean="0"/>
              <a:t>up to 54 Mbps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tr-TR" sz="2400" dirty="0" smtClean="0">
                <a:solidFill>
                  <a:srgbClr val="C00000"/>
                </a:solidFill>
              </a:rPr>
              <a:t>802.11g</a:t>
            </a:r>
            <a:r>
              <a:rPr lang="en-US" altLang="tr-TR" sz="24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ts val="2200"/>
              </a:lnSpc>
            </a:pPr>
            <a:r>
              <a:rPr lang="en-US" altLang="tr-TR" dirty="0" smtClean="0"/>
              <a:t>2.4-5 GHz range</a:t>
            </a:r>
          </a:p>
          <a:p>
            <a:pPr lvl="1">
              <a:lnSpc>
                <a:spcPts val="2200"/>
              </a:lnSpc>
            </a:pPr>
            <a:r>
              <a:rPr lang="en-US" altLang="tr-TR" dirty="0" smtClean="0"/>
              <a:t>up to 54 Mbps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tr-TR" sz="2400" dirty="0" smtClean="0">
                <a:solidFill>
                  <a:srgbClr val="C00000"/>
                </a:solidFill>
              </a:rPr>
              <a:t>802.11n: </a:t>
            </a:r>
            <a:r>
              <a:rPr lang="en-US" altLang="tr-TR" sz="2400" dirty="0" smtClean="0"/>
              <a:t>multiple antennae</a:t>
            </a:r>
          </a:p>
          <a:p>
            <a:pPr lvl="1">
              <a:lnSpc>
                <a:spcPts val="2200"/>
              </a:lnSpc>
            </a:pPr>
            <a:r>
              <a:rPr lang="en-US" altLang="tr-TR" dirty="0" smtClean="0"/>
              <a:t>2.4-5 GHz range</a:t>
            </a:r>
          </a:p>
          <a:p>
            <a:pPr lvl="1">
              <a:lnSpc>
                <a:spcPts val="2200"/>
              </a:lnSpc>
            </a:pPr>
            <a:r>
              <a:rPr lang="en-US" altLang="tr-TR" dirty="0" smtClean="0"/>
              <a:t>up to 200 Mbps</a:t>
            </a: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609600" y="4789488"/>
            <a:ext cx="7383462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tr-TR" sz="2400" dirty="0">
                <a:latin typeface="Gill Sans MT" panose="020B0502020104020203" pitchFamily="34" charset="0"/>
              </a:rPr>
              <a:t>all use CSMA/</a:t>
            </a:r>
            <a:r>
              <a:rPr lang="en-US" altLang="tr-TR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CA</a:t>
            </a:r>
            <a:r>
              <a:rPr lang="en-US" altLang="tr-TR" sz="2400" dirty="0">
                <a:latin typeface="Gill Sans MT" panose="020B0502020104020203" pitchFamily="34" charset="0"/>
              </a:rPr>
              <a:t> for multiple access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tr-TR" sz="2400" dirty="0">
                <a:latin typeface="Gill Sans MT" panose="020B0502020104020203" pitchFamily="34" charset="0"/>
              </a:rPr>
              <a:t>all have </a:t>
            </a:r>
            <a:r>
              <a:rPr lang="en-US" altLang="tr-TR" sz="2400" dirty="0" smtClean="0">
                <a:latin typeface="Gill Sans MT" panose="020B0502020104020203" pitchFamily="34" charset="0"/>
              </a:rPr>
              <a:t>base-station (infrastructure mode) </a:t>
            </a:r>
            <a:r>
              <a:rPr lang="en-US" altLang="tr-TR" sz="2400" dirty="0">
                <a:latin typeface="Gill Sans MT" panose="020B0502020104020203" pitchFamily="34" charset="0"/>
              </a:rPr>
              <a:t>and ad-hoc network versions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r>
              <a:rPr lang="en-US" altLang="tr-TR" smtClean="0"/>
              <a:t>802.11 LAN architecture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tr-TR" sz="2400" dirty="0"/>
              <a:t>wireless host communicates with base station</a:t>
            </a:r>
          </a:p>
          <a:p>
            <a:pPr lvl="1"/>
            <a:r>
              <a:rPr lang="en-US" altLang="tr-TR" sz="2000" dirty="0">
                <a:solidFill>
                  <a:srgbClr val="C00000"/>
                </a:solidFill>
              </a:rPr>
              <a:t>base station = access point (AP)</a:t>
            </a:r>
          </a:p>
          <a:p>
            <a:r>
              <a:rPr lang="en-US" altLang="tr-TR" sz="2400" dirty="0">
                <a:solidFill>
                  <a:srgbClr val="C00000"/>
                </a:solidFill>
              </a:rPr>
              <a:t>Basic Service Set (BSS) </a:t>
            </a:r>
            <a:r>
              <a:rPr lang="en-US" altLang="tr-TR" sz="2400" dirty="0"/>
              <a:t>(aka </a:t>
            </a:r>
            <a:r>
              <a:rPr lang="ja-JP" altLang="en-US" sz="2400" dirty="0"/>
              <a:t>“</a:t>
            </a:r>
            <a:r>
              <a:rPr lang="en-US" altLang="ja-JP" sz="2400" dirty="0"/>
              <a:t>cell</a:t>
            </a:r>
            <a:r>
              <a:rPr lang="ja-JP" altLang="en-US" sz="2400" dirty="0"/>
              <a:t>”</a:t>
            </a:r>
            <a:r>
              <a:rPr lang="en-US" altLang="ja-JP" sz="2400" dirty="0"/>
              <a:t>) in infrastructure mode contains:</a:t>
            </a:r>
          </a:p>
          <a:p>
            <a:pPr lvl="1">
              <a:lnSpc>
                <a:spcPts val="2000"/>
              </a:lnSpc>
            </a:pPr>
            <a:r>
              <a:rPr lang="en-US" altLang="tr-TR" sz="2000" dirty="0"/>
              <a:t>wireless hosts</a:t>
            </a:r>
          </a:p>
          <a:p>
            <a:pPr lvl="1">
              <a:lnSpc>
                <a:spcPts val="2000"/>
              </a:lnSpc>
            </a:pPr>
            <a:r>
              <a:rPr lang="en-US" altLang="tr-TR" sz="2000" dirty="0"/>
              <a:t>access point (AP): base station</a:t>
            </a:r>
          </a:p>
          <a:p>
            <a:pPr lvl="1">
              <a:lnSpc>
                <a:spcPts val="2000"/>
              </a:lnSpc>
            </a:pPr>
            <a:r>
              <a:rPr lang="en-US" altLang="tr-TR" sz="2000" dirty="0"/>
              <a:t>ad hoc mode: hosts only</a:t>
            </a:r>
          </a:p>
        </p:txBody>
      </p:sp>
      <p:grpSp>
        <p:nvGrpSpPr>
          <p:cNvPr id="44038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44084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4085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86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87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tr-TR" altLang="tr-TR" sz="2400">
                <a:latin typeface="Times New Roman" panose="02020603050405020304" pitchFamily="18" charset="0"/>
              </a:endParaRPr>
            </a:p>
          </p:txBody>
        </p:sp>
        <p:sp>
          <p:nvSpPr>
            <p:cNvPr id="44088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44089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4094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95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9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44090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4091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92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93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44039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BSS 1</a:t>
            </a:r>
          </a:p>
        </p:txBody>
      </p:sp>
      <p:sp>
        <p:nvSpPr>
          <p:cNvPr id="44040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BSS 2</a:t>
            </a:r>
          </a:p>
        </p:txBody>
      </p:sp>
      <p:sp>
        <p:nvSpPr>
          <p:cNvPr id="44041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44042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44082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2 w 2135"/>
                <a:gd name="T1" fmla="*/ 39 h 1662"/>
                <a:gd name="T2" fmla="*/ 8 w 2135"/>
                <a:gd name="T3" fmla="*/ 5 h 1662"/>
                <a:gd name="T4" fmla="*/ 52 w 2135"/>
                <a:gd name="T5" fmla="*/ 11 h 1662"/>
                <a:gd name="T6" fmla="*/ 97 w 2135"/>
                <a:gd name="T7" fmla="*/ 6 h 1662"/>
                <a:gd name="T8" fmla="*/ 160 w 2135"/>
                <a:gd name="T9" fmla="*/ 24 h 1662"/>
                <a:gd name="T10" fmla="*/ 161 w 2135"/>
                <a:gd name="T11" fmla="*/ 68 h 1662"/>
                <a:gd name="T12" fmla="*/ 126 w 2135"/>
                <a:gd name="T13" fmla="*/ 95 h 1662"/>
                <a:gd name="T14" fmla="*/ 65 w 2135"/>
                <a:gd name="T15" fmla="*/ 89 h 1662"/>
                <a:gd name="T16" fmla="*/ 40 w 2135"/>
                <a:gd name="T17" fmla="*/ 75 h 1662"/>
                <a:gd name="T18" fmla="*/ 15 w 2135"/>
                <a:gd name="T19" fmla="*/ 63 h 1662"/>
                <a:gd name="T20" fmla="*/ 2 w 2135"/>
                <a:gd name="T21" fmla="*/ 39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83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</p:grpSp>
      <p:sp>
        <p:nvSpPr>
          <p:cNvPr id="44043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hub, switch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Arial" panose="020B0604020202020204" pitchFamily="34" charset="0"/>
                <a:cs typeface="Arial" panose="020B0604020202020204" pitchFamily="34" charset="0"/>
              </a:rPr>
              <a:t>or router</a:t>
            </a:r>
          </a:p>
        </p:txBody>
      </p:sp>
      <p:sp>
        <p:nvSpPr>
          <p:cNvPr id="44044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tr-TR" altLang="tr-TR"/>
          </a:p>
        </p:txBody>
      </p:sp>
      <p:grpSp>
        <p:nvGrpSpPr>
          <p:cNvPr id="44045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4408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8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46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44078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9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47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44076" name="Picture 364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48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44074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5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49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44072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3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50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51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tr-TR" altLang="tr-TR"/>
          </a:p>
        </p:txBody>
      </p:sp>
      <p:grpSp>
        <p:nvGrpSpPr>
          <p:cNvPr id="44052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4407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53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44068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9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54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44066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55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44064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5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56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44062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3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44058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44060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9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802.11: Channels, association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557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z="2800" dirty="0" smtClean="0"/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</a:pPr>
            <a:r>
              <a:rPr lang="en-US" altLang="tr-TR" sz="2400" dirty="0" smtClean="0"/>
              <a:t>AP admin chooses frequency for AP</a:t>
            </a:r>
          </a:p>
          <a:p>
            <a:pPr lvl="1">
              <a:lnSpc>
                <a:spcPct val="90000"/>
              </a:lnSpc>
            </a:pPr>
            <a:r>
              <a:rPr lang="en-US" altLang="tr-TR" sz="2400" dirty="0" smtClean="0"/>
              <a:t>AP has a name </a:t>
            </a:r>
            <a:r>
              <a:rPr lang="en-US" altLang="ja-JP" sz="2400" dirty="0"/>
              <a:t>(SSID) and MAC address</a:t>
            </a:r>
            <a:endParaRPr lang="en-US" altLang="tr-TR" sz="2400" dirty="0" smtClean="0"/>
          </a:p>
          <a:p>
            <a:pPr lvl="1">
              <a:lnSpc>
                <a:spcPct val="90000"/>
              </a:lnSpc>
            </a:pPr>
            <a:r>
              <a:rPr lang="en-US" altLang="tr-TR" sz="2400" dirty="0" smtClean="0"/>
              <a:t>interference possible: channel can be same as that chosen by neighboring AP!</a:t>
            </a:r>
          </a:p>
          <a:p>
            <a:pPr>
              <a:lnSpc>
                <a:spcPct val="90000"/>
              </a:lnSpc>
            </a:pPr>
            <a:r>
              <a:rPr lang="en-US" altLang="tr-TR" sz="2800" dirty="0" smtClean="0"/>
              <a:t>host: must </a:t>
            </a:r>
            <a:r>
              <a:rPr lang="en-US" altLang="tr-TR" sz="2800" i="1" dirty="0" smtClean="0">
                <a:solidFill>
                  <a:srgbClr val="C00000"/>
                </a:solidFill>
              </a:rPr>
              <a:t>associate</a:t>
            </a:r>
            <a:r>
              <a:rPr lang="en-US" altLang="tr-TR" sz="2800" dirty="0" smtClean="0">
                <a:solidFill>
                  <a:srgbClr val="C00000"/>
                </a:solidFill>
              </a:rPr>
              <a:t> </a:t>
            </a:r>
            <a:r>
              <a:rPr lang="en-US" altLang="tr-TR" sz="2800" dirty="0" smtClean="0"/>
              <a:t>with an AP</a:t>
            </a:r>
          </a:p>
          <a:p>
            <a:pPr lvl="1">
              <a:lnSpc>
                <a:spcPct val="90000"/>
              </a:lnSpc>
            </a:pPr>
            <a:r>
              <a:rPr lang="en-US" altLang="tr-TR" sz="2400" dirty="0" smtClean="0"/>
              <a:t>may perform authentication </a:t>
            </a:r>
          </a:p>
          <a:p>
            <a:pPr lvl="1">
              <a:lnSpc>
                <a:spcPct val="90000"/>
              </a:lnSpc>
            </a:pPr>
            <a:r>
              <a:rPr lang="en-US" altLang="tr-TR" sz="2400" dirty="0" smtClean="0"/>
              <a:t>will typically run DHCP to get IP address in AP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subnet</a:t>
            </a:r>
          </a:p>
          <a:p>
            <a:pPr>
              <a:lnSpc>
                <a:spcPct val="90000"/>
              </a:lnSpc>
            </a:pPr>
            <a:endParaRPr lang="en-US" altLang="tr-TR" sz="2800" dirty="0" smtClean="0"/>
          </a:p>
        </p:txBody>
      </p:sp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r>
              <a:rPr lang="en-US" altLang="tr-TR" smtClean="0"/>
              <a:t>802.11: passive/active scanning</a:t>
            </a:r>
          </a:p>
        </p:txBody>
      </p:sp>
      <p:sp>
        <p:nvSpPr>
          <p:cNvPr id="48133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tr-TR" altLang="tr-TR" sz="1600"/>
          </a:p>
        </p:txBody>
      </p:sp>
      <p:sp>
        <p:nvSpPr>
          <p:cNvPr id="48134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tr-TR" altLang="tr-TR" sz="1600">
              <a:latin typeface="Arial" panose="020B0604020202020204" pitchFamily="34" charset="0"/>
            </a:endParaRPr>
          </a:p>
        </p:txBody>
      </p:sp>
      <p:sp>
        <p:nvSpPr>
          <p:cNvPr id="48135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>
                <a:latin typeface="Arial" panose="020B0604020202020204" pitchFamily="34" charset="0"/>
                <a:cs typeface="Arial" panose="020B0604020202020204" pitchFamily="34" charset="0"/>
              </a:rPr>
              <a:t>AP 2</a:t>
            </a:r>
          </a:p>
        </p:txBody>
      </p:sp>
      <p:sp>
        <p:nvSpPr>
          <p:cNvPr id="48136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600">
              <a:latin typeface="Arial" panose="020B0604020202020204" pitchFamily="34" charset="0"/>
            </a:endParaRPr>
          </a:p>
        </p:txBody>
      </p:sp>
      <p:sp>
        <p:nvSpPr>
          <p:cNvPr id="48137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>
                <a:latin typeface="Arial" panose="020B0604020202020204" pitchFamily="34" charset="0"/>
                <a:cs typeface="Arial" panose="020B0604020202020204" pitchFamily="34" charset="0"/>
              </a:rPr>
              <a:t>AP 1</a:t>
            </a:r>
          </a:p>
        </p:txBody>
      </p:sp>
      <p:sp>
        <p:nvSpPr>
          <p:cNvPr id="48138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8139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>
                <a:latin typeface="Arial" panose="020B0604020202020204" pitchFamily="34" charset="0"/>
                <a:cs typeface="Arial" panose="020B0604020202020204" pitchFamily="34" charset="0"/>
              </a:rPr>
              <a:t>BBS 2</a:t>
            </a:r>
          </a:p>
        </p:txBody>
      </p:sp>
      <p:sp>
        <p:nvSpPr>
          <p:cNvPr id="48140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600">
                <a:latin typeface="Arial" panose="020B0604020202020204" pitchFamily="34" charset="0"/>
                <a:cs typeface="Arial" panose="020B0604020202020204" pitchFamily="34" charset="0"/>
              </a:rPr>
              <a:t>BBS 1</a:t>
            </a:r>
          </a:p>
        </p:txBody>
      </p:sp>
      <p:sp>
        <p:nvSpPr>
          <p:cNvPr id="48141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42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43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44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48145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48207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8208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 b="1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8146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48205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8206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 b="1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8147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48203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8204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 b="1"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48148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48201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8202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 b="1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48149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i="1" u="sng" dirty="0">
                <a:solidFill>
                  <a:srgbClr val="C00000"/>
                </a:solidFill>
              </a:rPr>
              <a:t>passive scanning:</a:t>
            </a:r>
            <a:r>
              <a:rPr lang="en-US" altLang="tr-TR" sz="2400" u="sng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en-US" altLang="tr-TR" sz="1800" dirty="0"/>
              <a:t>beacon frames sent from APs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en-US" altLang="tr-TR" sz="1800" dirty="0"/>
              <a:t>association Request frame sent: H1 to selected AP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en-US" altLang="tr-TR" sz="1800" dirty="0"/>
              <a:t>association Response frame sent from  selected AP to H1</a:t>
            </a:r>
          </a:p>
        </p:txBody>
      </p:sp>
      <p:grpSp>
        <p:nvGrpSpPr>
          <p:cNvPr id="48150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48199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200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151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481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152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4819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9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48155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tr-TR" altLang="tr-TR" sz="1600"/>
            </a:p>
          </p:txBody>
        </p:sp>
        <p:sp>
          <p:nvSpPr>
            <p:cNvPr id="48156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tr-TR" altLang="tr-TR" sz="1600">
                <a:latin typeface="Arial" panose="020B0604020202020204" pitchFamily="34" charset="0"/>
              </a:endParaRPr>
            </a:p>
          </p:txBody>
        </p:sp>
        <p:sp>
          <p:nvSpPr>
            <p:cNvPr id="48157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600">
                  <a:latin typeface="Arial" panose="020B0604020202020204" pitchFamily="34" charset="0"/>
                  <a:cs typeface="Arial" panose="020B0604020202020204" pitchFamily="34" charset="0"/>
                </a:rPr>
                <a:t>AP 2</a:t>
              </a:r>
            </a:p>
          </p:txBody>
        </p:sp>
        <p:sp>
          <p:nvSpPr>
            <p:cNvPr id="48158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600">
                <a:latin typeface="Arial" panose="020B0604020202020204" pitchFamily="34" charset="0"/>
              </a:endParaRPr>
            </a:p>
          </p:txBody>
        </p:sp>
        <p:sp>
          <p:nvSpPr>
            <p:cNvPr id="48159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600">
                  <a:latin typeface="Arial" panose="020B0604020202020204" pitchFamily="34" charset="0"/>
                  <a:cs typeface="Arial" panose="020B0604020202020204" pitchFamily="34" charset="0"/>
                </a:rPr>
                <a:t>AP 1</a:t>
              </a:r>
            </a:p>
          </p:txBody>
        </p:sp>
        <p:sp>
          <p:nvSpPr>
            <p:cNvPr id="48160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600">
                  <a:latin typeface="Arial" panose="020B0604020202020204" pitchFamily="34" charset="0"/>
                  <a:cs typeface="Arial" panose="020B0604020202020204" pitchFamily="34" charset="0"/>
                </a:rPr>
                <a:t>H1</a:t>
              </a:r>
            </a:p>
          </p:txBody>
        </p:sp>
        <p:sp>
          <p:nvSpPr>
            <p:cNvPr id="48161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600">
                <a:latin typeface="Arial" panose="020B0604020202020204" pitchFamily="34" charset="0"/>
              </a:endParaRPr>
            </a:p>
          </p:txBody>
        </p:sp>
        <p:sp>
          <p:nvSpPr>
            <p:cNvPr id="48162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600">
                  <a:latin typeface="Arial" panose="020B0604020202020204" pitchFamily="34" charset="0"/>
                  <a:cs typeface="Arial" panose="020B0604020202020204" pitchFamily="34" charset="0"/>
                </a:rPr>
                <a:t>BBS 2</a:t>
              </a:r>
            </a:p>
          </p:txBody>
        </p:sp>
        <p:sp>
          <p:nvSpPr>
            <p:cNvPr id="48163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600">
                  <a:latin typeface="Arial" panose="020B0604020202020204" pitchFamily="34" charset="0"/>
                  <a:cs typeface="Arial" panose="020B0604020202020204" pitchFamily="34" charset="0"/>
                </a:rPr>
                <a:t>BBS 1</a:t>
              </a:r>
            </a:p>
          </p:txBody>
        </p:sp>
        <p:sp>
          <p:nvSpPr>
            <p:cNvPr id="48164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6 h 142"/>
                <a:gd name="T2" fmla="*/ 0 w 548"/>
                <a:gd name="T3" fmla="*/ 0 h 142"/>
                <a:gd name="T4" fmla="*/ 2147483646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165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166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167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168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169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48170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48193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8194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48171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48191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8192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48172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48189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8190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48173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48187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8188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48174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48185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8186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48175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2400" i="1" u="sng">
                  <a:solidFill>
                    <a:srgbClr val="C00000"/>
                  </a:solidFill>
                </a:rPr>
                <a:t>active  scanning</a:t>
              </a:r>
              <a:r>
                <a:rPr lang="en-US" altLang="tr-TR" sz="2400">
                  <a:solidFill>
                    <a:srgbClr val="C00000"/>
                  </a:solidFill>
                </a:rPr>
                <a:t>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arenBoth"/>
              </a:pPr>
              <a:r>
                <a:rPr lang="en-US" altLang="tr-TR" sz="1800">
                  <a:latin typeface="Arial" panose="020B0604020202020204" pitchFamily="34" charset="0"/>
                </a:rPr>
                <a:t>Probe Request frame broadcast from 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arenBoth"/>
              </a:pPr>
              <a:r>
                <a:rPr lang="en-US" altLang="tr-TR" sz="1800">
                  <a:latin typeface="Arial" panose="020B0604020202020204" pitchFamily="34" charset="0"/>
                </a:rPr>
                <a:t>Probe Response frames sent from APs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arenBoth"/>
              </a:pPr>
              <a:r>
                <a:rPr lang="en-US" altLang="tr-TR" sz="1800">
                  <a:latin typeface="Arial" panose="020B0604020202020204" pitchFamily="34" charset="0"/>
                </a:rPr>
                <a:t>Association Request frame sent: H1 to selected AP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arenBoth"/>
              </a:pPr>
              <a:r>
                <a:rPr lang="en-US" altLang="tr-TR" sz="1800">
                  <a:latin typeface="Arial" panose="020B0604020202020204" pitchFamily="34" charset="0"/>
                </a:rPr>
                <a:t>Association Response frame sent from selected AP to H1</a:t>
              </a:r>
            </a:p>
          </p:txBody>
        </p:sp>
        <p:grpSp>
          <p:nvGrpSpPr>
            <p:cNvPr id="48176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48183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84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177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48181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82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178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4817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8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8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en-US" altLang="tr-TR" dirty="0" smtClean="0"/>
              <a:t>IEEE 802.11: multiple access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r>
              <a:rPr lang="en-US" altLang="tr-TR" sz="2400" dirty="0" smtClean="0"/>
              <a:t>avoid collisions: 2</a:t>
            </a:r>
            <a:r>
              <a:rPr lang="en-US" altLang="tr-TR" sz="2400" baseline="30000" dirty="0" smtClean="0"/>
              <a:t>+</a:t>
            </a:r>
            <a:r>
              <a:rPr lang="en-US" altLang="tr-TR" sz="2400" dirty="0" smtClean="0"/>
              <a:t> nodes </a:t>
            </a:r>
            <a:r>
              <a:rPr lang="en-US" altLang="tr-TR" sz="2400" dirty="0" smtClean="0">
                <a:sym typeface="Symbol" panose="05050102010706020507" pitchFamily="18" charset="2"/>
              </a:rPr>
              <a:t>transmitting at same time</a:t>
            </a:r>
          </a:p>
          <a:p>
            <a:r>
              <a:rPr lang="en-US" altLang="tr-TR" sz="2400" dirty="0" smtClean="0">
                <a:sym typeface="Symbol" panose="05050102010706020507" pitchFamily="18" charset="2"/>
              </a:rPr>
              <a:t>802.11: CSMA - sense before transmitting</a:t>
            </a:r>
          </a:p>
          <a:p>
            <a:pPr lvl="1"/>
            <a:r>
              <a:rPr lang="en-US" altLang="tr-TR" sz="2000" dirty="0" smtClean="0"/>
              <a:t>don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t collide with ongoing transmission by other node</a:t>
            </a:r>
          </a:p>
          <a:p>
            <a:r>
              <a:rPr lang="en-US" altLang="tr-TR" sz="2400" dirty="0" smtClean="0"/>
              <a:t>802.11: </a:t>
            </a:r>
            <a:r>
              <a:rPr lang="en-US" altLang="tr-TR" sz="2400" i="1" dirty="0" smtClean="0"/>
              <a:t>no</a:t>
            </a:r>
            <a:r>
              <a:rPr lang="en-US" altLang="tr-TR" sz="2400" dirty="0" smtClean="0"/>
              <a:t> collision detection!</a:t>
            </a:r>
          </a:p>
          <a:p>
            <a:pPr lvl="1"/>
            <a:r>
              <a:rPr lang="en-US" altLang="tr-TR" sz="2000" dirty="0" smtClean="0"/>
              <a:t>difficult to receive (sense collisions) when transmitting due to weak received signals (fading)</a:t>
            </a:r>
          </a:p>
          <a:p>
            <a:pPr lvl="1"/>
            <a:r>
              <a:rPr lang="en-US" altLang="tr-TR" sz="2000" dirty="0" smtClean="0"/>
              <a:t>can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t sense all collisions in any case: hidden terminal, fading</a:t>
            </a:r>
          </a:p>
          <a:p>
            <a:pPr lvl="1"/>
            <a:r>
              <a:rPr lang="en-US" altLang="tr-TR" sz="2000" dirty="0" smtClean="0"/>
              <a:t>goal: </a:t>
            </a:r>
            <a:r>
              <a:rPr lang="en-US" altLang="tr-TR" sz="2000" i="1" dirty="0" smtClean="0">
                <a:solidFill>
                  <a:srgbClr val="C00000"/>
                </a:solidFill>
              </a:rPr>
              <a:t>avoid collisions</a:t>
            </a:r>
            <a:r>
              <a:rPr lang="en-US" altLang="tr-TR" sz="2000" i="1" dirty="0" smtClean="0">
                <a:solidFill>
                  <a:srgbClr val="FF0000"/>
                </a:solidFill>
              </a:rPr>
              <a:t>:</a:t>
            </a:r>
            <a:r>
              <a:rPr lang="en-US" altLang="tr-TR" sz="2000" dirty="0" smtClean="0"/>
              <a:t> CSMA/C(</a:t>
            </a:r>
            <a:r>
              <a:rPr lang="en-US" altLang="tr-TR" sz="2000" dirty="0" err="1" smtClean="0"/>
              <a:t>ollision</a:t>
            </a:r>
            <a:r>
              <a:rPr lang="en-US" altLang="tr-TR" sz="2000" dirty="0" smtClean="0"/>
              <a:t>)A(voidance)</a:t>
            </a:r>
            <a:endParaRPr lang="en-US" altLang="tr-TR" sz="2000" dirty="0" smtClean="0">
              <a:solidFill>
                <a:srgbClr val="FF0000"/>
              </a:solidFill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grpSp>
        <p:nvGrpSpPr>
          <p:cNvPr id="50183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50207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502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2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0208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6 w 1273"/>
                <a:gd name="T1" fmla="*/ 2147483646 h 684"/>
                <a:gd name="T2" fmla="*/ 2147483646 w 1273"/>
                <a:gd name="T3" fmla="*/ 0 h 684"/>
                <a:gd name="T4" fmla="*/ 2147483646 w 1273"/>
                <a:gd name="T5" fmla="*/ 2147483646 h 684"/>
                <a:gd name="T6" fmla="*/ 2147483646 w 1273"/>
                <a:gd name="T7" fmla="*/ 2147483646 h 684"/>
                <a:gd name="T8" fmla="*/ 2147483646 w 1273"/>
                <a:gd name="T9" fmla="*/ 2147483646 h 684"/>
                <a:gd name="T10" fmla="*/ 2147483646 w 1273"/>
                <a:gd name="T11" fmla="*/ 2147483646 h 684"/>
                <a:gd name="T12" fmla="*/ 2147483646 w 1273"/>
                <a:gd name="T13" fmla="*/ 2147483646 h 684"/>
                <a:gd name="T14" fmla="*/ 2147483646 w 1273"/>
                <a:gd name="T15" fmla="*/ 2147483646 h 684"/>
                <a:gd name="T16" fmla="*/ 2147483646 w 1273"/>
                <a:gd name="T17" fmla="*/ 2147483646 h 684"/>
                <a:gd name="T18" fmla="*/ 0 w 1273"/>
                <a:gd name="T19" fmla="*/ 2147483646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2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2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2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02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02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50214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5021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21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0215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5021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21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0184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501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01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01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01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signal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strength</a:t>
              </a:r>
            </a:p>
          </p:txBody>
        </p:sp>
        <p:sp>
          <p:nvSpPr>
            <p:cNvPr id="501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1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192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6 w 1887"/>
                <a:gd name="T3" fmla="*/ 2147483646 h 681"/>
                <a:gd name="T4" fmla="*/ 2147483646 w 1887"/>
                <a:gd name="T5" fmla="*/ 2147483646 h 681"/>
                <a:gd name="T6" fmla="*/ 2147483646 w 1887"/>
                <a:gd name="T7" fmla="*/ 2147483646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193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6 w 1887"/>
                <a:gd name="T3" fmla="*/ 2147483646 h 681"/>
                <a:gd name="T4" fmla="*/ 2147483646 w 1887"/>
                <a:gd name="T5" fmla="*/ 2147483646 h 681"/>
                <a:gd name="T6" fmla="*/ 2147483646 w 1887"/>
                <a:gd name="T7" fmla="*/ 2147483646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1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signal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strength</a:t>
              </a:r>
            </a:p>
          </p:txBody>
        </p:sp>
        <p:sp>
          <p:nvSpPr>
            <p:cNvPr id="501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1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1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50198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502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2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0199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502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2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0200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5020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20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3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9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5377</TotalTime>
  <Words>1333</Words>
  <Application>Microsoft Office PowerPoint</Application>
  <PresentationFormat>On-screen Show (4:3)</PresentationFormat>
  <Paragraphs>361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ＭＳ Ｐゴシック</vt:lpstr>
      <vt:lpstr>Arial</vt:lpstr>
      <vt:lpstr>Comic Sans MS</vt:lpstr>
      <vt:lpstr>Gill Sans MT</vt:lpstr>
      <vt:lpstr>Symbol</vt:lpstr>
      <vt:lpstr>Times New Roman</vt:lpstr>
      <vt:lpstr>Verdana</vt:lpstr>
      <vt:lpstr>Wingdings</vt:lpstr>
      <vt:lpstr>LECTURE</vt:lpstr>
      <vt:lpstr>Data Link Layer Part VI: IEEE 802.11 wireless LANs (“Wi-Fi”)</vt:lpstr>
      <vt:lpstr>Characteristics of selected wireless links</vt:lpstr>
      <vt:lpstr>Wireless Link Characteristics</vt:lpstr>
      <vt:lpstr>Wireless network characteristics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Hidden Terminal Example</vt:lpstr>
      <vt:lpstr>Avoiding collisions (more)</vt:lpstr>
      <vt:lpstr>Avoiding collisions (more)</vt:lpstr>
      <vt:lpstr>Collision Avoidance: RTS-CTS exchange</vt:lpstr>
      <vt:lpstr>802.11 frame: addressing</vt:lpstr>
      <vt:lpstr>802.11 frame: addressing</vt:lpstr>
      <vt:lpstr>PowerPoint Presentation</vt:lpstr>
      <vt:lpstr>PowerPoint Presentation</vt:lpstr>
      <vt:lpstr>Data Link Layer Part VI: IEEE 802.11 wireless LANs (“Wi-Fi”)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eguran</cp:lastModifiedBy>
  <cp:revision>1017</cp:revision>
  <cp:lastPrinted>1601-01-01T00:00:00Z</cp:lastPrinted>
  <dcterms:created xsi:type="dcterms:W3CDTF">2011-02-15T06:49:03Z</dcterms:created>
  <dcterms:modified xsi:type="dcterms:W3CDTF">2018-05-10T06:38:05Z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