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94" r:id="rId11"/>
    <p:sldId id="276" r:id="rId12"/>
    <p:sldId id="277" r:id="rId13"/>
    <p:sldId id="275" r:id="rId14"/>
    <p:sldId id="278" r:id="rId15"/>
    <p:sldId id="290" r:id="rId16"/>
    <p:sldId id="291" r:id="rId17"/>
    <p:sldId id="293" r:id="rId18"/>
    <p:sldId id="280" r:id="rId19"/>
    <p:sldId id="281" r:id="rId20"/>
    <p:sldId id="282" r:id="rId21"/>
    <p:sldId id="283" r:id="rId22"/>
    <p:sldId id="284" r:id="rId23"/>
    <p:sldId id="279" r:id="rId24"/>
    <p:sldId id="285" r:id="rId25"/>
    <p:sldId id="286" r:id="rId26"/>
    <p:sldId id="287" r:id="rId27"/>
    <p:sldId id="288" r:id="rId28"/>
    <p:sldId id="289" r:id="rId29"/>
    <p:sldId id="29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61" autoAdjust="0"/>
    <p:restoredTop sz="84380" autoAdjust="0"/>
  </p:normalViewPr>
  <p:slideViewPr>
    <p:cSldViewPr snapToGrid="0">
      <p:cViewPr varScale="1">
        <p:scale>
          <a:sx n="75" d="100"/>
          <a:sy n="75" d="100"/>
        </p:scale>
        <p:origin x="1109" y="58"/>
      </p:cViewPr>
      <p:guideLst>
        <p:guide orient="horz" pos="3704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3ADB4519-30A5-40C6-B4FC-725168C86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7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This is the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vision of SDN.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err="1" smtClean="0">
                <a:ea typeface="ＭＳ Ｐゴシック" charset="-128"/>
                <a:cs typeface="ＭＳ Ｐゴシック" charset="-128"/>
              </a:rPr>
              <a:t>Seperation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of the data plane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from the control plane.</a:t>
            </a:r>
          </a:p>
          <a:p>
            <a:endParaRPr lang="en-US" baseline="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baseline="0" dirty="0" smtClean="0">
                <a:ea typeface="ＭＳ Ｐゴシック" charset="-128"/>
                <a:cs typeface="ＭＳ Ｐゴシック" charset="-128"/>
              </a:rPr>
              <a:t>We build a network operating system that controls the forwarding elements through an open protocol and on top of which we can implement different features, like routing, etc.</a:t>
            </a:r>
          </a:p>
          <a:p>
            <a:endParaRPr lang="en-US" baseline="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baseline="0" dirty="0" smtClean="0">
                <a:ea typeface="ＭＳ Ｐゴシック" charset="-128"/>
                <a:cs typeface="ＭＳ Ｐゴシック" charset="-128"/>
              </a:rPr>
              <a:t>Put the control plane into software running on a server.</a:t>
            </a:r>
          </a:p>
          <a:p>
            <a:endParaRPr lang="en-US" baseline="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baseline="0" dirty="0" smtClean="0">
                <a:ea typeface="ＭＳ Ｐゴシック" charset="-128"/>
                <a:cs typeface="ＭＳ Ｐゴシック" charset="-128"/>
              </a:rPr>
              <a:t>To add a new capability you write a new feature on top.</a:t>
            </a:r>
          </a:p>
        </p:txBody>
      </p:sp>
    </p:spTree>
    <p:extLst>
      <p:ext uri="{BB962C8B-B14F-4D97-AF65-F5344CB8AC3E}">
        <p14:creationId xmlns:p14="http://schemas.microsoft.com/office/powerpoint/2010/main" val="355431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85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tr-TR" smtClean="0"/>
          </a:p>
        </p:txBody>
      </p:sp>
    </p:spTree>
    <p:extLst>
      <p:ext uri="{BB962C8B-B14F-4D97-AF65-F5344CB8AC3E}">
        <p14:creationId xmlns:p14="http://schemas.microsoft.com/office/powerpoint/2010/main" val="388603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3EF69-856E-4ED9-9D72-62D1EDD26386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C2D98-5F2C-4A3A-A159-B0DFA3685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49CC3-4AEF-4048-9386-A390151548E6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D7E15-1311-4B69-BD30-943ACA3B2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C030D-AA2C-419D-A766-3423DB837E94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62948-9730-4F97-85D5-923E0CD38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400A8-3732-4117-8E15-7057EE5E15AD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CC6D1-4B9F-4909-ACEB-905CC99C7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2DCB1-5012-4281-9193-71955991CB8F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067C3-4FC5-4F95-97A0-DBD85C1C2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239AD-45FE-4ACE-855C-8C7969B183E5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D53B7-1CFD-4A85-B4F3-30AAE0924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4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EEA9-A71C-47A7-B997-58B2CFA831A7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DF0C4-3882-432C-96AF-FD5B219AD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0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2FB32-DEAF-4550-8363-813DBD77724C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502EC-A929-4B22-B3BA-7AA748E80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3AFF-9B1D-49C5-9D02-E5D1DC348A5A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3A4D3-8FB6-40CC-A05F-EBACFE737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15B6-2F24-4ABF-AC0A-E00B3DEA648C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03FF2-92FE-4472-803B-3D6A124C0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E752-FD5C-4785-B7B0-C3C58E9535FC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73D7F-F225-46A2-8D6F-70DC955D9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0B30FB87-BCE0-4930-BC2F-AC9F98A30E5F}" type="datetime1">
              <a:rPr lang="en-US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DF862275-02EF-45DC-A4A6-7F0E93981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11" Type="http://schemas.openxmlformats.org/officeDocument/2006/relationships/image" Target="../media/image21.png"/><Relationship Id="rId5" Type="http://schemas.openxmlformats.org/officeDocument/2006/relationships/image" Target="../media/image15.gi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9.png"/><Relationship Id="rId3" Type="http://schemas.openxmlformats.org/officeDocument/2006/relationships/image" Target="../media/image17.gif"/><Relationship Id="rId7" Type="http://schemas.openxmlformats.org/officeDocument/2006/relationships/image" Target="../media/image12.jpe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5.png"/><Relationship Id="rId5" Type="http://schemas.openxmlformats.org/officeDocument/2006/relationships/image" Target="../media/image16.gif"/><Relationship Id="rId1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15.gif"/><Relationship Id="rId9" Type="http://schemas.openxmlformats.org/officeDocument/2006/relationships/image" Target="../media/image23.pn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Putting all layers together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day in the life of an IP packet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Putting all layers together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day in the life of an IP packet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0810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going on now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Ethernet 2018+</a:t>
            </a:r>
          </a:p>
          <a:p>
            <a:pPr eaLnBrk="1" hangingPunct="1"/>
            <a:r>
              <a:rPr lang="en-US" dirty="0" smtClean="0"/>
              <a:t>SDN+NFV</a:t>
            </a:r>
          </a:p>
          <a:p>
            <a:pPr eaLnBrk="1" hangingPunct="1"/>
            <a:r>
              <a:rPr lang="en-US" dirty="0" smtClean="0"/>
              <a:t>Networking for Cloud Computing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270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2018+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400A8-3732-4117-8E15-7057EE5E15AD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CC6D1-4B9F-4909-ACEB-905CC99C78C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4" y="1188720"/>
            <a:ext cx="7584411" cy="3911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96720" y="5488106"/>
            <a:ext cx="683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https://ethernetalliance.org/the-2018-ethernet-roadmap/</a:t>
            </a:r>
          </a:p>
        </p:txBody>
      </p:sp>
    </p:spTree>
    <p:extLst>
      <p:ext uri="{BB962C8B-B14F-4D97-AF65-F5344CB8AC3E}">
        <p14:creationId xmlns:p14="http://schemas.microsoft.com/office/powerpoint/2010/main" val="3135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In-vehicle Ethernet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400A8-3732-4117-8E15-7057EE5E15AD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CC6D1-4B9F-4909-ACEB-905CC99C78C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24455"/>
            <a:ext cx="3347241" cy="242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18" y="4040505"/>
            <a:ext cx="4953163" cy="20523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94463" y="1570038"/>
            <a:ext cx="2698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electrical requirements (EMI/RFI emissions and susceptibility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2473" y="1402339"/>
            <a:ext cx="22536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bandwidth requirements, latency requirements, synchronization, and network management</a:t>
            </a:r>
            <a:endParaRPr lang="tr-TR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05343" y="3110865"/>
            <a:ext cx="1411288" cy="853440"/>
            <a:chOff x="6344383" y="2715086"/>
            <a:chExt cx="1411288" cy="853440"/>
          </a:xfrm>
        </p:grpSpPr>
        <p:sp>
          <p:nvSpPr>
            <p:cNvPr id="12" name="Down Arrow 11"/>
            <p:cNvSpPr/>
            <p:nvPr/>
          </p:nvSpPr>
          <p:spPr bwMode="auto">
            <a:xfrm rot="18219694">
              <a:off x="6623307" y="2436162"/>
              <a:ext cx="853440" cy="1411288"/>
            </a:xfrm>
            <a:prstGeom prst="down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6523">
              <a:off x="6401932" y="2895951"/>
              <a:ext cx="1296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PHY Layer</a:t>
              </a:r>
              <a:endParaRPr lang="tr-TR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44780" y="2266510"/>
            <a:ext cx="1569660" cy="853440"/>
            <a:chOff x="1844780" y="2266510"/>
            <a:chExt cx="1569660" cy="853440"/>
          </a:xfrm>
        </p:grpSpPr>
        <p:sp>
          <p:nvSpPr>
            <p:cNvPr id="11" name="Down Arrow 10"/>
            <p:cNvSpPr/>
            <p:nvPr/>
          </p:nvSpPr>
          <p:spPr bwMode="auto">
            <a:xfrm rot="3590117">
              <a:off x="2202891" y="1987586"/>
              <a:ext cx="853440" cy="1411288"/>
            </a:xfrm>
            <a:prstGeom prst="down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9653527">
              <a:off x="1844780" y="2490772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Upper Layers</a:t>
              </a:r>
              <a:endParaRPr lang="tr-TR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0012" y="3447521"/>
            <a:ext cx="4029864" cy="2797704"/>
            <a:chOff x="100012" y="3447521"/>
            <a:chExt cx="4029864" cy="279770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12" y="3447521"/>
              <a:ext cx="3000375" cy="271462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794941" y="5875893"/>
              <a:ext cx="23349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mtClean="0">
                  <a:solidFill>
                    <a:srgbClr val="000000"/>
                  </a:solidFill>
                  <a:latin typeface="Lora"/>
                </a:rPr>
                <a:t>Audio Video Bridging</a:t>
              </a:r>
              <a:endParaRPr lang="tr-TR" dirty="0">
                <a:solidFill>
                  <a:srgbClr val="000000"/>
                </a:solidFill>
                <a:latin typeface="Lor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68541" y="4343359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IEEE 802.1Q</a:t>
              </a:r>
              <a:endParaRPr lang="tr-TR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815" y="4420304"/>
              <a:ext cx="11673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IEEE 802.1AS</a:t>
              </a:r>
              <a:endParaRPr lang="tr-TR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7558" y="5506561"/>
              <a:ext cx="12218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IEEE 1722 </a:t>
              </a:r>
              <a:endParaRPr lang="tr-T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1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400A8-3732-4117-8E15-7057EE5E15AD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CC6D1-4B9F-4909-ACEB-905CC99C78C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7" y="1417638"/>
            <a:ext cx="4931605" cy="2686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4805" y="1344952"/>
            <a:ext cx="38029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two </a:t>
            </a:r>
            <a:r>
              <a:rPr lang="en-US" sz="2000" dirty="0"/>
              <a:t>independent entities: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infrastructure providers (</a:t>
            </a:r>
            <a:r>
              <a:rPr lang="en-US" sz="2000" dirty="0" err="1"/>
              <a:t>InPs</a:t>
            </a:r>
            <a:r>
              <a:rPr lang="en-US" sz="2000" dirty="0"/>
              <a:t>), who manage the physical 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service providers (SPs), who create virtual networks (VNs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203200" y="4103809"/>
            <a:ext cx="840232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Each </a:t>
            </a:r>
            <a:r>
              <a:rPr lang="en-US" sz="2200" dirty="0"/>
              <a:t>SP leases resources from one or more </a:t>
            </a:r>
            <a:r>
              <a:rPr lang="en-US" sz="2200" dirty="0" err="1"/>
              <a:t>InPs</a:t>
            </a:r>
            <a:r>
              <a:rPr lang="en-US" sz="2200" dirty="0"/>
              <a:t> to create VNs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Deploys customized </a:t>
            </a:r>
            <a:r>
              <a:rPr lang="tr-TR" sz="2200" dirty="0"/>
              <a:t>protocols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6933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5729288" y="5105400"/>
            <a:ext cx="2852737" cy="684213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endParaRPr lang="en-US" sz="2400" dirty="0">
              <a:solidFill>
                <a:srgbClr val="0095D3"/>
              </a:solidFill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943600" y="5253038"/>
            <a:ext cx="2438400" cy="390525"/>
            <a:chOff x="3744" y="3309"/>
            <a:chExt cx="1536" cy="246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744" y="3432"/>
              <a:ext cx="1536" cy="0"/>
            </a:xfrm>
            <a:prstGeom prst="line">
              <a:avLst/>
            </a:prstGeom>
            <a:noFill/>
            <a:ln w="28575">
              <a:solidFill>
                <a:srgbClr val="323232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962" y="3432"/>
              <a:ext cx="0" cy="120"/>
            </a:xfrm>
            <a:prstGeom prst="line">
              <a:avLst/>
            </a:prstGeom>
            <a:noFill/>
            <a:ln w="28575">
              <a:solidFill>
                <a:srgbClr val="323232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043" y="3312"/>
              <a:ext cx="0" cy="120"/>
            </a:xfrm>
            <a:prstGeom prst="line">
              <a:avLst/>
            </a:prstGeom>
            <a:noFill/>
            <a:ln w="28575">
              <a:solidFill>
                <a:srgbClr val="323232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44" y="3384"/>
              <a:ext cx="96" cy="9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40000"/>
                </a:spcAft>
                <a:defRPr/>
              </a:pPr>
              <a:endParaRPr lang="en-US" sz="2400" dirty="0">
                <a:solidFill>
                  <a:srgbClr val="0095D3"/>
                </a:solidFill>
                <a:cs typeface="Arial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 rot="10800000">
              <a:off x="5184" y="3384"/>
              <a:ext cx="96" cy="9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40000"/>
                </a:spcAft>
                <a:defRPr/>
              </a:pPr>
              <a:endParaRPr lang="en-US" sz="2400" dirty="0">
                <a:solidFill>
                  <a:srgbClr val="0095D3"/>
                </a:solidFill>
                <a:cs typeface="Arial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 rot="5400000">
              <a:off x="4999" y="3309"/>
              <a:ext cx="96" cy="9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40000"/>
                </a:spcAft>
                <a:defRPr/>
              </a:pPr>
              <a:endParaRPr lang="en-US" sz="2400" dirty="0">
                <a:solidFill>
                  <a:srgbClr val="0095D3"/>
                </a:solidFill>
                <a:cs typeface="Arial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 rot="16200000">
              <a:off x="3914" y="3459"/>
              <a:ext cx="96" cy="9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40000"/>
                </a:spcAft>
                <a:defRPr/>
              </a:pPr>
              <a:endParaRPr lang="en-US" sz="2400" dirty="0">
                <a:solidFill>
                  <a:srgbClr val="0095D3"/>
                </a:solidFill>
                <a:cs typeface="Arial" charset="0"/>
              </a:endParaRPr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1752600" y="3187700"/>
            <a:ext cx="1630363" cy="2244725"/>
            <a:chOff x="1104" y="2008"/>
            <a:chExt cx="1027" cy="1414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104" y="2008"/>
              <a:ext cx="10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104" y="3422"/>
              <a:ext cx="10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632" y="2008"/>
              <a:ext cx="0" cy="141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</p:grp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27038" y="2236788"/>
            <a:ext cx="1719262" cy="1231900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77838" y="2274888"/>
            <a:ext cx="1616075" cy="557212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200" b="1" dirty="0">
              <a:solidFill>
                <a:srgbClr val="4D4D4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1200" b="1" dirty="0">
                <a:solidFill>
                  <a:srgbClr val="4D4D4D"/>
                </a:solidFill>
              </a:rPr>
              <a:t>OS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427038" y="1633538"/>
            <a:ext cx="1719262" cy="1008062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477838" y="2919413"/>
            <a:ext cx="1616075" cy="500062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479425" y="1654175"/>
            <a:ext cx="1616075" cy="557213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2000" b="1" dirty="0">
                <a:solidFill>
                  <a:srgbClr val="FFFFFF"/>
                </a:solidFill>
              </a:rPr>
              <a:t>Exchange</a:t>
            </a: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476250" y="2297113"/>
            <a:ext cx="1620838" cy="279400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1200" b="1" dirty="0">
                <a:solidFill>
                  <a:srgbClr val="FFFFFF"/>
                </a:solidFill>
              </a:rPr>
              <a:t>Operating System</a:t>
            </a:r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47095" y="2640687"/>
            <a:ext cx="1679147" cy="246299"/>
            <a:chOff x="1811" y="661"/>
            <a:chExt cx="2096" cy="270"/>
          </a:xfrm>
        </p:grpSpPr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1811" y="720"/>
              <a:ext cx="2096" cy="15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22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38100" h="38100"/>
            </a:sp3d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245" y="661"/>
              <a:ext cx="1233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1000" b="1" dirty="0">
                  <a:solidFill>
                    <a:srgbClr val="FFFFFF"/>
                  </a:solidFill>
                </a:rPr>
                <a:t>Virtualization</a:t>
              </a:r>
            </a:p>
          </p:txBody>
        </p:sp>
      </p:grp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427038" y="4471988"/>
            <a:ext cx="1719262" cy="1231900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477838" y="4510088"/>
            <a:ext cx="1616075" cy="557212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200" b="1" dirty="0">
              <a:solidFill>
                <a:srgbClr val="4D4D4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1200" b="1" dirty="0">
                <a:solidFill>
                  <a:srgbClr val="4D4D4D"/>
                </a:solidFill>
              </a:rPr>
              <a:t>OS</a:t>
            </a:r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427038" y="3868739"/>
            <a:ext cx="1719262" cy="1006474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32" name="AutoShape 28"/>
          <p:cNvSpPr>
            <a:spLocks noChangeArrowheads="1"/>
          </p:cNvSpPr>
          <p:nvPr/>
        </p:nvSpPr>
        <p:spPr bwMode="auto">
          <a:xfrm>
            <a:off x="477838" y="5154613"/>
            <a:ext cx="1616075" cy="500062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479425" y="3889375"/>
            <a:ext cx="1616075" cy="557213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2000" b="1" dirty="0">
                <a:solidFill>
                  <a:srgbClr val="FFFFFF"/>
                </a:solidFill>
              </a:rPr>
              <a:t>SAP ERP</a:t>
            </a: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476250" y="4532313"/>
            <a:ext cx="1620838" cy="279400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1200" b="1" dirty="0">
                <a:solidFill>
                  <a:srgbClr val="FFFFFF"/>
                </a:solidFill>
              </a:rPr>
              <a:t>Operating System</a:t>
            </a:r>
          </a:p>
        </p:txBody>
      </p:sp>
      <p:grpSp>
        <p:nvGrpSpPr>
          <p:cNvPr id="35" name="Group 31"/>
          <p:cNvGrpSpPr>
            <a:grpSpLocks/>
          </p:cNvGrpSpPr>
          <p:nvPr/>
        </p:nvGrpSpPr>
        <p:grpSpPr bwMode="auto">
          <a:xfrm>
            <a:off x="447095" y="4875887"/>
            <a:ext cx="1679147" cy="246299"/>
            <a:chOff x="1811" y="661"/>
            <a:chExt cx="2096" cy="270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auto">
            <a:xfrm>
              <a:off x="1811" y="720"/>
              <a:ext cx="2096" cy="15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22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38100" h="38100"/>
            </a:sp3d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245" y="661"/>
              <a:ext cx="1233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1000" b="1" dirty="0">
                  <a:solidFill>
                    <a:srgbClr val="FFFFFF"/>
                  </a:solidFill>
                </a:rPr>
                <a:t>Virtualization</a:t>
              </a:r>
            </a:p>
          </p:txBody>
        </p:sp>
      </p:grpSp>
      <p:sp>
        <p:nvSpPr>
          <p:cNvPr id="38" name="AutoShape 35"/>
          <p:cNvSpPr>
            <a:spLocks noChangeArrowheads="1"/>
          </p:cNvSpPr>
          <p:nvPr/>
        </p:nvSpPr>
        <p:spPr bwMode="auto">
          <a:xfrm>
            <a:off x="3033713" y="2235200"/>
            <a:ext cx="1719262" cy="1231900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>
            <a:off x="3084513" y="2273300"/>
            <a:ext cx="1616075" cy="557213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200" b="1" dirty="0">
              <a:solidFill>
                <a:srgbClr val="4D4D4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1200" b="1" dirty="0">
                <a:solidFill>
                  <a:srgbClr val="4D4D4D"/>
                </a:solidFill>
              </a:rPr>
              <a:t>OS</a:t>
            </a:r>
          </a:p>
        </p:txBody>
      </p:sp>
      <p:sp>
        <p:nvSpPr>
          <p:cNvPr id="40" name="AutoShape 37"/>
          <p:cNvSpPr>
            <a:spLocks noChangeArrowheads="1"/>
          </p:cNvSpPr>
          <p:nvPr/>
        </p:nvSpPr>
        <p:spPr bwMode="auto">
          <a:xfrm>
            <a:off x="3033713" y="1631950"/>
            <a:ext cx="1719262" cy="1009650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>
            <a:off x="3084513" y="2917825"/>
            <a:ext cx="1616075" cy="500063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42" name="AutoShape 39"/>
          <p:cNvSpPr>
            <a:spLocks noChangeArrowheads="1"/>
          </p:cNvSpPr>
          <p:nvPr/>
        </p:nvSpPr>
        <p:spPr bwMode="auto">
          <a:xfrm>
            <a:off x="3086100" y="1652588"/>
            <a:ext cx="1616075" cy="557212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2000" b="1" dirty="0">
                <a:solidFill>
                  <a:srgbClr val="FFFFFF"/>
                </a:solidFill>
              </a:rPr>
              <a:t>File/Print</a:t>
            </a:r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>
            <a:off x="3082925" y="2295525"/>
            <a:ext cx="1620838" cy="279400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1200" b="1" dirty="0">
                <a:solidFill>
                  <a:srgbClr val="FFFFFF"/>
                </a:solidFill>
              </a:rPr>
              <a:t>Operating System</a:t>
            </a:r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3053770" y="2639100"/>
            <a:ext cx="1679147" cy="246299"/>
            <a:chOff x="1811" y="661"/>
            <a:chExt cx="2096" cy="270"/>
          </a:xfrm>
        </p:grpSpPr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1811" y="720"/>
              <a:ext cx="2096" cy="15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22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38100" h="38100"/>
            </a:sp3d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2245" y="661"/>
              <a:ext cx="1233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1000" b="1" dirty="0">
                  <a:solidFill>
                    <a:srgbClr val="FFFFFF"/>
                  </a:solidFill>
                </a:rPr>
                <a:t>Virtualization</a:t>
              </a:r>
            </a:p>
          </p:txBody>
        </p:sp>
      </p:grpSp>
      <p:sp>
        <p:nvSpPr>
          <p:cNvPr id="47" name="AutoShape 45"/>
          <p:cNvSpPr>
            <a:spLocks noChangeArrowheads="1"/>
          </p:cNvSpPr>
          <p:nvPr/>
        </p:nvSpPr>
        <p:spPr bwMode="auto">
          <a:xfrm>
            <a:off x="3033713" y="4470400"/>
            <a:ext cx="1719262" cy="1231900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48" name="AutoShape 46"/>
          <p:cNvSpPr>
            <a:spLocks noChangeArrowheads="1"/>
          </p:cNvSpPr>
          <p:nvPr/>
        </p:nvSpPr>
        <p:spPr bwMode="auto">
          <a:xfrm>
            <a:off x="3084513" y="4508500"/>
            <a:ext cx="1616075" cy="557213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200" b="1" dirty="0">
              <a:solidFill>
                <a:srgbClr val="4D4D4D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1200" b="1" dirty="0">
                <a:solidFill>
                  <a:srgbClr val="4D4D4D"/>
                </a:solidFill>
              </a:rPr>
              <a:t>OS</a:t>
            </a:r>
          </a:p>
        </p:txBody>
      </p:sp>
      <p:sp>
        <p:nvSpPr>
          <p:cNvPr id="49" name="AutoShape 47"/>
          <p:cNvSpPr>
            <a:spLocks noChangeArrowheads="1"/>
          </p:cNvSpPr>
          <p:nvPr/>
        </p:nvSpPr>
        <p:spPr bwMode="auto">
          <a:xfrm>
            <a:off x="3033713" y="3867151"/>
            <a:ext cx="1719262" cy="1008062"/>
          </a:xfrm>
          <a:prstGeom prst="roundRect">
            <a:avLst>
              <a:gd name="adj" fmla="val 491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50" name="AutoShape 48"/>
          <p:cNvSpPr>
            <a:spLocks noChangeArrowheads="1"/>
          </p:cNvSpPr>
          <p:nvPr/>
        </p:nvSpPr>
        <p:spPr bwMode="auto">
          <a:xfrm>
            <a:off x="3084513" y="5153025"/>
            <a:ext cx="1616075" cy="500063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3086100" y="3887788"/>
            <a:ext cx="1616075" cy="557212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2000" b="1" dirty="0">
                <a:solidFill>
                  <a:srgbClr val="FFFFFF"/>
                </a:solidFill>
              </a:rPr>
              <a:t>Oracle CRM</a:t>
            </a:r>
          </a:p>
        </p:txBody>
      </p:sp>
      <p:sp>
        <p:nvSpPr>
          <p:cNvPr id="52" name="AutoShape 50"/>
          <p:cNvSpPr>
            <a:spLocks noChangeArrowheads="1"/>
          </p:cNvSpPr>
          <p:nvPr/>
        </p:nvSpPr>
        <p:spPr bwMode="auto">
          <a:xfrm>
            <a:off x="3082925" y="4530725"/>
            <a:ext cx="1620838" cy="279400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1200" b="1" dirty="0">
                <a:solidFill>
                  <a:srgbClr val="FFFFFF"/>
                </a:solidFill>
              </a:rPr>
              <a:t>Operating System</a:t>
            </a:r>
          </a:p>
        </p:txBody>
      </p: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3053770" y="4874300"/>
            <a:ext cx="1679147" cy="246299"/>
            <a:chOff x="1811" y="661"/>
            <a:chExt cx="2096" cy="270"/>
          </a:xfrm>
        </p:grpSpPr>
        <p:sp>
          <p:nvSpPr>
            <p:cNvPr id="54" name="AutoShape 53"/>
            <p:cNvSpPr>
              <a:spLocks noChangeArrowheads="1"/>
            </p:cNvSpPr>
            <p:nvPr/>
          </p:nvSpPr>
          <p:spPr bwMode="auto">
            <a:xfrm>
              <a:off x="1811" y="720"/>
              <a:ext cx="2096" cy="15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22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38100" h="38100"/>
            </a:sp3d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2245" y="661"/>
              <a:ext cx="1233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1000" b="1" dirty="0">
                  <a:solidFill>
                    <a:srgbClr val="FFFFFF"/>
                  </a:solidFill>
                </a:rPr>
                <a:t>Virtualization</a:t>
              </a:r>
            </a:p>
          </p:txBody>
        </p:sp>
      </p:grpSp>
      <p:sp>
        <p:nvSpPr>
          <p:cNvPr id="56" name="AutoShape 55"/>
          <p:cNvSpPr>
            <a:spLocks noChangeArrowheads="1"/>
          </p:cNvSpPr>
          <p:nvPr/>
        </p:nvSpPr>
        <p:spPr bwMode="auto">
          <a:xfrm>
            <a:off x="5730875" y="2662238"/>
            <a:ext cx="2852738" cy="684212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57" name="AutoShape 56"/>
          <p:cNvSpPr>
            <a:spLocks noChangeArrowheads="1"/>
          </p:cNvSpPr>
          <p:nvPr/>
        </p:nvSpPr>
        <p:spPr bwMode="auto">
          <a:xfrm>
            <a:off x="5730875" y="3476625"/>
            <a:ext cx="2852738" cy="684213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58" name="AutoShape 57"/>
          <p:cNvSpPr>
            <a:spLocks noChangeArrowheads="1"/>
          </p:cNvSpPr>
          <p:nvPr/>
        </p:nvSpPr>
        <p:spPr bwMode="auto">
          <a:xfrm>
            <a:off x="5730875" y="4291013"/>
            <a:ext cx="2852738" cy="684212"/>
          </a:xfrm>
          <a:prstGeom prst="roundRect">
            <a:avLst>
              <a:gd name="adj" fmla="val 849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endParaRPr lang="en-US" sz="2400" dirty="0">
              <a:solidFill>
                <a:srgbClr val="0095D3"/>
              </a:solidFill>
            </a:endParaRPr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5340350" y="2209800"/>
            <a:ext cx="3643313" cy="390525"/>
            <a:chOff x="1717" y="2805"/>
            <a:chExt cx="2295" cy="246"/>
          </a:xfrm>
        </p:grpSpPr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763" y="2852"/>
              <a:ext cx="2221" cy="15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22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38100" h="38100"/>
            </a:sp3d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40000"/>
                </a:spcAft>
              </a:pPr>
              <a:endParaRPr lang="en-US" sz="2400" dirty="0">
                <a:solidFill>
                  <a:srgbClr val="0095D3"/>
                </a:solidFill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2244" y="2832"/>
              <a:ext cx="123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1400" b="1" dirty="0">
                  <a:solidFill>
                    <a:srgbClr val="FFFFFF"/>
                  </a:solidFill>
                </a:rPr>
                <a:t>Virtual Infrastructure</a:t>
              </a:r>
            </a:p>
          </p:txBody>
        </p:sp>
        <p:grpSp>
          <p:nvGrpSpPr>
            <p:cNvPr id="62" name="Group 63"/>
            <p:cNvGrpSpPr>
              <a:grpSpLocks/>
            </p:cNvGrpSpPr>
            <p:nvPr/>
          </p:nvGrpSpPr>
          <p:grpSpPr bwMode="auto">
            <a:xfrm>
              <a:off x="3568" y="2805"/>
              <a:ext cx="444" cy="246"/>
              <a:chOff x="3440" y="1386"/>
              <a:chExt cx="444" cy="246"/>
            </a:xfrm>
          </p:grpSpPr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3440" y="1386"/>
                <a:ext cx="444" cy="246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40000"/>
                  </a:spcAft>
                </a:pPr>
                <a:endParaRPr lang="en-US" sz="2400" dirty="0">
                  <a:solidFill>
                    <a:srgbClr val="0095D3"/>
                  </a:solidFill>
                </a:endParaRPr>
              </a:p>
            </p:txBody>
          </p:sp>
          <p:grpSp>
            <p:nvGrpSpPr>
              <p:cNvPr id="70" name="Group 65"/>
              <p:cNvGrpSpPr>
                <a:grpSpLocks/>
              </p:cNvGrpSpPr>
              <p:nvPr/>
            </p:nvGrpSpPr>
            <p:grpSpPr bwMode="auto">
              <a:xfrm>
                <a:off x="3710" y="1491"/>
                <a:ext cx="169" cy="37"/>
                <a:chOff x="384" y="3265"/>
                <a:chExt cx="211" cy="47"/>
              </a:xfrm>
            </p:grpSpPr>
            <p:sp>
              <p:nvSpPr>
                <p:cNvPr id="71" name="Oval 66"/>
                <p:cNvSpPr>
                  <a:spLocks noChangeArrowheads="1"/>
                </p:cNvSpPr>
                <p:nvPr/>
              </p:nvSpPr>
              <p:spPr bwMode="auto">
                <a:xfrm>
                  <a:off x="384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  <p:sp>
              <p:nvSpPr>
                <p:cNvPr id="72" name="Oval 67"/>
                <p:cNvSpPr>
                  <a:spLocks noChangeArrowheads="1"/>
                </p:cNvSpPr>
                <p:nvPr/>
              </p:nvSpPr>
              <p:spPr bwMode="auto">
                <a:xfrm>
                  <a:off x="466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  <p:sp>
              <p:nvSpPr>
                <p:cNvPr id="73" name="Oval 68"/>
                <p:cNvSpPr>
                  <a:spLocks noChangeArrowheads="1"/>
                </p:cNvSpPr>
                <p:nvPr/>
              </p:nvSpPr>
              <p:spPr bwMode="auto">
                <a:xfrm>
                  <a:off x="548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</p:grpSp>
        </p:grpSp>
        <p:grpSp>
          <p:nvGrpSpPr>
            <p:cNvPr id="63" name="Group 69"/>
            <p:cNvGrpSpPr>
              <a:grpSpLocks/>
            </p:cNvGrpSpPr>
            <p:nvPr/>
          </p:nvGrpSpPr>
          <p:grpSpPr bwMode="auto">
            <a:xfrm>
              <a:off x="1717" y="2805"/>
              <a:ext cx="450" cy="246"/>
              <a:chOff x="1876" y="1386"/>
              <a:chExt cx="450" cy="246"/>
            </a:xfrm>
          </p:grpSpPr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 rot="10800000">
                <a:off x="1882" y="1386"/>
                <a:ext cx="444" cy="246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fontAlgn="base">
                  <a:spcBef>
                    <a:spcPct val="0"/>
                  </a:spcBef>
                  <a:spcAft>
                    <a:spcPct val="40000"/>
                  </a:spcAft>
                </a:pPr>
                <a:endParaRPr lang="en-US" sz="2400" dirty="0">
                  <a:solidFill>
                    <a:srgbClr val="0095D3"/>
                  </a:solidFill>
                </a:endParaRPr>
              </a:p>
            </p:txBody>
          </p:sp>
          <p:grpSp>
            <p:nvGrpSpPr>
              <p:cNvPr id="65" name="Group 71"/>
              <p:cNvGrpSpPr>
                <a:grpSpLocks/>
              </p:cNvGrpSpPr>
              <p:nvPr/>
            </p:nvGrpSpPr>
            <p:grpSpPr bwMode="auto">
              <a:xfrm>
                <a:off x="1876" y="1490"/>
                <a:ext cx="169" cy="37"/>
                <a:chOff x="384" y="3265"/>
                <a:chExt cx="211" cy="47"/>
              </a:xfrm>
            </p:grpSpPr>
            <p:sp>
              <p:nvSpPr>
                <p:cNvPr id="66" name="Oval 72"/>
                <p:cNvSpPr>
                  <a:spLocks noChangeArrowheads="1"/>
                </p:cNvSpPr>
                <p:nvPr/>
              </p:nvSpPr>
              <p:spPr bwMode="auto">
                <a:xfrm>
                  <a:off x="384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  <p:sp>
              <p:nvSpPr>
                <p:cNvPr id="67" name="Oval 73"/>
                <p:cNvSpPr>
                  <a:spLocks noChangeArrowheads="1"/>
                </p:cNvSpPr>
                <p:nvPr/>
              </p:nvSpPr>
              <p:spPr bwMode="auto">
                <a:xfrm>
                  <a:off x="466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  <p:sp>
              <p:nvSpPr>
                <p:cNvPr id="68" name="Oval 74"/>
                <p:cNvSpPr>
                  <a:spLocks noChangeArrowheads="1"/>
                </p:cNvSpPr>
                <p:nvPr/>
              </p:nvSpPr>
              <p:spPr bwMode="auto">
                <a:xfrm>
                  <a:off x="548" y="3265"/>
                  <a:ext cx="47" cy="4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</p:grpSp>
        </p:grpSp>
      </p:grpSp>
      <p:sp>
        <p:nvSpPr>
          <p:cNvPr id="74" name="Text Box 89"/>
          <p:cNvSpPr txBox="1">
            <a:spLocks noChangeArrowheads="1"/>
          </p:cNvSpPr>
          <p:nvPr/>
        </p:nvSpPr>
        <p:spPr bwMode="auto">
          <a:xfrm>
            <a:off x="4316367" y="5188230"/>
            <a:ext cx="141577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b="1" dirty="0">
                <a:solidFill>
                  <a:srgbClr val="002060"/>
                </a:solidFill>
              </a:rPr>
              <a:t>Interconnect</a:t>
            </a: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Pool</a:t>
            </a:r>
          </a:p>
        </p:txBody>
      </p:sp>
      <p:sp>
        <p:nvSpPr>
          <p:cNvPr id="75" name="Text Box 90"/>
          <p:cNvSpPr txBox="1">
            <a:spLocks noChangeArrowheads="1"/>
          </p:cNvSpPr>
          <p:nvPr/>
        </p:nvSpPr>
        <p:spPr bwMode="auto">
          <a:xfrm>
            <a:off x="5092425" y="2763344"/>
            <a:ext cx="628697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b="1" dirty="0">
                <a:solidFill>
                  <a:srgbClr val="002060"/>
                </a:solidFill>
              </a:rPr>
              <a:t>CPU</a:t>
            </a: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Pool</a:t>
            </a:r>
          </a:p>
        </p:txBody>
      </p:sp>
      <p:sp>
        <p:nvSpPr>
          <p:cNvPr id="76" name="Text Box 91"/>
          <p:cNvSpPr txBox="1">
            <a:spLocks noChangeArrowheads="1"/>
          </p:cNvSpPr>
          <p:nvPr/>
        </p:nvSpPr>
        <p:spPr bwMode="auto">
          <a:xfrm>
            <a:off x="4760399" y="3562479"/>
            <a:ext cx="971740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b="1" dirty="0">
                <a:solidFill>
                  <a:srgbClr val="002060"/>
                </a:solidFill>
              </a:rPr>
              <a:t>Memory</a:t>
            </a: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Pool</a:t>
            </a:r>
          </a:p>
        </p:txBody>
      </p:sp>
      <p:sp>
        <p:nvSpPr>
          <p:cNvPr id="77" name="Text Box 92"/>
          <p:cNvSpPr txBox="1">
            <a:spLocks noChangeArrowheads="1"/>
          </p:cNvSpPr>
          <p:nvPr/>
        </p:nvSpPr>
        <p:spPr bwMode="auto">
          <a:xfrm>
            <a:off x="4784444" y="4373596"/>
            <a:ext cx="947695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b="1" dirty="0">
                <a:solidFill>
                  <a:srgbClr val="002060"/>
                </a:solidFill>
              </a:rPr>
              <a:t>Storage</a:t>
            </a: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Pool</a:t>
            </a:r>
          </a:p>
        </p:txBody>
      </p:sp>
      <p:sp>
        <p:nvSpPr>
          <p:cNvPr id="78" name="Text Box 93"/>
          <p:cNvSpPr txBox="1">
            <a:spLocks noChangeArrowheads="1"/>
          </p:cNvSpPr>
          <p:nvPr/>
        </p:nvSpPr>
        <p:spPr bwMode="auto">
          <a:xfrm>
            <a:off x="1245485" y="982214"/>
            <a:ext cx="2520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2000" b="1" dirty="0">
                <a:solidFill>
                  <a:srgbClr val="002060"/>
                </a:solidFill>
              </a:rPr>
              <a:t>Traditional View</a:t>
            </a:r>
          </a:p>
        </p:txBody>
      </p:sp>
      <p:sp>
        <p:nvSpPr>
          <p:cNvPr id="79" name="Text Box 94"/>
          <p:cNvSpPr txBox="1">
            <a:spLocks noChangeArrowheads="1"/>
          </p:cNvSpPr>
          <p:nvPr/>
        </p:nvSpPr>
        <p:spPr bwMode="auto">
          <a:xfrm>
            <a:off x="5832805" y="899764"/>
            <a:ext cx="25209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40000"/>
              </a:spcAft>
            </a:pPr>
            <a:r>
              <a:rPr lang="en-US" sz="2000" b="1" dirty="0">
                <a:solidFill>
                  <a:srgbClr val="002060"/>
                </a:solidFill>
              </a:rPr>
              <a:t>Virtual Infrastructure</a:t>
            </a:r>
          </a:p>
        </p:txBody>
      </p:sp>
      <p:sp>
        <p:nvSpPr>
          <p:cNvPr id="80" name="Title 96"/>
          <p:cNvSpPr>
            <a:spLocks noGrp="1"/>
          </p:cNvSpPr>
          <p:nvPr>
            <p:ph type="title"/>
          </p:nvPr>
        </p:nvSpPr>
        <p:spPr>
          <a:xfrm>
            <a:off x="374904" y="171450"/>
            <a:ext cx="8473821" cy="761551"/>
          </a:xfrm>
        </p:spPr>
        <p:txBody>
          <a:bodyPr/>
          <a:lstStyle/>
          <a:p>
            <a:r>
              <a:rPr lang="en-US" sz="3200" dirty="0" smtClean="0"/>
              <a:t>Virtualization =Abstraction </a:t>
            </a:r>
            <a:r>
              <a:rPr lang="en-US" sz="3200" dirty="0" smtClean="0"/>
              <a:t>+ Pooling = Reduced Complexity</a:t>
            </a:r>
            <a:endParaRPr lang="en-US" sz="3200" dirty="0"/>
          </a:p>
        </p:txBody>
      </p:sp>
      <p:pic>
        <p:nvPicPr>
          <p:cNvPr id="81" name="Picture 80" descr="exch2010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750" y="1685925"/>
            <a:ext cx="1111250" cy="508926"/>
          </a:xfrm>
          <a:prstGeom prst="rect">
            <a:avLst/>
          </a:prstGeom>
        </p:spPr>
      </p:pic>
      <p:pic>
        <p:nvPicPr>
          <p:cNvPr id="82" name="Picture 81" descr="WindowsServerLogo.png"/>
          <p:cNvPicPr>
            <a:picLocks noChangeAspect="1"/>
          </p:cNvPicPr>
          <p:nvPr/>
        </p:nvPicPr>
        <p:blipFill>
          <a:blip r:embed="rId3" cstate="print"/>
          <a:srcRect t="4313"/>
          <a:stretch>
            <a:fillRect/>
          </a:stretch>
        </p:blipFill>
        <p:spPr>
          <a:xfrm>
            <a:off x="992162" y="2313616"/>
            <a:ext cx="606475" cy="258135"/>
          </a:xfrm>
          <a:prstGeom prst="rect">
            <a:avLst/>
          </a:prstGeom>
        </p:spPr>
      </p:pic>
      <p:pic>
        <p:nvPicPr>
          <p:cNvPr id="83" name="Picture 82" descr="oracle_database.png"/>
          <p:cNvPicPr>
            <a:picLocks noChangeAspect="1"/>
          </p:cNvPicPr>
          <p:nvPr/>
        </p:nvPicPr>
        <p:blipFill>
          <a:blip r:embed="rId4" cstate="print"/>
          <a:srcRect r="37141"/>
          <a:stretch>
            <a:fillRect/>
          </a:stretch>
        </p:blipFill>
        <p:spPr>
          <a:xfrm>
            <a:off x="3387725" y="1666956"/>
            <a:ext cx="1047750" cy="539736"/>
          </a:xfrm>
          <a:prstGeom prst="rect">
            <a:avLst/>
          </a:prstGeom>
        </p:spPr>
      </p:pic>
      <p:pic>
        <p:nvPicPr>
          <p:cNvPr id="84" name="Picture 83" descr="linux-pengo-color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3547" y="2299880"/>
            <a:ext cx="586581" cy="266503"/>
          </a:xfrm>
          <a:prstGeom prst="rect">
            <a:avLst/>
          </a:prstGeom>
        </p:spPr>
      </p:pic>
      <p:pic>
        <p:nvPicPr>
          <p:cNvPr id="85" name="Picture 84" descr="linux-pengo-color.gif"/>
          <p:cNvPicPr>
            <a:picLocks noChangeAspect="1"/>
          </p:cNvPicPr>
          <p:nvPr/>
        </p:nvPicPr>
        <p:blipFill>
          <a:blip r:embed="rId5" cstate="print"/>
          <a:srcRect b="7363"/>
          <a:stretch>
            <a:fillRect/>
          </a:stretch>
        </p:blipFill>
        <p:spPr>
          <a:xfrm>
            <a:off x="1003697" y="4547061"/>
            <a:ext cx="586581" cy="246880"/>
          </a:xfrm>
          <a:prstGeom prst="rect">
            <a:avLst/>
          </a:prstGeom>
        </p:spPr>
      </p:pic>
      <p:pic>
        <p:nvPicPr>
          <p:cNvPr id="86" name="Picture 85" descr="SAP_logo.gif"/>
          <p:cNvPicPr>
            <a:picLocks noChangeAspect="1"/>
          </p:cNvPicPr>
          <p:nvPr/>
        </p:nvPicPr>
        <p:blipFill>
          <a:blip r:embed="rId6" cstate="print"/>
          <a:srcRect t="25000" b="24750"/>
          <a:stretch>
            <a:fillRect/>
          </a:stretch>
        </p:blipFill>
        <p:spPr>
          <a:xfrm>
            <a:off x="971550" y="3971925"/>
            <a:ext cx="796119" cy="400050"/>
          </a:xfrm>
          <a:prstGeom prst="rect">
            <a:avLst/>
          </a:prstGeom>
        </p:spPr>
      </p:pic>
      <p:pic>
        <p:nvPicPr>
          <p:cNvPr id="87" name="Picture 86" descr="WindowsServerLogo.png"/>
          <p:cNvPicPr>
            <a:picLocks noChangeAspect="1"/>
          </p:cNvPicPr>
          <p:nvPr/>
        </p:nvPicPr>
        <p:blipFill>
          <a:blip r:embed="rId3" cstate="print"/>
          <a:srcRect t="5953"/>
          <a:stretch>
            <a:fillRect/>
          </a:stretch>
        </p:blipFill>
        <p:spPr>
          <a:xfrm>
            <a:off x="3613125" y="4545367"/>
            <a:ext cx="606475" cy="253710"/>
          </a:xfrm>
          <a:prstGeom prst="rect">
            <a:avLst/>
          </a:prstGeom>
        </p:spPr>
      </p:pic>
      <p:pic>
        <p:nvPicPr>
          <p:cNvPr id="88" name="Picture 87" descr="siebel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30575" y="3979544"/>
            <a:ext cx="1228725" cy="368618"/>
          </a:xfrm>
          <a:prstGeom prst="rect">
            <a:avLst/>
          </a:prstGeom>
        </p:spPr>
      </p:pic>
      <p:pic>
        <p:nvPicPr>
          <p:cNvPr id="89" name="Picture 356" descr="ICON_CPU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6919" y="2958694"/>
            <a:ext cx="233384" cy="42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359" descr="ICON_Memory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6359" y="2948998"/>
            <a:ext cx="419100" cy="44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13" descr="ICON_Storage_1up_Q308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31516" y="2986403"/>
            <a:ext cx="303394" cy="37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18" descr="ICON_Router_Q40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91916" y="2969780"/>
            <a:ext cx="600821" cy="4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356" descr="ICON_CPU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8315" y="2958209"/>
            <a:ext cx="233384" cy="42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359" descr="ICON_Memory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87755" y="2948513"/>
            <a:ext cx="419100" cy="44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13" descr="ICON_Storage_1up_Q308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82912" y="2985918"/>
            <a:ext cx="303394" cy="37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356" descr="ICON_CPU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3456" y="5204403"/>
            <a:ext cx="233384" cy="42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359" descr="ICON_Memory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2896" y="5194707"/>
            <a:ext cx="419100" cy="44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3" descr="ICON_Storage_1up_Q308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28053" y="5232112"/>
            <a:ext cx="303394" cy="37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356" descr="ICON_CPU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88706" y="5194012"/>
            <a:ext cx="233384" cy="42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359" descr="ICON_Memory_Q3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98146" y="5184316"/>
            <a:ext cx="419100" cy="44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13" descr="ICON_Storage_1up_Q308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93303" y="5221721"/>
            <a:ext cx="303394" cy="37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18" descr="ICON_Router_Q40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8453" y="5188961"/>
            <a:ext cx="600821" cy="4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594400A8-3732-4117-8E15-7057EE5E15AD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10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1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CC0CC6D1-4B9F-4909-ACEB-905CC99C78C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 L 0.59792 -0.01736 " pathEditMode="fixed" rAng="0" ptsTypes="AA">
                                      <p:cBhvr>
                                        <p:cTn id="10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00" y="-9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L 0.36806 -0.01713 " pathEditMode="fixed" rAng="0" ptsTypes="AA">
                                      <p:cBhvr>
                                        <p:cTn id="11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0" y="-90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72136 -0.34467 " pathEditMode="fixed" rAng="0" ptsTypes="AA">
                                      <p:cBhvr>
                                        <p:cTn id="1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0" y="-1720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49132 -0.34329 " pathEditMode="fixed" rAng="0" ptsTypes="AA">
                                      <p:cBhvr>
                                        <p:cTn id="1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0" y="-1720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0.54289 0.09954 " pathEditMode="fixed" rAng="0" ptsTypes="AA">
                                      <p:cBhvr>
                                        <p:cTn id="1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0" y="500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0.31302 0.09977 " pathEditMode="fixed" rAng="0" ptsTypes="AA">
                                      <p:cBhvr>
                                        <p:cTn id="1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0" y="500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66632 -0.22777 " pathEditMode="fixed" rAng="0" ptsTypes="AA">
                                      <p:cBhvr>
                                        <p:cTn id="1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00" y="-1140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0.43629 -0.22639 " pathEditMode="fixed" rAng="0" ptsTypes="AA">
                                      <p:cBhvr>
                                        <p:cTn id="1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1130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0.4842 0.21551 " pathEditMode="fixed" rAng="0" ptsTypes="AA">
                                      <p:cBhvr>
                                        <p:cTn id="1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0" y="1080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434 0.21574 " pathEditMode="fixed" rAng="0" ptsTypes="AA">
                                      <p:cBhvr>
                                        <p:cTn id="13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0" y="1080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60764 -0.1118 " pathEditMode="fixed" rAng="0" ptsTypes="AA">
                                      <p:cBhvr>
                                        <p:cTn id="1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-560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0.37761 -0.11042 " pathEditMode="fixed" rAng="0" ptsTypes="AA">
                                      <p:cBhvr>
                                        <p:cTn id="1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0" y="-550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0.45573 0.33149 " pathEditMode="fixed" rAng="0" ptsTypes="AA">
                                      <p:cBhvr>
                                        <p:cTn id="1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1660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5191 0.00787 " pathEditMode="fixed" rAng="0" ptsTypes="AA">
                                      <p:cBhvr>
                                        <p:cTn id="14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0" y="40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6" grpId="0" animBg="1"/>
      <p:bldP spid="57" grpId="0" animBg="1"/>
      <p:bldP spid="58" grpId="0" animBg="1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6"/>
          <p:cNvSpPr>
            <a:spLocks noGrp="1"/>
          </p:cNvSpPr>
          <p:nvPr>
            <p:ph type="title"/>
          </p:nvPr>
        </p:nvSpPr>
        <p:spPr>
          <a:xfrm>
            <a:off x="378525" y="476250"/>
            <a:ext cx="8473821" cy="333375"/>
          </a:xfrm>
        </p:spPr>
        <p:txBody>
          <a:bodyPr/>
          <a:lstStyle/>
          <a:p>
            <a:r>
              <a:rPr lang="en-US" sz="3200" dirty="0"/>
              <a:t>Virtualization =Abstraction + Pooling = Reduced Complexity</a:t>
            </a:r>
            <a:endParaRPr lang="en-US" sz="3200" dirty="0"/>
          </a:p>
        </p:txBody>
      </p:sp>
      <p:grpSp>
        <p:nvGrpSpPr>
          <p:cNvPr id="8" name="Group 93"/>
          <p:cNvGrpSpPr/>
          <p:nvPr/>
        </p:nvGrpSpPr>
        <p:grpSpPr>
          <a:xfrm>
            <a:off x="3033713" y="3867151"/>
            <a:ext cx="1719262" cy="1008062"/>
            <a:chOff x="3033713" y="3867151"/>
            <a:chExt cx="1719262" cy="1008062"/>
          </a:xfrm>
        </p:grpSpPr>
        <p:sp>
          <p:nvSpPr>
            <p:cNvPr id="9" name="AutoShape 47"/>
            <p:cNvSpPr>
              <a:spLocks noChangeArrowheads="1"/>
            </p:cNvSpPr>
            <p:nvPr/>
          </p:nvSpPr>
          <p:spPr bwMode="auto">
            <a:xfrm>
              <a:off x="3033713" y="3867151"/>
              <a:ext cx="1719262" cy="1008062"/>
            </a:xfrm>
            <a:prstGeom prst="roundRect">
              <a:avLst>
                <a:gd name="adj" fmla="val 491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AutoShape 49"/>
            <p:cNvSpPr>
              <a:spLocks noChangeArrowheads="1"/>
            </p:cNvSpPr>
            <p:nvPr/>
          </p:nvSpPr>
          <p:spPr bwMode="auto">
            <a:xfrm>
              <a:off x="3086100" y="3887788"/>
              <a:ext cx="1616075" cy="557212"/>
            </a:xfrm>
            <a:prstGeom prst="roundRect">
              <a:avLst>
                <a:gd name="adj" fmla="val 849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2000" b="1" dirty="0">
                  <a:solidFill>
                    <a:srgbClr val="FFFFFF"/>
                  </a:solidFill>
                </a:rPr>
                <a:t>Oracle CRM</a:t>
              </a:r>
            </a:p>
          </p:txBody>
        </p:sp>
        <p:sp>
          <p:nvSpPr>
            <p:cNvPr id="11" name="AutoShape 50"/>
            <p:cNvSpPr>
              <a:spLocks noChangeArrowheads="1"/>
            </p:cNvSpPr>
            <p:nvPr/>
          </p:nvSpPr>
          <p:spPr bwMode="auto">
            <a:xfrm>
              <a:off x="3082925" y="4530725"/>
              <a:ext cx="1620838" cy="279400"/>
            </a:xfrm>
            <a:prstGeom prst="roundRect">
              <a:avLst>
                <a:gd name="adj" fmla="val 849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1200" b="1" dirty="0">
                  <a:solidFill>
                    <a:srgbClr val="FFFFFF"/>
                  </a:solidFill>
                </a:rPr>
                <a:t>Operating System</a:t>
              </a:r>
            </a:p>
          </p:txBody>
        </p:sp>
        <p:pic>
          <p:nvPicPr>
            <p:cNvPr id="12" name="Picture 11" descr="WindowsServerLogo.png"/>
            <p:cNvPicPr>
              <a:picLocks noChangeAspect="1"/>
            </p:cNvPicPr>
            <p:nvPr/>
          </p:nvPicPr>
          <p:blipFill>
            <a:blip r:embed="rId2" cstate="print"/>
            <a:srcRect t="5953"/>
            <a:stretch>
              <a:fillRect/>
            </a:stretch>
          </p:blipFill>
          <p:spPr>
            <a:xfrm>
              <a:off x="3613125" y="4545367"/>
              <a:ext cx="606475" cy="253710"/>
            </a:xfrm>
            <a:prstGeom prst="rect">
              <a:avLst/>
            </a:prstGeom>
          </p:spPr>
        </p:pic>
        <p:pic>
          <p:nvPicPr>
            <p:cNvPr id="13" name="Picture 12" descr="siebel_logo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0575" y="3979544"/>
              <a:ext cx="1228725" cy="368618"/>
            </a:xfrm>
            <a:prstGeom prst="rect">
              <a:avLst/>
            </a:prstGeom>
          </p:spPr>
        </p:pic>
      </p:grpSp>
      <p:grpSp>
        <p:nvGrpSpPr>
          <p:cNvPr id="14" name="Group 94"/>
          <p:cNvGrpSpPr/>
          <p:nvPr/>
        </p:nvGrpSpPr>
        <p:grpSpPr>
          <a:xfrm>
            <a:off x="427038" y="3868739"/>
            <a:ext cx="1719262" cy="1006474"/>
            <a:chOff x="427038" y="3868739"/>
            <a:chExt cx="1719262" cy="1006474"/>
          </a:xfrm>
        </p:grpSpPr>
        <p:sp>
          <p:nvSpPr>
            <p:cNvPr id="15" name="AutoShape 27"/>
            <p:cNvSpPr>
              <a:spLocks noChangeArrowheads="1"/>
            </p:cNvSpPr>
            <p:nvPr/>
          </p:nvSpPr>
          <p:spPr bwMode="auto">
            <a:xfrm>
              <a:off x="427038" y="3868739"/>
              <a:ext cx="1719262" cy="1006474"/>
            </a:xfrm>
            <a:prstGeom prst="roundRect">
              <a:avLst>
                <a:gd name="adj" fmla="val 491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479425" y="3889375"/>
              <a:ext cx="1616075" cy="557213"/>
            </a:xfrm>
            <a:prstGeom prst="roundRect">
              <a:avLst>
                <a:gd name="adj" fmla="val 849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2000" b="1" dirty="0">
                  <a:solidFill>
                    <a:srgbClr val="FFFFFF"/>
                  </a:solidFill>
                </a:rPr>
                <a:t>SAP ERP</a:t>
              </a:r>
            </a:p>
          </p:txBody>
        </p:sp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476250" y="4532313"/>
              <a:ext cx="1620838" cy="279400"/>
            </a:xfrm>
            <a:prstGeom prst="roundRect">
              <a:avLst>
                <a:gd name="adj" fmla="val 849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1200" b="1" dirty="0">
                  <a:solidFill>
                    <a:srgbClr val="FFFFFF"/>
                  </a:solidFill>
                </a:rPr>
                <a:t>Operating System</a:t>
              </a:r>
            </a:p>
          </p:txBody>
        </p:sp>
        <p:pic>
          <p:nvPicPr>
            <p:cNvPr id="18" name="Picture 17" descr="linux-pengo-color.gif"/>
            <p:cNvPicPr>
              <a:picLocks noChangeAspect="1"/>
            </p:cNvPicPr>
            <p:nvPr/>
          </p:nvPicPr>
          <p:blipFill>
            <a:blip r:embed="rId4" cstate="print"/>
            <a:srcRect b="7363"/>
            <a:stretch>
              <a:fillRect/>
            </a:stretch>
          </p:blipFill>
          <p:spPr>
            <a:xfrm>
              <a:off x="1003697" y="4547061"/>
              <a:ext cx="586581" cy="246880"/>
            </a:xfrm>
            <a:prstGeom prst="rect">
              <a:avLst/>
            </a:prstGeom>
          </p:spPr>
        </p:pic>
        <p:pic>
          <p:nvPicPr>
            <p:cNvPr id="19" name="Picture 18" descr="SAP_logo.gif"/>
            <p:cNvPicPr>
              <a:picLocks noChangeAspect="1"/>
            </p:cNvPicPr>
            <p:nvPr/>
          </p:nvPicPr>
          <p:blipFill>
            <a:blip r:embed="rId5" cstate="print"/>
            <a:srcRect t="25000" b="24750"/>
            <a:stretch>
              <a:fillRect/>
            </a:stretch>
          </p:blipFill>
          <p:spPr>
            <a:xfrm>
              <a:off x="971550" y="3971925"/>
              <a:ext cx="796119" cy="400050"/>
            </a:xfrm>
            <a:prstGeom prst="rect">
              <a:avLst/>
            </a:prstGeom>
          </p:spPr>
        </p:pic>
      </p:grpSp>
      <p:grpSp>
        <p:nvGrpSpPr>
          <p:cNvPr id="20" name="Group 92"/>
          <p:cNvGrpSpPr/>
          <p:nvPr/>
        </p:nvGrpSpPr>
        <p:grpSpPr>
          <a:xfrm>
            <a:off x="3033713" y="1631950"/>
            <a:ext cx="1719262" cy="1009650"/>
            <a:chOff x="3033713" y="1631950"/>
            <a:chExt cx="1719262" cy="1009650"/>
          </a:xfrm>
        </p:grpSpPr>
        <p:sp>
          <p:nvSpPr>
            <p:cNvPr id="21" name="AutoShape 37"/>
            <p:cNvSpPr>
              <a:spLocks noChangeArrowheads="1"/>
            </p:cNvSpPr>
            <p:nvPr/>
          </p:nvSpPr>
          <p:spPr bwMode="auto">
            <a:xfrm>
              <a:off x="3033713" y="1631950"/>
              <a:ext cx="1719262" cy="1009650"/>
            </a:xfrm>
            <a:prstGeom prst="roundRect">
              <a:avLst>
                <a:gd name="adj" fmla="val 491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AutoShape 39"/>
            <p:cNvSpPr>
              <a:spLocks noChangeArrowheads="1"/>
            </p:cNvSpPr>
            <p:nvPr/>
          </p:nvSpPr>
          <p:spPr bwMode="auto">
            <a:xfrm>
              <a:off x="3086100" y="1652588"/>
              <a:ext cx="1616075" cy="557212"/>
            </a:xfrm>
            <a:prstGeom prst="roundRect">
              <a:avLst>
                <a:gd name="adj" fmla="val 849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2000" b="1" dirty="0">
                  <a:solidFill>
                    <a:srgbClr val="FFFFFF"/>
                  </a:solidFill>
                </a:rPr>
                <a:t>File/Print</a:t>
              </a:r>
            </a:p>
          </p:txBody>
        </p:sp>
        <p:sp>
          <p:nvSpPr>
            <p:cNvPr id="23" name="AutoShape 40"/>
            <p:cNvSpPr>
              <a:spLocks noChangeArrowheads="1"/>
            </p:cNvSpPr>
            <p:nvPr/>
          </p:nvSpPr>
          <p:spPr bwMode="auto">
            <a:xfrm>
              <a:off x="3082925" y="2295525"/>
              <a:ext cx="1620838" cy="279400"/>
            </a:xfrm>
            <a:prstGeom prst="roundRect">
              <a:avLst>
                <a:gd name="adj" fmla="val 849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1200" b="1" dirty="0">
                  <a:solidFill>
                    <a:srgbClr val="FFFFFF"/>
                  </a:solidFill>
                </a:rPr>
                <a:t>Operating System</a:t>
              </a:r>
            </a:p>
          </p:txBody>
        </p:sp>
        <p:pic>
          <p:nvPicPr>
            <p:cNvPr id="24" name="Picture 23" descr="oracle_database.png"/>
            <p:cNvPicPr>
              <a:picLocks noChangeAspect="1"/>
            </p:cNvPicPr>
            <p:nvPr/>
          </p:nvPicPr>
          <p:blipFill>
            <a:blip r:embed="rId6" cstate="print"/>
            <a:srcRect r="37141"/>
            <a:stretch>
              <a:fillRect/>
            </a:stretch>
          </p:blipFill>
          <p:spPr>
            <a:xfrm>
              <a:off x="3387725" y="1666956"/>
              <a:ext cx="1047750" cy="539736"/>
            </a:xfrm>
            <a:prstGeom prst="rect">
              <a:avLst/>
            </a:prstGeom>
          </p:spPr>
        </p:pic>
        <p:pic>
          <p:nvPicPr>
            <p:cNvPr id="25" name="Picture 24" descr="linux-pengo-color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3547" y="2299880"/>
              <a:ext cx="586581" cy="266503"/>
            </a:xfrm>
            <a:prstGeom prst="rect">
              <a:avLst/>
            </a:prstGeom>
          </p:spPr>
        </p:pic>
      </p:grpSp>
      <p:grpSp>
        <p:nvGrpSpPr>
          <p:cNvPr id="26" name="Group 91"/>
          <p:cNvGrpSpPr/>
          <p:nvPr/>
        </p:nvGrpSpPr>
        <p:grpSpPr>
          <a:xfrm>
            <a:off x="427038" y="1633538"/>
            <a:ext cx="1719262" cy="1008062"/>
            <a:chOff x="427038" y="1633538"/>
            <a:chExt cx="1719262" cy="1008062"/>
          </a:xfrm>
        </p:grpSpPr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427038" y="1633538"/>
              <a:ext cx="1719262" cy="1008062"/>
            </a:xfrm>
            <a:prstGeom prst="roundRect">
              <a:avLst>
                <a:gd name="adj" fmla="val 491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>
              <a:off x="479425" y="1654175"/>
              <a:ext cx="1616075" cy="557213"/>
            </a:xfrm>
            <a:prstGeom prst="roundRect">
              <a:avLst>
                <a:gd name="adj" fmla="val 849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2000" b="1" dirty="0">
                  <a:solidFill>
                    <a:srgbClr val="FFFFFF"/>
                  </a:solidFill>
                </a:rPr>
                <a:t>Exchange</a:t>
              </a:r>
            </a:p>
          </p:txBody>
        </p:sp>
        <p:sp>
          <p:nvSpPr>
            <p:cNvPr id="29" name="AutoShape 20"/>
            <p:cNvSpPr>
              <a:spLocks noChangeArrowheads="1"/>
            </p:cNvSpPr>
            <p:nvPr/>
          </p:nvSpPr>
          <p:spPr bwMode="auto">
            <a:xfrm>
              <a:off x="476250" y="2297113"/>
              <a:ext cx="1620838" cy="279400"/>
            </a:xfrm>
            <a:prstGeom prst="roundRect">
              <a:avLst>
                <a:gd name="adj" fmla="val 849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</a:pPr>
              <a:r>
                <a:rPr lang="en-US" sz="1200" b="1" dirty="0">
                  <a:solidFill>
                    <a:srgbClr val="FFFFFF"/>
                  </a:solidFill>
                </a:rPr>
                <a:t>Operating System</a:t>
              </a:r>
            </a:p>
          </p:txBody>
        </p:sp>
        <p:pic>
          <p:nvPicPr>
            <p:cNvPr id="30" name="Picture 29" descr="exch2010logo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750" y="1685925"/>
              <a:ext cx="1111250" cy="508926"/>
            </a:xfrm>
            <a:prstGeom prst="rect">
              <a:avLst/>
            </a:prstGeom>
          </p:spPr>
        </p:pic>
        <p:pic>
          <p:nvPicPr>
            <p:cNvPr id="31" name="Picture 30" descr="WindowsServerLogo.png"/>
            <p:cNvPicPr>
              <a:picLocks noChangeAspect="1"/>
            </p:cNvPicPr>
            <p:nvPr/>
          </p:nvPicPr>
          <p:blipFill>
            <a:blip r:embed="rId2" cstate="print"/>
            <a:srcRect t="4313"/>
            <a:stretch>
              <a:fillRect/>
            </a:stretch>
          </p:blipFill>
          <p:spPr>
            <a:xfrm>
              <a:off x="992162" y="2313616"/>
              <a:ext cx="606475" cy="258135"/>
            </a:xfrm>
            <a:prstGeom prst="rect">
              <a:avLst/>
            </a:prstGeom>
          </p:spPr>
        </p:pic>
      </p:grpSp>
      <p:grpSp>
        <p:nvGrpSpPr>
          <p:cNvPr id="32" name="Group 96"/>
          <p:cNvGrpSpPr/>
          <p:nvPr/>
        </p:nvGrpSpPr>
        <p:grpSpPr>
          <a:xfrm>
            <a:off x="5778470" y="1094687"/>
            <a:ext cx="3055196" cy="1059159"/>
            <a:chOff x="5778470" y="1059519"/>
            <a:chExt cx="3055196" cy="1059159"/>
          </a:xfrm>
        </p:grpSpPr>
        <p:pic>
          <p:nvPicPr>
            <p:cNvPr id="33" name="Picture 32" descr="2_siebel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3496" y="1059519"/>
              <a:ext cx="1360170" cy="8629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 descr="2_sap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8488" y="1124917"/>
              <a:ext cx="1360170" cy="8629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 descr="2_oracl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43479" y="1190315"/>
              <a:ext cx="1360170" cy="8629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 descr="2_exchang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8470" y="1255713"/>
              <a:ext cx="1360170" cy="8629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7" name="Group 113"/>
          <p:cNvGrpSpPr/>
          <p:nvPr/>
        </p:nvGrpSpPr>
        <p:grpSpPr>
          <a:xfrm>
            <a:off x="4314827" y="2209800"/>
            <a:ext cx="4668840" cy="3579813"/>
            <a:chOff x="4314827" y="2209800"/>
            <a:chExt cx="4668840" cy="3579813"/>
          </a:xfrm>
        </p:grpSpPr>
        <p:grpSp>
          <p:nvGrpSpPr>
            <p:cNvPr id="38" name="Group 2"/>
            <p:cNvGrpSpPr>
              <a:grpSpLocks/>
            </p:cNvGrpSpPr>
            <p:nvPr/>
          </p:nvGrpSpPr>
          <p:grpSpPr bwMode="auto">
            <a:xfrm>
              <a:off x="4314827" y="2209800"/>
              <a:ext cx="4668840" cy="3579813"/>
              <a:chOff x="2718" y="1392"/>
              <a:chExt cx="2941" cy="2255"/>
            </a:xfrm>
          </p:grpSpPr>
          <p:grpSp>
            <p:nvGrpSpPr>
              <p:cNvPr id="53" name="Group 3"/>
              <p:cNvGrpSpPr>
                <a:grpSpLocks/>
              </p:cNvGrpSpPr>
              <p:nvPr/>
            </p:nvGrpSpPr>
            <p:grpSpPr bwMode="auto">
              <a:xfrm>
                <a:off x="3364" y="1392"/>
                <a:ext cx="2295" cy="2255"/>
                <a:chOff x="3364" y="1392"/>
                <a:chExt cx="2295" cy="2255"/>
              </a:xfrm>
            </p:grpSpPr>
            <p:sp>
              <p:nvSpPr>
                <p:cNvPr id="58" name="AutoShape 4"/>
                <p:cNvSpPr>
                  <a:spLocks noChangeArrowheads="1"/>
                </p:cNvSpPr>
                <p:nvPr/>
              </p:nvSpPr>
              <p:spPr bwMode="auto">
                <a:xfrm>
                  <a:off x="3609" y="3216"/>
                  <a:ext cx="1797" cy="431"/>
                </a:xfrm>
                <a:prstGeom prst="roundRect">
                  <a:avLst>
                    <a:gd name="adj" fmla="val 8495"/>
                  </a:avLst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  <p:grpSp>
              <p:nvGrpSpPr>
                <p:cNvPr id="59" name="Group 5"/>
                <p:cNvGrpSpPr>
                  <a:grpSpLocks/>
                </p:cNvGrpSpPr>
                <p:nvPr/>
              </p:nvGrpSpPr>
              <p:grpSpPr bwMode="auto">
                <a:xfrm>
                  <a:off x="3744" y="3309"/>
                  <a:ext cx="1536" cy="246"/>
                  <a:chOff x="3744" y="3309"/>
                  <a:chExt cx="1536" cy="246"/>
                </a:xfrm>
              </p:grpSpPr>
              <p:sp>
                <p:nvSpPr>
                  <p:cNvPr id="78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432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323232">
                        <a:alpha val="50195"/>
                      </a:srgb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40000"/>
                      </a:spcAft>
                    </a:pPr>
                    <a:endParaRPr lang="en-US" sz="2400" dirty="0">
                      <a:solidFill>
                        <a:srgbClr val="0095D3"/>
                      </a:solidFill>
                    </a:endParaRPr>
                  </a:p>
                </p:txBody>
              </p:sp>
              <p:sp>
                <p:nvSpPr>
                  <p:cNvPr id="7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62" y="3432"/>
                    <a:ext cx="0" cy="120"/>
                  </a:xfrm>
                  <a:prstGeom prst="line">
                    <a:avLst/>
                  </a:prstGeom>
                  <a:noFill/>
                  <a:ln w="28575">
                    <a:solidFill>
                      <a:srgbClr val="323232">
                        <a:alpha val="50195"/>
                      </a:srgb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40000"/>
                      </a:spcAft>
                    </a:pPr>
                    <a:endParaRPr lang="en-US" sz="2400" dirty="0">
                      <a:solidFill>
                        <a:srgbClr val="0095D3"/>
                      </a:solidFill>
                    </a:endParaRPr>
                  </a:p>
                </p:txBody>
              </p:sp>
              <p:sp>
                <p:nvSpPr>
                  <p:cNvPr id="8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043" y="3312"/>
                    <a:ext cx="0" cy="120"/>
                  </a:xfrm>
                  <a:prstGeom prst="line">
                    <a:avLst/>
                  </a:prstGeom>
                  <a:noFill/>
                  <a:ln w="28575">
                    <a:solidFill>
                      <a:srgbClr val="323232">
                        <a:alpha val="50195"/>
                      </a:srgb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40000"/>
                      </a:spcAft>
                    </a:pPr>
                    <a:endParaRPr lang="en-US" sz="2400" dirty="0">
                      <a:solidFill>
                        <a:srgbClr val="0095D3"/>
                      </a:solidFill>
                    </a:endParaRPr>
                  </a:p>
                </p:txBody>
              </p:sp>
              <p:sp>
                <p:nvSpPr>
                  <p:cNvPr id="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384"/>
                    <a:ext cx="96" cy="9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  <a:alpha val="0"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r" fontAlgn="base">
                      <a:spcBef>
                        <a:spcPct val="0"/>
                      </a:spcBef>
                      <a:spcAft>
                        <a:spcPct val="40000"/>
                      </a:spcAft>
                      <a:defRPr/>
                    </a:pPr>
                    <a:endParaRPr lang="en-US" sz="2400" dirty="0">
                      <a:solidFill>
                        <a:srgbClr val="0095D3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82" name="Rectangle 1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5184" y="3384"/>
                    <a:ext cx="96" cy="9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  <a:alpha val="0"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r" fontAlgn="base">
                      <a:spcBef>
                        <a:spcPct val="0"/>
                      </a:spcBef>
                      <a:spcAft>
                        <a:spcPct val="40000"/>
                      </a:spcAft>
                      <a:defRPr/>
                    </a:pPr>
                    <a:endParaRPr lang="en-US" sz="2400" dirty="0">
                      <a:solidFill>
                        <a:srgbClr val="0095D3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83" name="Rectangle 1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999" y="3309"/>
                    <a:ext cx="96" cy="9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  <a:alpha val="0"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r" fontAlgn="base">
                      <a:spcBef>
                        <a:spcPct val="0"/>
                      </a:spcBef>
                      <a:spcAft>
                        <a:spcPct val="40000"/>
                      </a:spcAft>
                      <a:defRPr/>
                    </a:pPr>
                    <a:endParaRPr lang="en-US" sz="2400" dirty="0">
                      <a:solidFill>
                        <a:srgbClr val="0095D3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84" name="Rectangle 12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914" y="3459"/>
                    <a:ext cx="96" cy="9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6275"/>
                          <a:invGamma/>
                          <a:alpha val="0"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r" fontAlgn="base">
                      <a:spcBef>
                        <a:spcPct val="0"/>
                      </a:spcBef>
                      <a:spcAft>
                        <a:spcPct val="40000"/>
                      </a:spcAft>
                      <a:defRPr/>
                    </a:pPr>
                    <a:endParaRPr lang="en-US" sz="2400" dirty="0">
                      <a:solidFill>
                        <a:srgbClr val="0095D3"/>
                      </a:solidFill>
                      <a:cs typeface="Arial" charset="0"/>
                    </a:endParaRPr>
                  </a:p>
                </p:txBody>
              </p:sp>
            </p:grpSp>
            <p:sp>
              <p:nvSpPr>
                <p:cNvPr id="60" name="AutoShape 13"/>
                <p:cNvSpPr>
                  <a:spLocks noChangeArrowheads="1"/>
                </p:cNvSpPr>
                <p:nvPr/>
              </p:nvSpPr>
              <p:spPr bwMode="auto">
                <a:xfrm>
                  <a:off x="3610" y="1677"/>
                  <a:ext cx="1797" cy="431"/>
                </a:xfrm>
                <a:prstGeom prst="roundRect">
                  <a:avLst>
                    <a:gd name="adj" fmla="val 8495"/>
                  </a:avLst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  <p:sp>
              <p:nvSpPr>
                <p:cNvPr id="61" name="AutoShape 14"/>
                <p:cNvSpPr>
                  <a:spLocks noChangeArrowheads="1"/>
                </p:cNvSpPr>
                <p:nvPr/>
              </p:nvSpPr>
              <p:spPr bwMode="auto">
                <a:xfrm>
                  <a:off x="3610" y="2190"/>
                  <a:ext cx="1797" cy="431"/>
                </a:xfrm>
                <a:prstGeom prst="roundRect">
                  <a:avLst>
                    <a:gd name="adj" fmla="val 8495"/>
                  </a:avLst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  <p:sp>
              <p:nvSpPr>
                <p:cNvPr id="62" name="AutoShape 15"/>
                <p:cNvSpPr>
                  <a:spLocks noChangeArrowheads="1"/>
                </p:cNvSpPr>
                <p:nvPr/>
              </p:nvSpPr>
              <p:spPr bwMode="auto">
                <a:xfrm>
                  <a:off x="3610" y="2703"/>
                  <a:ext cx="1797" cy="431"/>
                </a:xfrm>
                <a:prstGeom prst="roundRect">
                  <a:avLst>
                    <a:gd name="adj" fmla="val 8495"/>
                  </a:avLst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40000"/>
                    </a:spcAft>
                  </a:pPr>
                  <a:endParaRPr lang="en-US" sz="2400" dirty="0">
                    <a:solidFill>
                      <a:srgbClr val="0095D3"/>
                    </a:solidFill>
                  </a:endParaRPr>
                </a:p>
              </p:txBody>
            </p:sp>
            <p:grpSp>
              <p:nvGrpSpPr>
                <p:cNvPr id="63" name="Group 16"/>
                <p:cNvGrpSpPr>
                  <a:grpSpLocks/>
                </p:cNvGrpSpPr>
                <p:nvPr/>
              </p:nvGrpSpPr>
              <p:grpSpPr bwMode="auto">
                <a:xfrm>
                  <a:off x="3364" y="1392"/>
                  <a:ext cx="2295" cy="246"/>
                  <a:chOff x="1717" y="2805"/>
                  <a:chExt cx="2295" cy="246"/>
                </a:xfrm>
              </p:grpSpPr>
              <p:sp>
                <p:nvSpPr>
                  <p:cNvPr id="6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769" y="2852"/>
                    <a:ext cx="2215" cy="15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 w="22225">
                    <a:noFill/>
                    <a:miter lim="800000"/>
                    <a:headEnd/>
                    <a:tailE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38100" h="38100"/>
                  </a:sp3d>
                </p:spPr>
                <p:txBody>
                  <a:bodyPr wrap="none" anchor="ctr"/>
                  <a:lstStyle/>
                  <a:p>
                    <a:pPr algn="r" fontAlgn="base">
                      <a:spcBef>
                        <a:spcPct val="0"/>
                      </a:spcBef>
                      <a:spcAft>
                        <a:spcPct val="40000"/>
                      </a:spcAft>
                    </a:pPr>
                    <a:endParaRPr lang="en-US" sz="2400" dirty="0">
                      <a:solidFill>
                        <a:srgbClr val="0095D3"/>
                      </a:solidFill>
                    </a:endParaRPr>
                  </a:p>
                </p:txBody>
              </p:sp>
              <p:sp>
                <p:nvSpPr>
                  <p:cNvPr id="6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4" y="2832"/>
                    <a:ext cx="1230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 anchorCtr="1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40000"/>
                      </a:spcAft>
                    </a:pPr>
                    <a:r>
                      <a:rPr lang="en-US" sz="1400" b="1" dirty="0">
                        <a:solidFill>
                          <a:srgbClr val="FFFFFF"/>
                        </a:solidFill>
                      </a:rPr>
                      <a:t>Virtual Infrastructure</a:t>
                    </a:r>
                  </a:p>
                </p:txBody>
              </p:sp>
              <p:grpSp>
                <p:nvGrpSpPr>
                  <p:cNvPr id="66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568" y="2805"/>
                    <a:ext cx="444" cy="246"/>
                    <a:chOff x="3440" y="1386"/>
                    <a:chExt cx="444" cy="246"/>
                  </a:xfrm>
                </p:grpSpPr>
                <p:sp>
                  <p:nvSpPr>
                    <p:cNvPr id="7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0" y="1386"/>
                      <a:ext cx="444" cy="246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 fontAlgn="base">
                        <a:spcBef>
                          <a:spcPct val="0"/>
                        </a:spcBef>
                        <a:spcAft>
                          <a:spcPct val="40000"/>
                        </a:spcAft>
                      </a:pPr>
                      <a:endParaRPr lang="en-US" sz="2400" dirty="0">
                        <a:solidFill>
                          <a:srgbClr val="0095D3"/>
                        </a:solidFill>
                      </a:endParaRPr>
                    </a:p>
                  </p:txBody>
                </p:sp>
                <p:grpSp>
                  <p:nvGrpSpPr>
                    <p:cNvPr id="74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10" y="1491"/>
                      <a:ext cx="169" cy="37"/>
                      <a:chOff x="384" y="3265"/>
                      <a:chExt cx="211" cy="47"/>
                    </a:xfrm>
                  </p:grpSpPr>
                  <p:sp>
                    <p:nvSpPr>
                      <p:cNvPr id="75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3265"/>
                        <a:ext cx="47" cy="4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r" fontAlgn="base">
                          <a:spcBef>
                            <a:spcPct val="0"/>
                          </a:spcBef>
                          <a:spcAft>
                            <a:spcPct val="40000"/>
                          </a:spcAft>
                        </a:pPr>
                        <a:endParaRPr lang="en-US" sz="2400" dirty="0">
                          <a:solidFill>
                            <a:srgbClr val="0095D3"/>
                          </a:solidFill>
                        </a:endParaRPr>
                      </a:p>
                    </p:txBody>
                  </p:sp>
                  <p:sp>
                    <p:nvSpPr>
                      <p:cNvPr id="76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6" y="3265"/>
                        <a:ext cx="47" cy="4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r" fontAlgn="base">
                          <a:spcBef>
                            <a:spcPct val="0"/>
                          </a:spcBef>
                          <a:spcAft>
                            <a:spcPct val="40000"/>
                          </a:spcAft>
                        </a:pPr>
                        <a:endParaRPr lang="en-US" sz="2400" dirty="0">
                          <a:solidFill>
                            <a:srgbClr val="0095D3"/>
                          </a:solidFill>
                        </a:endParaRPr>
                      </a:p>
                    </p:txBody>
                  </p:sp>
                  <p:sp>
                    <p:nvSpPr>
                      <p:cNvPr id="77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8" y="3265"/>
                        <a:ext cx="47" cy="4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r" fontAlgn="base">
                          <a:spcBef>
                            <a:spcPct val="0"/>
                          </a:spcBef>
                          <a:spcAft>
                            <a:spcPct val="40000"/>
                          </a:spcAft>
                        </a:pPr>
                        <a:endParaRPr lang="en-US" sz="2400" dirty="0">
                          <a:solidFill>
                            <a:srgbClr val="0095D3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717" y="2805"/>
                    <a:ext cx="444" cy="246"/>
                    <a:chOff x="1876" y="1386"/>
                    <a:chExt cx="444" cy="246"/>
                  </a:xfrm>
                </p:grpSpPr>
                <p:sp>
                  <p:nvSpPr>
                    <p:cNvPr id="68" name="Rectangle 28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1876" y="1386"/>
                      <a:ext cx="444" cy="246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 fontAlgn="base">
                        <a:spcBef>
                          <a:spcPct val="0"/>
                        </a:spcBef>
                        <a:spcAft>
                          <a:spcPct val="40000"/>
                        </a:spcAft>
                      </a:pPr>
                      <a:endParaRPr lang="en-US" sz="2400" dirty="0">
                        <a:solidFill>
                          <a:srgbClr val="0095D3"/>
                        </a:solidFill>
                      </a:endParaRPr>
                    </a:p>
                  </p:txBody>
                </p:sp>
                <p:grpSp>
                  <p:nvGrpSpPr>
                    <p:cNvPr id="69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6" y="1490"/>
                      <a:ext cx="169" cy="37"/>
                      <a:chOff x="384" y="3265"/>
                      <a:chExt cx="211" cy="47"/>
                    </a:xfrm>
                  </p:grpSpPr>
                  <p:sp>
                    <p:nvSpPr>
                      <p:cNvPr id="70" name="Oval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3265"/>
                        <a:ext cx="47" cy="4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r" fontAlgn="base">
                          <a:spcBef>
                            <a:spcPct val="0"/>
                          </a:spcBef>
                          <a:spcAft>
                            <a:spcPct val="40000"/>
                          </a:spcAft>
                        </a:pPr>
                        <a:endParaRPr lang="en-US" sz="2400" dirty="0">
                          <a:solidFill>
                            <a:srgbClr val="0095D3"/>
                          </a:solidFill>
                        </a:endParaRPr>
                      </a:p>
                    </p:txBody>
                  </p:sp>
                  <p:sp>
                    <p:nvSpPr>
                      <p:cNvPr id="71" name="Oval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6" y="3265"/>
                        <a:ext cx="47" cy="4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r" fontAlgn="base">
                          <a:spcBef>
                            <a:spcPct val="0"/>
                          </a:spcBef>
                          <a:spcAft>
                            <a:spcPct val="40000"/>
                          </a:spcAft>
                        </a:pPr>
                        <a:endParaRPr lang="en-US" sz="2400" dirty="0">
                          <a:solidFill>
                            <a:srgbClr val="0095D3"/>
                          </a:solidFill>
                        </a:endParaRPr>
                      </a:p>
                    </p:txBody>
                  </p:sp>
                  <p:sp>
                    <p:nvSpPr>
                      <p:cNvPr id="72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8" y="3265"/>
                        <a:ext cx="47" cy="4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r" fontAlgn="base">
                          <a:spcBef>
                            <a:spcPct val="0"/>
                          </a:spcBef>
                          <a:spcAft>
                            <a:spcPct val="40000"/>
                          </a:spcAft>
                        </a:pPr>
                        <a:endParaRPr lang="en-US" sz="2400" dirty="0">
                          <a:solidFill>
                            <a:srgbClr val="0095D3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54" name="Text Box 47"/>
              <p:cNvSpPr txBox="1">
                <a:spLocks noChangeArrowheads="1"/>
              </p:cNvSpPr>
              <p:nvPr/>
            </p:nvSpPr>
            <p:spPr bwMode="auto">
              <a:xfrm>
                <a:off x="2718" y="3268"/>
                <a:ext cx="892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40000"/>
                  </a:spcAft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Interconnect</a:t>
                </a:r>
                <a:br>
                  <a:rPr lang="en-US" sz="1600" b="1" dirty="0">
                    <a:solidFill>
                      <a:srgbClr val="002060"/>
                    </a:solidFill>
                  </a:rPr>
                </a:br>
                <a:r>
                  <a:rPr lang="en-US" sz="1600" b="1" dirty="0">
                    <a:solidFill>
                      <a:srgbClr val="002060"/>
                    </a:solidFill>
                  </a:rPr>
                  <a:t>Pool</a:t>
                </a:r>
              </a:p>
            </p:txBody>
          </p:sp>
          <p:sp>
            <p:nvSpPr>
              <p:cNvPr id="55" name="Text Box 48"/>
              <p:cNvSpPr txBox="1">
                <a:spLocks noChangeArrowheads="1"/>
              </p:cNvSpPr>
              <p:nvPr/>
            </p:nvSpPr>
            <p:spPr bwMode="auto">
              <a:xfrm>
                <a:off x="3214" y="1740"/>
                <a:ext cx="396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40000"/>
                  </a:spcAft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CPU</a:t>
                </a:r>
                <a:br>
                  <a:rPr lang="en-US" sz="1600" b="1" dirty="0">
                    <a:solidFill>
                      <a:srgbClr val="002060"/>
                    </a:solidFill>
                  </a:rPr>
                </a:br>
                <a:r>
                  <a:rPr lang="en-US" sz="1600" b="1" dirty="0">
                    <a:solidFill>
                      <a:srgbClr val="002060"/>
                    </a:solidFill>
                  </a:rPr>
                  <a:t>Pool</a:t>
                </a:r>
              </a:p>
            </p:txBody>
          </p:sp>
          <p:sp>
            <p:nvSpPr>
              <p:cNvPr id="56" name="Text Box 49"/>
              <p:cNvSpPr txBox="1">
                <a:spLocks noChangeArrowheads="1"/>
              </p:cNvSpPr>
              <p:nvPr/>
            </p:nvSpPr>
            <p:spPr bwMode="auto">
              <a:xfrm>
                <a:off x="2998" y="2244"/>
                <a:ext cx="612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40000"/>
                  </a:spcAft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Memory</a:t>
                </a:r>
                <a:br>
                  <a:rPr lang="en-US" sz="1600" b="1" dirty="0">
                    <a:solidFill>
                      <a:srgbClr val="002060"/>
                    </a:solidFill>
                  </a:rPr>
                </a:br>
                <a:r>
                  <a:rPr lang="en-US" sz="1600" b="1" dirty="0">
                    <a:solidFill>
                      <a:srgbClr val="002060"/>
                    </a:solidFill>
                  </a:rPr>
                  <a:t>Pool</a:t>
                </a:r>
              </a:p>
            </p:txBody>
          </p:sp>
          <p:sp>
            <p:nvSpPr>
              <p:cNvPr id="57" name="Text Box 50"/>
              <p:cNvSpPr txBox="1">
                <a:spLocks noChangeArrowheads="1"/>
              </p:cNvSpPr>
              <p:nvPr/>
            </p:nvSpPr>
            <p:spPr bwMode="auto">
              <a:xfrm>
                <a:off x="3013" y="2755"/>
                <a:ext cx="597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40000"/>
                  </a:spcAft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Storage</a:t>
                </a:r>
                <a:br>
                  <a:rPr lang="en-US" sz="1600" b="1" dirty="0">
                    <a:solidFill>
                      <a:srgbClr val="002060"/>
                    </a:solidFill>
                  </a:rPr>
                </a:br>
                <a:r>
                  <a:rPr lang="en-US" sz="1600" b="1" dirty="0">
                    <a:solidFill>
                      <a:srgbClr val="002060"/>
                    </a:solidFill>
                  </a:rPr>
                  <a:t>Pool</a:t>
                </a:r>
              </a:p>
            </p:txBody>
          </p:sp>
        </p:grpSp>
        <p:pic>
          <p:nvPicPr>
            <p:cNvPr id="39" name="Picture 356" descr="ICON_CPU_Q308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093608" y="2839749"/>
              <a:ext cx="233384" cy="426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359" descr="ICON_Memory_Q308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000750" y="3631741"/>
              <a:ext cx="419100" cy="44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13" descr="ICON_Storage_1up_Q308.png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184141" y="4464483"/>
              <a:ext cx="303394" cy="370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18" descr="ICON_Router_Q408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459164" y="5243008"/>
              <a:ext cx="600821" cy="413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18" descr="ICON_Router_Q408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035427" y="5243008"/>
              <a:ext cx="600821" cy="413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13" descr="ICON_Storage_1up_Q308.png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058603" y="4464483"/>
              <a:ext cx="303394" cy="370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13" descr="ICON_Storage_1up_Q308.png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607878" y="4464483"/>
              <a:ext cx="303394" cy="370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13" descr="ICON_Storage_1up_Q308.png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746116" y="4464483"/>
              <a:ext cx="303394" cy="370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356" descr="ICON_CPU_Q308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642883" y="2839749"/>
              <a:ext cx="233384" cy="426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356" descr="ICON_CPU_Q308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219146" y="2839749"/>
              <a:ext cx="233384" cy="426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356" descr="ICON_CPU_Q308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781121" y="2839749"/>
              <a:ext cx="233384" cy="426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359" descr="ICON_Memory_Q308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550025" y="3631741"/>
              <a:ext cx="419100" cy="44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359" descr="ICON_Memory_Q308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126288" y="3631741"/>
              <a:ext cx="419100" cy="44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359" descr="ICON_Memory_Q308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688263" y="3631741"/>
              <a:ext cx="419100" cy="44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594400A8-3732-4117-8E15-7057EE5E15AD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CC0CC6D1-4B9F-4909-ACEB-905CC99C78C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0.46667 -0.4199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" y="-2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68994 -0.4106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" y="-20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34289 -0.0745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-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5658 -0.0641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" y="-3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30035 4.44444E-6 " pathEditMode="fixed" rAng="0" ptsTypes="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79898E-6 L -0.28194 2.79898E-6 " pathEditMode="fixed" rAng="0" ptsTypes="AA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28" y="3516675"/>
            <a:ext cx="5049982" cy="2728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Enabler: Hypervisor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0709"/>
            <a:ext cx="8686801" cy="2345965"/>
          </a:xfrm>
        </p:spPr>
        <p:txBody>
          <a:bodyPr/>
          <a:lstStyle/>
          <a:p>
            <a:r>
              <a:rPr lang="en-US" sz="2400" dirty="0" smtClean="0"/>
              <a:t>Hypervisor: A program </a:t>
            </a:r>
          </a:p>
          <a:p>
            <a:pPr lvl="1"/>
            <a:r>
              <a:rPr lang="en-US" sz="2000" dirty="0" smtClean="0"/>
              <a:t>synthesizes virtual computing environments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dirty="0"/>
              <a:t>virtual NIC, BIOS, sound adapter, and </a:t>
            </a:r>
            <a:r>
              <a:rPr lang="en-US" sz="1800" dirty="0" smtClean="0"/>
              <a:t>video</a:t>
            </a:r>
          </a:p>
          <a:p>
            <a:pPr lvl="1"/>
            <a:r>
              <a:rPr lang="en-US" sz="2000" dirty="0" smtClean="0"/>
              <a:t>Shares real </a:t>
            </a:r>
            <a:r>
              <a:rPr lang="en-US" sz="2000" dirty="0"/>
              <a:t>resources </a:t>
            </a:r>
            <a:r>
              <a:rPr lang="en-US" sz="2000" dirty="0" smtClean="0"/>
              <a:t>between </a:t>
            </a:r>
            <a:r>
              <a:rPr lang="tr-TR" sz="2000" dirty="0" smtClean="0"/>
              <a:t>the </a:t>
            </a:r>
            <a:r>
              <a:rPr lang="tr-TR" sz="2000" dirty="0"/>
              <a:t>virtual </a:t>
            </a:r>
            <a:r>
              <a:rPr lang="tr-TR" sz="2000" dirty="0" smtClean="0"/>
              <a:t>machines.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Entire </a:t>
            </a:r>
            <a:r>
              <a:rPr lang="en-US" sz="2000" dirty="0">
                <a:solidFill>
                  <a:srgbClr val="000000"/>
                </a:solidFill>
              </a:rPr>
              <a:t>state of the virtual machine can be saved to </a:t>
            </a:r>
            <a:r>
              <a:rPr lang="en-US" sz="2000" dirty="0" smtClean="0">
                <a:solidFill>
                  <a:srgbClr val="000000"/>
                </a:solidFill>
              </a:rPr>
              <a:t>files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Move </a:t>
            </a:r>
            <a:r>
              <a:rPr lang="en-US" sz="2000" dirty="0">
                <a:solidFill>
                  <a:srgbClr val="000000"/>
                </a:solidFill>
              </a:rPr>
              <a:t>and copy virtual machines as easily as moving and copying files</a:t>
            </a:r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EE542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5472545"/>
            <a:ext cx="280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https://www.vmware.com/</a:t>
            </a:r>
          </a:p>
        </p:txBody>
      </p:sp>
    </p:spTree>
    <p:extLst>
      <p:ext uri="{BB962C8B-B14F-4D97-AF65-F5344CB8AC3E}">
        <p14:creationId xmlns:p14="http://schemas.microsoft.com/office/powerpoint/2010/main" val="374771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400A8-3732-4117-8E15-7057EE5E15AD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CC6D1-4B9F-4909-ACEB-905CC99C78C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138" y="4086203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5830" y="4886519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65150" y="4149703"/>
            <a:ext cx="1339850" cy="344487"/>
            <a:chOff x="558086" y="3810293"/>
            <a:chExt cx="1339620" cy="343744"/>
          </a:xfrm>
        </p:grpSpPr>
        <p:sp>
          <p:nvSpPr>
            <p:cNvPr id="10" name="Rounded Rectangle 9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887663" y="2811440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8148" y="3611136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16700" y="3406753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17510" y="420669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92350" y="5502253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92599" y="6303253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188" y="4627540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21796" y="542724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5829" y="4519411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88147" y="3244028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17509" y="383958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92598" y="5936145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21795" y="506013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cxnSp>
        <p:nvCxnSpPr>
          <p:cNvPr id="26" name="Straight Connector 25"/>
          <p:cNvCxnSpPr>
            <a:stCxn id="7" idx="3"/>
            <a:endCxn id="13" idx="2"/>
          </p:cNvCxnSpPr>
          <p:nvPr/>
        </p:nvCxnSpPr>
        <p:spPr>
          <a:xfrm flipV="1">
            <a:off x="1990725" y="4119540"/>
            <a:ext cx="1658938" cy="620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3"/>
            <a:endCxn id="19" idx="0"/>
          </p:cNvCxnSpPr>
          <p:nvPr/>
        </p:nvCxnSpPr>
        <p:spPr>
          <a:xfrm>
            <a:off x="4413250" y="3465490"/>
            <a:ext cx="769938" cy="116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0"/>
            <a:endCxn id="19" idx="1"/>
          </p:cNvCxnSpPr>
          <p:nvPr/>
        </p:nvCxnSpPr>
        <p:spPr>
          <a:xfrm rot="5400000" flipH="1" flipV="1">
            <a:off x="3627437" y="4708503"/>
            <a:ext cx="220663" cy="1366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7" idx="1"/>
          </p:cNvCxnSpPr>
          <p:nvPr/>
        </p:nvCxnSpPr>
        <p:spPr>
          <a:xfrm rot="16200000" flipH="1">
            <a:off x="1378744" y="5244284"/>
            <a:ext cx="762000" cy="106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3"/>
            <a:endCxn id="15" idx="2"/>
          </p:cNvCxnSpPr>
          <p:nvPr/>
        </p:nvCxnSpPr>
        <p:spPr>
          <a:xfrm flipV="1">
            <a:off x="5946775" y="4714853"/>
            <a:ext cx="1433513" cy="56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54"/>
          <p:cNvGrpSpPr>
            <a:grpSpLocks/>
          </p:cNvGrpSpPr>
          <p:nvPr/>
        </p:nvGrpSpPr>
        <p:grpSpPr bwMode="auto">
          <a:xfrm>
            <a:off x="2979738" y="2873353"/>
            <a:ext cx="1339850" cy="344487"/>
            <a:chOff x="558086" y="3810293"/>
            <a:chExt cx="1339620" cy="343744"/>
          </a:xfrm>
        </p:grpSpPr>
        <p:sp>
          <p:nvSpPr>
            <p:cNvPr id="32" name="Rounded Rectangle 31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54"/>
          <p:cNvGrpSpPr>
            <a:grpSpLocks/>
          </p:cNvGrpSpPr>
          <p:nvPr/>
        </p:nvGrpSpPr>
        <p:grpSpPr bwMode="auto">
          <a:xfrm>
            <a:off x="4513263" y="4687865"/>
            <a:ext cx="1339850" cy="344488"/>
            <a:chOff x="558086" y="3810293"/>
            <a:chExt cx="1339620" cy="343744"/>
          </a:xfrm>
        </p:grpSpPr>
        <p:sp>
          <p:nvSpPr>
            <p:cNvPr id="36" name="Rounded Rectangle 35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091394" y="3982957"/>
              <a:ext cx="304748" cy="1584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2384425" y="5559403"/>
            <a:ext cx="1339850" cy="344487"/>
            <a:chOff x="558086" y="3810293"/>
            <a:chExt cx="1339620" cy="343744"/>
          </a:xfrm>
        </p:grpSpPr>
        <p:sp>
          <p:nvSpPr>
            <p:cNvPr id="40" name="Rounded Rectangle 39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6716713" y="3457553"/>
            <a:ext cx="1339850" cy="344487"/>
            <a:chOff x="558086" y="3810293"/>
            <a:chExt cx="1339620" cy="343744"/>
          </a:xfrm>
        </p:grpSpPr>
        <p:sp>
          <p:nvSpPr>
            <p:cNvPr id="44" name="Rounded Rectangle 43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618565" y="1278226"/>
            <a:ext cx="7878788" cy="12998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we know:</a:t>
            </a:r>
          </a:p>
          <a:p>
            <a:pPr lvl="1"/>
            <a:r>
              <a:rPr lang="en-US" sz="2000" dirty="0" smtClean="0"/>
              <a:t>Distributed control plane</a:t>
            </a:r>
          </a:p>
          <a:p>
            <a:pPr lvl="1"/>
            <a:r>
              <a:rPr lang="en-US" sz="2000" dirty="0" smtClean="0"/>
              <a:t>Distributed routing protocols: OSPF, IS-IS, BGP,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4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400A8-3732-4117-8E15-7057EE5E15AD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CC6D1-4B9F-4909-ACEB-905CC99C78C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138" y="4086203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5830" y="4886519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65150" y="4149703"/>
            <a:ext cx="1339850" cy="344487"/>
            <a:chOff x="558086" y="3810293"/>
            <a:chExt cx="1339620" cy="343744"/>
          </a:xfrm>
        </p:grpSpPr>
        <p:sp>
          <p:nvSpPr>
            <p:cNvPr id="10" name="Rounded Rectangle 9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887663" y="2811440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8148" y="3611136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16700" y="3406753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17510" y="420669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92350" y="5502253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92599" y="6303253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188" y="4627540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21796" y="542724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5829" y="4519411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88147" y="3244028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17509" y="383958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92598" y="5936145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21795" y="506013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cxnSp>
        <p:nvCxnSpPr>
          <p:cNvPr id="26" name="Straight Connector 25"/>
          <p:cNvCxnSpPr>
            <a:stCxn id="7" idx="3"/>
            <a:endCxn id="13" idx="2"/>
          </p:cNvCxnSpPr>
          <p:nvPr/>
        </p:nvCxnSpPr>
        <p:spPr>
          <a:xfrm flipV="1">
            <a:off x="1990725" y="4119540"/>
            <a:ext cx="1658938" cy="620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3"/>
            <a:endCxn id="19" idx="0"/>
          </p:cNvCxnSpPr>
          <p:nvPr/>
        </p:nvCxnSpPr>
        <p:spPr>
          <a:xfrm>
            <a:off x="4413250" y="3465490"/>
            <a:ext cx="769938" cy="116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0"/>
            <a:endCxn id="19" idx="1"/>
          </p:cNvCxnSpPr>
          <p:nvPr/>
        </p:nvCxnSpPr>
        <p:spPr>
          <a:xfrm rot="5400000" flipH="1" flipV="1">
            <a:off x="3627437" y="4708503"/>
            <a:ext cx="220663" cy="1366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7" idx="1"/>
          </p:cNvCxnSpPr>
          <p:nvPr/>
        </p:nvCxnSpPr>
        <p:spPr>
          <a:xfrm rot="16200000" flipH="1">
            <a:off x="1378744" y="5244284"/>
            <a:ext cx="762000" cy="106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3"/>
            <a:endCxn id="15" idx="2"/>
          </p:cNvCxnSpPr>
          <p:nvPr/>
        </p:nvCxnSpPr>
        <p:spPr>
          <a:xfrm flipV="1">
            <a:off x="5946775" y="4714853"/>
            <a:ext cx="1433513" cy="56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54"/>
          <p:cNvGrpSpPr>
            <a:grpSpLocks/>
          </p:cNvGrpSpPr>
          <p:nvPr/>
        </p:nvGrpSpPr>
        <p:grpSpPr bwMode="auto">
          <a:xfrm>
            <a:off x="2979738" y="2873353"/>
            <a:ext cx="1339850" cy="344487"/>
            <a:chOff x="558086" y="3810293"/>
            <a:chExt cx="1339620" cy="343744"/>
          </a:xfrm>
        </p:grpSpPr>
        <p:sp>
          <p:nvSpPr>
            <p:cNvPr id="32" name="Rounded Rectangle 31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54"/>
          <p:cNvGrpSpPr>
            <a:grpSpLocks/>
          </p:cNvGrpSpPr>
          <p:nvPr/>
        </p:nvGrpSpPr>
        <p:grpSpPr bwMode="auto">
          <a:xfrm>
            <a:off x="4513263" y="4687865"/>
            <a:ext cx="1339850" cy="344488"/>
            <a:chOff x="558086" y="3810293"/>
            <a:chExt cx="1339620" cy="343744"/>
          </a:xfrm>
        </p:grpSpPr>
        <p:sp>
          <p:nvSpPr>
            <p:cNvPr id="36" name="Rounded Rectangle 35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091394" y="3982957"/>
              <a:ext cx="304748" cy="1584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2384425" y="5559403"/>
            <a:ext cx="1339850" cy="344487"/>
            <a:chOff x="558086" y="3810293"/>
            <a:chExt cx="1339620" cy="343744"/>
          </a:xfrm>
        </p:grpSpPr>
        <p:sp>
          <p:nvSpPr>
            <p:cNvPr id="40" name="Rounded Rectangle 39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6716713" y="3457553"/>
            <a:ext cx="1339850" cy="344487"/>
            <a:chOff x="558086" y="3810293"/>
            <a:chExt cx="1339620" cy="343744"/>
          </a:xfrm>
        </p:grpSpPr>
        <p:sp>
          <p:nvSpPr>
            <p:cNvPr id="44" name="Rounded Rectangle 43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618565" y="1278226"/>
            <a:ext cx="7878788" cy="12998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we know:</a:t>
            </a:r>
          </a:p>
          <a:p>
            <a:pPr lvl="1"/>
            <a:r>
              <a:rPr lang="en-US" sz="2000" dirty="0" smtClean="0"/>
              <a:t>Distributed control plane</a:t>
            </a:r>
          </a:p>
          <a:p>
            <a:pPr lvl="1"/>
            <a:r>
              <a:rPr lang="en-US" sz="2000" dirty="0" smtClean="0"/>
              <a:t>Distributed routing protocols: OSPF, IS-IS, BGP,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6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5F9FE7-C9B5-4E32-A627-FD376FEB4E2A}" type="datetime1">
              <a:rPr lang="en-US" smtClean="0">
                <a:latin typeface="Verdana" pitchFamily="34" charset="0"/>
              </a:rPr>
              <a:pPr/>
              <a:t>5/15/2018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4756DB-5F1E-4631-ACA9-0563587F8000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Synthesis:</a:t>
            </a:r>
            <a:r>
              <a:rPr lang="en-US" sz="2800" smtClean="0"/>
              <a:t> a day in the life of a web request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journey down protocol stack complete!</a:t>
            </a:r>
          </a:p>
          <a:p>
            <a:pPr lvl="1" eaLnBrk="1" hangingPunct="1"/>
            <a:r>
              <a:rPr lang="en-US" dirty="0" smtClean="0"/>
              <a:t>application, transport, network, link</a:t>
            </a:r>
          </a:p>
          <a:p>
            <a:pPr eaLnBrk="1" hangingPunct="1"/>
            <a:r>
              <a:rPr lang="en-US" dirty="0" smtClean="0"/>
              <a:t>putting-it-all-together: synthesis!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goal:</a:t>
            </a:r>
            <a:r>
              <a:rPr lang="en-US" dirty="0" smtClean="0"/>
              <a:t> identify, review, understand protocols (at all layers) involved in seemingly simple scenario: requesting www page</a:t>
            </a:r>
          </a:p>
          <a:p>
            <a:pPr eaLnBrk="1" hangingPunct="1"/>
            <a:r>
              <a:rPr lang="en-US" i="1" dirty="0" smtClean="0">
                <a:solidFill>
                  <a:srgbClr val="FF0000"/>
                </a:solidFill>
              </a:rPr>
              <a:t>scenario:</a:t>
            </a:r>
            <a:r>
              <a:rPr lang="en-US" dirty="0" smtClean="0"/>
              <a:t> student attaches laptop to campus network, requests/receives www.google.com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5138" y="3922713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5830" y="4723029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65150" y="3986213"/>
            <a:ext cx="1339850" cy="344487"/>
            <a:chOff x="558086" y="3810293"/>
            <a:chExt cx="1339620" cy="343744"/>
          </a:xfrm>
        </p:grpSpPr>
        <p:sp>
          <p:nvSpPr>
            <p:cNvPr id="5" name="Rounded Rectangle 4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2887663" y="2647950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8148" y="3447646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16700" y="3243263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17510" y="404320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92350" y="5338763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92599" y="6139763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1188" y="4464050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21796" y="526375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+mj-lt"/>
              </a:rPr>
              <a:t>Specialized Packet Forwarding Hardware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5829" y="4355921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88147" y="3080538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717509" y="367609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392598" y="5772655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21795" y="489664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cxnSp>
        <p:nvCxnSpPr>
          <p:cNvPr id="44" name="Straight Connector 43"/>
          <p:cNvCxnSpPr>
            <a:stCxn id="9" idx="3"/>
            <a:endCxn id="12" idx="2"/>
          </p:cNvCxnSpPr>
          <p:nvPr/>
        </p:nvCxnSpPr>
        <p:spPr>
          <a:xfrm flipV="1">
            <a:off x="1990725" y="3956050"/>
            <a:ext cx="1658938" cy="620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3"/>
            <a:endCxn id="36" idx="0"/>
          </p:cNvCxnSpPr>
          <p:nvPr/>
        </p:nvCxnSpPr>
        <p:spPr>
          <a:xfrm>
            <a:off x="4413250" y="3302000"/>
            <a:ext cx="769938" cy="116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8" idx="0"/>
            <a:endCxn id="36" idx="1"/>
          </p:cNvCxnSpPr>
          <p:nvPr/>
        </p:nvCxnSpPr>
        <p:spPr>
          <a:xfrm rot="5400000" flipH="1" flipV="1">
            <a:off x="3627437" y="4545013"/>
            <a:ext cx="220663" cy="1366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28" idx="1"/>
          </p:cNvCxnSpPr>
          <p:nvPr/>
        </p:nvCxnSpPr>
        <p:spPr>
          <a:xfrm rot="16200000" flipH="1">
            <a:off x="1378744" y="5080794"/>
            <a:ext cx="762000" cy="106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6" idx="3"/>
            <a:endCxn id="20" idx="2"/>
          </p:cNvCxnSpPr>
          <p:nvPr/>
        </p:nvCxnSpPr>
        <p:spPr>
          <a:xfrm flipV="1">
            <a:off x="5946775" y="4551363"/>
            <a:ext cx="1433513" cy="56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21267" y="1979174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2682875" y="1387475"/>
            <a:ext cx="2941638" cy="495300"/>
            <a:chOff x="2682095" y="715997"/>
            <a:chExt cx="2942977" cy="495228"/>
          </a:xfrm>
        </p:grpSpPr>
        <p:sp>
          <p:nvSpPr>
            <p:cNvPr id="60" name="Rounded Rectangle 59"/>
            <p:cNvSpPr/>
            <p:nvPr/>
          </p:nvSpPr>
          <p:spPr>
            <a:xfrm>
              <a:off x="2682095" y="719194"/>
              <a:ext cx="1135579" cy="492031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421200" y="715997"/>
              <a:ext cx="1203872" cy="492031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2979738" y="2709863"/>
            <a:ext cx="1339850" cy="344487"/>
            <a:chOff x="558086" y="3810293"/>
            <a:chExt cx="1339620" cy="343744"/>
          </a:xfrm>
        </p:grpSpPr>
        <p:sp>
          <p:nvSpPr>
            <p:cNvPr id="56" name="Rounded Rectangle 55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4513263" y="4524375"/>
            <a:ext cx="1339850" cy="344488"/>
            <a:chOff x="558086" y="3810293"/>
            <a:chExt cx="1339620" cy="343744"/>
          </a:xfrm>
        </p:grpSpPr>
        <p:sp>
          <p:nvSpPr>
            <p:cNvPr id="63" name="Rounded Rectangle 62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091394" y="3982957"/>
              <a:ext cx="304748" cy="1584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2384425" y="5395913"/>
            <a:ext cx="1339850" cy="344487"/>
            <a:chOff x="558086" y="3810293"/>
            <a:chExt cx="1339620" cy="343744"/>
          </a:xfrm>
        </p:grpSpPr>
        <p:sp>
          <p:nvSpPr>
            <p:cNvPr id="67" name="Rounded Rectangle 66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54"/>
          <p:cNvGrpSpPr>
            <a:grpSpLocks/>
          </p:cNvGrpSpPr>
          <p:nvPr/>
        </p:nvGrpSpPr>
        <p:grpSpPr bwMode="auto">
          <a:xfrm>
            <a:off x="6716713" y="3294063"/>
            <a:ext cx="1339850" cy="344487"/>
            <a:chOff x="558086" y="3810293"/>
            <a:chExt cx="1339620" cy="343744"/>
          </a:xfrm>
        </p:grpSpPr>
        <p:sp>
          <p:nvSpPr>
            <p:cNvPr id="71" name="Rounded Rectangle 70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rgbClr val="FFFFFF"/>
                  </a:solidFill>
                  <a:latin typeface="+mj-lt"/>
                </a:rPr>
                <a:t>Feature</a:t>
              </a:r>
              <a:endParaRPr lang="en-US" sz="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solidFill>
                    <a:srgbClr val="FFFFFF"/>
                  </a:solidFill>
                  <a:latin typeface="+mj-lt"/>
                </a:rPr>
                <a:t>Feature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55" name="Title 73"/>
          <p:cNvSpPr>
            <a:spLocks noGrp="1"/>
          </p:cNvSpPr>
          <p:nvPr>
            <p:ph type="title"/>
          </p:nvPr>
        </p:nvSpPr>
        <p:spPr>
          <a:xfrm>
            <a:off x="457200" y="90488"/>
            <a:ext cx="8229600" cy="1143000"/>
          </a:xfrm>
        </p:spPr>
        <p:txBody>
          <a:bodyPr anchor="ctr"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From Vertically Integrated to … </a:t>
            </a:r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3.80842E-6 L 1.70228E-7 -0.323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81E-6 -2.11013E-6 L 0.00087 -0.137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1.12911E-6 L 0.00296 -0.224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1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2.59139E-7 L -0.00087 -0.5275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4.38223E-6 L 0.00018 -0.401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1.4484E-6 L 0.00017 -0.3477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0066E-8 -4.47015E-6 L 0.00087 -0.1614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3907E-6 4.63211E-6 L 0.00086 -0.4042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4124E-6 1.06432E-7 L -1.84124E-6 -0.5529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-2.36002E-7 L -3.45492E-6 -0.24664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45126" y="1396370"/>
            <a:ext cx="1119392" cy="492031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j-lt"/>
              </a:rPr>
              <a:t>Feature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982788" y="3965575"/>
            <a:ext cx="1666875" cy="127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60800" y="3833813"/>
            <a:ext cx="1322388" cy="839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965575" y="5241925"/>
            <a:ext cx="1536700" cy="844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1967707" y="5168106"/>
            <a:ext cx="603250" cy="183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946775" y="4394200"/>
            <a:ext cx="1433513" cy="566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413251" y="1393173"/>
            <a:ext cx="1211822" cy="492031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j-lt"/>
              </a:rPr>
              <a:t>Feature</a:t>
            </a:r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-453231" y="3793332"/>
            <a:ext cx="2776537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36863" y="2898775"/>
            <a:ext cx="989012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368800" y="3538538"/>
            <a:ext cx="2268537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665912" y="3119438"/>
            <a:ext cx="1427163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21267" y="1988440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sp>
        <p:nvSpPr>
          <p:cNvPr id="101" name="Right Brace 100"/>
          <p:cNvSpPr/>
          <p:nvPr/>
        </p:nvSpPr>
        <p:spPr bwMode="auto">
          <a:xfrm>
            <a:off x="3649663" y="2406650"/>
            <a:ext cx="219075" cy="987425"/>
          </a:xfrm>
          <a:prstGeom prst="rightBrace">
            <a:avLst>
              <a:gd name="adj1" fmla="val 31524"/>
              <a:gd name="adj2" fmla="val 50000"/>
            </a:avLst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69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360363" y="965200"/>
            <a:ext cx="5475287" cy="977900"/>
            <a:chOff x="360953" y="231801"/>
            <a:chExt cx="5475244" cy="977815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27838" y="1208029"/>
              <a:ext cx="3608359" cy="1587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40" name="TextBox 109"/>
            <p:cNvSpPr txBox="1">
              <a:spLocks noChangeArrowheads="1"/>
            </p:cNvSpPr>
            <p:nvPr/>
          </p:nvSpPr>
          <p:spPr bwMode="auto">
            <a:xfrm>
              <a:off x="360953" y="231801"/>
              <a:ext cx="2300349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+mj-lt"/>
                </a:rPr>
                <a:t>Well</a:t>
              </a:r>
              <a:r>
                <a:rPr lang="en-US" dirty="0">
                  <a:latin typeface="+mj-lt"/>
                </a:rPr>
                <a:t>-defined open API</a:t>
              </a:r>
            </a:p>
          </p:txBody>
        </p:sp>
        <p:cxnSp>
          <p:nvCxnSpPr>
            <p:cNvPr id="113" name="Straight Connector 112"/>
            <p:cNvCxnSpPr>
              <a:endCxn id="29740" idx="2"/>
            </p:cNvCxnSpPr>
            <p:nvPr/>
          </p:nvCxnSpPr>
          <p:spPr>
            <a:xfrm rot="10800000">
              <a:off x="1511129" y="601101"/>
              <a:ext cx="716713" cy="606929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5995988" y="988913"/>
            <a:ext cx="3470275" cy="974825"/>
            <a:chOff x="5957958" y="-832358"/>
            <a:chExt cx="3468744" cy="974266"/>
          </a:xfrm>
        </p:grpSpPr>
        <p:sp>
          <p:nvSpPr>
            <p:cNvPr id="29737" name="TextBox 103"/>
            <p:cNvSpPr txBox="1">
              <a:spLocks noChangeArrowheads="1"/>
            </p:cNvSpPr>
            <p:nvPr/>
          </p:nvSpPr>
          <p:spPr bwMode="auto">
            <a:xfrm>
              <a:off x="5957958" y="-832358"/>
              <a:ext cx="3468744" cy="645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dirty="0" smtClean="0">
                  <a:latin typeface="+mj-lt"/>
                </a:rPr>
                <a:t>Constructs a logical map</a:t>
              </a:r>
              <a:br>
                <a:rPr lang="en-US" dirty="0" smtClean="0">
                  <a:latin typeface="+mj-lt"/>
                </a:rPr>
              </a:br>
              <a:r>
                <a:rPr lang="en-US" dirty="0" smtClean="0">
                  <a:latin typeface="+mj-lt"/>
                </a:rPr>
                <a:t>of the network</a:t>
              </a:r>
              <a:endParaRPr lang="en-US" dirty="0">
                <a:latin typeface="+mj-lt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rot="10800000" flipV="1">
              <a:off x="6549834" y="-129399"/>
              <a:ext cx="791814" cy="271307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134225" y="452343"/>
            <a:ext cx="8363664" cy="73070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Software Defined Network</a:t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65600" y="3104079"/>
            <a:ext cx="1670050" cy="369332"/>
          </a:xfrm>
          <a:prstGeom prst="rect">
            <a:avLst/>
          </a:prstGeom>
          <a:solidFill>
            <a:srgbClr val="FFD042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1F497D"/>
                </a:solidFill>
                <a:latin typeface="+mj-lt"/>
              </a:rPr>
              <a:t>OpenFlow</a:t>
            </a:r>
            <a:endParaRPr lang="en-US" dirty="0">
              <a:solidFill>
                <a:srgbClr val="1F497D"/>
              </a:solidFill>
              <a:latin typeface="+mj-lt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611188" y="502285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Simple Packet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Forwarding 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Hardware</a:t>
            </a:r>
          </a:p>
          <a:p>
            <a:pPr algn="ctr">
              <a:defRPr/>
            </a:pP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2878138" y="593725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Simple Packet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Forwarding 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Hardware</a:t>
            </a:r>
          </a:p>
          <a:p>
            <a:pPr algn="ctr">
              <a:defRPr/>
            </a:pP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646363" y="3394075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Simple Packet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Forwarding 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Hardware</a:t>
            </a:r>
          </a:p>
          <a:p>
            <a:pPr algn="ctr">
              <a:defRPr/>
            </a:pP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818063" y="464185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Simple Packet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Forwarding 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Hardware</a:t>
            </a:r>
          </a:p>
          <a:p>
            <a:pPr algn="ctr">
              <a:defRPr/>
            </a:pP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6799263" y="3775075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Simple Packet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Forwarding </a:t>
            </a:r>
          </a:p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Hardware</a:t>
            </a:r>
          </a:p>
          <a:p>
            <a:pPr algn="ctr">
              <a:defRPr/>
            </a:pP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109"/>
          <p:cNvSpPr txBox="1">
            <a:spLocks noChangeArrowheads="1"/>
          </p:cNvSpPr>
          <p:nvPr/>
        </p:nvSpPr>
        <p:spPr bwMode="auto">
          <a:xfrm>
            <a:off x="3868738" y="2734191"/>
            <a:ext cx="31308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Open vendor agnostic protocol</a:t>
            </a:r>
            <a:endParaRPr lang="en-US" dirty="0">
              <a:latin typeface="+mj-lt"/>
            </a:endParaRPr>
          </a:p>
        </p:txBody>
      </p:sp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>
            <a:cxnSpLocks noChangeShapeType="1"/>
          </p:cNvCxnSpPr>
          <p:nvPr/>
        </p:nvCxnSpPr>
        <p:spPr bwMode="auto">
          <a:xfrm rot="5400000">
            <a:off x="3562350" y="3301359"/>
            <a:ext cx="2133600" cy="38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" name="Rounded Rectangle 4"/>
          <p:cNvSpPr/>
          <p:nvPr/>
        </p:nvSpPr>
        <p:spPr>
          <a:xfrm>
            <a:off x="1446212" y="1223985"/>
            <a:ext cx="2514600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Control Program A</a:t>
            </a:r>
          </a:p>
        </p:txBody>
      </p:sp>
      <p:cxnSp>
        <p:nvCxnSpPr>
          <p:cNvPr id="44" name="Straight Connector 43"/>
          <p:cNvCxnSpPr>
            <a:cxnSpLocks noChangeShapeType="1"/>
            <a:stCxn id="34" idx="1"/>
          </p:cNvCxnSpPr>
          <p:nvPr/>
        </p:nvCxnSpPr>
        <p:spPr bwMode="auto">
          <a:xfrm flipV="1">
            <a:off x="1143000" y="4606879"/>
            <a:ext cx="734145" cy="24388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36" idx="4"/>
          </p:cNvCxnSpPr>
          <p:nvPr/>
        </p:nvCxnSpPr>
        <p:spPr bwMode="auto">
          <a:xfrm>
            <a:off x="3248745" y="4690423"/>
            <a:ext cx="1704255" cy="915986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7" name="Rounded Rectangle 66"/>
          <p:cNvSpPr/>
          <p:nvPr/>
        </p:nvSpPr>
        <p:spPr>
          <a:xfrm>
            <a:off x="4030663" y="1220788"/>
            <a:ext cx="2520950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Control Program B</a:t>
            </a: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rot="16200000" flipH="1">
            <a:off x="-607219" y="3621241"/>
            <a:ext cx="2776537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 flipH="1">
            <a:off x="2124076" y="2329809"/>
            <a:ext cx="11112" cy="2057402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3" name="Straight Connector 72"/>
          <p:cNvCxnSpPr>
            <a:cxnSpLocks noChangeShapeType="1"/>
            <a:endCxn id="37" idx="1"/>
          </p:cNvCxnSpPr>
          <p:nvPr/>
        </p:nvCxnSpPr>
        <p:spPr bwMode="auto">
          <a:xfrm rot="5400000">
            <a:off x="3886201" y="3701409"/>
            <a:ext cx="3048000" cy="317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9" name="Rounded Rectangle 78"/>
          <p:cNvSpPr/>
          <p:nvPr/>
        </p:nvSpPr>
        <p:spPr>
          <a:xfrm>
            <a:off x="667279" y="1816055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>
                <a:solidFill>
                  <a:srgbClr val="FFFFFF"/>
                </a:solidFill>
                <a:latin typeface="Arial" pitchFamily="34" charset="0"/>
              </a:rPr>
              <a:t>Network OS</a:t>
            </a:r>
          </a:p>
        </p:txBody>
      </p:sp>
      <p:sp>
        <p:nvSpPr>
          <p:cNvPr id="45073" name="Title 31"/>
          <p:cNvSpPr>
            <a:spLocks noGrp="1"/>
          </p:cNvSpPr>
          <p:nvPr>
            <p:ph type="title" idx="4294967295"/>
          </p:nvPr>
        </p:nvSpPr>
        <p:spPr>
          <a:xfrm>
            <a:off x="457200" y="230188"/>
            <a:ext cx="8229600" cy="9906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tr-T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OpenFlow</a:t>
            </a:r>
            <a:r>
              <a:rPr lang="en-US" alt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Basics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457200" y="4850759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ea typeface="ＭＳ Ｐゴシック" pitchFamily="34" charset="-128"/>
              </a:rPr>
              <a:t>Packet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ea typeface="ＭＳ Ｐゴシック" pitchFamily="34" charset="-128"/>
              </a:rPr>
              <a:t>Forwarding </a:t>
            </a:r>
          </a:p>
          <a:p>
            <a:pPr algn="ctr">
              <a:defRPr/>
            </a:pPr>
            <a:endParaRPr lang="en-US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1877145" y="4309423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ea typeface="ＭＳ Ｐゴシック" pitchFamily="34" charset="-128"/>
              </a:rPr>
              <a:t>Packet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ea typeface="ＭＳ Ｐゴシック" pitchFamily="34" charset="-128"/>
              </a:rPr>
              <a:t>Forwarding </a:t>
            </a:r>
          </a:p>
          <a:p>
            <a:pPr algn="ctr">
              <a:defRPr/>
            </a:pPr>
            <a:endParaRPr lang="en-US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724400" y="5225409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ea typeface="ＭＳ Ｐゴシック" pitchFamily="34" charset="-128"/>
              </a:rPr>
              <a:t>Packet</a:t>
            </a:r>
          </a:p>
          <a:p>
            <a:pPr algn="ctr">
              <a:defRPr/>
            </a:pPr>
            <a:r>
              <a:rPr lang="en-US">
                <a:solidFill>
                  <a:schemeClr val="bg1"/>
                </a:solidFill>
                <a:ea typeface="ＭＳ Ｐゴシック" pitchFamily="34" charset="-128"/>
              </a:rPr>
              <a:t>Forwarding </a:t>
            </a:r>
          </a:p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pitchFamily="34" charset="-128"/>
            </a:endParaRPr>
          </a:p>
        </p:txBody>
      </p:sp>
      <p:grpSp>
        <p:nvGrpSpPr>
          <p:cNvPr id="2" name="Group 64"/>
          <p:cNvGrpSpPr/>
          <p:nvPr/>
        </p:nvGrpSpPr>
        <p:grpSpPr>
          <a:xfrm>
            <a:off x="5103812" y="1872609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4114800" y="4387209"/>
            <a:ext cx="990600" cy="1143000"/>
          </a:xfrm>
          <a:prstGeom prst="rect">
            <a:avLst/>
          </a:prstGeom>
          <a:gradFill rotWithShape="1">
            <a:gsLst>
              <a:gs pos="0">
                <a:srgbClr val="E6B9B8"/>
              </a:gs>
              <a:gs pos="100000">
                <a:srgbClr val="953735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ea typeface="ＭＳ Ｐゴシック" pitchFamily="34" charset="-128"/>
              </a:rPr>
              <a:t>Flow</a:t>
            </a:r>
          </a:p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ea typeface="ＭＳ Ｐゴシック" pitchFamily="34" charset="-128"/>
              </a:rPr>
              <a:t>Table(s)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719638" y="2710809"/>
            <a:ext cx="3178175" cy="396875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solidFill>
                  <a:schemeClr val="tx1"/>
                </a:solidFill>
                <a:ea typeface="ＭＳ Ｐゴシック" panose="020B0600070205080204" pitchFamily="34" charset="-128"/>
              </a:rPr>
              <a:t>“If header = </a:t>
            </a:r>
            <a:r>
              <a:rPr lang="en-US" altLang="tr-TR" sz="2000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tr-TR">
                <a:solidFill>
                  <a:schemeClr val="tx1"/>
                </a:solidFill>
                <a:ea typeface="ＭＳ Ｐゴシック" panose="020B0600070205080204" pitchFamily="34" charset="-128"/>
              </a:rPr>
              <a:t>, send to port 4”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718050" y="3701409"/>
            <a:ext cx="2911475" cy="396875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solidFill>
                  <a:schemeClr val="tx1"/>
                </a:solidFill>
                <a:ea typeface="ＭＳ Ｐゴシック" panose="020B0600070205080204" pitchFamily="34" charset="-128"/>
              </a:rPr>
              <a:t>“If header = </a:t>
            </a:r>
            <a:r>
              <a:rPr lang="en-US" altLang="tr-TR" sz="2000" b="1">
                <a:solidFill>
                  <a:srgbClr val="FF0000"/>
                </a:solidFill>
                <a:ea typeface="ＭＳ Ｐゴシック" panose="020B0600070205080204" pitchFamily="34" charset="-128"/>
              </a:rPr>
              <a:t>?</a:t>
            </a:r>
            <a:r>
              <a:rPr lang="en-US" altLang="tr-TR">
                <a:solidFill>
                  <a:schemeClr val="tx1"/>
                </a:solidFill>
                <a:ea typeface="ＭＳ Ｐゴシック" panose="020B0600070205080204" pitchFamily="34" charset="-128"/>
              </a:rPr>
              <a:t>, send to me”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718050" y="3072759"/>
            <a:ext cx="4165600" cy="701675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“If header =</a:t>
            </a:r>
            <a:r>
              <a:rPr lang="en-US" altLang="tr-TR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tr-TR" sz="20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tr-TR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overwrite header with </a:t>
            </a:r>
            <a:r>
              <a:rPr lang="en-US" altLang="tr-TR" sz="20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tr-TR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br>
              <a:rPr lang="en-US" altLang="tr-TR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tr-TR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  add header </a:t>
            </a:r>
            <a:r>
              <a:rPr lang="en-US" altLang="tr-TR" sz="20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tr-TR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and send to ports 5,6”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6321" y="4098284"/>
            <a:ext cx="312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b="1" dirty="0">
                <a:latin typeface="Arial" panose="020B0604020202020204" pitchFamily="34" charset="0"/>
                <a:cs typeface="Arial" panose="020B0604020202020204" pitchFamily="34" charset="0"/>
              </a:rPr>
              <a:t>Primitives &lt;Match, Action&gt;</a:t>
            </a:r>
            <a:endParaRPr lang="tr-TR" b="1" dirty="0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2" grpId="0" animBg="1"/>
      <p:bldP spid="39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0" y="170815"/>
            <a:ext cx="8229600" cy="517842"/>
          </a:xfrm>
        </p:spPr>
        <p:txBody>
          <a:bodyPr/>
          <a:lstStyle/>
          <a:p>
            <a:r>
              <a:rPr lang="en-US" dirty="0" smtClean="0"/>
              <a:t>New Network Architecture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06755"/>
            <a:ext cx="8229600" cy="50291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SDN+Network</a:t>
            </a:r>
            <a:r>
              <a:rPr lang="en-US" sz="2800" dirty="0" smtClean="0"/>
              <a:t> Function Virtualization (NFV)</a:t>
            </a:r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400A8-3732-4117-8E15-7057EE5E15AD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CC6D1-4B9F-4909-ACEB-905CC99C78C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34771"/>
            <a:ext cx="5715000" cy="3435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5" y="1591879"/>
            <a:ext cx="2917998" cy="1710121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 bwMode="auto">
          <a:xfrm rot="5400000">
            <a:off x="3175000" y="1874520"/>
            <a:ext cx="985520" cy="853440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to Cloud Computing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Network operators began to realize that computing </a:t>
            </a:r>
            <a:r>
              <a:rPr lang="en-US" sz="2600" dirty="0"/>
              <a:t>power demand in </a:t>
            </a:r>
            <a:r>
              <a:rPr lang="en-US" sz="2600" dirty="0" smtClean="0"/>
              <a:t>general increased </a:t>
            </a:r>
            <a:r>
              <a:rPr lang="en-US" sz="2600" dirty="0"/>
              <a:t>over time.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departments (which </a:t>
            </a:r>
            <a:r>
              <a:rPr lang="en-US" sz="2600" dirty="0" smtClean="0"/>
              <a:t>typically budget </a:t>
            </a:r>
            <a:r>
              <a:rPr lang="en-US" sz="2600" dirty="0"/>
              <a:t>on a yearly basis) would order all the equipment they predicted would be </a:t>
            </a:r>
            <a:r>
              <a:rPr lang="en-US" sz="2600" dirty="0" smtClean="0"/>
              <a:t>needed for </a:t>
            </a:r>
            <a:r>
              <a:rPr lang="en-US" sz="2600" dirty="0"/>
              <a:t>the following year. </a:t>
            </a:r>
            <a:endParaRPr lang="en-US" sz="2600" dirty="0" smtClean="0"/>
          </a:p>
          <a:p>
            <a:r>
              <a:rPr lang="en-US" sz="2600" dirty="0" smtClean="0"/>
              <a:t>However</a:t>
            </a:r>
            <a:r>
              <a:rPr lang="en-US" sz="2600" dirty="0"/>
              <a:t>, once this equipment arrived and was placed in </a:t>
            </a:r>
            <a:r>
              <a:rPr lang="en-US" sz="2600" dirty="0" smtClean="0"/>
              <a:t>racks, it </a:t>
            </a:r>
            <a:r>
              <a:rPr lang="en-US" sz="2600" dirty="0"/>
              <a:t>would consume power, cooling, and space resources—even if it was not yet used</a:t>
            </a:r>
            <a:r>
              <a:rPr lang="en-US" sz="2600" dirty="0" smtClean="0"/>
              <a:t>!</a:t>
            </a:r>
          </a:p>
          <a:p>
            <a:r>
              <a:rPr lang="en-US" sz="2600" dirty="0" smtClean="0"/>
              <a:t>Case study: </a:t>
            </a:r>
            <a:r>
              <a:rPr lang="en-US" sz="2400" dirty="0"/>
              <a:t>Amazon Web Services (AWS) </a:t>
            </a:r>
            <a:endParaRPr lang="tr-TR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Characteristics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Elasticity:</a:t>
            </a:r>
            <a:r>
              <a:rPr lang="en-US" altLang="en-US" sz="2400" dirty="0"/>
              <a:t> Ability to scale virtual machines resources up or </a:t>
            </a:r>
            <a:r>
              <a:rPr lang="en-US" altLang="en-US" sz="2400" dirty="0" smtClean="0"/>
              <a:t>down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Resource Pooling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Location Independence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On-demand usage:</a:t>
            </a:r>
            <a:r>
              <a:rPr lang="en-US" altLang="en-US" sz="2400" dirty="0"/>
              <a:t> Ability to add or delete computing power (CPU, memory), and storage according to </a:t>
            </a:r>
            <a:r>
              <a:rPr lang="en-US" altLang="en-US" sz="2400" dirty="0" smtClean="0"/>
              <a:t>demand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Self-service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Pay-per-use:</a:t>
            </a:r>
            <a:r>
              <a:rPr lang="en-US" altLang="en-US" sz="2400" dirty="0"/>
              <a:t> Pay only for what you </a:t>
            </a:r>
            <a:r>
              <a:rPr lang="en-US" altLang="en-US" sz="2400" dirty="0" smtClean="0"/>
              <a:t>use.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Measured Service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Multitenancy:</a:t>
            </a:r>
            <a:r>
              <a:rPr lang="en-US" altLang="en-US" sz="2400" dirty="0"/>
              <a:t> Ability to have multiple</a:t>
            </a:r>
            <a:r>
              <a:rPr lang="en-US" altLang="en-US" sz="1050" dirty="0"/>
              <a:t> </a:t>
            </a:r>
            <a:r>
              <a:rPr lang="en-US" altLang="en-US" sz="2400" dirty="0"/>
              <a:t>customers access their servers in the data center in an isolated </a:t>
            </a:r>
            <a:r>
              <a:rPr lang="en-US" altLang="en-US" sz="2400" dirty="0" smtClean="0"/>
              <a:t>manner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Broad network access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Requirements</a:t>
            </a:r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Be </a:t>
            </a:r>
            <a:r>
              <a:rPr lang="en-US" sz="2000" dirty="0"/>
              <a:t>fully automated &amp; programmable for integration into </a:t>
            </a:r>
            <a:r>
              <a:rPr lang="en-US" sz="2000" dirty="0" smtClean="0"/>
              <a:t>Cloud Management Platforms</a:t>
            </a:r>
            <a:endParaRPr lang="en-US" sz="2000" dirty="0"/>
          </a:p>
          <a:p>
            <a:pPr marL="0" indent="0">
              <a:buNone/>
            </a:pPr>
            <a:r>
              <a:rPr lang="tr-TR" sz="2000" i="1" dirty="0"/>
              <a:t>(on-demand </a:t>
            </a:r>
            <a:r>
              <a:rPr lang="tr-TR" sz="2000" i="1" dirty="0" smtClean="0"/>
              <a:t>self-service)</a:t>
            </a:r>
            <a:endParaRPr lang="en-US" sz="2000" i="1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smtClean="0"/>
              <a:t>Be abstracted from hardware in order to pool available capacity</a:t>
            </a:r>
          </a:p>
          <a:p>
            <a:pPr marL="0" indent="0">
              <a:buNone/>
            </a:pPr>
            <a:r>
              <a:rPr lang="tr-TR" sz="2000" i="1" dirty="0" smtClean="0"/>
              <a:t>(resource pooling)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>
                <a:solidFill>
                  <a:srgbClr val="FF0000"/>
                </a:solidFill>
              </a:rPr>
              <a:t>Support </a:t>
            </a:r>
            <a:r>
              <a:rPr lang="en-US" sz="2000" dirty="0">
                <a:solidFill>
                  <a:srgbClr val="FF0000"/>
                </a:solidFill>
              </a:rPr>
              <a:t>programmability and integration with </a:t>
            </a:r>
            <a:r>
              <a:rPr lang="en-US" sz="2000" dirty="0" smtClean="0">
                <a:solidFill>
                  <a:srgbClr val="FF0000"/>
                </a:solidFill>
              </a:rPr>
              <a:t>orchestration/ </a:t>
            </a:r>
            <a:r>
              <a:rPr lang="tr-TR" sz="2000" dirty="0" smtClean="0">
                <a:solidFill>
                  <a:srgbClr val="FF0000"/>
                </a:solidFill>
              </a:rPr>
              <a:t>provisioning </a:t>
            </a:r>
            <a:r>
              <a:rPr lang="tr-TR" sz="2000" dirty="0">
                <a:solidFill>
                  <a:srgbClr val="FF0000"/>
                </a:solidFill>
              </a:rPr>
              <a:t>solutions </a:t>
            </a:r>
            <a:r>
              <a:rPr lang="tr-TR" sz="2000" i="1" dirty="0">
                <a:solidFill>
                  <a:srgbClr val="FF0000"/>
                </a:solidFill>
              </a:rPr>
              <a:t>(rapid elasticity)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Provide </a:t>
            </a:r>
            <a:r>
              <a:rPr lang="en-US" sz="2000" dirty="0"/>
              <a:t>fine-grained visibility &amp; accounting </a:t>
            </a:r>
            <a:r>
              <a:rPr lang="en-US" sz="2000" i="1" dirty="0"/>
              <a:t>(measured service)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Support </a:t>
            </a:r>
            <a:r>
              <a:rPr lang="en-US" sz="2000" dirty="0"/>
              <a:t>any network topology &amp; any network equipment </a:t>
            </a:r>
            <a:r>
              <a:rPr lang="en-US" sz="2000" i="1" dirty="0"/>
              <a:t>(broad</a:t>
            </a:r>
          </a:p>
          <a:p>
            <a:pPr marL="0" indent="0">
              <a:buNone/>
            </a:pPr>
            <a:r>
              <a:rPr lang="tr-TR" sz="2000" i="1" dirty="0"/>
              <a:t>network access)</a:t>
            </a:r>
            <a:endParaRPr lang="tr-TR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9CE7E-B045-44BB-94E0-E769491ED914}" type="datetime1">
              <a:rPr lang="en-US" smtClean="0"/>
              <a:pPr>
                <a:defRPr/>
              </a:pPr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51E58-A820-4579-9735-69D53A06139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Requirements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4668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Virtual switch at the edge of the network</a:t>
            </a:r>
          </a:p>
          <a:p>
            <a:r>
              <a:rPr lang="en-US" sz="2000" dirty="0" smtClean="0"/>
              <a:t>Centralized </a:t>
            </a:r>
            <a:r>
              <a:rPr lang="en-US" sz="2000" dirty="0"/>
              <a:t>control over/knowledge of the logical </a:t>
            </a:r>
            <a:r>
              <a:rPr lang="en-US" sz="2000" dirty="0" smtClean="0"/>
              <a:t>network </a:t>
            </a:r>
            <a:r>
              <a:rPr lang="tr-TR" sz="2000" dirty="0" smtClean="0"/>
              <a:t>topology</a:t>
            </a:r>
            <a:endParaRPr lang="tr-TR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Decoupled </a:t>
            </a:r>
            <a:r>
              <a:rPr lang="en-US" sz="2000" dirty="0">
                <a:solidFill>
                  <a:srgbClr val="FF0000"/>
                </a:solidFill>
              </a:rPr>
              <a:t>control plane and data plane</a:t>
            </a:r>
          </a:p>
          <a:p>
            <a:r>
              <a:rPr lang="tr-TR" sz="2000" dirty="0" smtClean="0"/>
              <a:t>Network </a:t>
            </a:r>
            <a:r>
              <a:rPr lang="tr-TR" sz="2000" dirty="0"/>
              <a:t>isolation mechanism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Virtualized </a:t>
            </a:r>
            <a:r>
              <a:rPr lang="en-US" sz="2000" dirty="0">
                <a:solidFill>
                  <a:srgbClr val="FF0000"/>
                </a:solidFill>
              </a:rPr>
              <a:t>network services (L2, L3, load balancer, firewall)</a:t>
            </a:r>
          </a:p>
          <a:p>
            <a:r>
              <a:rPr lang="en-US" sz="2000" dirty="0" smtClean="0"/>
              <a:t>Programmatic </a:t>
            </a:r>
            <a:r>
              <a:rPr lang="en-US" sz="2000" dirty="0"/>
              <a:t>access for integration with </a:t>
            </a:r>
            <a:r>
              <a:rPr lang="en-US" sz="2000" dirty="0" smtClean="0"/>
              <a:t>Cloud Management Platform</a:t>
            </a: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4569778"/>
            <a:ext cx="6038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9" name="Picture 8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2056"/>
            <a:ext cx="8382000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going on now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Ethernet 2018+</a:t>
            </a:r>
          </a:p>
          <a:p>
            <a:pPr eaLnBrk="1" hangingPunct="1"/>
            <a:r>
              <a:rPr lang="en-US" dirty="0" smtClean="0"/>
              <a:t>SDN+NFV</a:t>
            </a:r>
          </a:p>
          <a:p>
            <a:pPr eaLnBrk="1" hangingPunct="1"/>
            <a:r>
              <a:rPr lang="en-US" dirty="0" smtClean="0"/>
              <a:t>Networking for Cloud Computing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782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6D3DCA-3E69-4DF4-ABDB-F8207F3414B8}" type="datetime1">
              <a:rPr lang="en-US" smtClean="0">
                <a:latin typeface="Verdana" pitchFamily="34" charset="0"/>
              </a:rPr>
              <a:pPr/>
              <a:t>5/15/2018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20A59A-4350-422F-AF6D-4C81CE59E8D5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5" name="Freeform 2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53"/>
              <a:gd name="T73" fmla="*/ 0 h 2011"/>
              <a:gd name="T74" fmla="*/ 2453 w 2453"/>
              <a:gd name="T75" fmla="*/ 2011 h 201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A day in the life: scenario</a:t>
            </a:r>
          </a:p>
        </p:txBody>
      </p:sp>
      <p:sp>
        <p:nvSpPr>
          <p:cNvPr id="5127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5128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530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30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30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530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530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31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1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1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30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30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0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1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30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30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129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528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8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8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528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529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29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29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29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29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9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130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Comcast network </a:t>
            </a:r>
          </a:p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68.80.0.0/13</a:t>
            </a:r>
          </a:p>
        </p:txBody>
      </p:sp>
      <p:sp>
        <p:nvSpPr>
          <p:cNvPr id="5131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132" name="Group 38"/>
          <p:cNvGrpSpPr>
            <a:grpSpLocks/>
          </p:cNvGrpSpPr>
          <p:nvPr/>
        </p:nvGrpSpPr>
        <p:grpSpPr bwMode="auto">
          <a:xfrm>
            <a:off x="3094038" y="2459038"/>
            <a:ext cx="742950" cy="311150"/>
            <a:chOff x="1935" y="960"/>
            <a:chExt cx="468" cy="196"/>
          </a:xfrm>
        </p:grpSpPr>
        <p:sp>
          <p:nvSpPr>
            <p:cNvPr id="5282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283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84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16 w 432"/>
                <a:gd name="T3" fmla="*/ 0 h 105"/>
                <a:gd name="T4" fmla="*/ 55 w 432"/>
                <a:gd name="T5" fmla="*/ 8 h 105"/>
                <a:gd name="T6" fmla="*/ 78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85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30 w 432"/>
                <a:gd name="T3" fmla="*/ 0 h 105"/>
                <a:gd name="T4" fmla="*/ 110 w 432"/>
                <a:gd name="T5" fmla="*/ 8 h 105"/>
                <a:gd name="T6" fmla="*/ 156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tr-TR"/>
            </a:p>
          </p:txBody>
        </p:sp>
      </p:grpSp>
      <p:sp>
        <p:nvSpPr>
          <p:cNvPr id="5133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34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35" name="Rectangle 45"/>
          <p:cNvSpPr>
            <a:spLocks noChangeArrowheads="1"/>
          </p:cNvSpPr>
          <p:nvPr/>
        </p:nvSpPr>
        <p:spPr bwMode="auto">
          <a:xfrm>
            <a:off x="2241550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  <p:sp>
        <p:nvSpPr>
          <p:cNvPr id="5136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137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5265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66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5267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5268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sp>
            <p:nvSpPr>
              <p:cNvPr id="5269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0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5271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grpSp>
            <p:nvGrpSpPr>
              <p:cNvPr id="5272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527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280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281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5273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527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277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278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5274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5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5138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139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5251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52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53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5254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5255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262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3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4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256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259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0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1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257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58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140" name="Group 84"/>
          <p:cNvGrpSpPr>
            <a:grpSpLocks/>
          </p:cNvGrpSpPr>
          <p:nvPr/>
        </p:nvGrpSpPr>
        <p:grpSpPr bwMode="auto">
          <a:xfrm>
            <a:off x="7307263" y="1511300"/>
            <a:ext cx="306387" cy="647700"/>
            <a:chOff x="4180" y="783"/>
            <a:chExt cx="150" cy="307"/>
          </a:xfrm>
        </p:grpSpPr>
        <p:sp>
          <p:nvSpPr>
            <p:cNvPr id="5243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44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45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46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47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48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49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50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</p:grpSp>
      <p:sp>
        <p:nvSpPr>
          <p:cNvPr id="5141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42" name="Freeform 94"/>
          <p:cNvSpPr>
            <a:spLocks/>
          </p:cNvSpPr>
          <p:nvPr/>
        </p:nvSpPr>
        <p:spPr bwMode="auto">
          <a:xfrm>
            <a:off x="1089025" y="4157663"/>
            <a:ext cx="6419850" cy="1620837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5143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5229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30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31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5232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5233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240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1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2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234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237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8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9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235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36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144" name="Group 125"/>
          <p:cNvGrpSpPr>
            <a:grpSpLocks/>
          </p:cNvGrpSpPr>
          <p:nvPr/>
        </p:nvGrpSpPr>
        <p:grpSpPr bwMode="auto">
          <a:xfrm>
            <a:off x="2736850" y="4446588"/>
            <a:ext cx="306388" cy="647700"/>
            <a:chOff x="4180" y="783"/>
            <a:chExt cx="150" cy="307"/>
          </a:xfrm>
        </p:grpSpPr>
        <p:sp>
          <p:nvSpPr>
            <p:cNvPr id="5221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22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23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24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25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26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27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28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</p:grpSp>
      <p:sp>
        <p:nvSpPr>
          <p:cNvPr id="5145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46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Google’s network </a:t>
            </a:r>
          </a:p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64.233.160.0/19 </a:t>
            </a:r>
          </a:p>
        </p:txBody>
      </p:sp>
      <p:sp>
        <p:nvSpPr>
          <p:cNvPr id="5147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48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64.233.169.105</a:t>
            </a:r>
          </a:p>
        </p:txBody>
      </p:sp>
      <p:sp>
        <p:nvSpPr>
          <p:cNvPr id="5149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web server</a:t>
            </a:r>
          </a:p>
        </p:txBody>
      </p:sp>
      <p:sp>
        <p:nvSpPr>
          <p:cNvPr id="5150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DNS server</a:t>
            </a:r>
          </a:p>
          <a:p>
            <a:pPr eaLnBrk="1" hangingPunct="1">
              <a:spcBef>
                <a:spcPct val="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5151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5207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5208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09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5210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5211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218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19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20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212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215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16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17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213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14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5152" name="Object 142"/>
          <p:cNvGraphicFramePr>
            <a:graphicFrameLocks noChangeAspect="1"/>
          </p:cNvGraphicFramePr>
          <p:nvPr/>
        </p:nvGraphicFramePr>
        <p:xfrm>
          <a:off x="1628775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Clip" r:id="rId3" imgW="1268295" imgH="1199426" progId="MS_ClipArt_Gallery.2">
                  <p:embed/>
                </p:oleObj>
              </mc:Choice>
              <mc:Fallback>
                <p:oleObj name="Clip" r:id="rId3" imgW="1268295" imgH="1199426" progId="MS_ClipArt_Gallery.2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3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5205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06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54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5203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04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55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5201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02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56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5199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00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57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5197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98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58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5195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96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59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5193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94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60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5191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92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61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5189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90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62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5187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88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63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5185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86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64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5183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84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65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5181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82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166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school network </a:t>
            </a:r>
          </a:p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68.80.2.0/24</a:t>
            </a:r>
          </a:p>
        </p:txBody>
      </p:sp>
      <p:sp>
        <p:nvSpPr>
          <p:cNvPr id="1509553" name="AutoShape 177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1509554" name="Picture 1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9539" name="Group 179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5174" name="Group 18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5176" name="Freeform 181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1"/>
                  <a:gd name="T16" fmla="*/ 0 h 772"/>
                  <a:gd name="T17" fmla="*/ 861 w 861"/>
                  <a:gd name="T18" fmla="*/ 772 h 7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5177" name="Group 18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5179" name="Picture 18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Rectangle 184"/>
                <p:cNvSpPr>
                  <a:spLocks noChangeArrowheads="1"/>
                </p:cNvSpPr>
                <p:nvPr/>
              </p:nvSpPr>
              <p:spPr bwMode="auto">
                <a:xfrm>
                  <a:off x="2634" y="1428"/>
                  <a:ext cx="956" cy="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5178" name="Rectangle 185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175" name="Text Box 186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FF0000"/>
                  </a:solidFill>
                </a:rPr>
                <a:t>browser</a:t>
              </a:r>
            </a:p>
          </p:txBody>
        </p:sp>
      </p:grpSp>
      <p:sp>
        <p:nvSpPr>
          <p:cNvPr id="1509563" name="Text Box 187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>
                <a:solidFill>
                  <a:srgbClr val="FF0000"/>
                </a:solidFill>
              </a:rPr>
              <a:t>web page</a:t>
            </a:r>
          </a:p>
        </p:txBody>
      </p:sp>
      <p:sp>
        <p:nvSpPr>
          <p:cNvPr id="5171" name="TextBox 190"/>
          <p:cNvSpPr txBox="1">
            <a:spLocks noChangeArrowheads="1"/>
          </p:cNvSpPr>
          <p:nvPr/>
        </p:nvSpPr>
        <p:spPr bwMode="auto">
          <a:xfrm>
            <a:off x="7024688" y="652463"/>
            <a:ext cx="2119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DNS Server is in another subnet</a:t>
            </a:r>
          </a:p>
        </p:txBody>
      </p:sp>
      <p:sp>
        <p:nvSpPr>
          <p:cNvPr id="5172" name="TextBox 191"/>
          <p:cNvSpPr txBox="1">
            <a:spLocks noChangeArrowheads="1"/>
          </p:cNvSpPr>
          <p:nvPr/>
        </p:nvSpPr>
        <p:spPr bwMode="auto">
          <a:xfrm>
            <a:off x="2779713" y="3838575"/>
            <a:ext cx="2119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Router also is a DHCP Server</a:t>
            </a:r>
          </a:p>
        </p:txBody>
      </p:sp>
      <p:sp>
        <p:nvSpPr>
          <p:cNvPr id="5173" name="TextBox 192"/>
          <p:cNvSpPr txBox="1">
            <a:spLocks noChangeArrowheads="1"/>
          </p:cNvSpPr>
          <p:nvPr/>
        </p:nvSpPr>
        <p:spPr bwMode="auto">
          <a:xfrm>
            <a:off x="3098800" y="1820863"/>
            <a:ext cx="1109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0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553" grpId="0" animBg="1"/>
      <p:bldP spid="15095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29F832-00DC-4AEF-B7A7-DC595722703D}" type="datetime1">
              <a:rPr lang="en-US" smtClean="0">
                <a:latin typeface="Verdana" pitchFamily="34" charset="0"/>
              </a:rPr>
              <a:pPr/>
              <a:t>5/15/2018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B636C4-227F-4634-B835-EF29D79F7843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A day in the life… connecting to the Internet</a:t>
            </a:r>
          </a:p>
        </p:txBody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eaLnBrk="1" hangingPunct="1"/>
            <a:r>
              <a:rPr lang="en-US" sz="2000" smtClean="0"/>
              <a:t>connecting laptop needs to get its own IP address, addr of first-hop router, addr of DNS server: use </a:t>
            </a:r>
            <a:r>
              <a:rPr lang="en-US" sz="2000" b="1" i="1" smtClean="0">
                <a:solidFill>
                  <a:srgbClr val="FF0000"/>
                </a:solidFill>
              </a:rPr>
              <a:t>DHCP</a:t>
            </a:r>
          </a:p>
        </p:txBody>
      </p:sp>
      <p:sp>
        <p:nvSpPr>
          <p:cNvPr id="6151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6152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6153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6298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6299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6300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16 w 432"/>
                <a:gd name="T3" fmla="*/ 0 h 105"/>
                <a:gd name="T4" fmla="*/ 55 w 432"/>
                <a:gd name="T5" fmla="*/ 8 h 105"/>
                <a:gd name="T6" fmla="*/ 78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6301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30 w 432"/>
                <a:gd name="T3" fmla="*/ 0 h 105"/>
                <a:gd name="T4" fmla="*/ 110 w 432"/>
                <a:gd name="T5" fmla="*/ 8 h 105"/>
                <a:gd name="T6" fmla="*/ 156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6154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6155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6156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tr-TR">
              <a:latin typeface="+mn-lt"/>
            </a:endParaRPr>
          </a:p>
        </p:txBody>
      </p:sp>
      <p:sp>
        <p:nvSpPr>
          <p:cNvPr id="6157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6158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6281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6282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grpSp>
          <p:nvGrpSpPr>
            <p:cNvPr id="6283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284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>
                  <a:latin typeface="+mn-lt"/>
                </a:endParaRPr>
              </a:p>
            </p:txBody>
          </p:sp>
          <p:sp>
            <p:nvSpPr>
              <p:cNvPr id="6285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86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6287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>
                  <a:latin typeface="+mn-lt"/>
                </a:endParaRPr>
              </a:p>
            </p:txBody>
          </p:sp>
          <p:grpSp>
            <p:nvGrpSpPr>
              <p:cNvPr id="6288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29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296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297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628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29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293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294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sp>
            <p:nvSpPr>
              <p:cNvPr id="6290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91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aphicFrame>
        <p:nvGraphicFramePr>
          <p:cNvPr id="6159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61913"/>
              </p:ext>
            </p:extLst>
          </p:nvPr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Clip" r:id="rId3" imgW="1268295" imgH="1199426" progId="MS_ClipArt_Gallery.2">
                  <p:embed/>
                </p:oleObj>
              </mc:Choice>
              <mc:Fallback>
                <p:oleObj name="Clip" r:id="rId3" imgW="1268295" imgH="1199426" progId="MS_ClipArt_Gallery.2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0434" name="AutoShape 34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6161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6273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6274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6275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6276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6277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6278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6279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6280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</p:grpSp>
      <p:sp>
        <p:nvSpPr>
          <p:cNvPr id="6162" name="Text Box 44"/>
          <p:cNvSpPr txBox="1">
            <a:spLocks noChangeArrowheads="1"/>
          </p:cNvSpPr>
          <p:nvPr/>
        </p:nvSpPr>
        <p:spPr bwMode="auto">
          <a:xfrm>
            <a:off x="2562225" y="3816350"/>
            <a:ext cx="15055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i="1">
                <a:latin typeface="+mn-lt"/>
              </a:rPr>
              <a:t>router</a:t>
            </a:r>
          </a:p>
          <a:p>
            <a:pPr>
              <a:spcBef>
                <a:spcPct val="0"/>
              </a:spcBef>
            </a:pPr>
            <a:r>
              <a:rPr lang="en-US" i="1">
                <a:latin typeface="+mn-lt"/>
              </a:rPr>
              <a:t>(runs DHCP)</a:t>
            </a: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6265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6266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626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6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DHCP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UDP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Phy</a:t>
                </a:r>
              </a:p>
            </p:txBody>
          </p:sp>
          <p:sp>
            <p:nvSpPr>
              <p:cNvPr id="626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7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7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7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6263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6264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bg1"/>
                  </a:solidFill>
                  <a:latin typeface="+mn-lt"/>
                </a:rPr>
                <a:t>DHCP</a:t>
              </a:r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6231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233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258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2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262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sp>
              <p:nvSpPr>
                <p:cNvPr id="6259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260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6234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252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256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257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grpSp>
              <p:nvGrpSpPr>
                <p:cNvPr id="6253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54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25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6235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250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251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6236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237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241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244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248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  <p:sp>
                    <p:nvSpPr>
                      <p:cNvPr id="6249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sz="1000">
                            <a:solidFill>
                              <a:schemeClr val="bg1"/>
                            </a:solidFill>
                            <a:latin typeface="+mn-lt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245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246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  <p:sp>
                    <p:nvSpPr>
                      <p:cNvPr id="6247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624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24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  <p:sp>
              <p:nvSpPr>
                <p:cNvPr id="6238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239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240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6232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24" name="Group 90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6218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222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225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22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230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grpSp>
              <p:nvGrpSpPr>
                <p:cNvPr id="6226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22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</p:grpSp>
          <p:sp>
            <p:nvSpPr>
              <p:cNvPr id="6223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24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6219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6220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6221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29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6210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2 w 551"/>
                <a:gd name="T1" fmla="*/ 0 h 801"/>
                <a:gd name="T2" fmla="*/ 76 w 551"/>
                <a:gd name="T3" fmla="*/ 402 h 801"/>
                <a:gd name="T4" fmla="*/ 1 w 551"/>
                <a:gd name="T5" fmla="*/ 801 h 801"/>
                <a:gd name="T6" fmla="*/ 2 w 551"/>
                <a:gd name="T7" fmla="*/ 535 h 801"/>
                <a:gd name="T8" fmla="*/ 0 w 551"/>
                <a:gd name="T9" fmla="*/ 371 h 801"/>
                <a:gd name="T10" fmla="*/ 2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6211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6212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13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DHCP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UDP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Phy</a:t>
                </a:r>
              </a:p>
            </p:txBody>
          </p:sp>
          <p:sp>
            <p:nvSpPr>
              <p:cNvPr id="6214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15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16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217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31" name="Group 113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6175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180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205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20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209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sp>
              <p:nvSpPr>
                <p:cNvPr id="6206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207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6181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199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20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204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grpSp>
              <p:nvGrpSpPr>
                <p:cNvPr id="6200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01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202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6182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1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198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6183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184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188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191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195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  <p:sp>
                    <p:nvSpPr>
                      <p:cNvPr id="6196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sz="1000">
                            <a:solidFill>
                              <a:schemeClr val="bg1"/>
                            </a:solidFill>
                            <a:latin typeface="+mn-lt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192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193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  <p:sp>
                    <p:nvSpPr>
                      <p:cNvPr id="6194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6189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6190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  <p:sp>
              <p:nvSpPr>
                <p:cNvPr id="618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186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6187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6176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6177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6178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6179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  <a:latin typeface="+mn-lt"/>
                  </a:rPr>
                  <a:t>DHCP</a:t>
                </a:r>
              </a:p>
            </p:txBody>
          </p:sp>
        </p:grpSp>
      </p:grpSp>
      <p:grpSp>
        <p:nvGrpSpPr>
          <p:cNvPr id="1510446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6173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6174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bg1"/>
                  </a:solidFill>
                  <a:latin typeface="+mn-lt"/>
                </a:rPr>
                <a:t>DHCP</a:t>
              </a:r>
            </a:p>
          </p:txBody>
        </p:sp>
      </p:grpSp>
      <p:sp>
        <p:nvSpPr>
          <p:cNvPr id="1510552" name="Rectangle 152"/>
          <p:cNvSpPr>
            <a:spLocks noChangeArrowheads="1"/>
          </p:cNvSpPr>
          <p:nvPr/>
        </p:nvSpPr>
        <p:spPr bwMode="auto">
          <a:xfrm>
            <a:off x="5037138" y="2733675"/>
            <a:ext cx="38925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>
                <a:latin typeface="+mn-lt"/>
              </a:rPr>
              <a:t>DHCP request </a:t>
            </a:r>
            <a:r>
              <a:rPr lang="en-US" sz="2000" b="1" i="1">
                <a:solidFill>
                  <a:schemeClr val="accent2"/>
                </a:solidFill>
                <a:latin typeface="+mn-lt"/>
              </a:rPr>
              <a:t>encapsulated</a:t>
            </a:r>
            <a:r>
              <a:rPr lang="en-US" sz="200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>
                <a:latin typeface="+mn-lt"/>
              </a:rPr>
              <a:t>in </a:t>
            </a:r>
            <a:r>
              <a:rPr lang="en-US" sz="2000" b="1" i="1">
                <a:solidFill>
                  <a:srgbClr val="FF0000"/>
                </a:solidFill>
                <a:latin typeface="+mn-lt"/>
              </a:rPr>
              <a:t>UDP</a:t>
            </a:r>
            <a:r>
              <a:rPr lang="en-US" sz="2000">
                <a:latin typeface="+mn-lt"/>
              </a:rPr>
              <a:t>, encapsulated in </a:t>
            </a:r>
            <a:r>
              <a:rPr lang="en-US" sz="2000" b="1" i="1">
                <a:solidFill>
                  <a:srgbClr val="FF0000"/>
                </a:solidFill>
                <a:latin typeface="+mn-lt"/>
              </a:rPr>
              <a:t>IP</a:t>
            </a:r>
            <a:r>
              <a:rPr lang="en-US" sz="2000">
                <a:latin typeface="+mn-lt"/>
              </a:rPr>
              <a:t>, encapsulated in Ethernet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000">
              <a:latin typeface="+mn-lt"/>
            </a:endParaRPr>
          </a:p>
        </p:txBody>
      </p:sp>
      <p:sp>
        <p:nvSpPr>
          <p:cNvPr id="1510553" name="Rectangle 153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>
                <a:latin typeface="+mn-lt"/>
              </a:rPr>
              <a:t>Ethernet frame </a:t>
            </a:r>
            <a:r>
              <a:rPr lang="en-US" sz="2000" b="1" i="1" dirty="0">
                <a:solidFill>
                  <a:schemeClr val="accent2"/>
                </a:solidFill>
                <a:latin typeface="+mn-lt"/>
              </a:rPr>
              <a:t>broadcast</a:t>
            </a:r>
            <a:r>
              <a:rPr lang="en-US" sz="2000" dirty="0">
                <a:latin typeface="+mn-lt"/>
              </a:rPr>
              <a:t> (</a:t>
            </a:r>
            <a:r>
              <a:rPr lang="en-US" sz="2000" dirty="0" err="1">
                <a:latin typeface="+mn-lt"/>
              </a:rPr>
              <a:t>dest</a:t>
            </a:r>
            <a:r>
              <a:rPr lang="en-US" sz="2000" dirty="0">
                <a:latin typeface="+mn-lt"/>
              </a:rPr>
              <a:t>: </a:t>
            </a:r>
            <a:r>
              <a:rPr lang="en-US" sz="1600" dirty="0">
                <a:latin typeface="+mn-lt"/>
              </a:rPr>
              <a:t>FFFFFFFFFFFF</a:t>
            </a:r>
            <a:r>
              <a:rPr lang="en-US" sz="2000" dirty="0">
                <a:latin typeface="+mn-lt"/>
              </a:rPr>
              <a:t>) on LAN, received at router running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DHCP</a:t>
            </a:r>
            <a:r>
              <a:rPr lang="en-US" sz="2000" dirty="0">
                <a:latin typeface="+mn-lt"/>
              </a:rPr>
              <a:t> server</a:t>
            </a:r>
          </a:p>
        </p:txBody>
      </p:sp>
      <p:sp>
        <p:nvSpPr>
          <p:cNvPr id="1510554" name="Rectangle 154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Ethernet </a:t>
            </a:r>
            <a:r>
              <a:rPr lang="en-US" sz="2000" b="1" i="1">
                <a:solidFill>
                  <a:schemeClr val="accent2"/>
                </a:solidFill>
              </a:rPr>
              <a:t>demux’ed</a:t>
            </a:r>
            <a:r>
              <a:rPr lang="en-US" sz="2000"/>
              <a:t> to IP demux’ed, UDP demux’ed to DHCP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510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403" grpId="0" build="p"/>
      <p:bldP spid="1510434" grpId="0" animBg="1"/>
      <p:bldP spid="1510434" grpId="1" animBg="1"/>
      <p:bldP spid="1510552" grpId="0"/>
      <p:bldP spid="1510553" grpId="0"/>
      <p:bldP spid="15105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C2A2C7-AA54-453B-9D36-71971E100382}" type="datetime1">
              <a:rPr lang="en-US" smtClean="0">
                <a:latin typeface="Verdana" pitchFamily="34" charset="0"/>
              </a:rPr>
              <a:pPr/>
              <a:t>5/15/2018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8003C8-FCAC-4EBA-82FF-B393D44BAF9F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A day in the life… connecting to the Internet</a:t>
            </a: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DHCP server formulates </a:t>
            </a:r>
            <a:r>
              <a:rPr lang="en-US" sz="2000" b="1" i="1" smtClean="0">
                <a:solidFill>
                  <a:srgbClr val="FF0000"/>
                </a:solidFill>
              </a:rPr>
              <a:t>DHCP ACK</a:t>
            </a:r>
            <a:r>
              <a:rPr lang="en-US" sz="2000" smtClean="0"/>
              <a:t> containing client’s IP address, IP address of first-hop router for client, name &amp; IP address of DNS server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7175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7176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7177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318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19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7320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16 w 432"/>
                <a:gd name="T3" fmla="*/ 0 h 105"/>
                <a:gd name="T4" fmla="*/ 55 w 432"/>
                <a:gd name="T5" fmla="*/ 8 h 105"/>
                <a:gd name="T6" fmla="*/ 78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21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30 w 432"/>
                <a:gd name="T3" fmla="*/ 0 h 105"/>
                <a:gd name="T4" fmla="*/ 110 w 432"/>
                <a:gd name="T5" fmla="*/ 8 h 105"/>
                <a:gd name="T6" fmla="*/ 156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717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179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7180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tr-TR">
              <a:latin typeface="+mn-lt"/>
            </a:endParaRPr>
          </a:p>
        </p:txBody>
      </p:sp>
      <p:sp>
        <p:nvSpPr>
          <p:cNvPr id="7181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7182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301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7302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grpSp>
          <p:nvGrpSpPr>
            <p:cNvPr id="7303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304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>
                  <a:latin typeface="+mn-lt"/>
                </a:endParaRPr>
              </a:p>
            </p:txBody>
          </p:sp>
          <p:sp>
            <p:nvSpPr>
              <p:cNvPr id="7305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06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7307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>
                  <a:latin typeface="+mn-lt"/>
                </a:endParaRPr>
              </a:p>
            </p:txBody>
          </p:sp>
          <p:grpSp>
            <p:nvGrpSpPr>
              <p:cNvPr id="7308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31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316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317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730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31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313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314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sp>
            <p:nvSpPr>
              <p:cNvPr id="7310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311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aphicFrame>
        <p:nvGraphicFramePr>
          <p:cNvPr id="718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534604"/>
              </p:ext>
            </p:extLst>
          </p:nvPr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Clip" r:id="rId3" imgW="1268295" imgH="1199426" progId="MS_ClipArt_Gallery.2">
                  <p:embed/>
                </p:oleObj>
              </mc:Choice>
              <mc:Fallback>
                <p:oleObj name="Clip" r:id="rId3" imgW="1268295" imgH="1199426" progId="MS_ClipArt_Gallery.2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4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293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7294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7295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7296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7297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298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299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  <p:sp>
          <p:nvSpPr>
            <p:cNvPr id="7300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>
                <a:latin typeface="+mn-lt"/>
              </a:endParaRPr>
            </a:p>
          </p:txBody>
        </p:sp>
      </p:grpSp>
      <p:sp>
        <p:nvSpPr>
          <p:cNvPr id="7185" name="Text Box 43"/>
          <p:cNvSpPr txBox="1">
            <a:spLocks noChangeArrowheads="1"/>
          </p:cNvSpPr>
          <p:nvPr/>
        </p:nvSpPr>
        <p:spPr bwMode="auto">
          <a:xfrm>
            <a:off x="2562225" y="3816350"/>
            <a:ext cx="15055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i="1">
                <a:latin typeface="+mn-lt"/>
              </a:rPr>
              <a:t>router</a:t>
            </a:r>
          </a:p>
          <a:p>
            <a:pPr>
              <a:spcBef>
                <a:spcPct val="0"/>
              </a:spcBef>
            </a:pPr>
            <a:r>
              <a:rPr lang="en-US" i="1">
                <a:latin typeface="+mn-lt"/>
              </a:rPr>
              <a:t>(runs DHCP)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28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7286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7287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88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DHCP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UDP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Phy</a:t>
                </a:r>
              </a:p>
            </p:txBody>
          </p:sp>
          <p:sp>
            <p:nvSpPr>
              <p:cNvPr id="7289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90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91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92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7253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7255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280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28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8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sp>
              <p:nvSpPr>
                <p:cNvPr id="7281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282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7256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274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27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79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grpSp>
              <p:nvGrpSpPr>
                <p:cNvPr id="7275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27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77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7257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272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273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7258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259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26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266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270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  <p:sp>
                    <p:nvSpPr>
                      <p:cNvPr id="7271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sz="1000">
                            <a:solidFill>
                              <a:schemeClr val="bg1"/>
                            </a:solidFill>
                            <a:latin typeface="+mn-lt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267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268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  <p:sp>
                    <p:nvSpPr>
                      <p:cNvPr id="7269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726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6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  <p:sp>
              <p:nvSpPr>
                <p:cNvPr id="7260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261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262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7254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7240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7244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7247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251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52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grpSp>
              <p:nvGrpSpPr>
                <p:cNvPr id="7248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24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5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</p:grpSp>
          <p:sp>
            <p:nvSpPr>
              <p:cNvPr id="7245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46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7241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242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243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28" name="Group 100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7232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2 w 551"/>
                <a:gd name="T1" fmla="*/ 0 h 801"/>
                <a:gd name="T2" fmla="*/ 76 w 551"/>
                <a:gd name="T3" fmla="*/ 402 h 801"/>
                <a:gd name="T4" fmla="*/ 1 w 551"/>
                <a:gd name="T5" fmla="*/ 801 h 801"/>
                <a:gd name="T6" fmla="*/ 2 w 551"/>
                <a:gd name="T7" fmla="*/ 535 h 801"/>
                <a:gd name="T8" fmla="*/ 0 w 551"/>
                <a:gd name="T9" fmla="*/ 371 h 801"/>
                <a:gd name="T10" fmla="*/ 2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7233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7234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35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DHCP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UDP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+mn-lt"/>
                  </a:rPr>
                  <a:t>Phy</a:t>
                </a:r>
              </a:p>
            </p:txBody>
          </p:sp>
          <p:sp>
            <p:nvSpPr>
              <p:cNvPr id="7236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37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38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39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pSp>
        <p:nvGrpSpPr>
          <p:cNvPr id="30" name="Group 109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7197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202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227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230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31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sp>
              <p:nvSpPr>
                <p:cNvPr id="7228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229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7203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221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22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26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  <a:latin typeface="+mn-lt"/>
                      </a:rPr>
                      <a:t>DHCP</a:t>
                    </a:r>
                  </a:p>
                </p:txBody>
              </p:sp>
            </p:grpSp>
            <p:grpSp>
              <p:nvGrpSpPr>
                <p:cNvPr id="7222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22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2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7204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219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220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7205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206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210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213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217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  <p:sp>
                    <p:nvSpPr>
                      <p:cNvPr id="7218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sz="1000">
                            <a:solidFill>
                              <a:schemeClr val="bg1"/>
                            </a:solidFill>
                            <a:latin typeface="+mn-lt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214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215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  <p:sp>
                    <p:nvSpPr>
                      <p:cNvPr id="7216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tr-TR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721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  <p:sp>
                <p:nvSpPr>
                  <p:cNvPr id="721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>
                      <a:latin typeface="+mn-lt"/>
                    </a:endParaRPr>
                  </a:p>
                </p:txBody>
              </p:sp>
            </p:grpSp>
            <p:sp>
              <p:nvSpPr>
                <p:cNvPr id="7207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208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7209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7198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7199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7200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201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  <a:latin typeface="+mn-lt"/>
                  </a:rPr>
                  <a:t>DHCP</a:t>
                </a:r>
              </a:p>
            </p:txBody>
          </p:sp>
        </p:grpSp>
      </p:grpSp>
      <p:grpSp>
        <p:nvGrpSpPr>
          <p:cNvPr id="1511552" name="Group 145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7195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196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bg1"/>
                  </a:solidFill>
                  <a:latin typeface="+mn-lt"/>
                </a:rPr>
                <a:t>DHCP</a:t>
              </a:r>
            </a:p>
          </p:txBody>
        </p:sp>
      </p:grpSp>
      <p:sp>
        <p:nvSpPr>
          <p:cNvPr id="1511572" name="Rectangle 148"/>
          <p:cNvSpPr>
            <a:spLocks noChangeArrowheads="1"/>
          </p:cNvSpPr>
          <p:nvPr/>
        </p:nvSpPr>
        <p:spPr bwMode="auto">
          <a:xfrm>
            <a:off x="4997450" y="2641600"/>
            <a:ext cx="342106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encapsulation at DHCP server, frame forwarded (</a:t>
            </a:r>
            <a:r>
              <a:rPr lang="en-US" sz="2000" b="1" i="1">
                <a:solidFill>
                  <a:schemeClr val="accent2"/>
                </a:solidFill>
              </a:rPr>
              <a:t>switch learning</a:t>
            </a:r>
            <a:r>
              <a:rPr lang="en-US" sz="2000"/>
              <a:t>) through LAN, demultiplexing at client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/>
          </a:p>
        </p:txBody>
      </p:sp>
      <p:sp>
        <p:nvSpPr>
          <p:cNvPr id="1511573" name="Text Box 149"/>
          <p:cNvSpPr txBox="1">
            <a:spLocks noChangeArrowheads="1"/>
          </p:cNvSpPr>
          <p:nvPr/>
        </p:nvSpPr>
        <p:spPr bwMode="auto">
          <a:xfrm>
            <a:off x="798513" y="5260975"/>
            <a:ext cx="78057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i="1" dirty="0">
                <a:solidFill>
                  <a:srgbClr val="FF0000"/>
                </a:solidFill>
                <a:latin typeface="+mn-lt"/>
              </a:rPr>
              <a:t>Client now has IP address, knows name &amp; </a:t>
            </a:r>
            <a:r>
              <a:rPr lang="en-US" sz="2400" i="1" dirty="0" err="1">
                <a:solidFill>
                  <a:srgbClr val="FF0000"/>
                </a:solidFill>
                <a:latin typeface="+mn-lt"/>
              </a:rPr>
              <a:t>addr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 of DNS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i="1" dirty="0">
                <a:solidFill>
                  <a:srgbClr val="FF0000"/>
                </a:solidFill>
                <a:latin typeface="+mn-lt"/>
              </a:rPr>
              <a:t>server, IP address of its first-hop router</a:t>
            </a:r>
          </a:p>
        </p:txBody>
      </p:sp>
      <p:sp>
        <p:nvSpPr>
          <p:cNvPr id="1511574" name="Rectangle 150"/>
          <p:cNvSpPr>
            <a:spLocks noChangeArrowheads="1"/>
          </p:cNvSpPr>
          <p:nvPr/>
        </p:nvSpPr>
        <p:spPr bwMode="auto">
          <a:xfrm>
            <a:off x="4949825" y="4057650"/>
            <a:ext cx="342106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DHCP client receives DHCP ACK reply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7" grpId="0" build="p"/>
      <p:bldP spid="1511572" grpId="0" build="p"/>
      <p:bldP spid="1511573" grpId="0"/>
      <p:bldP spid="15115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DC384E-BE65-46FC-AD3B-ED33B3893A23}" type="datetime1">
              <a:rPr lang="en-US" smtClean="0">
                <a:latin typeface="Verdana" pitchFamily="34" charset="0"/>
              </a:rPr>
              <a:pPr/>
              <a:t>5/15/2018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1F517-FFF8-403F-9E6F-20CD14FB1C93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A day in the life… ARP (before DNS, before HTTP)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 eaLnBrk="1" hangingPunct="1"/>
            <a:r>
              <a:rPr lang="en-US" sz="2000" smtClean="0"/>
              <a:t>before sending </a:t>
            </a:r>
            <a:r>
              <a:rPr lang="en-US" sz="2000" b="1" i="1" smtClean="0">
                <a:solidFill>
                  <a:srgbClr val="FF0000"/>
                </a:solidFill>
              </a:rPr>
              <a:t>HTTP</a:t>
            </a:r>
            <a:r>
              <a:rPr lang="en-US" sz="2000" b="1" i="1" smtClean="0"/>
              <a:t> </a:t>
            </a:r>
            <a:r>
              <a:rPr lang="en-US" sz="2000" smtClean="0"/>
              <a:t>request, need IP address of </a:t>
            </a:r>
            <a:r>
              <a:rPr lang="en-US" sz="1800" smtClean="0"/>
              <a:t>www.google.com:</a:t>
            </a:r>
            <a:r>
              <a:rPr lang="en-US" sz="2000" smtClean="0"/>
              <a:t>  </a:t>
            </a:r>
            <a:r>
              <a:rPr lang="en-US" sz="2000" b="1" i="1" smtClean="0">
                <a:solidFill>
                  <a:srgbClr val="FF0000"/>
                </a:solidFill>
              </a:rPr>
              <a:t>DNS</a:t>
            </a:r>
          </a:p>
        </p:txBody>
      </p:sp>
      <p:sp>
        <p:nvSpPr>
          <p:cNvPr id="8199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0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8201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8282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283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8284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16 w 432"/>
                <a:gd name="T3" fmla="*/ 0 h 105"/>
                <a:gd name="T4" fmla="*/ 55 w 432"/>
                <a:gd name="T5" fmla="*/ 8 h 105"/>
                <a:gd name="T6" fmla="*/ 78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285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30 w 432"/>
                <a:gd name="T3" fmla="*/ 0 h 105"/>
                <a:gd name="T4" fmla="*/ 110 w 432"/>
                <a:gd name="T5" fmla="*/ 8 h 105"/>
                <a:gd name="T6" fmla="*/ 156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tr-TR"/>
            </a:p>
          </p:txBody>
        </p:sp>
      </p:grpSp>
      <p:sp>
        <p:nvSpPr>
          <p:cNvPr id="8202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203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204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8206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8265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8266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8267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8268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sp>
            <p:nvSpPr>
              <p:cNvPr id="8269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70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8271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grpSp>
            <p:nvGrpSpPr>
              <p:cNvPr id="8272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827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80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81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8273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827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77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78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274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75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8207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Clip" r:id="rId3" imgW="1268295" imgH="1199426" progId="MS_ClipArt_Gallery.2">
                  <p:embed/>
                </p:oleObj>
              </mc:Choice>
              <mc:Fallback>
                <p:oleObj name="Clip" r:id="rId3" imgW="1268295" imgH="1199426" progId="MS_ClipArt_Gallery.2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8257" name="Freeform 3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8258" name="Group 3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8259" name="Rectangle 3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60" name="Text Box 3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/>
                  <a:t>DNS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UDP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Phy</a:t>
                </a:r>
              </a:p>
            </p:txBody>
          </p:sp>
          <p:sp>
            <p:nvSpPr>
              <p:cNvPr id="8261" name="Line 3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262" name="Line 4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263" name="Line 4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8264" name="Line 4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8237" name="Group 4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8255" name="Rectangle 4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56" name="Text Box 4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</a:rPr>
                  <a:t>DNS</a:t>
                </a:r>
              </a:p>
            </p:txBody>
          </p:sp>
        </p:grpSp>
        <p:grpSp>
          <p:nvGrpSpPr>
            <p:cNvPr id="8238" name="Group 47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8250" name="Group 48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8253" name="Rectangle 4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5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bg1"/>
                      </a:solidFill>
                    </a:rPr>
                    <a:t>DNS</a:t>
                  </a:r>
                </a:p>
              </p:txBody>
            </p:sp>
          </p:grpSp>
          <p:sp>
            <p:nvSpPr>
              <p:cNvPr id="8251" name="Rectangle 51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52" name="Rectangle 52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239" name="Group 53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8244" name="Group 54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8248" name="Rectangle 55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4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bg1"/>
                      </a:solidFill>
                    </a:rPr>
                    <a:t>DNS</a:t>
                  </a:r>
                </a:p>
              </p:txBody>
            </p:sp>
          </p:grpSp>
          <p:grpSp>
            <p:nvGrpSpPr>
              <p:cNvPr id="8245" name="Group 57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8246" name="Rectangle 58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47" name="Rectangle 59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8240" name="Group 60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8242" name="Rectangle 61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43" name="Rectangle 62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8241" name="AutoShape 63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512512" name="Rectangle 64"/>
          <p:cNvSpPr>
            <a:spLocks noChangeArrowheads="1"/>
          </p:cNvSpPr>
          <p:nvPr/>
        </p:nvSpPr>
        <p:spPr bwMode="auto">
          <a:xfrm>
            <a:off x="4387850" y="2001838"/>
            <a:ext cx="4586288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DNS query created, encapsulated in UDP, encapsulated in IP, encasulated in Eth.  In order to send frame to router, need MAC address of router interface: </a:t>
            </a:r>
            <a:r>
              <a:rPr lang="en-US" sz="2000" b="1" i="1">
                <a:solidFill>
                  <a:srgbClr val="FF0000"/>
                </a:solidFill>
              </a:rPr>
              <a:t>ARP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000" b="1" i="1"/>
          </a:p>
        </p:txBody>
      </p:sp>
      <p:sp>
        <p:nvSpPr>
          <p:cNvPr id="1512513" name="Rectangle 65"/>
          <p:cNvSpPr>
            <a:spLocks noChangeArrowheads="1"/>
          </p:cNvSpPr>
          <p:nvPr/>
        </p:nvSpPr>
        <p:spPr bwMode="auto">
          <a:xfrm>
            <a:off x="4470400" y="3587750"/>
            <a:ext cx="4386263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1" i="1">
                <a:solidFill>
                  <a:srgbClr val="FF0000"/>
                </a:solidFill>
              </a:rPr>
              <a:t>ARP query</a:t>
            </a:r>
            <a:r>
              <a:rPr lang="en-US" sz="2000"/>
              <a:t> broadcast, received by router, which replies with </a:t>
            </a:r>
            <a:r>
              <a:rPr lang="en-US" sz="2000" b="1" i="1">
                <a:solidFill>
                  <a:srgbClr val="FF0000"/>
                </a:solidFill>
              </a:rPr>
              <a:t>ARP reply</a:t>
            </a:r>
            <a:r>
              <a:rPr lang="en-US" sz="2000"/>
              <a:t> giving MAC address of router interface</a:t>
            </a:r>
          </a:p>
        </p:txBody>
      </p:sp>
      <p:sp>
        <p:nvSpPr>
          <p:cNvPr id="1512514" name="Rectangle 66"/>
          <p:cNvSpPr>
            <a:spLocks noChangeArrowheads="1"/>
          </p:cNvSpPr>
          <p:nvPr/>
        </p:nvSpPr>
        <p:spPr bwMode="auto">
          <a:xfrm>
            <a:off x="4471988" y="4845050"/>
            <a:ext cx="42862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client now knows MAC address of first hop router, so can now send frame containing DNS query </a:t>
            </a:r>
          </a:p>
        </p:txBody>
      </p: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8232" name="Rectangle 68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33" name="Rectangle 69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34" name="Rectangle 70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35" name="Rectangle 71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36" name="Text Box 72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000"/>
                <a:t>ARP query</a:t>
              </a:r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8224" name="Freeform 7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422"/>
                <a:gd name="T17" fmla="*/ 604 w 604"/>
                <a:gd name="T18" fmla="*/ 422 h 4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225" name="Rectangle 75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26" name="Text Box 76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600"/>
                <a:t>Eth</a:t>
              </a:r>
            </a:p>
            <a:p>
              <a:pPr algn="ctr">
                <a:spcBef>
                  <a:spcPct val="0"/>
                </a:spcBef>
              </a:pPr>
              <a:r>
                <a:rPr lang="en-US" sz="1600"/>
                <a:t>Phy</a:t>
              </a:r>
            </a:p>
          </p:txBody>
        </p:sp>
        <p:sp>
          <p:nvSpPr>
            <p:cNvPr id="8227" name="Line 77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228" name="Line 78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8229" name="Group 79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8230" name="Rectangle 80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31" name="Text Box 81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ARP</a:t>
                </a:r>
              </a:p>
            </p:txBody>
          </p:sp>
        </p:grp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8222" name="Rectangle 83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23" name="Text Box 84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000"/>
                <a:t>ARP</a:t>
              </a:r>
            </a:p>
          </p:txBody>
        </p:sp>
      </p:grpSp>
      <p:grpSp>
        <p:nvGrpSpPr>
          <p:cNvPr id="21" name="Group 85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8217" name="Rectangle 86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18" name="Rectangle 87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19" name="Rectangle 88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20" name="Rectangle 89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21" name="Text Box 90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000"/>
                <a:t>ARP reply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512" grpId="0"/>
      <p:bldP spid="1512513" grpId="0"/>
      <p:bldP spid="15125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1F5778-88FB-45AE-B98B-FD996E002E7C}" type="datetime1">
              <a:rPr lang="en-US" smtClean="0">
                <a:latin typeface="Verdana" pitchFamily="34" charset="0"/>
              </a:rPr>
              <a:pPr/>
              <a:t>5/15/2018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48FD45-586F-4D75-9553-A0471AD3ADEA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Freeform 2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368"/>
              <a:gd name="T70" fmla="*/ 0 h 1558"/>
              <a:gd name="T71" fmla="*/ 2368 w 2368"/>
              <a:gd name="T72" fmla="*/ 1558 h 155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A day in the life… using DNS</a:t>
            </a:r>
          </a:p>
        </p:txBody>
      </p:sp>
      <p:sp>
        <p:nvSpPr>
          <p:cNvPr id="9223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4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225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9444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445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446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16 w 432"/>
                <a:gd name="T3" fmla="*/ 0 h 105"/>
                <a:gd name="T4" fmla="*/ 55 w 432"/>
                <a:gd name="T5" fmla="*/ 8 h 105"/>
                <a:gd name="T6" fmla="*/ 78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47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30 w 432"/>
                <a:gd name="T3" fmla="*/ 0 h 105"/>
                <a:gd name="T4" fmla="*/ 110 w 432"/>
                <a:gd name="T5" fmla="*/ 8 h 105"/>
                <a:gd name="T6" fmla="*/ 156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tr-TR"/>
            </a:p>
          </p:txBody>
        </p:sp>
      </p:grpSp>
      <p:sp>
        <p:nvSpPr>
          <p:cNvPr id="9226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7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8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  <p:sp>
        <p:nvSpPr>
          <p:cNvPr id="9229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230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9427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428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9429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9430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sp>
            <p:nvSpPr>
              <p:cNvPr id="9431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32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9433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grpSp>
            <p:nvGrpSpPr>
              <p:cNvPr id="9434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944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442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443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9435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943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439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440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9436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37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9231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1" name="Clip" r:id="rId3" imgW="1268295" imgH="1199426" progId="MS_ClipArt_Gallery.2">
                  <p:embed/>
                </p:oleObj>
              </mc:Choice>
              <mc:Fallback>
                <p:oleObj name="Clip" r:id="rId3" imgW="1268295" imgH="1199426" progId="MS_ClipArt_Gallery.2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2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941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42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42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42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42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2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2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42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</p:grpSp>
      <p:grpSp>
        <p:nvGrpSpPr>
          <p:cNvPr id="923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9411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9412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413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14" name="Text Box 47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/>
                  <a:t>DNS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UDP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Phy</a:t>
                </a:r>
              </a:p>
            </p:txBody>
          </p:sp>
          <p:sp>
            <p:nvSpPr>
              <p:cNvPr id="9415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416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417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418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409" name="Rectangle 53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10" name="Text Box 54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bg1"/>
                  </a:solidFill>
                </a:rPr>
                <a:t>DNS</a:t>
              </a:r>
            </a:p>
          </p:txBody>
        </p:sp>
      </p:grpSp>
      <p:grpSp>
        <p:nvGrpSpPr>
          <p:cNvPr id="9235" name="Group 55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9404" name="Group 56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407" name="Rectangle 5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08" name="Text Box 5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</a:rPr>
                  <a:t>DNS</a:t>
                </a:r>
              </a:p>
            </p:txBody>
          </p:sp>
        </p:grpSp>
        <p:sp>
          <p:nvSpPr>
            <p:cNvPr id="9405" name="Rectangle 59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06" name="Rectangle 60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36" name="Group 61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9398" name="Group 62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402" name="Rectangle 6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03" name="Text Box 6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</a:rPr>
                  <a:t>DNS</a:t>
                </a:r>
              </a:p>
            </p:txBody>
          </p:sp>
        </p:grpSp>
        <p:grpSp>
          <p:nvGrpSpPr>
            <p:cNvPr id="9399" name="Group 65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400" name="Rectangle 66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401" name="Rectangle 67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237" name="Group 68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396" name="Rectangle 69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97" name="Rectangle 70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38" name="Group 71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9383" name="Group 72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9387" name="Group 73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9390" name="Group 74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394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9395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</a:rPr>
                      <a:t>DNS</a:t>
                    </a:r>
                  </a:p>
                </p:txBody>
              </p:sp>
            </p:grpSp>
            <p:grpSp>
              <p:nvGrpSpPr>
                <p:cNvPr id="9391" name="Group 77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9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939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</p:grpSp>
          <p:sp>
            <p:nvSpPr>
              <p:cNvPr id="9388" name="Rectangle 80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89" name="Rectangle 81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9384" name="Rectangle 82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85" name="Rectangle 83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86" name="Rectangle 84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39" name="AutoShape 85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2" name="Group 86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9370" name="Group 87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9374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9377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381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9382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</a:rPr>
                      <a:t>DNS</a:t>
                    </a:r>
                  </a:p>
                </p:txBody>
              </p:sp>
            </p:grpSp>
            <p:grpSp>
              <p:nvGrpSpPr>
                <p:cNvPr id="9378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7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938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</p:grpSp>
          <p:sp>
            <p:nvSpPr>
              <p:cNvPr id="9375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76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9371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72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73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513572" name="Rectangle 100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/>
              <a:t>IP datagram containing DNS query forwarded via LAN switch from client to 1</a:t>
            </a:r>
            <a:r>
              <a:rPr lang="en-US" sz="2400" baseline="30000"/>
              <a:t>st</a:t>
            </a:r>
            <a:r>
              <a:rPr lang="en-US" sz="2400"/>
              <a:t> hop router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400"/>
          </a:p>
        </p:txBody>
      </p:sp>
      <p:sp>
        <p:nvSpPr>
          <p:cNvPr id="1513573" name="Rectangle 101"/>
          <p:cNvSpPr>
            <a:spLocks noChangeArrowheads="1"/>
          </p:cNvSpPr>
          <p:nvPr/>
        </p:nvSpPr>
        <p:spPr bwMode="auto">
          <a:xfrm>
            <a:off x="4757738" y="3271838"/>
            <a:ext cx="438626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IP datagram forwarded from campus network into comcast network, routed (tables created by </a:t>
            </a:r>
            <a:r>
              <a:rPr lang="en-US" sz="2000" b="1" i="1">
                <a:solidFill>
                  <a:srgbClr val="FF0000"/>
                </a:solidFill>
              </a:rPr>
              <a:t>RIP, OSPF, IS-IS</a:t>
            </a:r>
            <a:r>
              <a:rPr lang="en-US" sz="2000"/>
              <a:t> and/or </a:t>
            </a:r>
            <a:r>
              <a:rPr lang="en-US" sz="2000" b="1" i="1">
                <a:solidFill>
                  <a:srgbClr val="FF0000"/>
                </a:solidFill>
              </a:rPr>
              <a:t>BGP</a:t>
            </a:r>
            <a:r>
              <a:rPr lang="en-US" sz="2000"/>
              <a:t> routing protocols) to DNS server</a:t>
            </a:r>
          </a:p>
        </p:txBody>
      </p:sp>
      <p:sp>
        <p:nvSpPr>
          <p:cNvPr id="1513574" name="Rectangle 102"/>
          <p:cNvSpPr>
            <a:spLocks noChangeArrowheads="1"/>
          </p:cNvSpPr>
          <p:nvPr/>
        </p:nvSpPr>
        <p:spPr bwMode="auto">
          <a:xfrm>
            <a:off x="4802188" y="4857750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demux’ed to DNS server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DNS server replies to client with IP address of www.google.com </a:t>
            </a:r>
          </a:p>
        </p:txBody>
      </p:sp>
      <p:grpSp>
        <p:nvGrpSpPr>
          <p:cNvPr id="9244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9356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357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58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359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9360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367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68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69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36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36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6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6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9362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63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45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9342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343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44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345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9346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35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5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5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347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350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51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52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9348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49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Comcast network </a:t>
            </a:r>
          </a:p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68.80.0.0/13</a:t>
            </a:r>
          </a:p>
        </p:txBody>
      </p:sp>
      <p:grpSp>
        <p:nvGrpSpPr>
          <p:cNvPr id="9247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9328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329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30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331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9332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339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40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41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333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336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37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38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9334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35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48" name="Group 84"/>
          <p:cNvGrpSpPr>
            <a:grpSpLocks/>
          </p:cNvGrpSpPr>
          <p:nvPr/>
        </p:nvGrpSpPr>
        <p:grpSpPr bwMode="auto">
          <a:xfrm>
            <a:off x="7097713" y="873125"/>
            <a:ext cx="306387" cy="647700"/>
            <a:chOff x="4180" y="783"/>
            <a:chExt cx="150" cy="307"/>
          </a:xfrm>
        </p:grpSpPr>
        <p:sp>
          <p:nvSpPr>
            <p:cNvPr id="9320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321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322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323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324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5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6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9327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</p:grpSp>
      <p:sp>
        <p:nvSpPr>
          <p:cNvPr id="9249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50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DNS server</a:t>
            </a:r>
          </a:p>
          <a:p>
            <a:pPr eaLnBrk="1" hangingPunct="1">
              <a:spcBef>
                <a:spcPct val="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9251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931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1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252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931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1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253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931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1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254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9312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13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255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9310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11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256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9308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09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257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9306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07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258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9304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305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170" name="Group 184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9296" name="Freeform 18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2 w 551"/>
                <a:gd name="T1" fmla="*/ 0 h 801"/>
                <a:gd name="T2" fmla="*/ 76 w 551"/>
                <a:gd name="T3" fmla="*/ 402 h 801"/>
                <a:gd name="T4" fmla="*/ 1 w 551"/>
                <a:gd name="T5" fmla="*/ 801 h 801"/>
                <a:gd name="T6" fmla="*/ 2 w 551"/>
                <a:gd name="T7" fmla="*/ 535 h 801"/>
                <a:gd name="T8" fmla="*/ 0 w 551"/>
                <a:gd name="T9" fmla="*/ 371 h 801"/>
                <a:gd name="T10" fmla="*/ 2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9297" name="Group 186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298" name="Rectangle 18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299" name="Text Box 18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/>
                  <a:t>DNS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UDP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Phy</a:t>
                </a:r>
              </a:p>
            </p:txBody>
          </p:sp>
          <p:sp>
            <p:nvSpPr>
              <p:cNvPr id="9300" name="Line 18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301" name="Line 19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302" name="Line 19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9303" name="Line 19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5172" name="Group 193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9261" name="Group 19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266" name="Group 195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9291" name="Group 19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294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9295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</a:rPr>
                      <a:t>DNS</a:t>
                    </a:r>
                  </a:p>
                </p:txBody>
              </p:sp>
            </p:grpSp>
            <p:sp>
              <p:nvSpPr>
                <p:cNvPr id="9292" name="Rectangle 19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293" name="Rectangle 20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9267" name="Group 201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9285" name="Group 20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289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9290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</a:rPr>
                      <a:t>DNS</a:t>
                    </a:r>
                  </a:p>
                </p:txBody>
              </p:sp>
            </p:grpSp>
            <p:grpSp>
              <p:nvGrpSpPr>
                <p:cNvPr id="9286" name="Group 20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28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928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9268" name="Group 20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283" name="Rectangle 20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284" name="Rectangle 21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9269" name="Group 21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270" name="Group 21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9274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9277" name="Group 2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281" name="Rectangle 2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/>
                      </a:p>
                    </p:txBody>
                  </p:sp>
                  <p:sp>
                    <p:nvSpPr>
                      <p:cNvPr id="9282" name="Text Box 2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sz="1000">
                            <a:solidFill>
                              <a:schemeClr val="bg1"/>
                            </a:solidFill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9278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279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/>
                      </a:p>
                    </p:txBody>
                  </p:sp>
                  <p:sp>
                    <p:nvSpPr>
                      <p:cNvPr id="9280" name="Rectangle 2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tr-TR"/>
                      </a:p>
                    </p:txBody>
                  </p:sp>
                </p:grpSp>
              </p:grpSp>
              <p:sp>
                <p:nvSpPr>
                  <p:cNvPr id="9275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9276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  <p:sp>
              <p:nvSpPr>
                <p:cNvPr id="9271" name="Rectangle 22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272" name="Rectangle 22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273" name="Rectangle 22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9262" name="AutoShape 22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263" name="Group 226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264" name="Rectangle 22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265" name="Text Box 22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</a:rPr>
                  <a:t>DNS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572" grpId="0"/>
      <p:bldP spid="1513573" grpId="0"/>
      <p:bldP spid="15135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17E889-C6B8-4DAD-BEC3-3E7FEF01CBE0}" type="datetime1">
              <a:rPr lang="en-US" smtClean="0">
                <a:latin typeface="Verdana" pitchFamily="34" charset="0"/>
              </a:rPr>
              <a:pPr/>
              <a:t>5/15/2018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36622D-CEF9-4DF4-9615-36811DEBC8D2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7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18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19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A day in the life… TCP connection carrying HTTP</a:t>
            </a:r>
          </a:p>
        </p:txBody>
      </p:sp>
      <p:sp>
        <p:nvSpPr>
          <p:cNvPr id="13320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21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3322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13541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3542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3543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16 w 432"/>
                <a:gd name="T3" fmla="*/ 0 h 105"/>
                <a:gd name="T4" fmla="*/ 55 w 432"/>
                <a:gd name="T5" fmla="*/ 8 h 105"/>
                <a:gd name="T6" fmla="*/ 78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544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30 w 432"/>
                <a:gd name="T3" fmla="*/ 0 h 105"/>
                <a:gd name="T4" fmla="*/ 110 w 432"/>
                <a:gd name="T5" fmla="*/ 8 h 105"/>
                <a:gd name="T6" fmla="*/ 156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tr-TR"/>
            </a:p>
          </p:txBody>
        </p:sp>
      </p:grpSp>
      <p:sp>
        <p:nvSpPr>
          <p:cNvPr id="13323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324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325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  <p:sp>
        <p:nvSpPr>
          <p:cNvPr id="13326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3327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13524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3525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13526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13527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sp>
            <p:nvSpPr>
              <p:cNvPr id="13528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529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3530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grpSp>
            <p:nvGrpSpPr>
              <p:cNvPr id="13531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1353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3539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3540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3532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1353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3536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3537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13533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534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13328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Clip" r:id="rId3" imgW="1268295" imgH="1199426" progId="MS_ClipArt_Gallery.2">
                  <p:embed/>
                </p:oleObj>
              </mc:Choice>
              <mc:Fallback>
                <p:oleObj name="Clip" r:id="rId3" imgW="1268295" imgH="1199426" progId="MS_ClipArt_Gallery.2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3516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3517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13518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519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/>
                  <a:t>HTTP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TCP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Phy</a:t>
                </a:r>
              </a:p>
            </p:txBody>
          </p:sp>
          <p:sp>
            <p:nvSpPr>
              <p:cNvPr id="13520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3521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3522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3523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13512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514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515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</a:rPr>
                  <a:t>HTTP</a:t>
                </a:r>
              </a:p>
            </p:txBody>
          </p:sp>
        </p:grpSp>
        <p:sp>
          <p:nvSpPr>
            <p:cNvPr id="13513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514545" name="Rectangle 49"/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to send HTTP request, client first opens </a:t>
            </a:r>
            <a:r>
              <a:rPr lang="en-US" sz="2000" b="1" i="1">
                <a:solidFill>
                  <a:srgbClr val="FF0000"/>
                </a:solidFill>
              </a:rPr>
              <a:t>TCP socket</a:t>
            </a:r>
            <a:r>
              <a:rPr lang="en-US" sz="2000"/>
              <a:t> to web server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000"/>
          </a:p>
        </p:txBody>
      </p:sp>
      <p:sp>
        <p:nvSpPr>
          <p:cNvPr id="1514546" name="Rectangle 50"/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TCP </a:t>
            </a:r>
            <a:r>
              <a:rPr lang="en-US" sz="2000" b="1" i="1">
                <a:solidFill>
                  <a:srgbClr val="FF0000"/>
                </a:solidFill>
              </a:rPr>
              <a:t>SYN segment</a:t>
            </a:r>
            <a:r>
              <a:rPr lang="en-US" sz="2000"/>
              <a:t> (step 1 in 3-way handshake) </a:t>
            </a:r>
            <a:r>
              <a:rPr lang="en-US" sz="2000" b="1" i="1"/>
              <a:t>inter-domain routed</a:t>
            </a:r>
            <a:r>
              <a:rPr lang="en-US" sz="2000"/>
              <a:t> to web server</a:t>
            </a:r>
          </a:p>
        </p:txBody>
      </p:sp>
      <p:sp>
        <p:nvSpPr>
          <p:cNvPr id="1514547" name="Rectangle 51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TCP </a:t>
            </a:r>
            <a:r>
              <a:rPr lang="en-US" sz="2000" b="1" i="1">
                <a:solidFill>
                  <a:srgbClr val="FF0000"/>
                </a:solidFill>
              </a:rPr>
              <a:t>connection established!</a:t>
            </a:r>
          </a:p>
        </p:txBody>
      </p:sp>
      <p:grpSp>
        <p:nvGrpSpPr>
          <p:cNvPr id="13334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13498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3499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00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3501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13502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3509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510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511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3503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3506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507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50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3504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05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335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13496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497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3336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13494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495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3337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13492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493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3338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1347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347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8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348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1348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348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9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9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348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348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8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8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348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8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339" name="Group 125"/>
          <p:cNvGrpSpPr>
            <a:grpSpLocks/>
          </p:cNvGrpSpPr>
          <p:nvPr/>
        </p:nvGrpSpPr>
        <p:grpSpPr bwMode="auto">
          <a:xfrm>
            <a:off x="2338388" y="4953000"/>
            <a:ext cx="306387" cy="647700"/>
            <a:chOff x="4180" y="783"/>
            <a:chExt cx="150" cy="307"/>
          </a:xfrm>
        </p:grpSpPr>
        <p:sp>
          <p:nvSpPr>
            <p:cNvPr id="13470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3471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3472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3473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3474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75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76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3477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</p:grpSp>
      <p:sp>
        <p:nvSpPr>
          <p:cNvPr id="1334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34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64.233.169.105</a:t>
            </a:r>
          </a:p>
        </p:txBody>
      </p:sp>
      <p:sp>
        <p:nvSpPr>
          <p:cNvPr id="1334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web server</a:t>
            </a:r>
          </a:p>
        </p:txBody>
      </p:sp>
      <p:grpSp>
        <p:nvGrpSpPr>
          <p:cNvPr id="1334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1346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46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3344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13466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467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3345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13464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465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334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grpSp>
        <p:nvGrpSpPr>
          <p:cNvPr id="24" name="Group 113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13455" name="Rectangle 114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56" name="Rectangle 11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57" name="Rectangle 11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58" name="Rectangle 11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59" name="Rectangle 11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3460" name="Group 119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13461" name="Rectangle 120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62" name="Rectangle 121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63" name="Text Box 122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</a:t>
                </a:r>
              </a:p>
            </p:txBody>
          </p:sp>
        </p:grpSp>
      </p:grpSp>
      <p:grpSp>
        <p:nvGrpSpPr>
          <p:cNvPr id="26" name="Group 123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13434" name="Group 124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453" name="Rectangle 12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54" name="Rectangle 12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3435" name="Group 127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13450" name="Rectangle 128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51" name="Rectangle 129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52" name="Text Box 130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</a:t>
                </a:r>
              </a:p>
            </p:txBody>
          </p:sp>
        </p:grpSp>
        <p:grpSp>
          <p:nvGrpSpPr>
            <p:cNvPr id="13436" name="Group 131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13447" name="Rectangle 13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48" name="Rectangle 13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49" name="Text Box 13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</a:t>
                </a:r>
              </a:p>
            </p:txBody>
          </p:sp>
        </p:grpSp>
        <p:grpSp>
          <p:nvGrpSpPr>
            <p:cNvPr id="13437" name="Group 13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13438" name="Rectangle 13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39" name="Rectangle 13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40" name="Rectangle 13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41" name="Rectangle 13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42" name="Rectangle 14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13443" name="Group 14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13444" name="Rectangle 14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3445" name="Rectangle 14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344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1000"/>
                    <a:t>SYN</a:t>
                  </a:r>
                </a:p>
              </p:txBody>
            </p:sp>
          </p:grpSp>
        </p:grpSp>
      </p:grpSp>
      <p:grpSp>
        <p:nvGrpSpPr>
          <p:cNvPr id="1514720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13426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3427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13428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29" name="Text Box 149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sz="1600"/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TCP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Phy</a:t>
                </a:r>
              </a:p>
            </p:txBody>
          </p:sp>
          <p:sp>
            <p:nvSpPr>
              <p:cNvPr id="13430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3431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3432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3433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1514722" name="Group 154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13405" name="Group 155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424" name="Rectangle 156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25" name="Rectangle 157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3406" name="Group 158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13421" name="Rectangle 1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22" name="Rectangle 1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23" name="Text Box 161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</a:t>
                </a:r>
              </a:p>
            </p:txBody>
          </p:sp>
        </p:grpSp>
        <p:grpSp>
          <p:nvGrpSpPr>
            <p:cNvPr id="13407" name="Group 16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13418" name="Rectangle 16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19" name="Rectangle 16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20" name="Text Box 16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</a:t>
                </a:r>
              </a:p>
            </p:txBody>
          </p:sp>
        </p:grpSp>
        <p:grpSp>
          <p:nvGrpSpPr>
            <p:cNvPr id="13408" name="Group 166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13409" name="Rectangle 167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10" name="Rectangle 168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11" name="Rectangle 169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12" name="Rectangle 170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13" name="Rectangle 171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13414" name="Group 172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13415" name="Rectangle 173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3416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34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1000"/>
                    <a:t>SYN</a:t>
                  </a:r>
                </a:p>
              </p:txBody>
            </p:sp>
          </p:grpSp>
        </p:grpSp>
      </p:grpSp>
      <p:sp>
        <p:nvSpPr>
          <p:cNvPr id="13351" name="Rectangle 176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tr-TR" sz="1000"/>
          </a:p>
        </p:txBody>
      </p:sp>
      <p:grpSp>
        <p:nvGrpSpPr>
          <p:cNvPr id="1514729" name="Group 177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13385" name="Group 178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13403" name="Rectangle 17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04" name="Rectangle 18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3386" name="Group 181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13400" name="Rectangle 182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01" name="Rectangle 183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02" name="Text Box 184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SYNACK</a:t>
                </a:r>
              </a:p>
            </p:txBody>
          </p:sp>
        </p:grpSp>
        <p:sp>
          <p:nvSpPr>
            <p:cNvPr id="13387" name="Rectangle 185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88" name="Rectangle 186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89" name="Rectangle 187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90" name="Rectangle 188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91" name="Rectangle 189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3392" name="Group 190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13397" name="Rectangle 191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98" name="Rectangle 192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99" name="Text Box 193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SYNACK</a:t>
                </a:r>
              </a:p>
            </p:txBody>
          </p:sp>
        </p:grpSp>
        <p:grpSp>
          <p:nvGrpSpPr>
            <p:cNvPr id="13393" name="Group 194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13394" name="Rectangle 19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95" name="Rectangle 19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96" name="Text Box 19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SYNACK</a:t>
                </a:r>
              </a:p>
            </p:txBody>
          </p:sp>
        </p:grpSp>
      </p:grpSp>
      <p:grpSp>
        <p:nvGrpSpPr>
          <p:cNvPr id="1514734" name="Group 198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13365" name="Group 199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13383" name="Rectangle 200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84" name="Rectangle 201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3366" name="Group 202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13380" name="Rectangle 203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81" name="Rectangle 204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82" name="Text Box 205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SYNACK</a:t>
                </a:r>
              </a:p>
            </p:txBody>
          </p:sp>
        </p:grpSp>
        <p:sp>
          <p:nvSpPr>
            <p:cNvPr id="13367" name="Rectangle 206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8" name="Rectangle 207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9" name="Rectangle 208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0" name="Rectangle 209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1" name="Rectangle 210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3372" name="Group 211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13377" name="Rectangle 212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78" name="Rectangle 213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79" name="Text Box 214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SYNACK</a:t>
                </a:r>
              </a:p>
            </p:txBody>
          </p:sp>
        </p:grpSp>
        <p:grpSp>
          <p:nvGrpSpPr>
            <p:cNvPr id="13373" name="Group 215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13374" name="Rectangle 21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75" name="Rectangle 21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76" name="Text Box 21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SYNACK</a:t>
                </a:r>
              </a:p>
            </p:txBody>
          </p:sp>
        </p:grpSp>
      </p:grpSp>
      <p:grpSp>
        <p:nvGrpSpPr>
          <p:cNvPr id="1514739" name="Group 219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13356" name="Rectangle 220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7" name="Rectangle 221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8" name="Rectangle 222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9" name="Rectangle 223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0" name="Rectangle 224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3361" name="Group 225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13362" name="Rectangle 22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63" name="Rectangle 22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64" name="Text Box 22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/>
                  <a:t>SYNACK</a:t>
                </a:r>
              </a:p>
            </p:txBody>
          </p:sp>
        </p:grpSp>
      </p:grpSp>
      <p:sp>
        <p:nvSpPr>
          <p:cNvPr id="1514725" name="Rectangle 229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web server responds with </a:t>
            </a:r>
            <a:r>
              <a:rPr lang="en-US" sz="2000" b="1" i="1">
                <a:solidFill>
                  <a:srgbClr val="FF0000"/>
                </a:solidFill>
              </a:rPr>
              <a:t>TCP SYNACK</a:t>
            </a:r>
            <a:r>
              <a:rPr lang="en-US" sz="2000"/>
              <a:t> (step 2 in 3-way handshake)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5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514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5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1514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514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514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514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5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45" grpId="0"/>
      <p:bldP spid="1514546" grpId="0"/>
      <p:bldP spid="1514547" grpId="0"/>
      <p:bldP spid="15147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1270A7-EC32-4ABD-877C-5FE54A2D9AE4}" type="datetime1">
              <a:rPr lang="en-US" smtClean="0">
                <a:latin typeface="Verdana" pitchFamily="34" charset="0"/>
              </a:rPr>
              <a:pPr/>
              <a:t>5/15/2018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BB8276-B6A5-4A30-8ADE-D6FD30F9BC13}" type="slidenum">
              <a:rPr lang="en-US" smtClean="0">
                <a:latin typeface="Verdana" pitchFamily="34" charset="0"/>
              </a:rPr>
              <a:pPr/>
              <a:t>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41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342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34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A day in the life… HTTP request/reply </a:t>
            </a:r>
          </a:p>
        </p:txBody>
      </p:sp>
      <p:sp>
        <p:nvSpPr>
          <p:cNvPr id="14344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45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4346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14586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587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4588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16 w 432"/>
                <a:gd name="T3" fmla="*/ 0 h 105"/>
                <a:gd name="T4" fmla="*/ 55 w 432"/>
                <a:gd name="T5" fmla="*/ 8 h 105"/>
                <a:gd name="T6" fmla="*/ 78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589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30 w 432"/>
                <a:gd name="T3" fmla="*/ 0 h 105"/>
                <a:gd name="T4" fmla="*/ 110 w 432"/>
                <a:gd name="T5" fmla="*/ 8 h 105"/>
                <a:gd name="T6" fmla="*/ 156 w 432"/>
                <a:gd name="T7" fmla="*/ 8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tr-TR"/>
            </a:p>
          </p:txBody>
        </p:sp>
      </p:grpSp>
      <p:sp>
        <p:nvSpPr>
          <p:cNvPr id="14347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8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  <p:sp>
        <p:nvSpPr>
          <p:cNvPr id="14350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4351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14569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4570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14571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14572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sp>
            <p:nvSpPr>
              <p:cNvPr id="14573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74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4575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tr-TR"/>
              </a:p>
            </p:txBody>
          </p:sp>
          <p:grpSp>
            <p:nvGrpSpPr>
              <p:cNvPr id="14576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1458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584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585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4577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1458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581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582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14578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79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aphicFrame>
        <p:nvGraphicFramePr>
          <p:cNvPr id="14352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3" name="Clip" r:id="rId3" imgW="1268295" imgH="1199426" progId="MS_ClipArt_Gallery.2">
                  <p:embed/>
                </p:oleObj>
              </mc:Choice>
              <mc:Fallback>
                <p:oleObj name="Clip" r:id="rId3" imgW="1268295" imgH="1199426" progId="MS_ClipArt_Gallery.2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3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4561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4562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14563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64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/>
                  <a:t>HTTP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TCP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Phy</a:t>
                </a:r>
              </a:p>
            </p:txBody>
          </p:sp>
          <p:sp>
            <p:nvSpPr>
              <p:cNvPr id="14565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4566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4567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4568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14557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4559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60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</a:rPr>
                  <a:t>HTTP</a:t>
                </a:r>
              </a:p>
            </p:txBody>
          </p:sp>
        </p:grpSp>
        <p:sp>
          <p:nvSpPr>
            <p:cNvPr id="14558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515569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b="1" i="1">
                <a:solidFill>
                  <a:srgbClr val="FF0000"/>
                </a:solidFill>
              </a:rPr>
              <a:t>HTTP request</a:t>
            </a:r>
            <a:r>
              <a:rPr lang="en-US" sz="2000"/>
              <a:t> sent into TCP socket</a:t>
            </a:r>
          </a:p>
        </p:txBody>
      </p:sp>
      <p:sp>
        <p:nvSpPr>
          <p:cNvPr id="1515570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IP datagram containing HTTP request routed to www.google.com</a:t>
            </a:r>
          </a:p>
        </p:txBody>
      </p:sp>
      <p:sp>
        <p:nvSpPr>
          <p:cNvPr id="1515571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IP datgram containing HTTP reply routed back to client</a:t>
            </a:r>
          </a:p>
        </p:txBody>
      </p:sp>
      <p:grpSp>
        <p:nvGrpSpPr>
          <p:cNvPr id="14358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14543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4544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545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4546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14547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4554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55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56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4548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455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5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5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4549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550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4359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14541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542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360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14539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540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361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14537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538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362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14523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4524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525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4526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grpSp>
          <p:nvGrpSpPr>
            <p:cNvPr id="14527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4534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35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36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4528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4531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32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33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4529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530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4363" name="Group 125"/>
          <p:cNvGrpSpPr>
            <a:grpSpLocks/>
          </p:cNvGrpSpPr>
          <p:nvPr/>
        </p:nvGrpSpPr>
        <p:grpSpPr bwMode="auto">
          <a:xfrm>
            <a:off x="2338388" y="4953000"/>
            <a:ext cx="306387" cy="647700"/>
            <a:chOff x="4180" y="783"/>
            <a:chExt cx="150" cy="307"/>
          </a:xfrm>
        </p:grpSpPr>
        <p:sp>
          <p:nvSpPr>
            <p:cNvPr id="14515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4516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4517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4518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4519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520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521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  <p:sp>
          <p:nvSpPr>
            <p:cNvPr id="14522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tr-TR"/>
            </a:p>
          </p:txBody>
        </p:sp>
      </p:grpSp>
      <p:sp>
        <p:nvSpPr>
          <p:cNvPr id="14364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65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64.233.169.105</a:t>
            </a:r>
          </a:p>
        </p:txBody>
      </p:sp>
      <p:sp>
        <p:nvSpPr>
          <p:cNvPr id="14366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</a:rPr>
              <a:t>web server</a:t>
            </a:r>
          </a:p>
        </p:txBody>
      </p:sp>
      <p:grpSp>
        <p:nvGrpSpPr>
          <p:cNvPr id="14367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1451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51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368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14511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512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369" name="Line 109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grpSp>
        <p:nvGrpSpPr>
          <p:cNvPr id="14370" name="Group 110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14503" name="Freeform 111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14504" name="Group 112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14505" name="Rectangle 11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06" name="Text Box 114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600"/>
                  <a:t>HTTP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TCP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IP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Eth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/>
                  <a:t>Phy</a:t>
                </a:r>
              </a:p>
            </p:txBody>
          </p:sp>
          <p:sp>
            <p:nvSpPr>
              <p:cNvPr id="14507" name="Line 11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4508" name="Line 11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4509" name="Line 11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4510" name="Line 11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1515639" name="Rectangle 11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/>
              <a:t>web server responds with </a:t>
            </a:r>
            <a:r>
              <a:rPr lang="en-US" sz="2000" b="1" i="1">
                <a:solidFill>
                  <a:srgbClr val="FF0000"/>
                </a:solidFill>
              </a:rPr>
              <a:t>HTTP reply</a:t>
            </a:r>
            <a:r>
              <a:rPr lang="en-US" sz="2000"/>
              <a:t> (containing web page)</a:t>
            </a:r>
          </a:p>
        </p:txBody>
      </p:sp>
      <p:grpSp>
        <p:nvGrpSpPr>
          <p:cNvPr id="25" name="Group 120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14472" name="Group 121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4498" name="Group 1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501" name="Rectangle 1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50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bg1"/>
                      </a:solidFill>
                    </a:rPr>
                    <a:t>HTTP</a:t>
                  </a:r>
                </a:p>
              </p:txBody>
            </p:sp>
          </p:grpSp>
          <p:sp>
            <p:nvSpPr>
              <p:cNvPr id="14499" name="Rectangle 1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00" name="Rectangle 1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4473" name="Group 127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4492" name="Group 1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96" name="Rectangle 1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97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bg1"/>
                      </a:solidFill>
                    </a:rPr>
                    <a:t>HTTP</a:t>
                  </a:r>
                </a:p>
              </p:txBody>
            </p:sp>
          </p:grpSp>
          <p:grpSp>
            <p:nvGrpSpPr>
              <p:cNvPr id="14493" name="Group 1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94" name="Rectangle 1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95" name="Rectangle 1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4474" name="Group 134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4490" name="Rectangle 1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91" name="Rectangle 1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4475" name="Group 137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4477" name="Group 138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4481" name="Group 139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484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488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4489" name="Text Box 1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48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486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4487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</p:grpSp>
            <p:sp>
              <p:nvSpPr>
                <p:cNvPr id="14482" name="Rectangle 146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83" name="Rectangle 147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14478" name="Rectangle 148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79" name="Rectangle 149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80" name="Rectangle 150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4476" name="AutoShape 151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403" name="Group 152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14459" name="Rectangle 153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4460" name="Group 154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4463" name="Group 15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466" name="Group 15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47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4471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</a:rPr>
                      <a:t>HTTP</a:t>
                    </a:r>
                  </a:p>
                </p:txBody>
              </p:sp>
            </p:grpSp>
            <p:grpSp>
              <p:nvGrpSpPr>
                <p:cNvPr id="14467" name="Group 15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468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4469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</p:grpSp>
          <p:sp>
            <p:nvSpPr>
              <p:cNvPr id="14464" name="Rectangle 16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65" name="Rectangle 16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4461" name="Rectangle 164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462" name="Rectangle 165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15552" name="Group 166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14425" name="Group 167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4429" name="Group 168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454" name="Group 16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457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4458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</a:rPr>
                      <a:t>HTTP</a:t>
                    </a:r>
                  </a:p>
                </p:txBody>
              </p:sp>
            </p:grpSp>
            <p:sp>
              <p:nvSpPr>
                <p:cNvPr id="14455" name="Rectangle 17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56" name="Rectangle 17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4430" name="Group 174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448" name="Group 17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452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4453" name="Text Box 1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</a:rPr>
                      <a:t>HTTP</a:t>
                    </a:r>
                  </a:p>
                </p:txBody>
              </p:sp>
            </p:grpSp>
            <p:grpSp>
              <p:nvGrpSpPr>
                <p:cNvPr id="14449" name="Group 17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450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4451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</p:grpSp>
          <p:grpSp>
            <p:nvGrpSpPr>
              <p:cNvPr id="14431" name="Group 181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446" name="Rectangle 18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47" name="Rectangle 18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14432" name="Group 184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4433" name="Group 18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4437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4440" name="Group 1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444" name="Rectangle 1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/>
                      </a:p>
                    </p:txBody>
                  </p:sp>
                  <p:sp>
                    <p:nvSpPr>
                      <p:cNvPr id="14445" name="Text Box 18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sz="1000">
                            <a:solidFill>
                              <a:schemeClr val="bg1"/>
                            </a:solidFill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4441" name="Group 1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442" name="Rectangle 1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tr-TR"/>
                      </a:p>
                    </p:txBody>
                  </p:sp>
                  <p:sp>
                    <p:nvSpPr>
                      <p:cNvPr id="14443" name="Rectangle 1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tr-TR"/>
                      </a:p>
                    </p:txBody>
                  </p:sp>
                </p:grpSp>
              </p:grpSp>
              <p:sp>
                <p:nvSpPr>
                  <p:cNvPr id="14438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4439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  <p:sp>
              <p:nvSpPr>
                <p:cNvPr id="14434" name="Rectangle 19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35" name="Rectangle 19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36" name="Rectangle 19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4426" name="Group 198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4427" name="Rectangle 199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28" name="Text Box 200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</a:rPr>
                  <a:t>HTTP</a:t>
                </a:r>
              </a:p>
            </p:txBody>
          </p:sp>
        </p:grpSp>
      </p:grpSp>
      <p:grpSp>
        <p:nvGrpSpPr>
          <p:cNvPr id="1515566" name="Group 201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14392" name="Group 202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20" name="Group 203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23" name="Rectangle 204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24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bg1"/>
                      </a:solidFill>
                    </a:rPr>
                    <a:t>HTTP</a:t>
                  </a:r>
                </a:p>
              </p:txBody>
            </p:sp>
          </p:grpSp>
          <p:sp>
            <p:nvSpPr>
              <p:cNvPr id="14421" name="Rectangle 206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22" name="Rectangle 207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4393" name="Group 208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14" name="Group 209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18" name="Rectangle 210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19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bg1"/>
                      </a:solidFill>
                    </a:rPr>
                    <a:t>HTTP</a:t>
                  </a:r>
                </a:p>
              </p:txBody>
            </p:sp>
          </p:grpSp>
          <p:grpSp>
            <p:nvGrpSpPr>
              <p:cNvPr id="14415" name="Group 212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16" name="Rectangle 213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17" name="Rectangle 214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14394" name="Group 215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412" name="Rectangle 216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13" name="Rectangle 217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4395" name="Group 218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410" name="Rectangle 219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11" name="Text Box 220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1000">
                    <a:solidFill>
                      <a:schemeClr val="bg1"/>
                    </a:solidFill>
                  </a:rPr>
                  <a:t>HTTP</a:t>
                </a:r>
              </a:p>
            </p:txBody>
          </p:sp>
        </p:grpSp>
        <p:grpSp>
          <p:nvGrpSpPr>
            <p:cNvPr id="14396" name="Group 22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397" name="Rectangle 222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14398" name="Group 223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401" name="Group 224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404" name="Group 225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408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4409" name="Text Box 2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405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406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  <p:sp>
                  <p:nvSpPr>
                    <p:cNvPr id="14407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tr-TR"/>
                    </a:p>
                  </p:txBody>
                </p:sp>
              </p:grpSp>
            </p:grpSp>
            <p:sp>
              <p:nvSpPr>
                <p:cNvPr id="14402" name="Rectangle 231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403" name="Rectangle 232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14399" name="Rectangle 233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00" name="Rectangle 234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1515582" name="Group 235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14379" name="Rectangle 236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4380" name="Group 237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383" name="Group 238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386" name="Group 23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390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4391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bg1"/>
                        </a:solidFill>
                      </a:rPr>
                      <a:t>HTTP</a:t>
                    </a:r>
                  </a:p>
                </p:txBody>
              </p:sp>
            </p:grpSp>
            <p:grpSp>
              <p:nvGrpSpPr>
                <p:cNvPr id="14387" name="Group 24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388" name="Rectangle 24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4389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</p:grpSp>
          </p:grpSp>
          <p:sp>
            <p:nvSpPr>
              <p:cNvPr id="14384" name="Rectangle 24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385" name="Rectangle 24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4381" name="Rectangle 247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82" name="Rectangle 248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pic>
        <p:nvPicPr>
          <p:cNvPr id="1515769" name="Picture 2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770" name="Rectangle 250"/>
          <p:cNvSpPr>
            <a:spLocks noChangeArrowheads="1"/>
          </p:cNvSpPr>
          <p:nvPr/>
        </p:nvSpPr>
        <p:spPr bwMode="auto">
          <a:xfrm>
            <a:off x="3494088" y="863600"/>
            <a:ext cx="3865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/>
              <a:t>web page </a:t>
            </a:r>
            <a:r>
              <a:rPr lang="en-US" sz="2400" b="1" i="1">
                <a:solidFill>
                  <a:srgbClr val="FF0000"/>
                </a:solidFill>
              </a:rPr>
              <a:t>finally (!!!)</a:t>
            </a:r>
            <a:r>
              <a:rPr lang="en-US" sz="2400"/>
              <a:t> displayed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515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515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1515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515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1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15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1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9" grpId="0"/>
      <p:bldP spid="1515570" grpId="0"/>
      <p:bldP spid="1515571" grpId="0"/>
      <p:bldP spid="1515639" grpId="0"/>
      <p:bldP spid="1515770" grpId="0"/>
      <p:bldP spid="1515770" grpId="1"/>
    </p:bld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5060</TotalTime>
  <Words>1691</Words>
  <Application>Microsoft Office PowerPoint</Application>
  <PresentationFormat>On-screen Show (4:3)</PresentationFormat>
  <Paragraphs>510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Lora</vt:lpstr>
      <vt:lpstr>Times New Roman</vt:lpstr>
      <vt:lpstr>Verdana</vt:lpstr>
      <vt:lpstr>Wingdings</vt:lpstr>
      <vt:lpstr>LECTURE</vt:lpstr>
      <vt:lpstr>Clip</vt:lpstr>
      <vt:lpstr>Putting all layers together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 TCP connection carrying HTTP</vt:lpstr>
      <vt:lpstr>A day in the life… HTTP request/reply </vt:lpstr>
      <vt:lpstr>Putting all layers together</vt:lpstr>
      <vt:lpstr>What is going on now </vt:lpstr>
      <vt:lpstr>Ethernet 2018+</vt:lpstr>
      <vt:lpstr>In-vehicle Ethernet</vt:lpstr>
      <vt:lpstr>Network Virtualization</vt:lpstr>
      <vt:lpstr>Virtualization =Abstraction + Pooling = Reduced Complexity</vt:lpstr>
      <vt:lpstr>Virtualization =Abstraction + Pooling = Reduced Complexity</vt:lpstr>
      <vt:lpstr>Virtualization Enabler: Hypervisor</vt:lpstr>
      <vt:lpstr>Software Defined Networking</vt:lpstr>
      <vt:lpstr>Software Defined Networking</vt:lpstr>
      <vt:lpstr>From Vertically Integrated to … </vt:lpstr>
      <vt:lpstr>Software Defined Network </vt:lpstr>
      <vt:lpstr>OpenFlow Basics</vt:lpstr>
      <vt:lpstr>New Network Architecture</vt:lpstr>
      <vt:lpstr>Evolving to Cloud Computing</vt:lpstr>
      <vt:lpstr>Objectives and Characteristics</vt:lpstr>
      <vt:lpstr>Network Requirements</vt:lpstr>
      <vt:lpstr>Network Requirements</vt:lpstr>
      <vt:lpstr>Cloud Services</vt:lpstr>
      <vt:lpstr>What is going on now 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eguran</cp:lastModifiedBy>
  <cp:revision>975</cp:revision>
  <cp:lastPrinted>1601-01-01T00:00:00Z</cp:lastPrinted>
  <dcterms:created xsi:type="dcterms:W3CDTF">2011-02-15T06:49:03Z</dcterms:created>
  <dcterms:modified xsi:type="dcterms:W3CDTF">2018-05-15T08:28:13Z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