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91" r:id="rId2"/>
    <p:sldId id="360" r:id="rId3"/>
    <p:sldId id="361" r:id="rId4"/>
    <p:sldId id="349" r:id="rId5"/>
    <p:sldId id="350" r:id="rId6"/>
    <p:sldId id="345" r:id="rId7"/>
    <p:sldId id="347" r:id="rId8"/>
    <p:sldId id="317" r:id="rId9"/>
    <p:sldId id="352" r:id="rId10"/>
    <p:sldId id="354" r:id="rId11"/>
    <p:sldId id="328" r:id="rId12"/>
    <p:sldId id="348" r:id="rId13"/>
    <p:sldId id="320" r:id="rId14"/>
    <p:sldId id="321" r:id="rId15"/>
    <p:sldId id="322" r:id="rId16"/>
    <p:sldId id="332" r:id="rId17"/>
    <p:sldId id="331" r:id="rId18"/>
    <p:sldId id="324" r:id="rId19"/>
    <p:sldId id="323" r:id="rId20"/>
    <p:sldId id="355" r:id="rId21"/>
    <p:sldId id="325" r:id="rId22"/>
    <p:sldId id="326" r:id="rId23"/>
    <p:sldId id="327" r:id="rId24"/>
    <p:sldId id="329" r:id="rId25"/>
    <p:sldId id="279" r:id="rId26"/>
    <p:sldId id="281" r:id="rId27"/>
    <p:sldId id="282" r:id="rId28"/>
    <p:sldId id="283" r:id="rId29"/>
    <p:sldId id="284" r:id="rId30"/>
    <p:sldId id="356" r:id="rId31"/>
    <p:sldId id="357" r:id="rId32"/>
    <p:sldId id="358" r:id="rId33"/>
    <p:sldId id="359" r:id="rId34"/>
    <p:sldId id="364" r:id="rId35"/>
    <p:sldId id="362" r:id="rId36"/>
    <p:sldId id="363" r:id="rId37"/>
    <p:sldId id="311" r:id="rId38"/>
    <p:sldId id="286" r:id="rId39"/>
    <p:sldId id="285" r:id="rId40"/>
    <p:sldId id="288" r:id="rId41"/>
    <p:sldId id="333" r:id="rId42"/>
    <p:sldId id="334" r:id="rId43"/>
    <p:sldId id="335" r:id="rId44"/>
    <p:sldId id="343" r:id="rId45"/>
    <p:sldId id="344" r:id="rId46"/>
    <p:sldId id="346" r:id="rId47"/>
    <p:sldId id="336" r:id="rId48"/>
    <p:sldId id="337" r:id="rId49"/>
    <p:sldId id="338" r:id="rId50"/>
    <p:sldId id="339" r:id="rId51"/>
    <p:sldId id="340" r:id="rId52"/>
    <p:sldId id="353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84" d="100"/>
          <a:sy n="84" d="100"/>
        </p:scale>
        <p:origin x="907" y="82"/>
      </p:cViewPr>
      <p:guideLst>
        <p:guide orient="horz" pos="20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5A26E5-C131-4571-A720-9A71DFE36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5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1E35-2ABE-4B06-8EF3-A73596698624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C6477-66AB-42A0-AC15-58955DDF2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1957" y="693738"/>
            <a:ext cx="108834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48299-D622-4FAC-A774-B2F8EC786AC6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35DB6-1062-47EC-BEEE-4CC82B914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3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7642-A6D9-46F9-A611-890F3ECE37C5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8C22F-D912-47DC-878C-F343D27F4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D9888-9B30-4B1B-AC76-421B26773208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C5D47-A4D5-4507-B74F-746B38F34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C8F7C-032C-4638-A6C8-B66C2ECCD8FB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CF7B-4DA1-482C-A8A7-AD1006399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C4D7E-8B31-45B3-B23F-F7F6FE13E56A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330F-E063-46F6-ACDC-E5707AB11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CC2D5-2F0E-4575-BB47-F04269B9E22D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D2D79-2C8E-4E07-BB30-C6A4BA082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44387-076C-407A-B371-93DDCA1BCE22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C7484-0EDE-4270-9432-055C481B5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2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9937-D22D-4362-8287-7F04FE66B4BB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EED92-C648-46C0-AAAE-5C2A2CC90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A542E-082F-4F9E-B63E-064C18123A32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86E0A-DB93-407C-AB93-A0B1A097F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374E1-DDFC-45BC-92D0-6AADFD48952F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9C907-C647-4B00-BEA7-066F7B6C2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7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9DB6C-9193-4B8E-85A7-051DC66BF2E7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563D-5C58-4426-94D5-58262FEB1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DFBDFB27-484D-4E8F-8814-58668A1F8B5F}" type="datetime1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50A80748-D989-40A9-A541-90A68E525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663" y="6216650"/>
            <a:ext cx="66221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QUEUING ANALYSIS</a:t>
            </a:r>
          </a:p>
        </p:txBody>
      </p:sp>
      <p:sp>
        <p:nvSpPr>
          <p:cNvPr id="307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Queue Analysis with Markov Chain</a:t>
            </a:r>
            <a:endParaRPr lang="tr-T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Balance at the steady state: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Total Rate of going into a state = Total rate of leaving the state</a:t>
                </a:r>
              </a:p>
              <a:p>
                <a:r>
                  <a:rPr lang="en-US" sz="2800" dirty="0" smtClean="0"/>
                  <a:t>Using the state definitions and the balance equations  (</a:t>
                </a:r>
                <a:r>
                  <a:rPr lang="en-US" sz="2800" i="1" dirty="0" smtClean="0">
                    <a:cs typeface="Arial" charset="0"/>
                    <a:sym typeface="Symbol" pitchFamily="18" charset="2"/>
                  </a:rPr>
                  <a:t>Proof </a:t>
                </a:r>
                <a:r>
                  <a:rPr lang="en-US" sz="2800" i="1" dirty="0">
                    <a:cs typeface="Arial" charset="0"/>
                    <a:sym typeface="Symbol" pitchFamily="18" charset="2"/>
                  </a:rPr>
                  <a:t>is on METUCLASS </a:t>
                </a:r>
                <a:r>
                  <a:rPr lang="en-US" sz="2800" dirty="0" smtClean="0">
                    <a:cs typeface="Arial" charset="0"/>
                    <a:sym typeface="Symbol" pitchFamily="18" charset="2"/>
                  </a:rPr>
                  <a:t>-</a:t>
                </a:r>
                <a:r>
                  <a:rPr lang="en-US" sz="2800" i="1" dirty="0" smtClean="0">
                    <a:cs typeface="Arial" charset="0"/>
                    <a:sym typeface="Symbol" pitchFamily="18" charset="2"/>
                  </a:rPr>
                  <a:t>included </a:t>
                </a:r>
                <a:r>
                  <a:rPr lang="en-US" sz="2800" i="1" dirty="0">
                    <a:cs typeface="Arial" charset="0"/>
                    <a:sym typeface="Symbol" pitchFamily="18" charset="2"/>
                  </a:rPr>
                  <a:t>in class content</a:t>
                </a:r>
                <a:r>
                  <a:rPr lang="en-US" sz="2800" dirty="0" smtClean="0">
                    <a:cs typeface="Arial" charset="0"/>
                    <a:sym typeface="Symbol" pitchFamily="18" charset="2"/>
                  </a:rPr>
                  <a:t>) :</a:t>
                </a:r>
              </a:p>
              <a:p>
                <a:pPr lvl="1"/>
                <a:r>
                  <a:rPr lang="en-US" sz="2400" dirty="0" smtClean="0">
                    <a:cs typeface="Arial" charset="0"/>
                    <a:sym typeface="Symbol" pitchFamily="18" charset="2"/>
                  </a:rPr>
                  <a:t>Probability that the system is empty: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Symbol" pitchFamily="18" charset="2"/>
                      </a:rPr>
                      <m:t>=1</m:t>
                    </m:r>
                    <m:r>
                      <a:rPr lang="en-US" sz="2400" b="0" i="1" smtClean="0">
                        <a:latin typeface="Cambria Math"/>
                        <a:sym typeface="Symbol" pitchFamily="18" charset="2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𝜌</m:t>
                    </m:r>
                  </m:oMath>
                </a14:m>
                <a:endParaRPr lang="en-US" sz="2400" b="0" dirty="0" smtClean="0">
                  <a:ea typeface="Cambria Math"/>
                  <a:sym typeface="Symbol" pitchFamily="18" charset="2"/>
                </a:endParaRPr>
              </a:p>
              <a:p>
                <a:pPr lvl="1"/>
                <a:r>
                  <a:rPr lang="en-US" sz="2400" dirty="0" smtClean="0">
                    <a:ea typeface="Cambria Math"/>
                    <a:sym typeface="Symbol" pitchFamily="18" charset="2"/>
                  </a:rPr>
                  <a:t>Probability that the system has </a:t>
                </a:r>
                <a:r>
                  <a:rPr lang="en-US" sz="2400" dirty="0" err="1" smtClean="0">
                    <a:ea typeface="Cambria Math"/>
                    <a:sym typeface="Symbol" pitchFamily="18" charset="2"/>
                  </a:rPr>
                  <a:t>i</a:t>
                </a:r>
                <a:r>
                  <a:rPr lang="en-US" sz="2400" dirty="0" smtClean="0">
                    <a:ea typeface="Cambria Math"/>
                    <a:sym typeface="Symbol" pitchFamily="18" charset="2"/>
                  </a:rPr>
                  <a:t> packets:</a:t>
                </a:r>
                <a:r>
                  <a:rPr lang="en-US" sz="2400" dirty="0"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𝜌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 smtClean="0">
                  <a:ea typeface="Cambria Math"/>
                  <a:sym typeface="Symbol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l-GR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1−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>
                  <a:sym typeface="Symbol" pitchFamily="18" charset="2"/>
                </a:endParaRPr>
              </a:p>
              <a:p>
                <a:endParaRPr lang="en-US" sz="2800" dirty="0">
                  <a:ea typeface="Cambria Math"/>
                  <a:sym typeface="Symbol" pitchFamily="18" charset="2"/>
                </a:endParaRPr>
              </a:p>
              <a:p>
                <a:endParaRPr lang="en-US" sz="2800" b="0" dirty="0" smtClean="0">
                  <a:ea typeface="Cambria Math"/>
                  <a:sym typeface="Symbol" pitchFamily="18" charset="2"/>
                </a:endParaRPr>
              </a:p>
              <a:p>
                <a:endParaRPr lang="en-US" sz="2800" dirty="0">
                  <a:sym typeface="Symbol" pitchFamily="18" charset="2"/>
                </a:endParaRPr>
              </a:p>
              <a:p>
                <a:endParaRPr lang="en-US" sz="2800" dirty="0" smtClean="0">
                  <a:cs typeface="Arial" charset="0"/>
                  <a:sym typeface="Symbol" pitchFamily="18" charset="2"/>
                </a:endParaRPr>
              </a:p>
              <a:p>
                <a:endParaRPr lang="en-US" sz="2800" dirty="0">
                  <a:cs typeface="Arial" charset="0"/>
                  <a:sym typeface="Symbol" pitchFamily="18" charset="2"/>
                </a:endParaRPr>
              </a:p>
              <a:p>
                <a:endParaRPr lang="tr-TR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C8F7C-032C-4638-A6C8-B66C2ECCD8FB}" type="datetime1">
              <a:rPr lang="en-US" smtClean="0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DCF7B-4DA1-482C-A8A7-AD10063993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E82481-BFD3-451A-B841-A16BB55695FD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43F48-46CC-4399-A206-EEBE8C0B1408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Queue Analysis with Markov Chain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96544"/>
          </a:xfrm>
        </p:spPr>
        <p:txBody>
          <a:bodyPr/>
          <a:lstStyle/>
          <a:p>
            <a:pPr eaLnBrk="1" hangingPunct="1"/>
            <a:r>
              <a:rPr lang="en-US" dirty="0" smtClean="0"/>
              <a:t>What kind of queue did we analyze with the Markov Chain model? (A/B/1 in Kendall’s notation)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Inter-arrival times are exponentially distributed with average of 1/</a:t>
            </a:r>
            <a:r>
              <a:rPr lang="el-GR" sz="2400" dirty="0"/>
              <a:t>λ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Wingdings" pitchFamily="2" charset="2"/>
              </a:rPr>
              <a:t>Service times are exponentially distributed with average of 1/</a:t>
            </a:r>
            <a:r>
              <a:rPr lang="en-US" sz="2400" dirty="0">
                <a:sym typeface="Symbol"/>
              </a:rPr>
              <a:t> </a:t>
            </a:r>
            <a:r>
              <a:rPr lang="en-US" sz="2400" dirty="0">
                <a:sym typeface="Wingdings" pitchFamily="2" charset="2"/>
              </a:rPr>
              <a:t> Packet sizes are exponentially </a:t>
            </a:r>
            <a:r>
              <a:rPr lang="en-US" sz="2400" dirty="0" smtClean="0">
                <a:sym typeface="Wingdings" pitchFamily="2" charset="2"/>
              </a:rPr>
              <a:t>distributed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M/M/1 Queue:</a:t>
            </a:r>
          </a:p>
          <a:p>
            <a:pPr lvl="1" eaLnBrk="1" hangingPunct="1"/>
            <a:r>
              <a:rPr lang="en-US" dirty="0" smtClean="0"/>
              <a:t>A: Exponential arrivals</a:t>
            </a:r>
          </a:p>
          <a:p>
            <a:pPr lvl="1" eaLnBrk="1" hangingPunct="1"/>
            <a:r>
              <a:rPr lang="en-US" dirty="0" smtClean="0"/>
              <a:t>B: Exponential service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E82481-BFD3-451A-B841-A16BB55695FD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43F48-46CC-4399-A206-EEBE8C0B1408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Queue Analysis with Markov Chain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M/M/1 Queue:</a:t>
            </a:r>
            <a:endParaRPr lang="en-US" dirty="0" smtClean="0">
              <a:sym typeface="Wingdings" pitchFamily="2" charset="2"/>
            </a:endParaRP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E[Ns]= </a:t>
            </a:r>
            <a:r>
              <a:rPr lang="en-US" dirty="0" smtClean="0">
                <a:cs typeface="Arial" charset="0"/>
                <a:sym typeface="Symbol" pitchFamily="18" charset="2"/>
              </a:rPr>
              <a:t>/(1- )</a:t>
            </a:r>
            <a:br>
              <a:rPr lang="en-US" dirty="0" smtClean="0">
                <a:cs typeface="Arial" charset="0"/>
                <a:sym typeface="Symbol" pitchFamily="18" charset="2"/>
              </a:rPr>
            </a:br>
            <a:r>
              <a:rPr 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(ONLY for M/M1)</a:t>
            </a:r>
          </a:p>
          <a:p>
            <a:pPr marL="457200" lvl="1" indent="0" eaLnBrk="1" hangingPunct="1">
              <a:buNone/>
            </a:pPr>
            <a:r>
              <a:rPr lang="en-US" dirty="0">
                <a:cs typeface="Arial" charset="0"/>
                <a:sym typeface="Wingdings" pitchFamily="2" charset="2"/>
              </a:rPr>
              <a:t> </a:t>
            </a:r>
            <a:r>
              <a:rPr lang="en-US" dirty="0">
                <a:cs typeface="Arial" charset="0"/>
                <a:sym typeface="Symbol" pitchFamily="18" charset="2"/>
              </a:rPr>
              <a:t>E[NQ]=E[Ns]- </a:t>
            </a:r>
            <a:r>
              <a:rPr lang="en-US" dirty="0" smtClean="0">
                <a:cs typeface="Arial" charset="0"/>
                <a:sym typeface="Symbol" pitchFamily="18" charset="2"/>
              </a:rPr>
              <a:t>=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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/>
              <a:t>/(1-</a:t>
            </a:r>
            <a:r>
              <a:rPr lang="en-US" dirty="0" smtClean="0">
                <a:sym typeface="Symbol" panose="05050102010706020507" pitchFamily="18" charset="2"/>
              </a:rPr>
              <a:t>)</a:t>
            </a:r>
            <a:r>
              <a:rPr lang="en-US" dirty="0" smtClean="0"/>
              <a:t>=</a:t>
            </a:r>
            <a:endParaRPr lang="en-US" dirty="0">
              <a:solidFill>
                <a:srgbClr val="FF0000"/>
              </a:solidFill>
              <a:cs typeface="Arial" charset="0"/>
              <a:sym typeface="Symbol" pitchFamily="18" charset="2"/>
            </a:endParaRPr>
          </a:p>
          <a:p>
            <a:pPr lvl="1" eaLnBrk="1" hangingPunct="1"/>
            <a:endParaRPr lang="en-US" dirty="0" smtClean="0">
              <a:cs typeface="Arial" charset="0"/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cs typeface="Arial" charset="0"/>
                <a:sym typeface="Symbol" pitchFamily="18" charset="2"/>
              </a:rPr>
              <a:t>E[</a:t>
            </a:r>
            <a:r>
              <a:rPr lang="en-US" dirty="0" err="1" smtClean="0">
                <a:cs typeface="Arial" charset="0"/>
                <a:sym typeface="Symbol" pitchFamily="18" charset="2"/>
              </a:rPr>
              <a:t>Ts</a:t>
            </a:r>
            <a:r>
              <a:rPr lang="en-US" dirty="0" smtClean="0">
                <a:cs typeface="Arial" charset="0"/>
                <a:sym typeface="Symbol" pitchFamily="18" charset="2"/>
              </a:rPr>
              <a:t>]= </a:t>
            </a:r>
            <a:r>
              <a:rPr lang="en-US" dirty="0" smtClean="0">
                <a:sym typeface="Wingdings" pitchFamily="2" charset="2"/>
              </a:rPr>
              <a:t>E[Ns]/ </a:t>
            </a:r>
            <a:r>
              <a:rPr lang="en-US" dirty="0" smtClean="0">
                <a:cs typeface="Arial" charset="0"/>
                <a:sym typeface="Symbol" pitchFamily="18" charset="2"/>
              </a:rPr>
              <a:t>=1/ - </a:t>
            </a:r>
            <a:r>
              <a:rPr lang="en-US" dirty="0" smtClean="0">
                <a:cs typeface="Arial" charset="0"/>
                <a:sym typeface="Wingdings" pitchFamily="2" charset="2"/>
              </a:rPr>
              <a:t>Little’s Law </a:t>
            </a:r>
            <a:br>
              <a:rPr lang="en-US" dirty="0" smtClean="0">
                <a:cs typeface="Arial" charset="0"/>
                <a:sym typeface="Wingdings" pitchFamily="2" charset="2"/>
              </a:rPr>
            </a:br>
            <a:r>
              <a:rPr lang="en-US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(for all queuing systems including M/M/1 where there are no packet losses)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3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3919C3-199A-4E56-9F35-AAA692C0EBF2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3A1C95-1956-4014-A5D7-BD21411D83EF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M/M/1 Queue:</a:t>
            </a:r>
            <a:br>
              <a:rPr lang="en-US" sz="4000" smtClean="0"/>
            </a:br>
            <a:r>
              <a:rPr lang="en-US" sz="4000" smtClean="0"/>
              <a:t>Response Time vs. Arrivals</a:t>
            </a:r>
          </a:p>
        </p:txBody>
      </p:sp>
      <p:pic>
        <p:nvPicPr>
          <p:cNvPr id="10247" name="Picture 4" descr="d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47" y="1386326"/>
            <a:ext cx="5055493" cy="378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5085184"/>
                <a:ext cx="7776864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tr-TR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𝑁𝑠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85184"/>
                <a:ext cx="7776864" cy="8753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46372" y="364676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some </a:t>
            </a:r>
            <a:r>
              <a:rPr lang="en-US" dirty="0" smtClean="0">
                <a:sym typeface="Symbol"/>
              </a:rPr>
              <a:t>, </a:t>
            </a:r>
            <a:r>
              <a:rPr lang="en-US" dirty="0">
                <a:cs typeface="Arial" charset="0"/>
                <a:sym typeface="Symbol" pitchFamily="18" charset="2"/>
              </a:rPr>
              <a:t></a:t>
            </a:r>
            <a:r>
              <a:rPr lang="en-US" dirty="0" smtClean="0">
                <a:sym typeface="Symbol"/>
              </a:rPr>
              <a:t> 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4AEEC1-E953-4270-B4C9-24E624D076DD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2A881D-08C7-46F3-BBEB-51680CBA05AA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Exponential Distribution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We say that a random variable X is distributed exponentially with </a:t>
            </a:r>
            <a:r>
              <a:rPr lang="en-US" sz="2400" i="1" dirty="0" smtClean="0"/>
              <a:t>rate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: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dirty="0" err="1" smtClean="0">
                <a:sym typeface="Symbol" pitchFamily="18" charset="2"/>
              </a:rPr>
              <a:t>X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~Exp</a:t>
            </a:r>
            <a:r>
              <a:rPr lang="en-US" sz="2400" dirty="0" smtClean="0">
                <a:cs typeface="Arial" charset="0"/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)</a:t>
            </a: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if X has the probability density function:</a:t>
            </a: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f(x)= e- </a:t>
            </a:r>
            <a:r>
              <a:rPr lang="en-US" sz="2400" baseline="30000" dirty="0" smtClean="0">
                <a:sym typeface="Symbol" pitchFamily="18" charset="2"/>
              </a:rPr>
              <a:t>x</a:t>
            </a:r>
            <a:r>
              <a:rPr lang="en-US" sz="2400" dirty="0" smtClean="0">
                <a:sym typeface="Symbol" pitchFamily="18" charset="2"/>
              </a:rPr>
              <a:t>, x0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	   </a:t>
            </a:r>
            <a:r>
              <a:rPr lang="en-US" sz="2400" smtClean="0">
                <a:sym typeface="Symbol" pitchFamily="18" charset="2"/>
              </a:rPr>
              <a:t>0 otherwise</a:t>
            </a:r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792288"/>
            <a:ext cx="426085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222953-A346-490D-A05B-D4CFB6457BD3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C3A9F9-A319-4A63-BF56-DE7C19C755DF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Exponential Distribution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E[X]=1/</a:t>
            </a:r>
            <a:r>
              <a:rPr lang="en-US" smtClean="0">
                <a:sym typeface="Symbol" pitchFamily="18" charset="2"/>
              </a:rPr>
              <a:t>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Var[X]= </a:t>
            </a:r>
            <a:r>
              <a:rPr lang="en-US" smtClean="0"/>
              <a:t>1/</a:t>
            </a:r>
            <a:r>
              <a:rPr lang="en-US" smtClean="0">
                <a:sym typeface="Symbol" pitchFamily="18" charset="2"/>
              </a:rPr>
              <a:t></a:t>
            </a:r>
            <a:r>
              <a:rPr lang="en-US" baseline="30000" smtClean="0">
                <a:sym typeface="Symbol" pitchFamily="18" charset="2"/>
              </a:rPr>
              <a:t>2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Note:  referred to as the </a:t>
            </a:r>
            <a:r>
              <a:rPr lang="en-US" i="1" smtClean="0">
                <a:sym typeface="Symbol" pitchFamily="18" charset="2"/>
              </a:rPr>
              <a:t>rate</a:t>
            </a:r>
            <a:r>
              <a:rPr lang="en-US" smtClean="0">
                <a:sym typeface="Symbol" pitchFamily="18" charset="2"/>
              </a:rPr>
              <a:t> of the distribution because the mean of the distribution is 1/ </a:t>
            </a:r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792288"/>
            <a:ext cx="426085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4BA0D-8A6A-4564-B75E-CB3C4442ADC9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10806E-6D58-46DD-A4E8-8266C78212A2}" type="slidenum">
              <a:rPr lang="en-US" smtClean="0">
                <a:latin typeface="Verdana" pitchFamily="34" charset="0"/>
              </a:rPr>
              <a:pPr/>
              <a:t>16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Exponential Distribution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86238" cy="2836863"/>
          </a:xfrm>
        </p:spPr>
        <p:txBody>
          <a:bodyPr/>
          <a:lstStyle/>
          <a:p>
            <a:pPr eaLnBrk="1" hangingPunct="1"/>
            <a:r>
              <a:rPr lang="en-US" dirty="0" smtClean="0"/>
              <a:t>Exponential distribution is </a:t>
            </a:r>
            <a:r>
              <a:rPr lang="en-US" dirty="0" smtClean="0">
                <a:solidFill>
                  <a:srgbClr val="FF0000"/>
                </a:solidFill>
              </a:rPr>
              <a:t>memoryless: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Let </a:t>
            </a:r>
            <a:r>
              <a:rPr lang="en-US" dirty="0" err="1" smtClean="0">
                <a:sym typeface="Symbol" pitchFamily="18" charset="2"/>
              </a:rPr>
              <a:t>X</a:t>
            </a:r>
            <a:r>
              <a:rPr lang="en-US" dirty="0" err="1" smtClean="0">
                <a:cs typeface="Arial" charset="0"/>
                <a:sym typeface="Symbol" pitchFamily="18" charset="2"/>
              </a:rPr>
              <a:t>~Exp</a:t>
            </a:r>
            <a:r>
              <a:rPr 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)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P(X&gt;</a:t>
            </a:r>
            <a:r>
              <a:rPr lang="en-US" dirty="0" err="1" smtClean="0">
                <a:sym typeface="Symbol" pitchFamily="18" charset="2"/>
              </a:rPr>
              <a:t>s+t</a:t>
            </a:r>
            <a:r>
              <a:rPr lang="en-US" dirty="0" smtClean="0">
                <a:sym typeface="Symbol" pitchFamily="18" charset="2"/>
              </a:rPr>
              <a:t> | X&gt;t)=P(X&gt;s)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83113" y="1557338"/>
            <a:ext cx="4284662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 dirty="0"/>
              <a:t>The probability that you wait for at least another s seconds for the bus  is the same as: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probability that you just came to the bus stop and wait for s seconds before the bus comes.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Independent of t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288" y="4021138"/>
            <a:ext cx="41878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 smtClean="0"/>
              <a:t>Example: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 dirty="0" smtClean="0"/>
              <a:t>Let </a:t>
            </a:r>
            <a:r>
              <a:rPr lang="en-US" sz="2400" dirty="0"/>
              <a:t>X show the waiting time for a bus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 dirty="0"/>
              <a:t>You waited for the bus for t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B40BC8-6205-4183-8B3D-AE65D4FA3484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10FEEC-1986-4B97-8BE4-20B0D8F68FA5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Poisson Process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264" cy="2116832"/>
          </a:xfrm>
        </p:spPr>
        <p:txBody>
          <a:bodyPr/>
          <a:lstStyle/>
          <a:p>
            <a:pPr eaLnBrk="1" hangingPunct="1"/>
            <a:r>
              <a:rPr lang="en-US" altLang="ja-JP" sz="2800" dirty="0" smtClean="0">
                <a:ea typeface="ＭＳ Ｐゴシック" pitchFamily="34" charset="-128"/>
              </a:rPr>
              <a:t>Consider a stochastic counting process </a:t>
            </a:r>
            <a:r>
              <a:rPr lang="en-US" altLang="ja-JP" sz="2800" i="1" dirty="0" smtClean="0">
                <a:ea typeface="ＭＳ Ｐゴシック" pitchFamily="34" charset="-128"/>
              </a:rPr>
              <a:t>N</a:t>
            </a:r>
            <a:r>
              <a:rPr lang="en-US" altLang="ja-JP" sz="2800" dirty="0" smtClean="0">
                <a:ea typeface="ＭＳ Ｐゴシック" pitchFamily="34" charset="-128"/>
              </a:rPr>
              <a:t>(</a:t>
            </a:r>
            <a:r>
              <a:rPr lang="en-US" altLang="ja-JP" sz="2800" i="1" dirty="0" smtClean="0">
                <a:ea typeface="ＭＳ Ｐゴシック" pitchFamily="34" charset="-128"/>
              </a:rPr>
              <a:t>t</a:t>
            </a:r>
            <a:r>
              <a:rPr lang="en-US" altLang="ja-JP" sz="2800" dirty="0" smtClean="0">
                <a:ea typeface="ＭＳ Ｐゴシック" pitchFamily="34" charset="-128"/>
              </a:rPr>
              <a:t>) </a:t>
            </a:r>
          </a:p>
          <a:p>
            <a:pPr eaLnBrk="1" hangingPunct="1"/>
            <a:r>
              <a:rPr lang="en-US" altLang="ja-JP" sz="2800" i="1" dirty="0">
                <a:ea typeface="ＭＳ Ｐゴシック" pitchFamily="34" charset="-128"/>
              </a:rPr>
              <a:t>N</a:t>
            </a:r>
            <a:r>
              <a:rPr lang="en-US" altLang="ja-JP" sz="2800" dirty="0">
                <a:ea typeface="ＭＳ Ｐゴシック" pitchFamily="34" charset="-128"/>
              </a:rPr>
              <a:t>(</a:t>
            </a:r>
            <a:r>
              <a:rPr lang="en-US" altLang="ja-JP" sz="2800" i="1" dirty="0">
                <a:ea typeface="ＭＳ Ｐゴシック" pitchFamily="34" charset="-128"/>
              </a:rPr>
              <a:t>t</a:t>
            </a:r>
            <a:r>
              <a:rPr lang="en-US" altLang="ja-JP" sz="2800" dirty="0">
                <a:ea typeface="ＭＳ Ｐゴシック" pitchFamily="34" charset="-128"/>
              </a:rPr>
              <a:t>) represents </a:t>
            </a:r>
            <a:r>
              <a:rPr lang="en-US" altLang="ja-JP" sz="2800" dirty="0">
                <a:solidFill>
                  <a:srgbClr val="FF0000"/>
                </a:solidFill>
                <a:ea typeface="ＭＳ Ｐゴシック" pitchFamily="34" charset="-128"/>
              </a:rPr>
              <a:t>the total number of </a:t>
            </a:r>
            <a:r>
              <a:rPr lang="en-US" altLang="ja-JP" sz="2800" dirty="0" smtClean="0">
                <a:solidFill>
                  <a:srgbClr val="FF0000"/>
                </a:solidFill>
                <a:ea typeface="ＭＳ Ｐゴシック" pitchFamily="34" charset="-128"/>
              </a:rPr>
              <a:t>events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>
                <a:ea typeface="ＭＳ Ｐゴシック" pitchFamily="34" charset="-128"/>
              </a:rPr>
              <a:t>in [0, </a:t>
            </a:r>
            <a:r>
              <a:rPr lang="en-US" altLang="ja-JP" sz="2800" i="1" dirty="0">
                <a:ea typeface="ＭＳ Ｐゴシック" pitchFamily="34" charset="-128"/>
              </a:rPr>
              <a:t>t</a:t>
            </a:r>
            <a:r>
              <a:rPr lang="en-US" altLang="ja-JP" sz="2800" dirty="0" smtClean="0">
                <a:ea typeface="ＭＳ Ｐゴシック" pitchFamily="34" charset="-128"/>
              </a:rPr>
              <a:t>]</a:t>
            </a:r>
          </a:p>
          <a:p>
            <a:pPr eaLnBrk="1" hangingPunct="1"/>
            <a:r>
              <a:rPr lang="en-US" altLang="ja-JP" sz="2800" i="1" dirty="0">
                <a:ea typeface="ＭＳ Ｐゴシック" pitchFamily="34" charset="-128"/>
              </a:rPr>
              <a:t>N</a:t>
            </a:r>
            <a:r>
              <a:rPr lang="en-US" altLang="ja-JP" sz="2800" dirty="0">
                <a:ea typeface="ＭＳ Ｐゴシック" pitchFamily="34" charset="-128"/>
              </a:rPr>
              <a:t>(</a:t>
            </a:r>
            <a:r>
              <a:rPr lang="en-US" altLang="ja-JP" sz="2800" i="1" dirty="0">
                <a:ea typeface="ＭＳ Ｐゴシック" pitchFamily="34" charset="-128"/>
              </a:rPr>
              <a:t>0</a:t>
            </a:r>
            <a:r>
              <a:rPr lang="en-US" altLang="ja-JP" sz="2800" dirty="0">
                <a:ea typeface="ＭＳ Ｐゴシック" pitchFamily="34" charset="-128"/>
              </a:rPr>
              <a:t>)=0 </a:t>
            </a:r>
            <a:endParaRPr lang="en-US" altLang="ja-JP" sz="2800" i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sz="2800" i="1" dirty="0" smtClean="0">
                <a:ea typeface="ＭＳ Ｐゴシック" pitchFamily="34" charset="-128"/>
              </a:rPr>
              <a:t>t</a:t>
            </a:r>
            <a:r>
              <a:rPr lang="en-US" altLang="ja-JP" sz="2800" dirty="0" smtClean="0">
                <a:ea typeface="ＭＳ Ｐゴシック" pitchFamily="34" charset="-128"/>
              </a:rPr>
              <a:t> &gt; 0, </a:t>
            </a:r>
            <a:r>
              <a:rPr lang="en-US" altLang="ja-JP" sz="2800" i="1" dirty="0" smtClean="0">
                <a:ea typeface="ＭＳ Ｐゴシック" pitchFamily="34" charset="-128"/>
              </a:rPr>
              <a:t>N</a:t>
            </a:r>
            <a:r>
              <a:rPr lang="en-US" altLang="ja-JP" sz="2800" dirty="0" smtClean="0">
                <a:ea typeface="ＭＳ Ｐゴシック" pitchFamily="34" charset="-128"/>
              </a:rPr>
              <a:t>(</a:t>
            </a:r>
            <a:r>
              <a:rPr lang="en-US" altLang="ja-JP" sz="2800" i="1" dirty="0" smtClean="0">
                <a:ea typeface="ＭＳ Ｐゴシック" pitchFamily="34" charset="-128"/>
              </a:rPr>
              <a:t>t</a:t>
            </a:r>
            <a:r>
              <a:rPr lang="en-US" altLang="ja-JP" sz="2800" dirty="0" smtClean="0">
                <a:ea typeface="ＭＳ Ｐゴシック" pitchFamily="34" charset="-128"/>
              </a:rPr>
              <a:t>)&gt;=0 </a:t>
            </a:r>
          </a:p>
        </p:txBody>
      </p:sp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120"/>
            <a:ext cx="7810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B3EDC0-0264-4E77-91BC-EED7152CA44A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07EDE-43C0-4DDD-BD86-EA852E130571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Poisson Process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19732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ja-JP" sz="2400" i="1" dirty="0" smtClean="0">
                <a:solidFill>
                  <a:srgbClr val="FF0000"/>
                </a:solidFill>
                <a:ea typeface="ＭＳ Ｐゴシック" pitchFamily="34" charset="-128"/>
              </a:rPr>
              <a:t>A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Poisson process with rate </a:t>
            </a:r>
            <a:r>
              <a:rPr lang="en-US" altLang="ja-JP" sz="2400" i="1" dirty="0" smtClean="0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l</a:t>
            </a:r>
            <a:r>
              <a:rPr lang="en-US" altLang="ja-JP" sz="2400" dirty="0" smtClean="0">
                <a:ea typeface="ＭＳ Ｐゴシック" pitchFamily="34" charset="-128"/>
              </a:rPr>
              <a:t> is a sequence of events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ja-JP" sz="2400" dirty="0" smtClean="0">
                <a:ea typeface="ＭＳ Ｐゴシック" pitchFamily="34" charset="-128"/>
              </a:rPr>
              <a:t>The number of events that occur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in disjoint intervals are independent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ja-JP" sz="2400" dirty="0" smtClean="0">
                <a:ea typeface="ＭＳ Ｐゴシック" pitchFamily="34" charset="-128"/>
              </a:rPr>
              <a:t>The number of events in any [</a:t>
            </a:r>
            <a:r>
              <a:rPr lang="en-US" altLang="ja-JP" sz="2400" i="1" dirty="0" smtClean="0">
                <a:ea typeface="ＭＳ Ｐゴシック" pitchFamily="34" charset="-128"/>
              </a:rPr>
              <a:t>t, t + </a:t>
            </a:r>
            <a:r>
              <a:rPr lang="en-US" altLang="ja-JP" sz="2400" i="1" dirty="0" smtClean="0">
                <a:latin typeface="Symbol" pitchFamily="18" charset="2"/>
                <a:ea typeface="ＭＳ Ｐゴシック" pitchFamily="34" charset="-128"/>
              </a:rPr>
              <a:t>t</a:t>
            </a:r>
            <a:r>
              <a:rPr lang="en-US" altLang="ja-JP" sz="2400" dirty="0" smtClean="0">
                <a:ea typeface="ＭＳ Ｐゴシック" pitchFamily="34" charset="-128"/>
              </a:rPr>
              <a:t>] is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Poisson distributed</a:t>
            </a:r>
            <a:r>
              <a:rPr lang="en-US" altLang="ja-JP" sz="2400" dirty="0" smtClean="0">
                <a:ea typeface="ＭＳ Ｐゴシック" pitchFamily="34" charset="-128"/>
              </a:rPr>
              <a:t> with parameter </a:t>
            </a:r>
            <a:r>
              <a:rPr lang="en-US" altLang="ja-JP" sz="2400" i="1" dirty="0" err="1" smtClean="0">
                <a:latin typeface="Symbol" pitchFamily="18" charset="2"/>
                <a:ea typeface="ＭＳ Ｐゴシック" pitchFamily="34" charset="-128"/>
              </a:rPr>
              <a:t>lt</a:t>
            </a:r>
            <a:endParaRPr lang="en-US" sz="24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5229225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ja-JP" sz="2000" dirty="0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λ  </a:t>
            </a:r>
            <a:r>
              <a:rPr lang="en-US" altLang="ja-JP" sz="2000" dirty="0" smtClean="0">
                <a:ea typeface="ＭＳ Ｐゴシック" pitchFamily="34" charset="-128"/>
              </a:rPr>
              <a:t>is the rate of the process as E[N(t)]= </a:t>
            </a:r>
            <a:r>
              <a:rPr lang="en-US" altLang="ja-JP" sz="2000" dirty="0" err="1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λt</a:t>
            </a:r>
            <a:r>
              <a:rPr lang="en-US" altLang="ja-JP" sz="2000" dirty="0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1074" y="4005064"/>
                <a:ext cx="6007478" cy="921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𝜆𝜏</m:t>
                          </m:r>
                        </m:sup>
                      </m:sSup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𝜆𝜏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74" y="4005064"/>
                <a:ext cx="6007478" cy="921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88421" y="4204349"/>
                <a:ext cx="2230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=0, 1, 2,…</m:t>
                      </m:r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21" y="4204349"/>
                <a:ext cx="223054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44AC22-E571-4EAF-B8EE-B0F12A89013D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55FBE-F81C-44F0-9F9E-4EACB18BCDFA}" type="slidenum">
              <a:rPr lang="en-US" smtClean="0">
                <a:latin typeface="Verdana" pitchFamily="34" charset="0"/>
              </a:rPr>
              <a:pPr/>
              <a:t>19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Poisson Process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Times between the events are random variables with the following properties:</a:t>
            </a:r>
          </a:p>
          <a:p>
            <a:pPr lvl="1" eaLnBrk="1" hangingPunct="1"/>
            <a:r>
              <a:rPr lang="en-US" dirty="0" smtClean="0"/>
              <a:t>Independently and identically distributed </a:t>
            </a:r>
          </a:p>
          <a:p>
            <a:pPr lvl="2" eaLnBrk="1" hangingPunct="1"/>
            <a:r>
              <a:rPr lang="en-US" dirty="0" smtClean="0"/>
              <a:t>(</a:t>
            </a:r>
            <a:r>
              <a:rPr lang="en-US" dirty="0" err="1" smtClean="0"/>
              <a:t>i.i.d</a:t>
            </a:r>
            <a:r>
              <a:rPr lang="en-US" dirty="0"/>
              <a:t>: each random variable has the same probability distribution as the others and all are mutually independent.)</a:t>
            </a:r>
            <a:endParaRPr lang="en-US" dirty="0" smtClean="0"/>
          </a:p>
          <a:p>
            <a:pPr lvl="1" eaLnBrk="1" hangingPunct="1"/>
            <a:r>
              <a:rPr lang="en-US" dirty="0" smtClean="0"/>
              <a:t>exponentially distributed with rate </a:t>
            </a:r>
            <a:r>
              <a:rPr lang="el-GR" dirty="0" smtClean="0"/>
              <a:t>λ</a:t>
            </a:r>
            <a:endParaRPr lang="en-US" dirty="0"/>
          </a:p>
          <a:p>
            <a:pPr lvl="2" eaLnBrk="1" hangingPunct="1"/>
            <a:r>
              <a:rPr lang="en-US" dirty="0" smtClean="0"/>
              <a:t>exponentially distributed  </a:t>
            </a:r>
            <a:r>
              <a:rPr lang="en-US" dirty="0" smtClean="0">
                <a:sym typeface="Symbol"/>
              </a:rPr>
              <a:t> </a:t>
            </a:r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events </a:t>
            </a:r>
            <a:r>
              <a:rPr lang="en-US" dirty="0">
                <a:solidFill>
                  <a:srgbClr val="FF0000"/>
                </a:solidFill>
              </a:rPr>
              <a:t>over interval [</a:t>
            </a:r>
            <a:r>
              <a:rPr lang="en-US" dirty="0" err="1">
                <a:solidFill>
                  <a:srgbClr val="FF0000"/>
                </a:solidFill>
              </a:rPr>
              <a:t>t,t+x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is Poisson distributed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summary of the Queuing Theory Notes on ODTU CLASS</a:t>
            </a:r>
          </a:p>
          <a:p>
            <a:r>
              <a:rPr lang="en-US" dirty="0" smtClean="0"/>
              <a:t>READ THE QUEUING THEORY NOTES 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C8F7C-032C-4638-A6C8-B66C2ECCD8FB}" type="datetime1">
              <a:rPr lang="en-US" smtClean="0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DCF7B-4DA1-482C-A8A7-AD10063993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44AC22-E571-4EAF-B8EE-B0F12A89013D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55FBE-F81C-44F0-9F9E-4EACB18BCDFA}" type="slidenum">
              <a:rPr lang="en-US" smtClean="0">
                <a:latin typeface="Verdana" pitchFamily="34" charset="0"/>
              </a:rPr>
              <a:pPr/>
              <a:t>20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M/M/1 Queue Summary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M/M/1 Queue is a queue with Poisson arrivals (exponentially distributed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interarrival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times) and exponentially distributed packet sizes!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E[Ns</a:t>
            </a:r>
            <a:r>
              <a:rPr lang="en-US" dirty="0">
                <a:sym typeface="Wingdings" pitchFamily="2" charset="2"/>
              </a:rPr>
              <a:t>]= </a:t>
            </a:r>
            <a:r>
              <a:rPr lang="en-US" dirty="0">
                <a:cs typeface="Arial" charset="0"/>
                <a:sym typeface="Symbol" pitchFamily="18" charset="2"/>
              </a:rPr>
              <a:t>/(1- </a:t>
            </a:r>
            <a:r>
              <a:rPr 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dirty="0" smtClean="0">
                <a:cs typeface="Arial" charset="0"/>
                <a:sym typeface="Symbol" pitchFamily="18" charset="2"/>
              </a:rPr>
              <a:t>E[NQ</a:t>
            </a:r>
            <a:r>
              <a:rPr lang="en-US" dirty="0">
                <a:cs typeface="Arial" charset="0"/>
                <a:sym typeface="Symbol" pitchFamily="18" charset="2"/>
              </a:rPr>
              <a:t>]=E[Ns]- =</a:t>
            </a:r>
            <a:r>
              <a:rPr lang="en-US" dirty="0">
                <a:sym typeface="Symbol" panose="05050102010706020507" pitchFamily="18" charset="2"/>
              </a:rPr>
              <a:t> 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/>
              <a:t>/(1-</a:t>
            </a:r>
            <a:r>
              <a:rPr lang="en-US" dirty="0">
                <a:sym typeface="Symbol" panose="05050102010706020507" pitchFamily="18" charset="2"/>
              </a:rPr>
              <a:t>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 eaLnBrk="1" hangingPunct="1"/>
            <a:r>
              <a:rPr lang="en-US" dirty="0">
                <a:cs typeface="Arial" charset="0"/>
                <a:sym typeface="Symbol" pitchFamily="18" charset="2"/>
              </a:rPr>
              <a:t>E[</a:t>
            </a:r>
            <a:r>
              <a:rPr lang="en-US" dirty="0" err="1">
                <a:cs typeface="Arial" charset="0"/>
                <a:sym typeface="Symbol" pitchFamily="18" charset="2"/>
              </a:rPr>
              <a:t>Ts</a:t>
            </a:r>
            <a:r>
              <a:rPr lang="en-US" dirty="0">
                <a:cs typeface="Arial" charset="0"/>
                <a:sym typeface="Symbol" pitchFamily="18" charset="2"/>
              </a:rPr>
              <a:t>]= </a:t>
            </a:r>
            <a:r>
              <a:rPr lang="en-US" dirty="0">
                <a:sym typeface="Wingdings" pitchFamily="2" charset="2"/>
              </a:rPr>
              <a:t>E[Ns]/ </a:t>
            </a:r>
            <a:r>
              <a:rPr lang="en-US" dirty="0">
                <a:cs typeface="Arial" charset="0"/>
                <a:sym typeface="Symbol" pitchFamily="18" charset="2"/>
              </a:rPr>
              <a:t>=1/ </a:t>
            </a:r>
            <a:r>
              <a:rPr lang="en-US" dirty="0" smtClean="0">
                <a:cs typeface="Arial" charset="0"/>
                <a:sym typeface="Symbol" pitchFamily="18" charset="2"/>
              </a:rPr>
              <a:t>(</a:t>
            </a:r>
            <a:r>
              <a:rPr lang="en-US" dirty="0">
                <a:cs typeface="Arial" charset="0"/>
                <a:sym typeface="Symbol" pitchFamily="18" charset="2"/>
              </a:rPr>
              <a:t>- </a:t>
            </a:r>
            <a:r>
              <a:rPr lang="en-US" dirty="0" smtClean="0">
                <a:cs typeface="Arial" charset="0"/>
                <a:sym typeface="Symbol" pitchFamily="18" charset="2"/>
              </a:rPr>
              <a:t>)</a:t>
            </a:r>
            <a:r>
              <a:rPr lang="en-US" dirty="0" smtClean="0">
                <a:cs typeface="Arial" charset="0"/>
                <a:sym typeface="Wingdings" pitchFamily="2" charset="2"/>
              </a:rPr>
              <a:t></a:t>
            </a:r>
            <a:r>
              <a:rPr lang="en-US" dirty="0">
                <a:cs typeface="Arial" charset="0"/>
                <a:sym typeface="Wingdings" pitchFamily="2" charset="2"/>
              </a:rPr>
              <a:t>Little’s Law </a:t>
            </a:r>
            <a:br>
              <a:rPr lang="en-US" dirty="0">
                <a:cs typeface="Arial" charset="0"/>
                <a:sym typeface="Wingdings" pitchFamily="2" charset="2"/>
              </a:rPr>
            </a:b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5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1F7ABB-49EE-40E4-9ACF-7865355576BF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A61700-EBC3-4D93-BCBB-B72478589E44}" type="slidenum">
              <a:rPr lang="en-US" smtClean="0">
                <a:latin typeface="Verdana" pitchFamily="34" charset="0"/>
              </a:rPr>
              <a:pPr/>
              <a:t>21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Poisson Process Properties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2620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arrivals</a:t>
            </a:r>
            <a:r>
              <a:rPr lang="en-US" dirty="0" smtClean="0"/>
              <a:t> to single server </a:t>
            </a:r>
            <a:r>
              <a:rPr lang="en-US" dirty="0" smtClean="0">
                <a:solidFill>
                  <a:srgbClr val="FF0000"/>
                </a:solidFill>
              </a:rPr>
              <a:t>with exponential service times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Poisson </a:t>
            </a:r>
            <a:r>
              <a:rPr lang="en-US" dirty="0" smtClean="0"/>
              <a:t>with mean </a:t>
            </a:r>
            <a:r>
              <a:rPr lang="en-US" dirty="0" smtClean="0">
                <a:sym typeface="Symbol" pitchFamily="18" charset="2"/>
              </a:rPr>
              <a:t>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departures </a:t>
            </a:r>
            <a:r>
              <a:rPr lang="en-US" dirty="0" smtClean="0"/>
              <a:t>are also </a:t>
            </a:r>
            <a:r>
              <a:rPr lang="en-US" dirty="0" smtClean="0">
                <a:solidFill>
                  <a:srgbClr val="FF0000"/>
                </a:solidFill>
              </a:rPr>
              <a:t>Poisson </a:t>
            </a:r>
            <a:r>
              <a:rPr lang="en-US" dirty="0" smtClean="0"/>
              <a:t>with mean </a:t>
            </a:r>
            <a:r>
              <a:rPr lang="en-US" dirty="0" smtClean="0">
                <a:sym typeface="Symbol" pitchFamily="18" charset="2"/>
              </a:rPr>
              <a:t></a:t>
            </a:r>
            <a:r>
              <a:rPr lang="en-US" dirty="0" smtClean="0"/>
              <a:t>, if (</a:t>
            </a:r>
            <a:r>
              <a:rPr lang="en-US" dirty="0" smtClean="0">
                <a:sym typeface="Symbol" pitchFamily="18" charset="2"/>
              </a:rPr>
              <a:t></a:t>
            </a:r>
            <a:r>
              <a:rPr lang="en-US" dirty="0" smtClean="0"/>
              <a:t>&lt;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Remember: Departures are always with </a:t>
            </a:r>
            <a:r>
              <a:rPr lang="en-US" dirty="0"/>
              <a:t>mean </a:t>
            </a:r>
            <a:r>
              <a:rPr lang="en-US" dirty="0" smtClean="0">
                <a:sym typeface="Symbol" pitchFamily="18" charset="2"/>
              </a:rPr>
              <a:t> if </a:t>
            </a:r>
            <a:r>
              <a:rPr lang="en-US" altLang="ja-JP" dirty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&lt;</a:t>
            </a:r>
            <a:r>
              <a:rPr lang="en-US" altLang="ja-JP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1 </a:t>
            </a:r>
            <a:r>
              <a:rPr lang="en-US" altLang="ja-JP" dirty="0">
                <a:sym typeface="Symbol" pitchFamily="18" charset="2"/>
              </a:rPr>
              <a:t>(</a:t>
            </a:r>
            <a:r>
              <a:rPr lang="en-US" dirty="0" smtClean="0"/>
              <a:t>Throughput X=</a:t>
            </a:r>
            <a:r>
              <a:rPr lang="en-US" dirty="0" smtClean="0">
                <a:sym typeface="Symbol" pitchFamily="18" charset="2"/>
              </a:rPr>
              <a:t>)</a:t>
            </a:r>
            <a:endParaRPr lang="en-US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grpSp>
        <p:nvGrpSpPr>
          <p:cNvPr id="17415" name="Group 4"/>
          <p:cNvGrpSpPr>
            <a:grpSpLocks/>
          </p:cNvGrpSpPr>
          <p:nvPr/>
        </p:nvGrpSpPr>
        <p:grpSpPr bwMode="auto">
          <a:xfrm>
            <a:off x="1260475" y="4654550"/>
            <a:ext cx="1143000" cy="457200"/>
            <a:chOff x="3168" y="3360"/>
            <a:chExt cx="720" cy="288"/>
          </a:xfrm>
        </p:grpSpPr>
        <p:sp>
          <p:nvSpPr>
            <p:cNvPr id="17436" name="Rectangle 5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7" name="Rectangle 6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8" name="Rectangle 7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9" name="Rectangle 8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0" name="Rectangle 9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7416" name="Oval 10"/>
          <p:cNvSpPr>
            <a:spLocks noChangeArrowheads="1"/>
          </p:cNvSpPr>
          <p:nvPr/>
        </p:nvSpPr>
        <p:spPr bwMode="auto">
          <a:xfrm>
            <a:off x="2860675" y="465455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>
              <a:latin typeface="Times New Roman" pitchFamily="18" charset="0"/>
              <a:ea typeface="ＭＳ Ｐゴシック" pitchFamily="34" charset="-128"/>
            </a:endParaRPr>
          </a:p>
        </p:txBody>
      </p:sp>
      <p:cxnSp>
        <p:nvCxnSpPr>
          <p:cNvPr id="17417" name="AutoShape 11"/>
          <p:cNvCxnSpPr>
            <a:cxnSpLocks noChangeShapeType="1"/>
            <a:stCxn id="17416" idx="6"/>
          </p:cNvCxnSpPr>
          <p:nvPr/>
        </p:nvCxnSpPr>
        <p:spPr bwMode="auto">
          <a:xfrm>
            <a:off x="3336925" y="4883150"/>
            <a:ext cx="941388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8" name="Line 12"/>
          <p:cNvSpPr>
            <a:spLocks noChangeShapeType="1"/>
          </p:cNvSpPr>
          <p:nvPr/>
        </p:nvSpPr>
        <p:spPr bwMode="auto">
          <a:xfrm flipV="1">
            <a:off x="2403475" y="48831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3492500" y="4365625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 flipV="1">
            <a:off x="755650" y="48958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755650" y="44386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17422" name="Text Box 16"/>
          <p:cNvSpPr txBox="1">
            <a:spLocks noChangeArrowheads="1"/>
          </p:cNvSpPr>
          <p:nvPr/>
        </p:nvSpPr>
        <p:spPr bwMode="auto">
          <a:xfrm>
            <a:off x="2771775" y="51577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1</a:t>
            </a:r>
            <a:endParaRPr lang="en-US" sz="1600">
              <a:latin typeface="Symbol" pitchFamily="18" charset="2"/>
              <a:sym typeface="Symbol" pitchFamily="18" charset="2"/>
            </a:endParaRPr>
          </a:p>
        </p:txBody>
      </p: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4284663" y="4652963"/>
            <a:ext cx="1143000" cy="457200"/>
            <a:chOff x="3168" y="3360"/>
            <a:chExt cx="720" cy="288"/>
          </a:xfrm>
        </p:grpSpPr>
        <p:sp>
          <p:nvSpPr>
            <p:cNvPr id="17431" name="Rectangle 20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2" name="Rectangle 21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3" name="Rectangle 22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4" name="Rectangle 23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rgbClr val="FF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5" name="Rectangle 24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rgbClr val="FF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7305" name="Oval 25"/>
          <p:cNvSpPr>
            <a:spLocks noChangeArrowheads="1"/>
          </p:cNvSpPr>
          <p:nvPr/>
        </p:nvSpPr>
        <p:spPr bwMode="auto">
          <a:xfrm>
            <a:off x="5884863" y="4652963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>
              <a:latin typeface="Times New Roman" pitchFamily="18" charset="0"/>
              <a:ea typeface="ＭＳ Ｐゴシック" pitchFamily="34" charset="-128"/>
            </a:endParaRPr>
          </a:p>
        </p:txBody>
      </p:sp>
      <p:cxnSp>
        <p:nvCxnSpPr>
          <p:cNvPr id="97306" name="AutoShape 26"/>
          <p:cNvCxnSpPr>
            <a:cxnSpLocks noChangeShapeType="1"/>
            <a:stCxn id="97305" idx="6"/>
          </p:cNvCxnSpPr>
          <p:nvPr/>
        </p:nvCxnSpPr>
        <p:spPr bwMode="auto">
          <a:xfrm>
            <a:off x="6361113" y="4881563"/>
            <a:ext cx="94138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07" name="Line 27"/>
          <p:cNvSpPr>
            <a:spLocks noChangeShapeType="1"/>
          </p:cNvSpPr>
          <p:nvPr/>
        </p:nvSpPr>
        <p:spPr bwMode="auto">
          <a:xfrm flipV="1">
            <a:off x="5427663" y="48815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6516688" y="4364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6011863" y="51562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2</a:t>
            </a:r>
            <a:endParaRPr lang="en-US" sz="160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7429" name="Text Box 33"/>
          <p:cNvSpPr txBox="1">
            <a:spLocks noChangeArrowheads="1"/>
          </p:cNvSpPr>
          <p:nvPr/>
        </p:nvSpPr>
        <p:spPr bwMode="auto">
          <a:xfrm>
            <a:off x="2484438" y="56610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&lt;1</a:t>
            </a:r>
            <a:endParaRPr lang="en-US" sz="1600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5940425" y="55895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&lt;2</a:t>
            </a:r>
            <a:endParaRPr lang="en-US" sz="1600">
              <a:latin typeface="Symbol" pitchFamily="18" charset="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5" grpId="0" animBg="1"/>
      <p:bldP spid="97307" grpId="0" animBg="1"/>
      <p:bldP spid="97308" grpId="0"/>
      <p:bldP spid="97311" grpId="0"/>
      <p:bldP spid="973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61B22B-4022-48A6-BCBF-3B9DCAF2CA05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1A47B1-511A-48CE-BD61-82A87B795579}" type="slidenum">
              <a:rPr lang="en-US" smtClean="0">
                <a:latin typeface="Verdana" pitchFamily="34" charset="0"/>
              </a:rPr>
              <a:pPr/>
              <a:t>22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ja-JP" sz="2400" smtClean="0">
                <a:ea typeface="ＭＳ Ｐゴシック" pitchFamily="34" charset="-128"/>
              </a:rPr>
              <a:t>If two or more independent Poisson process </a:t>
            </a:r>
            <a:r>
              <a:rPr lang="en-US" altLang="ja-JP" sz="2400" i="1" smtClean="0">
                <a:ea typeface="ＭＳ Ｐゴシック" pitchFamily="34" charset="-128"/>
              </a:rPr>
              <a:t>A</a:t>
            </a:r>
            <a:r>
              <a:rPr lang="en-US" altLang="ja-JP" sz="1800" i="1" baseline="-25000" smtClean="0">
                <a:ea typeface="ＭＳ Ｐゴシック" pitchFamily="34" charset="-128"/>
              </a:rPr>
              <a:t>1 </a:t>
            </a:r>
            <a:r>
              <a:rPr lang="en-US" altLang="ja-JP" sz="2400" i="1" smtClean="0">
                <a:ea typeface="ＭＳ Ｐゴシック" pitchFamily="34" charset="-128"/>
              </a:rPr>
              <a:t>, ..., A</a:t>
            </a:r>
            <a:r>
              <a:rPr lang="en-US" altLang="ja-JP" sz="1800" i="1" baseline="-25000" smtClean="0">
                <a:ea typeface="ＭＳ Ｐゴシック" pitchFamily="34" charset="-128"/>
              </a:rPr>
              <a:t>k</a:t>
            </a:r>
            <a:r>
              <a:rPr lang="en-US" altLang="ja-JP" sz="2400" smtClean="0">
                <a:ea typeface="ＭＳ Ｐゴシック" pitchFamily="34" charset="-128"/>
              </a:rPr>
              <a:t> are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merged into a single process</a:t>
            </a:r>
            <a:r>
              <a:rPr lang="en-US" altLang="ja-JP" sz="2400" smtClean="0">
                <a:ea typeface="ＭＳ Ｐゴシック" pitchFamily="34" charset="-128"/>
              </a:rPr>
              <a:t> </a:t>
            </a:r>
            <a:r>
              <a:rPr lang="en-US" altLang="ja-JP" sz="2400" i="1" smtClean="0">
                <a:ea typeface="ＭＳ Ｐゴシック" pitchFamily="34" charset="-128"/>
              </a:rPr>
              <a:t>A = A</a:t>
            </a:r>
            <a:r>
              <a:rPr lang="en-US" altLang="ja-JP" sz="1800" i="1" baseline="-25000" smtClean="0">
                <a:ea typeface="ＭＳ Ｐゴシック" pitchFamily="34" charset="-128"/>
              </a:rPr>
              <a:t>1</a:t>
            </a:r>
            <a:r>
              <a:rPr lang="en-US" altLang="ja-JP" sz="2400" i="1" smtClean="0">
                <a:ea typeface="ＭＳ Ｐゴシック" pitchFamily="34" charset="-128"/>
              </a:rPr>
              <a:t> + A</a:t>
            </a:r>
            <a:r>
              <a:rPr lang="en-US" altLang="ja-JP" sz="1800" i="1" baseline="-25000" smtClean="0">
                <a:ea typeface="ＭＳ Ｐゴシック" pitchFamily="34" charset="-128"/>
              </a:rPr>
              <a:t>2</a:t>
            </a:r>
            <a:r>
              <a:rPr lang="en-US" altLang="ja-JP" sz="2400" i="1" smtClean="0">
                <a:ea typeface="ＭＳ Ｐゴシック" pitchFamily="34" charset="-128"/>
              </a:rPr>
              <a:t> + ... + A</a:t>
            </a:r>
            <a:r>
              <a:rPr lang="en-US" altLang="ja-JP" sz="1800" i="1" baseline="-25000" smtClean="0">
                <a:ea typeface="ＭＳ Ｐゴシック" pitchFamily="34" charset="-128"/>
              </a:rPr>
              <a:t>k </a:t>
            </a:r>
            <a:r>
              <a:rPr lang="en-US" altLang="ja-JP" sz="2400" smtClean="0">
                <a:ea typeface="ＭＳ Ｐゴシック" pitchFamily="34" charset="-128"/>
              </a:rPr>
              <a:t>,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the process </a:t>
            </a:r>
            <a:r>
              <a:rPr lang="en-US" altLang="ja-JP" sz="2400" i="1" smtClean="0">
                <a:solidFill>
                  <a:srgbClr val="FF0000"/>
                </a:solidFill>
                <a:ea typeface="ＭＳ Ｐゴシック" pitchFamily="34" charset="-128"/>
              </a:rPr>
              <a:t>A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is also Poisson</a:t>
            </a:r>
            <a:r>
              <a:rPr lang="en-US" altLang="ja-JP" sz="2400" smtClean="0">
                <a:ea typeface="ＭＳ Ｐゴシック" pitchFamily="34" charset="-128"/>
              </a:rPr>
              <a:t> with a rate equal to the sum of the rates of its components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066800" y="3157538"/>
            <a:ext cx="7224713" cy="2938462"/>
            <a:chOff x="432" y="2325"/>
            <a:chExt cx="4551" cy="1851"/>
          </a:xfrm>
        </p:grpSpPr>
        <p:sp>
          <p:nvSpPr>
            <p:cNvPr id="18440" name="Line 4"/>
            <p:cNvSpPr>
              <a:spLocks noChangeShapeType="1"/>
            </p:cNvSpPr>
            <p:nvPr/>
          </p:nvSpPr>
          <p:spPr bwMode="auto">
            <a:xfrm>
              <a:off x="1008" y="2640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1" name="Line 5"/>
            <p:cNvSpPr>
              <a:spLocks noChangeShapeType="1"/>
            </p:cNvSpPr>
            <p:nvPr/>
          </p:nvSpPr>
          <p:spPr bwMode="auto">
            <a:xfrm>
              <a:off x="1008" y="3840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2" name="Line 6"/>
            <p:cNvSpPr>
              <a:spLocks noChangeShapeType="1"/>
            </p:cNvSpPr>
            <p:nvPr/>
          </p:nvSpPr>
          <p:spPr bwMode="auto">
            <a:xfrm>
              <a:off x="1008" y="3216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3" name="Line 7"/>
            <p:cNvSpPr>
              <a:spLocks noChangeShapeType="1"/>
            </p:cNvSpPr>
            <p:nvPr/>
          </p:nvSpPr>
          <p:spPr bwMode="auto">
            <a:xfrm>
              <a:off x="1872" y="2736"/>
              <a:ext cx="0" cy="3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4" name="Line 8"/>
            <p:cNvSpPr>
              <a:spLocks noChangeShapeType="1"/>
            </p:cNvSpPr>
            <p:nvPr/>
          </p:nvSpPr>
          <p:spPr bwMode="auto">
            <a:xfrm>
              <a:off x="1872" y="3312"/>
              <a:ext cx="0" cy="4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5" name="AutoShape 9"/>
            <p:cNvSpPr>
              <a:spLocks/>
            </p:cNvSpPr>
            <p:nvPr/>
          </p:nvSpPr>
          <p:spPr bwMode="auto">
            <a:xfrm>
              <a:off x="2880" y="2640"/>
              <a:ext cx="288" cy="1200"/>
            </a:xfrm>
            <a:prstGeom prst="rightBrace">
              <a:avLst>
                <a:gd name="adj1" fmla="val 347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6" name="Line 10"/>
            <p:cNvSpPr>
              <a:spLocks noChangeShapeType="1"/>
            </p:cNvSpPr>
            <p:nvPr/>
          </p:nvSpPr>
          <p:spPr bwMode="auto">
            <a:xfrm>
              <a:off x="3360" y="32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47" name="Text Box 11"/>
            <p:cNvSpPr txBox="1">
              <a:spLocks noChangeArrowheads="1"/>
            </p:cNvSpPr>
            <p:nvPr/>
          </p:nvSpPr>
          <p:spPr bwMode="auto">
            <a:xfrm>
              <a:off x="624" y="2496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A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1</a:t>
              </a:r>
            </a:p>
          </p:txBody>
        </p:sp>
        <p:sp>
          <p:nvSpPr>
            <p:cNvPr id="18448" name="Text Box 12"/>
            <p:cNvSpPr txBox="1">
              <a:spLocks noChangeArrowheads="1"/>
            </p:cNvSpPr>
            <p:nvPr/>
          </p:nvSpPr>
          <p:spPr bwMode="auto">
            <a:xfrm>
              <a:off x="624" y="3072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A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i</a:t>
              </a:r>
            </a:p>
          </p:txBody>
        </p:sp>
        <p:sp>
          <p:nvSpPr>
            <p:cNvPr id="18449" name="Text Box 13"/>
            <p:cNvSpPr txBox="1">
              <a:spLocks noChangeArrowheads="1"/>
            </p:cNvSpPr>
            <p:nvPr/>
          </p:nvSpPr>
          <p:spPr bwMode="auto">
            <a:xfrm>
              <a:off x="624" y="3696"/>
              <a:ext cx="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A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k</a:t>
              </a:r>
            </a:p>
          </p:txBody>
        </p:sp>
        <p:sp>
          <p:nvSpPr>
            <p:cNvPr id="18450" name="Text Box 14"/>
            <p:cNvSpPr txBox="1">
              <a:spLocks noChangeArrowheads="1"/>
            </p:cNvSpPr>
            <p:nvPr/>
          </p:nvSpPr>
          <p:spPr bwMode="auto">
            <a:xfrm>
              <a:off x="4752" y="312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A</a:t>
              </a:r>
              <a:endParaRPr kumimoji="1" lang="en-US" altLang="ja-JP" i="1">
                <a:latin typeface="Tahoma" pitchFamily="34" charset="0"/>
                <a:ea typeface="ＭＳ Ｐゴシック" pitchFamily="34" charset="-128"/>
              </a:endParaRPr>
            </a:p>
          </p:txBody>
        </p:sp>
        <p:sp>
          <p:nvSpPr>
            <p:cNvPr id="18451" name="Text Box 15"/>
            <p:cNvSpPr txBox="1">
              <a:spLocks noChangeArrowheads="1"/>
            </p:cNvSpPr>
            <p:nvPr/>
          </p:nvSpPr>
          <p:spPr bwMode="auto">
            <a:xfrm>
              <a:off x="432" y="3888"/>
              <a:ext cx="27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>
                  <a:latin typeface="Tahoma" pitchFamily="34" charset="0"/>
                  <a:ea typeface="ＭＳ Ｐゴシック" pitchFamily="34" charset="-128"/>
                </a:rPr>
                <a:t>independent Poisson processes</a:t>
              </a:r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3264" y="3360"/>
              <a:ext cx="1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>
                  <a:solidFill>
                    <a:srgbClr val="FF0000"/>
                  </a:solidFill>
                  <a:latin typeface="Tahoma" pitchFamily="34" charset="0"/>
                  <a:ea typeface="ＭＳ Ｐゴシック" pitchFamily="34" charset="-128"/>
                </a:rPr>
                <a:t>Poisson process</a:t>
              </a:r>
            </a:p>
          </p:txBody>
        </p:sp>
        <p:sp>
          <p:nvSpPr>
            <p:cNvPr id="18453" name="Text Box 17"/>
            <p:cNvSpPr txBox="1">
              <a:spLocks noChangeArrowheads="1"/>
            </p:cNvSpPr>
            <p:nvPr/>
          </p:nvSpPr>
          <p:spPr bwMode="auto">
            <a:xfrm>
              <a:off x="3686" y="2325"/>
              <a:ext cx="6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>
                  <a:latin typeface="Tahoma" pitchFamily="34" charset="0"/>
                  <a:ea typeface="ＭＳ Ｐゴシック" pitchFamily="34" charset="-128"/>
                </a:rPr>
                <a:t>merge</a:t>
              </a:r>
            </a:p>
          </p:txBody>
        </p:sp>
        <p:sp>
          <p:nvSpPr>
            <p:cNvPr id="18454" name="Line 18"/>
            <p:cNvSpPr>
              <a:spLocks noChangeShapeType="1"/>
            </p:cNvSpPr>
            <p:nvPr/>
          </p:nvSpPr>
          <p:spPr bwMode="auto">
            <a:xfrm flipH="1">
              <a:off x="3168" y="2688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55" name="Text Box 19"/>
            <p:cNvSpPr txBox="1">
              <a:spLocks noChangeArrowheads="1"/>
            </p:cNvSpPr>
            <p:nvPr/>
          </p:nvSpPr>
          <p:spPr bwMode="auto">
            <a:xfrm>
              <a:off x="1430" y="235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Symbol" pitchFamily="18" charset="2"/>
                  <a:ea typeface="ＭＳ Ｐゴシック" pitchFamily="34" charset="-128"/>
                </a:rPr>
                <a:t>l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1</a:t>
              </a:r>
            </a:p>
          </p:txBody>
        </p:sp>
        <p:sp>
          <p:nvSpPr>
            <p:cNvPr id="18456" name="Text Box 20"/>
            <p:cNvSpPr txBox="1">
              <a:spLocks noChangeArrowheads="1"/>
            </p:cNvSpPr>
            <p:nvPr/>
          </p:nvSpPr>
          <p:spPr bwMode="auto">
            <a:xfrm>
              <a:off x="1428" y="2928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Symbol" pitchFamily="18" charset="2"/>
                  <a:ea typeface="ＭＳ Ｐゴシック" pitchFamily="34" charset="-128"/>
                </a:rPr>
                <a:t>l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i</a:t>
              </a:r>
            </a:p>
          </p:txBody>
        </p:sp>
        <p:sp>
          <p:nvSpPr>
            <p:cNvPr id="18457" name="Text Box 21"/>
            <p:cNvSpPr txBox="1">
              <a:spLocks noChangeArrowheads="1"/>
            </p:cNvSpPr>
            <p:nvPr/>
          </p:nvSpPr>
          <p:spPr bwMode="auto">
            <a:xfrm>
              <a:off x="1440" y="3552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Symbol" pitchFamily="18" charset="2"/>
                  <a:ea typeface="ＭＳ Ｐゴシック" pitchFamily="34" charset="-128"/>
                </a:rPr>
                <a:t>l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k</a:t>
              </a:r>
            </a:p>
          </p:txBody>
        </p:sp>
        <p:graphicFrame>
          <p:nvGraphicFramePr>
            <p:cNvPr id="18458" name="Object 22"/>
            <p:cNvGraphicFramePr>
              <a:graphicFrameLocks noChangeAspect="1"/>
            </p:cNvGraphicFramePr>
            <p:nvPr/>
          </p:nvGraphicFramePr>
          <p:xfrm>
            <a:off x="3434" y="2752"/>
            <a:ext cx="124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1" name="Equation" r:id="rId3" imgW="710891" imgH="291973" progId="Equation.DSMT4">
                    <p:embed/>
                  </p:oleObj>
                </mc:Choice>
                <mc:Fallback>
                  <p:oleObj name="Equation" r:id="rId3" imgW="710891" imgH="291973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2752"/>
                          <a:ext cx="1244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Poisson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55DD50-AAA6-48BF-ABAE-903B4CEA5C5D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44A744-BCD4-470F-988C-8F608109AFB4}" type="slidenum">
              <a:rPr lang="en-US" smtClean="0">
                <a:latin typeface="Verdana" pitchFamily="34" charset="0"/>
              </a:rPr>
              <a:pPr/>
              <a:t>23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ja-JP" sz="2400" smtClean="0">
                <a:ea typeface="ＭＳ Ｐゴシック" pitchFamily="34" charset="-128"/>
              </a:rPr>
              <a:t>If a Poisson process </a:t>
            </a:r>
            <a:r>
              <a:rPr lang="en-US" altLang="ja-JP" sz="2400" i="1" smtClean="0">
                <a:ea typeface="ＭＳ Ｐゴシック" pitchFamily="34" charset="-128"/>
              </a:rPr>
              <a:t>A</a:t>
            </a:r>
            <a:r>
              <a:rPr lang="en-US" altLang="ja-JP" sz="1800" i="1" smtClean="0">
                <a:ea typeface="ＭＳ Ｐゴシック" pitchFamily="34" charset="-128"/>
              </a:rPr>
              <a:t> </a:t>
            </a:r>
            <a:r>
              <a:rPr lang="en-US" altLang="ja-JP" sz="2400" smtClean="0">
                <a:ea typeface="ＭＳ Ｐゴシック" pitchFamily="34" charset="-128"/>
              </a:rPr>
              <a:t>is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split into two other processes</a:t>
            </a:r>
            <a:r>
              <a:rPr lang="en-US" altLang="ja-JP" sz="2400" smtClean="0">
                <a:ea typeface="ＭＳ Ｐゴシック" pitchFamily="34" charset="-128"/>
              </a:rPr>
              <a:t> </a:t>
            </a:r>
            <a:r>
              <a:rPr lang="en-US" altLang="ja-JP" sz="2400" i="1" smtClean="0">
                <a:ea typeface="ＭＳ Ｐゴシック" pitchFamily="34" charset="-128"/>
              </a:rPr>
              <a:t>A</a:t>
            </a:r>
            <a:r>
              <a:rPr lang="en-US" altLang="ja-JP" sz="1800" i="1" baseline="-25000" smtClean="0">
                <a:ea typeface="ＭＳ Ｐゴシック" pitchFamily="34" charset="-128"/>
              </a:rPr>
              <a:t>1</a:t>
            </a:r>
            <a:r>
              <a:rPr lang="en-US" altLang="ja-JP" sz="2400" i="1" smtClean="0">
                <a:ea typeface="ＭＳ Ｐゴシック" pitchFamily="34" charset="-128"/>
              </a:rPr>
              <a:t> </a:t>
            </a:r>
            <a:r>
              <a:rPr lang="en-US" altLang="ja-JP" sz="2400" smtClean="0">
                <a:ea typeface="ＭＳ Ｐゴシック" pitchFamily="34" charset="-128"/>
              </a:rPr>
              <a:t>and</a:t>
            </a:r>
            <a:r>
              <a:rPr lang="en-US" altLang="ja-JP" sz="2400" i="1" smtClean="0">
                <a:ea typeface="ＭＳ Ｐゴシック" pitchFamily="34" charset="-128"/>
              </a:rPr>
              <a:t> A</a:t>
            </a:r>
            <a:r>
              <a:rPr lang="en-US" altLang="ja-JP" sz="1800" i="1" baseline="-25000" smtClean="0">
                <a:ea typeface="ＭＳ Ｐゴシック" pitchFamily="34" charset="-128"/>
              </a:rPr>
              <a:t>2</a:t>
            </a:r>
            <a:r>
              <a:rPr lang="en-US" altLang="ja-JP" sz="2400" smtClean="0">
                <a:ea typeface="ＭＳ Ｐゴシック" pitchFamily="34" charset="-128"/>
              </a:rPr>
              <a:t> by randomly assigning each arrival to </a:t>
            </a:r>
            <a:r>
              <a:rPr lang="en-US" altLang="ja-JP" sz="2400" i="1" smtClean="0">
                <a:ea typeface="ＭＳ Ｐゴシック" pitchFamily="34" charset="-128"/>
              </a:rPr>
              <a:t>A</a:t>
            </a:r>
            <a:r>
              <a:rPr lang="en-US" altLang="ja-JP" sz="1800" i="1" baseline="-25000" smtClean="0">
                <a:ea typeface="ＭＳ Ｐゴシック" pitchFamily="34" charset="-128"/>
              </a:rPr>
              <a:t>1</a:t>
            </a:r>
            <a:r>
              <a:rPr lang="en-US" altLang="ja-JP" sz="2400" i="1" smtClean="0">
                <a:ea typeface="ＭＳ Ｐゴシック" pitchFamily="34" charset="-128"/>
              </a:rPr>
              <a:t> </a:t>
            </a:r>
            <a:r>
              <a:rPr lang="en-US" altLang="ja-JP" sz="2400" smtClean="0">
                <a:ea typeface="ＭＳ Ｐゴシック" pitchFamily="34" charset="-128"/>
              </a:rPr>
              <a:t>or</a:t>
            </a:r>
            <a:r>
              <a:rPr lang="en-US" altLang="ja-JP" sz="2400" i="1" smtClean="0">
                <a:ea typeface="ＭＳ Ｐゴシック" pitchFamily="34" charset="-128"/>
              </a:rPr>
              <a:t> A</a:t>
            </a:r>
            <a:r>
              <a:rPr lang="en-US" altLang="ja-JP" sz="1800" i="1" baseline="-25000" smtClean="0">
                <a:ea typeface="ＭＳ Ｐゴシック" pitchFamily="34" charset="-128"/>
              </a:rPr>
              <a:t>2 </a:t>
            </a:r>
            <a:r>
              <a:rPr lang="en-US" altLang="ja-JP" sz="2400" smtClean="0">
                <a:ea typeface="ＭＳ Ｐゴシック" pitchFamily="34" charset="-128"/>
              </a:rPr>
              <a:t>,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processes </a:t>
            </a:r>
            <a:r>
              <a:rPr lang="en-US" altLang="ja-JP" sz="2400" i="1" smtClean="0">
                <a:solidFill>
                  <a:srgbClr val="FF0000"/>
                </a:solidFill>
                <a:ea typeface="ＭＳ Ｐゴシック" pitchFamily="34" charset="-128"/>
              </a:rPr>
              <a:t>A</a:t>
            </a:r>
            <a:r>
              <a:rPr lang="en-US" altLang="ja-JP" sz="1800" i="1" baseline="-25000" smtClean="0">
                <a:solidFill>
                  <a:srgbClr val="FF0000"/>
                </a:solidFill>
                <a:ea typeface="ＭＳ Ｐゴシック" pitchFamily="34" charset="-128"/>
              </a:rPr>
              <a:t>1</a:t>
            </a:r>
            <a:r>
              <a:rPr lang="en-US" altLang="ja-JP" sz="2400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and</a:t>
            </a:r>
            <a:r>
              <a:rPr lang="en-US" altLang="ja-JP" sz="2400" i="1" smtClean="0">
                <a:solidFill>
                  <a:srgbClr val="FF0000"/>
                </a:solidFill>
                <a:ea typeface="ＭＳ Ｐゴシック" pitchFamily="34" charset="-128"/>
              </a:rPr>
              <a:t> A</a:t>
            </a:r>
            <a:r>
              <a:rPr lang="en-US" altLang="ja-JP" sz="1800" i="1" baseline="-25000" smtClean="0">
                <a:solidFill>
                  <a:srgbClr val="FF0000"/>
                </a:solidFill>
                <a:ea typeface="ＭＳ Ｐゴシック" pitchFamily="34" charset="-128"/>
              </a:rPr>
              <a:t>2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 are Poisson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914400" y="2971800"/>
            <a:ext cx="6835775" cy="3276600"/>
            <a:chOff x="720" y="2160"/>
            <a:chExt cx="4306" cy="2064"/>
          </a:xfrm>
        </p:grpSpPr>
        <p:sp>
          <p:nvSpPr>
            <p:cNvPr id="19464" name="Line 4"/>
            <p:cNvSpPr>
              <a:spLocks noChangeShapeType="1"/>
            </p:cNvSpPr>
            <p:nvPr/>
          </p:nvSpPr>
          <p:spPr bwMode="auto">
            <a:xfrm>
              <a:off x="2919" y="2688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465" name="Line 5"/>
            <p:cNvSpPr>
              <a:spLocks noChangeShapeType="1"/>
            </p:cNvSpPr>
            <p:nvPr/>
          </p:nvSpPr>
          <p:spPr bwMode="auto">
            <a:xfrm>
              <a:off x="2919" y="3888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466" name="Line 6"/>
            <p:cNvSpPr>
              <a:spLocks noChangeShapeType="1"/>
            </p:cNvSpPr>
            <p:nvPr/>
          </p:nvSpPr>
          <p:spPr bwMode="auto">
            <a:xfrm>
              <a:off x="3783" y="2784"/>
              <a:ext cx="0" cy="96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467" name="Line 7"/>
            <p:cNvSpPr>
              <a:spLocks noChangeShapeType="1"/>
            </p:cNvSpPr>
            <p:nvPr/>
          </p:nvSpPr>
          <p:spPr bwMode="auto">
            <a:xfrm>
              <a:off x="1081" y="3298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4743" y="2544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A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1</a:t>
              </a:r>
            </a:p>
          </p:txBody>
        </p:sp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743" y="3744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A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2</a:t>
              </a:r>
            </a:p>
          </p:txBody>
        </p:sp>
        <p:sp>
          <p:nvSpPr>
            <p:cNvPr id="19470" name="Text Box 10"/>
            <p:cNvSpPr txBox="1">
              <a:spLocks noChangeArrowheads="1"/>
            </p:cNvSpPr>
            <p:nvPr/>
          </p:nvSpPr>
          <p:spPr bwMode="auto">
            <a:xfrm>
              <a:off x="720" y="312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A</a:t>
              </a:r>
              <a:endParaRPr kumimoji="1" lang="en-US" altLang="ja-JP" i="1">
                <a:latin typeface="Tahoma" pitchFamily="34" charset="0"/>
                <a:ea typeface="ＭＳ Ｐゴシック" pitchFamily="34" charset="-128"/>
              </a:endParaRPr>
            </a:p>
          </p:txBody>
        </p:sp>
        <p:sp>
          <p:nvSpPr>
            <p:cNvPr id="19471" name="Text Box 11"/>
            <p:cNvSpPr txBox="1">
              <a:spLocks noChangeArrowheads="1"/>
            </p:cNvSpPr>
            <p:nvPr/>
          </p:nvSpPr>
          <p:spPr bwMode="auto">
            <a:xfrm>
              <a:off x="2919" y="3936"/>
              <a:ext cx="1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>
                  <a:solidFill>
                    <a:srgbClr val="FF0000"/>
                  </a:solidFill>
                  <a:latin typeface="Tahoma" pitchFamily="34" charset="0"/>
                  <a:ea typeface="ＭＳ Ｐゴシック" pitchFamily="34" charset="-128"/>
                </a:rPr>
                <a:t>Poisson processes</a:t>
              </a:r>
            </a:p>
          </p:txBody>
        </p:sp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951" y="3360"/>
              <a:ext cx="1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>
                  <a:latin typeface="Tahoma" pitchFamily="34" charset="0"/>
                  <a:ea typeface="ＭＳ Ｐゴシック" pitchFamily="34" charset="-128"/>
                </a:rPr>
                <a:t>Poisson process</a:t>
              </a:r>
            </a:p>
          </p:txBody>
        </p:sp>
        <p:sp>
          <p:nvSpPr>
            <p:cNvPr id="19473" name="Text Box 13"/>
            <p:cNvSpPr txBox="1">
              <a:spLocks noChangeArrowheads="1"/>
            </p:cNvSpPr>
            <p:nvPr/>
          </p:nvSpPr>
          <p:spPr bwMode="auto">
            <a:xfrm>
              <a:off x="951" y="2256"/>
              <a:ext cx="1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>
                  <a:latin typeface="Tahoma" pitchFamily="34" charset="0"/>
                  <a:ea typeface="ＭＳ Ｐゴシック" pitchFamily="34" charset="-128"/>
                </a:rPr>
                <a:t>split randomly</a:t>
              </a:r>
            </a:p>
          </p:txBody>
        </p:sp>
        <p:sp>
          <p:nvSpPr>
            <p:cNvPr id="19474" name="Line 14"/>
            <p:cNvSpPr>
              <a:spLocks noChangeShapeType="1"/>
            </p:cNvSpPr>
            <p:nvPr/>
          </p:nvSpPr>
          <p:spPr bwMode="auto">
            <a:xfrm>
              <a:off x="1767" y="2544"/>
              <a:ext cx="57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475" name="Text Box 15"/>
            <p:cNvSpPr txBox="1">
              <a:spLocks noChangeArrowheads="1"/>
            </p:cNvSpPr>
            <p:nvPr/>
          </p:nvSpPr>
          <p:spPr bwMode="auto">
            <a:xfrm>
              <a:off x="3341" y="240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Symbol" pitchFamily="18" charset="2"/>
                  <a:ea typeface="ＭＳ Ｐゴシック" pitchFamily="34" charset="-128"/>
                </a:rPr>
                <a:t>l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1</a:t>
              </a:r>
            </a:p>
          </p:txBody>
        </p:sp>
        <p:sp>
          <p:nvSpPr>
            <p:cNvPr id="19476" name="Text Box 16"/>
            <p:cNvSpPr txBox="1">
              <a:spLocks noChangeArrowheads="1"/>
            </p:cNvSpPr>
            <p:nvPr/>
          </p:nvSpPr>
          <p:spPr bwMode="auto">
            <a:xfrm>
              <a:off x="3351" y="360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 i="1">
                  <a:latin typeface="Symbol" pitchFamily="18" charset="2"/>
                  <a:ea typeface="ＭＳ Ｐゴシック" pitchFamily="34" charset="-128"/>
                </a:rPr>
                <a:t>l</a:t>
              </a:r>
              <a:r>
                <a:rPr kumimoji="1" lang="en-US" altLang="ja-JP" i="1" baseline="-25000">
                  <a:latin typeface="Tahoma" pitchFamily="34" charset="0"/>
                  <a:ea typeface="ＭＳ Ｐゴシック" pitchFamily="34" charset="-128"/>
                </a:rPr>
                <a:t>2</a:t>
              </a:r>
            </a:p>
          </p:txBody>
        </p:sp>
        <p:sp>
          <p:nvSpPr>
            <p:cNvPr id="19477" name="AutoShape 17"/>
            <p:cNvSpPr>
              <a:spLocks/>
            </p:cNvSpPr>
            <p:nvPr/>
          </p:nvSpPr>
          <p:spPr bwMode="auto">
            <a:xfrm>
              <a:off x="2583" y="2640"/>
              <a:ext cx="240" cy="1296"/>
            </a:xfrm>
            <a:prstGeom prst="leftBrace">
              <a:avLst>
                <a:gd name="adj1" fmla="val 4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78" name="Text Box 18"/>
            <p:cNvSpPr txBox="1">
              <a:spLocks noChangeArrowheads="1"/>
            </p:cNvSpPr>
            <p:nvPr/>
          </p:nvSpPr>
          <p:spPr bwMode="auto">
            <a:xfrm>
              <a:off x="2928" y="2160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>
                  <a:latin typeface="Tahoma" pitchFamily="34" charset="0"/>
                  <a:ea typeface="ＭＳ Ｐゴシック" pitchFamily="34" charset="-128"/>
                </a:rPr>
                <a:t>with probability </a:t>
              </a:r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p</a:t>
              </a:r>
            </a:p>
          </p:txBody>
        </p:sp>
        <p:sp>
          <p:nvSpPr>
            <p:cNvPr id="19479" name="Text Box 19"/>
            <p:cNvSpPr txBox="1">
              <a:spLocks noChangeArrowheads="1"/>
            </p:cNvSpPr>
            <p:nvPr/>
          </p:nvSpPr>
          <p:spPr bwMode="auto">
            <a:xfrm>
              <a:off x="2893" y="3312"/>
              <a:ext cx="1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kumimoji="1" lang="en-US" altLang="ja-JP" sz="2400">
                  <a:latin typeface="Tahoma" pitchFamily="34" charset="0"/>
                  <a:ea typeface="ＭＳ Ｐゴシック" pitchFamily="34" charset="-128"/>
                </a:rPr>
                <a:t>with probability (</a:t>
              </a:r>
              <a:r>
                <a:rPr kumimoji="1" lang="en-US" altLang="ja-JP" sz="2400" i="1">
                  <a:latin typeface="Tahoma" pitchFamily="34" charset="0"/>
                  <a:ea typeface="ＭＳ Ｐゴシック" pitchFamily="34" charset="-128"/>
                </a:rPr>
                <a:t>1-p</a:t>
              </a:r>
              <a:r>
                <a:rPr kumimoji="1" lang="en-US" altLang="ja-JP" sz="2400">
                  <a:latin typeface="Tahoma" pitchFamily="34" charset="0"/>
                  <a:ea typeface="ＭＳ Ｐゴシック" pitchFamily="34" charset="-128"/>
                </a:rPr>
                <a:t>)</a:t>
              </a:r>
            </a:p>
          </p:txBody>
        </p:sp>
      </p:grpSp>
      <p:sp>
        <p:nvSpPr>
          <p:cNvPr id="19463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Poisson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B06B7C-FF58-4A8B-8B39-4625CB3CA0B7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502620-AAAF-4EA5-921C-6A17407BDC85}" type="slidenum">
              <a:rPr lang="en-US" smtClean="0">
                <a:latin typeface="Verdana" pitchFamily="34" charset="0"/>
              </a:rPr>
              <a:pPr/>
              <a:t>25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800" cy="1676400"/>
          </a:xfrm>
        </p:spPr>
        <p:txBody>
          <a:bodyPr/>
          <a:lstStyle/>
          <a:p>
            <a:pPr eaLnBrk="1" hangingPunct="1"/>
            <a:r>
              <a:rPr lang="en-US" sz="2200" smtClean="0"/>
              <a:t>An M/M/1 packet transmission system has an arrival rate </a:t>
            </a:r>
            <a:r>
              <a:rPr lang="en-US" sz="2200" smtClean="0">
                <a:latin typeface="Symbol" pitchFamily="18" charset="2"/>
              </a:rPr>
              <a:t>l </a:t>
            </a:r>
            <a:r>
              <a:rPr lang="en-US" sz="2200" smtClean="0"/>
              <a:t>packets/sec. Assume that the arrival rate is increased from </a:t>
            </a:r>
            <a:r>
              <a:rPr lang="en-US" sz="2200" smtClean="0">
                <a:latin typeface="Symbol" pitchFamily="18" charset="2"/>
              </a:rPr>
              <a:t>l</a:t>
            </a:r>
            <a:r>
              <a:rPr lang="en-US" sz="2200" smtClean="0"/>
              <a:t> to </a:t>
            </a:r>
            <a:r>
              <a:rPr lang="en-US" sz="2200" i="1" smtClean="0"/>
              <a:t>k </a:t>
            </a:r>
            <a:r>
              <a:rPr lang="en-US" sz="2200" smtClean="0">
                <a:latin typeface="Symbol" pitchFamily="18" charset="2"/>
              </a:rPr>
              <a:t>l</a:t>
            </a:r>
            <a:r>
              <a:rPr lang="en-US" sz="2200" smtClean="0"/>
              <a:t> , </a:t>
            </a:r>
            <a:r>
              <a:rPr lang="en-US" sz="2200" i="1" smtClean="0"/>
              <a:t>k&gt;1</a:t>
            </a:r>
            <a:r>
              <a:rPr lang="en-US" sz="2200" smtClean="0"/>
              <a:t>. At the same time (keeping the packet length distribution unchanged), the transmission capacity is increased by a factor of </a:t>
            </a:r>
            <a:r>
              <a:rPr lang="en-US" sz="2200" i="1" smtClean="0"/>
              <a:t>k. </a:t>
            </a:r>
          </a:p>
        </p:txBody>
      </p:sp>
      <p:graphicFrame>
        <p:nvGraphicFramePr>
          <p:cNvPr id="2151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6463" y="3303588"/>
          <a:ext cx="4189412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3" imgW="1981200" imgH="1308100" progId="Equation.3">
                  <p:embed/>
                </p:oleObj>
              </mc:Choice>
              <mc:Fallback>
                <p:oleObj name="Equation" r:id="rId3" imgW="1981200" imgH="1308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303588"/>
                        <a:ext cx="4189412" cy="2573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3886200" y="4648200"/>
            <a:ext cx="5053013" cy="1069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u="sng">
                <a:latin typeface="Tahoma" pitchFamily="34" charset="0"/>
              </a:rPr>
              <a:t>Result: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Only per packet delay is decreased. An arriving packet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sees the same (average) # of pkts in the queue but 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they are moving k times faster.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962400" y="4648200"/>
            <a:ext cx="495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86F4B8-E94D-480A-A7BB-B170C74487BA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14B23A-0C82-46D1-A38B-ACA02BA2903B}" type="slidenum">
              <a:rPr lang="en-US" smtClean="0">
                <a:latin typeface="Verdana" pitchFamily="34" charset="0"/>
              </a:rPr>
              <a:pPr/>
              <a:t>26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Queuing System Application</a:t>
            </a:r>
            <a:br>
              <a:rPr lang="en-US" altLang="ja-JP" smtClean="0">
                <a:ea typeface="ＭＳ Ｐゴシック" pitchFamily="34" charset="-128"/>
              </a:rPr>
            </a:br>
            <a:r>
              <a:rPr lang="en-US" altLang="ja-JP" sz="3600" i="1" smtClean="0">
                <a:ea typeface="ＭＳ Ｐゴシック" pitchFamily="34" charset="-128"/>
              </a:rPr>
              <a:t>Multiplexing Traffic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800" smtClean="0">
                <a:ea typeface="ＭＳ Ｐゴシック" pitchFamily="34" charset="-128"/>
              </a:rPr>
              <a:t>A link may carry several traffic streams multiplexed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smtClean="0">
                <a:ea typeface="ＭＳ Ｐゴシック" pitchFamily="34" charset="-128"/>
              </a:rPr>
              <a:t>Assume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i="1" smtClean="0">
                <a:ea typeface="ＭＳ Ｐゴシック" pitchFamily="34" charset="-128"/>
              </a:rPr>
              <a:t>m</a:t>
            </a:r>
            <a:r>
              <a:rPr lang="en-US" altLang="ja-JP" sz="2400" smtClean="0">
                <a:ea typeface="ＭＳ Ｐゴシック" pitchFamily="34" charset="-128"/>
              </a:rPr>
              <a:t> statistically identical and independent Poisson packet streams with an arrival rate of </a:t>
            </a:r>
            <a:r>
              <a:rPr lang="en-US" altLang="ja-JP" sz="2400" i="1" smtClean="0">
                <a:latin typeface="Symbol" pitchFamily="18" charset="2"/>
                <a:ea typeface="ＭＳ Ｐゴシック" pitchFamily="34" charset="-128"/>
              </a:rPr>
              <a:t>l/</a:t>
            </a:r>
            <a:r>
              <a:rPr lang="en-US" altLang="ja-JP" sz="2400" i="1" smtClean="0">
                <a:ea typeface="ＭＳ Ｐゴシック" pitchFamily="34" charset="-128"/>
              </a:rPr>
              <a:t>m</a:t>
            </a:r>
            <a:r>
              <a:rPr lang="en-US" altLang="ja-JP" sz="2400" smtClean="0">
                <a:ea typeface="ＭＳ Ｐゴシック" pitchFamily="34" charset="-128"/>
              </a:rPr>
              <a:t> are transmitted over a communication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smtClean="0">
                <a:ea typeface="ＭＳ Ｐゴシック" pitchFamily="34" charset="-128"/>
              </a:rPr>
              <a:t>The packet lengths for all streams are independent and exponentially distributed, and the average transmission time is 1/</a:t>
            </a:r>
            <a:r>
              <a:rPr lang="en-US" altLang="ja-JP" sz="2400" i="1" smtClean="0">
                <a:latin typeface="Symbol" pitchFamily="18" charset="2"/>
                <a:ea typeface="ＭＳ Ｐゴシック" pitchFamily="34" charset="-128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smtClean="0">
                <a:ea typeface="ＭＳ Ｐゴシック" pitchFamily="34" charset="-128"/>
              </a:rPr>
              <a:t>Channel Allocation Mechanism affects the average packet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i="1" smtClean="0">
                <a:ea typeface="ＭＳ Ｐゴシック" pitchFamily="34" charset="-128"/>
              </a:rPr>
              <a:t>Statistical 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i="1" smtClean="0">
                <a:ea typeface="ＭＳ Ｐゴシック" pitchFamily="34" charset="-128"/>
              </a:rPr>
              <a:t>Static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BC21D8-629A-4AA9-B41B-F50F6368F9B7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C89AB5-2731-4510-A4EA-E13217CCA6E1}" type="slidenum">
              <a:rPr lang="en-US" smtClean="0">
                <a:latin typeface="Verdana" pitchFamily="34" charset="0"/>
              </a:rPr>
              <a:pPr/>
              <a:t>27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Queuing System Application</a:t>
            </a:r>
            <a:br>
              <a:rPr lang="en-US" altLang="ja-JP" smtClean="0">
                <a:ea typeface="ＭＳ Ｐゴシック" pitchFamily="34" charset="-128"/>
              </a:rPr>
            </a:br>
            <a:r>
              <a:rPr lang="en-US" altLang="ja-JP" sz="3600" i="1" smtClean="0">
                <a:ea typeface="ＭＳ Ｐゴシック" pitchFamily="34" charset="-128"/>
              </a:rPr>
              <a:t>Multiplexing Traffic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Statistical multiplexing</a:t>
            </a:r>
          </a:p>
          <a:p>
            <a:pPr lvl="1" eaLnBrk="1" hangingPunct="1"/>
            <a:r>
              <a:rPr lang="en-US" altLang="ja-JP" sz="2200" smtClean="0">
                <a:ea typeface="ＭＳ Ｐゴシック" pitchFamily="34" charset="-128"/>
              </a:rPr>
              <a:t>Packet streams are merged into a single Poisson stream with rate </a:t>
            </a:r>
            <a:r>
              <a:rPr lang="en-US" altLang="ja-JP" sz="2200" smtClean="0">
                <a:latin typeface="Symbol" pitchFamily="18" charset="2"/>
                <a:ea typeface="ＭＳ Ｐゴシック" pitchFamily="34" charset="-128"/>
              </a:rPr>
              <a:t>l </a:t>
            </a:r>
            <a:r>
              <a:rPr lang="en-US" altLang="ja-JP" sz="2200" smtClean="0">
                <a:ea typeface="ＭＳ Ｐゴシック" pitchFamily="34" charset="-128"/>
              </a:rPr>
              <a:t>and transmitted on FCFS basis</a:t>
            </a:r>
          </a:p>
          <a:p>
            <a:pPr lvl="1" eaLnBrk="1" hangingPunct="1"/>
            <a:endParaRPr lang="en-US" altLang="ja-JP" sz="2200" smtClean="0">
              <a:ea typeface="ＭＳ Ｐゴシック" pitchFamily="34" charset="-128"/>
            </a:endParaRPr>
          </a:p>
          <a:p>
            <a:pPr lvl="1" eaLnBrk="1" hangingPunct="1"/>
            <a:endParaRPr lang="en-US" altLang="ja-JP" sz="2200" smtClean="0">
              <a:ea typeface="ＭＳ Ｐゴシック" pitchFamily="34" charset="-128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Static allocation</a:t>
            </a:r>
            <a:r>
              <a:rPr lang="en-US" altLang="ja-JP" sz="2400" dirty="0" smtClean="0">
                <a:ea typeface="ＭＳ Ｐゴシック" pitchFamily="34" charset="-128"/>
              </a:rPr>
              <a:t> (Time- and Frequency-division multiplexing, TDM/FDM)</a:t>
            </a:r>
          </a:p>
          <a:p>
            <a:pPr lvl="1" eaLnBrk="1" hangingPunct="1"/>
            <a:r>
              <a:rPr lang="en-US" altLang="ja-JP" sz="2200" dirty="0" smtClean="0">
                <a:ea typeface="ＭＳ Ｐゴシック" pitchFamily="34" charset="-128"/>
              </a:rPr>
              <a:t>The transmission capacity is divided into m equal portions, each of which is an </a:t>
            </a:r>
            <a:r>
              <a:rPr lang="en-US" altLang="ja-JP" sz="2200" i="1" dirty="0" smtClean="0">
                <a:ea typeface="ＭＳ Ｐゴシック" pitchFamily="34" charset="-128"/>
              </a:rPr>
              <a:t>M/M/1</a:t>
            </a:r>
            <a:r>
              <a:rPr lang="en-US" altLang="ja-JP" sz="2200" dirty="0" smtClean="0">
                <a:ea typeface="ＭＳ Ｐゴシック" pitchFamily="34" charset="-128"/>
              </a:rPr>
              <a:t> queue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23560" name="Picture 5"/>
          <p:cNvPicPr preferRelativeResize="0"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08413"/>
            <a:ext cx="4038600" cy="1389062"/>
          </a:xfrm>
          <a:solidFill>
            <a:schemeClr val="bg1"/>
          </a:solidFill>
        </p:spPr>
      </p:pic>
      <p:pic>
        <p:nvPicPr>
          <p:cNvPr id="35846" name="Picture 6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25938"/>
            <a:ext cx="4059238" cy="1479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914400" y="5105400"/>
            <a:ext cx="4038600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ja-JP" sz="2400">
                <a:solidFill>
                  <a:srgbClr val="FF0000"/>
                </a:solidFill>
                <a:ea typeface="ＭＳ Ｐゴシック" pitchFamily="34" charset="-128"/>
              </a:rPr>
              <a:t>Which one do you think gives faster (on average) service?</a:t>
            </a:r>
            <a:endParaRPr lang="en-US" altLang="ja-JP" sz="2600">
              <a:ea typeface="ＭＳ Ｐゴシック" pitchFamily="34" charset="-128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0" y="4221163"/>
            <a:ext cx="4824413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6C635B-7A3B-4E41-AE31-CC98F947884B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D772AD-F835-4AA1-97DA-9D6866A6C114}" type="slidenum">
              <a:rPr lang="en-US" smtClean="0">
                <a:latin typeface="Verdana" pitchFamily="34" charset="0"/>
              </a:rPr>
              <a:pPr/>
              <a:t>28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ja-JP" sz="2800" smtClean="0">
                <a:solidFill>
                  <a:srgbClr val="FF0000"/>
                </a:solidFill>
                <a:ea typeface="ＭＳ Ｐゴシック" pitchFamily="34" charset="-128"/>
              </a:rPr>
              <a:t>Statistical multiplexing</a:t>
            </a:r>
          </a:p>
          <a:p>
            <a:pPr lvl="1" eaLnBrk="1" hangingPunct="1"/>
            <a:r>
              <a:rPr lang="en-US" altLang="ja-JP" sz="2400" smtClean="0">
                <a:ea typeface="ＭＳ Ｐゴシック" pitchFamily="34" charset="-128"/>
              </a:rPr>
              <a:t>Packet streams are merged into a single Poisson stream with rate </a:t>
            </a:r>
            <a:r>
              <a:rPr lang="en-US" altLang="ja-JP" sz="2400" smtClean="0">
                <a:latin typeface="Symbol" pitchFamily="18" charset="2"/>
                <a:ea typeface="ＭＳ Ｐゴシック" pitchFamily="34" charset="-128"/>
              </a:rPr>
              <a:t>l </a:t>
            </a:r>
            <a:r>
              <a:rPr lang="en-US" altLang="ja-JP" sz="2400" smtClean="0">
                <a:ea typeface="ＭＳ Ｐゴシック" pitchFamily="34" charset="-128"/>
              </a:rPr>
              <a:t>and transmitted on FCFS basis</a:t>
            </a:r>
          </a:p>
          <a:p>
            <a:pPr lvl="1" eaLnBrk="1" hangingPunct="1"/>
            <a:endParaRPr lang="en-US" altLang="ja-JP" sz="2400" smtClean="0">
              <a:ea typeface="ＭＳ Ｐゴシック" pitchFamily="34" charset="-128"/>
            </a:endParaRPr>
          </a:p>
          <a:p>
            <a:pPr lvl="1" eaLnBrk="1" hangingPunct="1"/>
            <a:endParaRPr lang="en-US" altLang="ja-JP" sz="2400" smtClean="0">
              <a:ea typeface="ＭＳ Ｐゴシック" pitchFamily="34" charset="-128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352800" y="4876800"/>
          <a:ext cx="17557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数式" r:id="rId3" imgW="647700" imgH="419100" progId="Equation.3">
                  <p:embed/>
                </p:oleObj>
              </mc:Choice>
              <mc:Fallback>
                <p:oleObj name="数式" r:id="rId3" imgW="647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17557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914400"/>
          </a:xfrm>
          <a:noFill/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Queuing System Application</a:t>
            </a:r>
            <a:br>
              <a:rPr lang="en-US" altLang="ja-JP" smtClean="0">
                <a:ea typeface="ＭＳ Ｐゴシック" pitchFamily="34" charset="-128"/>
              </a:rPr>
            </a:br>
            <a:r>
              <a:rPr lang="en-US" altLang="ja-JP" sz="3600" i="1" smtClean="0">
                <a:ea typeface="ＭＳ Ｐゴシック" pitchFamily="34" charset="-128"/>
              </a:rPr>
              <a:t>Multiplexing Traffic</a:t>
            </a:r>
          </a:p>
        </p:txBody>
      </p:sp>
      <p:grpSp>
        <p:nvGrpSpPr>
          <p:cNvPr id="24584" name="Group 5"/>
          <p:cNvGrpSpPr>
            <a:grpSpLocks/>
          </p:cNvGrpSpPr>
          <p:nvPr/>
        </p:nvGrpSpPr>
        <p:grpSpPr bwMode="auto">
          <a:xfrm>
            <a:off x="3886200" y="3581400"/>
            <a:ext cx="1143000" cy="457200"/>
            <a:chOff x="3168" y="3360"/>
            <a:chExt cx="720" cy="288"/>
          </a:xfrm>
        </p:grpSpPr>
        <p:sp>
          <p:nvSpPr>
            <p:cNvPr id="24596" name="Rectangle 6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7" name="Rectangle 7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8" name="Rectangle 8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9" name="Rectangle 9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00" name="Rectangle 10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4585" name="Oval 11"/>
          <p:cNvSpPr>
            <a:spLocks noChangeArrowheads="1"/>
          </p:cNvSpPr>
          <p:nvPr/>
        </p:nvSpPr>
        <p:spPr bwMode="auto">
          <a:xfrm>
            <a:off x="5486400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>
              <a:latin typeface="Times New Roman" pitchFamily="18" charset="0"/>
              <a:ea typeface="ＭＳ Ｐゴシック" pitchFamily="34" charset="-128"/>
            </a:endParaRPr>
          </a:p>
        </p:txBody>
      </p:sp>
      <p:cxnSp>
        <p:nvCxnSpPr>
          <p:cNvPr id="24586" name="AutoShape 12"/>
          <p:cNvCxnSpPr>
            <a:cxnSpLocks noChangeShapeType="1"/>
            <a:stCxn id="24585" idx="6"/>
          </p:cNvCxnSpPr>
          <p:nvPr/>
        </p:nvCxnSpPr>
        <p:spPr bwMode="auto">
          <a:xfrm>
            <a:off x="5962650" y="3810000"/>
            <a:ext cx="941388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Line 13"/>
          <p:cNvSpPr>
            <a:spLocks noChangeShapeType="1"/>
          </p:cNvSpPr>
          <p:nvPr/>
        </p:nvSpPr>
        <p:spPr bwMode="auto">
          <a:xfrm>
            <a:off x="2590800" y="3276600"/>
            <a:ext cx="121920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2209800" y="28194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l/</a:t>
            </a:r>
            <a:r>
              <a:rPr lang="en-US" altLang="ja-JP" sz="1600">
                <a:latin typeface="Tahoma" pitchFamily="34" charset="0"/>
                <a:ea typeface="ＭＳ Ｐゴシック" pitchFamily="34" charset="-128"/>
              </a:rPr>
              <a:t>m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2438400" y="3581400"/>
            <a:ext cx="137160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1828800" y="32004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l/</a:t>
            </a:r>
            <a:r>
              <a:rPr lang="en-US" altLang="ja-JP" sz="1600">
                <a:latin typeface="Tahoma" pitchFamily="34" charset="0"/>
                <a:ea typeface="ＭＳ Ｐゴシック" pitchFamily="34" charset="-128"/>
              </a:rPr>
              <a:t>m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24591" name="Line 17"/>
          <p:cNvSpPr>
            <a:spLocks noChangeShapeType="1"/>
          </p:cNvSpPr>
          <p:nvPr/>
        </p:nvSpPr>
        <p:spPr bwMode="auto">
          <a:xfrm>
            <a:off x="2819400" y="3810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 flipV="1">
            <a:off x="2362200" y="396240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4593" name="Text Box 19"/>
          <p:cNvSpPr txBox="1">
            <a:spLocks noChangeArrowheads="1"/>
          </p:cNvSpPr>
          <p:nvPr/>
        </p:nvSpPr>
        <p:spPr bwMode="auto">
          <a:xfrm>
            <a:off x="1812925" y="41148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l/</a:t>
            </a:r>
            <a:r>
              <a:rPr lang="en-US" altLang="ja-JP" sz="1600">
                <a:latin typeface="Tahoma" pitchFamily="34" charset="0"/>
                <a:ea typeface="ＭＳ Ｐゴシック" pitchFamily="34" charset="-128"/>
              </a:rPr>
              <a:t>m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24594" name="Line 20"/>
          <p:cNvSpPr>
            <a:spLocks noChangeShapeType="1"/>
          </p:cNvSpPr>
          <p:nvPr/>
        </p:nvSpPr>
        <p:spPr bwMode="auto">
          <a:xfrm flipV="1">
            <a:off x="5029200" y="3810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029200" y="33528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84E935-9DA1-4081-9345-D163A6EC045F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7F5720-6413-45C8-88FC-A9A112030943}" type="slidenum">
              <a:rPr lang="en-US" smtClean="0">
                <a:latin typeface="Verdana" pitchFamily="34" charset="0"/>
              </a:rPr>
              <a:pPr/>
              <a:t>29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ja-JP" sz="2800" smtClean="0">
                <a:solidFill>
                  <a:srgbClr val="FF0000"/>
                </a:solidFill>
                <a:ea typeface="ＭＳ Ｐゴシック" pitchFamily="34" charset="-128"/>
              </a:rPr>
              <a:t>Static allocation</a:t>
            </a:r>
            <a:r>
              <a:rPr lang="en-US" altLang="ja-JP" sz="2800" smtClean="0">
                <a:ea typeface="ＭＳ Ｐゴシック" pitchFamily="34" charset="-128"/>
              </a:rPr>
              <a:t> (Time- and Frequency-division multiplexing, TDM/FDM)</a:t>
            </a:r>
          </a:p>
          <a:p>
            <a:pPr lvl="1" eaLnBrk="1" hangingPunct="1"/>
            <a:r>
              <a:rPr lang="en-US" altLang="ja-JP" sz="2400" smtClean="0">
                <a:ea typeface="ＭＳ Ｐゴシック" pitchFamily="34" charset="-128"/>
              </a:rPr>
              <a:t>The transmission capacity is divided into m equal portions, each of which is </a:t>
            </a:r>
            <a:r>
              <a:rPr lang="en-US" altLang="ja-JP" sz="2400" i="1" smtClean="0">
                <a:ea typeface="ＭＳ Ｐゴシック" pitchFamily="34" charset="-128"/>
              </a:rPr>
              <a:t>M/M/1</a:t>
            </a:r>
            <a:r>
              <a:rPr lang="en-US" altLang="ja-JP" sz="2400" smtClean="0">
                <a:ea typeface="ＭＳ Ｐゴシック" pitchFamily="34" charset="-128"/>
              </a:rPr>
              <a:t> queue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057400" y="4953000"/>
          <a:ext cx="42354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数式" r:id="rId3" imgW="1562100" imgH="419100" progId="Equation.3">
                  <p:embed/>
                </p:oleObj>
              </mc:Choice>
              <mc:Fallback>
                <p:oleObj name="数式" r:id="rId3" imgW="1562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42354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7543800" cy="917575"/>
          </a:xfrm>
          <a:noFill/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Queuing System Application</a:t>
            </a:r>
            <a:br>
              <a:rPr lang="en-US" altLang="ja-JP" smtClean="0">
                <a:ea typeface="ＭＳ Ｐゴシック" pitchFamily="34" charset="-128"/>
              </a:rPr>
            </a:br>
            <a:r>
              <a:rPr lang="en-US" altLang="ja-JP" sz="3600" i="1" smtClean="0">
                <a:ea typeface="ＭＳ Ｐゴシック" pitchFamily="34" charset="-128"/>
              </a:rPr>
              <a:t>Multiplexing Traffic</a:t>
            </a:r>
          </a:p>
        </p:txBody>
      </p:sp>
      <p:grpSp>
        <p:nvGrpSpPr>
          <p:cNvPr id="25608" name="Group 5"/>
          <p:cNvGrpSpPr>
            <a:grpSpLocks/>
          </p:cNvGrpSpPr>
          <p:nvPr/>
        </p:nvGrpSpPr>
        <p:grpSpPr bwMode="auto">
          <a:xfrm>
            <a:off x="2057400" y="2895600"/>
            <a:ext cx="4862513" cy="1752600"/>
            <a:chOff x="1430" y="1872"/>
            <a:chExt cx="3063" cy="1104"/>
          </a:xfrm>
        </p:grpSpPr>
        <p:grpSp>
          <p:nvGrpSpPr>
            <p:cNvPr id="25609" name="Group 6"/>
            <p:cNvGrpSpPr>
              <a:grpSpLocks/>
            </p:cNvGrpSpPr>
            <p:nvPr/>
          </p:nvGrpSpPr>
          <p:grpSpPr bwMode="auto">
            <a:xfrm>
              <a:off x="2544" y="2352"/>
              <a:ext cx="720" cy="192"/>
              <a:chOff x="3168" y="3360"/>
              <a:chExt cx="720" cy="288"/>
            </a:xfrm>
          </p:grpSpPr>
          <p:sp>
            <p:nvSpPr>
              <p:cNvPr id="25634" name="Rectangle 7"/>
              <p:cNvSpPr>
                <a:spLocks noChangeArrowheads="1"/>
              </p:cNvSpPr>
              <p:nvPr/>
            </p:nvSpPr>
            <p:spPr bwMode="auto">
              <a:xfrm>
                <a:off x="3168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35" name="Rectangle 8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36" name="Rectangle 9"/>
              <p:cNvSpPr>
                <a:spLocks noChangeArrowheads="1"/>
              </p:cNvSpPr>
              <p:nvPr/>
            </p:nvSpPr>
            <p:spPr bwMode="auto">
              <a:xfrm>
                <a:off x="3456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37" name="Rectangle 10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144" cy="28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38" name="Rectangle 11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144" cy="28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25610" name="Oval 12"/>
            <p:cNvSpPr>
              <a:spLocks noChangeArrowheads="1"/>
            </p:cNvSpPr>
            <p:nvPr/>
          </p:nvSpPr>
          <p:spPr bwMode="auto">
            <a:xfrm>
              <a:off x="3600" y="2352"/>
              <a:ext cx="288" cy="288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tr-TR" sz="2400">
                <a:latin typeface="Times New Roman" pitchFamily="18" charset="0"/>
                <a:ea typeface="ＭＳ Ｐゴシック" pitchFamily="34" charset="-128"/>
              </a:endParaRPr>
            </a:p>
          </p:txBody>
        </p:sp>
        <p:cxnSp>
          <p:nvCxnSpPr>
            <p:cNvPr id="25611" name="AutoShape 13"/>
            <p:cNvCxnSpPr>
              <a:cxnSpLocks noChangeShapeType="1"/>
              <a:stCxn id="25610" idx="6"/>
            </p:cNvCxnSpPr>
            <p:nvPr/>
          </p:nvCxnSpPr>
          <p:spPr bwMode="auto">
            <a:xfrm>
              <a:off x="3900" y="2496"/>
              <a:ext cx="593" cy="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>
              <a:off x="1728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613" name="Text Box 15"/>
            <p:cNvSpPr txBox="1">
              <a:spLocks noChangeArrowheads="1"/>
            </p:cNvSpPr>
            <p:nvPr/>
          </p:nvSpPr>
          <p:spPr bwMode="auto">
            <a:xfrm>
              <a:off x="1440" y="1872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ja-JP" sz="2400">
                  <a:latin typeface="Symbol" pitchFamily="18" charset="2"/>
                  <a:ea typeface="ＭＳ Ｐゴシック" pitchFamily="34" charset="-128"/>
                </a:rPr>
                <a:t>l/</a:t>
              </a:r>
              <a:r>
                <a:rPr lang="en-US" altLang="ja-JP" sz="1600">
                  <a:latin typeface="Tahoma" pitchFamily="34" charset="0"/>
                  <a:ea typeface="ＭＳ Ｐゴシック" pitchFamily="34" charset="-128"/>
                </a:rPr>
                <a:t>m</a:t>
              </a:r>
              <a:endParaRPr lang="en-US" sz="1600">
                <a:latin typeface="Symbol" pitchFamily="18" charset="2"/>
              </a:endParaRPr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>
              <a:off x="1430" y="2160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ja-JP" sz="2400">
                  <a:latin typeface="Symbol" pitchFamily="18" charset="2"/>
                  <a:ea typeface="ＭＳ Ｐゴシック" pitchFamily="34" charset="-128"/>
                </a:rPr>
                <a:t>l/</a:t>
              </a:r>
              <a:r>
                <a:rPr lang="en-US" altLang="ja-JP" sz="1600">
                  <a:latin typeface="Tahoma" pitchFamily="34" charset="0"/>
                  <a:ea typeface="ＭＳ Ｐゴシック" pitchFamily="34" charset="-128"/>
                </a:rPr>
                <a:t>m</a:t>
              </a:r>
              <a:endParaRPr lang="en-US" sz="1600">
                <a:latin typeface="Symbol" pitchFamily="18" charset="2"/>
              </a:endParaRPr>
            </a:p>
          </p:txBody>
        </p:sp>
        <p:sp>
          <p:nvSpPr>
            <p:cNvPr id="25615" name="Line 17"/>
            <p:cNvSpPr>
              <a:spLocks noChangeShapeType="1"/>
            </p:cNvSpPr>
            <p:nvPr/>
          </p:nvSpPr>
          <p:spPr bwMode="auto">
            <a:xfrm>
              <a:off x="18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>
              <a:off x="1440" y="2640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ja-JP" sz="2400">
                  <a:latin typeface="Symbol" pitchFamily="18" charset="2"/>
                  <a:ea typeface="ＭＳ Ｐゴシック" pitchFamily="34" charset="-128"/>
                </a:rPr>
                <a:t>l/</a:t>
              </a:r>
              <a:r>
                <a:rPr lang="en-US" altLang="ja-JP" sz="1600">
                  <a:latin typeface="Tahoma" pitchFamily="34" charset="0"/>
                  <a:ea typeface="ＭＳ Ｐゴシック" pitchFamily="34" charset="-128"/>
                </a:rPr>
                <a:t>m</a:t>
              </a:r>
              <a:endParaRPr lang="en-US" sz="1600">
                <a:latin typeface="Symbol" pitchFamily="18" charset="2"/>
              </a:endParaRPr>
            </a:p>
          </p:txBody>
        </p:sp>
        <p:sp>
          <p:nvSpPr>
            <p:cNvPr id="25617" name="Line 19"/>
            <p:cNvSpPr>
              <a:spLocks noChangeShapeType="1"/>
            </p:cNvSpPr>
            <p:nvPr/>
          </p:nvSpPr>
          <p:spPr bwMode="auto">
            <a:xfrm flipV="1">
              <a:off x="3264" y="24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grpSp>
          <p:nvGrpSpPr>
            <p:cNvPr id="25618" name="Group 20"/>
            <p:cNvGrpSpPr>
              <a:grpSpLocks/>
            </p:cNvGrpSpPr>
            <p:nvPr/>
          </p:nvGrpSpPr>
          <p:grpSpPr bwMode="auto">
            <a:xfrm>
              <a:off x="2544" y="2064"/>
              <a:ext cx="720" cy="192"/>
              <a:chOff x="3168" y="3360"/>
              <a:chExt cx="720" cy="288"/>
            </a:xfrm>
          </p:grpSpPr>
          <p:sp>
            <p:nvSpPr>
              <p:cNvPr id="25629" name="Rectangle 21"/>
              <p:cNvSpPr>
                <a:spLocks noChangeArrowheads="1"/>
              </p:cNvSpPr>
              <p:nvPr/>
            </p:nvSpPr>
            <p:spPr bwMode="auto">
              <a:xfrm>
                <a:off x="3168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30" name="Rectangle 22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31" name="Rectangle 23"/>
              <p:cNvSpPr>
                <a:spLocks noChangeArrowheads="1"/>
              </p:cNvSpPr>
              <p:nvPr/>
            </p:nvSpPr>
            <p:spPr bwMode="auto">
              <a:xfrm>
                <a:off x="3456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32" name="Rectangle 24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144" cy="28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33" name="Rectangle 25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144" cy="28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25619" name="Group 26"/>
            <p:cNvGrpSpPr>
              <a:grpSpLocks/>
            </p:cNvGrpSpPr>
            <p:nvPr/>
          </p:nvGrpSpPr>
          <p:grpSpPr bwMode="auto">
            <a:xfrm>
              <a:off x="2544" y="2784"/>
              <a:ext cx="720" cy="192"/>
              <a:chOff x="3168" y="3360"/>
              <a:chExt cx="720" cy="288"/>
            </a:xfrm>
          </p:grpSpPr>
          <p:sp>
            <p:nvSpPr>
              <p:cNvPr id="25624" name="Rectangle 27"/>
              <p:cNvSpPr>
                <a:spLocks noChangeArrowheads="1"/>
              </p:cNvSpPr>
              <p:nvPr/>
            </p:nvSpPr>
            <p:spPr bwMode="auto">
              <a:xfrm>
                <a:off x="3168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25" name="Rectangle 28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26" name="Rectangle 29"/>
              <p:cNvSpPr>
                <a:spLocks noChangeArrowheads="1"/>
              </p:cNvSpPr>
              <p:nvPr/>
            </p:nvSpPr>
            <p:spPr bwMode="auto">
              <a:xfrm>
                <a:off x="3456" y="3360"/>
                <a:ext cx="14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27" name="Rectangle 30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144" cy="28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5628" name="Rectangle 31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144" cy="28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25620" name="Line 32"/>
            <p:cNvSpPr>
              <a:spLocks noChangeShapeType="1"/>
            </p:cNvSpPr>
            <p:nvPr/>
          </p:nvSpPr>
          <p:spPr bwMode="auto">
            <a:xfrm>
              <a:off x="1728" y="244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621" name="Line 33"/>
            <p:cNvSpPr>
              <a:spLocks noChangeShapeType="1"/>
            </p:cNvSpPr>
            <p:nvPr/>
          </p:nvSpPr>
          <p:spPr bwMode="auto">
            <a:xfrm>
              <a:off x="1728" y="292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>
              <a:off x="3264" y="216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 flipV="1">
              <a:off x="3264" y="259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8256A8-E79C-4835-AD1B-8C4B386D469F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7EBCF1-94DB-4320-A1B2-5F118F3D2217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System: Parameters, Metrics</a:t>
            </a:r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5802313" y="2725738"/>
            <a:ext cx="1143000" cy="457200"/>
            <a:chOff x="3168" y="3360"/>
            <a:chExt cx="720" cy="288"/>
          </a:xfrm>
        </p:grpSpPr>
        <p:sp>
          <p:nvSpPr>
            <p:cNvPr id="37935" name="Rectangle 5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6" name="Rectangle 6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7" name="Rectangle 7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8" name="Rectangle 8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9" name="Rectangle 9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7895" name="Oval 10"/>
          <p:cNvSpPr>
            <a:spLocks noChangeArrowheads="1"/>
          </p:cNvSpPr>
          <p:nvPr/>
        </p:nvSpPr>
        <p:spPr bwMode="auto">
          <a:xfrm>
            <a:off x="7402513" y="2725738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>
              <a:latin typeface="Times New Roman" pitchFamily="18" charset="0"/>
              <a:ea typeface="ＭＳ Ｐゴシック" pitchFamily="34" charset="-128"/>
            </a:endParaRPr>
          </a:p>
        </p:txBody>
      </p:sp>
      <p:cxnSp>
        <p:nvCxnSpPr>
          <p:cNvPr id="37896" name="AutoShape 11"/>
          <p:cNvCxnSpPr>
            <a:cxnSpLocks noChangeShapeType="1"/>
            <a:stCxn id="37895" idx="6"/>
          </p:cNvCxnSpPr>
          <p:nvPr/>
        </p:nvCxnSpPr>
        <p:spPr bwMode="auto">
          <a:xfrm>
            <a:off x="7878763" y="2954338"/>
            <a:ext cx="94138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4759325" y="24923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37898" name="Line 13"/>
          <p:cNvSpPr>
            <a:spLocks noChangeShapeType="1"/>
          </p:cNvSpPr>
          <p:nvPr/>
        </p:nvSpPr>
        <p:spPr bwMode="auto">
          <a:xfrm flipV="1">
            <a:off x="6945313" y="29543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6945313" y="24971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cxnSp>
        <p:nvCxnSpPr>
          <p:cNvPr id="37900" name="AutoShape 15"/>
          <p:cNvCxnSpPr>
            <a:cxnSpLocks noChangeShapeType="1"/>
          </p:cNvCxnSpPr>
          <p:nvPr/>
        </p:nvCxnSpPr>
        <p:spPr bwMode="auto">
          <a:xfrm>
            <a:off x="4832350" y="2924175"/>
            <a:ext cx="941388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8072438" y="2540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37902" name="Rectangle 18"/>
          <p:cNvSpPr>
            <a:spLocks noChangeArrowheads="1"/>
          </p:cNvSpPr>
          <p:nvPr/>
        </p:nvSpPr>
        <p:spPr bwMode="auto">
          <a:xfrm>
            <a:off x="5264150" y="2349500"/>
            <a:ext cx="2879725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03" name="Text Box 19"/>
          <p:cNvSpPr txBox="1">
            <a:spLocks noChangeArrowheads="1"/>
          </p:cNvSpPr>
          <p:nvPr/>
        </p:nvSpPr>
        <p:spPr bwMode="auto">
          <a:xfrm>
            <a:off x="646590" y="3745343"/>
            <a:ext cx="418576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We want to find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Metrics: E[Ns], </a:t>
            </a:r>
            <a:r>
              <a:rPr lang="en-US" altLang="ja-JP" dirty="0" smtClean="0">
                <a:ea typeface="ＭＳ Ｐゴシック" pitchFamily="34" charset="-128"/>
                <a:sym typeface="Symbol" pitchFamily="18" charset="2"/>
              </a:rPr>
              <a:t>E[</a:t>
            </a:r>
            <a:r>
              <a:rPr lang="en-US" altLang="ja-JP" dirty="0" err="1" smtClean="0">
                <a:ea typeface="ＭＳ Ｐゴシック" pitchFamily="34" charset="-128"/>
                <a:sym typeface="Symbol" pitchFamily="18" charset="2"/>
              </a:rPr>
              <a:t>Ts</a:t>
            </a:r>
            <a:r>
              <a:rPr lang="en-US" altLang="ja-JP" dirty="0" smtClean="0">
                <a:ea typeface="ＭＳ Ｐゴシック" pitchFamily="34" charset="-128"/>
                <a:sym typeface="Symbol" pitchFamily="18" charset="2"/>
              </a:rPr>
              <a:t>],</a:t>
            </a:r>
            <a:r>
              <a:rPr lang="en-US" dirty="0" smtClean="0"/>
              <a:t>E[NQ], </a:t>
            </a:r>
            <a:r>
              <a:rPr lang="en-US" altLang="ja-JP" dirty="0" smtClean="0">
                <a:ea typeface="ＭＳ Ｐゴシック" pitchFamily="34" charset="-128"/>
                <a:sym typeface="Symbol" pitchFamily="18" charset="2"/>
              </a:rPr>
              <a:t>E[TQ</a:t>
            </a:r>
            <a:r>
              <a:rPr lang="en-US" altLang="ja-JP" dirty="0">
                <a:ea typeface="ＭＳ Ｐゴシック" pitchFamily="34" charset="-128"/>
                <a:sym typeface="Symbol" pitchFamily="18" charset="2"/>
              </a:rPr>
              <a:t>]</a:t>
            </a: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661804" y="3046601"/>
            <a:ext cx="39004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/>
              <a:t>GIVEN</a:t>
            </a:r>
            <a:r>
              <a:rPr lang="en-US" dirty="0" err="1" smtClean="0">
                <a:sym typeface="Wingdings" panose="05000000000000000000" pitchFamily="2" charset="2"/>
              </a:rPr>
              <a:t></a:t>
            </a:r>
            <a:r>
              <a:rPr lang="en-US" dirty="0" err="1" smtClean="0"/>
              <a:t>Parameters</a:t>
            </a:r>
            <a:r>
              <a:rPr lang="en-US" dirty="0" smtClean="0"/>
              <a:t>:</a:t>
            </a:r>
            <a:r>
              <a:rPr lang="en-US" altLang="ja-JP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ja-JP" dirty="0" smtClean="0">
                <a:ea typeface="ＭＳ Ｐゴシック" pitchFamily="34" charset="-128"/>
                <a:sym typeface="Symbol" pitchFamily="18" charset="2"/>
              </a:rPr>
              <a:t>, </a:t>
            </a:r>
            <a:r>
              <a:rPr lang="en-US" dirty="0" smtClean="0"/>
              <a:t> </a:t>
            </a: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5241234" y="3805230"/>
            <a:ext cx="29026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System: </a:t>
            </a:r>
            <a:r>
              <a:rPr lang="en-US" dirty="0" err="1" smtClean="0"/>
              <a:t>Queue+Server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Assumptions: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ym typeface="Symbol" pitchFamily="18" charset="2"/>
              </a:rPr>
              <a:t>Infinite Buffer Space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 smtClean="0">
                <a:ea typeface="ＭＳ Ｐゴシック" pitchFamily="34" charset="-128"/>
                <a:sym typeface="Symbol" pitchFamily="18" charset="2"/>
              </a:rPr>
              <a:t>&lt; </a:t>
            </a:r>
            <a:r>
              <a:rPr lang="en-US" altLang="ja-JP" dirty="0">
                <a:ea typeface="ＭＳ Ｐゴシック" pitchFamily="34" charset="-128"/>
                <a:sym typeface="Symbol" pitchFamily="18" charset="2"/>
              </a:rPr>
              <a:t></a:t>
            </a:r>
            <a:endParaRPr lang="en-US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21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43000"/>
            <a:ext cx="8743950" cy="4914900"/>
          </a:xfrm>
          <a:prstGeom prst="rect">
            <a:avLst/>
          </a:prstGeom>
        </p:spPr>
      </p:pic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0CB28C-646B-44A6-838B-B1ACF353E99C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0C32FC-E56D-4D99-BD01-2FE7E8381C62}" type="slidenum">
              <a:rPr lang="en-US" smtClean="0">
                <a:latin typeface="Verdana" pitchFamily="34" charset="0"/>
              </a:rPr>
              <a:pPr/>
              <a:t>30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914400"/>
          </a:xfrm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Queuing System Application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600" i="1" dirty="0" smtClean="0">
                <a:ea typeface="ＭＳ Ｐゴシック" pitchFamily="34" charset="-128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5160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Queuing System Application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600" i="1" dirty="0" smtClean="0">
                <a:ea typeface="ＭＳ Ｐゴシック" pitchFamily="34" charset="-128"/>
              </a:rPr>
              <a:t>Example 1 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dirty="0" smtClean="0"/>
              <a:t>Server 1: TDM: Server is used by 3 connections</a:t>
            </a:r>
          </a:p>
          <a:p>
            <a:pPr lvl="1"/>
            <a:r>
              <a:rPr lang="en-US" sz="2400" dirty="0" smtClean="0"/>
              <a:t>Assumption: TDM preserves Poisson merging</a:t>
            </a:r>
          </a:p>
          <a:p>
            <a:pPr lvl="1"/>
            <a:r>
              <a:rPr lang="en-US" sz="2400" dirty="0" smtClean="0"/>
              <a:t>Each Connection sees a separate M/M/1 queue system</a:t>
            </a:r>
          </a:p>
          <a:p>
            <a:pPr lvl="1"/>
            <a:r>
              <a:rPr lang="en-US" sz="2400" dirty="0" smtClean="0"/>
              <a:t>µ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=2.5p/s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sz="2400" dirty="0" smtClean="0">
                <a:sym typeface="Symbol" panose="05050102010706020507" pitchFamily="18" charset="2"/>
              </a:rPr>
              <a:t>= 1/2.5=0.4</a:t>
            </a:r>
          </a:p>
          <a:p>
            <a:pPr lvl="1"/>
            <a:r>
              <a:rPr lang="en-US" sz="2400" dirty="0" smtClean="0"/>
              <a:t>µ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=µ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=1.25p/s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=</a:t>
            </a:r>
            <a:r>
              <a:rPr lang="en-US" sz="2400" baseline="-25000" dirty="0" smtClean="0">
                <a:sym typeface="Symbol" panose="05050102010706020507" pitchFamily="18" charset="2"/>
              </a:rPr>
              <a:t>3</a:t>
            </a:r>
            <a:r>
              <a:rPr lang="en-US" sz="2400" dirty="0" smtClean="0">
                <a:sym typeface="Symbol" panose="05050102010706020507" pitchFamily="18" charset="2"/>
              </a:rPr>
              <a:t>=1/1.25=0.8</a:t>
            </a:r>
          </a:p>
          <a:p>
            <a:pPr lvl="1"/>
            <a:r>
              <a:rPr lang="en-US" sz="2400" dirty="0" smtClean="0">
                <a:sym typeface="Symbol" panose="05050102010706020507" pitchFamily="18" charset="2"/>
              </a:rPr>
              <a:t>Server behaves like a server with </a:t>
            </a:r>
            <a:r>
              <a:rPr lang="en-US" sz="2400" dirty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(0.4) 50% of the time, </a:t>
            </a:r>
            <a:r>
              <a:rPr lang="en-US" sz="2400" dirty="0">
                <a:sym typeface="Symbol" panose="05050102010706020507" pitchFamily="18" charset="2"/>
              </a:rPr>
              <a:t>a server with </a:t>
            </a:r>
            <a:r>
              <a:rPr lang="en-US" sz="2400" dirty="0" smtClean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dirty="0" smtClean="0">
                <a:sym typeface="Symbol" panose="05050102010706020507" pitchFamily="18" charset="2"/>
              </a:rPr>
              <a:t>0.8) </a:t>
            </a:r>
            <a:r>
              <a:rPr lang="en-US" sz="2400" dirty="0">
                <a:sym typeface="Symbol" panose="05050102010706020507" pitchFamily="18" charset="2"/>
              </a:rPr>
              <a:t>25</a:t>
            </a:r>
            <a:r>
              <a:rPr lang="en-US" sz="2400" dirty="0" smtClean="0">
                <a:sym typeface="Symbol" panose="05050102010706020507" pitchFamily="18" charset="2"/>
              </a:rPr>
              <a:t>% </a:t>
            </a:r>
            <a:r>
              <a:rPr lang="en-US" sz="2400" dirty="0">
                <a:sym typeface="Symbol" panose="05050102010706020507" pitchFamily="18" charset="2"/>
              </a:rPr>
              <a:t>of the time, a server with </a:t>
            </a:r>
            <a:r>
              <a:rPr lang="en-US" sz="2400" dirty="0" smtClean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3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dirty="0" smtClean="0">
                <a:sym typeface="Symbol" panose="05050102010706020507" pitchFamily="18" charset="2"/>
              </a:rPr>
              <a:t>0.8) </a:t>
            </a:r>
            <a:r>
              <a:rPr lang="en-US" sz="2400" dirty="0">
                <a:sym typeface="Symbol" panose="05050102010706020507" pitchFamily="18" charset="2"/>
              </a:rPr>
              <a:t>25% of the </a:t>
            </a:r>
            <a:r>
              <a:rPr lang="en-US" sz="2400" dirty="0" smtClean="0">
                <a:sym typeface="Symbol" panose="05050102010706020507" pitchFamily="18" charset="2"/>
              </a:rPr>
              <a:t>time</a:t>
            </a:r>
          </a:p>
          <a:p>
            <a:pPr lvl="1"/>
            <a:r>
              <a:rPr lang="en-US" sz="2400" dirty="0" smtClean="0">
                <a:sym typeface="Symbol" panose="05050102010706020507" pitchFamily="18" charset="2"/>
              </a:rPr>
              <a:t>E[</a:t>
            </a:r>
            <a:r>
              <a:rPr lang="en-US" sz="2400" dirty="0" err="1" smtClean="0">
                <a:sym typeface="Symbol" panose="05050102010706020507" pitchFamily="18" charset="2"/>
              </a:rPr>
              <a:t>Nserver</a:t>
            </a:r>
            <a:r>
              <a:rPr lang="en-US" sz="2400" dirty="0" smtClean="0">
                <a:sym typeface="Symbol" panose="05050102010706020507" pitchFamily="18" charset="2"/>
              </a:rPr>
              <a:t>]=0.4*0.5+0.8*0.25+0.8*0.25=0.6</a:t>
            </a:r>
            <a:endParaRPr lang="en-US" sz="2400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D9888-9B30-4B1B-AC76-421B26773208}" type="datetime1">
              <a:rPr lang="en-US" smtClean="0"/>
              <a:pPr>
                <a:defRPr/>
              </a:pPr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C5D47-A4D5-4507-B74F-746B38F3446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Queuing System Application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600" i="1" dirty="0" smtClean="0">
                <a:ea typeface="ＭＳ Ｐゴシック" pitchFamily="34" charset="-128"/>
              </a:rPr>
              <a:t>Example 1 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dirty="0"/>
              <a:t>Server 1: TDM: Server is used by 3 </a:t>
            </a:r>
            <a:r>
              <a:rPr lang="en-US" sz="2800" dirty="0" smtClean="0"/>
              <a:t>connections: All queues are isolated:</a:t>
            </a:r>
          </a:p>
          <a:p>
            <a:pPr lvl="1"/>
            <a:r>
              <a:rPr lang="en-US" sz="2400" dirty="0" smtClean="0"/>
              <a:t>E[NQ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]= </a:t>
            </a:r>
            <a:r>
              <a:rPr lang="en-US" sz="2400" dirty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sz="2400" baseline="30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/>
              <a:t>/(1-</a:t>
            </a:r>
            <a:r>
              <a:rPr lang="en-US" sz="2400" dirty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sz="2400" dirty="0" smtClean="0">
                <a:sym typeface="Symbol" panose="05050102010706020507" pitchFamily="18" charset="2"/>
              </a:rPr>
              <a:t>)</a:t>
            </a:r>
            <a:r>
              <a:rPr lang="en-US" sz="2400" dirty="0" smtClean="0"/>
              <a:t>=0.16/0.6</a:t>
            </a:r>
          </a:p>
          <a:p>
            <a:pPr lvl="1"/>
            <a:r>
              <a:rPr lang="en-US" sz="2400" dirty="0" smtClean="0"/>
              <a:t>E[NQ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]= </a:t>
            </a:r>
            <a:r>
              <a:rPr lang="en-US" sz="2400" dirty="0" smtClean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sz="2400" baseline="30000" dirty="0" smtClean="0">
                <a:sym typeface="Symbol" panose="05050102010706020507" pitchFamily="18" charset="2"/>
              </a:rPr>
              <a:t>2</a:t>
            </a:r>
            <a:r>
              <a:rPr lang="en-US" sz="2400" dirty="0"/>
              <a:t>/(1-</a:t>
            </a:r>
            <a:r>
              <a:rPr lang="en-US" sz="2400" dirty="0" smtClean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)</a:t>
            </a:r>
            <a:r>
              <a:rPr lang="en-US" sz="2400" dirty="0" smtClean="0"/>
              <a:t>=0.64/0.2</a:t>
            </a:r>
            <a:endParaRPr lang="en-US" sz="2400" dirty="0"/>
          </a:p>
          <a:p>
            <a:pPr lvl="1"/>
            <a:r>
              <a:rPr lang="en-US" sz="2400" dirty="0" smtClean="0"/>
              <a:t>E[NQ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]= </a:t>
            </a:r>
            <a:r>
              <a:rPr lang="en-US" sz="2400" dirty="0" smtClean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3</a:t>
            </a:r>
            <a:r>
              <a:rPr lang="en-US" sz="2400" baseline="30000" dirty="0" smtClean="0">
                <a:sym typeface="Symbol" panose="05050102010706020507" pitchFamily="18" charset="2"/>
              </a:rPr>
              <a:t>2</a:t>
            </a:r>
            <a:r>
              <a:rPr lang="en-US" sz="2400" dirty="0"/>
              <a:t>/(1-</a:t>
            </a:r>
            <a:r>
              <a:rPr lang="en-US" sz="2400" dirty="0" smtClean="0">
                <a:sym typeface="Symbol" panose="05050102010706020507" pitchFamily="18" charset="2"/>
              </a:rPr>
              <a:t></a:t>
            </a:r>
            <a:r>
              <a:rPr lang="en-US" sz="2400" baseline="-25000" dirty="0" smtClean="0">
                <a:sym typeface="Symbol" panose="05050102010706020507" pitchFamily="18" charset="2"/>
              </a:rPr>
              <a:t>3</a:t>
            </a:r>
            <a:r>
              <a:rPr lang="en-US" sz="2400" dirty="0" smtClean="0">
                <a:sym typeface="Symbol" panose="05050102010706020507" pitchFamily="18" charset="2"/>
              </a:rPr>
              <a:t>)</a:t>
            </a:r>
            <a:r>
              <a:rPr lang="en-US" sz="2400" dirty="0" smtClean="0"/>
              <a:t>=</a:t>
            </a:r>
            <a:r>
              <a:rPr lang="en-US" sz="2400" dirty="0"/>
              <a:t>0.64/0.2</a:t>
            </a:r>
          </a:p>
          <a:p>
            <a:pPr lvl="1"/>
            <a:r>
              <a:rPr lang="en-US" sz="2400" dirty="0" smtClean="0"/>
              <a:t>E[Ns]=</a:t>
            </a:r>
            <a:r>
              <a:rPr lang="en-US" sz="2400" dirty="0"/>
              <a:t>E[NQ</a:t>
            </a:r>
            <a:r>
              <a:rPr lang="en-US" sz="2400" baseline="-25000" dirty="0"/>
              <a:t>1</a:t>
            </a:r>
            <a:r>
              <a:rPr lang="en-US" sz="2400" dirty="0" smtClean="0"/>
              <a:t>]+E[NQ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]+E[NQ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]+E[</a:t>
            </a:r>
            <a:r>
              <a:rPr lang="en-US" sz="2400" dirty="0" err="1" smtClean="0"/>
              <a:t>Nserver</a:t>
            </a:r>
            <a:r>
              <a:rPr lang="en-US" sz="2400" dirty="0" smtClean="0"/>
              <a:t>]</a:t>
            </a:r>
          </a:p>
          <a:p>
            <a:pPr lvl="1"/>
            <a:r>
              <a:rPr lang="en-US" sz="2400" dirty="0" smtClean="0"/>
              <a:t>=</a:t>
            </a:r>
            <a:r>
              <a:rPr lang="en-US" sz="2400" dirty="0" smtClean="0"/>
              <a:t>0.16/0.6+0.64/0.2+0.64/0.2+0.6=43.6/6</a:t>
            </a:r>
            <a:endParaRPr lang="en-US" sz="2400" dirty="0" smtClean="0"/>
          </a:p>
          <a:p>
            <a:endParaRPr lang="en-US" sz="2800" dirty="0" smtClean="0">
              <a:sym typeface="Symbol" panose="05050102010706020507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D9888-9B30-4B1B-AC76-421B26773208}" type="datetime1">
              <a:rPr lang="en-US" smtClean="0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C5D47-A4D5-4507-B74F-746B38F3446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Queuing System Application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600" i="1" dirty="0" smtClean="0">
                <a:ea typeface="ＭＳ Ｐゴシック" pitchFamily="34" charset="-128"/>
              </a:rPr>
              <a:t>Example 1 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Server </a:t>
            </a:r>
            <a:r>
              <a:rPr lang="en-US" dirty="0" smtClean="0">
                <a:sym typeface="Symbol" panose="05050102010706020507" pitchFamily="18" charset="2"/>
              </a:rPr>
              <a:t>2: SM, all connections see the same server, share the same queue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µ</a:t>
            </a:r>
            <a:r>
              <a:rPr lang="en-US" baseline="-25000" dirty="0" smtClean="0">
                <a:sym typeface="Symbol" panose="05050102010706020507" pitchFamily="18" charset="2"/>
              </a:rPr>
              <a:t>server2</a:t>
            </a:r>
            <a:r>
              <a:rPr lang="en-US" dirty="0" smtClean="0">
                <a:sym typeface="Symbol" panose="05050102010706020507" pitchFamily="18" charset="2"/>
              </a:rPr>
              <a:t>=120/20=6p/s</a:t>
            </a:r>
          </a:p>
          <a:p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 smtClean="0">
                <a:sym typeface="Symbol" panose="05050102010706020507" pitchFamily="18" charset="2"/>
              </a:rPr>
              <a:t>Total</a:t>
            </a:r>
            <a:r>
              <a:rPr lang="en-US" dirty="0" smtClean="0">
                <a:sym typeface="Symbol" panose="05050102010706020507" pitchFamily="18" charset="2"/>
              </a:rPr>
              <a:t>=3p/s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=0.5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 E[Ns</a:t>
            </a:r>
            <a:r>
              <a:rPr lang="en-US" dirty="0" smtClean="0"/>
              <a:t>]=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/(1- )=1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TOTAL=</a:t>
            </a:r>
            <a:r>
              <a:rPr lang="en-US" dirty="0" smtClean="0"/>
              <a:t>43.6/6+1</a:t>
            </a:r>
            <a:endParaRPr lang="en-US" dirty="0"/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D9888-9B30-4B1B-AC76-421B26773208}" type="datetime1">
              <a:rPr lang="en-US" smtClean="0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C5D47-A4D5-4507-B74F-746B38F3446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Queuing System Application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600" i="1" dirty="0" smtClean="0">
                <a:ea typeface="ＭＳ Ｐゴシック" pitchFamily="34" charset="-128"/>
              </a:rPr>
              <a:t>Example 1 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E[TS</a:t>
            </a:r>
            <a:r>
              <a:rPr lang="en-US" dirty="0" smtClean="0">
                <a:sym typeface="Symbol" panose="05050102010706020507" pitchFamily="18" charset="2"/>
              </a:rPr>
              <a:t>] for connection 1=E[TS</a:t>
            </a:r>
            <a:r>
              <a:rPr lang="en-US" baseline="-25000" dirty="0" smtClean="0">
                <a:sym typeface="Symbol" panose="05050102010706020507" pitchFamily="18" charset="2"/>
              </a:rPr>
              <a:t>TDM</a:t>
            </a:r>
            <a:r>
              <a:rPr lang="en-US" dirty="0" smtClean="0">
                <a:sym typeface="Symbol" panose="05050102010706020507" pitchFamily="18" charset="2"/>
              </a:rPr>
              <a:t>]+E[TS</a:t>
            </a:r>
            <a:r>
              <a:rPr lang="en-US" baseline="-25000" dirty="0" smtClean="0">
                <a:sym typeface="Symbol" panose="05050102010706020507" pitchFamily="18" charset="2"/>
              </a:rPr>
              <a:t>SM</a:t>
            </a:r>
            <a:r>
              <a:rPr lang="en-US" dirty="0" smtClean="0">
                <a:sym typeface="Symbol" panose="05050102010706020507" pitchFamily="18" charset="2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=1/(µ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-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)+</a:t>
            </a:r>
            <a:r>
              <a:rPr lang="en-US" dirty="0">
                <a:sym typeface="Symbol" panose="05050102010706020507" pitchFamily="18" charset="2"/>
              </a:rPr>
              <a:t>1/(</a:t>
            </a:r>
            <a:r>
              <a:rPr lang="en-US" dirty="0" smtClean="0">
                <a:sym typeface="Symbol" panose="05050102010706020507" pitchFamily="18" charset="2"/>
              </a:rPr>
              <a:t>µ</a:t>
            </a:r>
            <a:r>
              <a:rPr lang="en-US" baseline="-25000" dirty="0" smtClean="0">
                <a:sym typeface="Symbol" panose="05050102010706020507" pitchFamily="18" charset="2"/>
              </a:rPr>
              <a:t>server2</a:t>
            </a:r>
            <a:r>
              <a:rPr lang="en-US" dirty="0" smtClean="0">
                <a:sym typeface="Symbol" panose="05050102010706020507" pitchFamily="18" charset="2"/>
              </a:rPr>
              <a:t>-</a:t>
            </a:r>
            <a:r>
              <a:rPr lang="en-US" baseline="-25000" dirty="0" smtClean="0">
                <a:sym typeface="Symbol" panose="05050102010706020507" pitchFamily="18" charset="2"/>
              </a:rPr>
              <a:t>Total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=1/(2.5-1)+1/(6-3)=1sec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D9888-9B30-4B1B-AC76-421B26773208}" type="datetime1">
              <a:rPr lang="en-US" smtClean="0"/>
              <a:pPr>
                <a:defRPr/>
              </a:pPr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C5D47-A4D5-4507-B74F-746B38F3446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47428C-74D7-447E-BC6E-351C97B288AB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6FCDB3-2ACC-4161-A515-A0892E656592}" type="slidenum">
              <a:rPr lang="en-US" smtClean="0">
                <a:latin typeface="Verdana" pitchFamily="34" charset="0"/>
              </a:rPr>
              <a:pPr/>
              <a:t>35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2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2981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Repeat the analysis in class for M/M/1/N (Finite buffer with N buffers)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Write the balance equations: rate in rate out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Find the limiting probabilities: </a:t>
            </a:r>
            <a:r>
              <a:rPr lang="en-US" sz="2000" dirty="0" smtClean="0">
                <a:sym typeface="Symbol" pitchFamily="18" charset="2"/>
              </a:rPr>
              <a:t></a:t>
            </a:r>
            <a:r>
              <a:rPr lang="en-US" sz="2000" baseline="-25000" dirty="0" err="1" smtClean="0">
                <a:sym typeface="Symbol" pitchFamily="18" charset="2"/>
              </a:rPr>
              <a:t>i</a:t>
            </a:r>
            <a:endParaRPr lang="en-US" sz="20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Find </a:t>
            </a:r>
            <a:r>
              <a:rPr lang="en-US" sz="2000" baseline="-25000" dirty="0" smtClean="0">
                <a:sym typeface="Symbol" pitchFamily="18" charset="2"/>
              </a:rPr>
              <a:t>0</a:t>
            </a:r>
            <a:r>
              <a:rPr lang="en-US" sz="2000" dirty="0" smtClean="0">
                <a:sym typeface="Symbol" pitchFamily="18" charset="2"/>
              </a:rPr>
              <a:t> using </a:t>
            </a:r>
            <a:r>
              <a:rPr lang="en-US" sz="2000" baseline="-25000" dirty="0" err="1" smtClean="0">
                <a:sym typeface="Symbol" pitchFamily="18" charset="2"/>
              </a:rPr>
              <a:t>i</a:t>
            </a:r>
            <a:r>
              <a:rPr lang="en-US" sz="2000" dirty="0" smtClean="0">
                <a:sym typeface="Symbol" pitchFamily="18" charset="2"/>
              </a:rPr>
              <a:t>=1 (FINITE SUM)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Probability of a packet loss: Probability of a packet arriving and finding the system with N packets: </a:t>
            </a:r>
            <a:r>
              <a:rPr lang="en-US" sz="2000" baseline="-25000" dirty="0" smtClean="0">
                <a:sym typeface="Symbol" pitchFamily="18" charset="2"/>
              </a:rPr>
              <a:t>N</a:t>
            </a:r>
            <a:endParaRPr lang="en-US" sz="20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000" baseline="-25000" dirty="0" smtClean="0">
              <a:sym typeface="Symbol" pitchFamily="18" charset="2"/>
            </a:endParaRP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684213" y="4424363"/>
            <a:ext cx="6119812" cy="1525587"/>
            <a:chOff x="431" y="1430"/>
            <a:chExt cx="3855" cy="961"/>
          </a:xfrm>
        </p:grpSpPr>
        <p:sp>
          <p:nvSpPr>
            <p:cNvPr id="30728" name="Oval 5"/>
            <p:cNvSpPr>
              <a:spLocks noChangeArrowheads="1"/>
            </p:cNvSpPr>
            <p:nvPr/>
          </p:nvSpPr>
          <p:spPr bwMode="auto">
            <a:xfrm>
              <a:off x="431" y="1752"/>
              <a:ext cx="363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729" name="Oval 6"/>
            <p:cNvSpPr>
              <a:spLocks noChangeArrowheads="1"/>
            </p:cNvSpPr>
            <p:nvPr/>
          </p:nvSpPr>
          <p:spPr bwMode="auto">
            <a:xfrm>
              <a:off x="1247" y="1752"/>
              <a:ext cx="363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730" name="Oval 7"/>
            <p:cNvSpPr>
              <a:spLocks noChangeArrowheads="1"/>
            </p:cNvSpPr>
            <p:nvPr/>
          </p:nvSpPr>
          <p:spPr bwMode="auto">
            <a:xfrm>
              <a:off x="3061" y="1752"/>
              <a:ext cx="363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N-1</a:t>
              </a:r>
            </a:p>
          </p:txBody>
        </p:sp>
        <p:cxnSp>
          <p:nvCxnSpPr>
            <p:cNvPr id="30731" name="AutoShape 8"/>
            <p:cNvCxnSpPr>
              <a:cxnSpLocks noChangeShapeType="1"/>
              <a:stCxn id="30728" idx="0"/>
              <a:endCxn id="30729" idx="0"/>
            </p:cNvCxnSpPr>
            <p:nvPr/>
          </p:nvCxnSpPr>
          <p:spPr bwMode="auto">
            <a:xfrm rot="5400000" flipV="1">
              <a:off x="1020" y="1345"/>
              <a:ext cx="1" cy="81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2018" y="1752"/>
              <a:ext cx="363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30733" name="AutoShape 10"/>
            <p:cNvCxnSpPr>
              <a:cxnSpLocks noChangeShapeType="1"/>
              <a:stCxn id="30729" idx="0"/>
              <a:endCxn id="30732" idx="0"/>
            </p:cNvCxnSpPr>
            <p:nvPr/>
          </p:nvCxnSpPr>
          <p:spPr bwMode="auto">
            <a:xfrm rot="5400000" flipV="1">
              <a:off x="1814" y="1367"/>
              <a:ext cx="1" cy="771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4" name="Oval 11"/>
            <p:cNvSpPr>
              <a:spLocks noChangeArrowheads="1"/>
            </p:cNvSpPr>
            <p:nvPr/>
          </p:nvSpPr>
          <p:spPr bwMode="auto">
            <a:xfrm>
              <a:off x="3923" y="1752"/>
              <a:ext cx="363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cxnSp>
          <p:nvCxnSpPr>
            <p:cNvPr id="30735" name="AutoShape 12"/>
            <p:cNvCxnSpPr>
              <a:cxnSpLocks noChangeShapeType="1"/>
              <a:stCxn id="30732" idx="0"/>
              <a:endCxn id="30730" idx="0"/>
            </p:cNvCxnSpPr>
            <p:nvPr/>
          </p:nvCxnSpPr>
          <p:spPr bwMode="auto">
            <a:xfrm rot="5400000" flipV="1">
              <a:off x="2721" y="1231"/>
              <a:ext cx="1" cy="1043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6" name="AutoShape 13"/>
            <p:cNvCxnSpPr>
              <a:cxnSpLocks noChangeShapeType="1"/>
              <a:stCxn id="30730" idx="0"/>
              <a:endCxn id="30734" idx="0"/>
            </p:cNvCxnSpPr>
            <p:nvPr/>
          </p:nvCxnSpPr>
          <p:spPr bwMode="auto">
            <a:xfrm rot="5400000" flipV="1">
              <a:off x="3673" y="1322"/>
              <a:ext cx="1" cy="862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7" name="AutoShape 14"/>
            <p:cNvCxnSpPr>
              <a:cxnSpLocks noChangeShapeType="1"/>
              <a:stCxn id="30734" idx="4"/>
              <a:endCxn id="30730" idx="4"/>
            </p:cNvCxnSpPr>
            <p:nvPr/>
          </p:nvCxnSpPr>
          <p:spPr bwMode="auto">
            <a:xfrm rot="5400000">
              <a:off x="3673" y="1639"/>
              <a:ext cx="1" cy="862"/>
            </a:xfrm>
            <a:prstGeom prst="curvedConnector3">
              <a:avLst>
                <a:gd name="adj1" fmla="val 14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8" name="AutoShape 15"/>
            <p:cNvCxnSpPr>
              <a:cxnSpLocks noChangeShapeType="1"/>
              <a:stCxn id="30730" idx="4"/>
              <a:endCxn id="30732" idx="4"/>
            </p:cNvCxnSpPr>
            <p:nvPr/>
          </p:nvCxnSpPr>
          <p:spPr bwMode="auto">
            <a:xfrm rot="5400000">
              <a:off x="2721" y="1548"/>
              <a:ext cx="1" cy="1043"/>
            </a:xfrm>
            <a:prstGeom prst="curvedConnector3">
              <a:avLst>
                <a:gd name="adj1" fmla="val 14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9" name="AutoShape 16"/>
            <p:cNvCxnSpPr>
              <a:cxnSpLocks noChangeShapeType="1"/>
              <a:stCxn id="30732" idx="4"/>
              <a:endCxn id="30729" idx="4"/>
            </p:cNvCxnSpPr>
            <p:nvPr/>
          </p:nvCxnSpPr>
          <p:spPr bwMode="auto">
            <a:xfrm rot="5400000">
              <a:off x="1814" y="1684"/>
              <a:ext cx="1" cy="771"/>
            </a:xfrm>
            <a:prstGeom prst="curvedConnector3">
              <a:avLst>
                <a:gd name="adj1" fmla="val 14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0" name="AutoShape 17"/>
            <p:cNvCxnSpPr>
              <a:cxnSpLocks noChangeShapeType="1"/>
              <a:stCxn id="30729" idx="4"/>
              <a:endCxn id="30728" idx="4"/>
            </p:cNvCxnSpPr>
            <p:nvPr/>
          </p:nvCxnSpPr>
          <p:spPr bwMode="auto">
            <a:xfrm rot="5400000">
              <a:off x="1020" y="1662"/>
              <a:ext cx="1" cy="816"/>
            </a:xfrm>
            <a:prstGeom prst="curvedConnector3">
              <a:avLst>
                <a:gd name="adj1" fmla="val 14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929" y="143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>
                  <a:cs typeface="Arial" charset="0"/>
                </a:rPr>
                <a:t>λ</a:t>
              </a: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793" y="2156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>
                  <a:cs typeface="Arial" charset="0"/>
                </a:rPr>
                <a:t>μ</a:t>
              </a:r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1701" y="143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>
                  <a:cs typeface="Arial" charset="0"/>
                </a:rPr>
                <a:t>λ</a:t>
              </a:r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3606" y="143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>
                  <a:cs typeface="Arial" charset="0"/>
                </a:rPr>
                <a:t>λ</a:t>
              </a:r>
            </a:p>
          </p:txBody>
        </p:sp>
        <p:sp>
          <p:nvSpPr>
            <p:cNvPr id="30745" name="Text Box 22"/>
            <p:cNvSpPr txBox="1">
              <a:spLocks noChangeArrowheads="1"/>
            </p:cNvSpPr>
            <p:nvPr/>
          </p:nvSpPr>
          <p:spPr bwMode="auto">
            <a:xfrm>
              <a:off x="1746" y="2156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>
                  <a:cs typeface="Arial" charset="0"/>
                </a:rPr>
                <a:t>μ</a:t>
              </a:r>
            </a:p>
          </p:txBody>
        </p:sp>
        <p:sp>
          <p:nvSpPr>
            <p:cNvPr id="30746" name="Text Box 23"/>
            <p:cNvSpPr txBox="1">
              <a:spLocks noChangeArrowheads="1"/>
            </p:cNvSpPr>
            <p:nvPr/>
          </p:nvSpPr>
          <p:spPr bwMode="auto">
            <a:xfrm>
              <a:off x="3560" y="2160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>
                  <a:cs typeface="Arial" charset="0"/>
                </a:rPr>
                <a:t>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1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Exercises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0918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0CB28C-646B-44A6-838B-B1ACF353E99C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0C32FC-E56D-4D99-BD01-2FE7E8381C62}" type="slidenum">
              <a:rPr lang="en-US" smtClean="0">
                <a:latin typeface="Verdana" pitchFamily="34" charset="0"/>
              </a:rPr>
              <a:pPr/>
              <a:t>37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914400"/>
          </a:xfrm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Queuing System Exercise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600" i="1" dirty="0" smtClean="0">
                <a:ea typeface="ＭＳ Ｐゴシック" pitchFamily="34" charset="-128"/>
              </a:rPr>
              <a:t>Example 3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86800" cy="1633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200" smtClean="0">
                <a:ea typeface="ＭＳ Ｐゴシック" pitchFamily="34" charset="-128"/>
              </a:rPr>
              <a:t>A 50 kbps line is used to support 10 sessions each generating poisson traffic at a rate of 150 packets/min. Packet lengths are exponentially distributed with mean 1000 bits. For each session: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200" smtClean="0">
                <a:ea typeface="ＭＳ Ｐゴシック" pitchFamily="34" charset="-128"/>
              </a:rPr>
              <a:t>	a) find the average # of packets in the queue and the average delay per packet when i) TDM and ii) SM is used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200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85800" y="2986088"/>
            <a:ext cx="8045450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ahoma" pitchFamily="34" charset="0"/>
              </a:rPr>
              <a:t>a-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>
                <a:latin typeface="Tahoma" pitchFamily="34" charset="0"/>
              </a:rPr>
              <a:t>) TDM: </a:t>
            </a:r>
            <a:r>
              <a:rPr lang="en-US" sz="2000" dirty="0"/>
              <a:t>All sessions behave like separate </a:t>
            </a:r>
            <a:r>
              <a:rPr lang="en-US" sz="2000" dirty="0" err="1" smtClean="0"/>
              <a:t>qu</a:t>
            </a:r>
            <a:r>
              <a:rPr lang="tr-TR" sz="2000" dirty="0" smtClean="0"/>
              <a:t>euing system</a:t>
            </a:r>
            <a:r>
              <a:rPr lang="en-US" sz="2000" dirty="0" smtClean="0"/>
              <a:t>       </a:t>
            </a:r>
            <a:r>
              <a:rPr lang="en-US" sz="2000" dirty="0"/>
              <a:t>For each session: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dirty="0"/>
              <a:t>=150/60=2.5 </a:t>
            </a:r>
            <a:r>
              <a:rPr lang="en-US" sz="2000" dirty="0" err="1"/>
              <a:t>pkts</a:t>
            </a:r>
            <a:r>
              <a:rPr lang="en-US" sz="2000" dirty="0"/>
              <a:t>/sec</a:t>
            </a:r>
          </a:p>
          <a:p>
            <a:pPr lvl="1" eaLnBrk="1" hangingPunct="1"/>
            <a:r>
              <a:rPr lang="en-US" sz="2000" dirty="0"/>
              <a:t>Server capacity per queue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50 kbps/10=5kbps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</a:t>
            </a:r>
            <a:r>
              <a:rPr lang="en-US" sz="2000" dirty="0"/>
              <a:t>=5000bits/sec=5 </a:t>
            </a:r>
            <a:r>
              <a:rPr lang="en-US" sz="2000" dirty="0" err="1"/>
              <a:t>pkts</a:t>
            </a:r>
            <a:r>
              <a:rPr lang="en-US" sz="2000" dirty="0"/>
              <a:t>/sec</a:t>
            </a:r>
          </a:p>
          <a:p>
            <a:pPr lvl="1" eaLnBrk="1" hangingPunct="1"/>
            <a:r>
              <a:rPr lang="en-US" sz="2000" dirty="0"/>
              <a:t>utilization </a:t>
            </a:r>
            <a:r>
              <a:rPr lang="en-US" sz="2000" dirty="0">
                <a:sym typeface="Symbol" pitchFamily="18" charset="2"/>
              </a:rPr>
              <a:t></a:t>
            </a:r>
            <a:r>
              <a:rPr lang="en-US" sz="2000" dirty="0"/>
              <a:t> =2.5/5=0.5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E[NQ]=</a:t>
            </a:r>
            <a:r>
              <a:rPr lang="en-US" sz="2000" dirty="0">
                <a:sym typeface="Symbol" pitchFamily="18" charset="2"/>
              </a:rPr>
              <a:t></a:t>
            </a:r>
            <a:r>
              <a:rPr lang="en-US" sz="2000" baseline="30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/(1-)=0.5 per queue</a:t>
            </a:r>
            <a:r>
              <a:rPr lang="en-US" sz="2000" dirty="0">
                <a:sym typeface="Wingdings" pitchFamily="2" charset="2"/>
              </a:rPr>
              <a:t>10x0.5=5 for all queues</a:t>
            </a:r>
          </a:p>
          <a:p>
            <a:pPr lvl="1" eaLnBrk="1" hangingPunct="1"/>
            <a:endParaRPr lang="en-US" sz="2000" dirty="0">
              <a:sym typeface="Wingdings" pitchFamily="2" charset="2"/>
            </a:endParaRPr>
          </a:p>
          <a:p>
            <a:pPr lvl="1" eaLnBrk="1" hangingPunct="1"/>
            <a:r>
              <a:rPr lang="en-US" sz="2000" dirty="0">
                <a:sym typeface="Wingdings" pitchFamily="2" charset="2"/>
              </a:rPr>
              <a:t>E[</a:t>
            </a:r>
            <a:r>
              <a:rPr lang="en-US" sz="2000" dirty="0" err="1">
                <a:sym typeface="Wingdings" pitchFamily="2" charset="2"/>
              </a:rPr>
              <a:t>Ts</a:t>
            </a:r>
            <a:r>
              <a:rPr lang="en-US" sz="2000" dirty="0">
                <a:sym typeface="Wingdings" pitchFamily="2" charset="2"/>
              </a:rPr>
              <a:t>]=1/(</a:t>
            </a:r>
            <a:r>
              <a:rPr lang="en-US" sz="2000" dirty="0">
                <a:sym typeface="Symbol" pitchFamily="18" charset="2"/>
              </a:rPr>
              <a:t>-</a:t>
            </a:r>
            <a:r>
              <a:rPr lang="en-US" dirty="0">
                <a:sym typeface="Symbol" pitchFamily="18" charset="2"/>
              </a:rPr>
              <a:t>)=0.4 seconds per packet</a:t>
            </a:r>
            <a:endParaRPr lang="en-US" sz="2000" dirty="0">
              <a:sym typeface="Symbol" pitchFamily="18" charset="2"/>
            </a:endParaRPr>
          </a:p>
          <a:p>
            <a:pPr eaLnBrk="1" hangingPunct="1"/>
            <a:r>
              <a:rPr lang="en-US" sz="2000" dirty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B30520-9D1F-4060-B53B-4C4DF57356AC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5B27EC-D464-4206-92C3-0D1A6B6978A6}" type="slidenum">
              <a:rPr lang="en-US" smtClean="0">
                <a:latin typeface="Verdana" pitchFamily="34" charset="0"/>
              </a:rPr>
              <a:pPr/>
              <a:t>38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914400"/>
          </a:xfrm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Queuing System Exercise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600" i="1" dirty="0" smtClean="0">
                <a:ea typeface="ＭＳ Ｐゴシック" pitchFamily="34" charset="-128"/>
              </a:rPr>
              <a:t>Example 3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85800" y="2852738"/>
            <a:ext cx="6299200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</a:rPr>
              <a:t>a-ii)	SM: Single queue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      For each session: </a:t>
            </a:r>
            <a:r>
              <a:rPr lang="en-US" sz="2000">
                <a:latin typeface="Symbol" pitchFamily="18" charset="2"/>
              </a:rPr>
              <a:t>l</a:t>
            </a:r>
            <a:r>
              <a:rPr lang="en-US" sz="2000">
                <a:latin typeface="Tahoma" pitchFamily="34" charset="0"/>
              </a:rPr>
              <a:t>=150/60=2.5 pkts/sec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	arrival rate=</a:t>
            </a:r>
            <a:r>
              <a:rPr lang="en-US" sz="2000">
                <a:latin typeface="Symbol" pitchFamily="18" charset="2"/>
              </a:rPr>
              <a:t>Sl=10l=10</a:t>
            </a:r>
            <a:r>
              <a:rPr lang="en-US" sz="2000">
                <a:latin typeface="Tahoma" pitchFamily="34" charset="0"/>
              </a:rPr>
              <a:t>x2.5 pkts/sec=25 pkts/sec</a:t>
            </a:r>
            <a:endParaRPr lang="en-US" sz="2000">
              <a:latin typeface="Symbol" pitchFamily="18" charset="2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	line capacity=50 kbps=50000bits/sec</a:t>
            </a:r>
          </a:p>
          <a:p>
            <a:pPr eaLnBrk="1" hangingPunct="1"/>
            <a:r>
              <a:rPr lang="en-US" sz="2000">
                <a:latin typeface="Symbol" pitchFamily="18" charset="2"/>
              </a:rPr>
              <a:t>	m</a:t>
            </a:r>
            <a:r>
              <a:rPr lang="en-US" sz="2000">
                <a:latin typeface="Tahoma" pitchFamily="34" charset="0"/>
              </a:rPr>
              <a:t>=50 pkts/sec</a:t>
            </a:r>
          </a:p>
          <a:p>
            <a:pPr eaLnBrk="1" hangingPunct="1"/>
            <a:r>
              <a:rPr lang="en-US" sz="2000">
                <a:latin typeface="Tahoma" pitchFamily="34" charset="0"/>
              </a:rPr>
              <a:t>	utilization </a:t>
            </a:r>
            <a:r>
              <a:rPr lang="en-US" sz="2000">
                <a:latin typeface="Symbol" pitchFamily="18" charset="2"/>
              </a:rPr>
              <a:t>r=</a:t>
            </a:r>
            <a:r>
              <a:rPr lang="en-US" sz="2000">
                <a:latin typeface="Tahoma" pitchFamily="34" charset="0"/>
              </a:rPr>
              <a:t>25/50=0.5</a:t>
            </a:r>
            <a:endParaRPr lang="en-US" sz="2000">
              <a:latin typeface="Symbol" pitchFamily="18" charset="2"/>
            </a:endParaRPr>
          </a:p>
          <a:p>
            <a:pPr eaLnBrk="1" hangingPunct="1"/>
            <a:r>
              <a:rPr lang="en-US" sz="2000">
                <a:latin typeface="Tahoma" pitchFamily="34" charset="0"/>
              </a:rPr>
              <a:t>      </a:t>
            </a:r>
          </a:p>
        </p:txBody>
      </p:sp>
      <p:sp>
        <p:nvSpPr>
          <p:cNvPr id="2765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86800" cy="15621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200" smtClean="0">
                <a:ea typeface="ＭＳ Ｐゴシック" pitchFamily="34" charset="-128"/>
              </a:rPr>
              <a:t>A 50 kbps line is used to support 10 sessions each generating poisson traffic at a rate of 150 packets/min. Packet lengths are exponentially distributed with mean 1000 bits. For each session: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200" smtClean="0">
                <a:ea typeface="ＭＳ Ｐゴシック" pitchFamily="34" charset="-128"/>
              </a:rPr>
              <a:t>	a) find the average # of packets in the queue and the average delay per packet when i) TDM and ii) SM is used 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042988" y="4581525"/>
            <a:ext cx="81010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000"/>
              <a:t>E[NQ]=</a:t>
            </a:r>
            <a:r>
              <a:rPr lang="en-US" sz="2000">
                <a:sym typeface="Symbol" pitchFamily="18" charset="2"/>
              </a:rPr>
              <a:t>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/(1-)=0.5 </a:t>
            </a:r>
            <a:r>
              <a:rPr lang="en-US" sz="2000">
                <a:sym typeface="Wingdings" pitchFamily="2" charset="2"/>
              </a:rPr>
              <a:t>for the single queue</a:t>
            </a:r>
          </a:p>
          <a:p>
            <a:pPr lvl="1"/>
            <a:endParaRPr lang="en-US" sz="2000">
              <a:sym typeface="Wingdings" pitchFamily="2" charset="2"/>
            </a:endParaRPr>
          </a:p>
          <a:p>
            <a:pPr lvl="1"/>
            <a:r>
              <a:rPr lang="en-US" sz="2000">
                <a:sym typeface="Wingdings" pitchFamily="2" charset="2"/>
              </a:rPr>
              <a:t>E[Ts]=1/(</a:t>
            </a:r>
            <a:r>
              <a:rPr lang="en-US" sz="2000">
                <a:sym typeface="Symbol" pitchFamily="18" charset="2"/>
              </a:rPr>
              <a:t>-)=0.04 seconds per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C67B55-1EE7-4853-B703-9954CB1A55C7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66AC06-AB0A-48EA-88F8-D90D7A4416D8}" type="slidenum">
              <a:rPr lang="en-US" smtClean="0">
                <a:latin typeface="Verdana" pitchFamily="34" charset="0"/>
              </a:rPr>
              <a:pPr/>
              <a:t>39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914400"/>
          </a:xfrm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pitchFamily="34" charset="-128"/>
              </a:rPr>
              <a:t>Queuing System Exercise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600" i="1" dirty="0" smtClean="0">
                <a:ea typeface="ＭＳ Ｐゴシック" pitchFamily="34" charset="-128"/>
              </a:rPr>
              <a:t>Example 3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868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smtClean="0">
                <a:ea typeface="ＭＳ Ｐゴシック" pitchFamily="34" charset="-128"/>
              </a:rPr>
              <a:t>A 50 kbps line is used to support 10 sessions each generating poisson traffic at a rate of 150 packets/min. Packet lengths are exponentially distributed with mean 1000 bits. For each session: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000" smtClean="0">
                <a:ea typeface="ＭＳ Ｐゴシック" pitchFamily="34" charset="-128"/>
              </a:rPr>
              <a:t>	b) if 5 of the session generate traffic with rate of 250 pkts/min and other 5 with 50 pkts/min, find the average # of packets in the queue and the average delay per packet when i) TDM and ii) SM is used 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06400" y="2971800"/>
            <a:ext cx="8342313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defRPr>
                <a:solidFill>
                  <a:schemeClr val="tx1"/>
                </a:solidFill>
                <a:latin typeface="Arial" charset="0"/>
              </a:defRPr>
            </a:lvl1pPr>
            <a:lvl2pPr marL="952500" indent="-4953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ahoma" pitchFamily="34" charset="0"/>
              </a:rPr>
              <a:t>b-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>
                <a:latin typeface="Tahoma" pitchFamily="34" charset="0"/>
              </a:rPr>
              <a:t>) TDM: </a:t>
            </a:r>
          </a:p>
          <a:p>
            <a:pPr eaLnBrk="1" hangingPunct="1"/>
            <a:r>
              <a:rPr lang="en-US" sz="2000" dirty="0">
                <a:latin typeface="Tahoma" pitchFamily="34" charset="0"/>
              </a:rPr>
              <a:t>      For each session with 250 </a:t>
            </a:r>
            <a:r>
              <a:rPr lang="en-US" sz="2000" dirty="0" err="1">
                <a:latin typeface="Tahoma" pitchFamily="34" charset="0"/>
              </a:rPr>
              <a:t>pkts</a:t>
            </a:r>
            <a:r>
              <a:rPr lang="en-US" sz="2000" dirty="0">
                <a:latin typeface="Tahoma" pitchFamily="34" charset="0"/>
              </a:rPr>
              <a:t>/min: </a:t>
            </a:r>
            <a:r>
              <a:rPr lang="en-US" sz="2000" dirty="0">
                <a:latin typeface="Symbol" pitchFamily="18" charset="2"/>
              </a:rPr>
              <a:t>l</a:t>
            </a:r>
            <a:r>
              <a:rPr lang="en-US" sz="2000" dirty="0">
                <a:latin typeface="Tahoma" pitchFamily="34" charset="0"/>
              </a:rPr>
              <a:t>=250/60 </a:t>
            </a:r>
            <a:r>
              <a:rPr lang="en-US" sz="2000" dirty="0" err="1">
                <a:latin typeface="Tahoma" pitchFamily="34" charset="0"/>
              </a:rPr>
              <a:t>pkts</a:t>
            </a:r>
            <a:r>
              <a:rPr lang="en-US" sz="2000" dirty="0">
                <a:latin typeface="Tahoma" pitchFamily="34" charset="0"/>
              </a:rPr>
              <a:t>/sec</a:t>
            </a:r>
          </a:p>
          <a:p>
            <a:pPr eaLnBrk="1" hangingPunct="1"/>
            <a:r>
              <a:rPr lang="en-US" sz="2000" dirty="0">
                <a:latin typeface="Tahoma" pitchFamily="34" charset="0"/>
              </a:rPr>
              <a:t>      line capacity per queue =50 kbps/10=5kbps=5000bits/sec, </a:t>
            </a:r>
            <a:r>
              <a:rPr lang="en-US" sz="2000" dirty="0">
                <a:latin typeface="Symbol" pitchFamily="18" charset="2"/>
              </a:rPr>
              <a:t>m</a:t>
            </a:r>
            <a:r>
              <a:rPr lang="en-US" sz="2000" dirty="0">
                <a:latin typeface="Tahoma" pitchFamily="34" charset="0"/>
              </a:rPr>
              <a:t>=5pkts/sec</a:t>
            </a:r>
          </a:p>
          <a:p>
            <a:pPr lvl="1" eaLnBrk="1" hangingPunct="1"/>
            <a:r>
              <a:rPr lang="en-US" sz="2000" dirty="0">
                <a:latin typeface="Tahoma" pitchFamily="34" charset="0"/>
              </a:rPr>
              <a:t>      utilization</a:t>
            </a:r>
            <a:r>
              <a:rPr lang="en-US" sz="2000" dirty="0">
                <a:latin typeface="Symbol" pitchFamily="18" charset="2"/>
              </a:rPr>
              <a:t> r</a:t>
            </a:r>
            <a:r>
              <a:rPr lang="en-US" sz="2000" dirty="0">
                <a:latin typeface="Tahoma" pitchFamily="34" charset="0"/>
              </a:rPr>
              <a:t>=250/60*1/5=0.833</a:t>
            </a:r>
          </a:p>
          <a:p>
            <a:pPr eaLnBrk="1" hangingPunct="1"/>
            <a:r>
              <a:rPr lang="en-US" sz="2000" dirty="0"/>
              <a:t>E[NQ]=</a:t>
            </a:r>
            <a:r>
              <a:rPr lang="en-US" sz="2000" dirty="0">
                <a:sym typeface="Symbol" pitchFamily="18" charset="2"/>
              </a:rPr>
              <a:t></a:t>
            </a:r>
            <a:r>
              <a:rPr lang="en-US" sz="2000" baseline="30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/(1-)=4,158 per queue</a:t>
            </a:r>
          </a:p>
          <a:p>
            <a:pPr eaLnBrk="1" hangingPunct="1"/>
            <a:endParaRPr lang="en-US" sz="2000" dirty="0">
              <a:sym typeface="Wingdings" pitchFamily="2" charset="2"/>
            </a:endParaRPr>
          </a:p>
          <a:p>
            <a:pPr eaLnBrk="1" hangingPunct="1"/>
            <a:r>
              <a:rPr lang="en-US" sz="2000" dirty="0">
                <a:latin typeface="Tahoma" pitchFamily="34" charset="0"/>
              </a:rPr>
              <a:t>For each session with 50 </a:t>
            </a:r>
            <a:r>
              <a:rPr lang="en-US" sz="2000" dirty="0" err="1">
                <a:latin typeface="Tahoma" pitchFamily="34" charset="0"/>
              </a:rPr>
              <a:t>pkts</a:t>
            </a:r>
            <a:r>
              <a:rPr lang="en-US" sz="2000" dirty="0">
                <a:latin typeface="Tahoma" pitchFamily="34" charset="0"/>
              </a:rPr>
              <a:t>/min: </a:t>
            </a:r>
            <a:r>
              <a:rPr lang="en-US" sz="2000" dirty="0">
                <a:latin typeface="Symbol" pitchFamily="18" charset="2"/>
              </a:rPr>
              <a:t>l</a:t>
            </a:r>
            <a:r>
              <a:rPr lang="en-US" sz="2000" dirty="0">
                <a:latin typeface="Tahoma" pitchFamily="34" charset="0"/>
              </a:rPr>
              <a:t>=50/60 </a:t>
            </a:r>
            <a:r>
              <a:rPr lang="en-US" sz="2000" dirty="0" err="1">
                <a:latin typeface="Tahoma" pitchFamily="34" charset="0"/>
              </a:rPr>
              <a:t>pkts</a:t>
            </a:r>
            <a:r>
              <a:rPr lang="en-US" sz="2000" dirty="0">
                <a:latin typeface="Tahoma" pitchFamily="34" charset="0"/>
              </a:rPr>
              <a:t>/sec</a:t>
            </a:r>
          </a:p>
          <a:p>
            <a:pPr eaLnBrk="1" hangingPunct="1"/>
            <a:r>
              <a:rPr lang="en-US" sz="2000" dirty="0">
                <a:latin typeface="Symbol" pitchFamily="18" charset="2"/>
              </a:rPr>
              <a:t>           r</a:t>
            </a:r>
            <a:r>
              <a:rPr lang="en-US" sz="2000" dirty="0">
                <a:latin typeface="Tahoma" pitchFamily="34" charset="0"/>
              </a:rPr>
              <a:t>=50/60*1/5=0.166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/>
              <a:t>E[NQ]=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0.033 </a:t>
            </a:r>
            <a:r>
              <a:rPr lang="en-US" sz="2000" dirty="0">
                <a:sym typeface="Symbol" pitchFamily="18" charset="2"/>
              </a:rPr>
              <a:t>per queue</a:t>
            </a:r>
            <a:endParaRPr lang="en-US" sz="2000" dirty="0">
              <a:latin typeface="Tahoma" pitchFamily="34" charset="0"/>
              <a:sym typeface="Wingdings" pitchFamily="2" charset="2"/>
            </a:endParaRPr>
          </a:p>
          <a:p>
            <a:pPr eaLnBrk="1" hangingPunct="1"/>
            <a:r>
              <a:rPr lang="en-US" sz="2000" dirty="0">
                <a:latin typeface="Tahoma" pitchFamily="34" charset="0"/>
              </a:rPr>
              <a:t>5(4.158+0.033)=20.95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sz="2000" dirty="0">
                <a:sym typeface="Wingdings" pitchFamily="2" charset="2"/>
              </a:rPr>
              <a:t>for all queues</a:t>
            </a:r>
            <a:endParaRPr lang="en-US" sz="20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System State: The number of packets in  the system at any time 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: </m:t>
                    </m:r>
                  </m:oMath>
                </a14:m>
                <a:r>
                  <a:rPr lang="en-US" dirty="0" smtClean="0"/>
                  <a:t>The expected number of packets in the system at steady 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ym typeface="Symbol" pitchFamily="18" charset="2"/>
                  </a:rPr>
                  <a:t>:The steady state probability that the system is at state </a:t>
                </a:r>
                <a:r>
                  <a:rPr lang="en-US" dirty="0" err="1" smtClean="0">
                    <a:sym typeface="Symbol" pitchFamily="18" charset="2"/>
                  </a:rPr>
                  <a:t>i</a:t>
                </a:r>
                <a:r>
                  <a:rPr lang="en-US" dirty="0" smtClean="0">
                    <a:sym typeface="Symbol" pitchFamily="18" charset="2"/>
                  </a:rPr>
                  <a:t> (has </a:t>
                </a:r>
                <a:r>
                  <a:rPr lang="en-US" dirty="0" err="1" smtClean="0">
                    <a:sym typeface="Symbol" pitchFamily="18" charset="2"/>
                  </a:rPr>
                  <a:t>i</a:t>
                </a:r>
                <a:r>
                  <a:rPr lang="en-US" dirty="0" smtClean="0">
                    <a:sym typeface="Symbol" pitchFamily="18" charset="2"/>
                  </a:rPr>
                  <a:t> packets)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l-GR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sym typeface="Symbol" pitchFamily="18" charset="2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C8F7C-032C-4638-A6C8-B66C2ECCD8FB}" type="datetime1">
              <a:rPr lang="en-US" smtClean="0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DCF7B-4DA1-482C-A8A7-AD10063993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56251C-B154-4D6B-92C0-9F62364B3DCE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555FFE-A67B-4F77-A605-2F1266C52CF2}" type="slidenum">
              <a:rPr lang="en-US" smtClean="0">
                <a:latin typeface="Verdana" pitchFamily="34" charset="0"/>
              </a:rPr>
              <a:pPr/>
              <a:t>40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i="1" dirty="0" smtClean="0">
                <a:ea typeface="ＭＳ Ｐゴシック" pitchFamily="34" charset="-128"/>
              </a:rPr>
              <a:t>M/M/1</a:t>
            </a:r>
            <a:r>
              <a:rPr lang="en-US" altLang="ja-JP" dirty="0" smtClean="0">
                <a:ea typeface="ＭＳ Ｐゴシック" pitchFamily="34" charset="-128"/>
              </a:rPr>
              <a:t> Queuing System: Exercise 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>
                <a:ea typeface="ＭＳ Ｐゴシック" pitchFamily="34" charset="-128"/>
              </a:rPr>
              <a:t>Customers arrive at a fast-food restaurant as a Poisson process with an arrival rate of 5 per min</a:t>
            </a:r>
          </a:p>
          <a:p>
            <a:pPr eaLnBrk="1" hangingPunct="1"/>
            <a:r>
              <a:rPr lang="en-US" altLang="ja-JP" sz="2400" smtClean="0">
                <a:ea typeface="ＭＳ Ｐゴシック" pitchFamily="34" charset="-128"/>
              </a:rPr>
              <a:t>Customers wait at a cash register to receive their order for an average of 5 minutes</a:t>
            </a:r>
          </a:p>
          <a:p>
            <a:pPr eaLnBrk="1" hangingPunct="1"/>
            <a:r>
              <a:rPr lang="en-US" altLang="ja-JP" sz="2400" smtClean="0">
                <a:ea typeface="ＭＳ Ｐゴシック" pitchFamily="34" charset="-128"/>
              </a:rPr>
              <a:t>Service times to customers are independent and exponentially distributed</a:t>
            </a:r>
          </a:p>
          <a:p>
            <a:pPr eaLnBrk="1" hangingPunct="1"/>
            <a:r>
              <a:rPr lang="en-US" altLang="ja-JP" sz="2400" smtClean="0">
                <a:ea typeface="ＭＳ Ｐゴシック" pitchFamily="34" charset="-128"/>
              </a:rPr>
              <a:t>What is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the average service rate</a:t>
            </a:r>
            <a:r>
              <a:rPr lang="en-US" altLang="ja-JP" sz="2400" smtClean="0">
                <a:ea typeface="ＭＳ Ｐゴシック" pitchFamily="34" charset="-128"/>
              </a:rPr>
              <a:t> at the cash register? (Answer: 5.2)</a:t>
            </a:r>
          </a:p>
          <a:p>
            <a:pPr eaLnBrk="1" hangingPunct="1"/>
            <a:r>
              <a:rPr lang="en-US" altLang="ja-JP" sz="2400" smtClean="0">
                <a:ea typeface="ＭＳ Ｐゴシック" pitchFamily="34" charset="-128"/>
              </a:rPr>
              <a:t>If the cash register serves 10% faster, what is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the average waiting time</a:t>
            </a:r>
            <a:r>
              <a:rPr lang="en-US" altLang="ja-JP" sz="2400" smtClean="0">
                <a:ea typeface="ＭＳ Ｐゴシック" pitchFamily="34" charset="-128"/>
              </a:rPr>
              <a:t> of customers? (Answer: 1.39min)</a:t>
            </a:r>
          </a:p>
          <a:p>
            <a:pPr lvl="1" eaLnBrk="1" hangingPunct="1">
              <a:buFontTx/>
              <a:buNone/>
            </a:pPr>
            <a:endParaRPr lang="en-US" altLang="ja-JP" sz="22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7027BC-8708-45AE-968C-25CA2FC3732D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4C7246-9563-4678-B23D-840C33992FB3}" type="slidenum">
              <a:rPr lang="en-US" smtClean="0">
                <a:latin typeface="Verdana" pitchFamily="34" charset="0"/>
              </a:rPr>
              <a:pPr/>
              <a:t>42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System parameters: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Average arrival rate:  (packets/second)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cs typeface="Arial" charset="0"/>
                <a:sym typeface="Symbol" pitchFamily="18" charset="2"/>
              </a:rPr>
              <a:t>=1/average interarrival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cs typeface="Arial" charset="0"/>
                <a:sym typeface="Symbol" pitchFamily="18" charset="2"/>
              </a:rPr>
              <a:t>depends on traffic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Average service rate:  (packets/second)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cs typeface="Arial" charset="0"/>
                <a:sym typeface="Symbol" pitchFamily="18" charset="2"/>
              </a:rPr>
              <a:t>=1/expected service time=1/E[S]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cs typeface="Arial" charset="0"/>
                <a:sym typeface="Symbol" pitchFamily="18" charset="2"/>
              </a:rPr>
              <a:t>E[S]=average packet size/line rate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cs typeface="Arial" charset="0"/>
                <a:sym typeface="Symbol" pitchFamily="18" charset="2"/>
              </a:rPr>
              <a:t>depends on packet size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Number of servers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We always assume FCFS</a:t>
            </a:r>
          </a:p>
        </p:txBody>
      </p:sp>
      <p:sp>
        <p:nvSpPr>
          <p:cNvPr id="33806" name="Text Box 17"/>
          <p:cNvSpPr txBox="1">
            <a:spLocks noChangeArrowheads="1"/>
          </p:cNvSpPr>
          <p:nvPr/>
        </p:nvSpPr>
        <p:spPr bwMode="auto">
          <a:xfrm>
            <a:off x="6202006" y="4554712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 dirty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&lt;</a:t>
            </a:r>
            <a:endParaRPr lang="en-US" sz="1600" dirty="0">
              <a:latin typeface="Symbol" pitchFamily="18" charset="2"/>
              <a:sym typeface="Symbol" pitchFamily="18" charset="2"/>
            </a:endParaRPr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5292080" y="2048499"/>
            <a:ext cx="1143000" cy="457200"/>
            <a:chOff x="3168" y="3360"/>
            <a:chExt cx="720" cy="288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b="1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b="1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b="1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b="1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b="1"/>
            </a:p>
          </p:txBody>
        </p:sp>
      </p:grp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6892280" y="2048499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 b="1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V="1">
            <a:off x="6435080" y="2277099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b="1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4787255" y="2289799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b="1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787255" y="1832599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 b="1" dirty="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 b="1" dirty="0">
              <a:latin typeface="Symbol" pitchFamily="18" charset="2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6968480" y="1533292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 b="1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</a:t>
            </a:r>
            <a:endParaRPr lang="en-US" sz="1600" b="1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V="1">
            <a:off x="7387580" y="2289799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b="1"/>
          </a:p>
        </p:txBody>
      </p:sp>
      <p:sp>
        <p:nvSpPr>
          <p:cNvPr id="32" name="Left Brace 31"/>
          <p:cNvSpPr/>
          <p:nvPr/>
        </p:nvSpPr>
        <p:spPr bwMode="auto">
          <a:xfrm rot="16200000">
            <a:off x="5661166" y="2235023"/>
            <a:ext cx="360040" cy="118778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8781" y="29694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Queue</a:t>
            </a:r>
            <a:endParaRPr lang="tr-TR" b="1" dirty="0"/>
          </a:p>
        </p:txBody>
      </p:sp>
      <p:sp>
        <p:nvSpPr>
          <p:cNvPr id="34" name="Left Brace 33"/>
          <p:cNvSpPr/>
          <p:nvPr/>
        </p:nvSpPr>
        <p:spPr bwMode="auto">
          <a:xfrm rot="16200000">
            <a:off x="6940859" y="2486988"/>
            <a:ext cx="360040" cy="7239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8710" y="29762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tr-TR" b="1" dirty="0"/>
          </a:p>
        </p:txBody>
      </p:sp>
      <p:sp>
        <p:nvSpPr>
          <p:cNvPr id="36" name="Left Brace 35"/>
          <p:cNvSpPr/>
          <p:nvPr/>
        </p:nvSpPr>
        <p:spPr bwMode="auto">
          <a:xfrm rot="16200000">
            <a:off x="6376202" y="2275215"/>
            <a:ext cx="360040" cy="265629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1317" y="369758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System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902C4C-DB2C-4E86-8295-9DE05B836740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E34A4-B8F4-41DB-A928-36A95F8161E0}" type="slidenum">
              <a:rPr lang="en-US" smtClean="0">
                <a:latin typeface="Verdana" pitchFamily="34" charset="0"/>
              </a:rPr>
              <a:pPr/>
              <a:t>43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Performance metrics</a:t>
            </a:r>
          </a:p>
          <a:p>
            <a:pPr lvl="1" eaLnBrk="1" hangingPunct="1"/>
            <a:r>
              <a:rPr lang="en-US" sz="2400" dirty="0" smtClean="0"/>
              <a:t>E[Ns], E[NQ], E[</a:t>
            </a:r>
            <a:r>
              <a:rPr lang="en-US" sz="2400" dirty="0" err="1" smtClean="0"/>
              <a:t>Ts</a:t>
            </a:r>
            <a:r>
              <a:rPr lang="en-US" sz="2400" dirty="0" smtClean="0"/>
              <a:t>], E[TQ]</a:t>
            </a:r>
          </a:p>
          <a:p>
            <a:pPr lvl="1" eaLnBrk="1" hangingPunct="1"/>
            <a:r>
              <a:rPr lang="en-US" sz="2400" dirty="0" smtClean="0"/>
              <a:t>Utilization (U or </a:t>
            </a:r>
            <a:r>
              <a:rPr lang="en-US" sz="2400" dirty="0" smtClean="0">
                <a:sym typeface="Symbol"/>
              </a:rPr>
              <a:t></a:t>
            </a:r>
            <a:r>
              <a:rPr lang="en-US" sz="2400" dirty="0" smtClean="0"/>
              <a:t>)=fraction of busy time</a:t>
            </a:r>
            <a:endParaRPr lang="en-US" sz="2400" dirty="0" smtClean="0">
              <a:sym typeface="Symbol" pitchFamily="18" charset="2"/>
            </a:endParaRPr>
          </a:p>
          <a:p>
            <a:pPr lvl="1" eaLnBrk="1" hangingPunct="1"/>
            <a:r>
              <a:rPr lang="en-US" sz="2400" dirty="0" smtClean="0"/>
              <a:t>By definition:</a:t>
            </a:r>
          </a:p>
          <a:p>
            <a:pPr lvl="2" eaLnBrk="1" hangingPunct="1"/>
            <a:r>
              <a:rPr lang="en-US" sz="2000" dirty="0" smtClean="0"/>
              <a:t>Probability that the server is busy=Utilization</a:t>
            </a:r>
          </a:p>
          <a:p>
            <a:pPr lvl="2" eaLnBrk="1" hangingPunct="1"/>
            <a:r>
              <a:rPr lang="en-US" sz="2000" dirty="0" smtClean="0"/>
              <a:t>Probability that the system is idle=1-Utilization</a:t>
            </a:r>
          </a:p>
          <a:p>
            <a:pPr lvl="1" eaLnBrk="1" hangingPunct="1"/>
            <a:r>
              <a:rPr lang="en-US" sz="2400" dirty="0" smtClean="0"/>
              <a:t>If there are no packet losses</a:t>
            </a: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>
                <a:sym typeface="Symbol"/>
              </a:rPr>
              <a:t> =</a:t>
            </a:r>
            <a:r>
              <a:rPr lang="en-US" altLang="ja-JP" sz="2400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/</a:t>
            </a:r>
            <a:endParaRPr lang="en-US" altLang="ja-JP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 smtClean="0"/>
              <a:t>Packet losses can happen:</a:t>
            </a:r>
          </a:p>
          <a:p>
            <a:pPr lvl="2" eaLnBrk="1" hangingPunct="1"/>
            <a:r>
              <a:rPr lang="en-US" sz="2000" dirty="0" smtClean="0"/>
              <a:t>If </a:t>
            </a:r>
            <a:r>
              <a:rPr lang="en-US" altLang="ja-JP" sz="2000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</a:t>
            </a:r>
            <a:r>
              <a:rPr lang="en-US" altLang="ja-JP" sz="2000" dirty="0" smtClean="0">
                <a:latin typeface="Symbol" pitchFamily="18" charset="2"/>
                <a:ea typeface="ＭＳ Ｐゴシック" pitchFamily="34" charset="-128"/>
                <a:sym typeface="Symbol"/>
              </a:rPr>
              <a:t></a:t>
            </a:r>
            <a:r>
              <a:rPr lang="en-US" altLang="ja-JP" sz="2000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</a:t>
            </a:r>
            <a:r>
              <a:rPr lang="en-US" altLang="ja-JP" sz="2000" dirty="0" smtClean="0">
                <a:sym typeface="Symbol" pitchFamily="18" charset="2"/>
              </a:rPr>
              <a:t> finite or infinite buffer space</a:t>
            </a:r>
          </a:p>
          <a:p>
            <a:pPr lvl="2" eaLnBrk="1" hangingPunct="1"/>
            <a:r>
              <a:rPr lang="en-US" sz="2000" dirty="0" smtClean="0">
                <a:sym typeface="Symbol" pitchFamily="18" charset="2"/>
              </a:rPr>
              <a:t>Finite buffer space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902C4C-DB2C-4E86-8295-9DE05B836740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E34A4-B8F4-41DB-A928-36A95F8161E0}" type="slidenum">
              <a:rPr lang="en-US" smtClean="0">
                <a:latin typeface="Verdana" pitchFamily="34" charset="0"/>
              </a:rPr>
              <a:pPr/>
              <a:t>44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 eaLnBrk="1" hangingPunct="1"/>
            <a:r>
              <a:rPr lang="en-US" dirty="0" smtClean="0"/>
              <a:t>Utilization example: 4 packets served on the outgoing line with </a:t>
            </a:r>
            <a:r>
              <a:rPr lang="en-US" i="1" dirty="0" smtClean="0"/>
              <a:t>C </a:t>
            </a:r>
            <a:r>
              <a:rPr lang="en-US" dirty="0" smtClean="0"/>
              <a:t>bps capacity. Assume 4 is a large enough number to have averages. 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899592" y="5517232"/>
            <a:ext cx="73448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899592" y="5085184"/>
            <a:ext cx="864096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5085184"/>
            <a:ext cx="151216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P2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11960" y="508518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P3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20072" y="5085184"/>
            <a:ext cx="864096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P4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60232" y="508518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99592" y="4221088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51720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211960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220072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660232" y="4221088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99592" y="5733256"/>
            <a:ext cx="5760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763688" y="5836256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time: T</a:t>
            </a:r>
            <a:endParaRPr lang="tr-TR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899592" y="4437112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051720" y="4437112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171123" y="4437112"/>
            <a:ext cx="1080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220072" y="4437112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899592" y="4874257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016798" y="4036422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1</a:t>
            </a:r>
            <a:endParaRPr lang="tr-TR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252902" y="4004156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2</a:t>
            </a:r>
            <a:endParaRPr lang="tr-TR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57158" y="4019812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3</a:t>
            </a:r>
            <a:endParaRPr lang="tr-TR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454485" y="4038551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/>
              <a:t>4</a:t>
            </a:r>
            <a:endParaRPr lang="tr-TR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971600" y="4509120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tr-TR" baseline="-250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2005114" y="4869160"/>
            <a:ext cx="1558774" cy="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077122" y="4504925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tr-TR" baseline="-250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187657" y="4864965"/>
            <a:ext cx="60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4259665" y="4499828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tr-TR" baseline="-250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224092" y="4870062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5296100" y="4504925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tr-TR" baseline="-25000" dirty="0"/>
          </a:p>
        </p:txBody>
      </p:sp>
    </p:spTree>
    <p:extLst>
      <p:ext uri="{BB962C8B-B14F-4D97-AF65-F5344CB8AC3E}">
        <p14:creationId xmlns:p14="http://schemas.microsoft.com/office/powerpoint/2010/main" val="1482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902C4C-DB2C-4E86-8295-9DE05B836740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E34A4-B8F4-41DB-A928-36A95F8161E0}" type="slidenum">
              <a:rPr lang="en-US" smtClean="0">
                <a:latin typeface="Verdana" pitchFamily="34" charset="0"/>
              </a:rPr>
              <a:pPr/>
              <a:t>45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706" y="1196752"/>
            <a:ext cx="8229600" cy="1974305"/>
          </a:xfrm>
        </p:spPr>
        <p:txBody>
          <a:bodyPr/>
          <a:lstStyle/>
          <a:p>
            <a:pPr eaLnBrk="1" hangingPunct="1"/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: Size of packet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in bits.</a:t>
            </a:r>
          </a:p>
          <a:p>
            <a:pPr eaLnBrk="1" hangingPunct="1"/>
            <a:r>
              <a:rPr lang="en-US" sz="2400" i="1" dirty="0" smtClean="0"/>
              <a:t>S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: Service time for packet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. S</a:t>
            </a:r>
            <a:r>
              <a:rPr lang="en-US" sz="2400" dirty="0" smtClean="0"/>
              <a:t>=</a:t>
            </a:r>
            <a:r>
              <a:rPr lang="en-US" sz="2400" i="1" dirty="0" smtClean="0"/>
              <a:t> P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/C</a:t>
            </a:r>
          </a:p>
          <a:p>
            <a:pPr eaLnBrk="1" hangingPunct="1"/>
            <a:r>
              <a:rPr lang="en-US" sz="2400" i="1" dirty="0" err="1" smtClean="0"/>
              <a:t>IA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 </a:t>
            </a:r>
            <a:r>
              <a:rPr lang="en-US" sz="2400" dirty="0" err="1" smtClean="0"/>
              <a:t>Interarrival</a:t>
            </a:r>
            <a:r>
              <a:rPr lang="en-US" sz="2400" dirty="0" smtClean="0"/>
              <a:t> time for packet </a:t>
            </a:r>
            <a:r>
              <a:rPr lang="en-US" sz="2400" i="1" dirty="0" smtClean="0"/>
              <a:t>I</a:t>
            </a:r>
          </a:p>
          <a:p>
            <a:pPr eaLnBrk="1" hangingPunct="1"/>
            <a:r>
              <a:rPr lang="en-US" sz="2400" dirty="0">
                <a:sym typeface="Wingdings" pitchFamily="2" charset="2"/>
              </a:rPr>
              <a:t>X=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</a:t>
            </a:r>
            <a:r>
              <a:rPr lang="en-US" sz="2400" dirty="0" smtClean="0">
                <a:cs typeface="Arial" charset="0"/>
                <a:sym typeface="Wingdings" panose="05000000000000000000" pitchFamily="2" charset="2"/>
              </a:rPr>
              <a:t>Output line can be used to show the arrivals</a:t>
            </a:r>
            <a:endParaRPr lang="en-US" sz="2400" i="1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899592" y="5517232"/>
            <a:ext cx="73448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899592" y="5085184"/>
            <a:ext cx="864096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5085184"/>
            <a:ext cx="151216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P2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11960" y="508518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P3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20072" y="5085184"/>
            <a:ext cx="864096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P4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60232" y="508518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99592" y="4221088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51720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211960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220072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660232" y="4221088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99592" y="5733256"/>
            <a:ext cx="5760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763688" y="5836256"/>
            <a:ext cx="41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line during observation time: T</a:t>
            </a:r>
            <a:endParaRPr lang="tr-TR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899592" y="4437112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051720" y="4437112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171123" y="4437112"/>
            <a:ext cx="1080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220072" y="4437112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899592" y="4874257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016798" y="4036422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1</a:t>
            </a:r>
            <a:endParaRPr lang="tr-TR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252902" y="4004156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2</a:t>
            </a:r>
            <a:endParaRPr lang="tr-TR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57158" y="4019812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3</a:t>
            </a:r>
            <a:endParaRPr lang="tr-TR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454485" y="4038551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/>
              <a:t>4</a:t>
            </a:r>
            <a:endParaRPr lang="tr-TR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971600" y="4509120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tr-TR" baseline="-250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2005114" y="4869160"/>
            <a:ext cx="1558774" cy="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077122" y="4504925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tr-TR" baseline="-250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187657" y="4864965"/>
            <a:ext cx="60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4259665" y="4499828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tr-TR" baseline="-250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224092" y="4870062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5296100" y="4504925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tr-T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5576" y="3171057"/>
                <a:ext cx="1397497" cy="869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71057"/>
                <a:ext cx="1397497" cy="8699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76654" y="3196837"/>
                <a:ext cx="5739762" cy="59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/4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/4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𝐼𝐴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54" y="3196837"/>
                <a:ext cx="5739762" cy="597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1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902C4C-DB2C-4E86-8295-9DE05B836740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E34A4-B8F4-41DB-A928-36A95F8161E0}" type="slidenum">
              <a:rPr lang="en-US" smtClean="0">
                <a:latin typeface="Verdana" pitchFamily="34" charset="0"/>
              </a:rPr>
              <a:pPr/>
              <a:t>46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0080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Note that during T, </a:t>
            </a:r>
            <a:r>
              <a:rPr lang="en-US" sz="2400" dirty="0" smtClean="0">
                <a:sym typeface="Symbol"/>
              </a:rPr>
              <a:t>&lt; </a:t>
            </a:r>
            <a:r>
              <a:rPr lang="en-US" sz="2400" b="1" dirty="0" smtClean="0">
                <a:sym typeface="Symbol"/>
              </a:rPr>
              <a:t>all the time</a:t>
            </a:r>
          </a:p>
          <a:p>
            <a:pPr eaLnBrk="1" hangingPunct="1"/>
            <a:r>
              <a:rPr lang="en-US" sz="2400" dirty="0" smtClean="0">
                <a:sym typeface="Symbol"/>
              </a:rPr>
              <a:t>What do you say for the queue size during T?</a:t>
            </a:r>
          </a:p>
          <a:p>
            <a:pPr eaLnBrk="1" hangingPunct="1"/>
            <a:r>
              <a:rPr lang="en-US" sz="2400" dirty="0" smtClean="0">
                <a:sym typeface="Symbol"/>
              </a:rPr>
              <a:t>Draw a scenario where &gt;  during some part of T but on the average &lt; </a:t>
            </a:r>
            <a:endParaRPr lang="en-US" sz="240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899592" y="5517232"/>
            <a:ext cx="73448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899592" y="5085184"/>
            <a:ext cx="864096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1720" y="5085184"/>
            <a:ext cx="151216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P2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11960" y="508518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P3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20072" y="5085184"/>
            <a:ext cx="864096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P4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60232" y="5085184"/>
            <a:ext cx="57606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99592" y="4221088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51720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211960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220072" y="422108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660232" y="4221088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99592" y="5733256"/>
            <a:ext cx="5760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763688" y="5836256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time: T</a:t>
            </a:r>
            <a:endParaRPr lang="tr-TR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899592" y="4437112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051720" y="4437112"/>
            <a:ext cx="21602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171123" y="4437112"/>
            <a:ext cx="1080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220072" y="4437112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899592" y="4874257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016798" y="4036422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1</a:t>
            </a:r>
            <a:endParaRPr lang="tr-TR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252902" y="4004156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2</a:t>
            </a:r>
            <a:endParaRPr lang="tr-TR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57158" y="4019812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 smtClean="0"/>
              <a:t>3</a:t>
            </a:r>
            <a:endParaRPr lang="tr-TR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454485" y="4038551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</a:t>
            </a:r>
            <a:r>
              <a:rPr lang="en-US" baseline="-25000" dirty="0"/>
              <a:t>4</a:t>
            </a:r>
            <a:endParaRPr lang="tr-TR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971600" y="4509120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tr-TR" baseline="-250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2005114" y="4869160"/>
            <a:ext cx="1558774" cy="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077122" y="4504925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tr-TR" baseline="-250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187657" y="4864965"/>
            <a:ext cx="600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4259665" y="4499828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tr-TR" baseline="-250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224092" y="4870062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5296100" y="4504925"/>
            <a:ext cx="6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tr-TR" baseline="-25000" dirty="0"/>
          </a:p>
        </p:txBody>
      </p:sp>
    </p:spTree>
    <p:extLst>
      <p:ext uri="{BB962C8B-B14F-4D97-AF65-F5344CB8AC3E}">
        <p14:creationId xmlns:p14="http://schemas.microsoft.com/office/powerpoint/2010/main" val="16134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DB09CE-A93D-4CA6-A930-1B8738C8FA17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FA680A-0C2A-4258-8FD7-36143DBF91C7}" type="slidenum">
              <a:rPr lang="en-US" smtClean="0">
                <a:latin typeface="Verdana" pitchFamily="34" charset="0"/>
              </a:rPr>
              <a:pPr/>
              <a:t>47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 metrics</a:t>
            </a:r>
          </a:p>
          <a:p>
            <a:pPr lvl="1" eaLnBrk="1" hangingPunct="1"/>
            <a:r>
              <a:rPr lang="en-US" smtClean="0"/>
              <a:t>Throughput (X)=Rate of completion of packets</a:t>
            </a:r>
          </a:p>
          <a:p>
            <a:pPr lvl="1" eaLnBrk="1" hangingPunct="1"/>
            <a:r>
              <a:rPr lang="en-US" smtClean="0"/>
              <a:t>Note that X</a:t>
            </a:r>
            <a:r>
              <a:rPr lang="en-US" smtClean="0">
                <a:sym typeface="Symbol" pitchFamily="18" charset="2"/>
              </a:rPr>
              <a:t> </a:t>
            </a:r>
            <a:r>
              <a:rPr lang="en-US" smtClean="0">
                <a:cs typeface="Arial" charset="0"/>
                <a:sym typeface="Symbol" pitchFamily="18" charset="2"/>
              </a:rPr>
              <a:t></a:t>
            </a:r>
            <a:r>
              <a:rPr lang="en-US" smtClean="0">
                <a:cs typeface="Arial" charset="0"/>
                <a:sym typeface="Wingdings" pitchFamily="2" charset="2"/>
              </a:rPr>
              <a:t>being able to serve at a certain rate does not mean that there are packets to serve</a:t>
            </a:r>
          </a:p>
          <a:p>
            <a:pPr lvl="1" eaLnBrk="1" hangingPunct="1"/>
            <a:r>
              <a:rPr lang="en-US" smtClean="0">
                <a:cs typeface="Arial" charset="0"/>
                <a:sym typeface="Symbol" pitchFamily="18" charset="2"/>
              </a:rPr>
              <a:t>X=U.  </a:t>
            </a:r>
            <a:r>
              <a:rPr lang="en-US" smtClean="0">
                <a:cs typeface="Arial" charset="0"/>
                <a:sym typeface="Wingdings" pitchFamily="2" charset="2"/>
              </a:rPr>
              <a:t>Given that there are packets the server can serve at rate </a:t>
            </a:r>
            <a:r>
              <a:rPr lang="en-US" smtClean="0">
                <a:cs typeface="Arial" charset="0"/>
                <a:sym typeface="Symbol" pitchFamily="18" charset="2"/>
              </a:rPr>
              <a:t></a:t>
            </a:r>
            <a:r>
              <a:rPr lang="en-US" smtClean="0">
                <a:cs typeface="Arial" charset="0"/>
                <a:sym typeface="Wingdings" pitchFamily="2" charset="2"/>
              </a:rPr>
              <a:t> </a:t>
            </a:r>
          </a:p>
          <a:p>
            <a:pPr lvl="1" eaLnBrk="1" hangingPunct="1"/>
            <a:endParaRPr lang="en-US" smtClean="0">
              <a:cs typeface="Arial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C34727-8F9B-4C09-8190-BDA0501DFD65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99698D-E80A-4BB4-9DCD-8A8D53D4C6FC}" type="slidenum">
              <a:rPr lang="en-US" smtClean="0">
                <a:latin typeface="Verdana" pitchFamily="34" charset="0"/>
              </a:rPr>
              <a:pPr/>
              <a:t>48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pPr eaLnBrk="1" hangingPunct="1"/>
            <a:r>
              <a:rPr lang="en-US" smtClean="0"/>
              <a:t>Little’s Law:</a:t>
            </a:r>
          </a:p>
          <a:p>
            <a:pPr lvl="1" eaLnBrk="1" hangingPunct="1"/>
            <a:r>
              <a:rPr lang="en-US" smtClean="0"/>
              <a:t>Only assumption: what goes in goes out</a:t>
            </a:r>
          </a:p>
          <a:p>
            <a:pPr lvl="1" eaLnBrk="1" hangingPunct="1"/>
            <a:r>
              <a:rPr lang="en-US" smtClean="0"/>
              <a:t>E[Ns]=E[Ts]. </a:t>
            </a:r>
            <a:r>
              <a:rPr lang="en-US" smtClean="0">
                <a:cs typeface="Arial" charset="0"/>
                <a:sym typeface="Symbol" pitchFamily="18" charset="2"/>
              </a:rPr>
              <a:t></a:t>
            </a:r>
          </a:p>
          <a:p>
            <a:pPr lvl="1" eaLnBrk="1" hangingPunct="1"/>
            <a:r>
              <a:rPr lang="en-US" smtClean="0">
                <a:cs typeface="Arial" charset="0"/>
                <a:sym typeface="Symbol" pitchFamily="18" charset="2"/>
              </a:rPr>
              <a:t>Valid for:</a:t>
            </a:r>
          </a:p>
          <a:p>
            <a:pPr lvl="2" eaLnBrk="1" hangingPunct="1"/>
            <a:r>
              <a:rPr lang="en-US" smtClean="0">
                <a:cs typeface="Arial" charset="0"/>
                <a:sym typeface="Symbol" pitchFamily="18" charset="2"/>
              </a:rPr>
              <a:t>Any number of servers, any service order (doesn’t have to be FCFS), any arrival and service statistics</a:t>
            </a:r>
          </a:p>
          <a:p>
            <a:pPr lvl="1" eaLnBrk="1" hangingPunct="1"/>
            <a:endParaRPr lang="en-US" smtClean="0"/>
          </a:p>
        </p:txBody>
      </p:sp>
      <p:grpSp>
        <p:nvGrpSpPr>
          <p:cNvPr id="36871" name="Group 4"/>
          <p:cNvGrpSpPr>
            <a:grpSpLocks/>
          </p:cNvGrpSpPr>
          <p:nvPr/>
        </p:nvGrpSpPr>
        <p:grpSpPr bwMode="auto">
          <a:xfrm>
            <a:off x="4102100" y="5462588"/>
            <a:ext cx="1143000" cy="457200"/>
            <a:chOff x="3168" y="3360"/>
            <a:chExt cx="720" cy="288"/>
          </a:xfrm>
        </p:grpSpPr>
        <p:sp>
          <p:nvSpPr>
            <p:cNvPr id="36880" name="Rectangle 5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881" name="Rectangle 6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882" name="Rectangle 7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883" name="Rectangle 8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884" name="Rectangle 9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6872" name="Oval 10"/>
          <p:cNvSpPr>
            <a:spLocks noChangeArrowheads="1"/>
          </p:cNvSpPr>
          <p:nvPr/>
        </p:nvSpPr>
        <p:spPr bwMode="auto">
          <a:xfrm>
            <a:off x="5702300" y="5462588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>
              <a:latin typeface="Times New Roman" pitchFamily="18" charset="0"/>
              <a:ea typeface="ＭＳ Ｐゴシック" pitchFamily="34" charset="-128"/>
            </a:endParaRPr>
          </a:p>
        </p:txBody>
      </p:sp>
      <p:cxnSp>
        <p:nvCxnSpPr>
          <p:cNvPr id="36873" name="AutoShape 11"/>
          <p:cNvCxnSpPr>
            <a:cxnSpLocks noChangeShapeType="1"/>
            <a:stCxn id="36872" idx="6"/>
          </p:cNvCxnSpPr>
          <p:nvPr/>
        </p:nvCxnSpPr>
        <p:spPr bwMode="auto">
          <a:xfrm>
            <a:off x="6178550" y="5691188"/>
            <a:ext cx="941388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3059113" y="522922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 flipV="1">
            <a:off x="5245100" y="56911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5245100" y="523398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cxnSp>
        <p:nvCxnSpPr>
          <p:cNvPr id="36877" name="AutoShape 15"/>
          <p:cNvCxnSpPr>
            <a:cxnSpLocks noChangeShapeType="1"/>
          </p:cNvCxnSpPr>
          <p:nvPr/>
        </p:nvCxnSpPr>
        <p:spPr bwMode="auto">
          <a:xfrm>
            <a:off x="3132138" y="5661025"/>
            <a:ext cx="94138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8" name="Text Box 17"/>
          <p:cNvSpPr txBox="1">
            <a:spLocks noChangeArrowheads="1"/>
          </p:cNvSpPr>
          <p:nvPr/>
        </p:nvSpPr>
        <p:spPr bwMode="auto">
          <a:xfrm>
            <a:off x="6372225" y="52768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36879" name="Text Box 18"/>
          <p:cNvSpPr txBox="1">
            <a:spLocks noChangeArrowheads="1"/>
          </p:cNvSpPr>
          <p:nvPr/>
        </p:nvSpPr>
        <p:spPr bwMode="auto">
          <a:xfrm>
            <a:off x="7235825" y="4941888"/>
            <a:ext cx="14398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What goes in goes out no losses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8256A8-E79C-4835-AD1B-8C4B386D469F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7EBCF1-94DB-4320-A1B2-5F118F3D2217}" type="slidenum">
              <a:rPr lang="en-US" smtClean="0">
                <a:latin typeface="Verdana" pitchFamily="34" charset="0"/>
              </a:rPr>
              <a:pPr/>
              <a:t>49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</a:t>
            </a:r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5802313" y="2725738"/>
            <a:ext cx="1143000" cy="457200"/>
            <a:chOff x="3168" y="3360"/>
            <a:chExt cx="720" cy="288"/>
          </a:xfrm>
        </p:grpSpPr>
        <p:sp>
          <p:nvSpPr>
            <p:cNvPr id="37935" name="Rectangle 5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6" name="Rectangle 6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7" name="Rectangle 7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8" name="Rectangle 8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9" name="Rectangle 9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7895" name="Oval 10"/>
          <p:cNvSpPr>
            <a:spLocks noChangeArrowheads="1"/>
          </p:cNvSpPr>
          <p:nvPr/>
        </p:nvSpPr>
        <p:spPr bwMode="auto">
          <a:xfrm>
            <a:off x="7402513" y="2725738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>
              <a:latin typeface="Times New Roman" pitchFamily="18" charset="0"/>
              <a:ea typeface="ＭＳ Ｐゴシック" pitchFamily="34" charset="-128"/>
            </a:endParaRPr>
          </a:p>
        </p:txBody>
      </p:sp>
      <p:cxnSp>
        <p:nvCxnSpPr>
          <p:cNvPr id="37896" name="AutoShape 11"/>
          <p:cNvCxnSpPr>
            <a:cxnSpLocks noChangeShapeType="1"/>
            <a:stCxn id="37895" idx="6"/>
          </p:cNvCxnSpPr>
          <p:nvPr/>
        </p:nvCxnSpPr>
        <p:spPr bwMode="auto">
          <a:xfrm>
            <a:off x="7878763" y="2954338"/>
            <a:ext cx="94138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7" name="Text Box 12"/>
          <p:cNvSpPr txBox="1">
            <a:spLocks noChangeArrowheads="1"/>
          </p:cNvSpPr>
          <p:nvPr/>
        </p:nvSpPr>
        <p:spPr bwMode="auto">
          <a:xfrm>
            <a:off x="4759325" y="24923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37898" name="Line 13"/>
          <p:cNvSpPr>
            <a:spLocks noChangeShapeType="1"/>
          </p:cNvSpPr>
          <p:nvPr/>
        </p:nvSpPr>
        <p:spPr bwMode="auto">
          <a:xfrm flipV="1">
            <a:off x="6945313" y="29543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6945313" y="24971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cxnSp>
        <p:nvCxnSpPr>
          <p:cNvPr id="37900" name="AutoShape 15"/>
          <p:cNvCxnSpPr>
            <a:cxnSpLocks noChangeShapeType="1"/>
          </p:cNvCxnSpPr>
          <p:nvPr/>
        </p:nvCxnSpPr>
        <p:spPr bwMode="auto">
          <a:xfrm>
            <a:off x="4832350" y="2924175"/>
            <a:ext cx="941388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8072438" y="2540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37902" name="Rectangle 18"/>
          <p:cNvSpPr>
            <a:spLocks noChangeArrowheads="1"/>
          </p:cNvSpPr>
          <p:nvPr/>
        </p:nvSpPr>
        <p:spPr bwMode="auto">
          <a:xfrm>
            <a:off x="5264150" y="2349500"/>
            <a:ext cx="2879725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03" name="Text Box 19"/>
          <p:cNvSpPr txBox="1">
            <a:spLocks noChangeArrowheads="1"/>
          </p:cNvSpPr>
          <p:nvPr/>
        </p:nvSpPr>
        <p:spPr bwMode="auto">
          <a:xfrm>
            <a:off x="2051050" y="27082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E[Ns]=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E[Ts]</a:t>
            </a:r>
            <a:endParaRPr lang="en-US">
              <a:sym typeface="Symbol" pitchFamily="18" charset="2"/>
            </a:endParaRPr>
          </a:p>
        </p:txBody>
      </p:sp>
      <p:sp>
        <p:nvSpPr>
          <p:cNvPr id="3790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pPr eaLnBrk="1" hangingPunct="1"/>
            <a:r>
              <a:rPr lang="en-US" smtClean="0"/>
              <a:t>Little’s Law</a:t>
            </a:r>
          </a:p>
        </p:txBody>
      </p:sp>
      <p:grpSp>
        <p:nvGrpSpPr>
          <p:cNvPr id="86037" name="Group 21"/>
          <p:cNvGrpSpPr>
            <a:grpSpLocks/>
          </p:cNvGrpSpPr>
          <p:nvPr/>
        </p:nvGrpSpPr>
        <p:grpSpPr bwMode="auto">
          <a:xfrm>
            <a:off x="5802313" y="3949700"/>
            <a:ext cx="1143000" cy="457200"/>
            <a:chOff x="3168" y="3360"/>
            <a:chExt cx="720" cy="288"/>
          </a:xfrm>
        </p:grpSpPr>
        <p:sp>
          <p:nvSpPr>
            <p:cNvPr id="37930" name="Rectangle 22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1" name="Rectangle 23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2" name="Rectangle 24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3" name="Rectangle 25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4" name="Rectangle 26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7402513" y="39497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>
              <a:latin typeface="Times New Roman" pitchFamily="18" charset="0"/>
              <a:ea typeface="ＭＳ Ｐゴシック" pitchFamily="34" charset="-128"/>
            </a:endParaRPr>
          </a:p>
        </p:txBody>
      </p:sp>
      <p:cxnSp>
        <p:nvCxnSpPr>
          <p:cNvPr id="86044" name="AutoShape 28"/>
          <p:cNvCxnSpPr>
            <a:cxnSpLocks noChangeShapeType="1"/>
            <a:stCxn id="86043" idx="6"/>
          </p:cNvCxnSpPr>
          <p:nvPr/>
        </p:nvCxnSpPr>
        <p:spPr bwMode="auto">
          <a:xfrm>
            <a:off x="7878763" y="4178300"/>
            <a:ext cx="94138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4759325" y="3716338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 flipV="1">
            <a:off x="6945313" y="41783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6945313" y="37211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cxnSp>
        <p:nvCxnSpPr>
          <p:cNvPr id="86048" name="AutoShape 32"/>
          <p:cNvCxnSpPr>
            <a:cxnSpLocks noChangeShapeType="1"/>
          </p:cNvCxnSpPr>
          <p:nvPr/>
        </p:nvCxnSpPr>
        <p:spPr bwMode="auto">
          <a:xfrm>
            <a:off x="4832350" y="4148138"/>
            <a:ext cx="941388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8072438" y="376396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5264150" y="3573463"/>
            <a:ext cx="1944688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2268538" y="3933825"/>
            <a:ext cx="237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E[NQ]=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E[TQ]</a:t>
            </a:r>
            <a:endParaRPr lang="en-US">
              <a:sym typeface="Symbol" pitchFamily="18" charset="2"/>
            </a:endParaRPr>
          </a:p>
        </p:txBody>
      </p:sp>
      <p:grpSp>
        <p:nvGrpSpPr>
          <p:cNvPr id="86052" name="Group 36"/>
          <p:cNvGrpSpPr>
            <a:grpSpLocks/>
          </p:cNvGrpSpPr>
          <p:nvPr/>
        </p:nvGrpSpPr>
        <p:grpSpPr bwMode="auto">
          <a:xfrm>
            <a:off x="5802313" y="5173663"/>
            <a:ext cx="1143000" cy="457200"/>
            <a:chOff x="3168" y="3360"/>
            <a:chExt cx="720" cy="288"/>
          </a:xfrm>
        </p:grpSpPr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3168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3312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3456" y="3360"/>
              <a:ext cx="14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3600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3744" y="3360"/>
              <a:ext cx="144" cy="2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86058" name="Oval 42"/>
          <p:cNvSpPr>
            <a:spLocks noChangeArrowheads="1"/>
          </p:cNvSpPr>
          <p:nvPr/>
        </p:nvSpPr>
        <p:spPr bwMode="auto">
          <a:xfrm>
            <a:off x="7402513" y="5173663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tr-TR" sz="2400">
              <a:latin typeface="Times New Roman" pitchFamily="18" charset="0"/>
              <a:ea typeface="ＭＳ Ｐゴシック" pitchFamily="34" charset="-128"/>
            </a:endParaRPr>
          </a:p>
        </p:txBody>
      </p:sp>
      <p:cxnSp>
        <p:nvCxnSpPr>
          <p:cNvPr id="86059" name="AutoShape 43"/>
          <p:cNvCxnSpPr>
            <a:cxnSpLocks noChangeShapeType="1"/>
            <a:stCxn id="86058" idx="6"/>
          </p:cNvCxnSpPr>
          <p:nvPr/>
        </p:nvCxnSpPr>
        <p:spPr bwMode="auto">
          <a:xfrm>
            <a:off x="7878763" y="5402263"/>
            <a:ext cx="94138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60" name="Text Box 44"/>
          <p:cNvSpPr txBox="1">
            <a:spLocks noChangeArrowheads="1"/>
          </p:cNvSpPr>
          <p:nvPr/>
        </p:nvSpPr>
        <p:spPr bwMode="auto">
          <a:xfrm>
            <a:off x="4759325" y="49403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86061" name="Line 45"/>
          <p:cNvSpPr>
            <a:spLocks noChangeShapeType="1"/>
          </p:cNvSpPr>
          <p:nvPr/>
        </p:nvSpPr>
        <p:spPr bwMode="auto">
          <a:xfrm flipV="1">
            <a:off x="6945313" y="54022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86062" name="Text Box 46"/>
          <p:cNvSpPr txBox="1">
            <a:spLocks noChangeArrowheads="1"/>
          </p:cNvSpPr>
          <p:nvPr/>
        </p:nvSpPr>
        <p:spPr bwMode="auto">
          <a:xfrm>
            <a:off x="6945313" y="494506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cxnSp>
        <p:nvCxnSpPr>
          <p:cNvPr id="86063" name="AutoShape 47"/>
          <p:cNvCxnSpPr>
            <a:cxnSpLocks noChangeShapeType="1"/>
          </p:cNvCxnSpPr>
          <p:nvPr/>
        </p:nvCxnSpPr>
        <p:spPr bwMode="auto">
          <a:xfrm>
            <a:off x="4832350" y="5372100"/>
            <a:ext cx="941388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8072438" y="4987925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l</a:t>
            </a:r>
            <a:endParaRPr lang="en-US" sz="1600">
              <a:latin typeface="Symbol" pitchFamily="18" charset="2"/>
            </a:endParaRPr>
          </a:p>
        </p:txBody>
      </p:sp>
      <p:sp>
        <p:nvSpPr>
          <p:cNvPr id="86065" name="Rectangle 49"/>
          <p:cNvSpPr>
            <a:spLocks noChangeArrowheads="1"/>
          </p:cNvSpPr>
          <p:nvPr/>
        </p:nvSpPr>
        <p:spPr bwMode="auto">
          <a:xfrm>
            <a:off x="6992938" y="4797425"/>
            <a:ext cx="1439862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6066" name="Text Box 50"/>
          <p:cNvSpPr txBox="1">
            <a:spLocks noChangeArrowheads="1"/>
          </p:cNvSpPr>
          <p:nvPr/>
        </p:nvSpPr>
        <p:spPr bwMode="auto">
          <a:xfrm>
            <a:off x="323850" y="5013325"/>
            <a:ext cx="4248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E[NServer]=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E[TinServer]</a:t>
            </a:r>
          </a:p>
          <a:p>
            <a:pPr>
              <a:spcBef>
                <a:spcPct val="50000"/>
              </a:spcBef>
            </a:pPr>
            <a:r>
              <a:rPr lang="en-US" altLang="ja-JP">
                <a:ea typeface="ＭＳ Ｐゴシック" pitchFamily="34" charset="-128"/>
                <a:sym typeface="Symbol" pitchFamily="18" charset="2"/>
              </a:rPr>
              <a:t>=E[S]=/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3" grpId="0" animBg="1"/>
      <p:bldP spid="86045" grpId="0"/>
      <p:bldP spid="86046" grpId="0" animBg="1"/>
      <p:bldP spid="86047" grpId="0"/>
      <p:bldP spid="86049" grpId="0"/>
      <p:bldP spid="86050" grpId="0" animBg="1"/>
      <p:bldP spid="86051" grpId="0"/>
      <p:bldP spid="86058" grpId="0" animBg="1"/>
      <p:bldP spid="86060" grpId="0"/>
      <p:bldP spid="86061" grpId="0" animBg="1"/>
      <p:bldP spid="86062" grpId="0"/>
      <p:bldP spid="86064" grpId="0"/>
      <p:bldP spid="86065" grpId="0" animBg="1"/>
      <p:bldP spid="860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6A1FA6-9D6C-4E1E-AE85-749EE9FF58BE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4F15D6-1952-4C33-B29D-6A250C3B4F64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Change of System State</a:t>
            </a:r>
            <a:endParaRPr lang="en-US" sz="4000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Arrival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change state from state </a:t>
            </a:r>
            <a:r>
              <a:rPr lang="en-US" dirty="0" err="1" smtClean="0"/>
              <a:t>i</a:t>
            </a:r>
            <a:r>
              <a:rPr lang="en-US" dirty="0" smtClean="0"/>
              <a:t> to i+1</a:t>
            </a:r>
          </a:p>
          <a:p>
            <a:pPr eaLnBrk="1" hangingPunct="1"/>
            <a:r>
              <a:rPr lang="en-US" dirty="0" smtClean="0"/>
              <a:t>Departure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change state from state </a:t>
            </a:r>
            <a:r>
              <a:rPr lang="en-US" dirty="0" err="1" smtClean="0"/>
              <a:t>i</a:t>
            </a:r>
            <a:r>
              <a:rPr lang="en-US" dirty="0" smtClean="0"/>
              <a:t> to i-1</a:t>
            </a:r>
            <a:endParaRPr lang="en-US" dirty="0" smtClean="0">
              <a:sym typeface="Symbol"/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84213" y="4280446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979613" y="4280446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427538" y="4280446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cxnSp>
        <p:nvCxnSpPr>
          <p:cNvPr id="10" name="AutoShape 7"/>
          <p:cNvCxnSpPr>
            <a:cxnSpLocks noChangeShapeType="1"/>
            <a:stCxn id="7" idx="0"/>
            <a:endCxn id="8" idx="0"/>
          </p:cNvCxnSpPr>
          <p:nvPr/>
        </p:nvCxnSpPr>
        <p:spPr bwMode="auto">
          <a:xfrm rot="5400000" flipV="1">
            <a:off x="1620044" y="3633540"/>
            <a:ext cx="1587" cy="12954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03575" y="4280446"/>
            <a:ext cx="57626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i-1</a:t>
            </a:r>
          </a:p>
        </p:txBody>
      </p:sp>
      <p:cxnSp>
        <p:nvCxnSpPr>
          <p:cNvPr id="12" name="AutoShape 9"/>
          <p:cNvCxnSpPr>
            <a:cxnSpLocks noChangeShapeType="1"/>
            <a:stCxn id="8" idx="0"/>
            <a:endCxn id="11" idx="0"/>
          </p:cNvCxnSpPr>
          <p:nvPr/>
        </p:nvCxnSpPr>
        <p:spPr bwMode="auto">
          <a:xfrm rot="5400000" flipV="1">
            <a:off x="2879725" y="3669259"/>
            <a:ext cx="1587" cy="1223962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795963" y="4280446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i+1</a:t>
            </a:r>
          </a:p>
        </p:txBody>
      </p:sp>
      <p:cxnSp>
        <p:nvCxnSpPr>
          <p:cNvPr id="14" name="AutoShape 11"/>
          <p:cNvCxnSpPr>
            <a:cxnSpLocks noChangeShapeType="1"/>
            <a:stCxn id="11" idx="0"/>
            <a:endCxn id="9" idx="0"/>
          </p:cNvCxnSpPr>
          <p:nvPr/>
        </p:nvCxnSpPr>
        <p:spPr bwMode="auto">
          <a:xfrm rot="5400000" flipV="1">
            <a:off x="4103688" y="3669258"/>
            <a:ext cx="1587" cy="12239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9" idx="0"/>
            <a:endCxn id="13" idx="0"/>
          </p:cNvCxnSpPr>
          <p:nvPr/>
        </p:nvCxnSpPr>
        <p:spPr bwMode="auto">
          <a:xfrm rot="5400000" flipV="1">
            <a:off x="5399882" y="3597027"/>
            <a:ext cx="1587" cy="13684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3" idx="4"/>
            <a:endCxn id="9" idx="4"/>
          </p:cNvCxnSpPr>
          <p:nvPr/>
        </p:nvCxnSpPr>
        <p:spPr bwMode="auto">
          <a:xfrm rot="5400000">
            <a:off x="5399882" y="4100264"/>
            <a:ext cx="1588" cy="1368425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9" idx="4"/>
            <a:endCxn id="11" idx="4"/>
          </p:cNvCxnSpPr>
          <p:nvPr/>
        </p:nvCxnSpPr>
        <p:spPr bwMode="auto">
          <a:xfrm rot="5400000">
            <a:off x="4103688" y="4172495"/>
            <a:ext cx="1588" cy="1223963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11" idx="4"/>
            <a:endCxn id="8" idx="4"/>
          </p:cNvCxnSpPr>
          <p:nvPr/>
        </p:nvCxnSpPr>
        <p:spPr bwMode="auto">
          <a:xfrm rot="5400000">
            <a:off x="2879725" y="4172496"/>
            <a:ext cx="1588" cy="1223962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8" idx="4"/>
            <a:endCxn id="7" idx="4"/>
          </p:cNvCxnSpPr>
          <p:nvPr/>
        </p:nvCxnSpPr>
        <p:spPr bwMode="auto">
          <a:xfrm rot="5400000">
            <a:off x="1620044" y="4136777"/>
            <a:ext cx="1588" cy="1295400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81882" y="3717032"/>
            <a:ext cx="1077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Arrival</a:t>
            </a:r>
            <a:endParaRPr lang="el-GR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971600" y="5013176"/>
            <a:ext cx="129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cs typeface="Arial" charset="0"/>
              </a:rPr>
              <a:t>Departure</a:t>
            </a:r>
            <a:endParaRPr lang="el-GR" dirty="0">
              <a:cs typeface="Arial" charset="0"/>
            </a:endParaRPr>
          </a:p>
        </p:txBody>
      </p:sp>
      <p:cxnSp>
        <p:nvCxnSpPr>
          <p:cNvPr id="26" name="AutoShape 23"/>
          <p:cNvCxnSpPr>
            <a:cxnSpLocks noChangeShapeType="1"/>
          </p:cNvCxnSpPr>
          <p:nvPr/>
        </p:nvCxnSpPr>
        <p:spPr bwMode="auto">
          <a:xfrm rot="5400000" flipV="1">
            <a:off x="6768307" y="3603377"/>
            <a:ext cx="1587" cy="13684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</p:cNvCxnSpPr>
          <p:nvPr/>
        </p:nvCxnSpPr>
        <p:spPr bwMode="auto">
          <a:xfrm rot="5400000">
            <a:off x="6768307" y="4106614"/>
            <a:ext cx="1588" cy="1368425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3565525" y="3717032"/>
            <a:ext cx="1077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Arrival</a:t>
            </a:r>
            <a:endParaRPr lang="el-GR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861719" y="3717032"/>
            <a:ext cx="1077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Arrival</a:t>
            </a:r>
            <a:endParaRPr lang="el-GR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6302400" y="3717032"/>
            <a:ext cx="1077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Arrival</a:t>
            </a:r>
            <a:endParaRPr lang="el-GR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3491037" y="5013176"/>
            <a:ext cx="129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cs typeface="Arial" charset="0"/>
              </a:rPr>
              <a:t>Departure</a:t>
            </a:r>
            <a:endParaRPr lang="el-GR" dirty="0">
              <a:cs typeface="Arial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30145" y="5016521"/>
            <a:ext cx="129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cs typeface="Arial" charset="0"/>
              </a:rPr>
              <a:t>Departure</a:t>
            </a:r>
            <a:endParaRPr lang="el-GR" dirty="0">
              <a:cs typeface="Arial" charset="0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788024" y="5013176"/>
            <a:ext cx="129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cs typeface="Arial" charset="0"/>
              </a:rPr>
              <a:t>Departure</a:t>
            </a:r>
            <a:endParaRPr lang="el-GR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8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CAC7D4-D606-421E-8232-F77D9B688E35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0354CF-CDD3-456C-BC45-389C443994EB}" type="slidenum">
              <a:rPr lang="en-US" smtClean="0">
                <a:latin typeface="Verdana" pitchFamily="34" charset="0"/>
              </a:rPr>
              <a:pPr/>
              <a:t>50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infinite and stable queues:</a:t>
            </a:r>
          </a:p>
          <a:p>
            <a:pPr lvl="1" eaLnBrk="1" hangingPunct="1"/>
            <a:r>
              <a:rPr lang="en-US" dirty="0" smtClean="0"/>
              <a:t>What goes in goes out</a:t>
            </a:r>
          </a:p>
          <a:p>
            <a:pPr lvl="1" eaLnBrk="1" hangingPunct="1"/>
            <a:r>
              <a:rPr lang="en-US" dirty="0" smtClean="0"/>
              <a:t>Throughput</a:t>
            </a:r>
            <a:r>
              <a:rPr lang="en-US" dirty="0" smtClean="0">
                <a:sym typeface="Wingdings" pitchFamily="2" charset="2"/>
              </a:rPr>
              <a:t> X=</a:t>
            </a:r>
            <a:r>
              <a:rPr lang="en-US" dirty="0" smtClean="0">
                <a:cs typeface="Arial" charset="0"/>
                <a:sym typeface="Symbol" pitchFamily="18" charset="2"/>
              </a:rPr>
              <a:t></a:t>
            </a:r>
            <a:endParaRPr lang="en-US" dirty="0" smtClean="0">
              <a:cs typeface="Arial" charset="0"/>
            </a:endParaRPr>
          </a:p>
          <a:p>
            <a:pPr lvl="1" eaLnBrk="1" hangingPunct="1"/>
            <a:r>
              <a:rPr lang="en-US" dirty="0" smtClean="0">
                <a:cs typeface="Arial" charset="0"/>
              </a:rPr>
              <a:t>Define: </a:t>
            </a:r>
            <a:r>
              <a:rPr lang="en-US" dirty="0" smtClean="0">
                <a:cs typeface="Arial" charset="0"/>
                <a:sym typeface="Symbol" pitchFamily="18" charset="2"/>
              </a:rPr>
              <a:t>=/</a:t>
            </a:r>
            <a:endParaRPr lang="en-US" dirty="0" smtClean="0">
              <a:cs typeface="Arial" charset="0"/>
            </a:endParaRPr>
          </a:p>
          <a:p>
            <a:pPr lvl="1" eaLnBrk="1" hangingPunct="1"/>
            <a:r>
              <a:rPr lang="en-US" dirty="0" smtClean="0">
                <a:cs typeface="Arial" charset="0"/>
              </a:rPr>
              <a:t>Utilization</a:t>
            </a:r>
            <a:r>
              <a:rPr lang="en-US" dirty="0" smtClean="0">
                <a:cs typeface="Arial" charset="0"/>
                <a:sym typeface="Wingdings" pitchFamily="2" charset="2"/>
              </a:rPr>
              <a:t> U=</a:t>
            </a:r>
            <a:r>
              <a:rPr lang="en-US" dirty="0" smtClean="0">
                <a:cs typeface="Arial" charset="0"/>
                <a:sym typeface="Symbol" pitchFamily="18" charset="2"/>
              </a:rPr>
              <a:t>=/</a:t>
            </a:r>
          </a:p>
          <a:p>
            <a:pPr eaLnBrk="1" hangingPunct="1"/>
            <a:endParaRPr lang="en-US" dirty="0" smtClean="0"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BA52E7-0095-4749-A5D9-C2AA1892E453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170D05-F803-45F9-A9C8-484D7BE7C724}" type="slidenum">
              <a:rPr lang="en-US" smtClean="0">
                <a:latin typeface="Verdana" pitchFamily="34" charset="0"/>
              </a:rPr>
              <a:pPr/>
              <a:t>51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M/M/1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Interarrival times are exponentially distributed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Service times are exponentially distributed</a:t>
            </a:r>
            <a:r>
              <a:rPr lang="en-US" sz="2400" smtClean="0">
                <a:sym typeface="Wingdings" pitchFamily="2" charset="2"/>
              </a:rPr>
              <a:t> at fixed line rate, packet sizes are exponentially distributed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Wingdings" pitchFamily="2" charset="2"/>
              </a:rPr>
              <a:t>Performance: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Markov Chain Model: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Prob that the system is idle:</a:t>
            </a:r>
            <a:r>
              <a:rPr lang="en-US" sz="2000" baseline="-25000" smtClean="0">
                <a:sym typeface="Symbol" pitchFamily="18" charset="2"/>
              </a:rPr>
              <a:t>0</a:t>
            </a:r>
            <a:r>
              <a:rPr lang="en-US" sz="2000" smtClean="0">
                <a:sym typeface="Symbol" pitchFamily="18" charset="2"/>
              </a:rPr>
              <a:t>=1-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Prob that there are i packets in the system </a:t>
            </a:r>
            <a:r>
              <a:rPr lang="en-US" sz="2000" baseline="-25000" smtClean="0">
                <a:sym typeface="Symbol" pitchFamily="18" charset="2"/>
              </a:rPr>
              <a:t>I</a:t>
            </a:r>
            <a:r>
              <a:rPr lang="en-US" sz="2000" smtClean="0">
                <a:sym typeface="Symbol" pitchFamily="18" charset="2"/>
              </a:rPr>
              <a:t> =(1-) </a:t>
            </a:r>
            <a:r>
              <a:rPr lang="en-US" sz="2000" baseline="30000" smtClean="0">
                <a:sym typeface="Symbol" pitchFamily="18" charset="2"/>
              </a:rPr>
              <a:t>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Wingdings" pitchFamily="2" charset="2"/>
              </a:rPr>
              <a:t>E[Ns]= </a:t>
            </a:r>
            <a:r>
              <a:rPr lang="en-US" sz="2000" smtClean="0">
                <a:cs typeface="Arial" charset="0"/>
                <a:sym typeface="Symbol" pitchFamily="18" charset="2"/>
              </a:rPr>
              <a:t>/1-  </a:t>
            </a:r>
            <a:r>
              <a:rPr lang="en-US" sz="2000" smtClean="0">
                <a:cs typeface="Arial" charset="0"/>
                <a:sym typeface="Wingdings" pitchFamily="2" charset="2"/>
              </a:rPr>
              <a:t> </a:t>
            </a:r>
            <a:r>
              <a:rPr lang="en-US" sz="2000" smtClean="0">
                <a:cs typeface="Arial" charset="0"/>
                <a:sym typeface="Symbol" pitchFamily="18" charset="2"/>
              </a:rPr>
              <a:t>E[NQ]=E[Ns]- 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E[Ts]= </a:t>
            </a:r>
            <a:r>
              <a:rPr lang="en-US" sz="2000" smtClean="0">
                <a:sym typeface="Wingdings" pitchFamily="2" charset="2"/>
              </a:rPr>
              <a:t>E[Ns]/ </a:t>
            </a:r>
            <a:r>
              <a:rPr lang="en-US" sz="2000" smtClean="0">
                <a:cs typeface="Arial" charset="0"/>
                <a:sym typeface="Symbol" pitchFamily="18" charset="2"/>
              </a:rPr>
              <a:t>=1/ - </a:t>
            </a:r>
            <a:r>
              <a:rPr lang="en-US" sz="2000" smtClean="0">
                <a:cs typeface="Arial" charset="0"/>
                <a:sym typeface="Wingdings" pitchFamily="2" charset="2"/>
              </a:rPr>
              <a:t>Little’s Law</a:t>
            </a:r>
            <a:endParaRPr lang="en-US" sz="2000" smtClean="0">
              <a:cs typeface="Arial" charset="0"/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E[TQ]=E[Ts]-E[S]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QUEUING ANALYSIS</a:t>
            </a:r>
          </a:p>
        </p:txBody>
      </p:sp>
      <p:sp>
        <p:nvSpPr>
          <p:cNvPr id="307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0544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6A1FA6-9D6C-4E1E-AE85-749EE9FF58BE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4F15D6-1952-4C33-B29D-6A250C3B4F64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Change of System State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-457200" eaLnBrk="1" hangingPunct="1"/>
            <a:r>
              <a:rPr lang="en-US" dirty="0" smtClean="0"/>
              <a:t>Watch </a:t>
            </a:r>
            <a:r>
              <a:rPr lang="en-US" dirty="0"/>
              <a:t>the system’s </a:t>
            </a:r>
            <a:r>
              <a:rPr lang="en-US" dirty="0" smtClean="0"/>
              <a:t>any state </a:t>
            </a:r>
            <a:r>
              <a:rPr lang="en-US" dirty="0" err="1"/>
              <a:t>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	long </a:t>
            </a:r>
            <a:r>
              <a:rPr lang="en-US" dirty="0"/>
              <a:t>enough time T</a:t>
            </a:r>
          </a:p>
          <a:p>
            <a:pPr lvl="1" eaLnBrk="1" hangingPunct="1"/>
            <a:r>
              <a:rPr lang="en-US" dirty="0" err="1" smtClean="0"/>
              <a:t>N</a:t>
            </a:r>
            <a:r>
              <a:rPr lang="en-US" baseline="-25000" dirty="0" err="1" smtClean="0"/>
              <a:t>iup</a:t>
            </a:r>
            <a:r>
              <a:rPr lang="en-US" dirty="0" smtClean="0"/>
              <a:t>:# of times state </a:t>
            </a:r>
            <a:r>
              <a:rPr lang="en-US" dirty="0" err="1" smtClean="0"/>
              <a:t>i</a:t>
            </a:r>
            <a:r>
              <a:rPr lang="en-US" dirty="0" smtClean="0"/>
              <a:t> goes up to i+1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Average </a:t>
            </a:r>
            <a:r>
              <a:rPr lang="en-US" dirty="0" smtClean="0">
                <a:solidFill>
                  <a:srgbClr val="FF0000"/>
                </a:solidFill>
              </a:rPr>
              <a:t>state transition rate</a:t>
            </a:r>
            <a:r>
              <a:rPr lang="en-US" dirty="0" smtClean="0"/>
              <a:t> from </a:t>
            </a:r>
            <a:r>
              <a:rPr lang="en-US" dirty="0" err="1" smtClean="0"/>
              <a:t>i</a:t>
            </a:r>
            <a:r>
              <a:rPr lang="en-US" dirty="0" smtClean="0"/>
              <a:t> to i+1= </a:t>
            </a:r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iup</a:t>
            </a:r>
            <a:r>
              <a:rPr lang="en-US" baseline="-25000" dirty="0" smtClean="0"/>
              <a:t> </a:t>
            </a:r>
            <a:r>
              <a:rPr lang="en-US" dirty="0" smtClean="0"/>
              <a:t>/T= </a:t>
            </a:r>
            <a:r>
              <a:rPr lang="en-US" dirty="0" smtClean="0">
                <a:sym typeface="Symbol"/>
              </a:rPr>
              <a:t> transitions per second</a:t>
            </a:r>
          </a:p>
          <a:p>
            <a:pPr lvl="1" eaLnBrk="1" hangingPunct="1"/>
            <a:r>
              <a:rPr lang="en-US" dirty="0" err="1" smtClean="0"/>
              <a:t>N</a:t>
            </a:r>
            <a:r>
              <a:rPr lang="en-US" baseline="-25000" dirty="0" err="1" smtClean="0"/>
              <a:t>idown</a:t>
            </a:r>
            <a:r>
              <a:rPr lang="en-US" dirty="0" smtClean="0"/>
              <a:t>:# of times state </a:t>
            </a:r>
            <a:r>
              <a:rPr lang="en-US" dirty="0" err="1" smtClean="0"/>
              <a:t>i</a:t>
            </a:r>
            <a:r>
              <a:rPr lang="en-US" dirty="0" smtClean="0"/>
              <a:t> goes down to i-1= 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ym typeface="Wingdings" pitchFamily="2" charset="2"/>
              </a:rPr>
              <a:t>	</a:t>
            </a:r>
            <a:r>
              <a:rPr lang="en-US" dirty="0"/>
              <a:t>Average </a:t>
            </a:r>
            <a:r>
              <a:rPr lang="en-US" dirty="0">
                <a:solidFill>
                  <a:srgbClr val="FF0000"/>
                </a:solidFill>
              </a:rPr>
              <a:t>state transition rate</a:t>
            </a:r>
            <a:r>
              <a:rPr lang="en-US" dirty="0"/>
              <a:t> from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smtClean="0"/>
              <a:t>i-1</a:t>
            </a:r>
            <a:r>
              <a:rPr lang="en-US" dirty="0"/>
              <a:t>= </a:t>
            </a:r>
            <a:r>
              <a:rPr lang="en-US" dirty="0" smtClean="0"/>
              <a:t>	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idown</a:t>
            </a:r>
            <a:r>
              <a:rPr lang="en-US" baseline="-25000" dirty="0" smtClean="0"/>
              <a:t> </a:t>
            </a:r>
            <a:r>
              <a:rPr lang="en-US" dirty="0" smtClean="0"/>
              <a:t>/T= </a:t>
            </a:r>
            <a:r>
              <a:rPr lang="en-US" dirty="0" smtClean="0">
                <a:sym typeface="Symbol"/>
              </a:rPr>
              <a:t> transitions per second</a:t>
            </a:r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3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6A1FA6-9D6C-4E1E-AE85-749EE9FF58BE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4F15D6-1952-4C33-B29D-6A250C3B4F64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Change of System State</a:t>
            </a:r>
            <a:endParaRPr lang="en-US" sz="4000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average time to change state from state </a:t>
            </a:r>
            <a:r>
              <a:rPr lang="en-US" dirty="0" err="1" smtClean="0"/>
              <a:t>i</a:t>
            </a:r>
            <a:r>
              <a:rPr lang="en-US" dirty="0" smtClean="0"/>
              <a:t> to i+1=1/</a:t>
            </a:r>
            <a:r>
              <a:rPr lang="en-US" dirty="0" smtClean="0">
                <a:sym typeface="Symbol"/>
              </a:rPr>
              <a:t> sec/change</a:t>
            </a:r>
            <a:endParaRPr lang="en-US" dirty="0" smtClean="0"/>
          </a:p>
          <a:p>
            <a:pPr eaLnBrk="1" hangingPunct="1"/>
            <a:r>
              <a:rPr lang="en-US" dirty="0" smtClean="0"/>
              <a:t>Define average time to change state from state </a:t>
            </a:r>
            <a:r>
              <a:rPr lang="en-US" dirty="0" err="1" smtClean="0"/>
              <a:t>i</a:t>
            </a:r>
            <a:r>
              <a:rPr lang="en-US" dirty="0" smtClean="0"/>
              <a:t> to i-1=1/</a:t>
            </a:r>
            <a:r>
              <a:rPr lang="en-US" dirty="0" smtClean="0">
                <a:sym typeface="Symbol"/>
              </a:rPr>
              <a:t> sec/change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61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C15429-B1B3-4376-95AE-41DA3437D7F5}" type="datetime1">
              <a:rPr lang="en-US" smtClean="0">
                <a:latin typeface="Verdana" pitchFamily="34" charset="0"/>
              </a:rPr>
              <a:pPr/>
              <a:t>3/2/2018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35E106-280C-4E10-B003-3C35D78265E4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Queue Analysis with Markov Chain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3105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IF: </a:t>
            </a:r>
            <a:r>
              <a:rPr lang="tr-TR" sz="2800" b="1" dirty="0" smtClean="0">
                <a:solidFill>
                  <a:srgbClr val="FF0000"/>
                </a:solidFill>
              </a:rPr>
              <a:t>S</a:t>
            </a:r>
            <a:r>
              <a:rPr lang="en-US" sz="2800" b="1" dirty="0" err="1" smtClean="0">
                <a:solidFill>
                  <a:srgbClr val="FF0000"/>
                </a:solidFill>
              </a:rPr>
              <a:t>tate</a:t>
            </a:r>
            <a:r>
              <a:rPr lang="en-US" sz="2800" b="1" dirty="0" smtClean="0">
                <a:solidFill>
                  <a:srgbClr val="FF0000"/>
                </a:solidFill>
              </a:rPr>
              <a:t> transition times are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exponentially distributed</a:t>
            </a:r>
            <a:r>
              <a:rPr lang="en-US" sz="2800" dirty="0" smtClean="0">
                <a:sym typeface="Wingdings" pitchFamily="2" charset="2"/>
              </a:rPr>
              <a:t>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ym typeface="Wingdings" pitchFamily="2" charset="2"/>
              </a:rPr>
              <a:t>Inter-arrival times are exponentially distributed with average of 1/</a:t>
            </a:r>
            <a:r>
              <a:rPr lang="el-GR" sz="2400" dirty="0" smtClean="0"/>
              <a:t>λ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ym typeface="Wingdings" pitchFamily="2" charset="2"/>
              </a:rPr>
              <a:t>Service times are exponentially distributed with average of 1/</a:t>
            </a:r>
            <a:r>
              <a:rPr lang="en-US" sz="2400" dirty="0" smtClean="0">
                <a:sym typeface="Symbol"/>
              </a:rPr>
              <a:t> </a:t>
            </a:r>
            <a:r>
              <a:rPr lang="en-US" sz="2400" dirty="0" smtClean="0">
                <a:sym typeface="Wingdings" pitchFamily="2" charset="2"/>
              </a:rPr>
              <a:t> Packet sizes are exponentially distributed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Markov </a:t>
            </a:r>
            <a:r>
              <a:rPr lang="en-US" sz="2400" b="1" dirty="0">
                <a:solidFill>
                  <a:srgbClr val="FF0000"/>
                </a:solidFill>
              </a:rPr>
              <a:t>Processes (memoryless)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175" name="Oval 4"/>
          <p:cNvSpPr>
            <a:spLocks noChangeArrowheads="1"/>
          </p:cNvSpPr>
          <p:nvPr/>
        </p:nvSpPr>
        <p:spPr bwMode="auto">
          <a:xfrm>
            <a:off x="684213" y="5164311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176" name="Oval 5"/>
          <p:cNvSpPr>
            <a:spLocks noChangeArrowheads="1"/>
          </p:cNvSpPr>
          <p:nvPr/>
        </p:nvSpPr>
        <p:spPr bwMode="auto">
          <a:xfrm>
            <a:off x="1979613" y="5164311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4427538" y="5164311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cxnSp>
        <p:nvCxnSpPr>
          <p:cNvPr id="7178" name="AutoShape 7"/>
          <p:cNvCxnSpPr>
            <a:cxnSpLocks noChangeShapeType="1"/>
            <a:stCxn id="7175" idx="0"/>
            <a:endCxn id="7176" idx="0"/>
          </p:cNvCxnSpPr>
          <p:nvPr/>
        </p:nvCxnSpPr>
        <p:spPr bwMode="auto">
          <a:xfrm rot="5400000" flipV="1">
            <a:off x="1620044" y="4517405"/>
            <a:ext cx="1587" cy="12954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9" name="Oval 8"/>
          <p:cNvSpPr>
            <a:spLocks noChangeArrowheads="1"/>
          </p:cNvSpPr>
          <p:nvPr/>
        </p:nvSpPr>
        <p:spPr bwMode="auto">
          <a:xfrm>
            <a:off x="3203575" y="5164311"/>
            <a:ext cx="57626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i-1</a:t>
            </a:r>
          </a:p>
        </p:txBody>
      </p:sp>
      <p:cxnSp>
        <p:nvCxnSpPr>
          <p:cNvPr id="7180" name="AutoShape 9"/>
          <p:cNvCxnSpPr>
            <a:cxnSpLocks noChangeShapeType="1"/>
            <a:stCxn id="7176" idx="0"/>
            <a:endCxn id="7179" idx="0"/>
          </p:cNvCxnSpPr>
          <p:nvPr/>
        </p:nvCxnSpPr>
        <p:spPr bwMode="auto">
          <a:xfrm rot="5400000" flipV="1">
            <a:off x="2879725" y="4553124"/>
            <a:ext cx="1587" cy="1223962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1" name="Oval 10"/>
          <p:cNvSpPr>
            <a:spLocks noChangeArrowheads="1"/>
          </p:cNvSpPr>
          <p:nvPr/>
        </p:nvSpPr>
        <p:spPr bwMode="auto">
          <a:xfrm>
            <a:off x="5795963" y="5164311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i+1</a:t>
            </a:r>
          </a:p>
        </p:txBody>
      </p:sp>
      <p:cxnSp>
        <p:nvCxnSpPr>
          <p:cNvPr id="7182" name="AutoShape 11"/>
          <p:cNvCxnSpPr>
            <a:cxnSpLocks noChangeShapeType="1"/>
            <a:stCxn id="7179" idx="0"/>
            <a:endCxn id="7177" idx="0"/>
          </p:cNvCxnSpPr>
          <p:nvPr/>
        </p:nvCxnSpPr>
        <p:spPr bwMode="auto">
          <a:xfrm rot="5400000" flipV="1">
            <a:off x="4103688" y="4553123"/>
            <a:ext cx="1587" cy="12239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3" name="AutoShape 12"/>
          <p:cNvCxnSpPr>
            <a:cxnSpLocks noChangeShapeType="1"/>
            <a:stCxn id="7177" idx="0"/>
            <a:endCxn id="7181" idx="0"/>
          </p:cNvCxnSpPr>
          <p:nvPr/>
        </p:nvCxnSpPr>
        <p:spPr bwMode="auto">
          <a:xfrm rot="5400000" flipV="1">
            <a:off x="5399882" y="4480892"/>
            <a:ext cx="1587" cy="13684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4" name="AutoShape 13"/>
          <p:cNvCxnSpPr>
            <a:cxnSpLocks noChangeShapeType="1"/>
            <a:stCxn id="7181" idx="4"/>
            <a:endCxn id="7177" idx="4"/>
          </p:cNvCxnSpPr>
          <p:nvPr/>
        </p:nvCxnSpPr>
        <p:spPr bwMode="auto">
          <a:xfrm rot="5400000">
            <a:off x="5399882" y="4984129"/>
            <a:ext cx="1588" cy="1368425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5" name="AutoShape 14"/>
          <p:cNvCxnSpPr>
            <a:cxnSpLocks noChangeShapeType="1"/>
            <a:stCxn id="7177" idx="4"/>
            <a:endCxn id="7179" idx="4"/>
          </p:cNvCxnSpPr>
          <p:nvPr/>
        </p:nvCxnSpPr>
        <p:spPr bwMode="auto">
          <a:xfrm rot="5400000">
            <a:off x="4103688" y="5056360"/>
            <a:ext cx="1588" cy="1223963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6" name="AutoShape 15"/>
          <p:cNvCxnSpPr>
            <a:cxnSpLocks noChangeShapeType="1"/>
            <a:stCxn id="7179" idx="4"/>
            <a:endCxn id="7176" idx="4"/>
          </p:cNvCxnSpPr>
          <p:nvPr/>
        </p:nvCxnSpPr>
        <p:spPr bwMode="auto">
          <a:xfrm rot="5400000">
            <a:off x="2879725" y="5056361"/>
            <a:ext cx="1588" cy="1223962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7" name="AutoShape 16"/>
          <p:cNvCxnSpPr>
            <a:cxnSpLocks noChangeShapeType="1"/>
            <a:stCxn id="7176" idx="4"/>
            <a:endCxn id="7175" idx="4"/>
          </p:cNvCxnSpPr>
          <p:nvPr/>
        </p:nvCxnSpPr>
        <p:spPr bwMode="auto">
          <a:xfrm rot="5400000">
            <a:off x="1620044" y="5020642"/>
            <a:ext cx="1588" cy="1295400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1474788" y="4653136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sp>
        <p:nvSpPr>
          <p:cNvPr id="7189" name="Text Box 18"/>
          <p:cNvSpPr txBox="1">
            <a:spLocks noChangeArrowheads="1"/>
          </p:cNvSpPr>
          <p:nvPr/>
        </p:nvSpPr>
        <p:spPr bwMode="auto">
          <a:xfrm>
            <a:off x="1258888" y="5805661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μ</a:t>
            </a:r>
          </a:p>
        </p:txBody>
      </p:sp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2700338" y="4653136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5292725" y="4653136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2771775" y="5805661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μ</a:t>
            </a:r>
          </a:p>
        </p:txBody>
      </p:sp>
      <p:sp>
        <p:nvSpPr>
          <p:cNvPr id="7193" name="Text Box 22"/>
          <p:cNvSpPr txBox="1">
            <a:spLocks noChangeArrowheads="1"/>
          </p:cNvSpPr>
          <p:nvPr/>
        </p:nvSpPr>
        <p:spPr bwMode="auto">
          <a:xfrm>
            <a:off x="5219700" y="5812011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μ</a:t>
            </a:r>
          </a:p>
        </p:txBody>
      </p:sp>
      <p:cxnSp>
        <p:nvCxnSpPr>
          <p:cNvPr id="7194" name="AutoShape 23"/>
          <p:cNvCxnSpPr>
            <a:cxnSpLocks noChangeShapeType="1"/>
          </p:cNvCxnSpPr>
          <p:nvPr/>
        </p:nvCxnSpPr>
        <p:spPr bwMode="auto">
          <a:xfrm rot="5400000" flipV="1">
            <a:off x="6768307" y="4487242"/>
            <a:ext cx="1587" cy="13684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6661150" y="4659486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cxnSp>
        <p:nvCxnSpPr>
          <p:cNvPr id="7196" name="AutoShape 25"/>
          <p:cNvCxnSpPr>
            <a:cxnSpLocks noChangeShapeType="1"/>
          </p:cNvCxnSpPr>
          <p:nvPr/>
        </p:nvCxnSpPr>
        <p:spPr bwMode="auto">
          <a:xfrm rot="5400000">
            <a:off x="6768307" y="4990479"/>
            <a:ext cx="1588" cy="1368425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7" name="Text Box 26"/>
          <p:cNvSpPr txBox="1">
            <a:spLocks noChangeArrowheads="1"/>
          </p:cNvSpPr>
          <p:nvPr/>
        </p:nvSpPr>
        <p:spPr bwMode="auto">
          <a:xfrm>
            <a:off x="6588125" y="5818361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Queue Analysis with Markov Chain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Balance at the steady state: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Total Rate of going into a state = Total rate of leaving the state</a:t>
            </a: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>
              <a:ea typeface="Cambria Math"/>
              <a:sym typeface="Symbol" pitchFamily="18" charset="2"/>
            </a:endParaRPr>
          </a:p>
          <a:p>
            <a:endParaRPr lang="en-US" sz="2800" b="0" dirty="0" smtClean="0">
              <a:ea typeface="Cambria Math"/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 smtClean="0">
              <a:cs typeface="Arial" charset="0"/>
              <a:sym typeface="Symbol" pitchFamily="18" charset="2"/>
            </a:endParaRPr>
          </a:p>
          <a:p>
            <a:endParaRPr lang="en-US" sz="2800" dirty="0">
              <a:cs typeface="Arial" charset="0"/>
              <a:sym typeface="Symbol" pitchFamily="18" charset="2"/>
            </a:endParaRP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C8F7C-032C-4638-A6C8-B66C2ECCD8FB}" type="datetime1">
              <a:rPr lang="en-US" smtClean="0"/>
              <a:pPr>
                <a:defRPr/>
              </a:pPr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DCF7B-4DA1-482C-A8A7-AD10063993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84213" y="4372223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979613" y="4372223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427538" y="4372223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cxnSp>
        <p:nvCxnSpPr>
          <p:cNvPr id="10" name="AutoShape 7"/>
          <p:cNvCxnSpPr>
            <a:cxnSpLocks noChangeShapeType="1"/>
            <a:stCxn id="7" idx="0"/>
            <a:endCxn id="8" idx="0"/>
          </p:cNvCxnSpPr>
          <p:nvPr/>
        </p:nvCxnSpPr>
        <p:spPr bwMode="auto">
          <a:xfrm rot="5400000" flipV="1">
            <a:off x="1620044" y="3725317"/>
            <a:ext cx="1587" cy="12954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03575" y="4372223"/>
            <a:ext cx="57626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i-1</a:t>
            </a:r>
          </a:p>
        </p:txBody>
      </p:sp>
      <p:cxnSp>
        <p:nvCxnSpPr>
          <p:cNvPr id="12" name="AutoShape 9"/>
          <p:cNvCxnSpPr>
            <a:cxnSpLocks noChangeShapeType="1"/>
            <a:stCxn id="8" idx="0"/>
            <a:endCxn id="11" idx="0"/>
          </p:cNvCxnSpPr>
          <p:nvPr/>
        </p:nvCxnSpPr>
        <p:spPr bwMode="auto">
          <a:xfrm rot="5400000" flipV="1">
            <a:off x="2879725" y="3761036"/>
            <a:ext cx="1587" cy="1223962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795963" y="4372223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i+1</a:t>
            </a:r>
          </a:p>
        </p:txBody>
      </p:sp>
      <p:cxnSp>
        <p:nvCxnSpPr>
          <p:cNvPr id="14" name="AutoShape 11"/>
          <p:cNvCxnSpPr>
            <a:cxnSpLocks noChangeShapeType="1"/>
            <a:stCxn id="11" idx="0"/>
            <a:endCxn id="9" idx="0"/>
          </p:cNvCxnSpPr>
          <p:nvPr/>
        </p:nvCxnSpPr>
        <p:spPr bwMode="auto">
          <a:xfrm rot="5400000" flipV="1">
            <a:off x="4103688" y="3761035"/>
            <a:ext cx="1587" cy="12239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ShapeType="1"/>
            <a:stCxn id="9" idx="0"/>
            <a:endCxn id="13" idx="0"/>
          </p:cNvCxnSpPr>
          <p:nvPr/>
        </p:nvCxnSpPr>
        <p:spPr bwMode="auto">
          <a:xfrm rot="5400000" flipV="1">
            <a:off x="5399882" y="3688804"/>
            <a:ext cx="1587" cy="13684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3" idx="4"/>
            <a:endCxn id="9" idx="4"/>
          </p:cNvCxnSpPr>
          <p:nvPr/>
        </p:nvCxnSpPr>
        <p:spPr bwMode="auto">
          <a:xfrm rot="5400000">
            <a:off x="5399882" y="4192041"/>
            <a:ext cx="1588" cy="1368425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9" idx="4"/>
            <a:endCxn id="11" idx="4"/>
          </p:cNvCxnSpPr>
          <p:nvPr/>
        </p:nvCxnSpPr>
        <p:spPr bwMode="auto">
          <a:xfrm rot="5400000">
            <a:off x="4103688" y="4264272"/>
            <a:ext cx="1588" cy="1223963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11" idx="4"/>
            <a:endCxn id="8" idx="4"/>
          </p:cNvCxnSpPr>
          <p:nvPr/>
        </p:nvCxnSpPr>
        <p:spPr bwMode="auto">
          <a:xfrm rot="5400000">
            <a:off x="2879725" y="4264273"/>
            <a:ext cx="1588" cy="1223962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ShapeType="1"/>
            <a:stCxn id="8" idx="4"/>
            <a:endCxn id="7" idx="4"/>
          </p:cNvCxnSpPr>
          <p:nvPr/>
        </p:nvCxnSpPr>
        <p:spPr bwMode="auto">
          <a:xfrm rot="5400000">
            <a:off x="1620044" y="4228554"/>
            <a:ext cx="1588" cy="1295400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474788" y="386104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258888" y="501357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μ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700338" y="386104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292725" y="386104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771775" y="5013573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μ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219700" y="5019923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μ</a:t>
            </a:r>
          </a:p>
        </p:txBody>
      </p:sp>
      <p:cxnSp>
        <p:nvCxnSpPr>
          <p:cNvPr id="26" name="AutoShape 23"/>
          <p:cNvCxnSpPr>
            <a:cxnSpLocks noChangeShapeType="1"/>
          </p:cNvCxnSpPr>
          <p:nvPr/>
        </p:nvCxnSpPr>
        <p:spPr bwMode="auto">
          <a:xfrm rot="5400000" flipV="1">
            <a:off x="6768307" y="3695154"/>
            <a:ext cx="1587" cy="13684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661150" y="386739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solidFill>
                  <a:srgbClr val="FF0000"/>
                </a:solidFill>
                <a:cs typeface="Arial" charset="0"/>
              </a:rPr>
              <a:t>λ</a:t>
            </a:r>
          </a:p>
        </p:txBody>
      </p:sp>
      <p:cxnSp>
        <p:nvCxnSpPr>
          <p:cNvPr id="28" name="AutoShape 25"/>
          <p:cNvCxnSpPr>
            <a:cxnSpLocks noChangeShapeType="1"/>
          </p:cNvCxnSpPr>
          <p:nvPr/>
        </p:nvCxnSpPr>
        <p:spPr bwMode="auto">
          <a:xfrm rot="5400000">
            <a:off x="6768307" y="4198391"/>
            <a:ext cx="1588" cy="1368425"/>
          </a:xfrm>
          <a:prstGeom prst="curvedConnector3">
            <a:avLst>
              <a:gd name="adj1" fmla="val 14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588125" y="5026273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μ</a:t>
            </a:r>
          </a:p>
        </p:txBody>
      </p:sp>
    </p:spTree>
    <p:extLst>
      <p:ext uri="{BB962C8B-B14F-4D97-AF65-F5344CB8AC3E}">
        <p14:creationId xmlns:p14="http://schemas.microsoft.com/office/powerpoint/2010/main" val="7011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2662</Words>
  <Application>Microsoft Office PowerPoint</Application>
  <PresentationFormat>On-screen Show (4:3)</PresentationFormat>
  <Paragraphs>582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ＭＳ Ｐゴシック</vt:lpstr>
      <vt:lpstr>Arial</vt:lpstr>
      <vt:lpstr>Cambria Math</vt:lpstr>
      <vt:lpstr>Symbol</vt:lpstr>
      <vt:lpstr>Tahoma</vt:lpstr>
      <vt:lpstr>Times New Roman</vt:lpstr>
      <vt:lpstr>Verdana</vt:lpstr>
      <vt:lpstr>Wingdings</vt:lpstr>
      <vt:lpstr>LECTURE</vt:lpstr>
      <vt:lpstr>Equation</vt:lpstr>
      <vt:lpstr>数式</vt:lpstr>
      <vt:lpstr>QUEUING ANALYSIS</vt:lpstr>
      <vt:lpstr>Overview</vt:lpstr>
      <vt:lpstr>System: Parameters, Metrics</vt:lpstr>
      <vt:lpstr>System State</vt:lpstr>
      <vt:lpstr>Change of System State</vt:lpstr>
      <vt:lpstr>Change of System State</vt:lpstr>
      <vt:lpstr>Change of System State</vt:lpstr>
      <vt:lpstr>Queue Analysis with Markov Chain</vt:lpstr>
      <vt:lpstr>Queue Analysis with Markov Chain</vt:lpstr>
      <vt:lpstr>Queue Analysis with Markov Chain</vt:lpstr>
      <vt:lpstr>Queue Analysis with Markov Chain</vt:lpstr>
      <vt:lpstr>Queue Analysis with Markov Chain</vt:lpstr>
      <vt:lpstr>M/M/1 Queue: Response Time vs. Arrivals</vt:lpstr>
      <vt:lpstr>Exponential Distribution</vt:lpstr>
      <vt:lpstr>Exponential Distribution</vt:lpstr>
      <vt:lpstr>Exponential Distribution</vt:lpstr>
      <vt:lpstr>Poisson Process</vt:lpstr>
      <vt:lpstr>Poisson Process</vt:lpstr>
      <vt:lpstr>Poisson Process</vt:lpstr>
      <vt:lpstr>M/M/1 Queue Summary</vt:lpstr>
      <vt:lpstr>Poisson Process Properties</vt:lpstr>
      <vt:lpstr>Properties of Poisson Process</vt:lpstr>
      <vt:lpstr>Properties of Poisson Process</vt:lpstr>
      <vt:lpstr>Examples</vt:lpstr>
      <vt:lpstr>Example</vt:lpstr>
      <vt:lpstr>Queuing System Application Multiplexing Traffic</vt:lpstr>
      <vt:lpstr>Queuing System Application Multiplexing Traffic</vt:lpstr>
      <vt:lpstr>Queuing System Application Multiplexing Traffic</vt:lpstr>
      <vt:lpstr>Queuing System Application Multiplexing Traffic</vt:lpstr>
      <vt:lpstr>Queuing System Application Example 1</vt:lpstr>
      <vt:lpstr>Queuing System Application Example 1 Solution</vt:lpstr>
      <vt:lpstr>Queuing System Application Example 1 Solution</vt:lpstr>
      <vt:lpstr>Queuing System Application Example 1 Solution</vt:lpstr>
      <vt:lpstr>Queuing System Application Example 1 Solution</vt:lpstr>
      <vt:lpstr>Example 2</vt:lpstr>
      <vt:lpstr>More Exercises</vt:lpstr>
      <vt:lpstr>Queuing System Exercise Example 3 </vt:lpstr>
      <vt:lpstr>Queuing System Exercise Example 3</vt:lpstr>
      <vt:lpstr>Queuing System Exercise Example 3</vt:lpstr>
      <vt:lpstr>M/M/1 Queuing System: Exercise 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 </vt:lpstr>
      <vt:lpstr>Summary </vt:lpstr>
      <vt:lpstr>Summary</vt:lpstr>
      <vt:lpstr>Summary</vt:lpstr>
      <vt:lpstr>QUEUING ANALYSIS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Time vs. Arrivals</dc:title>
  <dc:creator>guran</dc:creator>
  <cp:lastModifiedBy>eguran</cp:lastModifiedBy>
  <cp:revision>271</cp:revision>
  <cp:lastPrinted>1601-01-01T00:00:00Z</cp:lastPrinted>
  <dcterms:created xsi:type="dcterms:W3CDTF">2011-03-08T08:34:40Z</dcterms:created>
  <dcterms:modified xsi:type="dcterms:W3CDTF">2018-03-02T06:24:14Z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