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sldIdLst>
    <p:sldId id="265" r:id="rId2"/>
    <p:sldId id="381" r:id="rId3"/>
    <p:sldId id="384" r:id="rId4"/>
    <p:sldId id="385" r:id="rId5"/>
    <p:sldId id="387" r:id="rId6"/>
    <p:sldId id="388" r:id="rId7"/>
    <p:sldId id="389" r:id="rId8"/>
    <p:sldId id="390" r:id="rId9"/>
    <p:sldId id="412" r:id="rId10"/>
    <p:sldId id="410" r:id="rId11"/>
    <p:sldId id="391" r:id="rId12"/>
    <p:sldId id="521" r:id="rId13"/>
    <p:sldId id="392" r:id="rId14"/>
    <p:sldId id="408" r:id="rId15"/>
    <p:sldId id="406" r:id="rId16"/>
    <p:sldId id="396" r:id="rId17"/>
    <p:sldId id="398" r:id="rId18"/>
    <p:sldId id="399" r:id="rId19"/>
    <p:sldId id="411" r:id="rId20"/>
    <p:sldId id="503" r:id="rId21"/>
    <p:sldId id="414" r:id="rId22"/>
    <p:sldId id="415" r:id="rId23"/>
    <p:sldId id="518" r:id="rId24"/>
    <p:sldId id="519" r:id="rId25"/>
    <p:sldId id="520" r:id="rId26"/>
    <p:sldId id="416" r:id="rId27"/>
    <p:sldId id="517" r:id="rId28"/>
    <p:sldId id="417" r:id="rId29"/>
    <p:sldId id="418" r:id="rId30"/>
    <p:sldId id="419" r:id="rId31"/>
    <p:sldId id="534" r:id="rId32"/>
    <p:sldId id="420" r:id="rId33"/>
    <p:sldId id="515" r:id="rId34"/>
    <p:sldId id="429" r:id="rId35"/>
    <p:sldId id="430" r:id="rId36"/>
    <p:sldId id="431" r:id="rId37"/>
    <p:sldId id="523" r:id="rId38"/>
    <p:sldId id="432" r:id="rId39"/>
    <p:sldId id="522" r:id="rId40"/>
    <p:sldId id="505" r:id="rId41"/>
    <p:sldId id="438" r:id="rId42"/>
    <p:sldId id="439" r:id="rId43"/>
    <p:sldId id="440" r:id="rId44"/>
    <p:sldId id="441" r:id="rId45"/>
    <p:sldId id="446" r:id="rId46"/>
    <p:sldId id="448" r:id="rId47"/>
    <p:sldId id="506" r:id="rId48"/>
    <p:sldId id="450" r:id="rId49"/>
    <p:sldId id="483" r:id="rId50"/>
    <p:sldId id="524" r:id="rId51"/>
    <p:sldId id="529" r:id="rId52"/>
    <p:sldId id="525" r:id="rId53"/>
    <p:sldId id="526" r:id="rId54"/>
    <p:sldId id="527" r:id="rId55"/>
    <p:sldId id="528" r:id="rId56"/>
    <p:sldId id="530" r:id="rId57"/>
    <p:sldId id="531" r:id="rId58"/>
    <p:sldId id="532" r:id="rId59"/>
    <p:sldId id="497" r:id="rId60"/>
    <p:sldId id="507" r:id="rId61"/>
    <p:sldId id="533" r:id="rId62"/>
    <p:sldId id="465" r:id="rId63"/>
    <p:sldId id="466" r:id="rId64"/>
    <p:sldId id="467" r:id="rId65"/>
    <p:sldId id="468" r:id="rId66"/>
    <p:sldId id="469" r:id="rId67"/>
    <p:sldId id="514" r:id="rId68"/>
    <p:sldId id="510" r:id="rId69"/>
    <p:sldId id="470" r:id="rId70"/>
    <p:sldId id="471" r:id="rId71"/>
    <p:sldId id="480" r:id="rId72"/>
    <p:sldId id="511" r:id="rId73"/>
    <p:sldId id="512" r:id="rId74"/>
    <p:sldId id="380" r:id="rId7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>
          <p15:clr>
            <a:srgbClr val="A4A3A4"/>
          </p15:clr>
        </p15:guide>
        <p15:guide id="2" pos="4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7" autoAdjust="0"/>
    <p:restoredTop sz="94640" autoAdjust="0"/>
  </p:normalViewPr>
  <p:slideViewPr>
    <p:cSldViewPr snapToGrid="0">
      <p:cViewPr varScale="1">
        <p:scale>
          <a:sx n="110" d="100"/>
          <a:sy n="110" d="100"/>
        </p:scale>
        <p:origin x="1464" y="102"/>
      </p:cViewPr>
      <p:guideLst>
        <p:guide orient="horz" pos="1684"/>
        <p:guide pos="4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57677902621723"/>
          <c:y val="6.0550458715596334E-2"/>
          <c:w val="0.7752808988764045"/>
          <c:h val="0.7357798165137614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P2P</c:v>
                </c:pt>
              </c:strCache>
            </c:strRef>
          </c:tx>
          <c:spPr>
            <a:ln w="10709">
              <a:solidFill>
                <a:srgbClr val="0000FF"/>
              </a:solidFill>
              <a:prstDash val="solid"/>
            </a:ln>
          </c:spPr>
          <c:marker>
            <c:symbol val="square"/>
            <c:size val="6"/>
            <c:spPr>
              <a:noFill/>
              <a:ln>
                <a:solidFill>
                  <a:srgbClr val="0000FF"/>
                </a:solidFill>
                <a:prstDash val="solid"/>
              </a:ln>
            </c:spPr>
          </c:marker>
          <c:xVal>
            <c:numRef>
              <c:f>Sheet1!$A$2:$A$33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0">
                  <c:v>0.1</c:v>
                </c:pt>
                <c:pt idx="1">
                  <c:v>0.16666666666666666</c:v>
                </c:pt>
                <c:pt idx="2">
                  <c:v>0.23076923076923073</c:v>
                </c:pt>
                <c:pt idx="3">
                  <c:v>0.2857142857142857</c:v>
                </c:pt>
                <c:pt idx="4">
                  <c:v>0.33333333333333331</c:v>
                </c:pt>
                <c:pt idx="5">
                  <c:v>0.37499999999999994</c:v>
                </c:pt>
                <c:pt idx="6">
                  <c:v>0.41176470588235292</c:v>
                </c:pt>
                <c:pt idx="7">
                  <c:v>0.44444444444444442</c:v>
                </c:pt>
                <c:pt idx="8">
                  <c:v>0.47368421052631576</c:v>
                </c:pt>
                <c:pt idx="9">
                  <c:v>0.5</c:v>
                </c:pt>
                <c:pt idx="10">
                  <c:v>0.52380952380952384</c:v>
                </c:pt>
                <c:pt idx="11">
                  <c:v>0.54545454545454541</c:v>
                </c:pt>
                <c:pt idx="12">
                  <c:v>0.56521739130434789</c:v>
                </c:pt>
                <c:pt idx="13">
                  <c:v>0.58333333333333326</c:v>
                </c:pt>
                <c:pt idx="14">
                  <c:v>0.60000000000000009</c:v>
                </c:pt>
                <c:pt idx="15">
                  <c:v>0.61538461538461542</c:v>
                </c:pt>
                <c:pt idx="16">
                  <c:v>0.62962962962962954</c:v>
                </c:pt>
                <c:pt idx="17">
                  <c:v>0.64285714285714279</c:v>
                </c:pt>
                <c:pt idx="18">
                  <c:v>0.65517241379310354</c:v>
                </c:pt>
                <c:pt idx="19">
                  <c:v>0.66666666666666663</c:v>
                </c:pt>
                <c:pt idx="20">
                  <c:v>0.67741935483870963</c:v>
                </c:pt>
                <c:pt idx="21">
                  <c:v>0.6875</c:v>
                </c:pt>
                <c:pt idx="22">
                  <c:v>0.69696969696969702</c:v>
                </c:pt>
                <c:pt idx="23">
                  <c:v>0.70588235294117641</c:v>
                </c:pt>
                <c:pt idx="24">
                  <c:v>0.7142857142857143</c:v>
                </c:pt>
                <c:pt idx="25">
                  <c:v>0.72222222222222221</c:v>
                </c:pt>
                <c:pt idx="26">
                  <c:v>0.72972972972972983</c:v>
                </c:pt>
                <c:pt idx="27">
                  <c:v>0.73684210526315785</c:v>
                </c:pt>
                <c:pt idx="28">
                  <c:v>0.74358974358974361</c:v>
                </c:pt>
                <c:pt idx="29">
                  <c:v>0.75</c:v>
                </c:pt>
                <c:pt idx="30">
                  <c:v>0.75609756097560976</c:v>
                </c:pt>
                <c:pt idx="31">
                  <c:v>0.76190476190476186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Client-Server</c:v>
                </c:pt>
              </c:strCache>
            </c:strRef>
          </c:tx>
          <c:spPr>
            <a:ln w="10709">
              <a:solidFill>
                <a:srgbClr val="000000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Sheet1!$A$2:$A$33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4184752"/>
        <c:axId val="414993648"/>
      </c:scatterChart>
      <c:valAx>
        <c:axId val="404184752"/>
        <c:scaling>
          <c:orientation val="minMax"/>
          <c:max val="3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686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tr-TR"/>
                  <a:t>N</a:t>
                </a:r>
              </a:p>
            </c:rich>
          </c:tx>
          <c:layout>
            <c:manualLayout>
              <c:xMode val="edge"/>
              <c:yMode val="edge"/>
              <c:x val="0.51061173533083648"/>
              <c:y val="0.91559633027522935"/>
            </c:manualLayout>
          </c:layout>
          <c:overlay val="0"/>
          <c:spPr>
            <a:noFill/>
            <a:ln w="21418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67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18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tr-TR"/>
          </a:p>
        </c:txPr>
        <c:crossAx val="414993648"/>
        <c:crosses val="autoZero"/>
        <c:crossBetween val="midCat"/>
        <c:majorUnit val="5"/>
      </c:valAx>
      <c:valAx>
        <c:axId val="414993648"/>
        <c:scaling>
          <c:orientation val="minMax"/>
        </c:scaling>
        <c:delete val="0"/>
        <c:axPos val="l"/>
        <c:majorGridlines>
          <c:spPr>
            <a:ln w="2677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1686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tr-TR"/>
                  <a:t>Minimum Distribution Time</a:t>
                </a:r>
              </a:p>
            </c:rich>
          </c:tx>
          <c:layout>
            <c:manualLayout>
              <c:xMode val="edge"/>
              <c:yMode val="edge"/>
              <c:x val="0"/>
              <c:y val="0.12477064220183487"/>
            </c:manualLayout>
          </c:layout>
          <c:overlay val="0"/>
          <c:spPr>
            <a:noFill/>
            <a:ln w="21418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67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18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tr-TR"/>
          </a:p>
        </c:txPr>
        <c:crossAx val="404184752"/>
        <c:crosses val="autoZero"/>
        <c:crossBetween val="midCat"/>
      </c:valAx>
      <c:spPr>
        <a:solidFill>
          <a:srgbClr val="FFFFFF"/>
        </a:solidFill>
        <a:ln w="10709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6729088639200998"/>
          <c:y val="9.1743119266055051E-2"/>
          <c:w val="0.23720349563046192"/>
          <c:h val="0.13027522935779817"/>
        </c:manualLayout>
      </c:layout>
      <c:overlay val="0"/>
      <c:spPr>
        <a:solidFill>
          <a:srgbClr val="FFFFFF"/>
        </a:solidFill>
        <a:ln w="2677">
          <a:solidFill>
            <a:srgbClr val="000000"/>
          </a:solidFill>
          <a:prstDash val="solid"/>
        </a:ln>
      </c:spPr>
      <c:txPr>
        <a:bodyPr/>
        <a:lstStyle/>
        <a:p>
          <a:pPr>
            <a:defRPr sz="1396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tr-TR"/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sz="151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tr-T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EB7C58-466F-46CB-9E71-DC3DFD9C8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04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5E53F0-29B5-464A-867D-2E6253798BDA}" type="slidenum">
              <a:rPr lang="en-US"/>
              <a:pPr/>
              <a:t>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403988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B7C58-466F-46CB-9E71-DC3DFD9C8F4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77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5563AE-ED7B-4AAC-B461-78A10D3DADAF}" type="slidenum">
              <a:rPr lang="en-US"/>
              <a:pPr/>
              <a:t>59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49748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1957" y="693738"/>
            <a:ext cx="108834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 descr="log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8D9F3C-7D20-462B-BE3F-5139261FECB0}" type="datetime1">
              <a:rPr lang="en-US"/>
              <a:pPr>
                <a:defRPr/>
              </a:pPr>
              <a:t>3/5/2018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525250-67E1-4483-A411-6A76EE527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5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35411-14CE-44F3-B96C-9F4800201419}" type="datetime1">
              <a:rPr lang="en-US"/>
              <a:pPr>
                <a:defRPr/>
              </a:pPr>
              <a:t>3/5/2018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2E169-8FFB-4D36-99CE-DE78F6D6E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3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D20CE-7D73-4AE9-A8BA-377920329955}" type="datetime1">
              <a:rPr lang="en-US"/>
              <a:pPr>
                <a:defRPr/>
              </a:pPr>
              <a:t>3/5/2018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E70DD-0597-4E14-9938-E2BD18564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2D778-2E63-48C6-B436-6D25F347456E}" type="datetime1">
              <a:rPr lang="en-US"/>
              <a:pPr>
                <a:defRPr/>
              </a:pPr>
              <a:t>3/5/2018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EE78A-4290-4106-9DC3-CA0E1F510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2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D56A8-03C8-4283-ACCC-06FC5F0812FA}" type="datetime1">
              <a:rPr lang="en-US"/>
              <a:pPr>
                <a:defRPr/>
              </a:pPr>
              <a:t>3/5/2018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2BB69-4C3C-4C7B-8079-9191DABD1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95A5E-16C4-4D57-8129-8938A4CD8741}" type="datetime1">
              <a:rPr lang="en-US"/>
              <a:pPr>
                <a:defRPr/>
              </a:pPr>
              <a:t>3/5/2018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960E4-CC7F-47E7-954A-4CD2F26B9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7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502D5-4D1B-43C6-A704-39227CE565C6}" type="datetime1">
              <a:rPr lang="en-US"/>
              <a:pPr>
                <a:defRPr/>
              </a:pPr>
              <a:t>3/5/2018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88514-94F5-46AD-BD1B-0FEDBA922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1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EF1FC-A998-477B-B88C-59E8BFAB6549}" type="datetime1">
              <a:rPr lang="en-US"/>
              <a:pPr>
                <a:defRPr/>
              </a:pPr>
              <a:t>3/5/2018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3BA03-CFDA-4B50-9EE3-BBE5873A4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1CC0D-752C-442E-921D-D60932AE2A8B}" type="datetime1">
              <a:rPr lang="en-US"/>
              <a:pPr>
                <a:defRPr/>
              </a:pPr>
              <a:t>3/5/2018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F2D34-BD58-4CF4-AF7D-052DA82F9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4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46F0D-8F0B-4984-9EA5-57FDD2FBD43E}" type="datetime1">
              <a:rPr lang="en-US"/>
              <a:pPr>
                <a:defRPr/>
              </a:pPr>
              <a:t>3/5/2018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55FBD-3145-4806-AB6F-9BBAA0777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8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608ED-1B5F-48CF-AC3C-AF9957EAB6A6}" type="datetime1">
              <a:rPr lang="en-US"/>
              <a:pPr>
                <a:defRPr/>
              </a:pPr>
              <a:t>3/5/2018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A42AF-18D4-4F9F-A230-041E1D72E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B323CFCD-31C8-4BFE-B683-D16B3CEED17E}" type="datetime1">
              <a:rPr lang="en-US"/>
              <a:pPr>
                <a:defRPr/>
              </a:pPr>
              <a:t>3/5/2018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0E3E96C9-511B-4B20-A7F9-4F937D6C07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9663" y="6216650"/>
            <a:ext cx="662212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2" descr="logo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43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45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47.bin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google.com/imgres?imgurl=http://www.clementfaria.com/blog/wp-content/uploads/2009/09/free-web-traffic.jpg&amp;imgrefurl=http://www.clementfaria.com/blog/working-with-website-content-and-traffic/&amp;usg=__3DrzmGRap65bmC61kvyh3VrzzqQ=&amp;h=348&amp;w=432&amp;sz=24&amp;hl=en&amp;start=36&amp;sig2=qq3__ql6wu4Acof4373mOA&amp;zoom=1&amp;tbnid=0LJNjxbzDK-GYM:&amp;tbnh=107&amp;tbnw=143&amp;ei=KC97Tdi1JtHrsga8__TbBw&amp;prev=/images?q=web&amp;um=1&amp;hl=en&amp;client=firefox-a&amp;rls=org.mozilla:en-US:official&amp;biw=1280&amp;bih=580&amp;addh=36&amp;tbs=isch:1&amp;um=1&amp;itbs=1&amp;iact=hc&amp;vpx=398&amp;vpy=81&amp;dur=115&amp;hovh=201&amp;hovw=250&amp;tx=67&amp;ty=131&amp;oei=JC97TcyLLo3Aswbq37XhBg&amp;page=5&amp;ndsp=8&amp;ved=1t:429,r:6,s:36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hyperlink" Target="http://www.google.com/imgres?imgurl=http://www.heartinternet.co.uk/blog/wp-content/uploads/2009/03/web_browser_logos.jpg&amp;imgrefurl=http://www.heartinternet.co.uk/blog/2009/02/sticking-up-for-internet-explorer/&amp;usg=__QSQ72Tq3o2kKVdmKVb0_NDPc7V4=&amp;h=327&amp;w=992&amp;sz=33&amp;hl=en&amp;start=0&amp;sig2=sRZoQFmDrCYbZevDHws43g&amp;zoom=1&amp;tbnid=cpLtjdgS_8-5wM:&amp;tbnh=59&amp;tbnw=180&amp;ei=Ny97TYzKOIrYsgbPooHtBg&amp;prev=/images?q=web+browser&amp;um=1&amp;hl=en&amp;client=firefox-a&amp;rls=org.mozilla:en-US:official&amp;biw=1272&amp;bih=572&amp;tbs=isch:1&amp;um=1&amp;itbs=1&amp;iact=hc&amp;vpx=212&amp;vpy=153&amp;dur=1218&amp;hovh=129&amp;hovw=391&amp;tx=171&amp;ty=91&amp;oei=OC97TefeL4vUsgahlZz8Bg&amp;page=1&amp;ndsp=8&amp;ved=1t:429,r:5,s:0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49.bin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51.bin"/><Relationship Id="rId4" Type="http://schemas.openxmlformats.org/officeDocument/2006/relationships/image" Target="../media/image7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image" Target="../media/image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8.wmf"/><Relationship Id="rId21" Type="http://schemas.openxmlformats.org/officeDocument/2006/relationships/image" Target="../media/image10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9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google.com/imgres?imgurl=http://sayiamgreen.com/blog/wp-content/uploads/email-spam.gif&amp;imgrefurl=http://sayiamgreen.com/blog/2009/10/the-environmental-impact-of-spam-emails/&amp;usg=__AIFktGnWTbYYsoNk8VxgjMc56So=&amp;h=477&amp;w=500&amp;sz=39&amp;hl=en&amp;start=10&amp;sig2=WJCqUBqBQ1_QF0Gdif_jYg&amp;zoom=1&amp;tbnid=EGT6uBwc3SIq4M:&amp;tbnh=113&amp;tbnw=118&amp;ei=FTB7TbGLJorQsgbnmbTjBw&amp;prev=/images?q=email&amp;um=1&amp;hl=en&amp;client=firefox-a&amp;rls=org.mozilla:en-US:official&amp;biw=702&amp;bih=406&amp;addh=36&amp;tbs=isch:1&amp;um=1&amp;itbs=1&amp;iact=hc&amp;vpx=341&amp;vpy=63&amp;dur=72&amp;hovh=219&amp;hovw=230&amp;tx=173&amp;ty=81&amp;oei=BTB7TcD3N9H1sga54Yz5Bg&amp;page=2&amp;ndsp=9&amp;ved=1t:429,r:6,s:1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hyperlink" Target="http://www.google.com/imgres?imgurl=http://www.gohacking.com/wp-content/uploads/2008/12/email-privacy.jpg&amp;imgrefurl=http://www.gohacking.com/2008/01/send-fake-email.html&amp;usg=__QCTt78QtEc3y1ClhIX4MFKx0-4U=&amp;h=262&amp;w=279&amp;sz=48&amp;hl=en&amp;start=19&amp;sig2=ChoiKl8uxVgdEnAtauyUqg&amp;zoom=1&amp;tbnid=12z1veuIduW-vM:&amp;tbnh=106&amp;tbnw=113&amp;ei=KTB7TcGeG83JswbDis3xBw&amp;prev=/images?q=email&amp;um=1&amp;hl=en&amp;client=firefox-a&amp;rls=org.mozilla:en-US:official&amp;biw=702&amp;bih=406&amp;addh=36&amp;tbs=isch:1&amp;um=1&amp;itbs=1&amp;iact=hc&amp;vpx=419&amp;vpy=81&amp;dur=624&amp;hovh=142&amp;hovw=152&amp;tx=103&amp;ty=260&amp;oei=BTB7TcD3N9H1sga54Yz5Bg&amp;page=3&amp;ndsp=9&amp;ved=1t:429,r:7,s:19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6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69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7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domains/root/db" TargetMode="External"/><Relationship Id="rId2" Type="http://schemas.openxmlformats.org/officeDocument/2006/relationships/hyperlink" Target="http://www.root-server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ana.org/domains/root/db/com.html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83.bin"/><Relationship Id="rId4" Type="http://schemas.openxmlformats.org/officeDocument/2006/relationships/image" Target="../media/image7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8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8.wmf"/><Relationship Id="rId21" Type="http://schemas.openxmlformats.org/officeDocument/2006/relationships/image" Target="../media/image10.pn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7.bin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9.png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0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image" Target="../media/image7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image" Target="../media/image7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image" Target="../media/image7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19.png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7.bin"/><Relationship Id="rId12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6.bin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5.bin"/><Relationship Id="rId10" Type="http://schemas.openxmlformats.org/officeDocument/2006/relationships/oleObject" Target="../embeddings/oleObject100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99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19.png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6.bin"/><Relationship Id="rId12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5.bin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4.bin"/><Relationship Id="rId10" Type="http://schemas.openxmlformats.org/officeDocument/2006/relationships/oleObject" Target="../embeddings/oleObject109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8.wmf"/><Relationship Id="rId21" Type="http://schemas.openxmlformats.org/officeDocument/2006/relationships/image" Target="../media/image10.png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30.bin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9.png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3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oleObject" Target="../embeddings/oleObject120.bin"/><Relationship Id="rId18" Type="http://schemas.openxmlformats.org/officeDocument/2006/relationships/oleObject" Target="../embeddings/oleObject125.bin"/><Relationship Id="rId3" Type="http://schemas.openxmlformats.org/officeDocument/2006/relationships/image" Target="../media/image29.png"/><Relationship Id="rId21" Type="http://schemas.openxmlformats.org/officeDocument/2006/relationships/oleObject" Target="../embeddings/oleObject128.bin"/><Relationship Id="rId7" Type="http://schemas.openxmlformats.org/officeDocument/2006/relationships/oleObject" Target="../embeddings/oleObject114.bin"/><Relationship Id="rId12" Type="http://schemas.openxmlformats.org/officeDocument/2006/relationships/oleObject" Target="../embeddings/oleObject119.bin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7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3.bin"/><Relationship Id="rId11" Type="http://schemas.openxmlformats.org/officeDocument/2006/relationships/oleObject" Target="../embeddings/oleObject118.bin"/><Relationship Id="rId5" Type="http://schemas.openxmlformats.org/officeDocument/2006/relationships/image" Target="../media/image7.wmf"/><Relationship Id="rId15" Type="http://schemas.openxmlformats.org/officeDocument/2006/relationships/oleObject" Target="../embeddings/oleObject122.bin"/><Relationship Id="rId10" Type="http://schemas.openxmlformats.org/officeDocument/2006/relationships/oleObject" Target="../embeddings/oleObject117.bin"/><Relationship Id="rId19" Type="http://schemas.openxmlformats.org/officeDocument/2006/relationships/oleObject" Target="../embeddings/oleObject126.bin"/><Relationship Id="rId4" Type="http://schemas.openxmlformats.org/officeDocument/2006/relationships/oleObject" Target="../embeddings/oleObject112.bin"/><Relationship Id="rId9" Type="http://schemas.openxmlformats.org/officeDocument/2006/relationships/oleObject" Target="../embeddings/oleObject116.bin"/><Relationship Id="rId14" Type="http://schemas.openxmlformats.org/officeDocument/2006/relationships/oleObject" Target="../embeddings/oleObject121.bin"/><Relationship Id="rId22" Type="http://schemas.openxmlformats.org/officeDocument/2006/relationships/oleObject" Target="../embeddings/oleObject129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1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 Layer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3E0087-4D6F-4F30-AAF1-55C73812DBFA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533D467-B285-4F70-93EF-E279FEE85030}" type="slidenum">
              <a:rPr lang="en-US">
                <a:latin typeface="Verdana" pitchFamily="34" charset="0"/>
              </a:rPr>
              <a:pPr/>
              <a:t>10</a:t>
            </a:fld>
            <a:endParaRPr lang="en-US">
              <a:latin typeface="Verdana" pitchFamily="34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App-layer protocol defines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206875" cy="4525963"/>
          </a:xfrm>
        </p:spPr>
        <p:txBody>
          <a:bodyPr/>
          <a:lstStyle/>
          <a:p>
            <a:pPr eaLnBrk="1" hangingPunct="1"/>
            <a:r>
              <a:rPr lang="en-US" sz="2400" smtClean="0"/>
              <a:t>types of messages exchanged, </a:t>
            </a:r>
          </a:p>
          <a:p>
            <a:pPr lvl="1" eaLnBrk="1" hangingPunct="1"/>
            <a:r>
              <a:rPr lang="en-US" sz="2000" smtClean="0"/>
              <a:t>e.g., request, response </a:t>
            </a:r>
          </a:p>
          <a:p>
            <a:pPr eaLnBrk="1" hangingPunct="1"/>
            <a:r>
              <a:rPr lang="en-US" sz="2400" smtClean="0"/>
              <a:t>message syntax:</a:t>
            </a:r>
          </a:p>
          <a:p>
            <a:pPr lvl="1" eaLnBrk="1" hangingPunct="1"/>
            <a:r>
              <a:rPr lang="en-US" sz="2000" smtClean="0"/>
              <a:t>what fields in messages &amp; how fields are delineated</a:t>
            </a:r>
          </a:p>
          <a:p>
            <a:pPr eaLnBrk="1" hangingPunct="1"/>
            <a:r>
              <a:rPr lang="en-US" sz="2400" smtClean="0"/>
              <a:t>message semantics </a:t>
            </a:r>
          </a:p>
          <a:p>
            <a:pPr lvl="1" eaLnBrk="1" hangingPunct="1"/>
            <a:r>
              <a:rPr lang="en-US" sz="2000" smtClean="0"/>
              <a:t>meaning of information in fields</a:t>
            </a:r>
          </a:p>
          <a:p>
            <a:pPr eaLnBrk="1" hangingPunct="1"/>
            <a:r>
              <a:rPr lang="en-US" sz="2400" smtClean="0"/>
              <a:t>rules for when and how processes send &amp; respond to messages</a:t>
            </a:r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70438" y="1590675"/>
            <a:ext cx="38100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public-domain protocols:</a:t>
            </a:r>
          </a:p>
          <a:p>
            <a:pPr eaLnBrk="1" hangingPunct="1"/>
            <a:r>
              <a:rPr lang="en-US" sz="2400" smtClean="0"/>
              <a:t>defined in RFCs (Request For Comment-online available standard-like document)</a:t>
            </a:r>
          </a:p>
          <a:p>
            <a:pPr eaLnBrk="1" hangingPunct="1"/>
            <a:r>
              <a:rPr lang="en-US" sz="2400" smtClean="0"/>
              <a:t>allows for interoperability</a:t>
            </a:r>
          </a:p>
          <a:p>
            <a:pPr eaLnBrk="1" hangingPunct="1"/>
            <a:r>
              <a:rPr lang="en-US" sz="2400" smtClean="0"/>
              <a:t>e.g., HTTP, SMTP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proprietary protocols:</a:t>
            </a:r>
            <a:endParaRPr lang="en-US" sz="2400" smtClean="0"/>
          </a:p>
          <a:p>
            <a:pPr eaLnBrk="1" hangingPunct="1"/>
            <a:r>
              <a:rPr lang="en-US" sz="2400" smtClean="0"/>
              <a:t>e.g., Skype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859DCB-B9CF-46F9-851A-242A7DC3AB9D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1433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0AB2D8-D502-4C5E-8E90-06F5F9F88D4B}" type="slidenum">
              <a:rPr lang="en-US">
                <a:latin typeface="Verdana" pitchFamily="34" charset="0"/>
              </a:rPr>
              <a:pPr/>
              <a:t>11</a:t>
            </a:fld>
            <a:endParaRPr lang="en-US">
              <a:latin typeface="Verdana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Processes communicating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544638"/>
            <a:ext cx="3989388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process:</a:t>
            </a:r>
            <a:r>
              <a:rPr lang="en-US" sz="2400" smtClean="0"/>
              <a:t> program running within a host.</a:t>
            </a:r>
            <a:endParaRPr lang="en-US" sz="2000" smtClean="0"/>
          </a:p>
          <a:p>
            <a:pPr eaLnBrk="1" hangingPunct="1"/>
            <a:r>
              <a:rPr lang="en-US" sz="2400" smtClean="0"/>
              <a:t>within same host, two processes communicate using  </a:t>
            </a:r>
            <a:r>
              <a:rPr lang="en-US" sz="2400" smtClean="0">
                <a:solidFill>
                  <a:srgbClr val="FF0000"/>
                </a:solidFill>
              </a:rPr>
              <a:t>inter-process communication</a:t>
            </a:r>
            <a:r>
              <a:rPr lang="en-US" sz="2400" smtClean="0"/>
              <a:t> (defined by OS).</a:t>
            </a:r>
          </a:p>
          <a:p>
            <a:pPr eaLnBrk="1" hangingPunct="1"/>
            <a:r>
              <a:rPr lang="en-US" sz="2400" smtClean="0"/>
              <a:t>processes in different hosts communicate by exchanging </a:t>
            </a:r>
            <a:r>
              <a:rPr lang="en-US" sz="2400" smtClean="0">
                <a:solidFill>
                  <a:srgbClr val="FF0000"/>
                </a:solidFill>
              </a:rPr>
              <a:t>messages</a:t>
            </a:r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03788" y="1477963"/>
            <a:ext cx="3810000" cy="2535237"/>
          </a:xfr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client process:</a:t>
            </a:r>
            <a:r>
              <a:rPr lang="en-US" sz="2400" smtClean="0"/>
              <a:t> process that initiates communication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server process:</a:t>
            </a:r>
            <a:r>
              <a:rPr lang="en-US" sz="2400" smtClean="0"/>
              <a:t> process that waits to be contacted</a:t>
            </a:r>
          </a:p>
        </p:txBody>
      </p:sp>
      <p:sp>
        <p:nvSpPr>
          <p:cNvPr id="265221" name="Rectangle 7"/>
          <p:cNvSpPr>
            <a:spLocks noChangeArrowheads="1"/>
          </p:cNvSpPr>
          <p:nvPr/>
        </p:nvSpPr>
        <p:spPr bwMode="auto">
          <a:xfrm>
            <a:off x="4691063" y="4238625"/>
            <a:ext cx="3989387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400" dirty="0">
                <a:latin typeface="+mn-lt"/>
              </a:rPr>
              <a:t>aside: applications with P2P architectures have client processes &amp; server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04BC40-14AE-4C46-B3AE-B519778DC8E2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2355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2355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659DBA-B9FF-4662-BC72-612B03B3185D}" type="slidenum">
              <a:rPr lang="en-US">
                <a:latin typeface="Verdana" pitchFamily="34" charset="0"/>
              </a:rPr>
              <a:pPr/>
              <a:t>12</a:t>
            </a:fld>
            <a:endParaRPr lang="en-US">
              <a:latin typeface="Verdana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Layered Architecture: Application Layer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0562" y="3752293"/>
            <a:ext cx="8232775" cy="195738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Application Layer needs:</a:t>
            </a:r>
          </a:p>
          <a:p>
            <a:pPr lvl="1" eaLnBrk="1" hangingPunct="1"/>
            <a:r>
              <a:rPr lang="en-US" sz="2000" dirty="0" smtClean="0"/>
              <a:t>Process addressing</a:t>
            </a:r>
          </a:p>
          <a:p>
            <a:pPr lvl="1" eaLnBrk="1" hangingPunct="1"/>
            <a:r>
              <a:rPr lang="en-US" sz="2000" dirty="0" smtClean="0"/>
              <a:t>Delivery of the messages between peers</a:t>
            </a:r>
          </a:p>
          <a:p>
            <a:pPr lvl="1" eaLnBrk="1" hangingPunct="1"/>
            <a:r>
              <a:rPr lang="en-US" sz="2000" dirty="0" smtClean="0"/>
              <a:t>Additional: In-order reliable delivery, Throughput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Solution:</a:t>
            </a:r>
          </a:p>
          <a:p>
            <a:pPr lvl="1" eaLnBrk="1" hangingPunct="1"/>
            <a:r>
              <a:rPr lang="en-US" sz="2000" dirty="0" smtClean="0">
                <a:solidFill>
                  <a:srgbClr val="FF0000"/>
                </a:solidFill>
              </a:rPr>
              <a:t>Application layer uses the services of the Transport Layer</a:t>
            </a:r>
          </a:p>
          <a:p>
            <a:pPr lvl="1" eaLnBrk="1" hangingPunct="1"/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23559" name="Freeform 7"/>
          <p:cNvSpPr>
            <a:spLocks/>
          </p:cNvSpPr>
          <p:nvPr/>
        </p:nvSpPr>
        <p:spPr bwMode="auto">
          <a:xfrm>
            <a:off x="3419475" y="2717645"/>
            <a:ext cx="1808163" cy="1031875"/>
          </a:xfrm>
          <a:custGeom>
            <a:avLst/>
            <a:gdLst>
              <a:gd name="T0" fmla="*/ 22867 w 2135"/>
              <a:gd name="T1" fmla="*/ 404803 h 1662"/>
              <a:gd name="T2" fmla="*/ 88926 w 2135"/>
              <a:gd name="T3" fmla="*/ 47186 h 1662"/>
              <a:gd name="T4" fmla="*/ 556423 w 2135"/>
              <a:gd name="T5" fmla="*/ 121689 h 1662"/>
              <a:gd name="T6" fmla="*/ 1023920 w 2135"/>
              <a:gd name="T7" fmla="*/ 62086 h 1662"/>
              <a:gd name="T8" fmla="*/ 1694676 w 2135"/>
              <a:gd name="T9" fmla="*/ 252071 h 1662"/>
              <a:gd name="T10" fmla="*/ 1704839 w 2135"/>
              <a:gd name="T11" fmla="*/ 710268 h 1662"/>
              <a:gd name="T12" fmla="*/ 1338972 w 2135"/>
              <a:gd name="T13" fmla="*/ 993381 h 1662"/>
              <a:gd name="T14" fmla="*/ 688542 w 2135"/>
              <a:gd name="T15" fmla="*/ 941229 h 1662"/>
              <a:gd name="T16" fmla="*/ 424304 w 2135"/>
              <a:gd name="T17" fmla="*/ 788497 h 1662"/>
              <a:gd name="T18" fmla="*/ 154985 w 2135"/>
              <a:gd name="T19" fmla="*/ 661840 h 1662"/>
              <a:gd name="T20" fmla="*/ 22867 w 2135"/>
              <a:gd name="T21" fmla="*/ 404803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60" name="Text Box 14"/>
          <p:cNvSpPr txBox="1">
            <a:spLocks noChangeArrowheads="1"/>
          </p:cNvSpPr>
          <p:nvPr/>
        </p:nvSpPr>
        <p:spPr bwMode="auto">
          <a:xfrm>
            <a:off x="5372100" y="46418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tr-TR" sz="2400"/>
          </a:p>
        </p:txBody>
      </p:sp>
      <p:graphicFrame>
        <p:nvGraphicFramePr>
          <p:cNvPr id="235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734981"/>
              </p:ext>
            </p:extLst>
          </p:nvPr>
        </p:nvGraphicFramePr>
        <p:xfrm>
          <a:off x="2349500" y="1704820"/>
          <a:ext cx="6429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0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704820"/>
                        <a:ext cx="64293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2" name="Group 10"/>
          <p:cNvGrpSpPr>
            <a:grpSpLocks/>
          </p:cNvGrpSpPr>
          <p:nvPr/>
        </p:nvGrpSpPr>
        <p:grpSpPr bwMode="auto">
          <a:xfrm>
            <a:off x="2181225" y="2223933"/>
            <a:ext cx="1062038" cy="560387"/>
            <a:chOff x="3046" y="1508"/>
            <a:chExt cx="669" cy="353"/>
          </a:xfrm>
        </p:grpSpPr>
        <p:sp>
          <p:nvSpPr>
            <p:cNvPr id="23593" name="Oval 8"/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23594" name="Text Box 9"/>
            <p:cNvSpPr txBox="1">
              <a:spLocks noChangeArrowheads="1"/>
            </p:cNvSpPr>
            <p:nvPr/>
          </p:nvSpPr>
          <p:spPr bwMode="auto">
            <a:xfrm>
              <a:off x="3121" y="1578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latin typeface="+mn-lt"/>
                </a:rPr>
                <a:t>process</a:t>
              </a:r>
            </a:p>
          </p:txBody>
        </p:sp>
      </p:grpSp>
      <p:sp>
        <p:nvSpPr>
          <p:cNvPr id="23563" name="Text Box 36"/>
          <p:cNvSpPr txBox="1">
            <a:spLocks noChangeArrowheads="1"/>
          </p:cNvSpPr>
          <p:nvPr/>
        </p:nvSpPr>
        <p:spPr bwMode="auto">
          <a:xfrm>
            <a:off x="2244725" y="2930370"/>
            <a:ext cx="827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latin typeface="+mn-lt"/>
              </a:rPr>
              <a:t>Ankara</a:t>
            </a:r>
          </a:p>
        </p:txBody>
      </p:sp>
      <p:graphicFrame>
        <p:nvGraphicFramePr>
          <p:cNvPr id="2356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422236"/>
              </p:ext>
            </p:extLst>
          </p:nvPr>
        </p:nvGraphicFramePr>
        <p:xfrm>
          <a:off x="5507038" y="1684183"/>
          <a:ext cx="64293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1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1684183"/>
                        <a:ext cx="64293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5" name="Group 41"/>
          <p:cNvGrpSpPr>
            <a:grpSpLocks/>
          </p:cNvGrpSpPr>
          <p:nvPr/>
        </p:nvGrpSpPr>
        <p:grpSpPr bwMode="auto">
          <a:xfrm>
            <a:off x="5338763" y="2203295"/>
            <a:ext cx="1062037" cy="560388"/>
            <a:chOff x="3046" y="1508"/>
            <a:chExt cx="669" cy="353"/>
          </a:xfrm>
        </p:grpSpPr>
        <p:sp>
          <p:nvSpPr>
            <p:cNvPr id="23591" name="Oval 42"/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23592" name="Text Box 43"/>
            <p:cNvSpPr txBox="1">
              <a:spLocks noChangeArrowheads="1"/>
            </p:cNvSpPr>
            <p:nvPr/>
          </p:nvSpPr>
          <p:spPr bwMode="auto">
            <a:xfrm>
              <a:off x="3121" y="1578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latin typeface="+mn-lt"/>
                </a:rPr>
                <a:t>process</a:t>
              </a:r>
            </a:p>
          </p:txBody>
        </p:sp>
      </p:grpSp>
      <p:sp>
        <p:nvSpPr>
          <p:cNvPr id="23566" name="Text Box 50"/>
          <p:cNvSpPr txBox="1">
            <a:spLocks noChangeArrowheads="1"/>
          </p:cNvSpPr>
          <p:nvPr/>
        </p:nvSpPr>
        <p:spPr bwMode="auto">
          <a:xfrm>
            <a:off x="5489575" y="1080933"/>
            <a:ext cx="806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host or</a:t>
            </a:r>
          </a:p>
          <a:p>
            <a:r>
              <a:rPr lang="en-US" sz="1600"/>
              <a:t>server</a:t>
            </a:r>
          </a:p>
        </p:txBody>
      </p:sp>
      <p:sp>
        <p:nvSpPr>
          <p:cNvPr id="23567" name="Text Box 51"/>
          <p:cNvSpPr txBox="1">
            <a:spLocks noChangeArrowheads="1"/>
          </p:cNvSpPr>
          <p:nvPr/>
        </p:nvSpPr>
        <p:spPr bwMode="auto">
          <a:xfrm>
            <a:off x="3944938" y="3138333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latin typeface="+mn-lt"/>
              </a:rPr>
              <a:t>Internet</a:t>
            </a:r>
          </a:p>
        </p:txBody>
      </p:sp>
      <p:sp>
        <p:nvSpPr>
          <p:cNvPr id="23568" name="Text Box 56"/>
          <p:cNvSpPr txBox="1">
            <a:spLocks noChangeArrowheads="1"/>
          </p:cNvSpPr>
          <p:nvPr/>
        </p:nvSpPr>
        <p:spPr bwMode="auto">
          <a:xfrm>
            <a:off x="3395663" y="1915958"/>
            <a:ext cx="1470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  <a:latin typeface="+mn-lt"/>
              </a:rPr>
              <a:t>controlled by</a:t>
            </a:r>
          </a:p>
          <a:p>
            <a:r>
              <a:rPr lang="en-US" sz="1600">
                <a:solidFill>
                  <a:srgbClr val="FF0000"/>
                </a:solidFill>
                <a:latin typeface="+mn-lt"/>
              </a:rPr>
              <a:t>app developer</a:t>
            </a:r>
            <a:endParaRPr lang="en-US" sz="1600">
              <a:latin typeface="+mn-lt"/>
            </a:endParaRPr>
          </a:p>
        </p:txBody>
      </p:sp>
      <p:sp>
        <p:nvSpPr>
          <p:cNvPr id="23569" name="Line 58"/>
          <p:cNvSpPr>
            <a:spLocks noChangeShapeType="1"/>
          </p:cNvSpPr>
          <p:nvPr/>
        </p:nvSpPr>
        <p:spPr bwMode="auto">
          <a:xfrm flipH="1">
            <a:off x="3167063" y="2198533"/>
            <a:ext cx="219075" cy="133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70" name="Freeform 19"/>
          <p:cNvSpPr>
            <a:spLocks/>
          </p:cNvSpPr>
          <p:nvPr/>
        </p:nvSpPr>
        <p:spPr bwMode="auto">
          <a:xfrm>
            <a:off x="2670175" y="2730345"/>
            <a:ext cx="3367088" cy="361950"/>
          </a:xfrm>
          <a:custGeom>
            <a:avLst/>
            <a:gdLst>
              <a:gd name="T0" fmla="*/ 0 w 2121"/>
              <a:gd name="T1" fmla="*/ 16791 h 776"/>
              <a:gd name="T2" fmla="*/ 914400 w 2121"/>
              <a:gd name="T3" fmla="*/ 281258 h 776"/>
              <a:gd name="T4" fmla="*/ 2743200 w 2121"/>
              <a:gd name="T5" fmla="*/ 315307 h 776"/>
              <a:gd name="T6" fmla="*/ 3367088 w 2121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21" h="776">
                <a:moveTo>
                  <a:pt x="0" y="36"/>
                </a:moveTo>
                <a:cubicBezTo>
                  <a:pt x="144" y="266"/>
                  <a:pt x="288" y="496"/>
                  <a:pt x="576" y="603"/>
                </a:cubicBezTo>
                <a:cubicBezTo>
                  <a:pt x="864" y="710"/>
                  <a:pt x="1471" y="776"/>
                  <a:pt x="1728" y="676"/>
                </a:cubicBezTo>
                <a:cubicBezTo>
                  <a:pt x="1985" y="576"/>
                  <a:pt x="2053" y="288"/>
                  <a:pt x="212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23571" name="Line 58"/>
          <p:cNvSpPr>
            <a:spLocks noChangeShapeType="1"/>
          </p:cNvSpPr>
          <p:nvPr/>
        </p:nvSpPr>
        <p:spPr bwMode="auto">
          <a:xfrm>
            <a:off x="4806950" y="2211233"/>
            <a:ext cx="506413" cy="2492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72" name="Text Box 36"/>
          <p:cNvSpPr txBox="1">
            <a:spLocks noChangeArrowheads="1"/>
          </p:cNvSpPr>
          <p:nvPr/>
        </p:nvSpPr>
        <p:spPr bwMode="auto">
          <a:xfrm>
            <a:off x="2301875" y="1187295"/>
            <a:ext cx="806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host or</a:t>
            </a:r>
          </a:p>
          <a:p>
            <a:r>
              <a:rPr lang="en-US" sz="1600"/>
              <a:t>server</a:t>
            </a:r>
          </a:p>
        </p:txBody>
      </p:sp>
      <p:sp>
        <p:nvSpPr>
          <p:cNvPr id="23573" name="Text Box 36"/>
          <p:cNvSpPr txBox="1">
            <a:spLocks noChangeArrowheads="1"/>
          </p:cNvSpPr>
          <p:nvPr/>
        </p:nvSpPr>
        <p:spPr bwMode="auto">
          <a:xfrm>
            <a:off x="5246688" y="3117695"/>
            <a:ext cx="1098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latin typeface="+mn-lt"/>
              </a:rPr>
              <a:t>Pittsburgh</a:t>
            </a:r>
          </a:p>
        </p:txBody>
      </p:sp>
      <p:sp>
        <p:nvSpPr>
          <p:cNvPr id="23574" name="Line 23"/>
          <p:cNvSpPr>
            <a:spLocks noChangeShapeType="1"/>
          </p:cNvSpPr>
          <p:nvPr/>
        </p:nvSpPr>
        <p:spPr bwMode="auto">
          <a:xfrm>
            <a:off x="3208338" y="2563658"/>
            <a:ext cx="21621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23575" name="Rectangle 24"/>
          <p:cNvSpPr>
            <a:spLocks noChangeArrowheads="1"/>
          </p:cNvSpPr>
          <p:nvPr/>
        </p:nvSpPr>
        <p:spPr bwMode="auto">
          <a:xfrm>
            <a:off x="757238" y="2025495"/>
            <a:ext cx="1301750" cy="15208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76" name="Rectangle 25"/>
          <p:cNvSpPr>
            <a:spLocks noChangeArrowheads="1"/>
          </p:cNvSpPr>
          <p:nvPr/>
        </p:nvSpPr>
        <p:spPr bwMode="auto">
          <a:xfrm>
            <a:off x="693738" y="2071533"/>
            <a:ext cx="1328737" cy="1566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77" name="Rectangle 26"/>
          <p:cNvSpPr>
            <a:spLocks noChangeArrowheads="1"/>
          </p:cNvSpPr>
          <p:nvPr/>
        </p:nvSpPr>
        <p:spPr bwMode="auto">
          <a:xfrm>
            <a:off x="703263" y="2068358"/>
            <a:ext cx="1319212" cy="3365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78" name="Text Box 27"/>
          <p:cNvSpPr txBox="1">
            <a:spLocks noChangeArrowheads="1"/>
          </p:cNvSpPr>
          <p:nvPr/>
        </p:nvSpPr>
        <p:spPr bwMode="auto">
          <a:xfrm>
            <a:off x="566738" y="2025495"/>
            <a:ext cx="1566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+mn-lt"/>
              </a:rPr>
              <a:t>application</a:t>
            </a:r>
          </a:p>
          <a:p>
            <a:pPr algn="ctr"/>
            <a:r>
              <a:rPr lang="en-US" sz="2000">
                <a:latin typeface="+mn-lt"/>
              </a:rPr>
              <a:t>transport</a:t>
            </a:r>
          </a:p>
        </p:txBody>
      </p:sp>
      <p:sp>
        <p:nvSpPr>
          <p:cNvPr id="23579" name="Line 28"/>
          <p:cNvSpPr>
            <a:spLocks noChangeShapeType="1"/>
          </p:cNvSpPr>
          <p:nvPr/>
        </p:nvSpPr>
        <p:spPr bwMode="auto">
          <a:xfrm>
            <a:off x="693738" y="2725583"/>
            <a:ext cx="132873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80" name="Line 29"/>
          <p:cNvSpPr>
            <a:spLocks noChangeShapeType="1"/>
          </p:cNvSpPr>
          <p:nvPr/>
        </p:nvSpPr>
        <p:spPr bwMode="auto">
          <a:xfrm>
            <a:off x="711200" y="3024033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81" name="Line 30"/>
          <p:cNvSpPr>
            <a:spLocks noChangeShapeType="1"/>
          </p:cNvSpPr>
          <p:nvPr/>
        </p:nvSpPr>
        <p:spPr bwMode="auto">
          <a:xfrm>
            <a:off x="711200" y="3284383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82" name="Line 31"/>
          <p:cNvSpPr>
            <a:spLocks noChangeShapeType="1"/>
          </p:cNvSpPr>
          <p:nvPr/>
        </p:nvSpPr>
        <p:spPr bwMode="auto">
          <a:xfrm>
            <a:off x="711200" y="2408083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83" name="Rectangle 32"/>
          <p:cNvSpPr>
            <a:spLocks noChangeArrowheads="1"/>
          </p:cNvSpPr>
          <p:nvPr/>
        </p:nvSpPr>
        <p:spPr bwMode="auto">
          <a:xfrm>
            <a:off x="6664325" y="2111220"/>
            <a:ext cx="1301750" cy="15208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84" name="Rectangle 33"/>
          <p:cNvSpPr>
            <a:spLocks noChangeArrowheads="1"/>
          </p:cNvSpPr>
          <p:nvPr/>
        </p:nvSpPr>
        <p:spPr bwMode="auto">
          <a:xfrm>
            <a:off x="6600825" y="2157258"/>
            <a:ext cx="1328738" cy="1566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85" name="Rectangle 34"/>
          <p:cNvSpPr>
            <a:spLocks noChangeArrowheads="1"/>
          </p:cNvSpPr>
          <p:nvPr/>
        </p:nvSpPr>
        <p:spPr bwMode="auto">
          <a:xfrm>
            <a:off x="6610350" y="2154083"/>
            <a:ext cx="1319213" cy="3365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86" name="Text Box 35"/>
          <p:cNvSpPr txBox="1">
            <a:spLocks noChangeArrowheads="1"/>
          </p:cNvSpPr>
          <p:nvPr/>
        </p:nvSpPr>
        <p:spPr bwMode="auto">
          <a:xfrm>
            <a:off x="6473825" y="2111220"/>
            <a:ext cx="1566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+mn-lt"/>
              </a:rPr>
              <a:t>application</a:t>
            </a:r>
          </a:p>
          <a:p>
            <a:pPr algn="ctr"/>
            <a:r>
              <a:rPr lang="en-US" sz="2000">
                <a:latin typeface="+mn-lt"/>
              </a:rPr>
              <a:t>transport</a:t>
            </a:r>
          </a:p>
        </p:txBody>
      </p:sp>
      <p:sp>
        <p:nvSpPr>
          <p:cNvPr id="23587" name="Line 36"/>
          <p:cNvSpPr>
            <a:spLocks noChangeShapeType="1"/>
          </p:cNvSpPr>
          <p:nvPr/>
        </p:nvSpPr>
        <p:spPr bwMode="auto">
          <a:xfrm>
            <a:off x="6600825" y="2811308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88" name="Line 37"/>
          <p:cNvSpPr>
            <a:spLocks noChangeShapeType="1"/>
          </p:cNvSpPr>
          <p:nvPr/>
        </p:nvSpPr>
        <p:spPr bwMode="auto">
          <a:xfrm>
            <a:off x="6618288" y="3109758"/>
            <a:ext cx="132873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89" name="Line 38"/>
          <p:cNvSpPr>
            <a:spLocks noChangeShapeType="1"/>
          </p:cNvSpPr>
          <p:nvPr/>
        </p:nvSpPr>
        <p:spPr bwMode="auto">
          <a:xfrm>
            <a:off x="6618288" y="3370108"/>
            <a:ext cx="132873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90" name="Line 39"/>
          <p:cNvSpPr>
            <a:spLocks noChangeShapeType="1"/>
          </p:cNvSpPr>
          <p:nvPr/>
        </p:nvSpPr>
        <p:spPr bwMode="auto">
          <a:xfrm>
            <a:off x="6618288" y="2493808"/>
            <a:ext cx="132873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503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CFE9E8-AE56-4DB6-B325-B36923FE64C0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DB82C2-BA19-4636-A482-3DB6A45F9147}" type="slidenum">
              <a:rPr lang="en-US">
                <a:latin typeface="Verdana" pitchFamily="34" charset="0"/>
              </a:rPr>
              <a:pPr/>
              <a:t>13</a:t>
            </a:fld>
            <a:endParaRPr lang="en-US">
              <a:latin typeface="Verdana" pitchFamily="34" charset="0"/>
            </a:endParaRPr>
          </a:p>
        </p:txBody>
      </p:sp>
      <p:sp>
        <p:nvSpPr>
          <p:cNvPr id="19461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95775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Process sends/receives messages to/from its </a:t>
            </a:r>
            <a:r>
              <a:rPr lang="en-US" sz="2800" dirty="0" smtClean="0">
                <a:solidFill>
                  <a:srgbClr val="FF0000"/>
                </a:solidFill>
              </a:rPr>
              <a:t>socket</a:t>
            </a:r>
          </a:p>
          <a:p>
            <a:pPr eaLnBrk="1" hangingPunct="1"/>
            <a:r>
              <a:rPr lang="en-AU" sz="2800" dirty="0" smtClean="0"/>
              <a:t>Information written to a socket by an application on one machine can be read by an application on another machine, and vice versa.</a:t>
            </a:r>
          </a:p>
        </p:txBody>
      </p:sp>
      <p:sp>
        <p:nvSpPr>
          <p:cNvPr id="19463" name="Freeform 7"/>
          <p:cNvSpPr>
            <a:spLocks/>
          </p:cNvSpPr>
          <p:nvPr/>
        </p:nvSpPr>
        <p:spPr bwMode="auto">
          <a:xfrm>
            <a:off x="5930900" y="3522663"/>
            <a:ext cx="1808163" cy="1031875"/>
          </a:xfrm>
          <a:custGeom>
            <a:avLst/>
            <a:gdLst>
              <a:gd name="T0" fmla="*/ 22867 w 2135"/>
              <a:gd name="T1" fmla="*/ 404803 h 1662"/>
              <a:gd name="T2" fmla="*/ 88926 w 2135"/>
              <a:gd name="T3" fmla="*/ 47186 h 1662"/>
              <a:gd name="T4" fmla="*/ 556423 w 2135"/>
              <a:gd name="T5" fmla="*/ 121689 h 1662"/>
              <a:gd name="T6" fmla="*/ 1023920 w 2135"/>
              <a:gd name="T7" fmla="*/ 62086 h 1662"/>
              <a:gd name="T8" fmla="*/ 1694676 w 2135"/>
              <a:gd name="T9" fmla="*/ 252071 h 1662"/>
              <a:gd name="T10" fmla="*/ 1704839 w 2135"/>
              <a:gd name="T11" fmla="*/ 710268 h 1662"/>
              <a:gd name="T12" fmla="*/ 1338972 w 2135"/>
              <a:gd name="T13" fmla="*/ 993381 h 1662"/>
              <a:gd name="T14" fmla="*/ 688542 w 2135"/>
              <a:gd name="T15" fmla="*/ 941229 h 1662"/>
              <a:gd name="T16" fmla="*/ 424304 w 2135"/>
              <a:gd name="T17" fmla="*/ 788497 h 1662"/>
              <a:gd name="T18" fmla="*/ 154985 w 2135"/>
              <a:gd name="T19" fmla="*/ 661840 h 1662"/>
              <a:gd name="T20" fmla="*/ 22867 w 2135"/>
              <a:gd name="T21" fmla="*/ 404803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9464" name="Group 37"/>
          <p:cNvGrpSpPr>
            <a:grpSpLocks/>
          </p:cNvGrpSpPr>
          <p:nvPr/>
        </p:nvGrpSpPr>
        <p:grpSpPr bwMode="auto">
          <a:xfrm>
            <a:off x="4692650" y="1492250"/>
            <a:ext cx="1062038" cy="3606800"/>
            <a:chOff x="2933" y="616"/>
            <a:chExt cx="669" cy="2272"/>
          </a:xfrm>
        </p:grpSpPr>
        <p:sp>
          <p:nvSpPr>
            <p:cNvPr id="19484" name="Text Box 14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tr-TR" sz="2400"/>
            </a:p>
          </p:txBody>
        </p:sp>
        <p:graphicFrame>
          <p:nvGraphicFramePr>
            <p:cNvPr id="19485" name="Object 5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52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996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86" name="Group 10"/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19494" name="Oval 8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/>
              </a:p>
            </p:txBody>
          </p:sp>
          <p:sp>
            <p:nvSpPr>
              <p:cNvPr id="19495" name="Text Box 9"/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600"/>
                  <a:t>process</a:t>
                </a:r>
              </a:p>
            </p:txBody>
          </p:sp>
        </p:grpSp>
        <p:grpSp>
          <p:nvGrpSpPr>
            <p:cNvPr id="19487" name="Group 17"/>
            <p:cNvGrpSpPr>
              <a:grpSpLocks/>
            </p:cNvGrpSpPr>
            <p:nvPr/>
          </p:nvGrpSpPr>
          <p:grpSpPr bwMode="auto">
            <a:xfrm>
              <a:off x="2949" y="1845"/>
              <a:ext cx="634" cy="630"/>
              <a:chOff x="3072" y="3300"/>
              <a:chExt cx="634" cy="630"/>
            </a:xfrm>
          </p:grpSpPr>
          <p:sp>
            <p:nvSpPr>
              <p:cNvPr id="19492" name="Rectangle 1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/>
              </a:p>
            </p:txBody>
          </p:sp>
          <p:sp>
            <p:nvSpPr>
              <p:cNvPr id="19493" name="Text Box 1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34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600"/>
                  <a:t>TCP with</a:t>
                </a:r>
              </a:p>
              <a:p>
                <a:r>
                  <a:rPr lang="en-US" sz="1600"/>
                  <a:t>buffers,</a:t>
                </a:r>
              </a:p>
              <a:p>
                <a:r>
                  <a:rPr lang="en-US" sz="1600"/>
                  <a:t>variables</a:t>
                </a:r>
              </a:p>
            </p:txBody>
          </p:sp>
        </p:grpSp>
        <p:sp>
          <p:nvSpPr>
            <p:cNvPr id="19488" name="Rectangle 18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socket</a:t>
              </a:r>
            </a:p>
          </p:txBody>
        </p:sp>
        <p:sp>
          <p:nvSpPr>
            <p:cNvPr id="19489" name="Line 33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90" name="Line 35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91" name="Text Box 36"/>
            <p:cNvSpPr txBox="1">
              <a:spLocks noChangeArrowheads="1"/>
            </p:cNvSpPr>
            <p:nvPr/>
          </p:nvSpPr>
          <p:spPr bwMode="auto">
            <a:xfrm>
              <a:off x="3028" y="616"/>
              <a:ext cx="5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/>
                <a:t>host or</a:t>
              </a:r>
            </a:p>
            <a:p>
              <a:r>
                <a:rPr lang="en-US" sz="1600"/>
                <a:t>server</a:t>
              </a:r>
            </a:p>
          </p:txBody>
        </p:sp>
      </p:grpSp>
      <p:grpSp>
        <p:nvGrpSpPr>
          <p:cNvPr id="19465" name="Group 38"/>
          <p:cNvGrpSpPr>
            <a:grpSpLocks/>
          </p:cNvGrpSpPr>
          <p:nvPr/>
        </p:nvGrpSpPr>
        <p:grpSpPr bwMode="auto">
          <a:xfrm>
            <a:off x="7850188" y="1471613"/>
            <a:ext cx="1062037" cy="3606800"/>
            <a:chOff x="2933" y="616"/>
            <a:chExt cx="669" cy="2272"/>
          </a:xfrm>
        </p:grpSpPr>
        <p:sp>
          <p:nvSpPr>
            <p:cNvPr id="19472" name="Text Box 39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tr-TR" sz="2400"/>
            </a:p>
          </p:txBody>
        </p:sp>
        <p:graphicFrame>
          <p:nvGraphicFramePr>
            <p:cNvPr id="19473" name="Object 40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53"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996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74" name="Group 41"/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19482" name="Oval 42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/>
              </a:p>
            </p:txBody>
          </p:sp>
          <p:sp>
            <p:nvSpPr>
              <p:cNvPr id="19483" name="Text Box 43"/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600"/>
                  <a:t>process</a:t>
                </a:r>
              </a:p>
            </p:txBody>
          </p:sp>
        </p:grpSp>
        <p:grpSp>
          <p:nvGrpSpPr>
            <p:cNvPr id="19475" name="Group 44"/>
            <p:cNvGrpSpPr>
              <a:grpSpLocks/>
            </p:cNvGrpSpPr>
            <p:nvPr/>
          </p:nvGrpSpPr>
          <p:grpSpPr bwMode="auto">
            <a:xfrm>
              <a:off x="2949" y="1845"/>
              <a:ext cx="634" cy="630"/>
              <a:chOff x="3072" y="3300"/>
              <a:chExt cx="634" cy="630"/>
            </a:xfrm>
          </p:grpSpPr>
          <p:sp>
            <p:nvSpPr>
              <p:cNvPr id="19480" name="Rectangle 4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/>
              </a:p>
            </p:txBody>
          </p:sp>
          <p:sp>
            <p:nvSpPr>
              <p:cNvPr id="19481" name="Text Box 4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34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600"/>
                  <a:t>TCP with</a:t>
                </a:r>
              </a:p>
              <a:p>
                <a:r>
                  <a:rPr lang="en-US" sz="1600"/>
                  <a:t>buffers,</a:t>
                </a:r>
              </a:p>
              <a:p>
                <a:r>
                  <a:rPr lang="en-US" sz="1600"/>
                  <a:t>variables</a:t>
                </a:r>
              </a:p>
            </p:txBody>
          </p:sp>
        </p:grpSp>
        <p:sp>
          <p:nvSpPr>
            <p:cNvPr id="19476" name="Rectangle 47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socket</a:t>
              </a:r>
            </a:p>
          </p:txBody>
        </p:sp>
        <p:sp>
          <p:nvSpPr>
            <p:cNvPr id="19477" name="Line 48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78" name="Line 49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79" name="Text Box 50"/>
            <p:cNvSpPr txBox="1">
              <a:spLocks noChangeArrowheads="1"/>
            </p:cNvSpPr>
            <p:nvPr/>
          </p:nvSpPr>
          <p:spPr bwMode="auto">
            <a:xfrm>
              <a:off x="3028" y="616"/>
              <a:ext cx="5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/>
                <a:t>host or</a:t>
              </a:r>
            </a:p>
            <a:p>
              <a:r>
                <a:rPr lang="en-US" sz="1600"/>
                <a:t>server</a:t>
              </a:r>
            </a:p>
          </p:txBody>
        </p:sp>
      </p:grpSp>
      <p:sp>
        <p:nvSpPr>
          <p:cNvPr id="19466" name="Text Box 51"/>
          <p:cNvSpPr txBox="1">
            <a:spLocks noChangeArrowheads="1"/>
          </p:cNvSpPr>
          <p:nvPr/>
        </p:nvSpPr>
        <p:spPr bwMode="auto">
          <a:xfrm>
            <a:off x="6369050" y="3654425"/>
            <a:ext cx="874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/>
              <a:t>Internet</a:t>
            </a:r>
          </a:p>
        </p:txBody>
      </p:sp>
      <p:sp>
        <p:nvSpPr>
          <p:cNvPr id="19467" name="Line 52"/>
          <p:cNvSpPr>
            <a:spLocks noChangeShapeType="1"/>
          </p:cNvSpPr>
          <p:nvPr/>
        </p:nvSpPr>
        <p:spPr bwMode="auto">
          <a:xfrm>
            <a:off x="5689600" y="4065588"/>
            <a:ext cx="2211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9468" name="Text Box 53"/>
          <p:cNvSpPr txBox="1">
            <a:spLocks noChangeArrowheads="1"/>
          </p:cNvSpPr>
          <p:nvPr/>
        </p:nvSpPr>
        <p:spPr bwMode="auto">
          <a:xfrm>
            <a:off x="5519738" y="4667250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</a:rPr>
              <a:t>controlled</a:t>
            </a:r>
          </a:p>
          <a:p>
            <a:r>
              <a:rPr lang="en-US" sz="1600">
                <a:solidFill>
                  <a:srgbClr val="FF0000"/>
                </a:solidFill>
              </a:rPr>
              <a:t>by OS</a:t>
            </a:r>
            <a:endParaRPr lang="en-US" sz="1600"/>
          </a:p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19469" name="Line 55"/>
          <p:cNvSpPr>
            <a:spLocks noChangeShapeType="1"/>
          </p:cNvSpPr>
          <p:nvPr/>
        </p:nvSpPr>
        <p:spPr bwMode="auto">
          <a:xfrm flipH="1" flipV="1">
            <a:off x="5470525" y="4445000"/>
            <a:ext cx="244475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9470" name="Text Box 56"/>
          <p:cNvSpPr txBox="1">
            <a:spLocks noChangeArrowheads="1"/>
          </p:cNvSpPr>
          <p:nvPr/>
        </p:nvSpPr>
        <p:spPr bwMode="auto">
          <a:xfrm>
            <a:off x="5907088" y="2306638"/>
            <a:ext cx="1470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</a:rPr>
              <a:t>controlled by</a:t>
            </a:r>
          </a:p>
          <a:p>
            <a:r>
              <a:rPr lang="en-US" sz="1600">
                <a:solidFill>
                  <a:srgbClr val="FF0000"/>
                </a:solidFill>
              </a:rPr>
              <a:t>app developer</a:t>
            </a:r>
            <a:endParaRPr lang="en-US" sz="1600"/>
          </a:p>
        </p:txBody>
      </p:sp>
      <p:sp>
        <p:nvSpPr>
          <p:cNvPr id="19471" name="Line 58"/>
          <p:cNvSpPr>
            <a:spLocks noChangeShapeType="1"/>
          </p:cNvSpPr>
          <p:nvPr/>
        </p:nvSpPr>
        <p:spPr bwMode="auto">
          <a:xfrm flipH="1">
            <a:off x="5678488" y="2589213"/>
            <a:ext cx="219075" cy="133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29215F6-8A94-46D0-9BCE-F09B726EFE1B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2048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D6DC6F-A857-4EBE-96FA-74AED4A30A7B}" type="slidenum">
              <a:rPr lang="en-US">
                <a:latin typeface="Verdana" pitchFamily="34" charset="0"/>
              </a:rPr>
              <a:pPr/>
              <a:t>14</a:t>
            </a:fld>
            <a:endParaRPr lang="en-US">
              <a:latin typeface="Verdana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Sockets: What are they?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Data structures representing a connection for processes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Provide communication between process, O/S (and network card, etc)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Buffers for sent / received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Variables with addresses, port information,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Methods (functions) for send / receive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 socket looks much like a stream to the application programmer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Open, read and write, close!</a:t>
            </a:r>
          </a:p>
        </p:txBody>
      </p:sp>
      <p:sp>
        <p:nvSpPr>
          <p:cNvPr id="20487" name="Freeform 7"/>
          <p:cNvSpPr>
            <a:spLocks/>
          </p:cNvSpPr>
          <p:nvPr/>
        </p:nvSpPr>
        <p:spPr bwMode="auto">
          <a:xfrm>
            <a:off x="5930900" y="3522663"/>
            <a:ext cx="1808163" cy="1031875"/>
          </a:xfrm>
          <a:custGeom>
            <a:avLst/>
            <a:gdLst>
              <a:gd name="T0" fmla="*/ 22867 w 2135"/>
              <a:gd name="T1" fmla="*/ 404803 h 1662"/>
              <a:gd name="T2" fmla="*/ 88926 w 2135"/>
              <a:gd name="T3" fmla="*/ 47186 h 1662"/>
              <a:gd name="T4" fmla="*/ 556423 w 2135"/>
              <a:gd name="T5" fmla="*/ 121689 h 1662"/>
              <a:gd name="T6" fmla="*/ 1023920 w 2135"/>
              <a:gd name="T7" fmla="*/ 62086 h 1662"/>
              <a:gd name="T8" fmla="*/ 1694676 w 2135"/>
              <a:gd name="T9" fmla="*/ 252071 h 1662"/>
              <a:gd name="T10" fmla="*/ 1704839 w 2135"/>
              <a:gd name="T11" fmla="*/ 710268 h 1662"/>
              <a:gd name="T12" fmla="*/ 1338972 w 2135"/>
              <a:gd name="T13" fmla="*/ 993381 h 1662"/>
              <a:gd name="T14" fmla="*/ 688542 w 2135"/>
              <a:gd name="T15" fmla="*/ 941229 h 1662"/>
              <a:gd name="T16" fmla="*/ 424304 w 2135"/>
              <a:gd name="T17" fmla="*/ 788497 h 1662"/>
              <a:gd name="T18" fmla="*/ 154985 w 2135"/>
              <a:gd name="T19" fmla="*/ 661840 h 1662"/>
              <a:gd name="T20" fmla="*/ 22867 w 2135"/>
              <a:gd name="T21" fmla="*/ 404803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20488" name="Group 37"/>
          <p:cNvGrpSpPr>
            <a:grpSpLocks/>
          </p:cNvGrpSpPr>
          <p:nvPr/>
        </p:nvGrpSpPr>
        <p:grpSpPr bwMode="auto">
          <a:xfrm>
            <a:off x="4692650" y="1492250"/>
            <a:ext cx="1062038" cy="3606800"/>
            <a:chOff x="2933" y="616"/>
            <a:chExt cx="669" cy="2272"/>
          </a:xfrm>
        </p:grpSpPr>
        <p:sp>
          <p:nvSpPr>
            <p:cNvPr id="20508" name="Text Box 14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tr-TR" sz="2400"/>
            </a:p>
          </p:txBody>
        </p:sp>
        <p:graphicFrame>
          <p:nvGraphicFramePr>
            <p:cNvPr id="20509" name="Object 5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8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996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10" name="Group 10"/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20518" name="Oval 8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/>
              </a:p>
            </p:txBody>
          </p:sp>
          <p:sp>
            <p:nvSpPr>
              <p:cNvPr id="20519" name="Text Box 9"/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600"/>
                  <a:t>process</a:t>
                </a:r>
              </a:p>
            </p:txBody>
          </p:sp>
        </p:grpSp>
        <p:grpSp>
          <p:nvGrpSpPr>
            <p:cNvPr id="20511" name="Group 17"/>
            <p:cNvGrpSpPr>
              <a:grpSpLocks/>
            </p:cNvGrpSpPr>
            <p:nvPr/>
          </p:nvGrpSpPr>
          <p:grpSpPr bwMode="auto">
            <a:xfrm>
              <a:off x="2949" y="1845"/>
              <a:ext cx="634" cy="630"/>
              <a:chOff x="3072" y="3300"/>
              <a:chExt cx="634" cy="630"/>
            </a:xfrm>
          </p:grpSpPr>
          <p:sp>
            <p:nvSpPr>
              <p:cNvPr id="20516" name="Rectangle 1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/>
              </a:p>
            </p:txBody>
          </p:sp>
          <p:sp>
            <p:nvSpPr>
              <p:cNvPr id="20517" name="Text Box 1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34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600"/>
                  <a:t>TCP with</a:t>
                </a:r>
              </a:p>
              <a:p>
                <a:r>
                  <a:rPr lang="en-US" sz="1600"/>
                  <a:t>buffers,</a:t>
                </a:r>
              </a:p>
              <a:p>
                <a:r>
                  <a:rPr lang="en-US" sz="1600"/>
                  <a:t>variables</a:t>
                </a:r>
              </a:p>
            </p:txBody>
          </p:sp>
        </p:grpSp>
        <p:sp>
          <p:nvSpPr>
            <p:cNvPr id="20512" name="Rectangle 18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socket</a:t>
              </a:r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514" name="Line 35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515" name="Text Box 36"/>
            <p:cNvSpPr txBox="1">
              <a:spLocks noChangeArrowheads="1"/>
            </p:cNvSpPr>
            <p:nvPr/>
          </p:nvSpPr>
          <p:spPr bwMode="auto">
            <a:xfrm>
              <a:off x="3028" y="616"/>
              <a:ext cx="5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/>
                <a:t>host or</a:t>
              </a:r>
            </a:p>
            <a:p>
              <a:r>
                <a:rPr lang="en-US" sz="1600"/>
                <a:t>server</a:t>
              </a:r>
            </a:p>
          </p:txBody>
        </p:sp>
      </p:grpSp>
      <p:grpSp>
        <p:nvGrpSpPr>
          <p:cNvPr id="20489" name="Group 38"/>
          <p:cNvGrpSpPr>
            <a:grpSpLocks/>
          </p:cNvGrpSpPr>
          <p:nvPr/>
        </p:nvGrpSpPr>
        <p:grpSpPr bwMode="auto">
          <a:xfrm>
            <a:off x="7850188" y="1471613"/>
            <a:ext cx="1062037" cy="3606800"/>
            <a:chOff x="2933" y="616"/>
            <a:chExt cx="669" cy="2272"/>
          </a:xfrm>
        </p:grpSpPr>
        <p:sp>
          <p:nvSpPr>
            <p:cNvPr id="20496" name="Text Box 39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tr-TR" sz="2400"/>
            </a:p>
          </p:txBody>
        </p:sp>
        <p:graphicFrame>
          <p:nvGraphicFramePr>
            <p:cNvPr id="20497" name="Object 40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9"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996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98" name="Group 41"/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20506" name="Oval 42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/>
              </a:p>
            </p:txBody>
          </p:sp>
          <p:sp>
            <p:nvSpPr>
              <p:cNvPr id="20507" name="Text Box 43"/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600"/>
                  <a:t>process</a:t>
                </a:r>
              </a:p>
            </p:txBody>
          </p:sp>
        </p:grpSp>
        <p:grpSp>
          <p:nvGrpSpPr>
            <p:cNvPr id="20499" name="Group 44"/>
            <p:cNvGrpSpPr>
              <a:grpSpLocks/>
            </p:cNvGrpSpPr>
            <p:nvPr/>
          </p:nvGrpSpPr>
          <p:grpSpPr bwMode="auto">
            <a:xfrm>
              <a:off x="2949" y="1845"/>
              <a:ext cx="634" cy="630"/>
              <a:chOff x="3072" y="3300"/>
              <a:chExt cx="634" cy="630"/>
            </a:xfrm>
          </p:grpSpPr>
          <p:sp>
            <p:nvSpPr>
              <p:cNvPr id="20504" name="Rectangle 4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/>
              </a:p>
            </p:txBody>
          </p:sp>
          <p:sp>
            <p:nvSpPr>
              <p:cNvPr id="20505" name="Text Box 4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34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600"/>
                  <a:t>TCP with</a:t>
                </a:r>
              </a:p>
              <a:p>
                <a:r>
                  <a:rPr lang="en-US" sz="1600"/>
                  <a:t>buffers,</a:t>
                </a:r>
              </a:p>
              <a:p>
                <a:r>
                  <a:rPr lang="en-US" sz="1600"/>
                  <a:t>variables</a:t>
                </a:r>
              </a:p>
            </p:txBody>
          </p:sp>
        </p:grpSp>
        <p:sp>
          <p:nvSpPr>
            <p:cNvPr id="20500" name="Rectangle 47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socket</a:t>
              </a:r>
            </a:p>
          </p:txBody>
        </p:sp>
        <p:sp>
          <p:nvSpPr>
            <p:cNvPr id="20501" name="Line 48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502" name="Line 49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503" name="Text Box 50"/>
            <p:cNvSpPr txBox="1">
              <a:spLocks noChangeArrowheads="1"/>
            </p:cNvSpPr>
            <p:nvPr/>
          </p:nvSpPr>
          <p:spPr bwMode="auto">
            <a:xfrm>
              <a:off x="3028" y="616"/>
              <a:ext cx="5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/>
                <a:t>host or</a:t>
              </a:r>
            </a:p>
            <a:p>
              <a:r>
                <a:rPr lang="en-US" sz="1600"/>
                <a:t>server</a:t>
              </a:r>
            </a:p>
          </p:txBody>
        </p:sp>
      </p:grpSp>
      <p:sp>
        <p:nvSpPr>
          <p:cNvPr id="20490" name="Text Box 51"/>
          <p:cNvSpPr txBox="1">
            <a:spLocks noChangeArrowheads="1"/>
          </p:cNvSpPr>
          <p:nvPr/>
        </p:nvSpPr>
        <p:spPr bwMode="auto">
          <a:xfrm>
            <a:off x="6369050" y="3654425"/>
            <a:ext cx="874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/>
              <a:t>Internet</a:t>
            </a:r>
          </a:p>
        </p:txBody>
      </p:sp>
      <p:sp>
        <p:nvSpPr>
          <p:cNvPr id="20491" name="Line 52"/>
          <p:cNvSpPr>
            <a:spLocks noChangeShapeType="1"/>
          </p:cNvSpPr>
          <p:nvPr/>
        </p:nvSpPr>
        <p:spPr bwMode="auto">
          <a:xfrm>
            <a:off x="5689600" y="4065588"/>
            <a:ext cx="2211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492" name="Text Box 53"/>
          <p:cNvSpPr txBox="1">
            <a:spLocks noChangeArrowheads="1"/>
          </p:cNvSpPr>
          <p:nvPr/>
        </p:nvSpPr>
        <p:spPr bwMode="auto">
          <a:xfrm>
            <a:off x="5519738" y="4667250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</a:rPr>
              <a:t>controlled</a:t>
            </a:r>
          </a:p>
          <a:p>
            <a:r>
              <a:rPr lang="en-US" sz="1600">
                <a:solidFill>
                  <a:srgbClr val="FF0000"/>
                </a:solidFill>
              </a:rPr>
              <a:t>by OS</a:t>
            </a:r>
            <a:endParaRPr lang="en-US" sz="1600"/>
          </a:p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0493" name="Line 55"/>
          <p:cNvSpPr>
            <a:spLocks noChangeShapeType="1"/>
          </p:cNvSpPr>
          <p:nvPr/>
        </p:nvSpPr>
        <p:spPr bwMode="auto">
          <a:xfrm flipH="1" flipV="1">
            <a:off x="5470525" y="4445000"/>
            <a:ext cx="244475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494" name="Text Box 56"/>
          <p:cNvSpPr txBox="1">
            <a:spLocks noChangeArrowheads="1"/>
          </p:cNvSpPr>
          <p:nvPr/>
        </p:nvSpPr>
        <p:spPr bwMode="auto">
          <a:xfrm>
            <a:off x="5907088" y="2306638"/>
            <a:ext cx="1470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</a:rPr>
              <a:t>controlled by</a:t>
            </a:r>
          </a:p>
          <a:p>
            <a:r>
              <a:rPr lang="en-US" sz="1600">
                <a:solidFill>
                  <a:srgbClr val="FF0000"/>
                </a:solidFill>
              </a:rPr>
              <a:t>app developer</a:t>
            </a:r>
            <a:endParaRPr lang="en-US" sz="1600"/>
          </a:p>
        </p:txBody>
      </p:sp>
      <p:sp>
        <p:nvSpPr>
          <p:cNvPr id="20495" name="Line 58"/>
          <p:cNvSpPr>
            <a:spLocks noChangeShapeType="1"/>
          </p:cNvSpPr>
          <p:nvPr/>
        </p:nvSpPr>
        <p:spPr bwMode="auto">
          <a:xfrm flipH="1">
            <a:off x="5678488" y="2589213"/>
            <a:ext cx="219075" cy="133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A3DD709-1805-4D89-B3E8-8FA9BC76A951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D3B168-6CC1-4584-855C-B3F4DD2BE1E2}" type="slidenum">
              <a:rPr lang="en-US">
                <a:latin typeface="Verdana" pitchFamily="34" charset="0"/>
              </a:rPr>
              <a:pPr/>
              <a:t>15</a:t>
            </a:fld>
            <a:endParaRPr lang="en-US">
              <a:latin typeface="Verdana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46063"/>
            <a:ext cx="71628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Multiplexing / </a:t>
            </a:r>
            <a:r>
              <a:rPr lang="en-US" dirty="0" err="1" smtClean="0"/>
              <a:t>Demultiplexing</a:t>
            </a:r>
            <a:endParaRPr lang="en-US" dirty="0" smtClean="0"/>
          </a:p>
        </p:txBody>
      </p:sp>
      <p:sp>
        <p:nvSpPr>
          <p:cNvPr id="22587" name="Rectangle 5"/>
          <p:cNvSpPr>
            <a:spLocks noChangeArrowheads="1"/>
          </p:cNvSpPr>
          <p:nvPr/>
        </p:nvSpPr>
        <p:spPr bwMode="auto">
          <a:xfrm>
            <a:off x="261257" y="3219450"/>
            <a:ext cx="2499406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application</a:t>
            </a:r>
          </a:p>
        </p:txBody>
      </p:sp>
      <p:sp>
        <p:nvSpPr>
          <p:cNvPr id="22588" name="Rectangle 6"/>
          <p:cNvSpPr>
            <a:spLocks noChangeArrowheads="1"/>
          </p:cNvSpPr>
          <p:nvPr/>
        </p:nvSpPr>
        <p:spPr bwMode="auto">
          <a:xfrm>
            <a:off x="261257" y="3695700"/>
            <a:ext cx="2499406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transport</a:t>
            </a:r>
          </a:p>
        </p:txBody>
      </p:sp>
      <p:sp>
        <p:nvSpPr>
          <p:cNvPr id="22589" name="Rectangle 7"/>
          <p:cNvSpPr>
            <a:spLocks noChangeArrowheads="1"/>
          </p:cNvSpPr>
          <p:nvPr/>
        </p:nvSpPr>
        <p:spPr bwMode="auto">
          <a:xfrm>
            <a:off x="261257" y="4171950"/>
            <a:ext cx="2499406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network</a:t>
            </a:r>
          </a:p>
        </p:txBody>
      </p:sp>
      <p:sp>
        <p:nvSpPr>
          <p:cNvPr id="22590" name="Rectangle 8"/>
          <p:cNvSpPr>
            <a:spLocks noChangeArrowheads="1"/>
          </p:cNvSpPr>
          <p:nvPr/>
        </p:nvSpPr>
        <p:spPr bwMode="auto">
          <a:xfrm>
            <a:off x="261257" y="4648200"/>
            <a:ext cx="2499406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link</a:t>
            </a:r>
          </a:p>
        </p:txBody>
      </p:sp>
      <p:sp>
        <p:nvSpPr>
          <p:cNvPr id="22591" name="Rectangle 9"/>
          <p:cNvSpPr>
            <a:spLocks noChangeArrowheads="1"/>
          </p:cNvSpPr>
          <p:nvPr/>
        </p:nvSpPr>
        <p:spPr bwMode="auto">
          <a:xfrm>
            <a:off x="261257" y="5124450"/>
            <a:ext cx="2499406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physical</a:t>
            </a:r>
          </a:p>
        </p:txBody>
      </p:sp>
      <p:grpSp>
        <p:nvGrpSpPr>
          <p:cNvPr id="22551" name="Group 10"/>
          <p:cNvGrpSpPr>
            <a:grpSpLocks/>
          </p:cNvGrpSpPr>
          <p:nvPr/>
        </p:nvGrpSpPr>
        <p:grpSpPr bwMode="auto">
          <a:xfrm>
            <a:off x="3392488" y="3259138"/>
            <a:ext cx="598488" cy="500063"/>
            <a:chOff x="2614" y="2862"/>
            <a:chExt cx="377" cy="315"/>
          </a:xfrm>
        </p:grpSpPr>
        <p:sp>
          <p:nvSpPr>
            <p:cNvPr id="22585" name="Rectangle 11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2586" name="Oval 12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P1</a:t>
              </a:r>
            </a:p>
          </p:txBody>
        </p:sp>
      </p:grpSp>
      <p:grpSp>
        <p:nvGrpSpPr>
          <p:cNvPr id="22552" name="Group 13"/>
          <p:cNvGrpSpPr>
            <a:grpSpLocks/>
          </p:cNvGrpSpPr>
          <p:nvPr/>
        </p:nvGrpSpPr>
        <p:grpSpPr bwMode="auto">
          <a:xfrm>
            <a:off x="6688138" y="3140075"/>
            <a:ext cx="2001838" cy="2381250"/>
            <a:chOff x="608" y="2454"/>
            <a:chExt cx="1261" cy="1500"/>
          </a:xfrm>
        </p:grpSpPr>
        <p:sp>
          <p:nvSpPr>
            <p:cNvPr id="22580" name="Rectangle 14"/>
            <p:cNvSpPr>
              <a:spLocks noChangeArrowheads="1"/>
            </p:cNvSpPr>
            <p:nvPr/>
          </p:nvSpPr>
          <p:spPr bwMode="auto">
            <a:xfrm>
              <a:off x="608" y="24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sz="1600">
                  <a:latin typeface="+mn-lt"/>
                </a:rPr>
                <a:t>application</a:t>
              </a:r>
            </a:p>
          </p:txBody>
        </p:sp>
        <p:sp>
          <p:nvSpPr>
            <p:cNvPr id="22581" name="Rectangle 15"/>
            <p:cNvSpPr>
              <a:spLocks noChangeArrowheads="1"/>
            </p:cNvSpPr>
            <p:nvPr/>
          </p:nvSpPr>
          <p:spPr bwMode="auto">
            <a:xfrm>
              <a:off x="608" y="27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sz="1600">
                  <a:latin typeface="+mn-lt"/>
                </a:rPr>
                <a:t>transport</a:t>
              </a:r>
            </a:p>
          </p:txBody>
        </p:sp>
        <p:sp>
          <p:nvSpPr>
            <p:cNvPr id="22582" name="Rectangle 16"/>
            <p:cNvSpPr>
              <a:spLocks noChangeArrowheads="1"/>
            </p:cNvSpPr>
            <p:nvPr/>
          </p:nvSpPr>
          <p:spPr bwMode="auto">
            <a:xfrm>
              <a:off x="608" y="30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sz="1600">
                  <a:latin typeface="+mn-lt"/>
                </a:rPr>
                <a:t>network</a:t>
              </a:r>
            </a:p>
          </p:txBody>
        </p:sp>
        <p:sp>
          <p:nvSpPr>
            <p:cNvPr id="22583" name="Rectangle 17"/>
            <p:cNvSpPr>
              <a:spLocks noChangeArrowheads="1"/>
            </p:cNvSpPr>
            <p:nvPr/>
          </p:nvSpPr>
          <p:spPr bwMode="auto">
            <a:xfrm>
              <a:off x="608" y="33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sz="1600">
                  <a:latin typeface="+mn-lt"/>
                </a:rPr>
                <a:t>link</a:t>
              </a:r>
            </a:p>
          </p:txBody>
        </p:sp>
        <p:sp>
          <p:nvSpPr>
            <p:cNvPr id="22584" name="Rectangle 18"/>
            <p:cNvSpPr>
              <a:spLocks noChangeArrowheads="1"/>
            </p:cNvSpPr>
            <p:nvPr/>
          </p:nvSpPr>
          <p:spPr bwMode="auto">
            <a:xfrm>
              <a:off x="608" y="36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sz="1600">
                  <a:latin typeface="+mn-lt"/>
                </a:rPr>
                <a:t>physical</a:t>
              </a:r>
            </a:p>
          </p:txBody>
        </p:sp>
      </p:grpSp>
      <p:grpSp>
        <p:nvGrpSpPr>
          <p:cNvPr id="22553" name="Group 19"/>
          <p:cNvGrpSpPr>
            <a:grpSpLocks/>
          </p:cNvGrpSpPr>
          <p:nvPr/>
        </p:nvGrpSpPr>
        <p:grpSpPr bwMode="auto">
          <a:xfrm>
            <a:off x="3360738" y="3219450"/>
            <a:ext cx="2735263" cy="2381250"/>
            <a:chOff x="608" y="2454"/>
            <a:chExt cx="1261" cy="1500"/>
          </a:xfrm>
        </p:grpSpPr>
        <p:sp>
          <p:nvSpPr>
            <p:cNvPr id="22575" name="Rectangle 20"/>
            <p:cNvSpPr>
              <a:spLocks noChangeArrowheads="1"/>
            </p:cNvSpPr>
            <p:nvPr/>
          </p:nvSpPr>
          <p:spPr bwMode="auto">
            <a:xfrm>
              <a:off x="608" y="24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+mn-lt"/>
                </a:rPr>
                <a:t>application</a:t>
              </a:r>
            </a:p>
          </p:txBody>
        </p:sp>
        <p:sp>
          <p:nvSpPr>
            <p:cNvPr id="22576" name="Rectangle 21"/>
            <p:cNvSpPr>
              <a:spLocks noChangeArrowheads="1"/>
            </p:cNvSpPr>
            <p:nvPr/>
          </p:nvSpPr>
          <p:spPr bwMode="auto">
            <a:xfrm>
              <a:off x="608" y="27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transport</a:t>
              </a:r>
            </a:p>
          </p:txBody>
        </p:sp>
        <p:sp>
          <p:nvSpPr>
            <p:cNvPr id="22577" name="Rectangle 22"/>
            <p:cNvSpPr>
              <a:spLocks noChangeArrowheads="1"/>
            </p:cNvSpPr>
            <p:nvPr/>
          </p:nvSpPr>
          <p:spPr bwMode="auto">
            <a:xfrm>
              <a:off x="608" y="30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network</a:t>
              </a:r>
            </a:p>
          </p:txBody>
        </p:sp>
        <p:sp>
          <p:nvSpPr>
            <p:cNvPr id="22578" name="Rectangle 23"/>
            <p:cNvSpPr>
              <a:spLocks noChangeArrowheads="1"/>
            </p:cNvSpPr>
            <p:nvPr/>
          </p:nvSpPr>
          <p:spPr bwMode="auto">
            <a:xfrm>
              <a:off x="608" y="33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link</a:t>
              </a:r>
            </a:p>
          </p:txBody>
        </p:sp>
        <p:sp>
          <p:nvSpPr>
            <p:cNvPr id="22579" name="Rectangle 24"/>
            <p:cNvSpPr>
              <a:spLocks noChangeArrowheads="1"/>
            </p:cNvSpPr>
            <p:nvPr/>
          </p:nvSpPr>
          <p:spPr bwMode="auto">
            <a:xfrm>
              <a:off x="608" y="36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physical</a:t>
              </a:r>
            </a:p>
          </p:txBody>
        </p:sp>
      </p:grpSp>
      <p:grpSp>
        <p:nvGrpSpPr>
          <p:cNvPr id="22554" name="Group 25"/>
          <p:cNvGrpSpPr>
            <a:grpSpLocks/>
          </p:cNvGrpSpPr>
          <p:nvPr/>
        </p:nvGrpSpPr>
        <p:grpSpPr bwMode="auto">
          <a:xfrm>
            <a:off x="5387975" y="3265488"/>
            <a:ext cx="598488" cy="500063"/>
            <a:chOff x="2614" y="2862"/>
            <a:chExt cx="377" cy="315"/>
          </a:xfrm>
        </p:grpSpPr>
        <p:sp>
          <p:nvSpPr>
            <p:cNvPr id="22573" name="Rectangle 26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2574" name="Oval 27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P2</a:t>
              </a:r>
            </a:p>
          </p:txBody>
        </p:sp>
      </p:grpSp>
      <p:grpSp>
        <p:nvGrpSpPr>
          <p:cNvPr id="22555" name="Group 28"/>
          <p:cNvGrpSpPr>
            <a:grpSpLocks/>
          </p:cNvGrpSpPr>
          <p:nvPr/>
        </p:nvGrpSpPr>
        <p:grpSpPr bwMode="auto">
          <a:xfrm>
            <a:off x="2017713" y="3289300"/>
            <a:ext cx="598488" cy="500063"/>
            <a:chOff x="2614" y="2862"/>
            <a:chExt cx="377" cy="315"/>
          </a:xfrm>
        </p:grpSpPr>
        <p:sp>
          <p:nvSpPr>
            <p:cNvPr id="22571" name="Rectangle 29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2572" name="Oval 30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P3</a:t>
              </a:r>
            </a:p>
          </p:txBody>
        </p:sp>
      </p:grpSp>
      <p:grpSp>
        <p:nvGrpSpPr>
          <p:cNvPr id="22556" name="Group 31"/>
          <p:cNvGrpSpPr>
            <a:grpSpLocks/>
          </p:cNvGrpSpPr>
          <p:nvPr/>
        </p:nvGrpSpPr>
        <p:grpSpPr bwMode="auto">
          <a:xfrm>
            <a:off x="6791325" y="3203575"/>
            <a:ext cx="598488" cy="500063"/>
            <a:chOff x="2614" y="2862"/>
            <a:chExt cx="377" cy="315"/>
          </a:xfrm>
        </p:grpSpPr>
        <p:sp>
          <p:nvSpPr>
            <p:cNvPr id="22569" name="Rectangle 32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2570" name="Oval 33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latin typeface="+mn-lt"/>
                </a:rPr>
                <a:t>P5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22557" name="Group 34"/>
          <p:cNvGrpSpPr>
            <a:grpSpLocks/>
          </p:cNvGrpSpPr>
          <p:nvPr/>
        </p:nvGrpSpPr>
        <p:grpSpPr bwMode="auto">
          <a:xfrm>
            <a:off x="3454400" y="3295650"/>
            <a:ext cx="598488" cy="500063"/>
            <a:chOff x="2614" y="2862"/>
            <a:chExt cx="377" cy="315"/>
          </a:xfrm>
        </p:grpSpPr>
        <p:sp>
          <p:nvSpPr>
            <p:cNvPr id="22567" name="Rectangle 35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2568" name="Oval 36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P1</a:t>
              </a:r>
            </a:p>
          </p:txBody>
        </p:sp>
      </p:grpSp>
      <p:sp>
        <p:nvSpPr>
          <p:cNvPr id="22558" name="Text Box 37"/>
          <p:cNvSpPr txBox="1">
            <a:spLocks noChangeArrowheads="1"/>
          </p:cNvSpPr>
          <p:nvPr/>
        </p:nvSpPr>
        <p:spPr bwMode="auto">
          <a:xfrm>
            <a:off x="308466" y="5600700"/>
            <a:ext cx="26979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dirty="0">
                <a:solidFill>
                  <a:schemeClr val="accent2"/>
                </a:solidFill>
                <a:latin typeface="+mn-lt"/>
              </a:rPr>
              <a:t>host </a:t>
            </a:r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1 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(P3 and P4 mux)</a:t>
            </a:r>
            <a:endParaRPr lang="en-US" sz="1600" dirty="0">
              <a:latin typeface="+mn-lt"/>
            </a:endParaRPr>
          </a:p>
        </p:txBody>
      </p:sp>
      <p:sp>
        <p:nvSpPr>
          <p:cNvPr id="22559" name="Text Box 38"/>
          <p:cNvSpPr txBox="1">
            <a:spLocks noChangeArrowheads="1"/>
          </p:cNvSpPr>
          <p:nvPr/>
        </p:nvSpPr>
        <p:spPr bwMode="auto">
          <a:xfrm>
            <a:off x="3157977" y="5665788"/>
            <a:ext cx="31598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dirty="0">
                <a:solidFill>
                  <a:schemeClr val="accent2"/>
                </a:solidFill>
                <a:latin typeface="+mn-lt"/>
              </a:rPr>
              <a:t>host </a:t>
            </a:r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2 (P1 and P2 </a:t>
            </a:r>
            <a:r>
              <a:rPr lang="en-US" sz="2000" dirty="0" err="1" smtClean="0">
                <a:solidFill>
                  <a:schemeClr val="accent2"/>
                </a:solidFill>
                <a:latin typeface="+mn-lt"/>
              </a:rPr>
              <a:t>demux</a:t>
            </a:r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)</a:t>
            </a:r>
            <a:endParaRPr lang="en-US" sz="16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2560" name="Text Box 39"/>
          <p:cNvSpPr txBox="1">
            <a:spLocks noChangeArrowheads="1"/>
          </p:cNvSpPr>
          <p:nvPr/>
        </p:nvSpPr>
        <p:spPr bwMode="auto">
          <a:xfrm>
            <a:off x="7325858" y="5543550"/>
            <a:ext cx="8819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+mn-lt"/>
              </a:rPr>
              <a:t>host 3</a:t>
            </a:r>
          </a:p>
        </p:txBody>
      </p:sp>
      <p:sp>
        <p:nvSpPr>
          <p:cNvPr id="22561" name="Line 40"/>
          <p:cNvSpPr>
            <a:spLocks noChangeShapeType="1"/>
          </p:cNvSpPr>
          <p:nvPr/>
        </p:nvSpPr>
        <p:spPr bwMode="auto">
          <a:xfrm>
            <a:off x="2328863" y="3694113"/>
            <a:ext cx="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2562" name="Line 41"/>
          <p:cNvSpPr>
            <a:spLocks noChangeShapeType="1"/>
          </p:cNvSpPr>
          <p:nvPr/>
        </p:nvSpPr>
        <p:spPr bwMode="auto">
          <a:xfrm flipV="1">
            <a:off x="3700463" y="3617913"/>
            <a:ext cx="0" cy="175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2563" name="Line 42"/>
          <p:cNvSpPr>
            <a:spLocks noChangeShapeType="1"/>
          </p:cNvSpPr>
          <p:nvPr/>
        </p:nvSpPr>
        <p:spPr bwMode="auto">
          <a:xfrm>
            <a:off x="2328863" y="5370513"/>
            <a:ext cx="1371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2564" name="Line 43"/>
          <p:cNvSpPr>
            <a:spLocks noChangeShapeType="1"/>
          </p:cNvSpPr>
          <p:nvPr/>
        </p:nvSpPr>
        <p:spPr bwMode="auto">
          <a:xfrm>
            <a:off x="7053263" y="3541713"/>
            <a:ext cx="0" cy="1828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2565" name="Line 44"/>
          <p:cNvSpPr>
            <a:spLocks noChangeShapeType="1"/>
          </p:cNvSpPr>
          <p:nvPr/>
        </p:nvSpPr>
        <p:spPr bwMode="auto">
          <a:xfrm flipV="1">
            <a:off x="5681663" y="3617913"/>
            <a:ext cx="0" cy="175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2566" name="Line 45"/>
          <p:cNvSpPr>
            <a:spLocks noChangeShapeType="1"/>
          </p:cNvSpPr>
          <p:nvPr/>
        </p:nvSpPr>
        <p:spPr bwMode="auto">
          <a:xfrm>
            <a:off x="5681663" y="5370513"/>
            <a:ext cx="1371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2535" name="Rectangle 46"/>
          <p:cNvSpPr>
            <a:spLocks noChangeArrowheads="1"/>
          </p:cNvSpPr>
          <p:nvPr/>
        </p:nvSpPr>
        <p:spPr bwMode="auto">
          <a:xfrm>
            <a:off x="457200" y="2895600"/>
            <a:ext cx="598488" cy="195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2536" name="Oval 47"/>
          <p:cNvSpPr>
            <a:spLocks noChangeArrowheads="1"/>
          </p:cNvSpPr>
          <p:nvPr/>
        </p:nvSpPr>
        <p:spPr bwMode="auto">
          <a:xfrm>
            <a:off x="2590800" y="28194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1600">
              <a:latin typeface="+mn-lt"/>
            </a:endParaRPr>
          </a:p>
        </p:txBody>
      </p:sp>
      <p:sp>
        <p:nvSpPr>
          <p:cNvPr id="22537" name="Text Box 48"/>
          <p:cNvSpPr txBox="1">
            <a:spLocks noChangeArrowheads="1"/>
          </p:cNvSpPr>
          <p:nvPr/>
        </p:nvSpPr>
        <p:spPr bwMode="auto">
          <a:xfrm>
            <a:off x="3276600" y="2819400"/>
            <a:ext cx="1073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latin typeface="+mn-lt"/>
              </a:rPr>
              <a:t>= process</a:t>
            </a:r>
          </a:p>
        </p:txBody>
      </p:sp>
      <p:sp>
        <p:nvSpPr>
          <p:cNvPr id="22538" name="Text Box 49"/>
          <p:cNvSpPr txBox="1">
            <a:spLocks noChangeArrowheads="1"/>
          </p:cNvSpPr>
          <p:nvPr/>
        </p:nvSpPr>
        <p:spPr bwMode="auto">
          <a:xfrm>
            <a:off x="1143000" y="2819400"/>
            <a:ext cx="973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latin typeface="+mn-lt"/>
              </a:rPr>
              <a:t>= socket</a:t>
            </a:r>
          </a:p>
        </p:txBody>
      </p:sp>
      <p:sp>
        <p:nvSpPr>
          <p:cNvPr id="22539" name="Text Box 50"/>
          <p:cNvSpPr txBox="1">
            <a:spLocks noChangeArrowheads="1"/>
          </p:cNvSpPr>
          <p:nvPr/>
        </p:nvSpPr>
        <p:spPr bwMode="auto">
          <a:xfrm>
            <a:off x="4856163" y="166211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sz="1600">
              <a:latin typeface="+mn-lt"/>
            </a:endParaRPr>
          </a:p>
        </p:txBody>
      </p:sp>
      <p:sp>
        <p:nvSpPr>
          <p:cNvPr id="22540" name="Text Box 51"/>
          <p:cNvSpPr txBox="1">
            <a:spLocks noChangeArrowheads="1"/>
          </p:cNvSpPr>
          <p:nvPr/>
        </p:nvSpPr>
        <p:spPr bwMode="auto">
          <a:xfrm>
            <a:off x="4879975" y="143986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sz="2400">
              <a:latin typeface="+mn-lt"/>
            </a:endParaRPr>
          </a:p>
        </p:txBody>
      </p:sp>
      <p:sp>
        <p:nvSpPr>
          <p:cNvPr id="285748" name="Rectangle 52"/>
          <p:cNvSpPr>
            <a:spLocks noChangeArrowheads="1"/>
          </p:cNvSpPr>
          <p:nvPr/>
        </p:nvSpPr>
        <p:spPr bwMode="auto">
          <a:xfrm>
            <a:off x="4856163" y="1597025"/>
            <a:ext cx="4157208" cy="1066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 dirty="0">
                <a:latin typeface="+mn-lt"/>
              </a:rPr>
              <a:t>delivering received </a:t>
            </a:r>
            <a:r>
              <a:rPr lang="en-US" sz="2000" dirty="0" smtClean="0">
                <a:latin typeface="+mn-lt"/>
              </a:rPr>
              <a:t>segments on</a:t>
            </a:r>
          </a:p>
          <a:p>
            <a:pPr>
              <a:defRPr/>
            </a:pPr>
            <a:r>
              <a:rPr lang="en-US" sz="2000" dirty="0" smtClean="0">
                <a:latin typeface="+mn-lt"/>
              </a:rPr>
              <a:t> the same NIC to the correct </a:t>
            </a:r>
            <a:r>
              <a:rPr lang="en-US" sz="2000" dirty="0">
                <a:latin typeface="+mn-lt"/>
              </a:rPr>
              <a:t>socket</a:t>
            </a:r>
          </a:p>
        </p:txBody>
      </p:sp>
      <p:grpSp>
        <p:nvGrpSpPr>
          <p:cNvPr id="22542" name="Group 53"/>
          <p:cNvGrpSpPr>
            <a:grpSpLocks/>
          </p:cNvGrpSpPr>
          <p:nvPr/>
        </p:nvGrpSpPr>
        <p:grpSpPr bwMode="auto">
          <a:xfrm>
            <a:off x="5041900" y="1368425"/>
            <a:ext cx="3189288" cy="400050"/>
            <a:chOff x="1129" y="3713"/>
            <a:chExt cx="1614" cy="252"/>
          </a:xfrm>
        </p:grpSpPr>
        <p:sp>
          <p:nvSpPr>
            <p:cNvPr id="22548" name="Rectangle 54"/>
            <p:cNvSpPr>
              <a:spLocks noChangeArrowheads="1"/>
            </p:cNvSpPr>
            <p:nvPr/>
          </p:nvSpPr>
          <p:spPr bwMode="auto">
            <a:xfrm>
              <a:off x="1422" y="3732"/>
              <a:ext cx="1002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85751" name="Text Box 55"/>
            <p:cNvSpPr txBox="1">
              <a:spLocks noChangeArrowheads="1"/>
            </p:cNvSpPr>
            <p:nvPr/>
          </p:nvSpPr>
          <p:spPr bwMode="auto">
            <a:xfrm>
              <a:off x="1129" y="3713"/>
              <a:ext cx="161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u="sng" dirty="0" err="1">
                  <a:solidFill>
                    <a:srgbClr val="FF0000"/>
                  </a:solidFill>
                  <a:latin typeface="+mn-lt"/>
                </a:rPr>
                <a:t>Demultiplexing</a:t>
              </a:r>
              <a:r>
                <a:rPr lang="en-US" sz="2000" u="sng" dirty="0">
                  <a:solidFill>
                    <a:srgbClr val="FF0000"/>
                  </a:solidFill>
                  <a:latin typeface="+mn-lt"/>
                </a:rPr>
                <a:t> at </a:t>
              </a:r>
              <a:r>
                <a:rPr lang="en-US" sz="2000" u="sng" dirty="0" err="1">
                  <a:solidFill>
                    <a:srgbClr val="FF0000"/>
                  </a:solidFill>
                  <a:latin typeface="+mn-lt"/>
                </a:rPr>
                <a:t>rcv</a:t>
              </a:r>
              <a:r>
                <a:rPr lang="en-US" sz="2000" u="sng" dirty="0">
                  <a:solidFill>
                    <a:srgbClr val="FF0000"/>
                  </a:solidFill>
                  <a:latin typeface="+mn-lt"/>
                </a:rPr>
                <a:t> host:</a:t>
              </a:r>
            </a:p>
          </p:txBody>
        </p:sp>
      </p:grpSp>
      <p:sp>
        <p:nvSpPr>
          <p:cNvPr id="285752" name="Text Box 56"/>
          <p:cNvSpPr txBox="1">
            <a:spLocks noChangeArrowheads="1"/>
          </p:cNvSpPr>
          <p:nvPr/>
        </p:nvSpPr>
        <p:spPr bwMode="auto">
          <a:xfrm>
            <a:off x="398463" y="1797050"/>
            <a:ext cx="412805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gathering data from multiple</a:t>
            </a:r>
          </a:p>
          <a:p>
            <a:pPr>
              <a:defRPr/>
            </a:pPr>
            <a:r>
              <a:rPr lang="en-US" sz="2000" dirty="0" smtClean="0">
                <a:latin typeface="+mn-lt"/>
              </a:rPr>
              <a:t>Sockets leave out of the same NIC</a:t>
            </a:r>
            <a:endParaRPr lang="en-US" sz="2400" dirty="0">
              <a:latin typeface="+mn-lt"/>
            </a:endParaRPr>
          </a:p>
        </p:txBody>
      </p:sp>
      <p:sp>
        <p:nvSpPr>
          <p:cNvPr id="22544" name="Rectangle 57"/>
          <p:cNvSpPr>
            <a:spLocks noChangeArrowheads="1"/>
          </p:cNvSpPr>
          <p:nvPr/>
        </p:nvSpPr>
        <p:spPr bwMode="auto">
          <a:xfrm>
            <a:off x="373063" y="1682750"/>
            <a:ext cx="4153453" cy="9540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22545" name="Group 58"/>
          <p:cNvGrpSpPr>
            <a:grpSpLocks/>
          </p:cNvGrpSpPr>
          <p:nvPr/>
        </p:nvGrpSpPr>
        <p:grpSpPr bwMode="auto">
          <a:xfrm>
            <a:off x="615950" y="1349375"/>
            <a:ext cx="3076575" cy="400050"/>
            <a:chOff x="970" y="3713"/>
            <a:chExt cx="1938" cy="252"/>
          </a:xfrm>
        </p:grpSpPr>
        <p:sp>
          <p:nvSpPr>
            <p:cNvPr id="22546" name="Rectangle 59"/>
            <p:cNvSpPr>
              <a:spLocks noChangeArrowheads="1"/>
            </p:cNvSpPr>
            <p:nvPr/>
          </p:nvSpPr>
          <p:spPr bwMode="auto">
            <a:xfrm>
              <a:off x="1422" y="3732"/>
              <a:ext cx="1002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85756" name="Text Box 60"/>
            <p:cNvSpPr txBox="1">
              <a:spLocks noChangeArrowheads="1"/>
            </p:cNvSpPr>
            <p:nvPr/>
          </p:nvSpPr>
          <p:spPr bwMode="auto">
            <a:xfrm>
              <a:off x="970" y="3713"/>
              <a:ext cx="193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u="sng" dirty="0">
                  <a:solidFill>
                    <a:srgbClr val="FF0000"/>
                  </a:solidFill>
                  <a:latin typeface="+mn-lt"/>
                </a:rPr>
                <a:t>Multiplexing at send host: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64" name="Group 28"/>
          <p:cNvGrpSpPr>
            <a:grpSpLocks/>
          </p:cNvGrpSpPr>
          <p:nvPr/>
        </p:nvGrpSpPr>
        <p:grpSpPr bwMode="auto">
          <a:xfrm>
            <a:off x="341349" y="3267532"/>
            <a:ext cx="598488" cy="500063"/>
            <a:chOff x="2614" y="2862"/>
            <a:chExt cx="377" cy="315"/>
          </a:xfrm>
        </p:grpSpPr>
        <p:sp>
          <p:nvSpPr>
            <p:cNvPr id="65" name="Rectangle 29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66" name="Oval 30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latin typeface="+mn-lt"/>
                </a:rPr>
                <a:t>P4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7" name="Line 40"/>
          <p:cNvSpPr>
            <a:spLocks noChangeShapeType="1"/>
          </p:cNvSpPr>
          <p:nvPr/>
        </p:nvSpPr>
        <p:spPr bwMode="auto">
          <a:xfrm>
            <a:off x="615950" y="3789362"/>
            <a:ext cx="0" cy="20259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68" name="Line 42"/>
          <p:cNvSpPr>
            <a:spLocks noChangeShapeType="1"/>
          </p:cNvSpPr>
          <p:nvPr/>
        </p:nvSpPr>
        <p:spPr bwMode="auto">
          <a:xfrm>
            <a:off x="0" y="5815269"/>
            <a:ext cx="561522" cy="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8A484C-81C9-4D4F-B384-41ED2AB2623B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E4DEA0-40E5-4202-A51B-4D561E6B581C}" type="slidenum">
              <a:rPr lang="en-US">
                <a:latin typeface="Verdana" pitchFamily="34" charset="0"/>
              </a:rPr>
              <a:pPr/>
              <a:t>16</a:t>
            </a:fld>
            <a:endParaRPr lang="en-US">
              <a:latin typeface="Verdana" pitchFamily="34" charset="0"/>
            </a:endParaRPr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title"/>
          </p:nvPr>
        </p:nvSpPr>
        <p:spPr>
          <a:xfrm>
            <a:off x="51435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What transport service does an app need?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63111" y="1667434"/>
            <a:ext cx="6852937" cy="135111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kern="0" dirty="0" smtClean="0">
                <a:solidFill>
                  <a:srgbClr val="FF0000"/>
                </a:solidFill>
              </a:rPr>
              <a:t>MUST, CANNOT WORK WITHOUT THIS:</a:t>
            </a:r>
            <a:endParaRPr lang="en-US" sz="2000" kern="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kern="0" dirty="0" smtClean="0"/>
              <a:t>Process Addressing, delivery to the correct process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kern="0" dirty="0" smtClean="0"/>
              <a:t>MUX/DEMUX</a:t>
            </a:r>
            <a:endParaRPr lang="en-US" sz="2400" kern="0" dirty="0" smtClean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3694825"/>
            <a:ext cx="3919538" cy="1705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kern="0" dirty="0" smtClean="0">
                <a:solidFill>
                  <a:srgbClr val="FF0000"/>
                </a:solidFill>
              </a:rPr>
              <a:t>ADDITIONAL SERVICES: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kern="0" dirty="0"/>
              <a:t>Limited or No Data </a:t>
            </a:r>
            <a:r>
              <a:rPr lang="en-US" sz="2000" kern="0" dirty="0" smtClean="0"/>
              <a:t>loss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kern="0" dirty="0" smtClean="0"/>
              <a:t>Throughput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kern="0" dirty="0" smtClean="0"/>
              <a:t>Timing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kern="0" dirty="0" smtClean="0"/>
              <a:t>Security</a:t>
            </a:r>
            <a:endParaRPr lang="en-US" sz="2000" kern="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kern="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2D3DFD-BB0A-44CF-83B9-974482D869AD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EAB214-D7BD-4F16-BBEA-CE9AEC23C077}" type="slidenum">
              <a:rPr lang="en-US">
                <a:latin typeface="Verdana" pitchFamily="34" charset="0"/>
              </a:rPr>
              <a:pPr/>
              <a:t>17</a:t>
            </a:fld>
            <a:endParaRPr lang="en-US">
              <a:latin typeface="Verdana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Internet transport protocols services</a:t>
            </a:r>
            <a:endParaRPr lang="en-US" smtClean="0"/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2243" y="1169575"/>
            <a:ext cx="3667125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UDP (User Datagram Protocol) service:</a:t>
            </a:r>
            <a:endParaRPr lang="en-US" sz="2400" dirty="0" smtClean="0"/>
          </a:p>
          <a:p>
            <a:pPr eaLnBrk="1" hangingPunct="1"/>
            <a:r>
              <a:rPr lang="en-US" sz="2000" i="1" dirty="0"/>
              <a:t>MUST SERVICES:</a:t>
            </a:r>
          </a:p>
          <a:p>
            <a:pPr lvl="1" eaLnBrk="1" hangingPunct="1"/>
            <a:r>
              <a:rPr lang="en-US" sz="1600" i="1" dirty="0"/>
              <a:t>Addressing, mux/</a:t>
            </a:r>
            <a:r>
              <a:rPr lang="en-US" sz="1600" i="1" dirty="0" err="1"/>
              <a:t>demux</a:t>
            </a:r>
            <a:endParaRPr lang="en-US" sz="1600" i="1" dirty="0"/>
          </a:p>
          <a:p>
            <a:pPr marL="0" indent="0" eaLnBrk="1" hangingPunct="1"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u="sng" dirty="0" smtClean="0">
                <a:solidFill>
                  <a:srgbClr val="FF0000"/>
                </a:solidFill>
              </a:rPr>
              <a:t>Q:</a:t>
            </a:r>
            <a:r>
              <a:rPr lang="en-US" sz="2000" dirty="0" smtClean="0"/>
              <a:t> Where would you use UDP?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56950" y="5385169"/>
            <a:ext cx="5797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Sockets are needed for both TCP and UDP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Their data structures are different for TCP and UDP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64743" y="1169575"/>
            <a:ext cx="4579257" cy="3876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 u="sng" kern="0" dirty="0" smtClean="0">
                <a:solidFill>
                  <a:srgbClr val="FF0000"/>
                </a:solidFill>
              </a:rPr>
              <a:t>TCP (Transport Control Protocol) service:</a:t>
            </a:r>
            <a:endParaRPr lang="en-US" sz="2400" kern="0" dirty="0" smtClean="0"/>
          </a:p>
          <a:p>
            <a:pPr eaLnBrk="1" hangingPunct="1"/>
            <a:r>
              <a:rPr lang="en-US" sz="2000" i="1" kern="0" dirty="0" smtClean="0"/>
              <a:t>MUST SERVICES:</a:t>
            </a:r>
          </a:p>
          <a:p>
            <a:pPr lvl="1" eaLnBrk="1" hangingPunct="1"/>
            <a:r>
              <a:rPr lang="en-US" sz="1600" i="1" kern="0" dirty="0" smtClean="0"/>
              <a:t>Addressing, mux/</a:t>
            </a:r>
            <a:r>
              <a:rPr lang="en-US" sz="1600" i="1" kern="0" dirty="0" err="1" smtClean="0"/>
              <a:t>demux</a:t>
            </a:r>
            <a:endParaRPr lang="en-US" sz="1600" i="1" kern="0" dirty="0" smtClean="0"/>
          </a:p>
          <a:p>
            <a:pPr eaLnBrk="1" hangingPunct="1"/>
            <a:r>
              <a:rPr lang="en-US" sz="2000" i="1" kern="0" dirty="0" smtClean="0"/>
              <a:t>ADDITIONAL: connection-oriented:</a:t>
            </a:r>
            <a:r>
              <a:rPr lang="en-US" sz="2000" kern="0" dirty="0" smtClean="0"/>
              <a:t> </a:t>
            </a:r>
          </a:p>
          <a:p>
            <a:pPr lvl="1" eaLnBrk="1" hangingPunct="1"/>
            <a:r>
              <a:rPr lang="en-US" sz="1600" kern="0" dirty="0" smtClean="0"/>
              <a:t>Wire-like: in order, reliable delivery between sending and receiving processes</a:t>
            </a:r>
          </a:p>
          <a:p>
            <a:pPr lvl="1" eaLnBrk="1" hangingPunct="1"/>
            <a:r>
              <a:rPr lang="en-US" sz="1600" kern="0" dirty="0" smtClean="0"/>
              <a:t>setup required between client and server processes</a:t>
            </a:r>
          </a:p>
          <a:p>
            <a:pPr lvl="1" eaLnBrk="1" hangingPunct="1"/>
            <a:r>
              <a:rPr lang="en-US" sz="1600" kern="0" dirty="0" smtClean="0"/>
              <a:t>Keeps a connection  state</a:t>
            </a:r>
          </a:p>
          <a:p>
            <a:pPr lvl="1" eaLnBrk="1" hangingPunct="1"/>
            <a:r>
              <a:rPr lang="en-US" sz="1600" kern="0" dirty="0" smtClean="0"/>
              <a:t>Complex mechanism with retransmissions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A462C3-1A9F-400B-BB5A-2DE73380FB53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276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DD4D67-09A0-44C8-8BEF-6668F354B323}" type="slidenum">
              <a:rPr lang="en-US">
                <a:latin typeface="Verdana" pitchFamily="34" charset="0"/>
              </a:rPr>
              <a:pPr/>
              <a:t>18</a:t>
            </a:fld>
            <a:endParaRPr lang="en-US">
              <a:latin typeface="Verdana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7650" y="228600"/>
            <a:ext cx="8747125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Internet apps:  application, transport protocols</a:t>
            </a:r>
            <a:endParaRPr lang="en-US" smtClean="0"/>
          </a:p>
        </p:txBody>
      </p:sp>
      <p:sp>
        <p:nvSpPr>
          <p:cNvPr id="27654" name="Text Box 3"/>
          <p:cNvSpPr txBox="1">
            <a:spLocks noChangeArrowheads="1"/>
          </p:cNvSpPr>
          <p:nvPr/>
        </p:nvSpPr>
        <p:spPr bwMode="auto">
          <a:xfrm>
            <a:off x="501318" y="1773238"/>
            <a:ext cx="2621295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000" b="1" dirty="0"/>
              <a:t>Application</a:t>
            </a:r>
            <a:endParaRPr lang="en-US" sz="2000" dirty="0"/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e-mail</a:t>
            </a:r>
          </a:p>
          <a:p>
            <a:pPr algn="r"/>
            <a:r>
              <a:rPr lang="en-US" sz="2000" dirty="0" smtClean="0"/>
              <a:t>Web </a:t>
            </a:r>
            <a:endParaRPr lang="en-US" sz="2000" dirty="0"/>
          </a:p>
          <a:p>
            <a:pPr algn="r"/>
            <a:r>
              <a:rPr lang="en-US" sz="2000" dirty="0"/>
              <a:t>file transfer</a:t>
            </a:r>
          </a:p>
          <a:p>
            <a:pPr algn="r"/>
            <a:r>
              <a:rPr lang="en-US" sz="2000" dirty="0"/>
              <a:t>streaming multimedia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Internet telephony</a:t>
            </a:r>
          </a:p>
          <a:p>
            <a:pPr algn="r"/>
            <a:endParaRPr lang="en-US" sz="2400" dirty="0">
              <a:latin typeface="Times New Roman" pitchFamily="18" charset="0"/>
            </a:endParaRPr>
          </a:p>
        </p:txBody>
      </p:sp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3302000" y="1458913"/>
            <a:ext cx="2548839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/>
              <a:t>Application</a:t>
            </a:r>
          </a:p>
          <a:p>
            <a:r>
              <a:rPr lang="en-US" sz="2000" b="1" dirty="0"/>
              <a:t>layer protocol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SMTP [RFC 2821]</a:t>
            </a:r>
          </a:p>
          <a:p>
            <a:r>
              <a:rPr lang="en-US" sz="2000" dirty="0" smtClean="0"/>
              <a:t>HTTP </a:t>
            </a:r>
            <a:r>
              <a:rPr lang="en-US" sz="2000" dirty="0"/>
              <a:t>[RFC 2616]</a:t>
            </a:r>
          </a:p>
          <a:p>
            <a:r>
              <a:rPr lang="en-US" sz="2000" dirty="0"/>
              <a:t>FTP [RFC 959]</a:t>
            </a:r>
          </a:p>
          <a:p>
            <a:r>
              <a:rPr lang="en-US" sz="2000" dirty="0"/>
              <a:t>HTTP </a:t>
            </a:r>
            <a:r>
              <a:rPr lang="en-US" sz="2000" dirty="0" smtClean="0"/>
              <a:t>(</a:t>
            </a:r>
            <a:r>
              <a:rPr lang="en-US" sz="2000" dirty="0" err="1" smtClean="0"/>
              <a:t>Youtube</a:t>
            </a:r>
            <a:r>
              <a:rPr lang="en-US" sz="2000" dirty="0"/>
              <a:t>), </a:t>
            </a:r>
            <a:br>
              <a:rPr lang="en-US" sz="2000" dirty="0"/>
            </a:br>
            <a:r>
              <a:rPr lang="en-US" sz="2000" dirty="0"/>
              <a:t>RTP [RFC 1889]</a:t>
            </a:r>
          </a:p>
          <a:p>
            <a:r>
              <a:rPr lang="en-US" sz="2000" dirty="0"/>
              <a:t>SIP, RTP, proprietary</a:t>
            </a:r>
          </a:p>
          <a:p>
            <a:r>
              <a:rPr lang="en-US" sz="2000" dirty="0"/>
              <a:t>(e.g., Skype)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7656" name="Text Box 5"/>
          <p:cNvSpPr txBox="1">
            <a:spLocks noChangeArrowheads="1"/>
          </p:cNvSpPr>
          <p:nvPr/>
        </p:nvSpPr>
        <p:spPr bwMode="auto">
          <a:xfrm>
            <a:off x="6130925" y="1477963"/>
            <a:ext cx="2624138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/>
              <a:t>Underlying</a:t>
            </a:r>
          </a:p>
          <a:p>
            <a:r>
              <a:rPr lang="en-US" sz="2000" b="1" dirty="0"/>
              <a:t>transport protocol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TCP</a:t>
            </a:r>
          </a:p>
          <a:p>
            <a:r>
              <a:rPr lang="en-US" sz="2000" dirty="0" smtClean="0"/>
              <a:t>TCP</a:t>
            </a:r>
            <a:endParaRPr lang="en-US" sz="2000" dirty="0"/>
          </a:p>
          <a:p>
            <a:r>
              <a:rPr lang="en-US" sz="2000" dirty="0"/>
              <a:t>TCP</a:t>
            </a:r>
          </a:p>
          <a:p>
            <a:r>
              <a:rPr lang="en-US" sz="2000" dirty="0"/>
              <a:t>TCP or UDP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typically UDP</a:t>
            </a:r>
          </a:p>
        </p:txBody>
      </p:sp>
      <p:sp>
        <p:nvSpPr>
          <p:cNvPr id="27657" name="Line 7"/>
          <p:cNvSpPr>
            <a:spLocks noChangeShapeType="1"/>
          </p:cNvSpPr>
          <p:nvPr/>
        </p:nvSpPr>
        <p:spPr bwMode="auto">
          <a:xfrm>
            <a:off x="1171575" y="2152650"/>
            <a:ext cx="73342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1123950" y="2743200"/>
            <a:ext cx="7324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 flipV="1">
            <a:off x="1133475" y="3038475"/>
            <a:ext cx="729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 flipV="1">
            <a:off x="1143000" y="3333750"/>
            <a:ext cx="727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796290" y="3971856"/>
            <a:ext cx="7258050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663" name="Line 14"/>
          <p:cNvSpPr>
            <a:spLocks noChangeShapeType="1"/>
          </p:cNvSpPr>
          <p:nvPr/>
        </p:nvSpPr>
        <p:spPr bwMode="auto">
          <a:xfrm flipV="1">
            <a:off x="949324" y="4697115"/>
            <a:ext cx="734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241A63F-5764-4761-9A20-38A75AEBC903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A4ACB0-92D8-4009-B8F0-0E3DA4F39D22}" type="slidenum">
              <a:rPr lang="en-US">
                <a:latin typeface="Verdana" pitchFamily="34" charset="0"/>
              </a:rPr>
              <a:pPr/>
              <a:t>19</a:t>
            </a:fld>
            <a:endParaRPr lang="en-US">
              <a:latin typeface="Verdana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application protocols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Web and HTTP</a:t>
            </a:r>
          </a:p>
          <a:p>
            <a:pPr eaLnBrk="1" hangingPunct="1"/>
            <a:r>
              <a:rPr lang="en-US" dirty="0" smtClean="0"/>
              <a:t>Electronic Mail</a:t>
            </a:r>
          </a:p>
          <a:p>
            <a:pPr lvl="1" eaLnBrk="1" hangingPunct="1"/>
            <a:r>
              <a:rPr lang="en-US" dirty="0" smtClean="0"/>
              <a:t>SMTP, POP3, IMAP</a:t>
            </a:r>
          </a:p>
          <a:p>
            <a:pPr eaLnBrk="1" hangingPunct="1"/>
            <a:r>
              <a:rPr lang="en-US" dirty="0" smtClean="0"/>
              <a:t>DNS (Domain Name Service) </a:t>
            </a:r>
          </a:p>
          <a:p>
            <a:pPr eaLnBrk="1" hangingPunct="1"/>
            <a:r>
              <a:rPr lang="en-US" dirty="0" smtClean="0"/>
              <a:t>P2P (Peer-to-Peer) Applications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DDC76C-12D9-4C05-82CE-7BFB4DD37DCE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6B07C8-FFF3-4ED7-BC61-30A5DBF23DB2}" type="slidenum">
              <a:rPr lang="en-US">
                <a:latin typeface="Verdana" pitchFamily="34" charset="0"/>
              </a:rPr>
              <a:pPr/>
              <a:t>2</a:t>
            </a:fld>
            <a:endParaRPr lang="en-US">
              <a:latin typeface="Verdana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are we now?</a:t>
            </a:r>
            <a:endParaRPr lang="en-US" smtClean="0">
              <a:solidFill>
                <a:srgbClr val="969696"/>
              </a:solidFill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chemeClr val="folHlink"/>
                </a:solidFill>
              </a:rPr>
              <a:t>Introduction to Networking</a:t>
            </a:r>
          </a:p>
          <a:p>
            <a:pPr eaLnBrk="1" hangingPunct="1"/>
            <a:r>
              <a:rPr lang="en-US" sz="2400" smtClean="0">
                <a:solidFill>
                  <a:schemeClr val="folHlink"/>
                </a:solidFill>
              </a:rPr>
              <a:t>Basic Queuing Theory</a:t>
            </a:r>
          </a:p>
          <a:p>
            <a:pPr eaLnBrk="1" hangingPunct="1"/>
            <a:r>
              <a:rPr lang="en-US" sz="2400" smtClean="0">
                <a:solidFill>
                  <a:srgbClr val="FF0000"/>
                </a:solidFill>
              </a:rPr>
              <a:t>Application Layer</a:t>
            </a:r>
          </a:p>
          <a:p>
            <a:pPr eaLnBrk="1" hangingPunct="1"/>
            <a:r>
              <a:rPr lang="en-US" sz="2400" smtClean="0"/>
              <a:t>Transport Layer </a:t>
            </a:r>
          </a:p>
          <a:p>
            <a:pPr eaLnBrk="1" hangingPunct="1"/>
            <a:r>
              <a:rPr lang="en-US" sz="2400" smtClean="0"/>
              <a:t>Network Layer and Routing</a:t>
            </a:r>
          </a:p>
          <a:p>
            <a:pPr eaLnBrk="1" hangingPunct="1"/>
            <a:r>
              <a:rPr lang="en-US" sz="2400" smtClean="0"/>
              <a:t>Data Link Layer</a:t>
            </a:r>
          </a:p>
          <a:p>
            <a:pPr eaLnBrk="1" hangingPunct="1"/>
            <a:r>
              <a:rPr lang="en-US" sz="2400" smtClean="0"/>
              <a:t>Medium Access Control SubLayer</a:t>
            </a:r>
          </a:p>
          <a:p>
            <a:pPr eaLnBrk="1" hangingPunct="1"/>
            <a:r>
              <a:rPr lang="en-US" sz="2400" smtClean="0">
                <a:solidFill>
                  <a:schemeClr val="bg2"/>
                </a:solidFill>
              </a:rPr>
              <a:t>Physical Layer</a:t>
            </a:r>
          </a:p>
          <a:p>
            <a:pPr eaLnBrk="1" hangingPunct="1"/>
            <a:r>
              <a:rPr lang="en-US" sz="2400" smtClean="0">
                <a:solidFill>
                  <a:schemeClr val="bg2"/>
                </a:solidFill>
              </a:rPr>
              <a:t>Further subjects (we will decide what to talk about based on the time left at the end of the semester)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9EEB00F-E7A1-486B-A0F3-09400B7FD522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F955B5-E74A-412E-82A1-FF9CE0E2F7D9}" type="slidenum">
              <a:rPr lang="en-US">
                <a:latin typeface="Verdana" pitchFamily="34" charset="0"/>
              </a:rPr>
              <a:pPr/>
              <a:t>20</a:t>
            </a:fld>
            <a:endParaRPr lang="en-US">
              <a:latin typeface="Verdana" pitchFamily="34" charset="0"/>
            </a:endParaRPr>
          </a:p>
        </p:txBody>
      </p:sp>
      <p:sp>
        <p:nvSpPr>
          <p:cNvPr id="3072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HTTP</a:t>
            </a:r>
          </a:p>
        </p:txBody>
      </p:sp>
      <p:pic>
        <p:nvPicPr>
          <p:cNvPr id="30726" name="Picture 10" descr="ANd9GcTvtfj1yFbfsfxXvty6nzI5Xiu4ljUyyhsxlXoTYkaL83MRLwRu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88" y="2105025"/>
            <a:ext cx="23812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2" descr="ANd9GcSttTP4wG44KweVKYObvu-0a9i6vD6U8upEjQvyM7Vax_7s3jjRFA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252913"/>
            <a:ext cx="3724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6" name="Picture 2" descr="Chrom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03" y="4486275"/>
            <a:ext cx="23431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B8DC3B-C600-4D56-A8C3-3B146EF67F70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317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B7228E-6E32-4C8C-877D-E54203F5CAF1}" type="slidenum">
              <a:rPr lang="en-US">
                <a:latin typeface="Verdana" pitchFamily="34" charset="0"/>
              </a:rPr>
              <a:pPr/>
              <a:t>21</a:t>
            </a:fld>
            <a:endParaRPr lang="en-US">
              <a:latin typeface="Verdana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and HTTP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u="sng" dirty="0" smtClean="0">
                <a:solidFill>
                  <a:srgbClr val="FF0000"/>
                </a:solidFill>
              </a:rPr>
              <a:t>First, a review…</a:t>
            </a:r>
            <a:endParaRPr lang="en-US" sz="20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web page</a:t>
            </a:r>
            <a:r>
              <a:rPr lang="en-US" sz="2000" dirty="0" smtClean="0"/>
              <a:t> consists of </a:t>
            </a:r>
            <a:r>
              <a:rPr lang="en-US" sz="2000" dirty="0" smtClean="0">
                <a:solidFill>
                  <a:srgbClr val="FF0000"/>
                </a:solidFill>
              </a:rPr>
              <a:t>objects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object can be HTML (</a:t>
            </a:r>
            <a:r>
              <a:rPr lang="en-US" sz="2000" dirty="0" err="1" smtClean="0"/>
              <a:t>HyperText</a:t>
            </a:r>
            <a:r>
              <a:rPr lang="en-US" sz="2000" dirty="0" smtClean="0"/>
              <a:t> Markup Language) file, JPEG image, Java applet, audio file,…</a:t>
            </a:r>
          </a:p>
          <a:p>
            <a:pPr eaLnBrk="1" hangingPunct="1"/>
            <a:r>
              <a:rPr lang="en-US" sz="2000" dirty="0" smtClean="0"/>
              <a:t>web page consists of a </a:t>
            </a:r>
            <a:r>
              <a:rPr lang="en-US" sz="2000" dirty="0" smtClean="0">
                <a:solidFill>
                  <a:srgbClr val="FF0000"/>
                </a:solidFill>
              </a:rPr>
              <a:t>base HTML-file</a:t>
            </a:r>
            <a:r>
              <a:rPr lang="en-US" sz="2000" dirty="0" smtClean="0"/>
              <a:t> which includes several referenced objects</a:t>
            </a:r>
          </a:p>
          <a:p>
            <a:pPr eaLnBrk="1" hangingPunct="1"/>
            <a:r>
              <a:rPr lang="en-US" sz="2000" dirty="0" smtClean="0"/>
              <a:t>each object is addressable by a </a:t>
            </a:r>
            <a:r>
              <a:rPr lang="en-US" sz="2000" dirty="0" smtClean="0">
                <a:solidFill>
                  <a:srgbClr val="FF0000"/>
                </a:solidFill>
              </a:rPr>
              <a:t>URL (Uniform Resource Locator )</a:t>
            </a:r>
          </a:p>
          <a:p>
            <a:pPr eaLnBrk="1" hangingPunct="1"/>
            <a:r>
              <a:rPr lang="en-US" sz="2000" dirty="0" smtClean="0">
                <a:solidFill>
                  <a:schemeClr val="tx2"/>
                </a:solidFill>
              </a:rPr>
              <a:t>example URL: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grpSp>
        <p:nvGrpSpPr>
          <p:cNvPr id="31751" name="Group 10"/>
          <p:cNvGrpSpPr>
            <a:grpSpLocks/>
          </p:cNvGrpSpPr>
          <p:nvPr/>
        </p:nvGrpSpPr>
        <p:grpSpPr bwMode="auto">
          <a:xfrm>
            <a:off x="1201738" y="4694238"/>
            <a:ext cx="6835775" cy="1144587"/>
            <a:chOff x="788" y="2955"/>
            <a:chExt cx="4306" cy="721"/>
          </a:xfrm>
        </p:grpSpPr>
        <p:sp>
          <p:nvSpPr>
            <p:cNvPr id="31752" name="Text Box 5"/>
            <p:cNvSpPr txBox="1">
              <a:spLocks noChangeArrowheads="1"/>
            </p:cNvSpPr>
            <p:nvPr/>
          </p:nvSpPr>
          <p:spPr bwMode="auto">
            <a:xfrm>
              <a:off x="788" y="2955"/>
              <a:ext cx="41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400">
                  <a:latin typeface="Courier New" pitchFamily="49" charset="0"/>
                </a:rPr>
                <a:t>www.someschool.edu/someDept/pic.gif</a:t>
              </a:r>
            </a:p>
          </p:txBody>
        </p:sp>
        <p:sp>
          <p:nvSpPr>
            <p:cNvPr id="31753" name="AutoShape 6"/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31754" name="AutoShape 7"/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31755" name="Text Box 8"/>
            <p:cNvSpPr txBox="1">
              <a:spLocks noChangeArrowheads="1"/>
            </p:cNvSpPr>
            <p:nvPr/>
          </p:nvSpPr>
          <p:spPr bwMode="auto">
            <a:xfrm>
              <a:off x="1389" y="3388"/>
              <a:ext cx="10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400"/>
                <a:t>host name</a:t>
              </a:r>
            </a:p>
          </p:txBody>
        </p:sp>
        <p:sp>
          <p:nvSpPr>
            <p:cNvPr id="31756" name="Text Box 9"/>
            <p:cNvSpPr txBox="1">
              <a:spLocks noChangeArrowheads="1"/>
            </p:cNvSpPr>
            <p:nvPr/>
          </p:nvSpPr>
          <p:spPr bwMode="auto">
            <a:xfrm>
              <a:off x="3485" y="3338"/>
              <a:ext cx="10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400"/>
                <a:t>path name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A1A5E16-158F-4EF7-885B-8216DFA8484D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327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B8C19C-0456-4F95-9534-F1FA3DBA95D4}" type="slidenum">
              <a:rPr lang="en-US">
                <a:latin typeface="Verdana" pitchFamily="34" charset="0"/>
              </a:rPr>
              <a:pPr/>
              <a:t>22</a:t>
            </a:fld>
            <a:endParaRPr lang="en-US">
              <a:latin typeface="Verdana" pitchFamily="34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HTTP overview</a:t>
            </a:r>
            <a:endParaRPr lang="en-US" smtClean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HTTP: hypertext transfer protocol</a:t>
            </a:r>
            <a:endParaRPr lang="en-US" sz="2800" dirty="0" smtClean="0"/>
          </a:p>
          <a:p>
            <a:pPr eaLnBrk="1" hangingPunct="1"/>
            <a:r>
              <a:rPr lang="en-US" sz="2400" dirty="0" smtClean="0"/>
              <a:t>Web’s application layer protocol</a:t>
            </a:r>
          </a:p>
          <a:p>
            <a:pPr eaLnBrk="1" hangingPunct="1"/>
            <a:r>
              <a:rPr lang="en-US" sz="2400" dirty="0" smtClean="0"/>
              <a:t>client/server model</a:t>
            </a:r>
          </a:p>
          <a:p>
            <a:pPr lvl="1" eaLnBrk="1" hangingPunct="1"/>
            <a:r>
              <a:rPr lang="en-US" sz="2400" i="1" dirty="0" smtClean="0">
                <a:solidFill>
                  <a:srgbClr val="FF0000"/>
                </a:solidFill>
              </a:rPr>
              <a:t>client:</a:t>
            </a:r>
            <a:r>
              <a:rPr lang="en-US" sz="2400" dirty="0" smtClean="0"/>
              <a:t> browser that requests, receives, “displays” Web objects</a:t>
            </a:r>
          </a:p>
          <a:p>
            <a:pPr lvl="1" eaLnBrk="1" hangingPunct="1"/>
            <a:r>
              <a:rPr lang="en-US" sz="2400" i="1" dirty="0" smtClean="0">
                <a:solidFill>
                  <a:srgbClr val="FF0000"/>
                </a:solidFill>
              </a:rPr>
              <a:t>server:</a:t>
            </a:r>
            <a:r>
              <a:rPr lang="en-US" sz="2400" dirty="0" smtClean="0"/>
              <a:t> Web server sends objects in response to requests</a:t>
            </a:r>
          </a:p>
        </p:txBody>
      </p:sp>
      <p:graphicFrame>
        <p:nvGraphicFramePr>
          <p:cNvPr id="32775" name="Object 6"/>
          <p:cNvGraphicFramePr>
            <a:graphicFrameLocks noChangeAspect="1"/>
          </p:cNvGraphicFramePr>
          <p:nvPr/>
        </p:nvGraphicFramePr>
        <p:xfrm>
          <a:off x="4924425" y="18605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3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18605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4756150" y="2455863"/>
            <a:ext cx="1198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 dirty="0"/>
              <a:t>PC running</a:t>
            </a:r>
          </a:p>
          <a:p>
            <a:pPr algn="ctr"/>
            <a:r>
              <a:rPr lang="en-US" sz="1600" dirty="0" smtClean="0"/>
              <a:t>Chrome</a:t>
            </a:r>
            <a:endParaRPr lang="en-US" sz="2400" dirty="0"/>
          </a:p>
        </p:txBody>
      </p:sp>
      <p:graphicFrame>
        <p:nvGraphicFramePr>
          <p:cNvPr id="32777" name="Object 8"/>
          <p:cNvGraphicFramePr>
            <a:graphicFrameLocks noChangeAspect="1"/>
          </p:cNvGraphicFramePr>
          <p:nvPr/>
        </p:nvGraphicFramePr>
        <p:xfrm>
          <a:off x="5019675" y="455612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4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455612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7508875" y="3836988"/>
            <a:ext cx="13462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/>
              <a:t>Server </a:t>
            </a:r>
          </a:p>
          <a:p>
            <a:pPr algn="ctr"/>
            <a:r>
              <a:rPr lang="en-US" sz="1600"/>
              <a:t>running</a:t>
            </a:r>
          </a:p>
          <a:p>
            <a:pPr algn="ctr"/>
            <a:r>
              <a:rPr lang="en-US" sz="1600"/>
              <a:t>Apache Web</a:t>
            </a:r>
          </a:p>
          <a:p>
            <a:pPr algn="ctr"/>
            <a:r>
              <a:rPr lang="en-US" sz="1600"/>
              <a:t>server</a:t>
            </a:r>
            <a:endParaRPr lang="en-US" sz="2400"/>
          </a:p>
        </p:txBody>
      </p:sp>
      <p:grpSp>
        <p:nvGrpSpPr>
          <p:cNvPr id="32779" name="Group 10"/>
          <p:cNvGrpSpPr>
            <a:grpSpLocks/>
          </p:cNvGrpSpPr>
          <p:nvPr/>
        </p:nvGrpSpPr>
        <p:grpSpPr bwMode="auto">
          <a:xfrm>
            <a:off x="7910513" y="2725738"/>
            <a:ext cx="504825" cy="1071562"/>
            <a:chOff x="4180" y="783"/>
            <a:chExt cx="150" cy="307"/>
          </a:xfrm>
        </p:grpSpPr>
        <p:sp>
          <p:nvSpPr>
            <p:cNvPr id="32789" name="AutoShape 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32790" name="Rectangle 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32791" name="Rectangle 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32792" name="AutoShape 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32793" name="Line 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794" name="Line 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795" name="Rectangle 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32796" name="Rectangle 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</p:grpSp>
      <p:sp>
        <p:nvSpPr>
          <p:cNvPr id="32780" name="Line 19"/>
          <p:cNvSpPr>
            <a:spLocks noChangeShapeType="1"/>
          </p:cNvSpPr>
          <p:nvPr/>
        </p:nvSpPr>
        <p:spPr bwMode="auto">
          <a:xfrm>
            <a:off x="5743575" y="2133600"/>
            <a:ext cx="2085975" cy="96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781" name="Line 20"/>
          <p:cNvSpPr>
            <a:spLocks noChangeShapeType="1"/>
          </p:cNvSpPr>
          <p:nvPr/>
        </p:nvSpPr>
        <p:spPr bwMode="auto">
          <a:xfrm flipH="1" flipV="1">
            <a:off x="5800725" y="2333625"/>
            <a:ext cx="1971675" cy="904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782" name="Line 21"/>
          <p:cNvSpPr>
            <a:spLocks noChangeShapeType="1"/>
          </p:cNvSpPr>
          <p:nvPr/>
        </p:nvSpPr>
        <p:spPr bwMode="auto">
          <a:xfrm flipV="1">
            <a:off x="5734050" y="3505200"/>
            <a:ext cx="2047875" cy="1095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783" name="Line 22"/>
          <p:cNvSpPr>
            <a:spLocks noChangeShapeType="1"/>
          </p:cNvSpPr>
          <p:nvPr/>
        </p:nvSpPr>
        <p:spPr bwMode="auto">
          <a:xfrm flipH="1">
            <a:off x="5810250" y="3629025"/>
            <a:ext cx="2047875" cy="113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784" name="Text Box 23"/>
          <p:cNvSpPr txBox="1">
            <a:spLocks noChangeArrowheads="1"/>
          </p:cNvSpPr>
          <p:nvPr/>
        </p:nvSpPr>
        <p:spPr bwMode="auto">
          <a:xfrm>
            <a:off x="4930775" y="5218113"/>
            <a:ext cx="1301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 dirty="0"/>
              <a:t>Mac running</a:t>
            </a:r>
          </a:p>
          <a:p>
            <a:pPr algn="ctr"/>
            <a:r>
              <a:rPr lang="en-US" sz="1600" dirty="0" smtClean="0"/>
              <a:t>Firefox</a:t>
            </a:r>
            <a:endParaRPr lang="en-US" sz="2400" dirty="0"/>
          </a:p>
        </p:txBody>
      </p:sp>
      <p:sp>
        <p:nvSpPr>
          <p:cNvPr id="32785" name="Text Box 24"/>
          <p:cNvSpPr txBox="1">
            <a:spLocks noChangeArrowheads="1"/>
          </p:cNvSpPr>
          <p:nvPr/>
        </p:nvSpPr>
        <p:spPr bwMode="auto">
          <a:xfrm rot="1422049">
            <a:off x="6127750" y="2293938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solidFill>
                  <a:srgbClr val="FF0000"/>
                </a:solidFill>
              </a:rPr>
              <a:t>HTTP request</a:t>
            </a:r>
            <a:endParaRPr lang="en-US" sz="2400"/>
          </a:p>
        </p:txBody>
      </p:sp>
      <p:sp>
        <p:nvSpPr>
          <p:cNvPr id="32786" name="Text Box 25"/>
          <p:cNvSpPr txBox="1">
            <a:spLocks noChangeArrowheads="1"/>
          </p:cNvSpPr>
          <p:nvPr/>
        </p:nvSpPr>
        <p:spPr bwMode="auto">
          <a:xfrm rot="-1692639">
            <a:off x="5918200" y="3789363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solidFill>
                  <a:srgbClr val="FF0000"/>
                </a:solidFill>
              </a:rPr>
              <a:t>HTTP request</a:t>
            </a:r>
            <a:endParaRPr lang="en-US" sz="2400"/>
          </a:p>
        </p:txBody>
      </p:sp>
      <p:sp>
        <p:nvSpPr>
          <p:cNvPr id="32787" name="Text Box 26"/>
          <p:cNvSpPr txBox="1">
            <a:spLocks noChangeArrowheads="1"/>
          </p:cNvSpPr>
          <p:nvPr/>
        </p:nvSpPr>
        <p:spPr bwMode="auto">
          <a:xfrm rot="1411598">
            <a:off x="5918200" y="2741613"/>
            <a:ext cx="1604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solidFill>
                  <a:srgbClr val="FF0000"/>
                </a:solidFill>
              </a:rPr>
              <a:t>HTTP response</a:t>
            </a:r>
            <a:endParaRPr lang="en-US" sz="2400"/>
          </a:p>
        </p:txBody>
      </p:sp>
      <p:sp>
        <p:nvSpPr>
          <p:cNvPr id="32788" name="Text Box 28"/>
          <p:cNvSpPr txBox="1">
            <a:spLocks noChangeArrowheads="1"/>
          </p:cNvSpPr>
          <p:nvPr/>
        </p:nvSpPr>
        <p:spPr bwMode="auto">
          <a:xfrm rot="-1737783">
            <a:off x="6099175" y="4122738"/>
            <a:ext cx="1604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solidFill>
                  <a:srgbClr val="FF0000"/>
                </a:solidFill>
              </a:rPr>
              <a:t>HTTP response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369F93-498C-4BC9-870C-36578A7FC7C6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3993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C2601C-127C-416D-8956-8822C9105D74}" type="slidenum">
              <a:rPr lang="en-US">
                <a:latin typeface="Verdana" pitchFamily="34" charset="0"/>
              </a:rPr>
              <a:pPr/>
              <a:t>23</a:t>
            </a:fld>
            <a:endParaRPr lang="en-US">
              <a:latin typeface="Verdana" pitchFamily="34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HTTP request message</a:t>
            </a:r>
            <a:endParaRPr lang="en-US" smtClean="0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600200"/>
            <a:ext cx="7772400" cy="4648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two types of HTTP messages: </a:t>
            </a:r>
            <a:r>
              <a:rPr lang="en-US" sz="2800" i="1" dirty="0" smtClean="0">
                <a:solidFill>
                  <a:srgbClr val="FF0000"/>
                </a:solidFill>
              </a:rPr>
              <a:t>request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i="1" dirty="0" smtClean="0">
                <a:solidFill>
                  <a:srgbClr val="FF0000"/>
                </a:solidFill>
              </a:rPr>
              <a:t>response</a:t>
            </a:r>
            <a:endParaRPr lang="en-US" sz="2800" i="1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HTTP request message: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ASCII (human-readable format)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39943" name="Text Box 5"/>
          <p:cNvSpPr txBox="1">
            <a:spLocks noChangeArrowheads="1"/>
          </p:cNvSpPr>
          <p:nvPr/>
        </p:nvSpPr>
        <p:spPr bwMode="auto">
          <a:xfrm>
            <a:off x="222250" y="3341688"/>
            <a:ext cx="20764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request line</a:t>
            </a:r>
          </a:p>
          <a:p>
            <a:r>
              <a:rPr lang="en-US">
                <a:solidFill>
                  <a:srgbClr val="FF0000"/>
                </a:solidFill>
              </a:rPr>
              <a:t>(GET, POST, </a:t>
            </a:r>
          </a:p>
          <a:p>
            <a:r>
              <a:rPr lang="en-US">
                <a:solidFill>
                  <a:srgbClr val="FF0000"/>
                </a:solidFill>
              </a:rPr>
              <a:t>HEAD commands)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39944" name="Line 6"/>
          <p:cNvSpPr>
            <a:spLocks noChangeShapeType="1"/>
          </p:cNvSpPr>
          <p:nvPr/>
        </p:nvSpPr>
        <p:spPr bwMode="auto">
          <a:xfrm flipV="1">
            <a:off x="1781175" y="3514725"/>
            <a:ext cx="1012825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9945" name="Freeform 7"/>
          <p:cNvSpPr>
            <a:spLocks/>
          </p:cNvSpPr>
          <p:nvPr/>
        </p:nvSpPr>
        <p:spPr bwMode="auto">
          <a:xfrm>
            <a:off x="2776538" y="3705225"/>
            <a:ext cx="149225" cy="1957388"/>
          </a:xfrm>
          <a:custGeom>
            <a:avLst/>
            <a:gdLst>
              <a:gd name="T0" fmla="*/ 121370 w 150"/>
              <a:gd name="T1" fmla="*/ 12710 h 924"/>
              <a:gd name="T2" fmla="*/ 0 w 150"/>
              <a:gd name="T3" fmla="*/ 0 h 924"/>
              <a:gd name="T4" fmla="*/ 0 w 150"/>
              <a:gd name="T5" fmla="*/ 1957388 h 924"/>
              <a:gd name="T6" fmla="*/ 149225 w 150"/>
              <a:gd name="T7" fmla="*/ 1944678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9946" name="Text Box 8"/>
          <p:cNvSpPr txBox="1">
            <a:spLocks noChangeArrowheads="1"/>
          </p:cNvSpPr>
          <p:nvPr/>
        </p:nvSpPr>
        <p:spPr bwMode="auto">
          <a:xfrm>
            <a:off x="1739900" y="4222750"/>
            <a:ext cx="974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000">
                <a:solidFill>
                  <a:srgbClr val="FF0000"/>
                </a:solidFill>
              </a:rPr>
              <a:t>header</a:t>
            </a:r>
          </a:p>
          <a:p>
            <a:pPr algn="r"/>
            <a:r>
              <a:rPr lang="en-US" sz="2000">
                <a:solidFill>
                  <a:srgbClr val="FF0000"/>
                </a:solidFill>
              </a:rPr>
              <a:t> lines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>
            <a:off x="2309813" y="5789613"/>
            <a:ext cx="5111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9948" name="Text Box 11"/>
          <p:cNvSpPr txBox="1">
            <a:spLocks noChangeArrowheads="1"/>
          </p:cNvSpPr>
          <p:nvPr/>
        </p:nvSpPr>
        <p:spPr bwMode="auto">
          <a:xfrm>
            <a:off x="217488" y="4949825"/>
            <a:ext cx="21272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carriage return, </a:t>
            </a:r>
          </a:p>
          <a:p>
            <a:r>
              <a:rPr lang="en-US">
                <a:solidFill>
                  <a:srgbClr val="FF0000"/>
                </a:solidFill>
              </a:rPr>
              <a:t>line feed at start</a:t>
            </a:r>
          </a:p>
          <a:p>
            <a:r>
              <a:rPr lang="en-US">
                <a:solidFill>
                  <a:srgbClr val="FF0000"/>
                </a:solidFill>
              </a:rPr>
              <a:t>of line indicates</a:t>
            </a:r>
          </a:p>
          <a:p>
            <a:r>
              <a:rPr lang="en-US">
                <a:solidFill>
                  <a:srgbClr val="FF0000"/>
                </a:solidFill>
              </a:rPr>
              <a:t>end of header lines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 flipH="1">
            <a:off x="6334125" y="2921000"/>
            <a:ext cx="166688" cy="514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950" name="Text Box 13"/>
          <p:cNvSpPr txBox="1">
            <a:spLocks noChangeArrowheads="1"/>
          </p:cNvSpPr>
          <p:nvPr/>
        </p:nvSpPr>
        <p:spPr bwMode="auto">
          <a:xfrm>
            <a:off x="6384925" y="2633663"/>
            <a:ext cx="2411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 dirty="0"/>
              <a:t>carriage return character</a:t>
            </a:r>
          </a:p>
        </p:txBody>
      </p:sp>
      <p:sp>
        <p:nvSpPr>
          <p:cNvPr id="39951" name="Text Box 14"/>
          <p:cNvSpPr txBox="1">
            <a:spLocks noChangeArrowheads="1"/>
          </p:cNvSpPr>
          <p:nvPr/>
        </p:nvSpPr>
        <p:spPr bwMode="auto">
          <a:xfrm>
            <a:off x="6537325" y="2930525"/>
            <a:ext cx="1866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line-feed character</a:t>
            </a:r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 flipH="1">
            <a:off x="6615113" y="3230563"/>
            <a:ext cx="80962" cy="2524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953" name="Text Box 16"/>
          <p:cNvSpPr txBox="1">
            <a:spLocks noChangeArrowheads="1"/>
          </p:cNvSpPr>
          <p:nvPr/>
        </p:nvSpPr>
        <p:spPr bwMode="auto">
          <a:xfrm>
            <a:off x="2809875" y="3403600"/>
            <a:ext cx="6054725" cy="25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b="1" dirty="0">
                <a:latin typeface="Courier New" pitchFamily="49" charset="0"/>
              </a:rPr>
              <a:t>GET /index.html HTTP/1.1\r\n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b="1" dirty="0">
                <a:latin typeface="Courier New" pitchFamily="49" charset="0"/>
              </a:rPr>
              <a:t>Host: www-net.cs.umass.edu\r\n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b="1" dirty="0">
                <a:latin typeface="Courier New" pitchFamily="49" charset="0"/>
              </a:rPr>
              <a:t>User-Agent: Firefox/3.6.10\r\n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b="1" dirty="0">
                <a:latin typeface="Courier New" pitchFamily="49" charset="0"/>
              </a:rPr>
              <a:t>Accept: text/</a:t>
            </a:r>
            <a:r>
              <a:rPr lang="en-US" b="1" dirty="0" err="1">
                <a:latin typeface="Courier New" pitchFamily="49" charset="0"/>
              </a:rPr>
              <a:t>html,application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xhtml+xml</a:t>
            </a:r>
            <a:r>
              <a:rPr lang="en-US" b="1" dirty="0">
                <a:latin typeface="Courier New" pitchFamily="49" charset="0"/>
              </a:rPr>
              <a:t>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b="1" dirty="0">
                <a:latin typeface="Courier New" pitchFamily="49" charset="0"/>
              </a:rPr>
              <a:t>Accept-Language: </a:t>
            </a:r>
            <a:r>
              <a:rPr lang="en-US" b="1" dirty="0" err="1">
                <a:latin typeface="Courier New" pitchFamily="49" charset="0"/>
              </a:rPr>
              <a:t>en-us,en;q</a:t>
            </a:r>
            <a:r>
              <a:rPr lang="en-US" b="1" dirty="0">
                <a:latin typeface="Courier New" pitchFamily="49" charset="0"/>
              </a:rPr>
              <a:t>=0.5\r\n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b="1" dirty="0">
                <a:latin typeface="Courier New" pitchFamily="49" charset="0"/>
              </a:rPr>
              <a:t>Accept-Encoding: </a:t>
            </a:r>
            <a:r>
              <a:rPr lang="en-US" b="1" dirty="0" err="1">
                <a:latin typeface="Courier New" pitchFamily="49" charset="0"/>
              </a:rPr>
              <a:t>gzip,deflate</a:t>
            </a:r>
            <a:r>
              <a:rPr lang="en-US" b="1" dirty="0">
                <a:latin typeface="Courier New" pitchFamily="49" charset="0"/>
              </a:rPr>
              <a:t>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b="1" dirty="0">
                <a:latin typeface="Courier New" pitchFamily="49" charset="0"/>
              </a:rPr>
              <a:t>Accept-Charset: ISO-8859-1,utf-8;q=0.7\r\n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Keep-Alive: 115\r\n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b="1" dirty="0">
                <a:latin typeface="Courier New" pitchFamily="49" charset="0"/>
              </a:rPr>
              <a:t>Connection: keep-alive\r\n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b="1" dirty="0">
                <a:latin typeface="Courier New" pitchFamily="49" charset="0"/>
              </a:rPr>
              <a:t>\r\n</a:t>
            </a: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 flipV="1">
            <a:off x="5837237" y="5376862"/>
            <a:ext cx="1367519" cy="1190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595392" y="5208587"/>
            <a:ext cx="2456698" cy="12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 dirty="0" smtClean="0"/>
              <a:t>Shows persistent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 dirty="0" smtClean="0"/>
              <a:t>With time out period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 dirty="0" smtClean="0"/>
              <a:t> to close TCP connection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 dirty="0" smtClean="0"/>
              <a:t> if nothing is sent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10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7B7A33-9C3D-459F-B7C0-3916CB7689A1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6F54341-CC1F-4C35-B30A-99E3D9E74180}" type="slidenum">
              <a:rPr lang="en-US">
                <a:latin typeface="Verdana" pitchFamily="34" charset="0"/>
              </a:rPr>
              <a:pPr/>
              <a:t>24</a:t>
            </a:fld>
            <a:endParaRPr lang="en-US">
              <a:latin typeface="Verdana" pitchFamily="34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HTTP response message</a:t>
            </a:r>
            <a:endParaRPr lang="en-US" smtClean="0"/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139700" y="1397000"/>
            <a:ext cx="17907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</a:rPr>
              <a:t>status line</a:t>
            </a:r>
          </a:p>
          <a:p>
            <a:r>
              <a:rPr lang="en-US" sz="2000">
                <a:solidFill>
                  <a:srgbClr val="FF0000"/>
                </a:solidFill>
              </a:rPr>
              <a:t>(protocol</a:t>
            </a:r>
          </a:p>
          <a:p>
            <a:r>
              <a:rPr lang="en-US" sz="2000">
                <a:solidFill>
                  <a:srgbClr val="FF0000"/>
                </a:solidFill>
              </a:rPr>
              <a:t>status code</a:t>
            </a:r>
          </a:p>
          <a:p>
            <a:r>
              <a:rPr lang="en-US" sz="2000">
                <a:solidFill>
                  <a:srgbClr val="FF0000"/>
                </a:solidFill>
              </a:rPr>
              <a:t>status phrase)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1358900" y="1914525"/>
            <a:ext cx="923925" cy="257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0968" name="Freeform 7"/>
          <p:cNvSpPr>
            <a:spLocks/>
          </p:cNvSpPr>
          <p:nvPr/>
        </p:nvSpPr>
        <p:spPr bwMode="auto">
          <a:xfrm>
            <a:off x="2057400" y="2305050"/>
            <a:ext cx="257175" cy="2941638"/>
          </a:xfrm>
          <a:custGeom>
            <a:avLst/>
            <a:gdLst>
              <a:gd name="T0" fmla="*/ 209550 w 162"/>
              <a:gd name="T1" fmla="*/ 18540 h 1428"/>
              <a:gd name="T2" fmla="*/ 0 w 162"/>
              <a:gd name="T3" fmla="*/ 0 h 1428"/>
              <a:gd name="T4" fmla="*/ 0 w 162"/>
              <a:gd name="T5" fmla="*/ 2941638 h 1428"/>
              <a:gd name="T6" fmla="*/ 257175 w 162"/>
              <a:gd name="T7" fmla="*/ 2935458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893763" y="3286125"/>
            <a:ext cx="974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000">
                <a:solidFill>
                  <a:srgbClr val="FF0000"/>
                </a:solidFill>
              </a:rPr>
              <a:t>header</a:t>
            </a:r>
          </a:p>
          <a:p>
            <a:pPr algn="r"/>
            <a:r>
              <a:rPr lang="en-US" sz="2000">
                <a:solidFill>
                  <a:srgbClr val="FF0000"/>
                </a:solidFill>
              </a:rPr>
              <a:t> lines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 flipV="1">
            <a:off x="1543050" y="5418138"/>
            <a:ext cx="757238" cy="212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293688" y="5297488"/>
            <a:ext cx="13795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</a:rPr>
              <a:t>data, e.g., </a:t>
            </a:r>
          </a:p>
          <a:p>
            <a:r>
              <a:rPr lang="en-US" sz="2000">
                <a:solidFill>
                  <a:srgbClr val="FF0000"/>
                </a:solidFill>
              </a:rPr>
              <a:t>requested</a:t>
            </a:r>
          </a:p>
          <a:p>
            <a:r>
              <a:rPr lang="en-US" sz="2000">
                <a:solidFill>
                  <a:srgbClr val="FF0000"/>
                </a:solidFill>
              </a:rPr>
              <a:t>HTML file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0972" name="Rectangle 10"/>
          <p:cNvSpPr>
            <a:spLocks noChangeArrowheads="1"/>
          </p:cNvSpPr>
          <p:nvPr/>
        </p:nvSpPr>
        <p:spPr bwMode="auto">
          <a:xfrm>
            <a:off x="2243138" y="2044700"/>
            <a:ext cx="6311900" cy="355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b="1">
                <a:latin typeface="Courier New" pitchFamily="49" charset="0"/>
              </a:rPr>
              <a:t>HTTP/1.1 200 OK\r\n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b="1">
                <a:latin typeface="Courier New" pitchFamily="49" charset="0"/>
              </a:rPr>
              <a:t>Date: Sun, 26 Sep 2010 20:09:20 GMT\r\n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b="1">
                <a:latin typeface="Courier New" pitchFamily="49" charset="0"/>
              </a:rPr>
              <a:t>Server: Apache/2.0.52 (CentOS)\r\n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b="1">
                <a:latin typeface="Courier New" pitchFamily="49" charset="0"/>
              </a:rPr>
              <a:t>Last-Modified: Tue, 30 Oct 2007 17:00:02 GMT\r\n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b="1">
                <a:latin typeface="Courier New" pitchFamily="49" charset="0"/>
              </a:rPr>
              <a:t>ETag: "17dc6-a5c-bf716880"\r\n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b="1">
                <a:latin typeface="Courier New" pitchFamily="49" charset="0"/>
              </a:rPr>
              <a:t>Accept-Ranges: bytes\r\n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b="1">
                <a:latin typeface="Courier New" pitchFamily="49" charset="0"/>
              </a:rPr>
              <a:t>Content-Length: 2652\r\n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b="1">
                <a:latin typeface="Courier New" pitchFamily="49" charset="0"/>
              </a:rPr>
              <a:t>Keep-Alive: timeout=10, max=100\r\n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b="1">
                <a:latin typeface="Courier New" pitchFamily="49" charset="0"/>
              </a:rPr>
              <a:t>Connection: Keep-Alive\r\n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b="1">
                <a:latin typeface="Courier New" pitchFamily="49" charset="0"/>
              </a:rPr>
              <a:t>Content-Type: text/html; charset=ISO-8859-1\r\n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b="1">
                <a:latin typeface="Courier New" pitchFamily="49" charset="0"/>
              </a:rPr>
              <a:t>\r\n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it-IT" b="1">
                <a:latin typeface="Courier New" pitchFamily="49" charset="0"/>
              </a:rPr>
              <a:t>data data data data data ... </a:t>
            </a:r>
            <a:endParaRPr lang="en-US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1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C868E3-281B-4FC0-B5A6-AF1C831588E7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4198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C8FBA8-CBA5-4AA7-9AAA-0C7FB308CDF7}" type="slidenum">
              <a:rPr lang="en-US">
                <a:latin typeface="Verdana" pitchFamily="34" charset="0"/>
              </a:rPr>
              <a:pPr/>
              <a:t>25</a:t>
            </a:fld>
            <a:endParaRPr lang="en-US">
              <a:latin typeface="Verdana" pitchFamily="34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HTTP response status codes</a:t>
            </a:r>
            <a:endParaRPr lang="en-US" smtClean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89000" y="2432050"/>
            <a:ext cx="8075613" cy="41687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200 OK</a:t>
            </a:r>
            <a:endParaRPr lang="en-US" sz="2400" smtClean="0"/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sz="2000" smtClean="0"/>
              <a:t>request succeeded, requested object later in this msg</a:t>
            </a:r>
          </a:p>
          <a:p>
            <a:pPr eaLnBrk="1" hangingPunct="1"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301 Moved Permanently</a:t>
            </a:r>
            <a:endParaRPr lang="en-US" sz="2400" smtClean="0"/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sz="2000" smtClean="0"/>
              <a:t>requested object moved, new location specified later in this msg (Location:)</a:t>
            </a:r>
          </a:p>
          <a:p>
            <a:pPr eaLnBrk="1" hangingPunct="1"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400 Bad Request</a:t>
            </a:r>
            <a:endParaRPr lang="en-US" sz="2400" smtClean="0"/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sz="2000" smtClean="0"/>
              <a:t>request msg not understood by server</a:t>
            </a:r>
          </a:p>
          <a:p>
            <a:pPr eaLnBrk="1" hangingPunct="1"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404 Not Found</a:t>
            </a:r>
            <a:endParaRPr lang="en-US" sz="2400" smtClean="0"/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sz="2000" smtClean="0"/>
              <a:t>requested document not found on this server</a:t>
            </a:r>
          </a:p>
          <a:p>
            <a:pPr eaLnBrk="1" hangingPunct="1"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505 HTTP Version Not Supported</a:t>
            </a:r>
            <a:endParaRPr lang="en-US" sz="2400" smtClean="0"/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488950" y="1190625"/>
            <a:ext cx="7686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v"/>
            </a:pPr>
            <a:r>
              <a:rPr lang="en-US" sz="2400"/>
              <a:t>status code appears in 1st line in server-&gt;client response message.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v"/>
            </a:pPr>
            <a:r>
              <a:rPr lang="en-US" sz="2400"/>
              <a:t>some sample codes:</a:t>
            </a:r>
          </a:p>
        </p:txBody>
      </p:sp>
    </p:spTree>
    <p:extLst>
      <p:ext uri="{BB962C8B-B14F-4D97-AF65-F5344CB8AC3E}">
        <p14:creationId xmlns:p14="http://schemas.microsoft.com/office/powerpoint/2010/main" val="34189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0A922C-2E34-490E-86DE-230FE6F51C58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6C6E2F-01EC-4430-B615-24959D96DF32}" type="slidenum">
              <a:rPr lang="en-US">
                <a:latin typeface="Verdana" pitchFamily="34" charset="0"/>
              </a:rPr>
              <a:pPr/>
              <a:t>26</a:t>
            </a:fld>
            <a:endParaRPr lang="en-US">
              <a:latin typeface="Verdana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HTTP overview (continued)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Uses TCP as Transport Layer Protocol: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client initiates </a:t>
            </a:r>
            <a:r>
              <a:rPr lang="en-US" sz="2400" dirty="0" smtClean="0">
                <a:solidFill>
                  <a:srgbClr val="FF0000"/>
                </a:solidFill>
              </a:rPr>
              <a:t>TCP connection (creates socket) </a:t>
            </a:r>
            <a:r>
              <a:rPr lang="en-US" sz="2400" dirty="0" smtClean="0"/>
              <a:t>to server,  port 80</a:t>
            </a:r>
            <a:endParaRPr lang="tr-TR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Transport layer </a:t>
            </a:r>
            <a:r>
              <a:rPr lang="tr-TR" sz="2400" dirty="0" smtClean="0">
                <a:solidFill>
                  <a:srgbClr val="FF0000"/>
                </a:solidFill>
              </a:rPr>
              <a:t>port</a:t>
            </a:r>
            <a:r>
              <a:rPr lang="tr-TR" sz="2400" dirty="0" smtClean="0"/>
              <a:t>: Process address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server accepts TCP connection from client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HTTP messages (application-layer protocol messages) exchanged between browser (HTTP client) and Web server (HTTP server)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TCP connection closed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62997A0-9E8A-4554-A208-1990805C0D5B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378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CD2315D-636D-4EE1-820D-1615C3707013}" type="slidenum">
              <a:rPr lang="en-US">
                <a:latin typeface="Verdana" pitchFamily="34" charset="0"/>
              </a:rPr>
              <a:pPr/>
              <a:t>27</a:t>
            </a:fld>
            <a:endParaRPr lang="en-US">
              <a:latin typeface="Verdana" pitchFamily="34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8" y="0"/>
            <a:ext cx="822325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Transport Layer Overhead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4717" y="1150937"/>
            <a:ext cx="4679378" cy="46482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definition of RTT (Round Trip Time) :</a:t>
            </a:r>
            <a:r>
              <a:rPr lang="en-US" sz="2000" dirty="0"/>
              <a:t> time for a packet to travel from client to server and back. Excluding the transmission time</a:t>
            </a:r>
            <a:r>
              <a:rPr lang="en-US" sz="2000" dirty="0" smtClean="0"/>
              <a:t>.</a:t>
            </a:r>
          </a:p>
          <a:p>
            <a:pPr eaLnBrk="1" hangingPunct="1"/>
            <a:r>
              <a:rPr lang="en-US" sz="2000" dirty="0" smtClean="0"/>
              <a:t>The first RTT is because of transport layer protocol TCP.</a:t>
            </a:r>
          </a:p>
          <a:p>
            <a:pPr eaLnBrk="1" hangingPunct="1"/>
            <a:r>
              <a:rPr lang="en-US" sz="2000" dirty="0" smtClean="0"/>
              <a:t>HTTP Application Layer protocol defines the transport layer as TCP.</a:t>
            </a:r>
          </a:p>
          <a:p>
            <a:pPr eaLnBrk="1" hangingPunct="1"/>
            <a:r>
              <a:rPr lang="en-US" sz="2000" dirty="0" smtClean="0"/>
              <a:t>TCP: Processes have connections</a:t>
            </a:r>
          </a:p>
          <a:p>
            <a:pPr eaLnBrk="1" hangingPunct="1"/>
            <a:r>
              <a:rPr lang="en-US" sz="2000" dirty="0" smtClean="0"/>
              <a:t>Connection: socket and other state variables for the process</a:t>
            </a:r>
          </a:p>
          <a:p>
            <a:pPr eaLnBrk="1" hangingPunct="1"/>
            <a:r>
              <a:rPr lang="en-US" sz="2000" dirty="0" smtClean="0"/>
              <a:t>Connection has to be established first.</a:t>
            </a:r>
          </a:p>
          <a:p>
            <a:pPr eaLnBrk="1" hangingPunct="1"/>
            <a:r>
              <a:rPr lang="en-US" sz="2000" dirty="0" smtClean="0"/>
              <a:t>Increases the response time for the client.</a:t>
            </a:r>
          </a:p>
        </p:txBody>
      </p:sp>
      <p:graphicFrame>
        <p:nvGraphicFramePr>
          <p:cNvPr id="379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633721"/>
              </p:ext>
            </p:extLst>
          </p:nvPr>
        </p:nvGraphicFramePr>
        <p:xfrm>
          <a:off x="5967413" y="1547813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2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13" y="1547813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28" name="Group 6"/>
          <p:cNvGrpSpPr>
            <a:grpSpLocks/>
          </p:cNvGrpSpPr>
          <p:nvPr/>
        </p:nvGrpSpPr>
        <p:grpSpPr bwMode="auto">
          <a:xfrm>
            <a:off x="7866063" y="1143000"/>
            <a:ext cx="504825" cy="1071563"/>
            <a:chOff x="4180" y="783"/>
            <a:chExt cx="150" cy="307"/>
          </a:xfrm>
        </p:grpSpPr>
        <p:sp>
          <p:nvSpPr>
            <p:cNvPr id="37949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37950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37951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37952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37953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54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55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37956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</p:grpSp>
      <p:sp>
        <p:nvSpPr>
          <p:cNvPr id="37929" name="Line 15"/>
          <p:cNvSpPr>
            <a:spLocks noChangeShapeType="1"/>
          </p:cNvSpPr>
          <p:nvPr/>
        </p:nvSpPr>
        <p:spPr bwMode="auto">
          <a:xfrm>
            <a:off x="6378575" y="2373313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930" name="Line 16"/>
          <p:cNvSpPr>
            <a:spLocks noChangeShapeType="1"/>
          </p:cNvSpPr>
          <p:nvPr/>
        </p:nvSpPr>
        <p:spPr bwMode="auto">
          <a:xfrm>
            <a:off x="8069263" y="2366963"/>
            <a:ext cx="0" cy="2881313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931" name="Line 17"/>
          <p:cNvSpPr>
            <a:spLocks noChangeShapeType="1"/>
          </p:cNvSpPr>
          <p:nvPr/>
        </p:nvSpPr>
        <p:spPr bwMode="auto">
          <a:xfrm>
            <a:off x="6392863" y="2605088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932" name="Line 18"/>
          <p:cNvSpPr>
            <a:spLocks noChangeShapeType="1"/>
          </p:cNvSpPr>
          <p:nvPr/>
        </p:nvSpPr>
        <p:spPr bwMode="auto">
          <a:xfrm flipH="1">
            <a:off x="6378575" y="3043238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933" name="Line 19"/>
          <p:cNvSpPr>
            <a:spLocks noChangeShapeType="1"/>
          </p:cNvSpPr>
          <p:nvPr/>
        </p:nvSpPr>
        <p:spPr bwMode="auto">
          <a:xfrm>
            <a:off x="6386513" y="3551238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935" name="AutoShape 21"/>
          <p:cNvSpPr>
            <a:spLocks/>
          </p:cNvSpPr>
          <p:nvPr/>
        </p:nvSpPr>
        <p:spPr bwMode="auto">
          <a:xfrm>
            <a:off x="8148638" y="3949700"/>
            <a:ext cx="74613" cy="182563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/>
          </a:p>
        </p:txBody>
      </p:sp>
      <p:sp>
        <p:nvSpPr>
          <p:cNvPr id="37936" name="Text Box 22"/>
          <p:cNvSpPr txBox="1">
            <a:spLocks noChangeArrowheads="1"/>
          </p:cNvSpPr>
          <p:nvPr/>
        </p:nvSpPr>
        <p:spPr bwMode="auto">
          <a:xfrm>
            <a:off x="8178800" y="3646488"/>
            <a:ext cx="965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time to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transmit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file</a:t>
            </a:r>
            <a:endParaRPr lang="en-US" sz="1600" dirty="0"/>
          </a:p>
        </p:txBody>
      </p:sp>
      <p:sp>
        <p:nvSpPr>
          <p:cNvPr id="37937" name="Line 23"/>
          <p:cNvSpPr>
            <a:spLocks noChangeShapeType="1"/>
          </p:cNvSpPr>
          <p:nvPr/>
        </p:nvSpPr>
        <p:spPr bwMode="auto">
          <a:xfrm>
            <a:off x="5988050" y="2579688"/>
            <a:ext cx="3905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938" name="Text Box 24"/>
          <p:cNvSpPr txBox="1">
            <a:spLocks noChangeArrowheads="1"/>
          </p:cNvSpPr>
          <p:nvPr/>
        </p:nvSpPr>
        <p:spPr bwMode="auto">
          <a:xfrm>
            <a:off x="4857750" y="2292350"/>
            <a:ext cx="1231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initiate TCP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connection</a:t>
            </a:r>
            <a:endParaRPr lang="en-US" sz="1600" dirty="0"/>
          </a:p>
        </p:txBody>
      </p:sp>
      <p:sp>
        <p:nvSpPr>
          <p:cNvPr id="37939" name="AutoShape 25"/>
          <p:cNvSpPr>
            <a:spLocks/>
          </p:cNvSpPr>
          <p:nvPr/>
        </p:nvSpPr>
        <p:spPr bwMode="auto">
          <a:xfrm>
            <a:off x="6122988" y="2630488"/>
            <a:ext cx="128588" cy="803275"/>
          </a:xfrm>
          <a:prstGeom prst="leftBrace">
            <a:avLst>
              <a:gd name="adj1" fmla="val 520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/>
          </a:p>
        </p:txBody>
      </p:sp>
      <p:sp>
        <p:nvSpPr>
          <p:cNvPr id="37940" name="Text Box 26"/>
          <p:cNvSpPr txBox="1">
            <a:spLocks noChangeArrowheads="1"/>
          </p:cNvSpPr>
          <p:nvPr/>
        </p:nvSpPr>
        <p:spPr bwMode="auto">
          <a:xfrm>
            <a:off x="5640388" y="2841625"/>
            <a:ext cx="577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RTT</a:t>
            </a:r>
          </a:p>
        </p:txBody>
      </p:sp>
      <p:sp>
        <p:nvSpPr>
          <p:cNvPr id="37941" name="Line 27"/>
          <p:cNvSpPr>
            <a:spLocks noChangeShapeType="1"/>
          </p:cNvSpPr>
          <p:nvPr/>
        </p:nvSpPr>
        <p:spPr bwMode="auto">
          <a:xfrm>
            <a:off x="6037263" y="3484563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942" name="Text Box 28"/>
          <p:cNvSpPr txBox="1">
            <a:spLocks noChangeArrowheads="1"/>
          </p:cNvSpPr>
          <p:nvPr/>
        </p:nvSpPr>
        <p:spPr bwMode="auto">
          <a:xfrm>
            <a:off x="5286375" y="3184525"/>
            <a:ext cx="8620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request</a:t>
            </a:r>
          </a:p>
          <a:p>
            <a:r>
              <a:rPr lang="en-US" sz="1600" dirty="0">
                <a:solidFill>
                  <a:srgbClr val="FF0000"/>
                </a:solidFill>
              </a:rPr>
              <a:t>file</a:t>
            </a:r>
            <a:endParaRPr lang="en-US" sz="1600" dirty="0"/>
          </a:p>
        </p:txBody>
      </p:sp>
      <p:sp>
        <p:nvSpPr>
          <p:cNvPr id="37943" name="AutoShape 29"/>
          <p:cNvSpPr>
            <a:spLocks/>
          </p:cNvSpPr>
          <p:nvPr/>
        </p:nvSpPr>
        <p:spPr bwMode="auto">
          <a:xfrm>
            <a:off x="6129338" y="3540125"/>
            <a:ext cx="128588" cy="803275"/>
          </a:xfrm>
          <a:prstGeom prst="leftBrace">
            <a:avLst>
              <a:gd name="adj1" fmla="val 520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/>
          </a:p>
        </p:txBody>
      </p:sp>
      <p:sp>
        <p:nvSpPr>
          <p:cNvPr id="37944" name="Text Box 30"/>
          <p:cNvSpPr txBox="1">
            <a:spLocks noChangeArrowheads="1"/>
          </p:cNvSpPr>
          <p:nvPr/>
        </p:nvSpPr>
        <p:spPr bwMode="auto">
          <a:xfrm>
            <a:off x="5659438" y="3763963"/>
            <a:ext cx="577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RTT</a:t>
            </a:r>
          </a:p>
        </p:txBody>
      </p:sp>
      <p:sp>
        <p:nvSpPr>
          <p:cNvPr id="37945" name="Line 35"/>
          <p:cNvSpPr>
            <a:spLocks noChangeShapeType="1"/>
          </p:cNvSpPr>
          <p:nvPr/>
        </p:nvSpPr>
        <p:spPr bwMode="auto">
          <a:xfrm flipH="1">
            <a:off x="6048375" y="4473575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946" name="Text Box 36"/>
          <p:cNvSpPr txBox="1">
            <a:spLocks noChangeArrowheads="1"/>
          </p:cNvSpPr>
          <p:nvPr/>
        </p:nvSpPr>
        <p:spPr bwMode="auto">
          <a:xfrm>
            <a:off x="5505450" y="4321175"/>
            <a:ext cx="950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file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received</a:t>
            </a:r>
            <a:endParaRPr lang="en-US" sz="1600" dirty="0"/>
          </a:p>
        </p:txBody>
      </p:sp>
      <p:sp>
        <p:nvSpPr>
          <p:cNvPr id="37947" name="Text Box 37"/>
          <p:cNvSpPr txBox="1">
            <a:spLocks noChangeArrowheads="1"/>
          </p:cNvSpPr>
          <p:nvPr/>
        </p:nvSpPr>
        <p:spPr bwMode="auto">
          <a:xfrm>
            <a:off x="6153150" y="5219700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time</a:t>
            </a:r>
          </a:p>
        </p:txBody>
      </p:sp>
      <p:sp>
        <p:nvSpPr>
          <p:cNvPr id="37948" name="Text Box 38"/>
          <p:cNvSpPr txBox="1">
            <a:spLocks noChangeArrowheads="1"/>
          </p:cNvSpPr>
          <p:nvPr/>
        </p:nvSpPr>
        <p:spPr bwMode="auto">
          <a:xfrm>
            <a:off x="7831138" y="5202238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time</a:t>
            </a:r>
          </a:p>
        </p:txBody>
      </p:sp>
      <p:graphicFrame>
        <p:nvGraphicFramePr>
          <p:cNvPr id="378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327167"/>
              </p:ext>
            </p:extLst>
          </p:nvPr>
        </p:nvGraphicFramePr>
        <p:xfrm>
          <a:off x="5967413" y="1547813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3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13" y="1547813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8" name="Group 6"/>
          <p:cNvGrpSpPr>
            <a:grpSpLocks/>
          </p:cNvGrpSpPr>
          <p:nvPr/>
        </p:nvGrpSpPr>
        <p:grpSpPr bwMode="auto">
          <a:xfrm>
            <a:off x="7866063" y="1143000"/>
            <a:ext cx="504825" cy="1071563"/>
            <a:chOff x="4180" y="783"/>
            <a:chExt cx="150" cy="307"/>
          </a:xfrm>
        </p:grpSpPr>
        <p:sp>
          <p:nvSpPr>
            <p:cNvPr id="37919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37920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37921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37922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37923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24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25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37926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</p:grpSp>
      <p:sp>
        <p:nvSpPr>
          <p:cNvPr id="37899" name="Line 15"/>
          <p:cNvSpPr>
            <a:spLocks noChangeShapeType="1"/>
          </p:cNvSpPr>
          <p:nvPr/>
        </p:nvSpPr>
        <p:spPr bwMode="auto">
          <a:xfrm>
            <a:off x="6378575" y="2373313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900" name="Line 16"/>
          <p:cNvSpPr>
            <a:spLocks noChangeShapeType="1"/>
          </p:cNvSpPr>
          <p:nvPr/>
        </p:nvSpPr>
        <p:spPr bwMode="auto">
          <a:xfrm>
            <a:off x="8069263" y="2366963"/>
            <a:ext cx="0" cy="2881313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904" name="Line 20"/>
          <p:cNvSpPr>
            <a:spLocks noChangeShapeType="1"/>
          </p:cNvSpPr>
          <p:nvPr/>
        </p:nvSpPr>
        <p:spPr bwMode="auto">
          <a:xfrm flipH="1">
            <a:off x="6398419" y="4066828"/>
            <a:ext cx="1673225" cy="379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907" name="Line 23"/>
          <p:cNvSpPr>
            <a:spLocks noChangeShapeType="1"/>
          </p:cNvSpPr>
          <p:nvPr/>
        </p:nvSpPr>
        <p:spPr bwMode="auto">
          <a:xfrm>
            <a:off x="5988050" y="2579688"/>
            <a:ext cx="3905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911" name="Line 27"/>
          <p:cNvSpPr>
            <a:spLocks noChangeShapeType="1"/>
          </p:cNvSpPr>
          <p:nvPr/>
        </p:nvSpPr>
        <p:spPr bwMode="auto">
          <a:xfrm>
            <a:off x="6037263" y="3484563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915" name="Line 35"/>
          <p:cNvSpPr>
            <a:spLocks noChangeShapeType="1"/>
          </p:cNvSpPr>
          <p:nvPr/>
        </p:nvSpPr>
        <p:spPr bwMode="auto">
          <a:xfrm flipH="1">
            <a:off x="6048375" y="4473575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917" name="Text Box 37"/>
          <p:cNvSpPr txBox="1">
            <a:spLocks noChangeArrowheads="1"/>
          </p:cNvSpPr>
          <p:nvPr/>
        </p:nvSpPr>
        <p:spPr bwMode="auto">
          <a:xfrm>
            <a:off x="6153150" y="5219700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time</a:t>
            </a:r>
          </a:p>
        </p:txBody>
      </p:sp>
      <p:sp>
        <p:nvSpPr>
          <p:cNvPr id="37918" name="Text Box 38"/>
          <p:cNvSpPr txBox="1">
            <a:spLocks noChangeArrowheads="1"/>
          </p:cNvSpPr>
          <p:nvPr/>
        </p:nvSpPr>
        <p:spPr bwMode="auto">
          <a:xfrm>
            <a:off x="7831138" y="5202238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time</a:t>
            </a:r>
          </a:p>
        </p:txBody>
      </p:sp>
      <p:sp>
        <p:nvSpPr>
          <p:cNvPr id="69" name="Line 18"/>
          <p:cNvSpPr>
            <a:spLocks noChangeShapeType="1"/>
          </p:cNvSpPr>
          <p:nvPr/>
        </p:nvSpPr>
        <p:spPr bwMode="auto">
          <a:xfrm flipH="1">
            <a:off x="6398419" y="3981217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926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31" grpId="0" animBg="1"/>
      <p:bldP spid="37932" grpId="0" animBg="1"/>
      <p:bldP spid="37933" grpId="0" animBg="1"/>
      <p:bldP spid="37935" grpId="0" animBg="1"/>
      <p:bldP spid="37936" grpId="0"/>
      <p:bldP spid="37938" grpId="0"/>
      <p:bldP spid="37939" grpId="0" animBg="1"/>
      <p:bldP spid="37940" grpId="0"/>
      <p:bldP spid="37942" grpId="0"/>
      <p:bldP spid="37943" grpId="0" animBg="1"/>
      <p:bldP spid="37944" grpId="0"/>
      <p:bldP spid="37946" grpId="0"/>
      <p:bldP spid="37904" grpId="0" animBg="1"/>
      <p:bldP spid="37907" grpId="0" animBg="1"/>
      <p:bldP spid="37915" grpId="0" animBg="1"/>
      <p:bldP spid="6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86858F-355F-459E-8829-93322FFD124E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348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AB1795-3B45-4627-869C-B216E6543BA2}" type="slidenum">
              <a:rPr lang="en-US">
                <a:latin typeface="Verdana" pitchFamily="34" charset="0"/>
              </a:rPr>
              <a:pPr/>
              <a:t>28</a:t>
            </a:fld>
            <a:endParaRPr lang="en-US">
              <a:latin typeface="Verdana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HTTP connections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u="sng" smtClean="0">
                <a:solidFill>
                  <a:srgbClr val="FF0000"/>
                </a:solidFill>
              </a:rPr>
              <a:t>non-persistent HTTP</a:t>
            </a:r>
            <a:endParaRPr lang="en-US" sz="2800" smtClean="0"/>
          </a:p>
          <a:p>
            <a:pPr eaLnBrk="1" hangingPunct="1"/>
            <a:r>
              <a:rPr lang="en-US" sz="2800" smtClean="0"/>
              <a:t>at most one object sent over TCP connection.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sp>
        <p:nvSpPr>
          <p:cNvPr id="3482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52963" y="1600200"/>
            <a:ext cx="4033837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u="sng" smtClean="0">
                <a:solidFill>
                  <a:srgbClr val="FF0000"/>
                </a:solidFill>
              </a:rPr>
              <a:t>persistent HTTP</a:t>
            </a:r>
            <a:endParaRPr lang="en-US" sz="28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800" smtClean="0"/>
              <a:t>multiple objects can be sent over single TCP connection between client, server.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244DC1B-84F9-4216-8E92-D968B5FF7332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3584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B7EBF2B-1924-41FC-AD85-160E01CBC63F}" type="slidenum">
              <a:rPr lang="en-US">
                <a:latin typeface="Verdana" pitchFamily="34" charset="0"/>
              </a:rPr>
              <a:pPr/>
              <a:t>29</a:t>
            </a:fld>
            <a:endParaRPr lang="en-US">
              <a:latin typeface="Verdana" pitchFamily="34" charset="0"/>
            </a:endParaRPr>
          </a:p>
        </p:txBody>
      </p:sp>
      <p:sp>
        <p:nvSpPr>
          <p:cNvPr id="35845" name="Line 11"/>
          <p:cNvSpPr>
            <a:spLocks noChangeShapeType="1"/>
          </p:cNvSpPr>
          <p:nvPr/>
        </p:nvSpPr>
        <p:spPr bwMode="auto">
          <a:xfrm>
            <a:off x="361950" y="2095500"/>
            <a:ext cx="0" cy="449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46" name="Rectangle 13"/>
          <p:cNvSpPr>
            <a:spLocks noChangeArrowheads="1"/>
          </p:cNvSpPr>
          <p:nvPr/>
        </p:nvSpPr>
        <p:spPr bwMode="auto">
          <a:xfrm>
            <a:off x="238125" y="6019800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358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33375"/>
            <a:ext cx="8156575" cy="865188"/>
          </a:xfrm>
        </p:spPr>
        <p:txBody>
          <a:bodyPr/>
          <a:lstStyle/>
          <a:p>
            <a:pPr eaLnBrk="1" hangingPunct="1"/>
            <a:r>
              <a:rPr lang="en-US" sz="3600" smtClean="0"/>
              <a:t>Nonpersistent HTTP</a:t>
            </a:r>
            <a:endParaRPr lang="en-US" smtClean="0"/>
          </a:p>
        </p:txBody>
      </p:sp>
      <p:sp>
        <p:nvSpPr>
          <p:cNvPr id="30413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01638" y="1114425"/>
            <a:ext cx="7942262" cy="466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suppose user enters URL:</a:t>
            </a:r>
          </a:p>
        </p:txBody>
      </p:sp>
      <p:sp>
        <p:nvSpPr>
          <p:cNvPr id="30413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88963" y="2082800"/>
            <a:ext cx="4175125" cy="185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1a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r>
              <a:rPr lang="en-US" sz="2000" dirty="0" smtClean="0"/>
              <a:t> HTTP client initiates TCP connection to HTTP server (process) at </a:t>
            </a:r>
            <a:r>
              <a:rPr lang="en-US" sz="2000" dirty="0" smtClean="0">
                <a:latin typeface="Courier New" pitchFamily="49" charset="0"/>
              </a:rPr>
              <a:t>www.someSchool.edu </a:t>
            </a:r>
            <a:r>
              <a:rPr lang="en-US" sz="2000" dirty="0" smtClean="0"/>
              <a:t>on port 80</a:t>
            </a:r>
            <a:endParaRPr lang="en-US" sz="2400" dirty="0" smtClean="0"/>
          </a:p>
        </p:txBody>
      </p:sp>
      <p:sp>
        <p:nvSpPr>
          <p:cNvPr id="304135" name="Rectangle 5"/>
          <p:cNvSpPr>
            <a:spLocks noChangeArrowheads="1"/>
          </p:cNvSpPr>
          <p:nvPr/>
        </p:nvSpPr>
        <p:spPr bwMode="auto">
          <a:xfrm>
            <a:off x="428625" y="3829050"/>
            <a:ext cx="40862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FF0000"/>
                </a:solidFill>
              </a:rPr>
              <a:t>2.</a:t>
            </a:r>
            <a:r>
              <a:rPr lang="en-US" sz="2000"/>
              <a:t> HTTP client sends HTTP </a:t>
            </a:r>
            <a:r>
              <a:rPr lang="en-US" sz="2000" i="1">
                <a:solidFill>
                  <a:srgbClr val="FF0000"/>
                </a:solidFill>
              </a:rPr>
              <a:t>request message</a:t>
            </a:r>
            <a:r>
              <a:rPr lang="en-US" sz="2000"/>
              <a:t> (containing URL) into TCP connection socket. Message indicates that client wants object someDepartment/home.index</a:t>
            </a:r>
          </a:p>
        </p:txBody>
      </p:sp>
      <p:sp>
        <p:nvSpPr>
          <p:cNvPr id="304136" name="Rectangle 6"/>
          <p:cNvSpPr>
            <a:spLocks noChangeArrowheads="1"/>
          </p:cNvSpPr>
          <p:nvPr/>
        </p:nvSpPr>
        <p:spPr bwMode="auto">
          <a:xfrm>
            <a:off x="4781550" y="2524125"/>
            <a:ext cx="38100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FF0000"/>
                </a:solidFill>
              </a:rPr>
              <a:t>1b.</a:t>
            </a:r>
            <a:r>
              <a:rPr lang="en-US" sz="2000"/>
              <a:t> HTTP server at host </a:t>
            </a:r>
            <a:r>
              <a:rPr lang="en-US" sz="2000">
                <a:latin typeface="Courier New" pitchFamily="49" charset="0"/>
              </a:rPr>
              <a:t>www.someSchool.edu</a:t>
            </a:r>
            <a:r>
              <a:rPr lang="en-US" sz="2000"/>
              <a:t> waiting for TCP connection at port 80.  “accepts” connection, notifying client</a:t>
            </a:r>
          </a:p>
        </p:txBody>
      </p:sp>
      <p:sp>
        <p:nvSpPr>
          <p:cNvPr id="304137" name="Rectangle 7"/>
          <p:cNvSpPr>
            <a:spLocks noChangeArrowheads="1"/>
          </p:cNvSpPr>
          <p:nvPr/>
        </p:nvSpPr>
        <p:spPr bwMode="auto">
          <a:xfrm>
            <a:off x="4724400" y="4381500"/>
            <a:ext cx="3810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FF0000"/>
                </a:solidFill>
              </a:rPr>
              <a:t>3.</a:t>
            </a:r>
            <a:r>
              <a:rPr lang="en-US" sz="2000"/>
              <a:t> HTTP server receives request message, forms </a:t>
            </a:r>
            <a:r>
              <a:rPr lang="en-US" sz="2000" i="1">
                <a:solidFill>
                  <a:srgbClr val="FF0000"/>
                </a:solidFill>
              </a:rPr>
              <a:t>response message</a:t>
            </a:r>
            <a:r>
              <a:rPr lang="en-US" sz="2000"/>
              <a:t> containing requested object, and sends message into its socket</a:t>
            </a:r>
          </a:p>
        </p:txBody>
      </p:sp>
      <p:sp>
        <p:nvSpPr>
          <p:cNvPr id="304138" name="Line 8"/>
          <p:cNvSpPr>
            <a:spLocks noChangeShapeType="1"/>
          </p:cNvSpPr>
          <p:nvPr/>
        </p:nvSpPr>
        <p:spPr bwMode="auto">
          <a:xfrm>
            <a:off x="4048125" y="2647950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4139" name="Line 9"/>
          <p:cNvSpPr>
            <a:spLocks noChangeShapeType="1"/>
          </p:cNvSpPr>
          <p:nvPr/>
        </p:nvSpPr>
        <p:spPr bwMode="auto">
          <a:xfrm>
            <a:off x="3895725" y="4591050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4140" name="Line 10"/>
          <p:cNvSpPr>
            <a:spLocks noChangeShapeType="1"/>
          </p:cNvSpPr>
          <p:nvPr/>
        </p:nvSpPr>
        <p:spPr bwMode="auto">
          <a:xfrm flipH="1">
            <a:off x="3933825" y="5124450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56" name="Text Box 12"/>
          <p:cNvSpPr txBox="1">
            <a:spLocks noChangeArrowheads="1"/>
          </p:cNvSpPr>
          <p:nvPr/>
        </p:nvSpPr>
        <p:spPr bwMode="auto">
          <a:xfrm>
            <a:off x="203200" y="5942013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304142" name="Line 14"/>
          <p:cNvSpPr>
            <a:spLocks noChangeShapeType="1"/>
          </p:cNvSpPr>
          <p:nvPr/>
        </p:nvSpPr>
        <p:spPr bwMode="auto">
          <a:xfrm flipH="1">
            <a:off x="4019550" y="3162300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4143" name="Text Box 15"/>
          <p:cNvSpPr txBox="1">
            <a:spLocks noChangeArrowheads="1"/>
          </p:cNvSpPr>
          <p:nvPr/>
        </p:nvSpPr>
        <p:spPr bwMode="auto">
          <a:xfrm>
            <a:off x="7096125" y="1682750"/>
            <a:ext cx="1898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(contains text, </a:t>
            </a:r>
          </a:p>
          <a:p>
            <a:pPr algn="ctr"/>
            <a:r>
              <a:rPr lang="en-US"/>
              <a:t>references to 10 </a:t>
            </a:r>
          </a:p>
          <a:p>
            <a:pPr algn="ctr"/>
            <a:r>
              <a:rPr lang="en-US"/>
              <a:t>jpeg images)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4145" name="Rectangle 3"/>
          <p:cNvSpPr>
            <a:spLocks noChangeArrowheads="1"/>
          </p:cNvSpPr>
          <p:nvPr/>
        </p:nvSpPr>
        <p:spPr bwMode="auto">
          <a:xfrm>
            <a:off x="366713" y="1611313"/>
            <a:ext cx="79422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2000">
                <a:latin typeface="Courier New" pitchFamily="49" charset="0"/>
              </a:rPr>
              <a:t>www.someSchool.edu/someDepartment/home.index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3" grpId="0" build="p"/>
      <p:bldP spid="304134" grpId="0" build="p"/>
      <p:bldP spid="304135" grpId="0"/>
      <p:bldP spid="304136" grpId="0"/>
      <p:bldP spid="304137" grpId="0"/>
      <p:bldP spid="304138" grpId="0" animBg="1"/>
      <p:bldP spid="304139" grpId="0" animBg="1"/>
      <p:bldP spid="304140" grpId="0" animBg="1"/>
      <p:bldP spid="304142" grpId="0" animBg="1"/>
      <p:bldP spid="304143" grpId="0"/>
      <p:bldP spid="304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6F26D26-2A8A-431C-9D75-86B737B42155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8D6939-783A-4629-93A5-F2448D4E888E}" type="slidenum">
              <a:rPr lang="en-US">
                <a:latin typeface="Verdana" pitchFamily="34" charset="0"/>
              </a:rPr>
              <a:pPr/>
              <a:t>3</a:t>
            </a:fld>
            <a:endParaRPr lang="en-US">
              <a:latin typeface="Verdana" pitchFamily="34" charset="0"/>
            </a:endParaRP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network apps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e-mail</a:t>
            </a:r>
          </a:p>
          <a:p>
            <a:pPr eaLnBrk="1" hangingPunct="1"/>
            <a:r>
              <a:rPr lang="en-US" sz="2800" dirty="0" smtClean="0"/>
              <a:t>web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instant messaging</a:t>
            </a:r>
          </a:p>
          <a:p>
            <a:pPr eaLnBrk="1" hangingPunct="1"/>
            <a:r>
              <a:rPr lang="en-US" sz="2800" dirty="0" smtClean="0"/>
              <a:t>remote login</a:t>
            </a:r>
          </a:p>
          <a:p>
            <a:pPr eaLnBrk="1" hangingPunct="1"/>
            <a:r>
              <a:rPr lang="en-US" sz="2800" dirty="0" smtClean="0"/>
              <a:t>P2P file sharing</a:t>
            </a:r>
          </a:p>
          <a:p>
            <a:pPr eaLnBrk="1" hangingPunct="1"/>
            <a:r>
              <a:rPr lang="en-US" sz="2800" dirty="0" smtClean="0"/>
              <a:t>multi-user network games</a:t>
            </a:r>
          </a:p>
          <a:p>
            <a:pPr eaLnBrk="1" hangingPunct="1"/>
            <a:r>
              <a:rPr lang="en-US" sz="2800" dirty="0" smtClean="0"/>
              <a:t>streaming stored video (YouTube)</a:t>
            </a:r>
          </a:p>
        </p:txBody>
      </p:sp>
      <p:sp>
        <p:nvSpPr>
          <p:cNvPr id="6151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52963" y="1600200"/>
            <a:ext cx="4033837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voice over IP</a:t>
            </a:r>
          </a:p>
          <a:p>
            <a:pPr eaLnBrk="1" hangingPunct="1"/>
            <a:r>
              <a:rPr lang="en-US" sz="2800" smtClean="0"/>
              <a:t>real-time video conferencing</a:t>
            </a:r>
          </a:p>
          <a:p>
            <a:pPr eaLnBrk="1" hangingPunct="1"/>
            <a:r>
              <a:rPr lang="en-US" sz="2800" smtClean="0"/>
              <a:t>cloud computing</a:t>
            </a:r>
          </a:p>
          <a:p>
            <a:pPr eaLnBrk="1" hangingPunct="1"/>
            <a:r>
              <a:rPr lang="en-US" sz="2800" smtClean="0"/>
              <a:t>…</a:t>
            </a:r>
          </a:p>
          <a:p>
            <a:pPr eaLnBrk="1" hangingPunct="1"/>
            <a:r>
              <a:rPr lang="en-US" sz="2800" smtClean="0"/>
              <a:t>… </a:t>
            </a:r>
          </a:p>
          <a:p>
            <a:pPr eaLnBrk="1" hangingPunct="1"/>
            <a:r>
              <a:rPr lang="en-US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B7CB42-049F-4806-BB1E-63D88CB521B2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368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AD1B62B-3BE2-4A22-A53A-D45BC66D6F60}" type="slidenum">
              <a:rPr lang="en-US">
                <a:latin typeface="Verdana" pitchFamily="34" charset="0"/>
              </a:rPr>
              <a:pPr/>
              <a:t>30</a:t>
            </a:fld>
            <a:endParaRPr lang="en-US">
              <a:latin typeface="Verdana" pitchFamily="34" charset="0"/>
            </a:endParaRPr>
          </a:p>
        </p:txBody>
      </p:sp>
      <p:sp>
        <p:nvSpPr>
          <p:cNvPr id="3686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33375"/>
            <a:ext cx="8156575" cy="865188"/>
          </a:xfrm>
        </p:spPr>
        <p:txBody>
          <a:bodyPr/>
          <a:lstStyle/>
          <a:p>
            <a:pPr eaLnBrk="1" hangingPunct="1"/>
            <a:r>
              <a:rPr lang="en-US" sz="3600" smtClean="0"/>
              <a:t>Nonpersistent HTTP (cont.)</a:t>
            </a:r>
            <a:endParaRPr lang="en-US" smtClean="0"/>
          </a:p>
        </p:txBody>
      </p:sp>
      <p:sp>
        <p:nvSpPr>
          <p:cNvPr id="305155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52513" y="2036763"/>
            <a:ext cx="4033837" cy="1492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5</a:t>
            </a:r>
            <a:r>
              <a:rPr lang="en-US" sz="2000" smtClean="0">
                <a:solidFill>
                  <a:srgbClr val="FF0000"/>
                </a:solidFill>
              </a:rPr>
              <a:t>.</a:t>
            </a:r>
            <a:r>
              <a:rPr lang="en-US" sz="2000" smtClean="0"/>
              <a:t> HTTP client receives response message containing html file, displays html.  Parsing html file, finds 10 referenced jpeg  objects</a:t>
            </a:r>
            <a:endParaRPr lang="en-US" sz="2400" smtClean="0"/>
          </a:p>
        </p:txBody>
      </p:sp>
      <p:sp>
        <p:nvSpPr>
          <p:cNvPr id="305156" name="Rectangle 7"/>
          <p:cNvSpPr>
            <a:spLocks noChangeArrowheads="1"/>
          </p:cNvSpPr>
          <p:nvPr/>
        </p:nvSpPr>
        <p:spPr bwMode="auto">
          <a:xfrm>
            <a:off x="1085850" y="5054600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FF0000"/>
                </a:solidFill>
              </a:rPr>
              <a:t>6.</a:t>
            </a:r>
            <a:r>
              <a:rPr lang="en-US" sz="2000"/>
              <a:t> Steps 1-5 repeated for each of 10 jpeg objects</a:t>
            </a:r>
          </a:p>
        </p:txBody>
      </p:sp>
      <p:sp>
        <p:nvSpPr>
          <p:cNvPr id="305157" name="Rectangle 8"/>
          <p:cNvSpPr>
            <a:spLocks noChangeArrowheads="1"/>
          </p:cNvSpPr>
          <p:nvPr/>
        </p:nvSpPr>
        <p:spPr bwMode="auto">
          <a:xfrm>
            <a:off x="5032375" y="1492250"/>
            <a:ext cx="3810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FF0000"/>
                </a:solidFill>
              </a:rPr>
              <a:t>4.</a:t>
            </a:r>
            <a:r>
              <a:rPr lang="en-US" sz="2000"/>
              <a:t> HTTP server closes TCP connection. </a:t>
            </a:r>
          </a:p>
        </p:txBody>
      </p:sp>
      <p:sp>
        <p:nvSpPr>
          <p:cNvPr id="36873" name="Line 2"/>
          <p:cNvSpPr>
            <a:spLocks noChangeShapeType="1"/>
          </p:cNvSpPr>
          <p:nvPr/>
        </p:nvSpPr>
        <p:spPr bwMode="auto">
          <a:xfrm>
            <a:off x="542925" y="1519238"/>
            <a:ext cx="0" cy="2571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874" name="Rectangle 3"/>
          <p:cNvSpPr>
            <a:spLocks noChangeArrowheads="1"/>
          </p:cNvSpPr>
          <p:nvPr/>
        </p:nvSpPr>
        <p:spPr bwMode="auto">
          <a:xfrm>
            <a:off x="304800" y="3519488"/>
            <a:ext cx="342900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36875" name="Text Box 13"/>
          <p:cNvSpPr txBox="1">
            <a:spLocks noChangeArrowheads="1"/>
          </p:cNvSpPr>
          <p:nvPr/>
        </p:nvSpPr>
        <p:spPr bwMode="auto">
          <a:xfrm>
            <a:off x="176213" y="3382963"/>
            <a:ext cx="760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305161" name="Line 17"/>
          <p:cNvSpPr>
            <a:spLocks noChangeShapeType="1"/>
          </p:cNvSpPr>
          <p:nvPr/>
        </p:nvSpPr>
        <p:spPr bwMode="auto">
          <a:xfrm flipH="1">
            <a:off x="3762375" y="1449388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  <p:bldP spid="305156" grpId="0"/>
      <p:bldP spid="305157" grpId="0"/>
      <p:bldP spid="30516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6B0DA4-C458-455D-AF22-373AC6C43D90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389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0417BB-4F86-49D7-97D9-ED0C5BD0E3A6}" type="slidenum">
              <a:rPr lang="en-US">
                <a:latin typeface="Verdana" pitchFamily="34" charset="0"/>
              </a:rPr>
              <a:pPr/>
              <a:t>31</a:t>
            </a:fld>
            <a:endParaRPr lang="en-US">
              <a:latin typeface="Verdana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2438" y="173038"/>
            <a:ext cx="7772400" cy="838200"/>
          </a:xfrm>
        </p:spPr>
        <p:txBody>
          <a:bodyPr/>
          <a:lstStyle/>
          <a:p>
            <a:pPr eaLnBrk="1" hangingPunct="1"/>
            <a:r>
              <a:rPr lang="en-US" sz="3200" smtClean="0"/>
              <a:t>Persistent HTTP</a:t>
            </a:r>
            <a:endParaRPr lang="en-US" smtClean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4975" y="1414463"/>
            <a:ext cx="3933825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u="sng" dirty="0" smtClean="0">
                <a:solidFill>
                  <a:srgbClr val="FF0000"/>
                </a:solidFill>
              </a:rPr>
              <a:t>non-persistent HTTP issues: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requires 2 RTTs per object</a:t>
            </a:r>
          </a:p>
          <a:p>
            <a:pPr eaLnBrk="1" hangingPunct="1"/>
            <a:r>
              <a:rPr lang="en-US" sz="2000" dirty="0" smtClean="0"/>
              <a:t>OS overhead for </a:t>
            </a:r>
            <a:r>
              <a:rPr lang="en-US" sz="2000" i="1" dirty="0" smtClean="0"/>
              <a:t>each</a:t>
            </a:r>
            <a:r>
              <a:rPr lang="en-US" sz="2000" dirty="0" smtClean="0"/>
              <a:t> TCP connection</a:t>
            </a:r>
          </a:p>
          <a:p>
            <a:pPr eaLnBrk="1" hangingPunct="1"/>
            <a:r>
              <a:rPr lang="en-US" sz="2000" dirty="0" smtClean="0"/>
              <a:t>browsers often open parallel TCP connections to fetch referenced objects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204" name="Rectangle 1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81513" y="1438275"/>
            <a:ext cx="38100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u="sng" dirty="0" smtClean="0">
                <a:solidFill>
                  <a:srgbClr val="FF0000"/>
                </a:solidFill>
              </a:rPr>
              <a:t>persistent  HTTP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server leaves connection open after sending response</a:t>
            </a:r>
          </a:p>
          <a:p>
            <a:pPr eaLnBrk="1" hangingPunct="1"/>
            <a:r>
              <a:rPr lang="en-US" sz="2000" dirty="0" smtClean="0"/>
              <a:t>subsequent HTTP messages  between same client/server sent over open connection</a:t>
            </a:r>
          </a:p>
          <a:p>
            <a:pPr eaLnBrk="1" hangingPunct="1"/>
            <a:r>
              <a:rPr lang="en-US" sz="2000" dirty="0" smtClean="0"/>
              <a:t>client sends requests as soon as it encounters a referenced object</a:t>
            </a:r>
          </a:p>
          <a:p>
            <a:pPr eaLnBrk="1" hangingPunct="1"/>
            <a:r>
              <a:rPr lang="en-US" sz="2000" dirty="0" smtClean="0"/>
              <a:t>Saves one RTT for TCP set up time for each of the referenced objects</a:t>
            </a:r>
          </a:p>
        </p:txBody>
      </p:sp>
    </p:spTree>
    <p:extLst>
      <p:ext uri="{BB962C8B-B14F-4D97-AF65-F5344CB8AC3E}">
        <p14:creationId xmlns:p14="http://schemas.microsoft.com/office/powerpoint/2010/main" val="150086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62997A0-9E8A-4554-A208-1990805C0D5B}" type="datetime1">
              <a:rPr lang="en-US">
                <a:latin typeface="Verdana" pitchFamily="34" charset="0"/>
              </a:rPr>
              <a:pPr/>
              <a:t>3/5/2018</a:t>
            </a:fld>
            <a:endParaRPr lang="en-US" dirty="0">
              <a:latin typeface="Verdana" pitchFamily="34" charset="0"/>
            </a:endParaRPr>
          </a:p>
        </p:txBody>
      </p:sp>
      <p:sp>
        <p:nvSpPr>
          <p:cNvPr id="378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CD2315D-636D-4EE1-820D-1615C3707013}" type="slidenum">
              <a:rPr lang="en-US">
                <a:latin typeface="Verdana" pitchFamily="34" charset="0"/>
              </a:rPr>
              <a:pPr/>
              <a:t>32</a:t>
            </a:fld>
            <a:endParaRPr lang="en-US">
              <a:latin typeface="Verdana" pitchFamily="34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8" y="0"/>
            <a:ext cx="8901112" cy="778758"/>
          </a:xfrm>
        </p:spPr>
        <p:txBody>
          <a:bodyPr/>
          <a:lstStyle/>
          <a:p>
            <a:pPr eaLnBrk="1" hangingPunct="1"/>
            <a:r>
              <a:rPr lang="en-US" sz="3200" dirty="0" smtClean="0"/>
              <a:t>HTTP: Response time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" y="5240969"/>
            <a:ext cx="3848606" cy="66611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600" dirty="0" smtClean="0"/>
              <a:t>Non-persistent response time for N objects: </a:t>
            </a:r>
            <a:r>
              <a:rPr lang="en-US" sz="1600" dirty="0" smtClean="0">
                <a:solidFill>
                  <a:srgbClr val="FF0000"/>
                </a:solidFill>
              </a:rPr>
              <a:t>N*(2RTT+transmit time)</a:t>
            </a:r>
            <a:endParaRPr lang="en-US" sz="16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</p:txBody>
      </p:sp>
      <p:graphicFrame>
        <p:nvGraphicFramePr>
          <p:cNvPr id="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514368"/>
              </p:ext>
            </p:extLst>
          </p:nvPr>
        </p:nvGraphicFramePr>
        <p:xfrm>
          <a:off x="1109663" y="114300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1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114300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6"/>
          <p:cNvGrpSpPr>
            <a:grpSpLocks/>
          </p:cNvGrpSpPr>
          <p:nvPr/>
        </p:nvGrpSpPr>
        <p:grpSpPr bwMode="auto">
          <a:xfrm>
            <a:off x="3008313" y="738187"/>
            <a:ext cx="504825" cy="1071563"/>
            <a:chOff x="4180" y="783"/>
            <a:chExt cx="150" cy="307"/>
          </a:xfrm>
        </p:grpSpPr>
        <p:sp>
          <p:nvSpPr>
            <p:cNvPr id="57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59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60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3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64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</p:grpSp>
      <p:sp>
        <p:nvSpPr>
          <p:cNvPr id="65" name="Line 15"/>
          <p:cNvSpPr>
            <a:spLocks noChangeShapeType="1"/>
          </p:cNvSpPr>
          <p:nvPr/>
        </p:nvSpPr>
        <p:spPr bwMode="auto">
          <a:xfrm>
            <a:off x="1520825" y="1968500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>
            <a:off x="3211513" y="1962150"/>
            <a:ext cx="0" cy="2881313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7" name="Line 17"/>
          <p:cNvSpPr>
            <a:spLocks noChangeShapeType="1"/>
          </p:cNvSpPr>
          <p:nvPr/>
        </p:nvSpPr>
        <p:spPr bwMode="auto">
          <a:xfrm>
            <a:off x="1535113" y="2200275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8" name="Line 18"/>
          <p:cNvSpPr>
            <a:spLocks noChangeShapeType="1"/>
          </p:cNvSpPr>
          <p:nvPr/>
        </p:nvSpPr>
        <p:spPr bwMode="auto">
          <a:xfrm flipH="1">
            <a:off x="1520825" y="2638425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>
            <a:off x="1528763" y="3146425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" name="AutoShape 21"/>
          <p:cNvSpPr>
            <a:spLocks/>
          </p:cNvSpPr>
          <p:nvPr/>
        </p:nvSpPr>
        <p:spPr bwMode="auto">
          <a:xfrm>
            <a:off x="3290888" y="3544887"/>
            <a:ext cx="74613" cy="182563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/>
          </a:p>
        </p:txBody>
      </p: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3321050" y="3241675"/>
            <a:ext cx="965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time to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transmit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file</a:t>
            </a:r>
            <a:endParaRPr lang="en-US" sz="1600" dirty="0"/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>
            <a:off x="1130300" y="2174875"/>
            <a:ext cx="3905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0" y="1887537"/>
            <a:ext cx="1231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initiate TCP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connection</a:t>
            </a:r>
            <a:endParaRPr lang="en-US" sz="1600" dirty="0"/>
          </a:p>
        </p:txBody>
      </p:sp>
      <p:sp>
        <p:nvSpPr>
          <p:cNvPr id="75" name="AutoShape 25"/>
          <p:cNvSpPr>
            <a:spLocks/>
          </p:cNvSpPr>
          <p:nvPr/>
        </p:nvSpPr>
        <p:spPr bwMode="auto">
          <a:xfrm>
            <a:off x="1265238" y="2225675"/>
            <a:ext cx="128588" cy="803275"/>
          </a:xfrm>
          <a:prstGeom prst="leftBrace">
            <a:avLst>
              <a:gd name="adj1" fmla="val 520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/>
          </a:p>
        </p:txBody>
      </p:sp>
      <p:sp>
        <p:nvSpPr>
          <p:cNvPr id="76" name="Text Box 26"/>
          <p:cNvSpPr txBox="1">
            <a:spLocks noChangeArrowheads="1"/>
          </p:cNvSpPr>
          <p:nvPr/>
        </p:nvSpPr>
        <p:spPr bwMode="auto">
          <a:xfrm>
            <a:off x="782638" y="2436812"/>
            <a:ext cx="577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RTT</a:t>
            </a:r>
          </a:p>
        </p:txBody>
      </p:sp>
      <p:sp>
        <p:nvSpPr>
          <p:cNvPr id="77" name="Line 27"/>
          <p:cNvSpPr>
            <a:spLocks noChangeShapeType="1"/>
          </p:cNvSpPr>
          <p:nvPr/>
        </p:nvSpPr>
        <p:spPr bwMode="auto">
          <a:xfrm>
            <a:off x="1179513" y="3079750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8" name="Text Box 28"/>
          <p:cNvSpPr txBox="1">
            <a:spLocks noChangeArrowheads="1"/>
          </p:cNvSpPr>
          <p:nvPr/>
        </p:nvSpPr>
        <p:spPr bwMode="auto">
          <a:xfrm>
            <a:off x="428625" y="2779712"/>
            <a:ext cx="8620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request</a:t>
            </a:r>
          </a:p>
          <a:p>
            <a:r>
              <a:rPr lang="en-US" sz="1600" dirty="0">
                <a:solidFill>
                  <a:srgbClr val="FF0000"/>
                </a:solidFill>
              </a:rPr>
              <a:t>file</a:t>
            </a:r>
            <a:endParaRPr lang="en-US" sz="1600" dirty="0"/>
          </a:p>
        </p:txBody>
      </p:sp>
      <p:sp>
        <p:nvSpPr>
          <p:cNvPr id="79" name="AutoShape 29"/>
          <p:cNvSpPr>
            <a:spLocks/>
          </p:cNvSpPr>
          <p:nvPr/>
        </p:nvSpPr>
        <p:spPr bwMode="auto">
          <a:xfrm>
            <a:off x="1271588" y="3135312"/>
            <a:ext cx="128588" cy="803275"/>
          </a:xfrm>
          <a:prstGeom prst="leftBrace">
            <a:avLst>
              <a:gd name="adj1" fmla="val 520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/>
          </a:p>
        </p:txBody>
      </p:sp>
      <p:sp>
        <p:nvSpPr>
          <p:cNvPr id="80" name="Text Box 30"/>
          <p:cNvSpPr txBox="1">
            <a:spLocks noChangeArrowheads="1"/>
          </p:cNvSpPr>
          <p:nvPr/>
        </p:nvSpPr>
        <p:spPr bwMode="auto">
          <a:xfrm>
            <a:off x="801688" y="3359150"/>
            <a:ext cx="577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RTT</a:t>
            </a:r>
          </a:p>
        </p:txBody>
      </p:sp>
      <p:sp>
        <p:nvSpPr>
          <p:cNvPr id="81" name="Line 35"/>
          <p:cNvSpPr>
            <a:spLocks noChangeShapeType="1"/>
          </p:cNvSpPr>
          <p:nvPr/>
        </p:nvSpPr>
        <p:spPr bwMode="auto">
          <a:xfrm flipH="1">
            <a:off x="1190625" y="4068762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" name="Text Box 36"/>
          <p:cNvSpPr txBox="1">
            <a:spLocks noChangeArrowheads="1"/>
          </p:cNvSpPr>
          <p:nvPr/>
        </p:nvSpPr>
        <p:spPr bwMode="auto">
          <a:xfrm>
            <a:off x="647700" y="3916362"/>
            <a:ext cx="950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file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received</a:t>
            </a:r>
            <a:endParaRPr lang="en-US" sz="1600" dirty="0"/>
          </a:p>
        </p:txBody>
      </p:sp>
      <p:sp>
        <p:nvSpPr>
          <p:cNvPr id="83" name="Text Box 37"/>
          <p:cNvSpPr txBox="1">
            <a:spLocks noChangeArrowheads="1"/>
          </p:cNvSpPr>
          <p:nvPr/>
        </p:nvSpPr>
        <p:spPr bwMode="auto">
          <a:xfrm>
            <a:off x="1295400" y="4814887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time</a:t>
            </a:r>
          </a:p>
        </p:txBody>
      </p:sp>
      <p:sp>
        <p:nvSpPr>
          <p:cNvPr id="84" name="Text Box 38"/>
          <p:cNvSpPr txBox="1">
            <a:spLocks noChangeArrowheads="1"/>
          </p:cNvSpPr>
          <p:nvPr/>
        </p:nvSpPr>
        <p:spPr bwMode="auto">
          <a:xfrm>
            <a:off x="2973388" y="4797425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time</a:t>
            </a:r>
          </a:p>
        </p:txBody>
      </p:sp>
      <p:graphicFrame>
        <p:nvGraphicFramePr>
          <p:cNvPr id="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581435"/>
              </p:ext>
            </p:extLst>
          </p:nvPr>
        </p:nvGraphicFramePr>
        <p:xfrm>
          <a:off x="1109663" y="114300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2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114300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" name="Group 6"/>
          <p:cNvGrpSpPr>
            <a:grpSpLocks/>
          </p:cNvGrpSpPr>
          <p:nvPr/>
        </p:nvGrpSpPr>
        <p:grpSpPr bwMode="auto">
          <a:xfrm>
            <a:off x="3008313" y="738187"/>
            <a:ext cx="504825" cy="1071563"/>
            <a:chOff x="4180" y="783"/>
            <a:chExt cx="150" cy="307"/>
          </a:xfrm>
        </p:grpSpPr>
        <p:sp>
          <p:nvSpPr>
            <p:cNvPr id="87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88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89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90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94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</p:grpSp>
      <p:sp>
        <p:nvSpPr>
          <p:cNvPr id="95" name="Line 15"/>
          <p:cNvSpPr>
            <a:spLocks noChangeShapeType="1"/>
          </p:cNvSpPr>
          <p:nvPr/>
        </p:nvSpPr>
        <p:spPr bwMode="auto">
          <a:xfrm>
            <a:off x="1520825" y="1968500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6" name="Line 16"/>
          <p:cNvSpPr>
            <a:spLocks noChangeShapeType="1"/>
          </p:cNvSpPr>
          <p:nvPr/>
        </p:nvSpPr>
        <p:spPr bwMode="auto">
          <a:xfrm>
            <a:off x="3211513" y="1962150"/>
            <a:ext cx="0" cy="2881313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7" name="Line 20"/>
          <p:cNvSpPr>
            <a:spLocks noChangeShapeType="1"/>
          </p:cNvSpPr>
          <p:nvPr/>
        </p:nvSpPr>
        <p:spPr bwMode="auto">
          <a:xfrm flipH="1">
            <a:off x="1540669" y="3662015"/>
            <a:ext cx="1673225" cy="379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8" name="Line 23"/>
          <p:cNvSpPr>
            <a:spLocks noChangeShapeType="1"/>
          </p:cNvSpPr>
          <p:nvPr/>
        </p:nvSpPr>
        <p:spPr bwMode="auto">
          <a:xfrm>
            <a:off x="1130300" y="2174875"/>
            <a:ext cx="3905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9" name="Line 27"/>
          <p:cNvSpPr>
            <a:spLocks noChangeShapeType="1"/>
          </p:cNvSpPr>
          <p:nvPr/>
        </p:nvSpPr>
        <p:spPr bwMode="auto">
          <a:xfrm>
            <a:off x="1179513" y="3079750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0" name="Line 35"/>
          <p:cNvSpPr>
            <a:spLocks noChangeShapeType="1"/>
          </p:cNvSpPr>
          <p:nvPr/>
        </p:nvSpPr>
        <p:spPr bwMode="auto">
          <a:xfrm flipH="1">
            <a:off x="1190625" y="4068762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1" name="Text Box 37"/>
          <p:cNvSpPr txBox="1">
            <a:spLocks noChangeArrowheads="1"/>
          </p:cNvSpPr>
          <p:nvPr/>
        </p:nvSpPr>
        <p:spPr bwMode="auto">
          <a:xfrm>
            <a:off x="1295400" y="4814887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time</a:t>
            </a:r>
          </a:p>
        </p:txBody>
      </p:sp>
      <p:sp>
        <p:nvSpPr>
          <p:cNvPr id="102" name="Text Box 38"/>
          <p:cNvSpPr txBox="1">
            <a:spLocks noChangeArrowheads="1"/>
          </p:cNvSpPr>
          <p:nvPr/>
        </p:nvSpPr>
        <p:spPr bwMode="auto">
          <a:xfrm>
            <a:off x="2973388" y="4797425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time</a:t>
            </a: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1540669" y="3576404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0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14396"/>
              </p:ext>
            </p:extLst>
          </p:nvPr>
        </p:nvGraphicFramePr>
        <p:xfrm>
          <a:off x="5275264" y="985927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3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4" y="985927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" name="Group 6"/>
          <p:cNvGrpSpPr>
            <a:grpSpLocks/>
          </p:cNvGrpSpPr>
          <p:nvPr/>
        </p:nvGrpSpPr>
        <p:grpSpPr bwMode="auto">
          <a:xfrm>
            <a:off x="7173914" y="581114"/>
            <a:ext cx="504825" cy="1071563"/>
            <a:chOff x="4180" y="783"/>
            <a:chExt cx="150" cy="307"/>
          </a:xfrm>
        </p:grpSpPr>
        <p:sp>
          <p:nvSpPr>
            <p:cNvPr id="106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107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108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109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110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1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113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</p:grpSp>
      <p:sp>
        <p:nvSpPr>
          <p:cNvPr id="114" name="Line 15"/>
          <p:cNvSpPr>
            <a:spLocks noChangeShapeType="1"/>
          </p:cNvSpPr>
          <p:nvPr/>
        </p:nvSpPr>
        <p:spPr bwMode="auto">
          <a:xfrm flipH="1">
            <a:off x="5694364" y="1720309"/>
            <a:ext cx="6350" cy="3610839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5" name="Line 16"/>
          <p:cNvSpPr>
            <a:spLocks noChangeShapeType="1"/>
          </p:cNvSpPr>
          <p:nvPr/>
        </p:nvSpPr>
        <p:spPr bwMode="auto">
          <a:xfrm flipH="1">
            <a:off x="7312026" y="1805078"/>
            <a:ext cx="29972" cy="3384968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6" name="Line 17"/>
          <p:cNvSpPr>
            <a:spLocks noChangeShapeType="1"/>
          </p:cNvSpPr>
          <p:nvPr/>
        </p:nvSpPr>
        <p:spPr bwMode="auto">
          <a:xfrm>
            <a:off x="5700714" y="2043202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7" name="Line 18"/>
          <p:cNvSpPr>
            <a:spLocks noChangeShapeType="1"/>
          </p:cNvSpPr>
          <p:nvPr/>
        </p:nvSpPr>
        <p:spPr bwMode="auto">
          <a:xfrm flipH="1">
            <a:off x="5686426" y="2481352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8" name="Line 19"/>
          <p:cNvSpPr>
            <a:spLocks noChangeShapeType="1"/>
          </p:cNvSpPr>
          <p:nvPr/>
        </p:nvSpPr>
        <p:spPr bwMode="auto">
          <a:xfrm>
            <a:off x="5694364" y="2989352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9" name="AutoShape 21"/>
          <p:cNvSpPr>
            <a:spLocks/>
          </p:cNvSpPr>
          <p:nvPr/>
        </p:nvSpPr>
        <p:spPr bwMode="auto">
          <a:xfrm>
            <a:off x="7456489" y="3387814"/>
            <a:ext cx="74613" cy="182563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/>
          </a:p>
        </p:txBody>
      </p:sp>
      <p:sp>
        <p:nvSpPr>
          <p:cNvPr id="120" name="Text Box 22"/>
          <p:cNvSpPr txBox="1">
            <a:spLocks noChangeArrowheads="1"/>
          </p:cNvSpPr>
          <p:nvPr/>
        </p:nvSpPr>
        <p:spPr bwMode="auto">
          <a:xfrm>
            <a:off x="7486651" y="3084602"/>
            <a:ext cx="965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time to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transmit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file</a:t>
            </a:r>
            <a:endParaRPr lang="en-US" sz="1600" dirty="0"/>
          </a:p>
        </p:txBody>
      </p:sp>
      <p:sp>
        <p:nvSpPr>
          <p:cNvPr id="121" name="Line 23"/>
          <p:cNvSpPr>
            <a:spLocks noChangeShapeType="1"/>
          </p:cNvSpPr>
          <p:nvPr/>
        </p:nvSpPr>
        <p:spPr bwMode="auto">
          <a:xfrm>
            <a:off x="5295901" y="2017802"/>
            <a:ext cx="3905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2" name="Text Box 24"/>
          <p:cNvSpPr txBox="1">
            <a:spLocks noChangeArrowheads="1"/>
          </p:cNvSpPr>
          <p:nvPr/>
        </p:nvSpPr>
        <p:spPr bwMode="auto">
          <a:xfrm>
            <a:off x="4165601" y="1730464"/>
            <a:ext cx="1231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initiate TCP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connection</a:t>
            </a:r>
            <a:endParaRPr lang="en-US" sz="1600" dirty="0"/>
          </a:p>
        </p:txBody>
      </p:sp>
      <p:sp>
        <p:nvSpPr>
          <p:cNvPr id="123" name="AutoShape 25"/>
          <p:cNvSpPr>
            <a:spLocks/>
          </p:cNvSpPr>
          <p:nvPr/>
        </p:nvSpPr>
        <p:spPr bwMode="auto">
          <a:xfrm>
            <a:off x="5430839" y="2068602"/>
            <a:ext cx="128588" cy="803275"/>
          </a:xfrm>
          <a:prstGeom prst="leftBrace">
            <a:avLst>
              <a:gd name="adj1" fmla="val 520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/>
          </a:p>
        </p:txBody>
      </p:sp>
      <p:sp>
        <p:nvSpPr>
          <p:cNvPr id="124" name="Text Box 26"/>
          <p:cNvSpPr txBox="1">
            <a:spLocks noChangeArrowheads="1"/>
          </p:cNvSpPr>
          <p:nvPr/>
        </p:nvSpPr>
        <p:spPr bwMode="auto">
          <a:xfrm>
            <a:off x="4948239" y="2279739"/>
            <a:ext cx="577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RTT</a:t>
            </a:r>
          </a:p>
        </p:txBody>
      </p:sp>
      <p:sp>
        <p:nvSpPr>
          <p:cNvPr id="125" name="Line 27"/>
          <p:cNvSpPr>
            <a:spLocks noChangeShapeType="1"/>
          </p:cNvSpPr>
          <p:nvPr/>
        </p:nvSpPr>
        <p:spPr bwMode="auto">
          <a:xfrm>
            <a:off x="5345114" y="2922677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6" name="Text Box 28"/>
          <p:cNvSpPr txBox="1">
            <a:spLocks noChangeArrowheads="1"/>
          </p:cNvSpPr>
          <p:nvPr/>
        </p:nvSpPr>
        <p:spPr bwMode="auto">
          <a:xfrm>
            <a:off x="4594226" y="2622639"/>
            <a:ext cx="8620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request</a:t>
            </a:r>
          </a:p>
          <a:p>
            <a:r>
              <a:rPr lang="en-US" sz="1600" dirty="0">
                <a:solidFill>
                  <a:srgbClr val="FF0000"/>
                </a:solidFill>
              </a:rPr>
              <a:t>file</a:t>
            </a:r>
            <a:endParaRPr lang="en-US" sz="1600" dirty="0"/>
          </a:p>
        </p:txBody>
      </p:sp>
      <p:sp>
        <p:nvSpPr>
          <p:cNvPr id="127" name="AutoShape 29"/>
          <p:cNvSpPr>
            <a:spLocks/>
          </p:cNvSpPr>
          <p:nvPr/>
        </p:nvSpPr>
        <p:spPr bwMode="auto">
          <a:xfrm>
            <a:off x="5437189" y="2978239"/>
            <a:ext cx="128588" cy="803275"/>
          </a:xfrm>
          <a:prstGeom prst="leftBrace">
            <a:avLst>
              <a:gd name="adj1" fmla="val 520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/>
          </a:p>
        </p:txBody>
      </p:sp>
      <p:sp>
        <p:nvSpPr>
          <p:cNvPr id="128" name="Text Box 30"/>
          <p:cNvSpPr txBox="1">
            <a:spLocks noChangeArrowheads="1"/>
          </p:cNvSpPr>
          <p:nvPr/>
        </p:nvSpPr>
        <p:spPr bwMode="auto">
          <a:xfrm>
            <a:off x="4967289" y="3202077"/>
            <a:ext cx="577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RTT</a:t>
            </a:r>
          </a:p>
        </p:txBody>
      </p:sp>
      <p:sp>
        <p:nvSpPr>
          <p:cNvPr id="129" name="Line 35"/>
          <p:cNvSpPr>
            <a:spLocks noChangeShapeType="1"/>
          </p:cNvSpPr>
          <p:nvPr/>
        </p:nvSpPr>
        <p:spPr bwMode="auto">
          <a:xfrm flipH="1">
            <a:off x="5356226" y="3911689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0" name="Text Box 36"/>
          <p:cNvSpPr txBox="1">
            <a:spLocks noChangeArrowheads="1"/>
          </p:cNvSpPr>
          <p:nvPr/>
        </p:nvSpPr>
        <p:spPr bwMode="auto">
          <a:xfrm>
            <a:off x="4813301" y="3759289"/>
            <a:ext cx="950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file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received</a:t>
            </a:r>
            <a:endParaRPr lang="en-US" sz="1600" dirty="0"/>
          </a:p>
        </p:txBody>
      </p:sp>
      <p:sp>
        <p:nvSpPr>
          <p:cNvPr id="132" name="Text Box 38"/>
          <p:cNvSpPr txBox="1">
            <a:spLocks noChangeArrowheads="1"/>
          </p:cNvSpPr>
          <p:nvPr/>
        </p:nvSpPr>
        <p:spPr bwMode="auto">
          <a:xfrm>
            <a:off x="7006598" y="5259086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/>
              <a:t>time</a:t>
            </a:r>
          </a:p>
        </p:txBody>
      </p:sp>
      <p:graphicFrame>
        <p:nvGraphicFramePr>
          <p:cNvPr id="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81431"/>
              </p:ext>
            </p:extLst>
          </p:nvPr>
        </p:nvGraphicFramePr>
        <p:xfrm>
          <a:off x="5275264" y="985927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4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4" y="985927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" name="Group 6"/>
          <p:cNvGrpSpPr>
            <a:grpSpLocks/>
          </p:cNvGrpSpPr>
          <p:nvPr/>
        </p:nvGrpSpPr>
        <p:grpSpPr bwMode="auto">
          <a:xfrm>
            <a:off x="7173914" y="581114"/>
            <a:ext cx="504825" cy="1071563"/>
            <a:chOff x="4180" y="783"/>
            <a:chExt cx="150" cy="307"/>
          </a:xfrm>
        </p:grpSpPr>
        <p:sp>
          <p:nvSpPr>
            <p:cNvPr id="135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136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137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138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139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0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1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142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</p:grpSp>
      <p:sp>
        <p:nvSpPr>
          <p:cNvPr id="145" name="Line 20"/>
          <p:cNvSpPr>
            <a:spLocks noChangeShapeType="1"/>
          </p:cNvSpPr>
          <p:nvPr/>
        </p:nvSpPr>
        <p:spPr bwMode="auto">
          <a:xfrm flipH="1">
            <a:off x="5706270" y="3504942"/>
            <a:ext cx="1673225" cy="379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6" name="Line 23"/>
          <p:cNvSpPr>
            <a:spLocks noChangeShapeType="1"/>
          </p:cNvSpPr>
          <p:nvPr/>
        </p:nvSpPr>
        <p:spPr bwMode="auto">
          <a:xfrm>
            <a:off x="5295901" y="2017802"/>
            <a:ext cx="3905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7" name="Line 27"/>
          <p:cNvSpPr>
            <a:spLocks noChangeShapeType="1"/>
          </p:cNvSpPr>
          <p:nvPr/>
        </p:nvSpPr>
        <p:spPr bwMode="auto">
          <a:xfrm>
            <a:off x="5345114" y="2922677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8" name="Line 35"/>
          <p:cNvSpPr>
            <a:spLocks noChangeShapeType="1"/>
          </p:cNvSpPr>
          <p:nvPr/>
        </p:nvSpPr>
        <p:spPr bwMode="auto">
          <a:xfrm flipH="1">
            <a:off x="5356226" y="3911689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9" name="Text Box 37"/>
          <p:cNvSpPr txBox="1">
            <a:spLocks noChangeArrowheads="1"/>
          </p:cNvSpPr>
          <p:nvPr/>
        </p:nvSpPr>
        <p:spPr bwMode="auto">
          <a:xfrm>
            <a:off x="5335790" y="5287943"/>
            <a:ext cx="7298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/>
              <a:t>time</a:t>
            </a:r>
          </a:p>
        </p:txBody>
      </p:sp>
      <p:sp>
        <p:nvSpPr>
          <p:cNvPr id="151" name="Line 18"/>
          <p:cNvSpPr>
            <a:spLocks noChangeShapeType="1"/>
          </p:cNvSpPr>
          <p:nvPr/>
        </p:nvSpPr>
        <p:spPr bwMode="auto">
          <a:xfrm flipH="1">
            <a:off x="5706270" y="3419331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2" name="Line 19"/>
          <p:cNvSpPr>
            <a:spLocks noChangeShapeType="1"/>
          </p:cNvSpPr>
          <p:nvPr/>
        </p:nvSpPr>
        <p:spPr bwMode="auto">
          <a:xfrm>
            <a:off x="5752308" y="3980186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" name="AutoShape 21"/>
          <p:cNvSpPr>
            <a:spLocks/>
          </p:cNvSpPr>
          <p:nvPr/>
        </p:nvSpPr>
        <p:spPr bwMode="auto">
          <a:xfrm>
            <a:off x="7514433" y="4378648"/>
            <a:ext cx="74613" cy="182563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/>
          </a:p>
        </p:txBody>
      </p:sp>
      <p:sp>
        <p:nvSpPr>
          <p:cNvPr id="154" name="Text Box 22"/>
          <p:cNvSpPr txBox="1">
            <a:spLocks noChangeArrowheads="1"/>
          </p:cNvSpPr>
          <p:nvPr/>
        </p:nvSpPr>
        <p:spPr bwMode="auto">
          <a:xfrm>
            <a:off x="7544595" y="4075436"/>
            <a:ext cx="965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time to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transmit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file</a:t>
            </a:r>
            <a:endParaRPr lang="en-US" sz="1600" dirty="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403058" y="3913511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7" name="AutoShape 29"/>
          <p:cNvSpPr>
            <a:spLocks/>
          </p:cNvSpPr>
          <p:nvPr/>
        </p:nvSpPr>
        <p:spPr bwMode="auto">
          <a:xfrm>
            <a:off x="5495133" y="3969073"/>
            <a:ext cx="128588" cy="803275"/>
          </a:xfrm>
          <a:prstGeom prst="leftBrace">
            <a:avLst>
              <a:gd name="adj1" fmla="val 520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/>
          </a:p>
        </p:txBody>
      </p:sp>
      <p:sp>
        <p:nvSpPr>
          <p:cNvPr id="158" name="Text Box 30"/>
          <p:cNvSpPr txBox="1">
            <a:spLocks noChangeArrowheads="1"/>
          </p:cNvSpPr>
          <p:nvPr/>
        </p:nvSpPr>
        <p:spPr bwMode="auto">
          <a:xfrm>
            <a:off x="5025233" y="4192911"/>
            <a:ext cx="577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RTT</a:t>
            </a:r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 flipH="1">
            <a:off x="5414170" y="4902523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0" name="Text Box 36"/>
          <p:cNvSpPr txBox="1">
            <a:spLocks noChangeArrowheads="1"/>
          </p:cNvSpPr>
          <p:nvPr/>
        </p:nvSpPr>
        <p:spPr bwMode="auto">
          <a:xfrm>
            <a:off x="4871245" y="4750123"/>
            <a:ext cx="950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file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received</a:t>
            </a:r>
            <a:endParaRPr lang="en-US" sz="1600" dirty="0"/>
          </a:p>
        </p:txBody>
      </p:sp>
      <p:sp>
        <p:nvSpPr>
          <p:cNvPr id="161" name="Line 20"/>
          <p:cNvSpPr>
            <a:spLocks noChangeShapeType="1"/>
          </p:cNvSpPr>
          <p:nvPr/>
        </p:nvSpPr>
        <p:spPr bwMode="auto">
          <a:xfrm flipH="1">
            <a:off x="5764214" y="4495776"/>
            <a:ext cx="1673225" cy="379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2" name="Line 27"/>
          <p:cNvSpPr>
            <a:spLocks noChangeShapeType="1"/>
          </p:cNvSpPr>
          <p:nvPr/>
        </p:nvSpPr>
        <p:spPr bwMode="auto">
          <a:xfrm>
            <a:off x="5403058" y="3913511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3" name="Line 35"/>
          <p:cNvSpPr>
            <a:spLocks noChangeShapeType="1"/>
          </p:cNvSpPr>
          <p:nvPr/>
        </p:nvSpPr>
        <p:spPr bwMode="auto">
          <a:xfrm flipH="1">
            <a:off x="5414170" y="4902523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4" name="Line 18"/>
          <p:cNvSpPr>
            <a:spLocks noChangeShapeType="1"/>
          </p:cNvSpPr>
          <p:nvPr/>
        </p:nvSpPr>
        <p:spPr bwMode="auto">
          <a:xfrm flipH="1">
            <a:off x="5764214" y="4410165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6" name="Rectangle 3"/>
          <p:cNvSpPr txBox="1">
            <a:spLocks noChangeArrowheads="1"/>
          </p:cNvSpPr>
          <p:nvPr/>
        </p:nvSpPr>
        <p:spPr bwMode="auto">
          <a:xfrm>
            <a:off x="5082295" y="5502286"/>
            <a:ext cx="3848606" cy="666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sz="1600" kern="0" dirty="0" smtClean="0"/>
              <a:t>Persistent response time for N objects: </a:t>
            </a:r>
            <a:r>
              <a:rPr lang="en-US" sz="1600" kern="0" dirty="0" smtClean="0">
                <a:solidFill>
                  <a:srgbClr val="FF0000"/>
                </a:solidFill>
              </a:rPr>
              <a:t>RTT+N*(</a:t>
            </a:r>
            <a:r>
              <a:rPr lang="en-US" sz="1600" kern="0" dirty="0" err="1" smtClean="0">
                <a:solidFill>
                  <a:srgbClr val="FF0000"/>
                </a:solidFill>
              </a:rPr>
              <a:t>RTT+transmit</a:t>
            </a:r>
            <a:r>
              <a:rPr lang="en-US" sz="1600" kern="0" dirty="0" smtClean="0">
                <a:solidFill>
                  <a:srgbClr val="FF0000"/>
                </a:solidFill>
              </a:rPr>
              <a:t> time)</a:t>
            </a:r>
          </a:p>
          <a:p>
            <a:pPr eaLnBrk="1" hangingPunct="1">
              <a:buFontTx/>
              <a:buNone/>
            </a:pPr>
            <a:endParaRPr lang="en-US" sz="2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0" grpId="0" animBg="1"/>
      <p:bldP spid="71" grpId="0" animBg="1"/>
      <p:bldP spid="72" grpId="0"/>
      <p:bldP spid="74" grpId="0"/>
      <p:bldP spid="75" grpId="0" animBg="1"/>
      <p:bldP spid="76" grpId="0"/>
      <p:bldP spid="78" grpId="0"/>
      <p:bldP spid="79" grpId="0" animBg="1"/>
      <p:bldP spid="80" grpId="0"/>
      <p:bldP spid="82" grpId="0"/>
      <p:bldP spid="97" grpId="0" animBg="1"/>
      <p:bldP spid="98" grpId="0" animBg="1"/>
      <p:bldP spid="100" grpId="0" animBg="1"/>
      <p:bldP spid="103" grpId="0" animBg="1"/>
      <p:bldP spid="116" grpId="0" animBg="1"/>
      <p:bldP spid="117" grpId="0" animBg="1"/>
      <p:bldP spid="118" grpId="0" animBg="1"/>
      <p:bldP spid="119" grpId="0" animBg="1"/>
      <p:bldP spid="120" grpId="0"/>
      <p:bldP spid="122" grpId="0"/>
      <p:bldP spid="123" grpId="0" animBg="1"/>
      <p:bldP spid="124" grpId="0"/>
      <p:bldP spid="126" grpId="0"/>
      <p:bldP spid="127" grpId="0" animBg="1"/>
      <p:bldP spid="128" grpId="0"/>
      <p:bldP spid="130" grpId="0"/>
      <p:bldP spid="145" grpId="0" animBg="1"/>
      <p:bldP spid="146" grpId="0" animBg="1"/>
      <p:bldP spid="148" grpId="0" animBg="1"/>
      <p:bldP spid="151" grpId="0" animBg="1"/>
      <p:bldP spid="152" grpId="0" animBg="1"/>
      <p:bldP spid="153" grpId="0" animBg="1"/>
      <p:bldP spid="154" grpId="0"/>
      <p:bldP spid="157" grpId="0" animBg="1"/>
      <p:bldP spid="158" grpId="0"/>
      <p:bldP spid="160" grpId="0"/>
      <p:bldP spid="161" grpId="0" animBg="1"/>
      <p:bldP spid="163" grpId="0" animBg="1"/>
      <p:bldP spid="1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Non-Persistent</a:t>
            </a:r>
            <a:endParaRPr lang="tr-T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Persistent</a:t>
            </a:r>
          </a:p>
          <a:p>
            <a:pPr lvl="1"/>
            <a:r>
              <a:rPr lang="en-US" dirty="0"/>
              <a:t>Advantages:</a:t>
            </a:r>
          </a:p>
          <a:p>
            <a:pPr lvl="2"/>
            <a:r>
              <a:rPr lang="en-US" dirty="0" smtClean="0"/>
              <a:t>Less RTT overhead, faster </a:t>
            </a:r>
            <a:r>
              <a:rPr lang="en-US" dirty="0"/>
              <a:t>content </a:t>
            </a:r>
            <a:r>
              <a:rPr lang="en-US" dirty="0" smtClean="0"/>
              <a:t>delivery</a:t>
            </a:r>
          </a:p>
          <a:p>
            <a:pPr lvl="2"/>
            <a:r>
              <a:rPr lang="en-US" dirty="0" smtClean="0"/>
              <a:t>less </a:t>
            </a:r>
            <a:r>
              <a:rPr lang="en-US" dirty="0"/>
              <a:t>packets on the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Disadvantages</a:t>
            </a:r>
            <a:r>
              <a:rPr lang="en-US" dirty="0"/>
              <a:t>:</a:t>
            </a:r>
          </a:p>
          <a:p>
            <a:pPr lvl="2"/>
            <a:r>
              <a:rPr lang="en-US" dirty="0" smtClean="0"/>
              <a:t>Connection occupies server resource until time out</a:t>
            </a:r>
          </a:p>
          <a:p>
            <a:pPr lvl="2"/>
            <a:r>
              <a:rPr lang="en-US" dirty="0" smtClean="0"/>
              <a:t>Complex</a:t>
            </a:r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Non-persistent</a:t>
            </a:r>
          </a:p>
          <a:p>
            <a:pPr lvl="1"/>
            <a:r>
              <a:rPr lang="en-US" dirty="0"/>
              <a:t>Advantages:</a:t>
            </a:r>
          </a:p>
          <a:p>
            <a:pPr lvl="2"/>
            <a:r>
              <a:rPr lang="en-US" dirty="0" smtClean="0"/>
              <a:t>Simple</a:t>
            </a:r>
          </a:p>
          <a:p>
            <a:pPr lvl="2"/>
            <a:r>
              <a:rPr lang="en-US" dirty="0" smtClean="0"/>
              <a:t>Less Server resources</a:t>
            </a:r>
          </a:p>
          <a:p>
            <a:pPr lvl="1"/>
            <a:r>
              <a:rPr lang="en-US" dirty="0" smtClean="0"/>
              <a:t>Disadvantages</a:t>
            </a:r>
            <a:r>
              <a:rPr lang="en-US" dirty="0"/>
              <a:t>:</a:t>
            </a:r>
          </a:p>
          <a:p>
            <a:pPr lvl="2"/>
            <a:r>
              <a:rPr lang="en-US" dirty="0" smtClean="0"/>
              <a:t>More RTT,</a:t>
            </a:r>
          </a:p>
          <a:p>
            <a:pPr lvl="2"/>
            <a:r>
              <a:rPr lang="en-US" dirty="0" smtClean="0"/>
              <a:t>More Packets</a:t>
            </a:r>
            <a:endParaRPr lang="en-US" dirty="0"/>
          </a:p>
          <a:p>
            <a:endParaRPr lang="tr-T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31CC0D-752C-442E-921D-D60932AE2A8B}" type="datetime1">
              <a:rPr lang="en-US" smtClean="0"/>
              <a:pPr>
                <a:defRPr/>
              </a:pPr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F2D34-BD58-4CF4-AF7D-052DA82F9F8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B707F4-967C-4FD1-BB2C-AE52E6A1E703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430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F3B6D0-711D-4021-91DF-58155E615317}" type="slidenum">
              <a:rPr lang="en-US">
                <a:latin typeface="Verdana" pitchFamily="34" charset="0"/>
              </a:rPr>
              <a:pPr/>
              <a:t>34</a:t>
            </a:fld>
            <a:endParaRPr lang="en-US">
              <a:latin typeface="Verdana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User-server state: cookies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0" y="1600200"/>
            <a:ext cx="40338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many Web sites use cookies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four components:</a:t>
            </a:r>
            <a:endParaRPr lang="en-US" sz="24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1) cookie header line of HTTP </a:t>
            </a:r>
            <a:r>
              <a:rPr lang="en-US" sz="2000" i="1" smtClean="0"/>
              <a:t>response</a:t>
            </a:r>
            <a:r>
              <a:rPr lang="en-US" sz="2000" smtClean="0"/>
              <a:t> message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2) cookie header line in HTTP </a:t>
            </a:r>
            <a:r>
              <a:rPr lang="en-US" sz="2000" i="1" smtClean="0"/>
              <a:t>request</a:t>
            </a:r>
            <a:r>
              <a:rPr lang="en-US" sz="2000" smtClean="0"/>
              <a:t> message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3) cookie file kept on user’s host, managed by user’s browser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4) back-end database at Web sites</a:t>
            </a:r>
          </a:p>
        </p:txBody>
      </p:sp>
      <p:sp>
        <p:nvSpPr>
          <p:cNvPr id="43015" name="Rectangle 15"/>
          <p:cNvSpPr>
            <a:spLocks noChangeArrowheads="1"/>
          </p:cNvSpPr>
          <p:nvPr/>
        </p:nvSpPr>
        <p:spPr bwMode="auto">
          <a:xfrm>
            <a:off x="350838" y="3288437"/>
            <a:ext cx="4221162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how to keep “state”:</a:t>
            </a: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v"/>
            </a:pPr>
            <a:r>
              <a:rPr lang="en-US" sz="2400" dirty="0"/>
              <a:t>protocol endpoints: maintain state at sender/receiver over multiple transactions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v"/>
            </a:pPr>
            <a:r>
              <a:rPr lang="en-US" sz="2400" dirty="0"/>
              <a:t>cookies: http messages carry state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350838" y="1457407"/>
            <a:ext cx="341693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u="sng" dirty="0">
                <a:solidFill>
                  <a:srgbClr val="FF0000"/>
                </a:solidFill>
              </a:rPr>
              <a:t>HTTP is “stateless”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server maintains no information about past client requests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EA633B6-4B12-4805-B927-FF8893A18193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4403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94DBA1-D7FF-47E8-90DA-E674C560AA00}" type="slidenum">
              <a:rPr lang="en-US">
                <a:latin typeface="Verdana" pitchFamily="34" charset="0"/>
              </a:rPr>
              <a:pPr/>
              <a:t>35</a:t>
            </a:fld>
            <a:endParaRPr lang="en-US">
              <a:latin typeface="Verdana" pitchFamily="34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0700" y="128588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Cookies: keeping “state” (cont.)</a:t>
            </a:r>
            <a:endParaRPr lang="en-US" smtClean="0"/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990830" y="1138238"/>
            <a:ext cx="9044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u="sng">
                <a:latin typeface="+mn-lt"/>
              </a:rPr>
              <a:t>client</a:t>
            </a:r>
            <a:endParaRPr lang="en-US" sz="2400">
              <a:latin typeface="+mn-lt"/>
            </a:endParaRPr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5426440" y="1282700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u="sng">
                <a:latin typeface="+mn-lt"/>
              </a:rPr>
              <a:t>server</a:t>
            </a:r>
            <a:endParaRPr lang="en-US" sz="2400">
              <a:latin typeface="+mn-lt"/>
            </a:endParaRP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2200275" y="4227513"/>
            <a:ext cx="3305175" cy="511175"/>
            <a:chOff x="1386" y="2663"/>
            <a:chExt cx="2082" cy="322"/>
          </a:xfrm>
        </p:grpSpPr>
        <p:sp>
          <p:nvSpPr>
            <p:cNvPr id="44084" name="Line 16"/>
            <p:cNvSpPr>
              <a:spLocks noChangeShapeType="1"/>
            </p:cNvSpPr>
            <p:nvPr/>
          </p:nvSpPr>
          <p:spPr bwMode="auto">
            <a:xfrm flipH="1">
              <a:off x="1386" y="266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44085" name="Group 17"/>
            <p:cNvGrpSpPr>
              <a:grpSpLocks/>
            </p:cNvGrpSpPr>
            <p:nvPr/>
          </p:nvGrpSpPr>
          <p:grpSpPr bwMode="auto">
            <a:xfrm>
              <a:off x="1553" y="2694"/>
              <a:ext cx="1743" cy="291"/>
              <a:chOff x="3268" y="2846"/>
              <a:chExt cx="1743" cy="291"/>
            </a:xfrm>
          </p:grpSpPr>
          <p:sp>
            <p:nvSpPr>
              <p:cNvPr id="44086" name="Rectangle 18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44087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>
                    <a:latin typeface="+mn-lt"/>
                  </a:rPr>
                  <a:t>usual http response msg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2209800" y="5722939"/>
            <a:ext cx="3305175" cy="493712"/>
            <a:chOff x="1392" y="3605"/>
            <a:chExt cx="2082" cy="311"/>
          </a:xfrm>
        </p:grpSpPr>
        <p:sp>
          <p:nvSpPr>
            <p:cNvPr id="44080" name="Line 24"/>
            <p:cNvSpPr>
              <a:spLocks noChangeShapeType="1"/>
            </p:cNvSpPr>
            <p:nvPr/>
          </p:nvSpPr>
          <p:spPr bwMode="auto">
            <a:xfrm flipH="1">
              <a:off x="1392" y="360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44081" name="Group 25"/>
            <p:cNvGrpSpPr>
              <a:grpSpLocks/>
            </p:cNvGrpSpPr>
            <p:nvPr/>
          </p:nvGrpSpPr>
          <p:grpSpPr bwMode="auto">
            <a:xfrm>
              <a:off x="1552" y="3625"/>
              <a:ext cx="1743" cy="291"/>
              <a:chOff x="3268" y="2846"/>
              <a:chExt cx="1743" cy="291"/>
            </a:xfrm>
          </p:grpSpPr>
          <p:sp>
            <p:nvSpPr>
              <p:cNvPr id="44082" name="Rectangle 26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44083" name="Text Box 27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>
                    <a:latin typeface="+mn-lt"/>
                  </a:rPr>
                  <a:t>usual http response msg</a:t>
                </a:r>
                <a:endParaRPr lang="en-US" sz="2400">
                  <a:latin typeface="+mn-lt"/>
                </a:endParaRPr>
              </a:p>
            </p:txBody>
          </p:sp>
        </p:grpSp>
      </p:grpSp>
      <p:sp>
        <p:nvSpPr>
          <p:cNvPr id="50235" name="Text Box 59"/>
          <p:cNvSpPr txBox="1">
            <a:spLocks noChangeArrowheads="1"/>
          </p:cNvSpPr>
          <p:nvPr/>
        </p:nvSpPr>
        <p:spPr bwMode="auto">
          <a:xfrm>
            <a:off x="763588" y="2530475"/>
            <a:ext cx="1787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+mn-lt"/>
              </a:rPr>
              <a:t>cookie file</a:t>
            </a:r>
          </a:p>
        </p:txBody>
      </p:sp>
      <p:sp>
        <p:nvSpPr>
          <p:cNvPr id="50242" name="Text Box 66"/>
          <p:cNvSpPr txBox="1">
            <a:spLocks noChangeArrowheads="1"/>
          </p:cNvSpPr>
          <p:nvPr/>
        </p:nvSpPr>
        <p:spPr bwMode="auto">
          <a:xfrm>
            <a:off x="58738" y="4303713"/>
            <a:ext cx="1808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+mn-lt"/>
              </a:rPr>
              <a:t>one week later:</a:t>
            </a:r>
          </a:p>
        </p:txBody>
      </p:sp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2209800" y="3589338"/>
            <a:ext cx="5638800" cy="1128712"/>
            <a:chOff x="1392" y="2261"/>
            <a:chExt cx="3552" cy="711"/>
          </a:xfrm>
        </p:grpSpPr>
        <p:sp>
          <p:nvSpPr>
            <p:cNvPr id="44073" name="Line 12"/>
            <p:cNvSpPr>
              <a:spLocks noChangeShapeType="1"/>
            </p:cNvSpPr>
            <p:nvPr/>
          </p:nvSpPr>
          <p:spPr bwMode="auto">
            <a:xfrm>
              <a:off x="1392" y="235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74" name="Text Box 15"/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>
                  <a:latin typeface="+mn-lt"/>
                </a:rPr>
                <a:t>usual http request msg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>
                  <a:latin typeface="+mn-lt"/>
                </a:rPr>
                <a:t>cookie: 1678</a:t>
              </a:r>
            </a:p>
          </p:txBody>
        </p:sp>
        <p:sp>
          <p:nvSpPr>
            <p:cNvPr id="44075" name="Text Box 28"/>
            <p:cNvSpPr txBox="1">
              <a:spLocks noChangeArrowheads="1"/>
            </p:cNvSpPr>
            <p:nvPr/>
          </p:nvSpPr>
          <p:spPr bwMode="auto">
            <a:xfrm>
              <a:off x="3525" y="2332"/>
              <a:ext cx="65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>
                  <a:solidFill>
                    <a:srgbClr val="000099"/>
                  </a:solidFill>
                  <a:latin typeface="+mn-lt"/>
                </a:rPr>
                <a:t>cookie-</a:t>
              </a:r>
            </a:p>
            <a:p>
              <a:pPr algn="ctr"/>
              <a:r>
                <a:rPr lang="en-US" sz="2000">
                  <a:solidFill>
                    <a:srgbClr val="000099"/>
                  </a:solidFill>
                  <a:latin typeface="+mn-lt"/>
                </a:rPr>
                <a:t>specific</a:t>
              </a:r>
            </a:p>
            <a:p>
              <a:pPr algn="ctr"/>
              <a:r>
                <a:rPr lang="en-US" sz="2000">
                  <a:solidFill>
                    <a:srgbClr val="000099"/>
                  </a:solidFill>
                  <a:latin typeface="+mn-lt"/>
                </a:rPr>
                <a:t>action</a:t>
              </a:r>
              <a:endParaRPr lang="en-US" sz="2400">
                <a:solidFill>
                  <a:srgbClr val="000099"/>
                </a:solidFill>
                <a:latin typeface="+mn-lt"/>
              </a:endParaRPr>
            </a:p>
          </p:txBody>
        </p:sp>
        <p:sp>
          <p:nvSpPr>
            <p:cNvPr id="44076" name="Line 42"/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44077" name="Group 83"/>
            <p:cNvGrpSpPr>
              <a:grpSpLocks/>
            </p:cNvGrpSpPr>
            <p:nvPr/>
          </p:nvGrpSpPr>
          <p:grpSpPr bwMode="auto">
            <a:xfrm>
              <a:off x="4306" y="2363"/>
              <a:ext cx="569" cy="233"/>
              <a:chOff x="4306" y="2273"/>
              <a:chExt cx="569" cy="233"/>
            </a:xfrm>
          </p:grpSpPr>
          <p:sp>
            <p:nvSpPr>
              <p:cNvPr id="44078" name="Rectangle 72"/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44079" name="Text Box 43"/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6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>
                    <a:latin typeface="+mn-lt"/>
                  </a:rPr>
                  <a:t>access</a:t>
                </a:r>
              </a:p>
            </p:txBody>
          </p:sp>
        </p:grpSp>
      </p:grpSp>
      <p:grpSp>
        <p:nvGrpSpPr>
          <p:cNvPr id="44045" name="Group 81"/>
          <p:cNvGrpSpPr>
            <a:grpSpLocks/>
          </p:cNvGrpSpPr>
          <p:nvPr/>
        </p:nvGrpSpPr>
        <p:grpSpPr bwMode="auto">
          <a:xfrm>
            <a:off x="755650" y="1804988"/>
            <a:ext cx="1438275" cy="771525"/>
            <a:chOff x="476" y="1047"/>
            <a:chExt cx="906" cy="486"/>
          </a:xfrm>
        </p:grpSpPr>
        <p:sp>
          <p:nvSpPr>
            <p:cNvPr id="44071" name="AutoShape 67"/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44072" name="Text Box 60"/>
            <p:cNvSpPr txBox="1">
              <a:spLocks noChangeArrowheads="1"/>
            </p:cNvSpPr>
            <p:nvPr/>
          </p:nvSpPr>
          <p:spPr bwMode="auto">
            <a:xfrm>
              <a:off x="476" y="1134"/>
              <a:ext cx="7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  <a:latin typeface="+mn-lt"/>
                </a:rPr>
                <a:t>ebay 8734</a:t>
              </a:r>
            </a:p>
          </p:txBody>
        </p:sp>
      </p:grpSp>
      <p:sp>
        <p:nvSpPr>
          <p:cNvPr id="44046" name="AutoShape 68"/>
          <p:cNvSpPr>
            <a:spLocks noChangeArrowheads="1"/>
          </p:cNvSpPr>
          <p:nvPr/>
        </p:nvSpPr>
        <p:spPr bwMode="auto">
          <a:xfrm>
            <a:off x="7956550" y="3343275"/>
            <a:ext cx="527050" cy="825500"/>
          </a:xfrm>
          <a:prstGeom prst="can">
            <a:avLst>
              <a:gd name="adj" fmla="val 39157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grpSp>
        <p:nvGrpSpPr>
          <p:cNvPr id="9" name="Group 95"/>
          <p:cNvGrpSpPr>
            <a:grpSpLocks/>
          </p:cNvGrpSpPr>
          <p:nvPr/>
        </p:nvGrpSpPr>
        <p:grpSpPr bwMode="auto">
          <a:xfrm>
            <a:off x="2200275" y="2106613"/>
            <a:ext cx="5921375" cy="1296987"/>
            <a:chOff x="1386" y="1327"/>
            <a:chExt cx="3730" cy="817"/>
          </a:xfrm>
        </p:grpSpPr>
        <p:sp>
          <p:nvSpPr>
            <p:cNvPr id="44064" name="Line 4"/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65" name="Text Box 8"/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latin typeface="+mn-lt"/>
                </a:rPr>
                <a:t>usual http request msg</a:t>
              </a:r>
              <a:endParaRPr lang="en-US" sz="2400">
                <a:latin typeface="+mn-lt"/>
              </a:endParaRPr>
            </a:p>
          </p:txBody>
        </p:sp>
        <p:sp>
          <p:nvSpPr>
            <p:cNvPr id="44066" name="Text Box 31"/>
            <p:cNvSpPr txBox="1">
              <a:spLocks noChangeArrowheads="1"/>
            </p:cNvSpPr>
            <p:nvPr/>
          </p:nvSpPr>
          <p:spPr bwMode="auto">
            <a:xfrm>
              <a:off x="3270" y="1390"/>
              <a:ext cx="1227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>
                  <a:solidFill>
                    <a:srgbClr val="000099"/>
                  </a:solidFill>
                  <a:latin typeface="+mn-lt"/>
                </a:rPr>
                <a:t>Amazon server</a:t>
              </a:r>
            </a:p>
            <a:p>
              <a:pPr algn="ctr"/>
              <a:r>
                <a:rPr lang="en-US" sz="2000">
                  <a:solidFill>
                    <a:srgbClr val="000099"/>
                  </a:solidFill>
                  <a:latin typeface="+mn-lt"/>
                </a:rPr>
                <a:t>creates ID</a:t>
              </a:r>
            </a:p>
            <a:p>
              <a:pPr algn="ctr"/>
              <a:r>
                <a:rPr lang="en-US" sz="2000">
                  <a:solidFill>
                    <a:srgbClr val="000099"/>
                  </a:solidFill>
                  <a:latin typeface="+mn-lt"/>
                </a:rPr>
                <a:t>1678 for user</a:t>
              </a:r>
            </a:p>
          </p:txBody>
        </p:sp>
        <p:grpSp>
          <p:nvGrpSpPr>
            <p:cNvPr id="44067" name="Group 82"/>
            <p:cNvGrpSpPr>
              <a:grpSpLocks/>
            </p:cNvGrpSpPr>
            <p:nvPr/>
          </p:nvGrpSpPr>
          <p:grpSpPr bwMode="auto">
            <a:xfrm>
              <a:off x="4377" y="1730"/>
              <a:ext cx="739" cy="414"/>
              <a:chOff x="4377" y="1640"/>
              <a:chExt cx="739" cy="414"/>
            </a:xfrm>
          </p:grpSpPr>
          <p:sp>
            <p:nvSpPr>
              <p:cNvPr id="44068" name="Line 40"/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4069" name="Rectangle 73"/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44070" name="Text Box 41"/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75000"/>
                  </a:lnSpc>
                </a:pPr>
                <a:r>
                  <a:rPr lang="en-US">
                    <a:latin typeface="+mn-lt"/>
                  </a:rPr>
                  <a:t>create</a:t>
                </a:r>
              </a:p>
              <a:p>
                <a:pPr>
                  <a:lnSpc>
                    <a:spcPct val="75000"/>
                  </a:lnSpc>
                </a:pPr>
                <a:r>
                  <a:rPr lang="en-US">
                    <a:latin typeface="+mn-lt"/>
                  </a:rPr>
                  <a:t>    entry</a:t>
                </a:r>
              </a:p>
            </p:txBody>
          </p:sp>
        </p:grpSp>
      </p:grp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728663" y="2598738"/>
            <a:ext cx="4805362" cy="1087437"/>
            <a:chOff x="459" y="1637"/>
            <a:chExt cx="3027" cy="685"/>
          </a:xfrm>
        </p:grpSpPr>
        <p:sp>
          <p:nvSpPr>
            <p:cNvPr id="44059" name="Line 9"/>
            <p:cNvSpPr>
              <a:spLocks noChangeShapeType="1"/>
            </p:cNvSpPr>
            <p:nvPr/>
          </p:nvSpPr>
          <p:spPr bwMode="auto">
            <a:xfrm flipH="1">
              <a:off x="1404" y="163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60" name="Text Box 11"/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>
                  <a:latin typeface="+mn-lt"/>
                </a:rPr>
                <a:t>usual http response 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>
                  <a:latin typeface="+mn-lt"/>
                </a:rPr>
                <a:t>Set-cookie: 1678 </a:t>
              </a:r>
            </a:p>
          </p:txBody>
        </p:sp>
        <p:grpSp>
          <p:nvGrpSpPr>
            <p:cNvPr id="44061" name="Group 76"/>
            <p:cNvGrpSpPr>
              <a:grpSpLocks/>
            </p:cNvGrpSpPr>
            <p:nvPr/>
          </p:nvGrpSpPr>
          <p:grpSpPr bwMode="auto">
            <a:xfrm>
              <a:off x="459" y="1836"/>
              <a:ext cx="1004" cy="486"/>
              <a:chOff x="684" y="1746"/>
              <a:chExt cx="1004" cy="486"/>
            </a:xfrm>
          </p:grpSpPr>
          <p:sp>
            <p:nvSpPr>
              <p:cNvPr id="44062" name="AutoShape 74"/>
              <p:cNvSpPr>
                <a:spLocks noChangeArrowheads="1"/>
              </p:cNvSpPr>
              <p:nvPr/>
            </p:nvSpPr>
            <p:spPr bwMode="auto">
              <a:xfrm>
                <a:off x="735" y="1746"/>
                <a:ext cx="829" cy="486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44063" name="Text Box 75"/>
              <p:cNvSpPr txBox="1">
                <a:spLocks noChangeArrowheads="1"/>
              </p:cNvSpPr>
              <p:nvPr/>
            </p:nvSpPr>
            <p:spPr bwMode="auto">
              <a:xfrm>
                <a:off x="684" y="1833"/>
                <a:ext cx="10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600" b="1">
                    <a:solidFill>
                      <a:schemeClr val="bg1"/>
                    </a:solidFill>
                    <a:latin typeface="+mn-lt"/>
                  </a:rPr>
                  <a:t>ebay 8734</a:t>
                </a:r>
              </a:p>
              <a:p>
                <a:r>
                  <a:rPr lang="en-US" sz="1600" b="1">
                    <a:solidFill>
                      <a:schemeClr val="bg1"/>
                    </a:solidFill>
                    <a:latin typeface="+mn-lt"/>
                  </a:rPr>
                  <a:t>amazon 1678</a:t>
                </a:r>
              </a:p>
            </p:txBody>
          </p:sp>
        </p:grpSp>
      </p:grpSp>
      <p:grpSp>
        <p:nvGrpSpPr>
          <p:cNvPr id="13" name="Group 93"/>
          <p:cNvGrpSpPr>
            <a:grpSpLocks/>
          </p:cNvGrpSpPr>
          <p:nvPr/>
        </p:nvGrpSpPr>
        <p:grpSpPr bwMode="auto">
          <a:xfrm>
            <a:off x="2181225" y="4192588"/>
            <a:ext cx="5705475" cy="2001837"/>
            <a:chOff x="1374" y="2641"/>
            <a:chExt cx="3594" cy="1261"/>
          </a:xfrm>
        </p:grpSpPr>
        <p:sp>
          <p:nvSpPr>
            <p:cNvPr id="44054" name="Line 20"/>
            <p:cNvSpPr>
              <a:spLocks noChangeShapeType="1"/>
            </p:cNvSpPr>
            <p:nvPr/>
          </p:nvSpPr>
          <p:spPr bwMode="auto">
            <a:xfrm>
              <a:off x="1374" y="329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55" name="Text Box 23"/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>
                  <a:latin typeface="+mn-lt"/>
                </a:rPr>
                <a:t>usual http request msg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>
                  <a:latin typeface="+mn-lt"/>
                </a:rPr>
                <a:t>cookie: 1678</a:t>
              </a:r>
            </a:p>
          </p:txBody>
        </p:sp>
        <p:sp>
          <p:nvSpPr>
            <p:cNvPr id="44056" name="Text Box 29"/>
            <p:cNvSpPr txBox="1">
              <a:spLocks noChangeArrowheads="1"/>
            </p:cNvSpPr>
            <p:nvPr/>
          </p:nvSpPr>
          <p:spPr bwMode="auto">
            <a:xfrm>
              <a:off x="3555" y="3262"/>
              <a:ext cx="65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>
                  <a:solidFill>
                    <a:srgbClr val="000099"/>
                  </a:solidFill>
                  <a:latin typeface="+mn-lt"/>
                </a:rPr>
                <a:t>cookie-</a:t>
              </a:r>
            </a:p>
            <a:p>
              <a:pPr algn="ctr"/>
              <a:r>
                <a:rPr lang="en-US" sz="2000">
                  <a:solidFill>
                    <a:srgbClr val="000099"/>
                  </a:solidFill>
                  <a:latin typeface="+mn-lt"/>
                </a:rPr>
                <a:t>specific</a:t>
              </a:r>
            </a:p>
            <a:p>
              <a:pPr algn="ctr"/>
              <a:r>
                <a:rPr lang="en-US" sz="2000">
                  <a:solidFill>
                    <a:srgbClr val="000099"/>
                  </a:solidFill>
                  <a:latin typeface="+mn-lt"/>
                </a:rPr>
                <a:t>action</a:t>
              </a:r>
              <a:endParaRPr lang="en-US" sz="2400">
                <a:solidFill>
                  <a:srgbClr val="000099"/>
                </a:solidFill>
                <a:latin typeface="+mn-lt"/>
              </a:endParaRPr>
            </a:p>
          </p:txBody>
        </p:sp>
        <p:sp>
          <p:nvSpPr>
            <p:cNvPr id="44057" name="Line 44"/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58" name="Text Box 71"/>
            <p:cNvSpPr txBox="1">
              <a:spLocks noChangeArrowheads="1"/>
            </p:cNvSpPr>
            <p:nvPr/>
          </p:nvSpPr>
          <p:spPr bwMode="auto">
            <a:xfrm>
              <a:off x="4287" y="2939"/>
              <a:ext cx="56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>
                  <a:latin typeface="+mn-lt"/>
                </a:rPr>
                <a:t>access</a:t>
              </a:r>
            </a:p>
          </p:txBody>
        </p:sp>
      </p:grp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742950" y="4799013"/>
            <a:ext cx="1593850" cy="771525"/>
            <a:chOff x="684" y="1746"/>
            <a:chExt cx="1004" cy="486"/>
          </a:xfrm>
        </p:grpSpPr>
        <p:sp>
          <p:nvSpPr>
            <p:cNvPr id="44052" name="AutoShape 78"/>
            <p:cNvSpPr>
              <a:spLocks noChangeArrowheads="1"/>
            </p:cNvSpPr>
            <p:nvPr/>
          </p:nvSpPr>
          <p:spPr bwMode="auto">
            <a:xfrm>
              <a:off x="735" y="1746"/>
              <a:ext cx="829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44053" name="Text Box 79"/>
            <p:cNvSpPr txBox="1">
              <a:spLocks noChangeArrowheads="1"/>
            </p:cNvSpPr>
            <p:nvPr/>
          </p:nvSpPr>
          <p:spPr bwMode="auto">
            <a:xfrm>
              <a:off x="684" y="1833"/>
              <a:ext cx="10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  <a:latin typeface="+mn-lt"/>
                </a:rPr>
                <a:t>ebay 8734</a:t>
              </a:r>
            </a:p>
            <a:p>
              <a:r>
                <a:rPr lang="en-US" sz="1600" b="1">
                  <a:solidFill>
                    <a:schemeClr val="bg1"/>
                  </a:solidFill>
                  <a:latin typeface="+mn-lt"/>
                </a:rPr>
                <a:t>amazon 1678</a:t>
              </a:r>
            </a:p>
          </p:txBody>
        </p:sp>
      </p:grpSp>
      <p:sp>
        <p:nvSpPr>
          <p:cNvPr id="44051" name="Text Box 80"/>
          <p:cNvSpPr txBox="1">
            <a:spLocks noChangeArrowheads="1"/>
          </p:cNvSpPr>
          <p:nvPr/>
        </p:nvSpPr>
        <p:spPr bwMode="auto">
          <a:xfrm>
            <a:off x="7831138" y="4248150"/>
            <a:ext cx="1150937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+mn-lt"/>
              </a:rPr>
              <a:t>backend</a:t>
            </a:r>
          </a:p>
          <a:p>
            <a:r>
              <a:rPr lang="en-US">
                <a:latin typeface="+mn-lt"/>
              </a:rPr>
              <a:t>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5" grpId="0"/>
      <p:bldP spid="502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5FE67E-2033-40B3-B8C9-44FE83326CC3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4505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6A40CA5-1890-4EA2-A2E6-9D3712D05A9B}" type="slidenum">
              <a:rPr lang="en-US">
                <a:latin typeface="Verdana" pitchFamily="34" charset="0"/>
              </a:rPr>
              <a:pPr/>
              <a:t>36</a:t>
            </a:fld>
            <a:endParaRPr lang="en-US">
              <a:latin typeface="Verdana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Cookies (continued)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477963"/>
            <a:ext cx="3810000" cy="264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what cookies can bring:</a:t>
            </a:r>
            <a:endParaRPr lang="en-US" sz="2400" smtClean="0"/>
          </a:p>
          <a:p>
            <a:pPr eaLnBrk="1" hangingPunct="1"/>
            <a:r>
              <a:rPr lang="en-US" sz="2400" smtClean="0"/>
              <a:t>authorization</a:t>
            </a:r>
          </a:p>
          <a:p>
            <a:pPr eaLnBrk="1" hangingPunct="1"/>
            <a:r>
              <a:rPr lang="en-US" sz="2400" smtClean="0"/>
              <a:t>shopping carts</a:t>
            </a:r>
          </a:p>
          <a:p>
            <a:pPr eaLnBrk="1" hangingPunct="1"/>
            <a:r>
              <a:rPr lang="en-US" sz="2400" smtClean="0"/>
              <a:t>recommendations</a:t>
            </a:r>
          </a:p>
          <a:p>
            <a:pPr eaLnBrk="1" hangingPunct="1"/>
            <a:r>
              <a:rPr lang="en-US" sz="2400" smtClean="0"/>
              <a:t>user session state (Web e-mail)</a:t>
            </a:r>
          </a:p>
        </p:txBody>
      </p:sp>
      <p:sp>
        <p:nvSpPr>
          <p:cNvPr id="317444" name="Rectangle 13"/>
          <p:cNvSpPr>
            <a:spLocks noChangeArrowheads="1"/>
          </p:cNvSpPr>
          <p:nvPr/>
        </p:nvSpPr>
        <p:spPr bwMode="auto">
          <a:xfrm>
            <a:off x="4911725" y="1468438"/>
            <a:ext cx="381000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cookies and privacy:</a:t>
            </a:r>
            <a:endParaRPr lang="en-US" sz="2400"/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/>
              <a:t>cookies permit sites to learn a lot about you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/>
              <a:t>you may supply name and e-mail to sites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partial storage of data closer to the requesting node for faster response and better load balance</a:t>
            </a:r>
          </a:p>
          <a:p>
            <a:r>
              <a:rPr lang="en-US" dirty="0" smtClean="0"/>
              <a:t>Web Caching</a:t>
            </a:r>
          </a:p>
          <a:p>
            <a:r>
              <a:rPr lang="en-US" dirty="0" smtClean="0"/>
              <a:t>DNS Caching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9CE7E-B045-44BB-94E0-E769491ED914}" type="datetime1">
              <a:rPr lang="en-US" smtClean="0"/>
              <a:pPr>
                <a:defRPr/>
              </a:pPr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51E58-A820-4579-9735-69D53A06139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F3F38B8-3810-47C5-8845-6F6822181A4E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4608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040C01-7DDB-4BD1-9A76-56475FD88867}" type="slidenum">
              <a:rPr lang="en-US">
                <a:latin typeface="Verdana" pitchFamily="34" charset="0"/>
              </a:rPr>
              <a:pPr/>
              <a:t>38</a:t>
            </a:fld>
            <a:endParaRPr lang="en-US">
              <a:latin typeface="Verdana" pitchFamily="34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Web caches (proxy server)</a:t>
            </a:r>
            <a:endParaRPr lang="en-US" smtClean="0"/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9400" y="1957388"/>
            <a:ext cx="3767138" cy="3762375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user sets browser: Web accesses via  cache</a:t>
            </a:r>
          </a:p>
          <a:p>
            <a:pPr eaLnBrk="1" hangingPunct="1"/>
            <a:r>
              <a:rPr lang="en-US" sz="2400" dirty="0" smtClean="0"/>
              <a:t>browser sends all HTTP requests to cache</a:t>
            </a:r>
          </a:p>
          <a:p>
            <a:pPr lvl="1" eaLnBrk="1" hangingPunct="1"/>
            <a:r>
              <a:rPr lang="en-US" sz="2000" dirty="0" smtClean="0"/>
              <a:t>object in cache: cache returns object </a:t>
            </a:r>
          </a:p>
          <a:p>
            <a:pPr lvl="1" eaLnBrk="1" hangingPunct="1"/>
            <a:r>
              <a:rPr lang="en-US" sz="2000" dirty="0" smtClean="0"/>
              <a:t>else cache requests object from origin server, then returns object to client</a:t>
            </a:r>
          </a:p>
        </p:txBody>
      </p:sp>
      <p:sp>
        <p:nvSpPr>
          <p:cNvPr id="46087" name="Rectangle 4"/>
          <p:cNvSpPr>
            <a:spLocks noChangeArrowheads="1"/>
          </p:cNvSpPr>
          <p:nvPr/>
        </p:nvSpPr>
        <p:spPr bwMode="auto">
          <a:xfrm>
            <a:off x="393700" y="1265238"/>
            <a:ext cx="87503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Goal:</a:t>
            </a:r>
            <a:r>
              <a:rPr lang="en-US" sz="2400"/>
              <a:t> satisfy client request without involving origin server</a:t>
            </a:r>
          </a:p>
        </p:txBody>
      </p:sp>
      <p:graphicFrame>
        <p:nvGraphicFramePr>
          <p:cNvPr id="4608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140170"/>
              </p:ext>
            </p:extLst>
          </p:nvPr>
        </p:nvGraphicFramePr>
        <p:xfrm>
          <a:off x="4203700" y="2955925"/>
          <a:ext cx="5159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7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2955925"/>
                        <a:ext cx="51593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6"/>
          <p:cNvSpPr txBox="1">
            <a:spLocks noChangeArrowheads="1"/>
          </p:cNvSpPr>
          <p:nvPr/>
        </p:nvSpPr>
        <p:spPr bwMode="auto">
          <a:xfrm>
            <a:off x="4169382" y="3368675"/>
            <a:ext cx="6623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latin typeface="+mn-lt"/>
              </a:rPr>
              <a:t>client</a:t>
            </a:r>
            <a:endParaRPr lang="en-US" sz="2400">
              <a:latin typeface="+mn-lt"/>
            </a:endParaRPr>
          </a:p>
        </p:txBody>
      </p:sp>
      <p:graphicFrame>
        <p:nvGraphicFramePr>
          <p:cNvPr id="4609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680003"/>
              </p:ext>
            </p:extLst>
          </p:nvPr>
        </p:nvGraphicFramePr>
        <p:xfrm>
          <a:off x="4268788" y="4826000"/>
          <a:ext cx="5159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8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4826000"/>
                        <a:ext cx="5159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Text Box 8"/>
          <p:cNvSpPr txBox="1">
            <a:spLocks noChangeArrowheads="1"/>
          </p:cNvSpPr>
          <p:nvPr/>
        </p:nvSpPr>
        <p:spPr bwMode="auto">
          <a:xfrm>
            <a:off x="6054201" y="2774950"/>
            <a:ext cx="8963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latin typeface="+mn-lt"/>
              </a:rPr>
              <a:t>Proxy</a:t>
            </a:r>
          </a:p>
          <a:p>
            <a:pPr algn="ctr"/>
            <a:r>
              <a:rPr lang="en-US" sz="2000">
                <a:latin typeface="+mn-lt"/>
              </a:rPr>
              <a:t>server</a:t>
            </a:r>
            <a:endParaRPr lang="en-US" sz="2400">
              <a:latin typeface="+mn-lt"/>
            </a:endParaRPr>
          </a:p>
        </p:txBody>
      </p:sp>
      <p:grpSp>
        <p:nvGrpSpPr>
          <p:cNvPr id="46092" name="Group 9"/>
          <p:cNvGrpSpPr>
            <a:grpSpLocks/>
          </p:cNvGrpSpPr>
          <p:nvPr/>
        </p:nvGrpSpPr>
        <p:grpSpPr bwMode="auto">
          <a:xfrm>
            <a:off x="6249988" y="3556000"/>
            <a:ext cx="346075" cy="742950"/>
            <a:chOff x="4180" y="783"/>
            <a:chExt cx="150" cy="307"/>
          </a:xfrm>
        </p:grpSpPr>
        <p:sp>
          <p:nvSpPr>
            <p:cNvPr id="46133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46134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46135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46136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46137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38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39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46140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</p:grpSp>
      <p:sp>
        <p:nvSpPr>
          <p:cNvPr id="46093" name="Text Box 21"/>
          <p:cNvSpPr txBox="1">
            <a:spLocks noChangeArrowheads="1"/>
          </p:cNvSpPr>
          <p:nvPr/>
        </p:nvSpPr>
        <p:spPr bwMode="auto">
          <a:xfrm>
            <a:off x="4324957" y="5284788"/>
            <a:ext cx="6623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latin typeface="+mn-lt"/>
              </a:rPr>
              <a:t>client</a:t>
            </a:r>
            <a:endParaRPr lang="en-US" sz="2400">
              <a:latin typeface="+mn-lt"/>
            </a:endParaRP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4567238" y="4095750"/>
            <a:ext cx="1593850" cy="760413"/>
            <a:chOff x="2877" y="2580"/>
            <a:chExt cx="1004" cy="479"/>
          </a:xfrm>
        </p:grpSpPr>
        <p:sp>
          <p:nvSpPr>
            <p:cNvPr id="46131" name="Line 19"/>
            <p:cNvSpPr>
              <a:spLocks noChangeShapeType="1"/>
            </p:cNvSpPr>
            <p:nvPr/>
          </p:nvSpPr>
          <p:spPr bwMode="auto">
            <a:xfrm flipV="1">
              <a:off x="2998" y="2580"/>
              <a:ext cx="883" cy="4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32" name="Text Box 23"/>
            <p:cNvSpPr txBox="1">
              <a:spLocks noChangeArrowheads="1"/>
            </p:cNvSpPr>
            <p:nvPr/>
          </p:nvSpPr>
          <p:spPr bwMode="auto">
            <a:xfrm rot="-1692639">
              <a:off x="2877" y="2646"/>
              <a:ext cx="9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>
                  <a:solidFill>
                    <a:srgbClr val="FF0000"/>
                  </a:solidFill>
                  <a:latin typeface="+mn-lt"/>
                </a:rPr>
                <a:t>HTTP request</a:t>
              </a:r>
              <a:endParaRPr lang="en-US" sz="2400">
                <a:latin typeface="+mn-lt"/>
              </a:endParaRPr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773613" y="4183063"/>
            <a:ext cx="1620837" cy="785812"/>
            <a:chOff x="3007" y="2635"/>
            <a:chExt cx="1021" cy="495"/>
          </a:xfrm>
        </p:grpSpPr>
        <p:sp>
          <p:nvSpPr>
            <p:cNvPr id="46129" name="Line 20"/>
            <p:cNvSpPr>
              <a:spLocks noChangeShapeType="1"/>
            </p:cNvSpPr>
            <p:nvPr/>
          </p:nvSpPr>
          <p:spPr bwMode="auto">
            <a:xfrm flipH="1">
              <a:off x="3030" y="2635"/>
              <a:ext cx="884" cy="4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30" name="Text Box 25"/>
            <p:cNvSpPr txBox="1">
              <a:spLocks noChangeArrowheads="1"/>
            </p:cNvSpPr>
            <p:nvPr/>
          </p:nvSpPr>
          <p:spPr bwMode="auto">
            <a:xfrm rot="-1737783">
              <a:off x="3007" y="2847"/>
              <a:ext cx="10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>
                  <a:solidFill>
                    <a:srgbClr val="FF0000"/>
                  </a:solidFill>
                  <a:latin typeface="+mn-lt"/>
                </a:rPr>
                <a:t>HTTP response</a:t>
              </a:r>
              <a:endParaRPr lang="en-US" sz="2400">
                <a:latin typeface="+mn-lt"/>
              </a:endParaRPr>
            </a:p>
          </p:txBody>
        </p:sp>
      </p:grpSp>
      <p:grpSp>
        <p:nvGrpSpPr>
          <p:cNvPr id="46096" name="Group 26"/>
          <p:cNvGrpSpPr>
            <a:grpSpLocks/>
          </p:cNvGrpSpPr>
          <p:nvPr/>
        </p:nvGrpSpPr>
        <p:grpSpPr bwMode="auto">
          <a:xfrm>
            <a:off x="8089900" y="2792413"/>
            <a:ext cx="346075" cy="742950"/>
            <a:chOff x="4180" y="783"/>
            <a:chExt cx="150" cy="307"/>
          </a:xfrm>
        </p:grpSpPr>
        <p:sp>
          <p:nvSpPr>
            <p:cNvPr id="46121" name="AutoShape 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46122" name="Rectangle 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46123" name="Rectangle 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46124" name="AutoShape 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46125" name="Line 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26" name="Line 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27" name="Rectangle 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46128" name="Rectangle 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</p:grpSp>
      <p:grpSp>
        <p:nvGrpSpPr>
          <p:cNvPr id="46097" name="Group 35"/>
          <p:cNvGrpSpPr>
            <a:grpSpLocks/>
          </p:cNvGrpSpPr>
          <p:nvPr/>
        </p:nvGrpSpPr>
        <p:grpSpPr bwMode="auto">
          <a:xfrm>
            <a:off x="8174038" y="4670425"/>
            <a:ext cx="346075" cy="742950"/>
            <a:chOff x="4180" y="783"/>
            <a:chExt cx="150" cy="307"/>
          </a:xfrm>
        </p:grpSpPr>
        <p:sp>
          <p:nvSpPr>
            <p:cNvPr id="46113" name="AutoShape 3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46114" name="Rectangle 3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46115" name="Rectangle 3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46116" name="AutoShape 3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46117" name="Line 4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18" name="Line 4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19" name="Rectangle 4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46120" name="Rectangle 4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4765675" y="3141663"/>
            <a:ext cx="3251200" cy="730250"/>
            <a:chOff x="3002" y="1979"/>
            <a:chExt cx="2048" cy="460"/>
          </a:xfrm>
        </p:grpSpPr>
        <p:sp>
          <p:nvSpPr>
            <p:cNvPr id="46110" name="Freeform 18"/>
            <p:cNvSpPr>
              <a:spLocks/>
            </p:cNvSpPr>
            <p:nvPr/>
          </p:nvSpPr>
          <p:spPr bwMode="auto">
            <a:xfrm>
              <a:off x="3002" y="1979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11" name="Text Box 22"/>
            <p:cNvSpPr txBox="1">
              <a:spLocks noChangeArrowheads="1"/>
            </p:cNvSpPr>
            <p:nvPr/>
          </p:nvSpPr>
          <p:spPr bwMode="auto">
            <a:xfrm rot="1422049">
              <a:off x="3064" y="2006"/>
              <a:ext cx="9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>
                  <a:solidFill>
                    <a:srgbClr val="FF0000"/>
                  </a:solidFill>
                  <a:latin typeface="+mn-lt"/>
                </a:rPr>
                <a:t>HTTP request</a:t>
              </a:r>
              <a:endParaRPr lang="en-US" sz="2400">
                <a:latin typeface="+mn-lt"/>
              </a:endParaRPr>
            </a:p>
          </p:txBody>
        </p:sp>
        <p:sp>
          <p:nvSpPr>
            <p:cNvPr id="46112" name="Text Box 45"/>
            <p:cNvSpPr txBox="1">
              <a:spLocks noChangeArrowheads="1"/>
            </p:cNvSpPr>
            <p:nvPr/>
          </p:nvSpPr>
          <p:spPr bwMode="auto">
            <a:xfrm rot="-1419968">
              <a:off x="4095" y="2016"/>
              <a:ext cx="9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>
                  <a:solidFill>
                    <a:srgbClr val="FF0000"/>
                  </a:solidFill>
                  <a:latin typeface="+mn-lt"/>
                </a:rPr>
                <a:t>HTTP request</a:t>
              </a:r>
              <a:endParaRPr lang="en-US" sz="2400">
                <a:latin typeface="+mn-lt"/>
              </a:endParaRPr>
            </a:p>
          </p:txBody>
        </p:sp>
      </p:grpSp>
      <p:sp>
        <p:nvSpPr>
          <p:cNvPr id="46099" name="Text Box 47"/>
          <p:cNvSpPr txBox="1">
            <a:spLocks noChangeArrowheads="1"/>
          </p:cNvSpPr>
          <p:nvPr/>
        </p:nvSpPr>
        <p:spPr bwMode="auto">
          <a:xfrm>
            <a:off x="7907495" y="5465763"/>
            <a:ext cx="7553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latin typeface="+mn-lt"/>
              </a:rPr>
              <a:t>origin </a:t>
            </a:r>
          </a:p>
          <a:p>
            <a:pPr algn="ctr"/>
            <a:r>
              <a:rPr lang="en-US" sz="1600">
                <a:latin typeface="+mn-lt"/>
              </a:rPr>
              <a:t>server</a:t>
            </a:r>
            <a:endParaRPr lang="en-US" sz="2400">
              <a:latin typeface="+mn-lt"/>
            </a:endParaRPr>
          </a:p>
        </p:txBody>
      </p:sp>
      <p:sp>
        <p:nvSpPr>
          <p:cNvPr id="46100" name="Text Box 48"/>
          <p:cNvSpPr txBox="1">
            <a:spLocks noChangeArrowheads="1"/>
          </p:cNvSpPr>
          <p:nvPr/>
        </p:nvSpPr>
        <p:spPr bwMode="auto">
          <a:xfrm>
            <a:off x="7839232" y="1993900"/>
            <a:ext cx="7553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latin typeface="+mn-lt"/>
              </a:rPr>
              <a:t>origin </a:t>
            </a:r>
          </a:p>
          <a:p>
            <a:pPr algn="ctr"/>
            <a:r>
              <a:rPr lang="en-US" sz="1600">
                <a:latin typeface="+mn-lt"/>
              </a:rPr>
              <a:t>server</a:t>
            </a:r>
            <a:endParaRPr lang="en-US" sz="2400">
              <a:latin typeface="+mn-lt"/>
            </a:endParaRPr>
          </a:p>
        </p:txBody>
      </p:sp>
      <p:sp>
        <p:nvSpPr>
          <p:cNvPr id="46101" name="Rectangle 55"/>
          <p:cNvSpPr>
            <a:spLocks noChangeArrowheads="1"/>
          </p:cNvSpPr>
          <p:nvPr/>
        </p:nvSpPr>
        <p:spPr bwMode="auto">
          <a:xfrm>
            <a:off x="6946900" y="434975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pic>
        <p:nvPicPr>
          <p:cNvPr id="46102" name="Picture 5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863" y="2632075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3992563" y="2678113"/>
            <a:ext cx="4186237" cy="1814512"/>
            <a:chOff x="2515" y="1687"/>
            <a:chExt cx="2637" cy="1143"/>
          </a:xfrm>
        </p:grpSpPr>
        <p:sp>
          <p:nvSpPr>
            <p:cNvPr id="46105" name="Freeform 44"/>
            <p:cNvSpPr>
              <a:spLocks/>
            </p:cNvSpPr>
            <p:nvPr/>
          </p:nvSpPr>
          <p:spPr bwMode="auto">
            <a:xfrm>
              <a:off x="2985" y="2026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06" name="Text Box 24"/>
            <p:cNvSpPr txBox="1">
              <a:spLocks noChangeArrowheads="1"/>
            </p:cNvSpPr>
            <p:nvPr/>
          </p:nvSpPr>
          <p:spPr bwMode="auto">
            <a:xfrm rot="1411598">
              <a:off x="2901" y="2244"/>
              <a:ext cx="10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>
                  <a:solidFill>
                    <a:srgbClr val="FF0000"/>
                  </a:solidFill>
                  <a:latin typeface="+mn-lt"/>
                </a:rPr>
                <a:t>HTTP response</a:t>
              </a:r>
              <a:endParaRPr lang="en-US" sz="2400">
                <a:latin typeface="+mn-lt"/>
              </a:endParaRPr>
            </a:p>
          </p:txBody>
        </p:sp>
        <p:sp>
          <p:nvSpPr>
            <p:cNvPr id="46107" name="Text Box 46"/>
            <p:cNvSpPr txBox="1">
              <a:spLocks noChangeArrowheads="1"/>
            </p:cNvSpPr>
            <p:nvPr/>
          </p:nvSpPr>
          <p:spPr bwMode="auto">
            <a:xfrm rot="-1415789">
              <a:off x="4131" y="2232"/>
              <a:ext cx="10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>
                  <a:solidFill>
                    <a:srgbClr val="FF0000"/>
                  </a:solidFill>
                  <a:latin typeface="+mn-lt"/>
                </a:rPr>
                <a:t>HTTP response</a:t>
              </a:r>
              <a:endParaRPr lang="en-US" sz="2400">
                <a:latin typeface="+mn-lt"/>
              </a:endParaRPr>
            </a:p>
          </p:txBody>
        </p:sp>
        <p:pic>
          <p:nvPicPr>
            <p:cNvPr id="46108" name="Picture 5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109" name="Picture 5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1069" name="Picture 6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4613275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928"/>
            <a:ext cx="8229600" cy="1143000"/>
          </a:xfrm>
        </p:spPr>
        <p:txBody>
          <a:bodyPr/>
          <a:lstStyle/>
          <a:p>
            <a:r>
              <a:rPr lang="en-US" dirty="0" smtClean="0"/>
              <a:t>Web Caching Advantages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9CE7E-B045-44BB-94E0-E769491ED914}" type="datetime1">
              <a:rPr lang="en-US" smtClean="0"/>
              <a:pPr>
                <a:defRPr/>
              </a:pPr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51E58-A820-4579-9735-69D53A06139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4916" y="4319286"/>
            <a:ext cx="4685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Problem:</a:t>
            </a:r>
          </a:p>
          <a:p>
            <a:r>
              <a:rPr lang="en-US" smtClean="0"/>
              <a:t>Too much load on the access link</a:t>
            </a:r>
          </a:p>
          <a:p>
            <a:r>
              <a:rPr lang="en-US" smtClean="0"/>
              <a:t>Increasing access link capacity is expensive</a:t>
            </a:r>
          </a:p>
          <a:p>
            <a:r>
              <a:rPr lang="en-US" smtClean="0"/>
              <a:t>LAN is not utilized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735" y="4274057"/>
            <a:ext cx="25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Solution: Web Caching</a:t>
            </a:r>
            <a:endParaRPr lang="en-US" dirty="0"/>
          </a:p>
        </p:txBody>
      </p:sp>
      <p:pic>
        <p:nvPicPr>
          <p:cNvPr id="2273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662" y="793826"/>
            <a:ext cx="3063582" cy="349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73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04" y="856380"/>
            <a:ext cx="2942226" cy="343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870814" y="4599369"/>
            <a:ext cx="41630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reduce response time for client request</a:t>
            </a:r>
          </a:p>
          <a:p>
            <a:pPr eaLnBrk="1" hangingPunct="1"/>
            <a:r>
              <a:rPr lang="en-US" dirty="0"/>
              <a:t>reduce traffic on an institution’s access link.</a:t>
            </a:r>
          </a:p>
          <a:p>
            <a:pPr eaLnBrk="1" hangingPunct="1"/>
            <a:r>
              <a:rPr lang="en-US" dirty="0" smtClean="0"/>
              <a:t>enables </a:t>
            </a:r>
            <a:r>
              <a:rPr lang="en-US" dirty="0"/>
              <a:t>“poor” content providers to effectively deliver content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8460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DA5749-D3C0-4EC2-95C1-644BD54AA1BA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71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51E8AF-493B-47B3-8786-CFF8BDF1A535}" type="slidenum">
              <a:rPr lang="en-US">
                <a:latin typeface="Verdana" pitchFamily="34" charset="0"/>
              </a:rPr>
              <a:pPr/>
              <a:t>4</a:t>
            </a:fld>
            <a:endParaRPr lang="en-US">
              <a:latin typeface="Verdana" pitchFamily="34" charset="0"/>
            </a:endParaRPr>
          </a:p>
        </p:txBody>
      </p:sp>
      <p:sp>
        <p:nvSpPr>
          <p:cNvPr id="7173" name="Freeform 573"/>
          <p:cNvSpPr>
            <a:spLocks/>
          </p:cNvSpPr>
          <p:nvPr/>
        </p:nvSpPr>
        <p:spPr bwMode="auto">
          <a:xfrm>
            <a:off x="6737350" y="3759200"/>
            <a:ext cx="1314450" cy="674688"/>
          </a:xfrm>
          <a:custGeom>
            <a:avLst/>
            <a:gdLst>
              <a:gd name="T0" fmla="*/ 606425 w 828"/>
              <a:gd name="T1" fmla="*/ 47625 h 425"/>
              <a:gd name="T2" fmla="*/ 587375 w 828"/>
              <a:gd name="T3" fmla="*/ 47625 h 425"/>
              <a:gd name="T4" fmla="*/ 200025 w 828"/>
              <a:gd name="T5" fmla="*/ 50800 h 425"/>
              <a:gd name="T6" fmla="*/ 9525 w 828"/>
              <a:gd name="T7" fmla="*/ 200025 h 425"/>
              <a:gd name="T8" fmla="*/ 146050 w 828"/>
              <a:gd name="T9" fmla="*/ 434975 h 425"/>
              <a:gd name="T10" fmla="*/ 463550 w 828"/>
              <a:gd name="T11" fmla="*/ 609600 h 425"/>
              <a:gd name="T12" fmla="*/ 857250 w 828"/>
              <a:gd name="T13" fmla="*/ 660400 h 425"/>
              <a:gd name="T14" fmla="*/ 1108075 w 828"/>
              <a:gd name="T15" fmla="*/ 523875 h 425"/>
              <a:gd name="T16" fmla="*/ 1231900 w 828"/>
              <a:gd name="T17" fmla="*/ 269875 h 425"/>
              <a:gd name="T18" fmla="*/ 1257300 w 828"/>
              <a:gd name="T19" fmla="*/ 34925 h 425"/>
              <a:gd name="T20" fmla="*/ 889000 w 828"/>
              <a:gd name="T21" fmla="*/ 60325 h 425"/>
              <a:gd name="T22" fmla="*/ 606425 w 828"/>
              <a:gd name="T23" fmla="*/ 47625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174" name="Freeform 574"/>
          <p:cNvSpPr>
            <a:spLocks/>
          </p:cNvSpPr>
          <p:nvPr/>
        </p:nvSpPr>
        <p:spPr bwMode="auto">
          <a:xfrm>
            <a:off x="6756400" y="2233613"/>
            <a:ext cx="1730375" cy="1044575"/>
          </a:xfrm>
          <a:custGeom>
            <a:avLst/>
            <a:gdLst>
              <a:gd name="T0" fmla="*/ 959058 w 765"/>
              <a:gd name="T1" fmla="*/ 22758 h 459"/>
              <a:gd name="T2" fmla="*/ 651435 w 765"/>
              <a:gd name="T3" fmla="*/ 159303 h 459"/>
              <a:gd name="T4" fmla="*/ 217145 w 765"/>
              <a:gd name="T5" fmla="*/ 227576 h 459"/>
              <a:gd name="T6" fmla="*/ 31667 w 765"/>
              <a:gd name="T7" fmla="*/ 764656 h 459"/>
              <a:gd name="T8" fmla="*/ 407147 w 765"/>
              <a:gd name="T9" fmla="*/ 1010439 h 459"/>
              <a:gd name="T10" fmla="*/ 782627 w 765"/>
              <a:gd name="T11" fmla="*/ 969475 h 459"/>
              <a:gd name="T12" fmla="*/ 1320966 w 765"/>
              <a:gd name="T13" fmla="*/ 1010439 h 459"/>
              <a:gd name="T14" fmla="*/ 1578826 w 765"/>
              <a:gd name="T15" fmla="*/ 987681 h 459"/>
              <a:gd name="T16" fmla="*/ 1700970 w 765"/>
              <a:gd name="T17" fmla="*/ 846584 h 459"/>
              <a:gd name="T18" fmla="*/ 1696446 w 765"/>
              <a:gd name="T19" fmla="*/ 359570 h 459"/>
              <a:gd name="T20" fmla="*/ 1497396 w 765"/>
              <a:gd name="T21" fmla="*/ 77376 h 459"/>
              <a:gd name="T22" fmla="*/ 959058 w 765"/>
              <a:gd name="T23" fmla="*/ 22758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175" name="Freeform 575"/>
          <p:cNvSpPr>
            <a:spLocks/>
          </p:cNvSpPr>
          <p:nvPr/>
        </p:nvSpPr>
        <p:spPr bwMode="auto">
          <a:xfrm>
            <a:off x="5016500" y="1941513"/>
            <a:ext cx="1644650" cy="1071562"/>
          </a:xfrm>
          <a:custGeom>
            <a:avLst/>
            <a:gdLst>
              <a:gd name="T0" fmla="*/ 1028700 w 1036"/>
              <a:gd name="T1" fmla="*/ 17462 h 675"/>
              <a:gd name="T2" fmla="*/ 619125 w 1036"/>
              <a:gd name="T3" fmla="*/ 84137 h 675"/>
              <a:gd name="T4" fmla="*/ 327025 w 1036"/>
              <a:gd name="T5" fmla="*/ 204787 h 675"/>
              <a:gd name="T6" fmla="*/ 241300 w 1036"/>
              <a:gd name="T7" fmla="*/ 363537 h 675"/>
              <a:gd name="T8" fmla="*/ 34925 w 1036"/>
              <a:gd name="T9" fmla="*/ 471487 h 675"/>
              <a:gd name="T10" fmla="*/ 28575 w 1036"/>
              <a:gd name="T11" fmla="*/ 728662 h 675"/>
              <a:gd name="T12" fmla="*/ 209550 w 1036"/>
              <a:gd name="T13" fmla="*/ 776287 h 675"/>
              <a:gd name="T14" fmla="*/ 727075 w 1036"/>
              <a:gd name="T15" fmla="*/ 776287 h 675"/>
              <a:gd name="T16" fmla="*/ 949325 w 1036"/>
              <a:gd name="T17" fmla="*/ 881062 h 675"/>
              <a:gd name="T18" fmla="*/ 1193800 w 1036"/>
              <a:gd name="T19" fmla="*/ 1042987 h 675"/>
              <a:gd name="T20" fmla="*/ 1381125 w 1036"/>
              <a:gd name="T21" fmla="*/ 1049337 h 675"/>
              <a:gd name="T22" fmla="*/ 1511300 w 1036"/>
              <a:gd name="T23" fmla="*/ 957262 h 675"/>
              <a:gd name="T24" fmla="*/ 1574800 w 1036"/>
              <a:gd name="T25" fmla="*/ 706437 h 675"/>
              <a:gd name="T26" fmla="*/ 1616075 w 1036"/>
              <a:gd name="T27" fmla="*/ 461962 h 675"/>
              <a:gd name="T28" fmla="*/ 1622425 w 1036"/>
              <a:gd name="T29" fmla="*/ 169862 h 675"/>
              <a:gd name="T30" fmla="*/ 1482725 w 1036"/>
              <a:gd name="T31" fmla="*/ 26987 h 675"/>
              <a:gd name="T32" fmla="*/ 1231900 w 1036"/>
              <a:gd name="T33" fmla="*/ 4762 h 675"/>
              <a:gd name="T34" fmla="*/ 1028700 w 1036"/>
              <a:gd name="T35" fmla="*/ 17462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pSp>
        <p:nvGrpSpPr>
          <p:cNvPr id="7176" name="Group 576"/>
          <p:cNvGrpSpPr>
            <a:grpSpLocks/>
          </p:cNvGrpSpPr>
          <p:nvPr/>
        </p:nvGrpSpPr>
        <p:grpSpPr bwMode="auto">
          <a:xfrm>
            <a:off x="5103813" y="3276600"/>
            <a:ext cx="1458912" cy="933450"/>
            <a:chOff x="2889" y="1631"/>
            <a:chExt cx="980" cy="743"/>
          </a:xfrm>
        </p:grpSpPr>
        <p:sp>
          <p:nvSpPr>
            <p:cNvPr id="7542" name="Rectangle 577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7543" name="AutoShape 578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solidFill>
                  <a:srgbClr val="00CCFF"/>
                </a:solidFill>
                <a:latin typeface="+mn-lt"/>
              </a:endParaRPr>
            </a:p>
          </p:txBody>
        </p:sp>
      </p:grpSp>
      <p:grpSp>
        <p:nvGrpSpPr>
          <p:cNvPr id="7177" name="Group 579"/>
          <p:cNvGrpSpPr>
            <a:grpSpLocks/>
          </p:cNvGrpSpPr>
          <p:nvPr/>
        </p:nvGrpSpPr>
        <p:grpSpPr bwMode="auto">
          <a:xfrm>
            <a:off x="5805488" y="2133600"/>
            <a:ext cx="336550" cy="531813"/>
            <a:chOff x="3796" y="1043"/>
            <a:chExt cx="865" cy="1237"/>
          </a:xfrm>
        </p:grpSpPr>
        <p:sp>
          <p:nvSpPr>
            <p:cNvPr id="7512" name="Line 580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13" name="Line 581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14" name="Line 582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15" name="Line 583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16" name="Line 584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17" name="Line 585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18" name="Line 586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19" name="Line 587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20" name="Line 588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21" name="Line 589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22" name="Line 590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23" name="Line 591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24" name="Line 592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25" name="Line 593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26" name="Line 594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7527" name="Group 595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7538" name="Line 596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539" name="Line 597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540" name="Line 598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541" name="Line 599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7528" name="Group 600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7534" name="Line 601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535" name="Line 602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536" name="Line 603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537" name="Line 604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7529" name="Group 605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7530" name="Line 606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531" name="Line 607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532" name="Line 608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533" name="Line 609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sp>
        <p:nvSpPr>
          <p:cNvPr id="7178" name="Oval 610"/>
          <p:cNvSpPr>
            <a:spLocks noChangeArrowheads="1"/>
          </p:cNvSpPr>
          <p:nvPr/>
        </p:nvSpPr>
        <p:spPr bwMode="auto">
          <a:xfrm>
            <a:off x="6862763" y="395446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179" name="Line 611"/>
          <p:cNvSpPr>
            <a:spLocks noChangeShapeType="1"/>
          </p:cNvSpPr>
          <p:nvPr/>
        </p:nvSpPr>
        <p:spPr bwMode="auto">
          <a:xfrm>
            <a:off x="6862763" y="3946525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180" name="Line 612"/>
          <p:cNvSpPr>
            <a:spLocks noChangeShapeType="1"/>
          </p:cNvSpPr>
          <p:nvPr/>
        </p:nvSpPr>
        <p:spPr bwMode="auto">
          <a:xfrm>
            <a:off x="7221538" y="3946525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181" name="Rectangle 613"/>
          <p:cNvSpPr>
            <a:spLocks noChangeArrowheads="1"/>
          </p:cNvSpPr>
          <p:nvPr/>
        </p:nvSpPr>
        <p:spPr bwMode="auto">
          <a:xfrm>
            <a:off x="6862763" y="3946525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7182" name="Oval 614"/>
          <p:cNvSpPr>
            <a:spLocks noChangeArrowheads="1"/>
          </p:cNvSpPr>
          <p:nvPr/>
        </p:nvSpPr>
        <p:spPr bwMode="auto">
          <a:xfrm>
            <a:off x="6859588" y="3878263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grpSp>
        <p:nvGrpSpPr>
          <p:cNvPr id="7183" name="Group 615"/>
          <p:cNvGrpSpPr>
            <a:grpSpLocks/>
          </p:cNvGrpSpPr>
          <p:nvPr/>
        </p:nvGrpSpPr>
        <p:grpSpPr bwMode="auto">
          <a:xfrm>
            <a:off x="6945313" y="3902075"/>
            <a:ext cx="179387" cy="65088"/>
            <a:chOff x="2848" y="848"/>
            <a:chExt cx="140" cy="98"/>
          </a:xfrm>
        </p:grpSpPr>
        <p:sp>
          <p:nvSpPr>
            <p:cNvPr id="7509" name="Line 6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10" name="Line 6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11" name="Line 6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7184" name="Group 619"/>
          <p:cNvGrpSpPr>
            <a:grpSpLocks/>
          </p:cNvGrpSpPr>
          <p:nvPr/>
        </p:nvGrpSpPr>
        <p:grpSpPr bwMode="auto">
          <a:xfrm flipV="1">
            <a:off x="6945313" y="3902075"/>
            <a:ext cx="179387" cy="65088"/>
            <a:chOff x="2848" y="848"/>
            <a:chExt cx="140" cy="98"/>
          </a:xfrm>
        </p:grpSpPr>
        <p:sp>
          <p:nvSpPr>
            <p:cNvPr id="7506" name="Line 6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07" name="Line 6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08" name="Line 6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7185" name="Oval 623"/>
          <p:cNvSpPr>
            <a:spLocks noChangeArrowheads="1"/>
          </p:cNvSpPr>
          <p:nvPr/>
        </p:nvSpPr>
        <p:spPr bwMode="auto">
          <a:xfrm>
            <a:off x="7218363" y="423386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186" name="Line 624"/>
          <p:cNvSpPr>
            <a:spLocks noChangeShapeType="1"/>
          </p:cNvSpPr>
          <p:nvPr/>
        </p:nvSpPr>
        <p:spPr bwMode="auto">
          <a:xfrm>
            <a:off x="7218363" y="4225925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187" name="Line 625"/>
          <p:cNvSpPr>
            <a:spLocks noChangeShapeType="1"/>
          </p:cNvSpPr>
          <p:nvPr/>
        </p:nvSpPr>
        <p:spPr bwMode="auto">
          <a:xfrm>
            <a:off x="7577138" y="4225925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188" name="Rectangle 626"/>
          <p:cNvSpPr>
            <a:spLocks noChangeArrowheads="1"/>
          </p:cNvSpPr>
          <p:nvPr/>
        </p:nvSpPr>
        <p:spPr bwMode="auto">
          <a:xfrm>
            <a:off x="7218363" y="4225925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7189" name="Oval 627"/>
          <p:cNvSpPr>
            <a:spLocks noChangeArrowheads="1"/>
          </p:cNvSpPr>
          <p:nvPr/>
        </p:nvSpPr>
        <p:spPr bwMode="auto">
          <a:xfrm>
            <a:off x="7215188" y="4157663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grpSp>
        <p:nvGrpSpPr>
          <p:cNvPr id="7190" name="Group 628"/>
          <p:cNvGrpSpPr>
            <a:grpSpLocks/>
          </p:cNvGrpSpPr>
          <p:nvPr/>
        </p:nvGrpSpPr>
        <p:grpSpPr bwMode="auto">
          <a:xfrm>
            <a:off x="7300913" y="4181475"/>
            <a:ext cx="179387" cy="65088"/>
            <a:chOff x="2848" y="848"/>
            <a:chExt cx="140" cy="98"/>
          </a:xfrm>
        </p:grpSpPr>
        <p:sp>
          <p:nvSpPr>
            <p:cNvPr id="7503" name="Line 6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04" name="Line 6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05" name="Line 6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7191" name="Group 632"/>
          <p:cNvGrpSpPr>
            <a:grpSpLocks/>
          </p:cNvGrpSpPr>
          <p:nvPr/>
        </p:nvGrpSpPr>
        <p:grpSpPr bwMode="auto">
          <a:xfrm flipV="1">
            <a:off x="7300913" y="4181475"/>
            <a:ext cx="179387" cy="65088"/>
            <a:chOff x="2848" y="848"/>
            <a:chExt cx="140" cy="98"/>
          </a:xfrm>
        </p:grpSpPr>
        <p:sp>
          <p:nvSpPr>
            <p:cNvPr id="7500" name="Line 63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01" name="Line 63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02" name="Line 63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7192" name="Oval 636"/>
          <p:cNvSpPr>
            <a:spLocks noChangeArrowheads="1"/>
          </p:cNvSpPr>
          <p:nvPr/>
        </p:nvSpPr>
        <p:spPr bwMode="auto">
          <a:xfrm>
            <a:off x="7497763" y="396716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193" name="Line 637"/>
          <p:cNvSpPr>
            <a:spLocks noChangeShapeType="1"/>
          </p:cNvSpPr>
          <p:nvPr/>
        </p:nvSpPr>
        <p:spPr bwMode="auto">
          <a:xfrm>
            <a:off x="7497763" y="3959225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194" name="Line 638"/>
          <p:cNvSpPr>
            <a:spLocks noChangeShapeType="1"/>
          </p:cNvSpPr>
          <p:nvPr/>
        </p:nvSpPr>
        <p:spPr bwMode="auto">
          <a:xfrm>
            <a:off x="7856538" y="3959225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195" name="Rectangle 639"/>
          <p:cNvSpPr>
            <a:spLocks noChangeArrowheads="1"/>
          </p:cNvSpPr>
          <p:nvPr/>
        </p:nvSpPr>
        <p:spPr bwMode="auto">
          <a:xfrm>
            <a:off x="7497763" y="3959225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7196" name="Oval 640"/>
          <p:cNvSpPr>
            <a:spLocks noChangeArrowheads="1"/>
          </p:cNvSpPr>
          <p:nvPr/>
        </p:nvSpPr>
        <p:spPr bwMode="auto">
          <a:xfrm>
            <a:off x="7494588" y="3890963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grpSp>
        <p:nvGrpSpPr>
          <p:cNvPr id="7197" name="Group 641"/>
          <p:cNvGrpSpPr>
            <a:grpSpLocks/>
          </p:cNvGrpSpPr>
          <p:nvPr/>
        </p:nvGrpSpPr>
        <p:grpSpPr bwMode="auto">
          <a:xfrm>
            <a:off x="7580313" y="3914775"/>
            <a:ext cx="179387" cy="65088"/>
            <a:chOff x="2848" y="848"/>
            <a:chExt cx="140" cy="98"/>
          </a:xfrm>
        </p:grpSpPr>
        <p:sp>
          <p:nvSpPr>
            <p:cNvPr id="7497" name="Line 6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98" name="Line 6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99" name="Line 6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7198" name="Group 645"/>
          <p:cNvGrpSpPr>
            <a:grpSpLocks/>
          </p:cNvGrpSpPr>
          <p:nvPr/>
        </p:nvGrpSpPr>
        <p:grpSpPr bwMode="auto">
          <a:xfrm flipV="1">
            <a:off x="7580313" y="3914775"/>
            <a:ext cx="179387" cy="65088"/>
            <a:chOff x="2848" y="848"/>
            <a:chExt cx="140" cy="98"/>
          </a:xfrm>
        </p:grpSpPr>
        <p:sp>
          <p:nvSpPr>
            <p:cNvPr id="7494" name="Line 64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95" name="Line 64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96" name="Line 64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7199" name="Oval 649"/>
          <p:cNvSpPr>
            <a:spLocks noChangeArrowheads="1"/>
          </p:cNvSpPr>
          <p:nvPr/>
        </p:nvSpPr>
        <p:spPr bwMode="auto">
          <a:xfrm>
            <a:off x="6962775" y="2805113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200" name="Line 650"/>
          <p:cNvSpPr>
            <a:spLocks noChangeShapeType="1"/>
          </p:cNvSpPr>
          <p:nvPr/>
        </p:nvSpPr>
        <p:spPr bwMode="auto">
          <a:xfrm>
            <a:off x="6962775" y="2797175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201" name="Line 651"/>
          <p:cNvSpPr>
            <a:spLocks noChangeShapeType="1"/>
          </p:cNvSpPr>
          <p:nvPr/>
        </p:nvSpPr>
        <p:spPr bwMode="auto">
          <a:xfrm>
            <a:off x="7310438" y="2797175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202" name="Rectangle 652"/>
          <p:cNvSpPr>
            <a:spLocks noChangeArrowheads="1"/>
          </p:cNvSpPr>
          <p:nvPr/>
        </p:nvSpPr>
        <p:spPr bwMode="auto">
          <a:xfrm>
            <a:off x="6962775" y="2797175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7203" name="Oval 653"/>
          <p:cNvSpPr>
            <a:spLocks noChangeArrowheads="1"/>
          </p:cNvSpPr>
          <p:nvPr/>
        </p:nvSpPr>
        <p:spPr bwMode="auto">
          <a:xfrm>
            <a:off x="6959600" y="2733675"/>
            <a:ext cx="347663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grpSp>
        <p:nvGrpSpPr>
          <p:cNvPr id="7204" name="Group 654"/>
          <p:cNvGrpSpPr>
            <a:grpSpLocks/>
          </p:cNvGrpSpPr>
          <p:nvPr/>
        </p:nvGrpSpPr>
        <p:grpSpPr bwMode="auto">
          <a:xfrm>
            <a:off x="7043738" y="2755900"/>
            <a:ext cx="171450" cy="61913"/>
            <a:chOff x="2848" y="848"/>
            <a:chExt cx="140" cy="98"/>
          </a:xfrm>
        </p:grpSpPr>
        <p:sp>
          <p:nvSpPr>
            <p:cNvPr id="7491" name="Line 6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92" name="Line 6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93" name="Line 6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7205" name="Group 658"/>
          <p:cNvGrpSpPr>
            <a:grpSpLocks/>
          </p:cNvGrpSpPr>
          <p:nvPr/>
        </p:nvGrpSpPr>
        <p:grpSpPr bwMode="auto">
          <a:xfrm flipV="1">
            <a:off x="7043738" y="2755900"/>
            <a:ext cx="171450" cy="60325"/>
            <a:chOff x="2848" y="848"/>
            <a:chExt cx="140" cy="98"/>
          </a:xfrm>
        </p:grpSpPr>
        <p:sp>
          <p:nvSpPr>
            <p:cNvPr id="7488" name="Line 6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89" name="Line 6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90" name="Line 6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7206" name="Oval 662"/>
          <p:cNvSpPr>
            <a:spLocks noChangeArrowheads="1"/>
          </p:cNvSpPr>
          <p:nvPr/>
        </p:nvSpPr>
        <p:spPr bwMode="auto">
          <a:xfrm>
            <a:off x="6961188" y="306546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207" name="Line 663"/>
          <p:cNvSpPr>
            <a:spLocks noChangeShapeType="1"/>
          </p:cNvSpPr>
          <p:nvPr/>
        </p:nvSpPr>
        <p:spPr bwMode="auto">
          <a:xfrm>
            <a:off x="6961188" y="3057525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208" name="Line 664"/>
          <p:cNvSpPr>
            <a:spLocks noChangeShapeType="1"/>
          </p:cNvSpPr>
          <p:nvPr/>
        </p:nvSpPr>
        <p:spPr bwMode="auto">
          <a:xfrm>
            <a:off x="7319963" y="3057525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209" name="Rectangle 665"/>
          <p:cNvSpPr>
            <a:spLocks noChangeArrowheads="1"/>
          </p:cNvSpPr>
          <p:nvPr/>
        </p:nvSpPr>
        <p:spPr bwMode="auto">
          <a:xfrm>
            <a:off x="6961188" y="3057525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7210" name="Oval 666"/>
          <p:cNvSpPr>
            <a:spLocks noChangeArrowheads="1"/>
          </p:cNvSpPr>
          <p:nvPr/>
        </p:nvSpPr>
        <p:spPr bwMode="auto">
          <a:xfrm>
            <a:off x="6958013" y="2989263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grpSp>
        <p:nvGrpSpPr>
          <p:cNvPr id="7211" name="Group 667"/>
          <p:cNvGrpSpPr>
            <a:grpSpLocks/>
          </p:cNvGrpSpPr>
          <p:nvPr/>
        </p:nvGrpSpPr>
        <p:grpSpPr bwMode="auto">
          <a:xfrm>
            <a:off x="7043738" y="3013075"/>
            <a:ext cx="179387" cy="65088"/>
            <a:chOff x="2848" y="848"/>
            <a:chExt cx="140" cy="98"/>
          </a:xfrm>
        </p:grpSpPr>
        <p:sp>
          <p:nvSpPr>
            <p:cNvPr id="7485" name="Line 66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86" name="Line 66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87" name="Line 67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7212" name="Group 671"/>
          <p:cNvGrpSpPr>
            <a:grpSpLocks/>
          </p:cNvGrpSpPr>
          <p:nvPr/>
        </p:nvGrpSpPr>
        <p:grpSpPr bwMode="auto">
          <a:xfrm flipV="1">
            <a:off x="7043738" y="3013075"/>
            <a:ext cx="179387" cy="65088"/>
            <a:chOff x="2848" y="848"/>
            <a:chExt cx="140" cy="98"/>
          </a:xfrm>
        </p:grpSpPr>
        <p:sp>
          <p:nvSpPr>
            <p:cNvPr id="7482" name="Line 67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83" name="Line 67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84" name="Line 67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7213" name="Oval 675"/>
          <p:cNvSpPr>
            <a:spLocks noChangeArrowheads="1"/>
          </p:cNvSpPr>
          <p:nvPr/>
        </p:nvSpPr>
        <p:spPr bwMode="auto">
          <a:xfrm>
            <a:off x="7437438" y="2706688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214" name="Line 676"/>
          <p:cNvSpPr>
            <a:spLocks noChangeShapeType="1"/>
          </p:cNvSpPr>
          <p:nvPr/>
        </p:nvSpPr>
        <p:spPr bwMode="auto">
          <a:xfrm>
            <a:off x="7437438" y="2700338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215" name="Line 677"/>
          <p:cNvSpPr>
            <a:spLocks noChangeShapeType="1"/>
          </p:cNvSpPr>
          <p:nvPr/>
        </p:nvSpPr>
        <p:spPr bwMode="auto">
          <a:xfrm>
            <a:off x="7767638" y="2700338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216" name="Rectangle 678"/>
          <p:cNvSpPr>
            <a:spLocks noChangeArrowheads="1"/>
          </p:cNvSpPr>
          <p:nvPr/>
        </p:nvSpPr>
        <p:spPr bwMode="auto">
          <a:xfrm>
            <a:off x="7437438" y="2700338"/>
            <a:ext cx="327025" cy="523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217" name="Oval 679"/>
          <p:cNvSpPr>
            <a:spLocks noChangeArrowheads="1"/>
          </p:cNvSpPr>
          <p:nvPr/>
        </p:nvSpPr>
        <p:spPr bwMode="auto">
          <a:xfrm>
            <a:off x="7434263" y="2638425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grpSp>
        <p:nvGrpSpPr>
          <p:cNvPr id="7218" name="Group 680"/>
          <p:cNvGrpSpPr>
            <a:grpSpLocks/>
          </p:cNvGrpSpPr>
          <p:nvPr/>
        </p:nvGrpSpPr>
        <p:grpSpPr bwMode="auto">
          <a:xfrm>
            <a:off x="7513638" y="2660650"/>
            <a:ext cx="163512" cy="57150"/>
            <a:chOff x="2848" y="848"/>
            <a:chExt cx="140" cy="98"/>
          </a:xfrm>
        </p:grpSpPr>
        <p:sp>
          <p:nvSpPr>
            <p:cNvPr id="7479" name="Line 68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80" name="Line 68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81" name="Line 68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7219" name="Group 684"/>
          <p:cNvGrpSpPr>
            <a:grpSpLocks/>
          </p:cNvGrpSpPr>
          <p:nvPr/>
        </p:nvGrpSpPr>
        <p:grpSpPr bwMode="auto">
          <a:xfrm flipV="1">
            <a:off x="7513638" y="2659063"/>
            <a:ext cx="163512" cy="58737"/>
            <a:chOff x="2848" y="848"/>
            <a:chExt cx="140" cy="98"/>
          </a:xfrm>
        </p:grpSpPr>
        <p:sp>
          <p:nvSpPr>
            <p:cNvPr id="7476" name="Line 68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77" name="Line 68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78" name="Line 68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7220" name="Oval 688"/>
          <p:cNvSpPr>
            <a:spLocks noChangeArrowheads="1"/>
          </p:cNvSpPr>
          <p:nvPr/>
        </p:nvSpPr>
        <p:spPr bwMode="auto">
          <a:xfrm>
            <a:off x="7523163" y="306546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221" name="Line 689"/>
          <p:cNvSpPr>
            <a:spLocks noChangeShapeType="1"/>
          </p:cNvSpPr>
          <p:nvPr/>
        </p:nvSpPr>
        <p:spPr bwMode="auto">
          <a:xfrm>
            <a:off x="7523163" y="3057525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222" name="Line 690"/>
          <p:cNvSpPr>
            <a:spLocks noChangeShapeType="1"/>
          </p:cNvSpPr>
          <p:nvPr/>
        </p:nvSpPr>
        <p:spPr bwMode="auto">
          <a:xfrm>
            <a:off x="7881938" y="3057525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223" name="Rectangle 691"/>
          <p:cNvSpPr>
            <a:spLocks noChangeArrowheads="1"/>
          </p:cNvSpPr>
          <p:nvPr/>
        </p:nvSpPr>
        <p:spPr bwMode="auto">
          <a:xfrm>
            <a:off x="7523163" y="3057525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7224" name="Oval 692"/>
          <p:cNvSpPr>
            <a:spLocks noChangeArrowheads="1"/>
          </p:cNvSpPr>
          <p:nvPr/>
        </p:nvSpPr>
        <p:spPr bwMode="auto">
          <a:xfrm>
            <a:off x="7519988" y="2989263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grpSp>
        <p:nvGrpSpPr>
          <p:cNvPr id="7225" name="Group 693"/>
          <p:cNvGrpSpPr>
            <a:grpSpLocks/>
          </p:cNvGrpSpPr>
          <p:nvPr/>
        </p:nvGrpSpPr>
        <p:grpSpPr bwMode="auto">
          <a:xfrm>
            <a:off x="7605713" y="3013075"/>
            <a:ext cx="179387" cy="65088"/>
            <a:chOff x="2848" y="848"/>
            <a:chExt cx="140" cy="98"/>
          </a:xfrm>
        </p:grpSpPr>
        <p:sp>
          <p:nvSpPr>
            <p:cNvPr id="7473" name="Line 69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74" name="Line 69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75" name="Line 69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7226" name="Group 697"/>
          <p:cNvGrpSpPr>
            <a:grpSpLocks/>
          </p:cNvGrpSpPr>
          <p:nvPr/>
        </p:nvGrpSpPr>
        <p:grpSpPr bwMode="auto">
          <a:xfrm flipV="1">
            <a:off x="7605713" y="3013075"/>
            <a:ext cx="179387" cy="65088"/>
            <a:chOff x="2848" y="848"/>
            <a:chExt cx="140" cy="98"/>
          </a:xfrm>
        </p:grpSpPr>
        <p:sp>
          <p:nvSpPr>
            <p:cNvPr id="7470" name="Line 69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71" name="Line 69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72" name="Line 70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7227" name="Oval 701"/>
          <p:cNvSpPr>
            <a:spLocks noChangeArrowheads="1"/>
          </p:cNvSpPr>
          <p:nvPr/>
        </p:nvSpPr>
        <p:spPr bwMode="auto">
          <a:xfrm>
            <a:off x="6113463" y="2800350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228" name="Line 702"/>
          <p:cNvSpPr>
            <a:spLocks noChangeShapeType="1"/>
          </p:cNvSpPr>
          <p:nvPr/>
        </p:nvSpPr>
        <p:spPr bwMode="auto">
          <a:xfrm>
            <a:off x="6113463" y="2792413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229" name="Line 703"/>
          <p:cNvSpPr>
            <a:spLocks noChangeShapeType="1"/>
          </p:cNvSpPr>
          <p:nvPr/>
        </p:nvSpPr>
        <p:spPr bwMode="auto">
          <a:xfrm>
            <a:off x="6459538" y="2792413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230" name="Rectangle 704"/>
          <p:cNvSpPr>
            <a:spLocks noChangeArrowheads="1"/>
          </p:cNvSpPr>
          <p:nvPr/>
        </p:nvSpPr>
        <p:spPr bwMode="auto">
          <a:xfrm>
            <a:off x="6113463" y="2792413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7231" name="Oval 705"/>
          <p:cNvSpPr>
            <a:spLocks noChangeArrowheads="1"/>
          </p:cNvSpPr>
          <p:nvPr/>
        </p:nvSpPr>
        <p:spPr bwMode="auto">
          <a:xfrm>
            <a:off x="6110288" y="2728913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grpSp>
        <p:nvGrpSpPr>
          <p:cNvPr id="7232" name="Group 706"/>
          <p:cNvGrpSpPr>
            <a:grpSpLocks/>
          </p:cNvGrpSpPr>
          <p:nvPr/>
        </p:nvGrpSpPr>
        <p:grpSpPr bwMode="auto">
          <a:xfrm>
            <a:off x="6194425" y="2751138"/>
            <a:ext cx="171450" cy="60325"/>
            <a:chOff x="2848" y="848"/>
            <a:chExt cx="140" cy="98"/>
          </a:xfrm>
        </p:grpSpPr>
        <p:sp>
          <p:nvSpPr>
            <p:cNvPr id="7467" name="Line 70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68" name="Line 70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69" name="Line 70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7233" name="Group 710"/>
          <p:cNvGrpSpPr>
            <a:grpSpLocks/>
          </p:cNvGrpSpPr>
          <p:nvPr/>
        </p:nvGrpSpPr>
        <p:grpSpPr bwMode="auto">
          <a:xfrm flipV="1">
            <a:off x="6194425" y="2751138"/>
            <a:ext cx="171450" cy="58737"/>
            <a:chOff x="2848" y="848"/>
            <a:chExt cx="140" cy="98"/>
          </a:xfrm>
        </p:grpSpPr>
        <p:sp>
          <p:nvSpPr>
            <p:cNvPr id="7464" name="Line 7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65" name="Line 7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66" name="Line 7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7234" name="Oval 714"/>
          <p:cNvSpPr>
            <a:spLocks noChangeArrowheads="1"/>
          </p:cNvSpPr>
          <p:nvPr/>
        </p:nvSpPr>
        <p:spPr bwMode="auto">
          <a:xfrm>
            <a:off x="5807075" y="3949700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235" name="Line 715"/>
          <p:cNvSpPr>
            <a:spLocks noChangeShapeType="1"/>
          </p:cNvSpPr>
          <p:nvPr/>
        </p:nvSpPr>
        <p:spPr bwMode="auto">
          <a:xfrm>
            <a:off x="5807075" y="3941763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236" name="Line 716"/>
          <p:cNvSpPr>
            <a:spLocks noChangeShapeType="1"/>
          </p:cNvSpPr>
          <p:nvPr/>
        </p:nvSpPr>
        <p:spPr bwMode="auto">
          <a:xfrm>
            <a:off x="6153150" y="3941763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237" name="Rectangle 717"/>
          <p:cNvSpPr>
            <a:spLocks noChangeArrowheads="1"/>
          </p:cNvSpPr>
          <p:nvPr/>
        </p:nvSpPr>
        <p:spPr bwMode="auto">
          <a:xfrm>
            <a:off x="5807075" y="3941763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7238" name="Oval 718"/>
          <p:cNvSpPr>
            <a:spLocks noChangeArrowheads="1"/>
          </p:cNvSpPr>
          <p:nvPr/>
        </p:nvSpPr>
        <p:spPr bwMode="auto">
          <a:xfrm>
            <a:off x="5803900" y="3878263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grpSp>
        <p:nvGrpSpPr>
          <p:cNvPr id="7239" name="Group 719"/>
          <p:cNvGrpSpPr>
            <a:grpSpLocks/>
          </p:cNvGrpSpPr>
          <p:nvPr/>
        </p:nvGrpSpPr>
        <p:grpSpPr bwMode="auto">
          <a:xfrm>
            <a:off x="5888038" y="3900488"/>
            <a:ext cx="171450" cy="60325"/>
            <a:chOff x="2848" y="848"/>
            <a:chExt cx="140" cy="98"/>
          </a:xfrm>
        </p:grpSpPr>
        <p:sp>
          <p:nvSpPr>
            <p:cNvPr id="7461" name="Line 7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62" name="Line 7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63" name="Line 7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7240" name="Group 723"/>
          <p:cNvGrpSpPr>
            <a:grpSpLocks/>
          </p:cNvGrpSpPr>
          <p:nvPr/>
        </p:nvGrpSpPr>
        <p:grpSpPr bwMode="auto">
          <a:xfrm flipV="1">
            <a:off x="5888038" y="3900488"/>
            <a:ext cx="171450" cy="58737"/>
            <a:chOff x="2848" y="848"/>
            <a:chExt cx="140" cy="98"/>
          </a:xfrm>
        </p:grpSpPr>
        <p:sp>
          <p:nvSpPr>
            <p:cNvPr id="7458" name="Line 72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59" name="Line 72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60" name="Line 72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7241" name="Line 727"/>
          <p:cNvSpPr>
            <a:spLocks noChangeShapeType="1"/>
          </p:cNvSpPr>
          <p:nvPr/>
        </p:nvSpPr>
        <p:spPr bwMode="auto">
          <a:xfrm flipV="1">
            <a:off x="7005638" y="4306888"/>
            <a:ext cx="227012" cy="436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42" name="Line 728"/>
          <p:cNvSpPr>
            <a:spLocks noChangeShapeType="1"/>
          </p:cNvSpPr>
          <p:nvPr/>
        </p:nvSpPr>
        <p:spPr bwMode="auto">
          <a:xfrm>
            <a:off x="7129463" y="4044950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43" name="Line 729"/>
          <p:cNvSpPr>
            <a:spLocks noChangeShapeType="1"/>
          </p:cNvSpPr>
          <p:nvPr/>
        </p:nvSpPr>
        <p:spPr bwMode="auto">
          <a:xfrm>
            <a:off x="7226300" y="3965575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44" name="Line 730"/>
          <p:cNvSpPr>
            <a:spLocks noChangeShapeType="1"/>
          </p:cNvSpPr>
          <p:nvPr/>
        </p:nvSpPr>
        <p:spPr bwMode="auto">
          <a:xfrm flipV="1">
            <a:off x="7462838" y="4051300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45" name="Line 731"/>
          <p:cNvSpPr>
            <a:spLocks noChangeShapeType="1"/>
          </p:cNvSpPr>
          <p:nvPr/>
        </p:nvSpPr>
        <p:spPr bwMode="auto">
          <a:xfrm>
            <a:off x="6161088" y="3971925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46" name="Line 732"/>
          <p:cNvSpPr>
            <a:spLocks noChangeShapeType="1"/>
          </p:cNvSpPr>
          <p:nvPr/>
        </p:nvSpPr>
        <p:spPr bwMode="auto">
          <a:xfrm>
            <a:off x="6456363" y="2819400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47" name="Line 733"/>
          <p:cNvSpPr>
            <a:spLocks noChangeShapeType="1"/>
          </p:cNvSpPr>
          <p:nvPr/>
        </p:nvSpPr>
        <p:spPr bwMode="auto">
          <a:xfrm>
            <a:off x="6022975" y="2647950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48" name="Freeform 734"/>
          <p:cNvSpPr>
            <a:spLocks/>
          </p:cNvSpPr>
          <p:nvPr/>
        </p:nvSpPr>
        <p:spPr bwMode="auto">
          <a:xfrm>
            <a:off x="5343525" y="4654550"/>
            <a:ext cx="2979738" cy="1455738"/>
          </a:xfrm>
          <a:custGeom>
            <a:avLst/>
            <a:gdLst>
              <a:gd name="T0" fmla="*/ 1411288 w 1877"/>
              <a:gd name="T1" fmla="*/ 36513 h 917"/>
              <a:gd name="T2" fmla="*/ 1098550 w 1877"/>
              <a:gd name="T3" fmla="*/ 173038 h 917"/>
              <a:gd name="T4" fmla="*/ 658813 w 1877"/>
              <a:gd name="T5" fmla="*/ 144463 h 917"/>
              <a:gd name="T6" fmla="*/ 177800 w 1877"/>
              <a:gd name="T7" fmla="*/ 269875 h 917"/>
              <a:gd name="T8" fmla="*/ 79375 w 1877"/>
              <a:gd name="T9" fmla="*/ 560388 h 917"/>
              <a:gd name="T10" fmla="*/ 22225 w 1877"/>
              <a:gd name="T11" fmla="*/ 838200 h 917"/>
              <a:gd name="T12" fmla="*/ 220663 w 1877"/>
              <a:gd name="T13" fmla="*/ 1031875 h 917"/>
              <a:gd name="T14" fmla="*/ 801688 w 1877"/>
              <a:gd name="T15" fmla="*/ 1239838 h 917"/>
              <a:gd name="T16" fmla="*/ 1481138 w 1877"/>
              <a:gd name="T17" fmla="*/ 1406525 h 917"/>
              <a:gd name="T18" fmla="*/ 2174875 w 1877"/>
              <a:gd name="T19" fmla="*/ 1430338 h 917"/>
              <a:gd name="T20" fmla="*/ 2660650 w 1877"/>
              <a:gd name="T21" fmla="*/ 1258888 h 917"/>
              <a:gd name="T22" fmla="*/ 2952750 w 1877"/>
              <a:gd name="T23" fmla="*/ 990600 h 917"/>
              <a:gd name="T24" fmla="*/ 2819400 w 1877"/>
              <a:gd name="T25" fmla="*/ 347663 h 917"/>
              <a:gd name="T26" fmla="*/ 2386013 w 1877"/>
              <a:gd name="T27" fmla="*/ 158750 h 917"/>
              <a:gd name="T28" fmla="*/ 1905000 w 1877"/>
              <a:gd name="T29" fmla="*/ 20638 h 917"/>
              <a:gd name="T30" fmla="*/ 1411288 w 1877"/>
              <a:gd name="T31" fmla="*/ 36513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49" name="Line 735"/>
          <p:cNvSpPr>
            <a:spLocks noChangeShapeType="1"/>
          </p:cNvSpPr>
          <p:nvPr/>
        </p:nvSpPr>
        <p:spPr bwMode="auto">
          <a:xfrm rot="-5400000">
            <a:off x="7578725" y="5391151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250" name="Line 736"/>
          <p:cNvSpPr>
            <a:spLocks noChangeShapeType="1"/>
          </p:cNvSpPr>
          <p:nvPr/>
        </p:nvSpPr>
        <p:spPr bwMode="auto">
          <a:xfrm rot="5400000" flipV="1">
            <a:off x="7724775" y="5672138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251" name="Line 737"/>
          <p:cNvSpPr>
            <a:spLocks noChangeShapeType="1"/>
          </p:cNvSpPr>
          <p:nvPr/>
        </p:nvSpPr>
        <p:spPr bwMode="auto">
          <a:xfrm rot="-5400000">
            <a:off x="7910513" y="5348288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7252" name="Group 738"/>
          <p:cNvGrpSpPr>
            <a:grpSpLocks/>
          </p:cNvGrpSpPr>
          <p:nvPr/>
        </p:nvGrpSpPr>
        <p:grpSpPr bwMode="auto">
          <a:xfrm>
            <a:off x="7489825" y="5057775"/>
            <a:ext cx="501650" cy="234950"/>
            <a:chOff x="4701" y="2996"/>
            <a:chExt cx="316" cy="148"/>
          </a:xfrm>
        </p:grpSpPr>
        <p:sp>
          <p:nvSpPr>
            <p:cNvPr id="7445" name="Oval 739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7446" name="Line 740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47" name="Line 741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48" name="Rectangle 742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+mn-lt"/>
              </a:endParaRPr>
            </a:p>
          </p:txBody>
        </p:sp>
        <p:sp>
          <p:nvSpPr>
            <p:cNvPr id="7449" name="Oval 743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grpSp>
          <p:nvGrpSpPr>
            <p:cNvPr id="7450" name="Group 744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7455" name="Line 7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456" name="Line 7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457" name="Line 7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7451" name="Group 748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7452" name="Line 7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453" name="Line 7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454" name="Line 7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grpSp>
        <p:nvGrpSpPr>
          <p:cNvPr id="7253" name="Group 752"/>
          <p:cNvGrpSpPr>
            <a:grpSpLocks/>
          </p:cNvGrpSpPr>
          <p:nvPr/>
        </p:nvGrpSpPr>
        <p:grpSpPr bwMode="auto">
          <a:xfrm>
            <a:off x="6673850" y="4781550"/>
            <a:ext cx="501650" cy="234950"/>
            <a:chOff x="3600" y="219"/>
            <a:chExt cx="360" cy="175"/>
          </a:xfrm>
        </p:grpSpPr>
        <p:sp>
          <p:nvSpPr>
            <p:cNvPr id="7432" name="Oval 75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7433" name="Line 75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34" name="Line 75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35" name="Rectangle 75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+mn-lt"/>
              </a:endParaRPr>
            </a:p>
          </p:txBody>
        </p:sp>
        <p:sp>
          <p:nvSpPr>
            <p:cNvPr id="7436" name="Oval 75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grpSp>
          <p:nvGrpSpPr>
            <p:cNvPr id="7437" name="Group 75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42" name="Line 7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443" name="Line 7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444" name="Line 7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7438" name="Group 76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439" name="Line 7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440" name="Line 7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441" name="Line 7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grpSp>
        <p:nvGrpSpPr>
          <p:cNvPr id="7254" name="Group 766"/>
          <p:cNvGrpSpPr>
            <a:grpSpLocks/>
          </p:cNvGrpSpPr>
          <p:nvPr/>
        </p:nvGrpSpPr>
        <p:grpSpPr bwMode="auto">
          <a:xfrm>
            <a:off x="6008688" y="5086350"/>
            <a:ext cx="501650" cy="234950"/>
            <a:chOff x="3600" y="219"/>
            <a:chExt cx="360" cy="175"/>
          </a:xfrm>
        </p:grpSpPr>
        <p:sp>
          <p:nvSpPr>
            <p:cNvPr id="7419" name="Oval 76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7420" name="Line 76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21" name="Line 76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22" name="Rectangle 77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+mn-lt"/>
              </a:endParaRPr>
            </a:p>
          </p:txBody>
        </p:sp>
        <p:sp>
          <p:nvSpPr>
            <p:cNvPr id="7423" name="Oval 77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grpSp>
          <p:nvGrpSpPr>
            <p:cNvPr id="7424" name="Group 77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29" name="Line 7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430" name="Line 7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431" name="Line 7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7425" name="Group 77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426" name="Line 7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427" name="Line 7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428" name="Line 7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sp>
        <p:nvSpPr>
          <p:cNvPr id="7255" name="Line 780"/>
          <p:cNvSpPr>
            <a:spLocks noChangeShapeType="1"/>
          </p:cNvSpPr>
          <p:nvPr/>
        </p:nvSpPr>
        <p:spPr bwMode="auto">
          <a:xfrm>
            <a:off x="7123113" y="4992688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56" name="Line 781"/>
          <p:cNvSpPr>
            <a:spLocks noChangeShapeType="1"/>
          </p:cNvSpPr>
          <p:nvPr/>
        </p:nvSpPr>
        <p:spPr bwMode="auto">
          <a:xfrm flipV="1">
            <a:off x="6470650" y="5005388"/>
            <a:ext cx="277813" cy="109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57" name="Line 782"/>
          <p:cNvSpPr>
            <a:spLocks noChangeShapeType="1"/>
          </p:cNvSpPr>
          <p:nvPr/>
        </p:nvSpPr>
        <p:spPr bwMode="auto">
          <a:xfrm flipV="1">
            <a:off x="6513513" y="5208588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58" name="Line 783"/>
          <p:cNvSpPr>
            <a:spLocks noChangeShapeType="1"/>
          </p:cNvSpPr>
          <p:nvPr/>
        </p:nvSpPr>
        <p:spPr bwMode="auto">
          <a:xfrm flipH="1">
            <a:off x="5808663" y="4954588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59" name="Line 784"/>
          <p:cNvSpPr>
            <a:spLocks noChangeShapeType="1"/>
          </p:cNvSpPr>
          <p:nvPr/>
        </p:nvSpPr>
        <p:spPr bwMode="auto">
          <a:xfrm>
            <a:off x="5834063" y="5005388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60" name="Line 785"/>
          <p:cNvSpPr>
            <a:spLocks noChangeShapeType="1"/>
          </p:cNvSpPr>
          <p:nvPr/>
        </p:nvSpPr>
        <p:spPr bwMode="auto">
          <a:xfrm>
            <a:off x="5694363" y="5341938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61" name="Line 786"/>
          <p:cNvSpPr>
            <a:spLocks noChangeShapeType="1"/>
          </p:cNvSpPr>
          <p:nvPr/>
        </p:nvSpPr>
        <p:spPr bwMode="auto">
          <a:xfrm>
            <a:off x="5946775" y="5421313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62" name="Line 787"/>
          <p:cNvSpPr>
            <a:spLocks noChangeShapeType="1"/>
          </p:cNvSpPr>
          <p:nvPr/>
        </p:nvSpPr>
        <p:spPr bwMode="auto">
          <a:xfrm flipH="1">
            <a:off x="6186488" y="5329238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63" name="Line 788"/>
          <p:cNvSpPr>
            <a:spLocks noChangeShapeType="1"/>
          </p:cNvSpPr>
          <p:nvPr/>
        </p:nvSpPr>
        <p:spPr bwMode="auto">
          <a:xfrm>
            <a:off x="5999163" y="5418138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64" name="Line 789"/>
          <p:cNvSpPr>
            <a:spLocks noChangeShapeType="1"/>
          </p:cNvSpPr>
          <p:nvPr/>
        </p:nvSpPr>
        <p:spPr bwMode="auto">
          <a:xfrm flipH="1" flipV="1">
            <a:off x="6396038" y="5426075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65" name="Line 790"/>
          <p:cNvSpPr>
            <a:spLocks noChangeShapeType="1"/>
          </p:cNvSpPr>
          <p:nvPr/>
        </p:nvSpPr>
        <p:spPr bwMode="auto">
          <a:xfrm>
            <a:off x="6477000" y="5284788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66" name="Line 791"/>
          <p:cNvSpPr>
            <a:spLocks noChangeShapeType="1"/>
          </p:cNvSpPr>
          <p:nvPr/>
        </p:nvSpPr>
        <p:spPr bwMode="auto">
          <a:xfrm>
            <a:off x="5926138" y="5219700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pSp>
        <p:nvGrpSpPr>
          <p:cNvPr id="7267" name="Group 792"/>
          <p:cNvGrpSpPr>
            <a:grpSpLocks/>
          </p:cNvGrpSpPr>
          <p:nvPr/>
        </p:nvGrpSpPr>
        <p:grpSpPr bwMode="auto">
          <a:xfrm>
            <a:off x="5111750" y="1979613"/>
            <a:ext cx="3021013" cy="3981450"/>
            <a:chOff x="-1203" y="1352"/>
            <a:chExt cx="1903" cy="2508"/>
          </a:xfrm>
        </p:grpSpPr>
        <p:grpSp>
          <p:nvGrpSpPr>
            <p:cNvPr id="7379" name="Group 793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7416" name="Picture 794" descr="lgv_fqmg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17" name="Line 795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418" name="Line 796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</p:grpSp>
        <p:pic>
          <p:nvPicPr>
            <p:cNvPr id="7380" name="Picture 797" descr="imgyjavg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381" name="Group 798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7414" name="Object 799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032" name="Clip" r:id="rId5" imgW="826829" imgH="840406" progId="MS_ClipArt_Gallery.2">
                      <p:embed/>
                    </p:oleObj>
                  </mc:Choice>
                  <mc:Fallback>
                    <p:oleObj name="Clip" r:id="rId5" imgW="826829" imgH="840406" progId="MS_ClipArt_Gallery.2">
                      <p:embed/>
                      <p:pic>
                        <p:nvPicPr>
                          <p:cNvPr id="0" name="Object 7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15" name="Object 800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033" name="Clip" r:id="rId7" imgW="1268295" imgH="1199426" progId="MS_ClipArt_Gallery.2">
                      <p:embed/>
                    </p:oleObj>
                  </mc:Choice>
                  <mc:Fallback>
                    <p:oleObj name="Clip" r:id="rId7" imgW="1268295" imgH="1199426" progId="MS_ClipArt_Gallery.2">
                      <p:embed/>
                      <p:pic>
                        <p:nvPicPr>
                          <p:cNvPr id="0" name="Object 8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382" name="Group 801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7412" name="Object 80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034" name="Clip" r:id="rId9" imgW="826829" imgH="840406" progId="MS_ClipArt_Gallery.2">
                      <p:embed/>
                    </p:oleObj>
                  </mc:Choice>
                  <mc:Fallback>
                    <p:oleObj name="Clip" r:id="rId9" imgW="826829" imgH="840406" progId="MS_ClipArt_Gallery.2">
                      <p:embed/>
                      <p:pic>
                        <p:nvPicPr>
                          <p:cNvPr id="0" name="Object 8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13" name="Object 80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035" name="Clip" r:id="rId10" imgW="1268295" imgH="1199426" progId="MS_ClipArt_Gallery.2">
                      <p:embed/>
                    </p:oleObj>
                  </mc:Choice>
                  <mc:Fallback>
                    <p:oleObj name="Clip" r:id="rId10" imgW="1268295" imgH="1199426" progId="MS_ClipArt_Gallery.2">
                      <p:embed/>
                      <p:pic>
                        <p:nvPicPr>
                          <p:cNvPr id="0" name="Object 8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383" name="Object 804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36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Object 8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84" name="Group 805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7404" name="AutoShape 80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7405" name="Rectangle 80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7406" name="Rectangle 80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7407" name="AutoShape 80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7408" name="Line 81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409" name="Line 81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410" name="Rectangle 81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7411" name="Rectangle 81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</p:grpSp>
        <p:graphicFrame>
          <p:nvGraphicFramePr>
            <p:cNvPr id="7385" name="Object 814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37"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0" name="Object 8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86" name="Object 815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38" name="Clip" r:id="rId14" imgW="1307263" imgH="1084139" progId="MS_ClipArt_Gallery.2">
                    <p:embed/>
                  </p:oleObj>
                </mc:Choice>
                <mc:Fallback>
                  <p:oleObj name="Clip" r:id="rId14" imgW="1307263" imgH="1084139" progId="MS_ClipArt_Gallery.2">
                    <p:embed/>
                    <p:pic>
                      <p:nvPicPr>
                        <p:cNvPr id="0" name="Object 8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87" name="Object 816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39"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0" name="Object 8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88" name="Object 817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04" name="Clip" r:id="rId16" imgW="1307263" imgH="1084139" progId="MS_ClipArt_Gallery.2">
                    <p:embed/>
                  </p:oleObj>
                </mc:Choice>
                <mc:Fallback>
                  <p:oleObj name="Clip" r:id="rId16" imgW="1307263" imgH="1084139" progId="MS_ClipArt_Gallery.2">
                    <p:embed/>
                    <p:pic>
                      <p:nvPicPr>
                        <p:cNvPr id="0" name="Object 8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89" name="Group 818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7402" name="Object 819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05" name="Clip" r:id="rId17" imgW="826829" imgH="840406" progId="MS_ClipArt_Gallery.2">
                      <p:embed/>
                    </p:oleObj>
                  </mc:Choice>
                  <mc:Fallback>
                    <p:oleObj name="Clip" r:id="rId17" imgW="826829" imgH="840406" progId="MS_ClipArt_Gallery.2">
                      <p:embed/>
                      <p:pic>
                        <p:nvPicPr>
                          <p:cNvPr id="0" name="Object 8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03" name="Object 820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06" name="Clip" r:id="rId18" imgW="1268295" imgH="1199426" progId="MS_ClipArt_Gallery.2">
                      <p:embed/>
                    </p:oleObj>
                  </mc:Choice>
                  <mc:Fallback>
                    <p:oleObj name="Clip" r:id="rId18" imgW="1268295" imgH="1199426" progId="MS_ClipArt_Gallery.2">
                      <p:embed/>
                      <p:pic>
                        <p:nvPicPr>
                          <p:cNvPr id="0" name="Object 8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390" name="Group 821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7400" name="Object 82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07" name="Clip" r:id="rId19" imgW="826829" imgH="840406" progId="MS_ClipArt_Gallery.2">
                      <p:embed/>
                    </p:oleObj>
                  </mc:Choice>
                  <mc:Fallback>
                    <p:oleObj name="Clip" r:id="rId19" imgW="826829" imgH="840406" progId="MS_ClipArt_Gallery.2">
                      <p:embed/>
                      <p:pic>
                        <p:nvPicPr>
                          <p:cNvPr id="0" name="Object 8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01" name="Object 82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08" name="Clip" r:id="rId20" imgW="1268295" imgH="1199426" progId="MS_ClipArt_Gallery.2">
                      <p:embed/>
                    </p:oleObj>
                  </mc:Choice>
                  <mc:Fallback>
                    <p:oleObj name="Clip" r:id="rId20" imgW="1268295" imgH="1199426" progId="MS_ClipArt_Gallery.2">
                      <p:embed/>
                      <p:pic>
                        <p:nvPicPr>
                          <p:cNvPr id="0" name="Object 8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391" name="Group 824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7392" name="AutoShape 82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7393" name="Rectangle 82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7394" name="Rectangle 82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7395" name="AutoShape 82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7396" name="Line 82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397" name="Line 83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398" name="Rectangle 83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7399" name="Rectangle 83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</p:grpSp>
      </p:grpSp>
      <p:sp>
        <p:nvSpPr>
          <p:cNvPr id="7268" name="Line 833"/>
          <p:cNvSpPr>
            <a:spLocks noChangeShapeType="1"/>
          </p:cNvSpPr>
          <p:nvPr/>
        </p:nvSpPr>
        <p:spPr bwMode="auto">
          <a:xfrm flipH="1">
            <a:off x="6015038" y="3741738"/>
            <a:ext cx="3175" cy="144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69" name="Line 834"/>
          <p:cNvSpPr>
            <a:spLocks noChangeShapeType="1"/>
          </p:cNvSpPr>
          <p:nvPr/>
        </p:nvSpPr>
        <p:spPr bwMode="auto">
          <a:xfrm flipV="1">
            <a:off x="7312025" y="2724150"/>
            <a:ext cx="123825" cy="87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70" name="Line 835"/>
          <p:cNvSpPr>
            <a:spLocks noChangeShapeType="1"/>
          </p:cNvSpPr>
          <p:nvPr/>
        </p:nvSpPr>
        <p:spPr bwMode="auto">
          <a:xfrm>
            <a:off x="7138988" y="2897188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71" name="Line 836"/>
          <p:cNvSpPr>
            <a:spLocks noChangeShapeType="1"/>
          </p:cNvSpPr>
          <p:nvPr/>
        </p:nvSpPr>
        <p:spPr bwMode="auto">
          <a:xfrm flipV="1">
            <a:off x="7310438" y="2794000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72" name="Line 837"/>
          <p:cNvSpPr>
            <a:spLocks noChangeShapeType="1"/>
          </p:cNvSpPr>
          <p:nvPr/>
        </p:nvSpPr>
        <p:spPr bwMode="auto">
          <a:xfrm>
            <a:off x="7675563" y="2792413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73" name="Line 838"/>
          <p:cNvSpPr>
            <a:spLocks noChangeShapeType="1"/>
          </p:cNvSpPr>
          <p:nvPr/>
        </p:nvSpPr>
        <p:spPr bwMode="auto">
          <a:xfrm>
            <a:off x="7329488" y="3098800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74" name="Line 839"/>
          <p:cNvSpPr>
            <a:spLocks noChangeShapeType="1"/>
          </p:cNvSpPr>
          <p:nvPr/>
        </p:nvSpPr>
        <p:spPr bwMode="auto">
          <a:xfrm flipV="1">
            <a:off x="5624513" y="3965575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75" name="Line 840"/>
          <p:cNvSpPr>
            <a:spLocks noChangeShapeType="1"/>
          </p:cNvSpPr>
          <p:nvPr/>
        </p:nvSpPr>
        <p:spPr bwMode="auto">
          <a:xfrm flipV="1">
            <a:off x="7743825" y="2492375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76" name="Line 841"/>
          <p:cNvSpPr>
            <a:spLocks noChangeShapeType="1"/>
          </p:cNvSpPr>
          <p:nvPr/>
        </p:nvSpPr>
        <p:spPr bwMode="auto">
          <a:xfrm>
            <a:off x="7883525" y="3089275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77" name="Line 842"/>
          <p:cNvSpPr>
            <a:spLocks noChangeShapeType="1"/>
          </p:cNvSpPr>
          <p:nvPr/>
        </p:nvSpPr>
        <p:spPr bwMode="auto">
          <a:xfrm flipH="1">
            <a:off x="7029450" y="3165475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78" name="Line 843"/>
          <p:cNvSpPr>
            <a:spLocks noChangeShapeType="1"/>
          </p:cNvSpPr>
          <p:nvPr/>
        </p:nvSpPr>
        <p:spPr bwMode="auto">
          <a:xfrm flipH="1">
            <a:off x="7620000" y="3165475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pSp>
        <p:nvGrpSpPr>
          <p:cNvPr id="7279" name="Group 844"/>
          <p:cNvGrpSpPr>
            <a:grpSpLocks/>
          </p:cNvGrpSpPr>
          <p:nvPr/>
        </p:nvGrpSpPr>
        <p:grpSpPr bwMode="auto">
          <a:xfrm>
            <a:off x="6672263" y="4783138"/>
            <a:ext cx="501650" cy="234950"/>
            <a:chOff x="4701" y="2996"/>
            <a:chExt cx="316" cy="148"/>
          </a:xfrm>
        </p:grpSpPr>
        <p:sp>
          <p:nvSpPr>
            <p:cNvPr id="7366" name="Oval 845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7367" name="Line 846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68" name="Line 847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69" name="Rectangle 848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+mn-lt"/>
              </a:endParaRPr>
            </a:p>
          </p:txBody>
        </p:sp>
        <p:sp>
          <p:nvSpPr>
            <p:cNvPr id="7370" name="Oval 849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grpSp>
          <p:nvGrpSpPr>
            <p:cNvPr id="7371" name="Group 850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7376" name="Line 8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377" name="Line 8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378" name="Line 8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7372" name="Group 854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7373" name="Line 8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374" name="Line 8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375" name="Line 8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grpSp>
        <p:nvGrpSpPr>
          <p:cNvPr id="7280" name="Group 858"/>
          <p:cNvGrpSpPr>
            <a:grpSpLocks/>
          </p:cNvGrpSpPr>
          <p:nvPr/>
        </p:nvGrpSpPr>
        <p:grpSpPr bwMode="auto">
          <a:xfrm>
            <a:off x="6007100" y="5084763"/>
            <a:ext cx="501650" cy="234950"/>
            <a:chOff x="4701" y="2996"/>
            <a:chExt cx="316" cy="148"/>
          </a:xfrm>
        </p:grpSpPr>
        <p:sp>
          <p:nvSpPr>
            <p:cNvPr id="7353" name="Oval 859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7354" name="Line 860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55" name="Line 861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56" name="Rectangle 862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+mn-lt"/>
              </a:endParaRPr>
            </a:p>
          </p:txBody>
        </p:sp>
        <p:sp>
          <p:nvSpPr>
            <p:cNvPr id="7357" name="Oval 863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grpSp>
          <p:nvGrpSpPr>
            <p:cNvPr id="7358" name="Group 864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7363" name="Line 8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364" name="Line 8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365" name="Line 8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7359" name="Group 868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7360" name="Line 8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361" name="Line 8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362" name="Line 8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grpSp>
        <p:nvGrpSpPr>
          <p:cNvPr id="7281" name="Group 872"/>
          <p:cNvGrpSpPr>
            <a:grpSpLocks/>
          </p:cNvGrpSpPr>
          <p:nvPr/>
        </p:nvGrpSpPr>
        <p:grpSpPr bwMode="auto">
          <a:xfrm>
            <a:off x="6837363" y="5270500"/>
            <a:ext cx="290512" cy="404813"/>
            <a:chOff x="4290" y="3130"/>
            <a:chExt cx="183" cy="255"/>
          </a:xfrm>
        </p:grpSpPr>
        <p:pic>
          <p:nvPicPr>
            <p:cNvPr id="7335" name="Picture 873" descr="31u_bnrz[1]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36" name="Freeform 874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12 w 199"/>
                <a:gd name="T1" fmla="*/ 5 h 232"/>
                <a:gd name="T2" fmla="*/ 9 w 199"/>
                <a:gd name="T3" fmla="*/ 7 h 232"/>
                <a:gd name="T4" fmla="*/ 7 w 199"/>
                <a:gd name="T5" fmla="*/ 8 h 232"/>
                <a:gd name="T6" fmla="*/ 5 w 199"/>
                <a:gd name="T7" fmla="*/ 11 h 232"/>
                <a:gd name="T8" fmla="*/ 3 w 199"/>
                <a:gd name="T9" fmla="*/ 13 h 232"/>
                <a:gd name="T10" fmla="*/ 2 w 199"/>
                <a:gd name="T11" fmla="*/ 15 h 232"/>
                <a:gd name="T12" fmla="*/ 1 w 199"/>
                <a:gd name="T13" fmla="*/ 18 h 232"/>
                <a:gd name="T14" fmla="*/ 0 w 199"/>
                <a:gd name="T15" fmla="*/ 21 h 232"/>
                <a:gd name="T16" fmla="*/ 0 w 199"/>
                <a:gd name="T17" fmla="*/ 24 h 232"/>
                <a:gd name="T18" fmla="*/ 0 w 199"/>
                <a:gd name="T19" fmla="*/ 28 h 232"/>
                <a:gd name="T20" fmla="*/ 2 w 199"/>
                <a:gd name="T21" fmla="*/ 31 h 232"/>
                <a:gd name="T22" fmla="*/ 4 w 199"/>
                <a:gd name="T23" fmla="*/ 34 h 232"/>
                <a:gd name="T24" fmla="*/ 7 w 199"/>
                <a:gd name="T25" fmla="*/ 36 h 232"/>
                <a:gd name="T26" fmla="*/ 11 w 199"/>
                <a:gd name="T27" fmla="*/ 38 h 232"/>
                <a:gd name="T28" fmla="*/ 15 w 199"/>
                <a:gd name="T29" fmla="*/ 39 h 232"/>
                <a:gd name="T30" fmla="*/ 18 w 199"/>
                <a:gd name="T31" fmla="*/ 39 h 232"/>
                <a:gd name="T32" fmla="*/ 22 w 199"/>
                <a:gd name="T33" fmla="*/ 38 h 232"/>
                <a:gd name="T34" fmla="*/ 23 w 199"/>
                <a:gd name="T35" fmla="*/ 38 h 232"/>
                <a:gd name="T36" fmla="*/ 24 w 199"/>
                <a:gd name="T37" fmla="*/ 38 h 232"/>
                <a:gd name="T38" fmla="*/ 24 w 199"/>
                <a:gd name="T39" fmla="*/ 37 h 232"/>
                <a:gd name="T40" fmla="*/ 25 w 199"/>
                <a:gd name="T41" fmla="*/ 37 h 232"/>
                <a:gd name="T42" fmla="*/ 24 w 199"/>
                <a:gd name="T43" fmla="*/ 36 h 232"/>
                <a:gd name="T44" fmla="*/ 23 w 199"/>
                <a:gd name="T45" fmla="*/ 35 h 232"/>
                <a:gd name="T46" fmla="*/ 22 w 199"/>
                <a:gd name="T47" fmla="*/ 34 h 232"/>
                <a:gd name="T48" fmla="*/ 21 w 199"/>
                <a:gd name="T49" fmla="*/ 34 h 232"/>
                <a:gd name="T50" fmla="*/ 19 w 199"/>
                <a:gd name="T51" fmla="*/ 33 h 232"/>
                <a:gd name="T52" fmla="*/ 17 w 199"/>
                <a:gd name="T53" fmla="*/ 33 h 232"/>
                <a:gd name="T54" fmla="*/ 16 w 199"/>
                <a:gd name="T55" fmla="*/ 32 h 232"/>
                <a:gd name="T56" fmla="*/ 14 w 199"/>
                <a:gd name="T57" fmla="*/ 32 h 232"/>
                <a:gd name="T58" fmla="*/ 12 w 199"/>
                <a:gd name="T59" fmla="*/ 31 h 232"/>
                <a:gd name="T60" fmla="*/ 10 w 199"/>
                <a:gd name="T61" fmla="*/ 31 h 232"/>
                <a:gd name="T62" fmla="*/ 9 w 199"/>
                <a:gd name="T63" fmla="*/ 30 h 232"/>
                <a:gd name="T64" fmla="*/ 7 w 199"/>
                <a:gd name="T65" fmla="*/ 28 h 232"/>
                <a:gd name="T66" fmla="*/ 7 w 199"/>
                <a:gd name="T67" fmla="*/ 22 h 232"/>
                <a:gd name="T68" fmla="*/ 8 w 199"/>
                <a:gd name="T69" fmla="*/ 16 h 232"/>
                <a:gd name="T70" fmla="*/ 11 w 199"/>
                <a:gd name="T71" fmla="*/ 12 h 232"/>
                <a:gd name="T72" fmla="*/ 16 w 199"/>
                <a:gd name="T73" fmla="*/ 8 h 232"/>
                <a:gd name="T74" fmla="*/ 20 w 199"/>
                <a:gd name="T75" fmla="*/ 6 h 232"/>
                <a:gd name="T76" fmla="*/ 25 w 199"/>
                <a:gd name="T77" fmla="*/ 4 h 232"/>
                <a:gd name="T78" fmla="*/ 30 w 199"/>
                <a:gd name="T79" fmla="*/ 2 h 232"/>
                <a:gd name="T80" fmla="*/ 33 w 199"/>
                <a:gd name="T81" fmla="*/ 1 h 232"/>
                <a:gd name="T82" fmla="*/ 31 w 199"/>
                <a:gd name="T83" fmla="*/ 0 h 232"/>
                <a:gd name="T84" fmla="*/ 29 w 199"/>
                <a:gd name="T85" fmla="*/ 0 h 232"/>
                <a:gd name="T86" fmla="*/ 26 w 199"/>
                <a:gd name="T87" fmla="*/ 0 h 232"/>
                <a:gd name="T88" fmla="*/ 23 w 199"/>
                <a:gd name="T89" fmla="*/ 1 h 232"/>
                <a:gd name="T90" fmla="*/ 20 w 199"/>
                <a:gd name="T91" fmla="*/ 2 h 232"/>
                <a:gd name="T92" fmla="*/ 17 w 199"/>
                <a:gd name="T93" fmla="*/ 3 h 232"/>
                <a:gd name="T94" fmla="*/ 14 w 199"/>
                <a:gd name="T95" fmla="*/ 4 h 232"/>
                <a:gd name="T96" fmla="*/ 12 w 199"/>
                <a:gd name="T97" fmla="*/ 5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37" name="Freeform 875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9 w 128"/>
                <a:gd name="T1" fmla="*/ 10 h 180"/>
                <a:gd name="T2" fmla="*/ 19 w 128"/>
                <a:gd name="T3" fmla="*/ 13 h 180"/>
                <a:gd name="T4" fmla="*/ 19 w 128"/>
                <a:gd name="T5" fmla="*/ 16 h 180"/>
                <a:gd name="T6" fmla="*/ 18 w 128"/>
                <a:gd name="T7" fmla="*/ 18 h 180"/>
                <a:gd name="T8" fmla="*/ 16 w 128"/>
                <a:gd name="T9" fmla="*/ 20 h 180"/>
                <a:gd name="T10" fmla="*/ 13 w 128"/>
                <a:gd name="T11" fmla="*/ 22 h 180"/>
                <a:gd name="T12" fmla="*/ 10 w 128"/>
                <a:gd name="T13" fmla="*/ 24 h 180"/>
                <a:gd name="T14" fmla="*/ 8 w 128"/>
                <a:gd name="T15" fmla="*/ 26 h 180"/>
                <a:gd name="T16" fmla="*/ 5 w 128"/>
                <a:gd name="T17" fmla="*/ 27 h 180"/>
                <a:gd name="T18" fmla="*/ 5 w 128"/>
                <a:gd name="T19" fmla="*/ 28 h 180"/>
                <a:gd name="T20" fmla="*/ 5 w 128"/>
                <a:gd name="T21" fmla="*/ 28 h 180"/>
                <a:gd name="T22" fmla="*/ 5 w 128"/>
                <a:gd name="T23" fmla="*/ 29 h 180"/>
                <a:gd name="T24" fmla="*/ 5 w 128"/>
                <a:gd name="T25" fmla="*/ 30 h 180"/>
                <a:gd name="T26" fmla="*/ 6 w 128"/>
                <a:gd name="T27" fmla="*/ 30 h 180"/>
                <a:gd name="T28" fmla="*/ 6 w 128"/>
                <a:gd name="T29" fmla="*/ 30 h 180"/>
                <a:gd name="T30" fmla="*/ 6 w 128"/>
                <a:gd name="T31" fmla="*/ 30 h 180"/>
                <a:gd name="T32" fmla="*/ 7 w 128"/>
                <a:gd name="T33" fmla="*/ 30 h 180"/>
                <a:gd name="T34" fmla="*/ 10 w 128"/>
                <a:gd name="T35" fmla="*/ 28 h 180"/>
                <a:gd name="T36" fmla="*/ 13 w 128"/>
                <a:gd name="T37" fmla="*/ 26 h 180"/>
                <a:gd name="T38" fmla="*/ 16 w 128"/>
                <a:gd name="T39" fmla="*/ 24 h 180"/>
                <a:gd name="T40" fmla="*/ 19 w 128"/>
                <a:gd name="T41" fmla="*/ 22 h 180"/>
                <a:gd name="T42" fmla="*/ 21 w 128"/>
                <a:gd name="T43" fmla="*/ 19 h 180"/>
                <a:gd name="T44" fmla="*/ 22 w 128"/>
                <a:gd name="T45" fmla="*/ 16 h 180"/>
                <a:gd name="T46" fmla="*/ 22 w 128"/>
                <a:gd name="T47" fmla="*/ 13 h 180"/>
                <a:gd name="T48" fmla="*/ 21 w 128"/>
                <a:gd name="T49" fmla="*/ 9 h 180"/>
                <a:gd name="T50" fmla="*/ 19 w 128"/>
                <a:gd name="T51" fmla="*/ 7 h 180"/>
                <a:gd name="T52" fmla="*/ 17 w 128"/>
                <a:gd name="T53" fmla="*/ 4 h 180"/>
                <a:gd name="T54" fmla="*/ 14 w 128"/>
                <a:gd name="T55" fmla="*/ 3 h 180"/>
                <a:gd name="T56" fmla="*/ 10 w 128"/>
                <a:gd name="T57" fmla="*/ 1 h 180"/>
                <a:gd name="T58" fmla="*/ 6 w 128"/>
                <a:gd name="T59" fmla="*/ 0 h 180"/>
                <a:gd name="T60" fmla="*/ 3 w 128"/>
                <a:gd name="T61" fmla="*/ 0 h 180"/>
                <a:gd name="T62" fmla="*/ 1 w 128"/>
                <a:gd name="T63" fmla="*/ 0 h 180"/>
                <a:gd name="T64" fmla="*/ 0 w 128"/>
                <a:gd name="T65" fmla="*/ 1 h 180"/>
                <a:gd name="T66" fmla="*/ 2 w 128"/>
                <a:gd name="T67" fmla="*/ 2 h 180"/>
                <a:gd name="T68" fmla="*/ 5 w 128"/>
                <a:gd name="T69" fmla="*/ 2 h 180"/>
                <a:gd name="T70" fmla="*/ 8 w 128"/>
                <a:gd name="T71" fmla="*/ 3 h 180"/>
                <a:gd name="T72" fmla="*/ 10 w 128"/>
                <a:gd name="T73" fmla="*/ 4 h 180"/>
                <a:gd name="T74" fmla="*/ 13 w 128"/>
                <a:gd name="T75" fmla="*/ 5 h 180"/>
                <a:gd name="T76" fmla="*/ 15 w 128"/>
                <a:gd name="T77" fmla="*/ 6 h 180"/>
                <a:gd name="T78" fmla="*/ 17 w 128"/>
                <a:gd name="T79" fmla="*/ 8 h 180"/>
                <a:gd name="T80" fmla="*/ 19 w 128"/>
                <a:gd name="T81" fmla="*/ 1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38" name="Freeform 876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7 w 322"/>
                <a:gd name="T1" fmla="*/ 12 h 378"/>
                <a:gd name="T2" fmla="*/ 9 w 322"/>
                <a:gd name="T3" fmla="*/ 19 h 378"/>
                <a:gd name="T4" fmla="*/ 3 w 322"/>
                <a:gd name="T5" fmla="*/ 28 h 378"/>
                <a:gd name="T6" fmla="*/ 0 w 322"/>
                <a:gd name="T7" fmla="*/ 38 h 378"/>
                <a:gd name="T8" fmla="*/ 1 w 322"/>
                <a:gd name="T9" fmla="*/ 44 h 378"/>
                <a:gd name="T10" fmla="*/ 2 w 322"/>
                <a:gd name="T11" fmla="*/ 47 h 378"/>
                <a:gd name="T12" fmla="*/ 3 w 322"/>
                <a:gd name="T13" fmla="*/ 50 h 378"/>
                <a:gd name="T14" fmla="*/ 5 w 322"/>
                <a:gd name="T15" fmla="*/ 52 h 378"/>
                <a:gd name="T16" fmla="*/ 9 w 322"/>
                <a:gd name="T17" fmla="*/ 54 h 378"/>
                <a:gd name="T18" fmla="*/ 14 w 322"/>
                <a:gd name="T19" fmla="*/ 56 h 378"/>
                <a:gd name="T20" fmla="*/ 20 w 322"/>
                <a:gd name="T21" fmla="*/ 58 h 378"/>
                <a:gd name="T22" fmla="*/ 25 w 322"/>
                <a:gd name="T23" fmla="*/ 60 h 378"/>
                <a:gd name="T24" fmla="*/ 31 w 322"/>
                <a:gd name="T25" fmla="*/ 61 h 378"/>
                <a:gd name="T26" fmla="*/ 37 w 322"/>
                <a:gd name="T27" fmla="*/ 62 h 378"/>
                <a:gd name="T28" fmla="*/ 43 w 322"/>
                <a:gd name="T29" fmla="*/ 62 h 378"/>
                <a:gd name="T30" fmla="*/ 48 w 322"/>
                <a:gd name="T31" fmla="*/ 63 h 378"/>
                <a:gd name="T32" fmla="*/ 52 w 322"/>
                <a:gd name="T33" fmla="*/ 63 h 378"/>
                <a:gd name="T34" fmla="*/ 54 w 322"/>
                <a:gd name="T35" fmla="*/ 62 h 378"/>
                <a:gd name="T36" fmla="*/ 54 w 322"/>
                <a:gd name="T37" fmla="*/ 60 h 378"/>
                <a:gd name="T38" fmla="*/ 53 w 322"/>
                <a:gd name="T39" fmla="*/ 59 h 378"/>
                <a:gd name="T40" fmla="*/ 49 w 322"/>
                <a:gd name="T41" fmla="*/ 58 h 378"/>
                <a:gd name="T42" fmla="*/ 44 w 322"/>
                <a:gd name="T43" fmla="*/ 57 h 378"/>
                <a:gd name="T44" fmla="*/ 39 w 322"/>
                <a:gd name="T45" fmla="*/ 56 h 378"/>
                <a:gd name="T46" fmla="*/ 34 w 322"/>
                <a:gd name="T47" fmla="*/ 55 h 378"/>
                <a:gd name="T48" fmla="*/ 29 w 322"/>
                <a:gd name="T49" fmla="*/ 54 h 378"/>
                <a:gd name="T50" fmla="*/ 23 w 322"/>
                <a:gd name="T51" fmla="*/ 53 h 378"/>
                <a:gd name="T52" fmla="*/ 18 w 322"/>
                <a:gd name="T53" fmla="*/ 52 h 378"/>
                <a:gd name="T54" fmla="*/ 13 w 322"/>
                <a:gd name="T55" fmla="*/ 50 h 378"/>
                <a:gd name="T56" fmla="*/ 9 w 322"/>
                <a:gd name="T57" fmla="*/ 47 h 378"/>
                <a:gd name="T58" fmla="*/ 6 w 322"/>
                <a:gd name="T59" fmla="*/ 43 h 378"/>
                <a:gd name="T60" fmla="*/ 6 w 322"/>
                <a:gd name="T61" fmla="*/ 39 h 378"/>
                <a:gd name="T62" fmla="*/ 6 w 322"/>
                <a:gd name="T63" fmla="*/ 33 h 378"/>
                <a:gd name="T64" fmla="*/ 9 w 322"/>
                <a:gd name="T65" fmla="*/ 28 h 378"/>
                <a:gd name="T66" fmla="*/ 12 w 322"/>
                <a:gd name="T67" fmla="*/ 23 h 378"/>
                <a:gd name="T68" fmla="*/ 16 w 322"/>
                <a:gd name="T69" fmla="*/ 18 h 378"/>
                <a:gd name="T70" fmla="*/ 21 w 322"/>
                <a:gd name="T71" fmla="*/ 14 h 378"/>
                <a:gd name="T72" fmla="*/ 26 w 322"/>
                <a:gd name="T73" fmla="*/ 10 h 378"/>
                <a:gd name="T74" fmla="*/ 33 w 322"/>
                <a:gd name="T75" fmla="*/ 6 h 378"/>
                <a:gd name="T76" fmla="*/ 40 w 322"/>
                <a:gd name="T77" fmla="*/ 3 h 378"/>
                <a:gd name="T78" fmla="*/ 44 w 322"/>
                <a:gd name="T79" fmla="*/ 1 h 378"/>
                <a:gd name="T80" fmla="*/ 43 w 322"/>
                <a:gd name="T81" fmla="*/ 0 h 378"/>
                <a:gd name="T82" fmla="*/ 37 w 322"/>
                <a:gd name="T83" fmla="*/ 1 h 378"/>
                <a:gd name="T84" fmla="*/ 30 w 322"/>
                <a:gd name="T85" fmla="*/ 3 h 378"/>
                <a:gd name="T86" fmla="*/ 24 w 322"/>
                <a:gd name="T87" fmla="*/ 6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39" name="Freeform 877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39 w 283"/>
                <a:gd name="T1" fmla="*/ 13 h 252"/>
                <a:gd name="T2" fmla="*/ 41 w 283"/>
                <a:gd name="T3" fmla="*/ 15 h 252"/>
                <a:gd name="T4" fmla="*/ 43 w 283"/>
                <a:gd name="T5" fmla="*/ 18 h 252"/>
                <a:gd name="T6" fmla="*/ 43 w 283"/>
                <a:gd name="T7" fmla="*/ 21 h 252"/>
                <a:gd name="T8" fmla="*/ 43 w 283"/>
                <a:gd name="T9" fmla="*/ 24 h 252"/>
                <a:gd name="T10" fmla="*/ 43 w 283"/>
                <a:gd name="T11" fmla="*/ 26 h 252"/>
                <a:gd name="T12" fmla="*/ 42 w 283"/>
                <a:gd name="T13" fmla="*/ 28 h 252"/>
                <a:gd name="T14" fmla="*/ 41 w 283"/>
                <a:gd name="T15" fmla="*/ 31 h 252"/>
                <a:gd name="T16" fmla="*/ 39 w 283"/>
                <a:gd name="T17" fmla="*/ 32 h 252"/>
                <a:gd name="T18" fmla="*/ 37 w 283"/>
                <a:gd name="T19" fmla="*/ 34 h 252"/>
                <a:gd name="T20" fmla="*/ 36 w 283"/>
                <a:gd name="T21" fmla="*/ 36 h 252"/>
                <a:gd name="T22" fmla="*/ 34 w 283"/>
                <a:gd name="T23" fmla="*/ 37 h 252"/>
                <a:gd name="T24" fmla="*/ 32 w 283"/>
                <a:gd name="T25" fmla="*/ 39 h 252"/>
                <a:gd name="T26" fmla="*/ 32 w 283"/>
                <a:gd name="T27" fmla="*/ 40 h 252"/>
                <a:gd name="T28" fmla="*/ 32 w 283"/>
                <a:gd name="T29" fmla="*/ 40 h 252"/>
                <a:gd name="T30" fmla="*/ 32 w 283"/>
                <a:gd name="T31" fmla="*/ 41 h 252"/>
                <a:gd name="T32" fmla="*/ 32 w 283"/>
                <a:gd name="T33" fmla="*/ 41 h 252"/>
                <a:gd name="T34" fmla="*/ 33 w 283"/>
                <a:gd name="T35" fmla="*/ 42 h 252"/>
                <a:gd name="T36" fmla="*/ 34 w 283"/>
                <a:gd name="T37" fmla="*/ 42 h 252"/>
                <a:gd name="T38" fmla="*/ 34 w 283"/>
                <a:gd name="T39" fmla="*/ 42 h 252"/>
                <a:gd name="T40" fmla="*/ 35 w 283"/>
                <a:gd name="T41" fmla="*/ 41 h 252"/>
                <a:gd name="T42" fmla="*/ 39 w 283"/>
                <a:gd name="T43" fmla="*/ 39 h 252"/>
                <a:gd name="T44" fmla="*/ 42 w 283"/>
                <a:gd name="T45" fmla="*/ 36 h 252"/>
                <a:gd name="T46" fmla="*/ 45 w 283"/>
                <a:gd name="T47" fmla="*/ 32 h 252"/>
                <a:gd name="T48" fmla="*/ 46 w 283"/>
                <a:gd name="T49" fmla="*/ 28 h 252"/>
                <a:gd name="T50" fmla="*/ 47 w 283"/>
                <a:gd name="T51" fmla="*/ 24 h 252"/>
                <a:gd name="T52" fmla="*/ 47 w 283"/>
                <a:gd name="T53" fmla="*/ 19 h 252"/>
                <a:gd name="T54" fmla="*/ 45 w 283"/>
                <a:gd name="T55" fmla="*/ 15 h 252"/>
                <a:gd name="T56" fmla="*/ 42 w 283"/>
                <a:gd name="T57" fmla="*/ 12 h 252"/>
                <a:gd name="T58" fmla="*/ 40 w 283"/>
                <a:gd name="T59" fmla="*/ 10 h 252"/>
                <a:gd name="T60" fmla="*/ 37 w 283"/>
                <a:gd name="T61" fmla="*/ 8 h 252"/>
                <a:gd name="T62" fmla="*/ 34 w 283"/>
                <a:gd name="T63" fmla="*/ 7 h 252"/>
                <a:gd name="T64" fmla="*/ 31 w 283"/>
                <a:gd name="T65" fmla="*/ 5 h 252"/>
                <a:gd name="T66" fmla="*/ 27 w 283"/>
                <a:gd name="T67" fmla="*/ 4 h 252"/>
                <a:gd name="T68" fmla="*/ 24 w 283"/>
                <a:gd name="T69" fmla="*/ 3 h 252"/>
                <a:gd name="T70" fmla="*/ 20 w 283"/>
                <a:gd name="T71" fmla="*/ 2 h 252"/>
                <a:gd name="T72" fmla="*/ 17 w 283"/>
                <a:gd name="T73" fmla="*/ 1 h 252"/>
                <a:gd name="T74" fmla="*/ 14 w 283"/>
                <a:gd name="T75" fmla="*/ 1 h 252"/>
                <a:gd name="T76" fmla="*/ 11 w 283"/>
                <a:gd name="T77" fmla="*/ 0 h 252"/>
                <a:gd name="T78" fmla="*/ 8 w 283"/>
                <a:gd name="T79" fmla="*/ 0 h 252"/>
                <a:gd name="T80" fmla="*/ 6 w 283"/>
                <a:gd name="T81" fmla="*/ 0 h 252"/>
                <a:gd name="T82" fmla="*/ 3 w 283"/>
                <a:gd name="T83" fmla="*/ 0 h 252"/>
                <a:gd name="T84" fmla="*/ 2 w 283"/>
                <a:gd name="T85" fmla="*/ 0 h 252"/>
                <a:gd name="T86" fmla="*/ 1 w 283"/>
                <a:gd name="T87" fmla="*/ 0 h 252"/>
                <a:gd name="T88" fmla="*/ 0 w 283"/>
                <a:gd name="T89" fmla="*/ 1 h 252"/>
                <a:gd name="T90" fmla="*/ 2 w 283"/>
                <a:gd name="T91" fmla="*/ 1 h 252"/>
                <a:gd name="T92" fmla="*/ 4 w 283"/>
                <a:gd name="T93" fmla="*/ 1 h 252"/>
                <a:gd name="T94" fmla="*/ 6 w 283"/>
                <a:gd name="T95" fmla="*/ 2 h 252"/>
                <a:gd name="T96" fmla="*/ 9 w 283"/>
                <a:gd name="T97" fmla="*/ 2 h 252"/>
                <a:gd name="T98" fmla="*/ 11 w 283"/>
                <a:gd name="T99" fmla="*/ 3 h 252"/>
                <a:gd name="T100" fmla="*/ 14 w 283"/>
                <a:gd name="T101" fmla="*/ 3 h 252"/>
                <a:gd name="T102" fmla="*/ 16 w 283"/>
                <a:gd name="T103" fmla="*/ 4 h 252"/>
                <a:gd name="T104" fmla="*/ 19 w 283"/>
                <a:gd name="T105" fmla="*/ 4 h 252"/>
                <a:gd name="T106" fmla="*/ 21 w 283"/>
                <a:gd name="T107" fmla="*/ 5 h 252"/>
                <a:gd name="T108" fmla="*/ 24 w 283"/>
                <a:gd name="T109" fmla="*/ 6 h 252"/>
                <a:gd name="T110" fmla="*/ 27 w 283"/>
                <a:gd name="T111" fmla="*/ 7 h 252"/>
                <a:gd name="T112" fmla="*/ 29 w 283"/>
                <a:gd name="T113" fmla="*/ 8 h 252"/>
                <a:gd name="T114" fmla="*/ 32 w 283"/>
                <a:gd name="T115" fmla="*/ 9 h 252"/>
                <a:gd name="T116" fmla="*/ 35 w 283"/>
                <a:gd name="T117" fmla="*/ 10 h 252"/>
                <a:gd name="T118" fmla="*/ 37 w 283"/>
                <a:gd name="T119" fmla="*/ 11 h 252"/>
                <a:gd name="T120" fmla="*/ 39 w 283"/>
                <a:gd name="T121" fmla="*/ 13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40" name="Freeform 878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21 h 238"/>
                <a:gd name="T2" fmla="*/ 0 w 114"/>
                <a:gd name="T3" fmla="*/ 24 h 238"/>
                <a:gd name="T4" fmla="*/ 1 w 114"/>
                <a:gd name="T5" fmla="*/ 28 h 238"/>
                <a:gd name="T6" fmla="*/ 2 w 114"/>
                <a:gd name="T7" fmla="*/ 30 h 238"/>
                <a:gd name="T8" fmla="*/ 4 w 114"/>
                <a:gd name="T9" fmla="*/ 33 h 238"/>
                <a:gd name="T10" fmla="*/ 6 w 114"/>
                <a:gd name="T11" fmla="*/ 35 h 238"/>
                <a:gd name="T12" fmla="*/ 9 w 114"/>
                <a:gd name="T13" fmla="*/ 37 h 238"/>
                <a:gd name="T14" fmla="*/ 12 w 114"/>
                <a:gd name="T15" fmla="*/ 38 h 238"/>
                <a:gd name="T16" fmla="*/ 15 w 114"/>
                <a:gd name="T17" fmla="*/ 39 h 238"/>
                <a:gd name="T18" fmla="*/ 16 w 114"/>
                <a:gd name="T19" fmla="*/ 39 h 238"/>
                <a:gd name="T20" fmla="*/ 17 w 114"/>
                <a:gd name="T21" fmla="*/ 39 h 238"/>
                <a:gd name="T22" fmla="*/ 18 w 114"/>
                <a:gd name="T23" fmla="*/ 38 h 238"/>
                <a:gd name="T24" fmla="*/ 19 w 114"/>
                <a:gd name="T25" fmla="*/ 37 h 238"/>
                <a:gd name="T26" fmla="*/ 19 w 114"/>
                <a:gd name="T27" fmla="*/ 36 h 238"/>
                <a:gd name="T28" fmla="*/ 18 w 114"/>
                <a:gd name="T29" fmla="*/ 35 h 238"/>
                <a:gd name="T30" fmla="*/ 18 w 114"/>
                <a:gd name="T31" fmla="*/ 35 h 238"/>
                <a:gd name="T32" fmla="*/ 17 w 114"/>
                <a:gd name="T33" fmla="*/ 34 h 238"/>
                <a:gd name="T34" fmla="*/ 14 w 114"/>
                <a:gd name="T35" fmla="*/ 33 h 238"/>
                <a:gd name="T36" fmla="*/ 11 w 114"/>
                <a:gd name="T37" fmla="*/ 32 h 238"/>
                <a:gd name="T38" fmla="*/ 8 w 114"/>
                <a:gd name="T39" fmla="*/ 29 h 238"/>
                <a:gd name="T40" fmla="*/ 7 w 114"/>
                <a:gd name="T41" fmla="*/ 27 h 238"/>
                <a:gd name="T42" fmla="*/ 5 w 114"/>
                <a:gd name="T43" fmla="*/ 24 h 238"/>
                <a:gd name="T44" fmla="*/ 5 w 114"/>
                <a:gd name="T45" fmla="*/ 21 h 238"/>
                <a:gd name="T46" fmla="*/ 5 w 114"/>
                <a:gd name="T47" fmla="*/ 18 h 238"/>
                <a:gd name="T48" fmla="*/ 6 w 114"/>
                <a:gd name="T49" fmla="*/ 15 h 238"/>
                <a:gd name="T50" fmla="*/ 7 w 114"/>
                <a:gd name="T51" fmla="*/ 12 h 238"/>
                <a:gd name="T52" fmla="*/ 9 w 114"/>
                <a:gd name="T53" fmla="*/ 10 h 238"/>
                <a:gd name="T54" fmla="*/ 10 w 114"/>
                <a:gd name="T55" fmla="*/ 8 h 238"/>
                <a:gd name="T56" fmla="*/ 12 w 114"/>
                <a:gd name="T57" fmla="*/ 6 h 238"/>
                <a:gd name="T58" fmla="*/ 14 w 114"/>
                <a:gd name="T59" fmla="*/ 5 h 238"/>
                <a:gd name="T60" fmla="*/ 16 w 114"/>
                <a:gd name="T61" fmla="*/ 3 h 238"/>
                <a:gd name="T62" fmla="*/ 18 w 114"/>
                <a:gd name="T63" fmla="*/ 1 h 238"/>
                <a:gd name="T64" fmla="*/ 19 w 114"/>
                <a:gd name="T65" fmla="*/ 0 h 238"/>
                <a:gd name="T66" fmla="*/ 18 w 114"/>
                <a:gd name="T67" fmla="*/ 0 h 238"/>
                <a:gd name="T68" fmla="*/ 16 w 114"/>
                <a:gd name="T69" fmla="*/ 1 h 238"/>
                <a:gd name="T70" fmla="*/ 13 w 114"/>
                <a:gd name="T71" fmla="*/ 3 h 238"/>
                <a:gd name="T72" fmla="*/ 9 w 114"/>
                <a:gd name="T73" fmla="*/ 6 h 238"/>
                <a:gd name="T74" fmla="*/ 6 w 114"/>
                <a:gd name="T75" fmla="*/ 9 h 238"/>
                <a:gd name="T76" fmla="*/ 3 w 114"/>
                <a:gd name="T77" fmla="*/ 13 h 238"/>
                <a:gd name="T78" fmla="*/ 1 w 114"/>
                <a:gd name="T79" fmla="*/ 17 h 238"/>
                <a:gd name="T80" fmla="*/ 0 w 114"/>
                <a:gd name="T81" fmla="*/ 21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41" name="Freeform 879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35 w 246"/>
                <a:gd name="T1" fmla="*/ 21 h 310"/>
                <a:gd name="T2" fmla="*/ 37 w 246"/>
                <a:gd name="T3" fmla="*/ 24 h 310"/>
                <a:gd name="T4" fmla="*/ 38 w 246"/>
                <a:gd name="T5" fmla="*/ 28 h 310"/>
                <a:gd name="T6" fmla="*/ 37 w 246"/>
                <a:gd name="T7" fmla="*/ 31 h 310"/>
                <a:gd name="T8" fmla="*/ 35 w 246"/>
                <a:gd name="T9" fmla="*/ 35 h 310"/>
                <a:gd name="T10" fmla="*/ 31 w 246"/>
                <a:gd name="T11" fmla="*/ 38 h 310"/>
                <a:gd name="T12" fmla="*/ 28 w 246"/>
                <a:gd name="T13" fmla="*/ 41 h 310"/>
                <a:gd name="T14" fmla="*/ 24 w 246"/>
                <a:gd name="T15" fmla="*/ 44 h 310"/>
                <a:gd name="T16" fmla="*/ 22 w 246"/>
                <a:gd name="T17" fmla="*/ 47 h 310"/>
                <a:gd name="T18" fmla="*/ 21 w 246"/>
                <a:gd name="T19" fmla="*/ 48 h 310"/>
                <a:gd name="T20" fmla="*/ 20 w 246"/>
                <a:gd name="T21" fmla="*/ 50 h 310"/>
                <a:gd name="T22" fmla="*/ 20 w 246"/>
                <a:gd name="T23" fmla="*/ 51 h 310"/>
                <a:gd name="T24" fmla="*/ 22 w 246"/>
                <a:gd name="T25" fmla="*/ 52 h 310"/>
                <a:gd name="T26" fmla="*/ 23 w 246"/>
                <a:gd name="T27" fmla="*/ 52 h 310"/>
                <a:gd name="T28" fmla="*/ 26 w 246"/>
                <a:gd name="T29" fmla="*/ 49 h 310"/>
                <a:gd name="T30" fmla="*/ 30 w 246"/>
                <a:gd name="T31" fmla="*/ 45 h 310"/>
                <a:gd name="T32" fmla="*/ 35 w 246"/>
                <a:gd name="T33" fmla="*/ 41 h 310"/>
                <a:gd name="T34" fmla="*/ 39 w 246"/>
                <a:gd name="T35" fmla="*/ 37 h 310"/>
                <a:gd name="T36" fmla="*/ 41 w 246"/>
                <a:gd name="T37" fmla="*/ 31 h 310"/>
                <a:gd name="T38" fmla="*/ 40 w 246"/>
                <a:gd name="T39" fmla="*/ 26 h 310"/>
                <a:gd name="T40" fmla="*/ 38 w 246"/>
                <a:gd name="T41" fmla="*/ 20 h 310"/>
                <a:gd name="T42" fmla="*/ 34 w 246"/>
                <a:gd name="T43" fmla="*/ 16 h 310"/>
                <a:gd name="T44" fmla="*/ 30 w 246"/>
                <a:gd name="T45" fmla="*/ 12 h 310"/>
                <a:gd name="T46" fmla="*/ 25 w 246"/>
                <a:gd name="T47" fmla="*/ 10 h 310"/>
                <a:gd name="T48" fmla="*/ 21 w 246"/>
                <a:gd name="T49" fmla="*/ 7 h 310"/>
                <a:gd name="T50" fmla="*/ 16 w 246"/>
                <a:gd name="T51" fmla="*/ 5 h 310"/>
                <a:gd name="T52" fmla="*/ 12 w 246"/>
                <a:gd name="T53" fmla="*/ 3 h 310"/>
                <a:gd name="T54" fmla="*/ 8 w 246"/>
                <a:gd name="T55" fmla="*/ 1 h 310"/>
                <a:gd name="T56" fmla="*/ 4 w 246"/>
                <a:gd name="T57" fmla="*/ 0 h 310"/>
                <a:gd name="T58" fmla="*/ 1 w 246"/>
                <a:gd name="T59" fmla="*/ 0 h 310"/>
                <a:gd name="T60" fmla="*/ 1 w 246"/>
                <a:gd name="T61" fmla="*/ 1 h 310"/>
                <a:gd name="T62" fmla="*/ 5 w 246"/>
                <a:gd name="T63" fmla="*/ 2 h 310"/>
                <a:gd name="T64" fmla="*/ 9 w 246"/>
                <a:gd name="T65" fmla="*/ 4 h 310"/>
                <a:gd name="T66" fmla="*/ 13 w 246"/>
                <a:gd name="T67" fmla="*/ 6 h 310"/>
                <a:gd name="T68" fmla="*/ 18 w 246"/>
                <a:gd name="T69" fmla="*/ 9 h 310"/>
                <a:gd name="T70" fmla="*/ 22 w 246"/>
                <a:gd name="T71" fmla="*/ 12 h 310"/>
                <a:gd name="T72" fmla="*/ 27 w 246"/>
                <a:gd name="T73" fmla="*/ 15 h 310"/>
                <a:gd name="T74" fmla="*/ 31 w 246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42" name="Freeform 880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5 w 83"/>
                <a:gd name="T1" fmla="*/ 2 h 187"/>
                <a:gd name="T2" fmla="*/ 5 w 83"/>
                <a:gd name="T3" fmla="*/ 1 h 187"/>
                <a:gd name="T4" fmla="*/ 4 w 83"/>
                <a:gd name="T5" fmla="*/ 0 h 187"/>
                <a:gd name="T6" fmla="*/ 3 w 83"/>
                <a:gd name="T7" fmla="*/ 0 h 187"/>
                <a:gd name="T8" fmla="*/ 2 w 83"/>
                <a:gd name="T9" fmla="*/ 0 h 187"/>
                <a:gd name="T10" fmla="*/ 1 w 83"/>
                <a:gd name="T11" fmla="*/ 0 h 187"/>
                <a:gd name="T12" fmla="*/ 1 w 83"/>
                <a:gd name="T13" fmla="*/ 1 h 187"/>
                <a:gd name="T14" fmla="*/ 0 w 83"/>
                <a:gd name="T15" fmla="*/ 2 h 187"/>
                <a:gd name="T16" fmla="*/ 0 w 83"/>
                <a:gd name="T17" fmla="*/ 3 h 187"/>
                <a:gd name="T18" fmla="*/ 1 w 83"/>
                <a:gd name="T19" fmla="*/ 7 h 187"/>
                <a:gd name="T20" fmla="*/ 3 w 83"/>
                <a:gd name="T21" fmla="*/ 12 h 187"/>
                <a:gd name="T22" fmla="*/ 5 w 83"/>
                <a:gd name="T23" fmla="*/ 17 h 187"/>
                <a:gd name="T24" fmla="*/ 7 w 83"/>
                <a:gd name="T25" fmla="*/ 21 h 187"/>
                <a:gd name="T26" fmla="*/ 9 w 83"/>
                <a:gd name="T27" fmla="*/ 25 h 187"/>
                <a:gd name="T28" fmla="*/ 11 w 83"/>
                <a:gd name="T29" fmla="*/ 28 h 187"/>
                <a:gd name="T30" fmla="*/ 13 w 83"/>
                <a:gd name="T31" fmla="*/ 31 h 187"/>
                <a:gd name="T32" fmla="*/ 14 w 83"/>
                <a:gd name="T33" fmla="*/ 31 h 187"/>
                <a:gd name="T34" fmla="*/ 13 w 83"/>
                <a:gd name="T35" fmla="*/ 29 h 187"/>
                <a:gd name="T36" fmla="*/ 13 w 83"/>
                <a:gd name="T37" fmla="*/ 26 h 187"/>
                <a:gd name="T38" fmla="*/ 11 w 83"/>
                <a:gd name="T39" fmla="*/ 23 h 187"/>
                <a:gd name="T40" fmla="*/ 10 w 83"/>
                <a:gd name="T41" fmla="*/ 19 h 187"/>
                <a:gd name="T42" fmla="*/ 9 w 83"/>
                <a:gd name="T43" fmla="*/ 15 h 187"/>
                <a:gd name="T44" fmla="*/ 7 w 83"/>
                <a:gd name="T45" fmla="*/ 10 h 187"/>
                <a:gd name="T46" fmla="*/ 6 w 83"/>
                <a:gd name="T47" fmla="*/ 6 h 187"/>
                <a:gd name="T48" fmla="*/ 5 w 83"/>
                <a:gd name="T49" fmla="*/ 2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43" name="Freeform 881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4 w 44"/>
                <a:gd name="T1" fmla="*/ 2 h 94"/>
                <a:gd name="T2" fmla="*/ 3 w 44"/>
                <a:gd name="T3" fmla="*/ 1 h 94"/>
                <a:gd name="T4" fmla="*/ 3 w 44"/>
                <a:gd name="T5" fmla="*/ 0 h 94"/>
                <a:gd name="T6" fmla="*/ 2 w 44"/>
                <a:gd name="T7" fmla="*/ 0 h 94"/>
                <a:gd name="T8" fmla="*/ 2 w 44"/>
                <a:gd name="T9" fmla="*/ 0 h 94"/>
                <a:gd name="T10" fmla="*/ 1 w 44"/>
                <a:gd name="T11" fmla="*/ 0 h 94"/>
                <a:gd name="T12" fmla="*/ 0 w 44"/>
                <a:gd name="T13" fmla="*/ 1 h 94"/>
                <a:gd name="T14" fmla="*/ 0 w 44"/>
                <a:gd name="T15" fmla="*/ 1 h 94"/>
                <a:gd name="T16" fmla="*/ 0 w 44"/>
                <a:gd name="T17" fmla="*/ 2 h 94"/>
                <a:gd name="T18" fmla="*/ 0 w 44"/>
                <a:gd name="T19" fmla="*/ 4 h 94"/>
                <a:gd name="T20" fmla="*/ 1 w 44"/>
                <a:gd name="T21" fmla="*/ 6 h 94"/>
                <a:gd name="T22" fmla="*/ 1 w 44"/>
                <a:gd name="T23" fmla="*/ 9 h 94"/>
                <a:gd name="T24" fmla="*/ 2 w 44"/>
                <a:gd name="T25" fmla="*/ 11 h 94"/>
                <a:gd name="T26" fmla="*/ 3 w 44"/>
                <a:gd name="T27" fmla="*/ 13 h 94"/>
                <a:gd name="T28" fmla="*/ 4 w 44"/>
                <a:gd name="T29" fmla="*/ 15 h 94"/>
                <a:gd name="T30" fmla="*/ 6 w 44"/>
                <a:gd name="T31" fmla="*/ 16 h 94"/>
                <a:gd name="T32" fmla="*/ 7 w 44"/>
                <a:gd name="T33" fmla="*/ 16 h 94"/>
                <a:gd name="T34" fmla="*/ 7 w 44"/>
                <a:gd name="T35" fmla="*/ 13 h 94"/>
                <a:gd name="T36" fmla="*/ 6 w 44"/>
                <a:gd name="T37" fmla="*/ 9 h 94"/>
                <a:gd name="T38" fmla="*/ 5 w 44"/>
                <a:gd name="T39" fmla="*/ 5 h 94"/>
                <a:gd name="T40" fmla="*/ 4 w 44"/>
                <a:gd name="T41" fmla="*/ 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44" name="Freeform 882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3 w 38"/>
                <a:gd name="T1" fmla="*/ 1 h 54"/>
                <a:gd name="T2" fmla="*/ 3 w 38"/>
                <a:gd name="T3" fmla="*/ 1 h 54"/>
                <a:gd name="T4" fmla="*/ 3 w 38"/>
                <a:gd name="T5" fmla="*/ 1 h 54"/>
                <a:gd name="T6" fmla="*/ 3 w 38"/>
                <a:gd name="T7" fmla="*/ 1 h 54"/>
                <a:gd name="T8" fmla="*/ 3 w 38"/>
                <a:gd name="T9" fmla="*/ 1 h 54"/>
                <a:gd name="T10" fmla="*/ 3 w 38"/>
                <a:gd name="T11" fmla="*/ 1 h 54"/>
                <a:gd name="T12" fmla="*/ 2 w 38"/>
                <a:gd name="T13" fmla="*/ 0 h 54"/>
                <a:gd name="T14" fmla="*/ 2 w 38"/>
                <a:gd name="T15" fmla="*/ 0 h 54"/>
                <a:gd name="T16" fmla="*/ 1 w 38"/>
                <a:gd name="T17" fmla="*/ 0 h 54"/>
                <a:gd name="T18" fmla="*/ 1 w 38"/>
                <a:gd name="T19" fmla="*/ 0 h 54"/>
                <a:gd name="T20" fmla="*/ 0 w 38"/>
                <a:gd name="T21" fmla="*/ 1 h 54"/>
                <a:gd name="T22" fmla="*/ 0 w 38"/>
                <a:gd name="T23" fmla="*/ 1 h 54"/>
                <a:gd name="T24" fmla="*/ 0 w 38"/>
                <a:gd name="T25" fmla="*/ 2 h 54"/>
                <a:gd name="T26" fmla="*/ 0 w 38"/>
                <a:gd name="T27" fmla="*/ 3 h 54"/>
                <a:gd name="T28" fmla="*/ 1 w 38"/>
                <a:gd name="T29" fmla="*/ 4 h 54"/>
                <a:gd name="T30" fmla="*/ 1 w 38"/>
                <a:gd name="T31" fmla="*/ 5 h 54"/>
                <a:gd name="T32" fmla="*/ 2 w 38"/>
                <a:gd name="T33" fmla="*/ 7 h 54"/>
                <a:gd name="T34" fmla="*/ 3 w 38"/>
                <a:gd name="T35" fmla="*/ 8 h 54"/>
                <a:gd name="T36" fmla="*/ 4 w 38"/>
                <a:gd name="T37" fmla="*/ 8 h 54"/>
                <a:gd name="T38" fmla="*/ 5 w 38"/>
                <a:gd name="T39" fmla="*/ 9 h 54"/>
                <a:gd name="T40" fmla="*/ 6 w 38"/>
                <a:gd name="T41" fmla="*/ 9 h 54"/>
                <a:gd name="T42" fmla="*/ 6 w 38"/>
                <a:gd name="T43" fmla="*/ 7 h 54"/>
                <a:gd name="T44" fmla="*/ 5 w 38"/>
                <a:gd name="T45" fmla="*/ 5 h 54"/>
                <a:gd name="T46" fmla="*/ 4 w 38"/>
                <a:gd name="T47" fmla="*/ 3 h 54"/>
                <a:gd name="T48" fmla="*/ 3 w 38"/>
                <a:gd name="T49" fmla="*/ 1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45" name="Freeform 883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6 w 52"/>
                <a:gd name="T1" fmla="*/ 5 h 36"/>
                <a:gd name="T2" fmla="*/ 7 w 52"/>
                <a:gd name="T3" fmla="*/ 4 h 36"/>
                <a:gd name="T4" fmla="*/ 8 w 52"/>
                <a:gd name="T5" fmla="*/ 4 h 36"/>
                <a:gd name="T6" fmla="*/ 8 w 52"/>
                <a:gd name="T7" fmla="*/ 3 h 36"/>
                <a:gd name="T8" fmla="*/ 8 w 52"/>
                <a:gd name="T9" fmla="*/ 2 h 36"/>
                <a:gd name="T10" fmla="*/ 8 w 52"/>
                <a:gd name="T11" fmla="*/ 1 h 36"/>
                <a:gd name="T12" fmla="*/ 7 w 52"/>
                <a:gd name="T13" fmla="*/ 0 h 36"/>
                <a:gd name="T14" fmla="*/ 6 w 52"/>
                <a:gd name="T15" fmla="*/ 0 h 36"/>
                <a:gd name="T16" fmla="*/ 6 w 52"/>
                <a:gd name="T17" fmla="*/ 0 h 36"/>
                <a:gd name="T18" fmla="*/ 5 w 52"/>
                <a:gd name="T19" fmla="*/ 0 h 36"/>
                <a:gd name="T20" fmla="*/ 4 w 52"/>
                <a:gd name="T21" fmla="*/ 0 h 36"/>
                <a:gd name="T22" fmla="*/ 3 w 52"/>
                <a:gd name="T23" fmla="*/ 1 h 36"/>
                <a:gd name="T24" fmla="*/ 2 w 52"/>
                <a:gd name="T25" fmla="*/ 1 h 36"/>
                <a:gd name="T26" fmla="*/ 1 w 52"/>
                <a:gd name="T27" fmla="*/ 3 h 36"/>
                <a:gd name="T28" fmla="*/ 0 w 52"/>
                <a:gd name="T29" fmla="*/ 4 h 36"/>
                <a:gd name="T30" fmla="*/ 0 w 52"/>
                <a:gd name="T31" fmla="*/ 5 h 36"/>
                <a:gd name="T32" fmla="*/ 0 w 52"/>
                <a:gd name="T33" fmla="*/ 5 h 36"/>
                <a:gd name="T34" fmla="*/ 1 w 52"/>
                <a:gd name="T35" fmla="*/ 6 h 36"/>
                <a:gd name="T36" fmla="*/ 1 w 52"/>
                <a:gd name="T37" fmla="*/ 6 h 36"/>
                <a:gd name="T38" fmla="*/ 2 w 52"/>
                <a:gd name="T39" fmla="*/ 6 h 36"/>
                <a:gd name="T40" fmla="*/ 3 w 52"/>
                <a:gd name="T41" fmla="*/ 6 h 36"/>
                <a:gd name="T42" fmla="*/ 4 w 52"/>
                <a:gd name="T43" fmla="*/ 6 h 36"/>
                <a:gd name="T44" fmla="*/ 5 w 52"/>
                <a:gd name="T45" fmla="*/ 5 h 36"/>
                <a:gd name="T46" fmla="*/ 6 w 52"/>
                <a:gd name="T47" fmla="*/ 5 h 36"/>
                <a:gd name="T48" fmla="*/ 6 w 52"/>
                <a:gd name="T49" fmla="*/ 5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46" name="Freeform 884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12 w 198"/>
                <a:gd name="T1" fmla="*/ 6 h 236"/>
                <a:gd name="T2" fmla="*/ 10 w 198"/>
                <a:gd name="T3" fmla="*/ 8 h 236"/>
                <a:gd name="T4" fmla="*/ 8 w 198"/>
                <a:gd name="T5" fmla="*/ 10 h 236"/>
                <a:gd name="T6" fmla="*/ 6 w 198"/>
                <a:gd name="T7" fmla="*/ 12 h 236"/>
                <a:gd name="T8" fmla="*/ 4 w 198"/>
                <a:gd name="T9" fmla="*/ 14 h 236"/>
                <a:gd name="T10" fmla="*/ 2 w 198"/>
                <a:gd name="T11" fmla="*/ 17 h 236"/>
                <a:gd name="T12" fmla="*/ 1 w 198"/>
                <a:gd name="T13" fmla="*/ 19 h 236"/>
                <a:gd name="T14" fmla="*/ 0 w 198"/>
                <a:gd name="T15" fmla="*/ 21 h 236"/>
                <a:gd name="T16" fmla="*/ 0 w 198"/>
                <a:gd name="T17" fmla="*/ 24 h 236"/>
                <a:gd name="T18" fmla="*/ 0 w 198"/>
                <a:gd name="T19" fmla="*/ 28 h 236"/>
                <a:gd name="T20" fmla="*/ 2 w 198"/>
                <a:gd name="T21" fmla="*/ 31 h 236"/>
                <a:gd name="T22" fmla="*/ 4 w 198"/>
                <a:gd name="T23" fmla="*/ 34 h 236"/>
                <a:gd name="T24" fmla="*/ 7 w 198"/>
                <a:gd name="T25" fmla="*/ 36 h 236"/>
                <a:gd name="T26" fmla="*/ 11 w 198"/>
                <a:gd name="T27" fmla="*/ 38 h 236"/>
                <a:gd name="T28" fmla="*/ 15 w 198"/>
                <a:gd name="T29" fmla="*/ 39 h 236"/>
                <a:gd name="T30" fmla="*/ 18 w 198"/>
                <a:gd name="T31" fmla="*/ 39 h 236"/>
                <a:gd name="T32" fmla="*/ 22 w 198"/>
                <a:gd name="T33" fmla="*/ 38 h 236"/>
                <a:gd name="T34" fmla="*/ 23 w 198"/>
                <a:gd name="T35" fmla="*/ 38 h 236"/>
                <a:gd name="T36" fmla="*/ 24 w 198"/>
                <a:gd name="T37" fmla="*/ 38 h 236"/>
                <a:gd name="T38" fmla="*/ 24 w 198"/>
                <a:gd name="T39" fmla="*/ 37 h 236"/>
                <a:gd name="T40" fmla="*/ 24 w 198"/>
                <a:gd name="T41" fmla="*/ 37 h 236"/>
                <a:gd name="T42" fmla="*/ 24 w 198"/>
                <a:gd name="T43" fmla="*/ 36 h 236"/>
                <a:gd name="T44" fmla="*/ 24 w 198"/>
                <a:gd name="T45" fmla="*/ 36 h 236"/>
                <a:gd name="T46" fmla="*/ 23 w 198"/>
                <a:gd name="T47" fmla="*/ 36 h 236"/>
                <a:gd name="T48" fmla="*/ 22 w 198"/>
                <a:gd name="T49" fmla="*/ 36 h 236"/>
                <a:gd name="T50" fmla="*/ 21 w 198"/>
                <a:gd name="T51" fmla="*/ 36 h 236"/>
                <a:gd name="T52" fmla="*/ 20 w 198"/>
                <a:gd name="T53" fmla="*/ 36 h 236"/>
                <a:gd name="T54" fmla="*/ 19 w 198"/>
                <a:gd name="T55" fmla="*/ 36 h 236"/>
                <a:gd name="T56" fmla="*/ 18 w 198"/>
                <a:gd name="T57" fmla="*/ 36 h 236"/>
                <a:gd name="T58" fmla="*/ 16 w 198"/>
                <a:gd name="T59" fmla="*/ 36 h 236"/>
                <a:gd name="T60" fmla="*/ 15 w 198"/>
                <a:gd name="T61" fmla="*/ 36 h 236"/>
                <a:gd name="T62" fmla="*/ 13 w 198"/>
                <a:gd name="T63" fmla="*/ 35 h 236"/>
                <a:gd name="T64" fmla="*/ 11 w 198"/>
                <a:gd name="T65" fmla="*/ 35 h 236"/>
                <a:gd name="T66" fmla="*/ 9 w 198"/>
                <a:gd name="T67" fmla="*/ 34 h 236"/>
                <a:gd name="T68" fmla="*/ 7 w 198"/>
                <a:gd name="T69" fmla="*/ 33 h 236"/>
                <a:gd name="T70" fmla="*/ 5 w 198"/>
                <a:gd name="T71" fmla="*/ 31 h 236"/>
                <a:gd name="T72" fmla="*/ 3 w 198"/>
                <a:gd name="T73" fmla="*/ 29 h 236"/>
                <a:gd name="T74" fmla="*/ 3 w 198"/>
                <a:gd name="T75" fmla="*/ 26 h 236"/>
                <a:gd name="T76" fmla="*/ 3 w 198"/>
                <a:gd name="T77" fmla="*/ 23 h 236"/>
                <a:gd name="T78" fmla="*/ 4 w 198"/>
                <a:gd name="T79" fmla="*/ 20 h 236"/>
                <a:gd name="T80" fmla="*/ 5 w 198"/>
                <a:gd name="T81" fmla="*/ 18 h 236"/>
                <a:gd name="T82" fmla="*/ 7 w 198"/>
                <a:gd name="T83" fmla="*/ 16 h 236"/>
                <a:gd name="T84" fmla="*/ 8 w 198"/>
                <a:gd name="T85" fmla="*/ 14 h 236"/>
                <a:gd name="T86" fmla="*/ 11 w 198"/>
                <a:gd name="T87" fmla="*/ 12 h 236"/>
                <a:gd name="T88" fmla="*/ 13 w 198"/>
                <a:gd name="T89" fmla="*/ 10 h 236"/>
                <a:gd name="T90" fmla="*/ 16 w 198"/>
                <a:gd name="T91" fmla="*/ 8 h 236"/>
                <a:gd name="T92" fmla="*/ 18 w 198"/>
                <a:gd name="T93" fmla="*/ 6 h 236"/>
                <a:gd name="T94" fmla="*/ 21 w 198"/>
                <a:gd name="T95" fmla="*/ 5 h 236"/>
                <a:gd name="T96" fmla="*/ 24 w 198"/>
                <a:gd name="T97" fmla="*/ 4 h 236"/>
                <a:gd name="T98" fmla="*/ 26 w 198"/>
                <a:gd name="T99" fmla="*/ 3 h 236"/>
                <a:gd name="T100" fmla="*/ 29 w 198"/>
                <a:gd name="T101" fmla="*/ 2 h 236"/>
                <a:gd name="T102" fmla="*/ 31 w 198"/>
                <a:gd name="T103" fmla="*/ 2 h 236"/>
                <a:gd name="T104" fmla="*/ 33 w 198"/>
                <a:gd name="T105" fmla="*/ 1 h 236"/>
                <a:gd name="T106" fmla="*/ 32 w 198"/>
                <a:gd name="T107" fmla="*/ 0 h 236"/>
                <a:gd name="T108" fmla="*/ 30 w 198"/>
                <a:gd name="T109" fmla="*/ 0 h 236"/>
                <a:gd name="T110" fmla="*/ 27 w 198"/>
                <a:gd name="T111" fmla="*/ 0 h 236"/>
                <a:gd name="T112" fmla="*/ 24 w 198"/>
                <a:gd name="T113" fmla="*/ 1 h 236"/>
                <a:gd name="T114" fmla="*/ 21 w 198"/>
                <a:gd name="T115" fmla="*/ 2 h 236"/>
                <a:gd name="T116" fmla="*/ 18 w 198"/>
                <a:gd name="T117" fmla="*/ 3 h 236"/>
                <a:gd name="T118" fmla="*/ 15 w 198"/>
                <a:gd name="T119" fmla="*/ 5 h 236"/>
                <a:gd name="T120" fmla="*/ 12 w 198"/>
                <a:gd name="T121" fmla="*/ 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47" name="Freeform 885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9 w 128"/>
                <a:gd name="T1" fmla="*/ 10 h 183"/>
                <a:gd name="T2" fmla="*/ 19 w 128"/>
                <a:gd name="T3" fmla="*/ 13 h 183"/>
                <a:gd name="T4" fmla="*/ 19 w 128"/>
                <a:gd name="T5" fmla="*/ 16 h 183"/>
                <a:gd name="T6" fmla="*/ 17 w 128"/>
                <a:gd name="T7" fmla="*/ 18 h 183"/>
                <a:gd name="T8" fmla="*/ 15 w 128"/>
                <a:gd name="T9" fmla="*/ 20 h 183"/>
                <a:gd name="T10" fmla="*/ 13 w 128"/>
                <a:gd name="T11" fmla="*/ 22 h 183"/>
                <a:gd name="T12" fmla="*/ 10 w 128"/>
                <a:gd name="T13" fmla="*/ 24 h 183"/>
                <a:gd name="T14" fmla="*/ 7 w 128"/>
                <a:gd name="T15" fmla="*/ 26 h 183"/>
                <a:gd name="T16" fmla="*/ 5 w 128"/>
                <a:gd name="T17" fmla="*/ 27 h 183"/>
                <a:gd name="T18" fmla="*/ 5 w 128"/>
                <a:gd name="T19" fmla="*/ 28 h 183"/>
                <a:gd name="T20" fmla="*/ 4 w 128"/>
                <a:gd name="T21" fmla="*/ 28 h 183"/>
                <a:gd name="T22" fmla="*/ 4 w 128"/>
                <a:gd name="T23" fmla="*/ 29 h 183"/>
                <a:gd name="T24" fmla="*/ 5 w 128"/>
                <a:gd name="T25" fmla="*/ 29 h 183"/>
                <a:gd name="T26" fmla="*/ 5 w 128"/>
                <a:gd name="T27" fmla="*/ 30 h 183"/>
                <a:gd name="T28" fmla="*/ 6 w 128"/>
                <a:gd name="T29" fmla="*/ 30 h 183"/>
                <a:gd name="T30" fmla="*/ 6 w 128"/>
                <a:gd name="T31" fmla="*/ 30 h 183"/>
                <a:gd name="T32" fmla="*/ 7 w 128"/>
                <a:gd name="T33" fmla="*/ 30 h 183"/>
                <a:gd name="T34" fmla="*/ 10 w 128"/>
                <a:gd name="T35" fmla="*/ 28 h 183"/>
                <a:gd name="T36" fmla="*/ 13 w 128"/>
                <a:gd name="T37" fmla="*/ 26 h 183"/>
                <a:gd name="T38" fmla="*/ 16 w 128"/>
                <a:gd name="T39" fmla="*/ 24 h 183"/>
                <a:gd name="T40" fmla="*/ 19 w 128"/>
                <a:gd name="T41" fmla="*/ 22 h 183"/>
                <a:gd name="T42" fmla="*/ 20 w 128"/>
                <a:gd name="T43" fmla="*/ 19 h 183"/>
                <a:gd name="T44" fmla="*/ 21 w 128"/>
                <a:gd name="T45" fmla="*/ 16 h 183"/>
                <a:gd name="T46" fmla="*/ 22 w 128"/>
                <a:gd name="T47" fmla="*/ 13 h 183"/>
                <a:gd name="T48" fmla="*/ 21 w 128"/>
                <a:gd name="T49" fmla="*/ 10 h 183"/>
                <a:gd name="T50" fmla="*/ 19 w 128"/>
                <a:gd name="T51" fmla="*/ 7 h 183"/>
                <a:gd name="T52" fmla="*/ 17 w 128"/>
                <a:gd name="T53" fmla="*/ 5 h 183"/>
                <a:gd name="T54" fmla="*/ 14 w 128"/>
                <a:gd name="T55" fmla="*/ 3 h 183"/>
                <a:gd name="T56" fmla="*/ 10 w 128"/>
                <a:gd name="T57" fmla="*/ 1 h 183"/>
                <a:gd name="T58" fmla="*/ 7 w 128"/>
                <a:gd name="T59" fmla="*/ 0 h 183"/>
                <a:gd name="T60" fmla="*/ 4 w 128"/>
                <a:gd name="T61" fmla="*/ 0 h 183"/>
                <a:gd name="T62" fmla="*/ 2 w 128"/>
                <a:gd name="T63" fmla="*/ 0 h 183"/>
                <a:gd name="T64" fmla="*/ 0 w 128"/>
                <a:gd name="T65" fmla="*/ 1 h 183"/>
                <a:gd name="T66" fmla="*/ 3 w 128"/>
                <a:gd name="T67" fmla="*/ 2 h 183"/>
                <a:gd name="T68" fmla="*/ 6 w 128"/>
                <a:gd name="T69" fmla="*/ 2 h 183"/>
                <a:gd name="T70" fmla="*/ 8 w 128"/>
                <a:gd name="T71" fmla="*/ 3 h 183"/>
                <a:gd name="T72" fmla="*/ 11 w 128"/>
                <a:gd name="T73" fmla="*/ 4 h 183"/>
                <a:gd name="T74" fmla="*/ 13 w 128"/>
                <a:gd name="T75" fmla="*/ 5 h 183"/>
                <a:gd name="T76" fmla="*/ 15 w 128"/>
                <a:gd name="T77" fmla="*/ 6 h 183"/>
                <a:gd name="T78" fmla="*/ 17 w 128"/>
                <a:gd name="T79" fmla="*/ 8 h 183"/>
                <a:gd name="T80" fmla="*/ 19 w 128"/>
                <a:gd name="T81" fmla="*/ 1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48" name="Freeform 886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7 w 323"/>
                <a:gd name="T1" fmla="*/ 12 h 379"/>
                <a:gd name="T2" fmla="*/ 9 w 323"/>
                <a:gd name="T3" fmla="*/ 19 h 379"/>
                <a:gd name="T4" fmla="*/ 3 w 323"/>
                <a:gd name="T5" fmla="*/ 28 h 379"/>
                <a:gd name="T6" fmla="*/ 0 w 323"/>
                <a:gd name="T7" fmla="*/ 38 h 379"/>
                <a:gd name="T8" fmla="*/ 1 w 323"/>
                <a:gd name="T9" fmla="*/ 44 h 379"/>
                <a:gd name="T10" fmla="*/ 2 w 323"/>
                <a:gd name="T11" fmla="*/ 47 h 379"/>
                <a:gd name="T12" fmla="*/ 3 w 323"/>
                <a:gd name="T13" fmla="*/ 50 h 379"/>
                <a:gd name="T14" fmla="*/ 6 w 323"/>
                <a:gd name="T15" fmla="*/ 52 h 379"/>
                <a:gd name="T16" fmla="*/ 9 w 323"/>
                <a:gd name="T17" fmla="*/ 54 h 379"/>
                <a:gd name="T18" fmla="*/ 14 w 323"/>
                <a:gd name="T19" fmla="*/ 57 h 379"/>
                <a:gd name="T20" fmla="*/ 20 w 323"/>
                <a:gd name="T21" fmla="*/ 58 h 379"/>
                <a:gd name="T22" fmla="*/ 25 w 323"/>
                <a:gd name="T23" fmla="*/ 60 h 379"/>
                <a:gd name="T24" fmla="*/ 31 w 323"/>
                <a:gd name="T25" fmla="*/ 61 h 379"/>
                <a:gd name="T26" fmla="*/ 36 w 323"/>
                <a:gd name="T27" fmla="*/ 62 h 379"/>
                <a:gd name="T28" fmla="*/ 42 w 323"/>
                <a:gd name="T29" fmla="*/ 62 h 379"/>
                <a:gd name="T30" fmla="*/ 48 w 323"/>
                <a:gd name="T31" fmla="*/ 63 h 379"/>
                <a:gd name="T32" fmla="*/ 51 w 323"/>
                <a:gd name="T33" fmla="*/ 63 h 379"/>
                <a:gd name="T34" fmla="*/ 53 w 323"/>
                <a:gd name="T35" fmla="*/ 62 h 379"/>
                <a:gd name="T36" fmla="*/ 53 w 323"/>
                <a:gd name="T37" fmla="*/ 60 h 379"/>
                <a:gd name="T38" fmla="*/ 52 w 323"/>
                <a:gd name="T39" fmla="*/ 59 h 379"/>
                <a:gd name="T40" fmla="*/ 48 w 323"/>
                <a:gd name="T41" fmla="*/ 58 h 379"/>
                <a:gd name="T42" fmla="*/ 43 w 323"/>
                <a:gd name="T43" fmla="*/ 58 h 379"/>
                <a:gd name="T44" fmla="*/ 38 w 323"/>
                <a:gd name="T45" fmla="*/ 58 h 379"/>
                <a:gd name="T46" fmla="*/ 33 w 323"/>
                <a:gd name="T47" fmla="*/ 57 h 379"/>
                <a:gd name="T48" fmla="*/ 28 w 323"/>
                <a:gd name="T49" fmla="*/ 56 h 379"/>
                <a:gd name="T50" fmla="*/ 22 w 323"/>
                <a:gd name="T51" fmla="*/ 55 h 379"/>
                <a:gd name="T52" fmla="*/ 17 w 323"/>
                <a:gd name="T53" fmla="*/ 53 h 379"/>
                <a:gd name="T54" fmla="*/ 12 w 323"/>
                <a:gd name="T55" fmla="*/ 51 h 379"/>
                <a:gd name="T56" fmla="*/ 8 w 323"/>
                <a:gd name="T57" fmla="*/ 48 h 379"/>
                <a:gd name="T58" fmla="*/ 6 w 323"/>
                <a:gd name="T59" fmla="*/ 45 h 379"/>
                <a:gd name="T60" fmla="*/ 5 w 323"/>
                <a:gd name="T61" fmla="*/ 40 h 379"/>
                <a:gd name="T62" fmla="*/ 6 w 323"/>
                <a:gd name="T63" fmla="*/ 33 h 379"/>
                <a:gd name="T64" fmla="*/ 8 w 323"/>
                <a:gd name="T65" fmla="*/ 27 h 379"/>
                <a:gd name="T66" fmla="*/ 11 w 323"/>
                <a:gd name="T67" fmla="*/ 23 h 379"/>
                <a:gd name="T68" fmla="*/ 15 w 323"/>
                <a:gd name="T69" fmla="*/ 18 h 379"/>
                <a:gd name="T70" fmla="*/ 19 w 323"/>
                <a:gd name="T71" fmla="*/ 15 h 379"/>
                <a:gd name="T72" fmla="*/ 24 w 323"/>
                <a:gd name="T73" fmla="*/ 11 h 379"/>
                <a:gd name="T74" fmla="*/ 30 w 323"/>
                <a:gd name="T75" fmla="*/ 7 h 379"/>
                <a:gd name="T76" fmla="*/ 36 w 323"/>
                <a:gd name="T77" fmla="*/ 4 h 379"/>
                <a:gd name="T78" fmla="*/ 42 w 323"/>
                <a:gd name="T79" fmla="*/ 1 h 379"/>
                <a:gd name="T80" fmla="*/ 42 w 323"/>
                <a:gd name="T81" fmla="*/ 0 h 379"/>
                <a:gd name="T82" fmla="*/ 36 w 323"/>
                <a:gd name="T83" fmla="*/ 1 h 379"/>
                <a:gd name="T84" fmla="*/ 30 w 323"/>
                <a:gd name="T85" fmla="*/ 3 h 379"/>
                <a:gd name="T86" fmla="*/ 23 w 323"/>
                <a:gd name="T87" fmla="*/ 6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49" name="Freeform 887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39 w 282"/>
                <a:gd name="T1" fmla="*/ 13 h 253"/>
                <a:gd name="T2" fmla="*/ 41 w 282"/>
                <a:gd name="T3" fmla="*/ 15 h 253"/>
                <a:gd name="T4" fmla="*/ 43 w 282"/>
                <a:gd name="T5" fmla="*/ 18 h 253"/>
                <a:gd name="T6" fmla="*/ 43 w 282"/>
                <a:gd name="T7" fmla="*/ 21 h 253"/>
                <a:gd name="T8" fmla="*/ 43 w 282"/>
                <a:gd name="T9" fmla="*/ 24 h 253"/>
                <a:gd name="T10" fmla="*/ 43 w 282"/>
                <a:gd name="T11" fmla="*/ 26 h 253"/>
                <a:gd name="T12" fmla="*/ 42 w 282"/>
                <a:gd name="T13" fmla="*/ 28 h 253"/>
                <a:gd name="T14" fmla="*/ 41 w 282"/>
                <a:gd name="T15" fmla="*/ 31 h 253"/>
                <a:gd name="T16" fmla="*/ 39 w 282"/>
                <a:gd name="T17" fmla="*/ 32 h 253"/>
                <a:gd name="T18" fmla="*/ 38 w 282"/>
                <a:gd name="T19" fmla="*/ 34 h 253"/>
                <a:gd name="T20" fmla="*/ 36 w 282"/>
                <a:gd name="T21" fmla="*/ 36 h 253"/>
                <a:gd name="T22" fmla="*/ 34 w 282"/>
                <a:gd name="T23" fmla="*/ 37 h 253"/>
                <a:gd name="T24" fmla="*/ 32 w 282"/>
                <a:gd name="T25" fmla="*/ 39 h 253"/>
                <a:gd name="T26" fmla="*/ 32 w 282"/>
                <a:gd name="T27" fmla="*/ 40 h 253"/>
                <a:gd name="T28" fmla="*/ 32 w 282"/>
                <a:gd name="T29" fmla="*/ 40 h 253"/>
                <a:gd name="T30" fmla="*/ 32 w 282"/>
                <a:gd name="T31" fmla="*/ 41 h 253"/>
                <a:gd name="T32" fmla="*/ 32 w 282"/>
                <a:gd name="T33" fmla="*/ 41 h 253"/>
                <a:gd name="T34" fmla="*/ 33 w 282"/>
                <a:gd name="T35" fmla="*/ 42 h 253"/>
                <a:gd name="T36" fmla="*/ 34 w 282"/>
                <a:gd name="T37" fmla="*/ 42 h 253"/>
                <a:gd name="T38" fmla="*/ 34 w 282"/>
                <a:gd name="T39" fmla="*/ 42 h 253"/>
                <a:gd name="T40" fmla="*/ 35 w 282"/>
                <a:gd name="T41" fmla="*/ 41 h 253"/>
                <a:gd name="T42" fmla="*/ 39 w 282"/>
                <a:gd name="T43" fmla="*/ 39 h 253"/>
                <a:gd name="T44" fmla="*/ 42 w 282"/>
                <a:gd name="T45" fmla="*/ 36 h 253"/>
                <a:gd name="T46" fmla="*/ 45 w 282"/>
                <a:gd name="T47" fmla="*/ 32 h 253"/>
                <a:gd name="T48" fmla="*/ 46 w 282"/>
                <a:gd name="T49" fmla="*/ 28 h 253"/>
                <a:gd name="T50" fmla="*/ 47 w 282"/>
                <a:gd name="T51" fmla="*/ 23 h 253"/>
                <a:gd name="T52" fmla="*/ 47 w 282"/>
                <a:gd name="T53" fmla="*/ 19 h 253"/>
                <a:gd name="T54" fmla="*/ 45 w 282"/>
                <a:gd name="T55" fmla="*/ 15 h 253"/>
                <a:gd name="T56" fmla="*/ 42 w 282"/>
                <a:gd name="T57" fmla="*/ 12 h 253"/>
                <a:gd name="T58" fmla="*/ 40 w 282"/>
                <a:gd name="T59" fmla="*/ 10 h 253"/>
                <a:gd name="T60" fmla="*/ 37 w 282"/>
                <a:gd name="T61" fmla="*/ 8 h 253"/>
                <a:gd name="T62" fmla="*/ 34 w 282"/>
                <a:gd name="T63" fmla="*/ 6 h 253"/>
                <a:gd name="T64" fmla="*/ 31 w 282"/>
                <a:gd name="T65" fmla="*/ 5 h 253"/>
                <a:gd name="T66" fmla="*/ 27 w 282"/>
                <a:gd name="T67" fmla="*/ 4 h 253"/>
                <a:gd name="T68" fmla="*/ 24 w 282"/>
                <a:gd name="T69" fmla="*/ 3 h 253"/>
                <a:gd name="T70" fmla="*/ 20 w 282"/>
                <a:gd name="T71" fmla="*/ 2 h 253"/>
                <a:gd name="T72" fmla="*/ 17 w 282"/>
                <a:gd name="T73" fmla="*/ 1 h 253"/>
                <a:gd name="T74" fmla="*/ 14 w 282"/>
                <a:gd name="T75" fmla="*/ 1 h 253"/>
                <a:gd name="T76" fmla="*/ 11 w 282"/>
                <a:gd name="T77" fmla="*/ 0 h 253"/>
                <a:gd name="T78" fmla="*/ 8 w 282"/>
                <a:gd name="T79" fmla="*/ 0 h 253"/>
                <a:gd name="T80" fmla="*/ 5 w 282"/>
                <a:gd name="T81" fmla="*/ 0 h 253"/>
                <a:gd name="T82" fmla="*/ 3 w 282"/>
                <a:gd name="T83" fmla="*/ 0 h 253"/>
                <a:gd name="T84" fmla="*/ 2 w 282"/>
                <a:gd name="T85" fmla="*/ 0 h 253"/>
                <a:gd name="T86" fmla="*/ 1 w 282"/>
                <a:gd name="T87" fmla="*/ 1 h 253"/>
                <a:gd name="T88" fmla="*/ 0 w 282"/>
                <a:gd name="T89" fmla="*/ 1 h 253"/>
                <a:gd name="T90" fmla="*/ 2 w 282"/>
                <a:gd name="T91" fmla="*/ 1 h 253"/>
                <a:gd name="T92" fmla="*/ 4 w 282"/>
                <a:gd name="T93" fmla="*/ 1 h 253"/>
                <a:gd name="T94" fmla="*/ 6 w 282"/>
                <a:gd name="T95" fmla="*/ 2 h 253"/>
                <a:gd name="T96" fmla="*/ 9 w 282"/>
                <a:gd name="T97" fmla="*/ 2 h 253"/>
                <a:gd name="T98" fmla="*/ 11 w 282"/>
                <a:gd name="T99" fmla="*/ 3 h 253"/>
                <a:gd name="T100" fmla="*/ 14 w 282"/>
                <a:gd name="T101" fmla="*/ 3 h 253"/>
                <a:gd name="T102" fmla="*/ 16 w 282"/>
                <a:gd name="T103" fmla="*/ 4 h 253"/>
                <a:gd name="T104" fmla="*/ 19 w 282"/>
                <a:gd name="T105" fmla="*/ 4 h 253"/>
                <a:gd name="T106" fmla="*/ 22 w 282"/>
                <a:gd name="T107" fmla="*/ 5 h 253"/>
                <a:gd name="T108" fmla="*/ 24 w 282"/>
                <a:gd name="T109" fmla="*/ 6 h 253"/>
                <a:gd name="T110" fmla="*/ 27 w 282"/>
                <a:gd name="T111" fmla="*/ 7 h 253"/>
                <a:gd name="T112" fmla="*/ 30 w 282"/>
                <a:gd name="T113" fmla="*/ 8 h 253"/>
                <a:gd name="T114" fmla="*/ 32 w 282"/>
                <a:gd name="T115" fmla="*/ 9 h 253"/>
                <a:gd name="T116" fmla="*/ 35 w 282"/>
                <a:gd name="T117" fmla="*/ 10 h 253"/>
                <a:gd name="T118" fmla="*/ 37 w 282"/>
                <a:gd name="T119" fmla="*/ 11 h 253"/>
                <a:gd name="T120" fmla="*/ 39 w 282"/>
                <a:gd name="T121" fmla="*/ 13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50" name="Freeform 888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21 h 236"/>
                <a:gd name="T2" fmla="*/ 0 w 115"/>
                <a:gd name="T3" fmla="*/ 24 h 236"/>
                <a:gd name="T4" fmla="*/ 1 w 115"/>
                <a:gd name="T5" fmla="*/ 27 h 236"/>
                <a:gd name="T6" fmla="*/ 2 w 115"/>
                <a:gd name="T7" fmla="*/ 30 h 236"/>
                <a:gd name="T8" fmla="*/ 4 w 115"/>
                <a:gd name="T9" fmla="*/ 33 h 236"/>
                <a:gd name="T10" fmla="*/ 6 w 115"/>
                <a:gd name="T11" fmla="*/ 35 h 236"/>
                <a:gd name="T12" fmla="*/ 9 w 115"/>
                <a:gd name="T13" fmla="*/ 37 h 236"/>
                <a:gd name="T14" fmla="*/ 12 w 115"/>
                <a:gd name="T15" fmla="*/ 38 h 236"/>
                <a:gd name="T16" fmla="*/ 15 w 115"/>
                <a:gd name="T17" fmla="*/ 39 h 236"/>
                <a:gd name="T18" fmla="*/ 16 w 115"/>
                <a:gd name="T19" fmla="*/ 39 h 236"/>
                <a:gd name="T20" fmla="*/ 17 w 115"/>
                <a:gd name="T21" fmla="*/ 39 h 236"/>
                <a:gd name="T22" fmla="*/ 18 w 115"/>
                <a:gd name="T23" fmla="*/ 38 h 236"/>
                <a:gd name="T24" fmla="*/ 18 w 115"/>
                <a:gd name="T25" fmla="*/ 37 h 236"/>
                <a:gd name="T26" fmla="*/ 18 w 115"/>
                <a:gd name="T27" fmla="*/ 36 h 236"/>
                <a:gd name="T28" fmla="*/ 18 w 115"/>
                <a:gd name="T29" fmla="*/ 36 h 236"/>
                <a:gd name="T30" fmla="*/ 18 w 115"/>
                <a:gd name="T31" fmla="*/ 35 h 236"/>
                <a:gd name="T32" fmla="*/ 17 w 115"/>
                <a:gd name="T33" fmla="*/ 34 h 236"/>
                <a:gd name="T34" fmla="*/ 14 w 115"/>
                <a:gd name="T35" fmla="*/ 33 h 236"/>
                <a:gd name="T36" fmla="*/ 11 w 115"/>
                <a:gd name="T37" fmla="*/ 32 h 236"/>
                <a:gd name="T38" fmla="*/ 8 w 115"/>
                <a:gd name="T39" fmla="*/ 30 h 236"/>
                <a:gd name="T40" fmla="*/ 7 w 115"/>
                <a:gd name="T41" fmla="*/ 27 h 236"/>
                <a:gd name="T42" fmla="*/ 5 w 115"/>
                <a:gd name="T43" fmla="*/ 24 h 236"/>
                <a:gd name="T44" fmla="*/ 5 w 115"/>
                <a:gd name="T45" fmla="*/ 21 h 236"/>
                <a:gd name="T46" fmla="*/ 5 w 115"/>
                <a:gd name="T47" fmla="*/ 18 h 236"/>
                <a:gd name="T48" fmla="*/ 6 w 115"/>
                <a:gd name="T49" fmla="*/ 15 h 236"/>
                <a:gd name="T50" fmla="*/ 7 w 115"/>
                <a:gd name="T51" fmla="*/ 12 h 236"/>
                <a:gd name="T52" fmla="*/ 9 w 115"/>
                <a:gd name="T53" fmla="*/ 10 h 236"/>
                <a:gd name="T54" fmla="*/ 12 w 115"/>
                <a:gd name="T55" fmla="*/ 8 h 236"/>
                <a:gd name="T56" fmla="*/ 14 w 115"/>
                <a:gd name="T57" fmla="*/ 5 h 236"/>
                <a:gd name="T58" fmla="*/ 16 w 115"/>
                <a:gd name="T59" fmla="*/ 4 h 236"/>
                <a:gd name="T60" fmla="*/ 18 w 115"/>
                <a:gd name="T61" fmla="*/ 2 h 236"/>
                <a:gd name="T62" fmla="*/ 19 w 115"/>
                <a:gd name="T63" fmla="*/ 1 h 236"/>
                <a:gd name="T64" fmla="*/ 19 w 115"/>
                <a:gd name="T65" fmla="*/ 0 h 236"/>
                <a:gd name="T66" fmla="*/ 17 w 115"/>
                <a:gd name="T67" fmla="*/ 1 h 236"/>
                <a:gd name="T68" fmla="*/ 14 w 115"/>
                <a:gd name="T69" fmla="*/ 2 h 236"/>
                <a:gd name="T70" fmla="*/ 11 w 115"/>
                <a:gd name="T71" fmla="*/ 4 h 236"/>
                <a:gd name="T72" fmla="*/ 8 w 115"/>
                <a:gd name="T73" fmla="*/ 7 h 236"/>
                <a:gd name="T74" fmla="*/ 5 w 115"/>
                <a:gd name="T75" fmla="*/ 10 h 236"/>
                <a:gd name="T76" fmla="*/ 3 w 115"/>
                <a:gd name="T77" fmla="*/ 14 h 236"/>
                <a:gd name="T78" fmla="*/ 1 w 115"/>
                <a:gd name="T79" fmla="*/ 17 h 236"/>
                <a:gd name="T80" fmla="*/ 0 w 115"/>
                <a:gd name="T81" fmla="*/ 21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51" name="Freeform 889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35 w 245"/>
                <a:gd name="T1" fmla="*/ 21 h 310"/>
                <a:gd name="T2" fmla="*/ 37 w 245"/>
                <a:gd name="T3" fmla="*/ 24 h 310"/>
                <a:gd name="T4" fmla="*/ 38 w 245"/>
                <a:gd name="T5" fmla="*/ 28 h 310"/>
                <a:gd name="T6" fmla="*/ 37 w 245"/>
                <a:gd name="T7" fmla="*/ 31 h 310"/>
                <a:gd name="T8" fmla="*/ 35 w 245"/>
                <a:gd name="T9" fmla="*/ 35 h 310"/>
                <a:gd name="T10" fmla="*/ 31 w 245"/>
                <a:gd name="T11" fmla="*/ 38 h 310"/>
                <a:gd name="T12" fmla="*/ 28 w 245"/>
                <a:gd name="T13" fmla="*/ 41 h 310"/>
                <a:gd name="T14" fmla="*/ 24 w 245"/>
                <a:gd name="T15" fmla="*/ 44 h 310"/>
                <a:gd name="T16" fmla="*/ 21 w 245"/>
                <a:gd name="T17" fmla="*/ 47 h 310"/>
                <a:gd name="T18" fmla="*/ 21 w 245"/>
                <a:gd name="T19" fmla="*/ 48 h 310"/>
                <a:gd name="T20" fmla="*/ 20 w 245"/>
                <a:gd name="T21" fmla="*/ 50 h 310"/>
                <a:gd name="T22" fmla="*/ 20 w 245"/>
                <a:gd name="T23" fmla="*/ 51 h 310"/>
                <a:gd name="T24" fmla="*/ 22 w 245"/>
                <a:gd name="T25" fmla="*/ 52 h 310"/>
                <a:gd name="T26" fmla="*/ 23 w 245"/>
                <a:gd name="T27" fmla="*/ 52 h 310"/>
                <a:gd name="T28" fmla="*/ 26 w 245"/>
                <a:gd name="T29" fmla="*/ 49 h 310"/>
                <a:gd name="T30" fmla="*/ 30 w 245"/>
                <a:gd name="T31" fmla="*/ 45 h 310"/>
                <a:gd name="T32" fmla="*/ 35 w 245"/>
                <a:gd name="T33" fmla="*/ 41 h 310"/>
                <a:gd name="T34" fmla="*/ 38 w 245"/>
                <a:gd name="T35" fmla="*/ 37 h 310"/>
                <a:gd name="T36" fmla="*/ 41 w 245"/>
                <a:gd name="T37" fmla="*/ 31 h 310"/>
                <a:gd name="T38" fmla="*/ 41 w 245"/>
                <a:gd name="T39" fmla="*/ 25 h 310"/>
                <a:gd name="T40" fmla="*/ 38 w 245"/>
                <a:gd name="T41" fmla="*/ 20 h 310"/>
                <a:gd name="T42" fmla="*/ 34 w 245"/>
                <a:gd name="T43" fmla="*/ 16 h 310"/>
                <a:gd name="T44" fmla="*/ 29 w 245"/>
                <a:gd name="T45" fmla="*/ 13 h 310"/>
                <a:gd name="T46" fmla="*/ 25 w 245"/>
                <a:gd name="T47" fmla="*/ 10 h 310"/>
                <a:gd name="T48" fmla="*/ 20 w 245"/>
                <a:gd name="T49" fmla="*/ 8 h 310"/>
                <a:gd name="T50" fmla="*/ 16 w 245"/>
                <a:gd name="T51" fmla="*/ 5 h 310"/>
                <a:gd name="T52" fmla="*/ 11 w 245"/>
                <a:gd name="T53" fmla="*/ 3 h 310"/>
                <a:gd name="T54" fmla="*/ 7 w 245"/>
                <a:gd name="T55" fmla="*/ 1 h 310"/>
                <a:gd name="T56" fmla="*/ 3 w 245"/>
                <a:gd name="T57" fmla="*/ 0 h 310"/>
                <a:gd name="T58" fmla="*/ 1 w 245"/>
                <a:gd name="T59" fmla="*/ 0 h 310"/>
                <a:gd name="T60" fmla="*/ 2 w 245"/>
                <a:gd name="T61" fmla="*/ 1 h 310"/>
                <a:gd name="T62" fmla="*/ 6 w 245"/>
                <a:gd name="T63" fmla="*/ 3 h 310"/>
                <a:gd name="T64" fmla="*/ 10 w 245"/>
                <a:gd name="T65" fmla="*/ 5 h 310"/>
                <a:gd name="T66" fmla="*/ 14 w 245"/>
                <a:gd name="T67" fmla="*/ 7 h 310"/>
                <a:gd name="T68" fmla="*/ 19 w 245"/>
                <a:gd name="T69" fmla="*/ 10 h 310"/>
                <a:gd name="T70" fmla="*/ 23 w 245"/>
                <a:gd name="T71" fmla="*/ 12 h 310"/>
                <a:gd name="T72" fmla="*/ 28 w 245"/>
                <a:gd name="T73" fmla="*/ 15 h 310"/>
                <a:gd name="T74" fmla="*/ 31 w 245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52" name="Freeform 890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7282" name="Group 891"/>
          <p:cNvGrpSpPr>
            <a:grpSpLocks/>
          </p:cNvGrpSpPr>
          <p:nvPr/>
        </p:nvGrpSpPr>
        <p:grpSpPr bwMode="auto">
          <a:xfrm>
            <a:off x="5394325" y="3732213"/>
            <a:ext cx="290513" cy="404812"/>
            <a:chOff x="4290" y="3130"/>
            <a:chExt cx="183" cy="255"/>
          </a:xfrm>
        </p:grpSpPr>
        <p:pic>
          <p:nvPicPr>
            <p:cNvPr id="7317" name="Picture 892" descr="31u_bnrz[1]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18" name="Freeform 893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12 w 199"/>
                <a:gd name="T1" fmla="*/ 5 h 232"/>
                <a:gd name="T2" fmla="*/ 9 w 199"/>
                <a:gd name="T3" fmla="*/ 7 h 232"/>
                <a:gd name="T4" fmla="*/ 7 w 199"/>
                <a:gd name="T5" fmla="*/ 8 h 232"/>
                <a:gd name="T6" fmla="*/ 5 w 199"/>
                <a:gd name="T7" fmla="*/ 11 h 232"/>
                <a:gd name="T8" fmla="*/ 3 w 199"/>
                <a:gd name="T9" fmla="*/ 13 h 232"/>
                <a:gd name="T10" fmla="*/ 2 w 199"/>
                <a:gd name="T11" fmla="*/ 15 h 232"/>
                <a:gd name="T12" fmla="*/ 1 w 199"/>
                <a:gd name="T13" fmla="*/ 18 h 232"/>
                <a:gd name="T14" fmla="*/ 0 w 199"/>
                <a:gd name="T15" fmla="*/ 21 h 232"/>
                <a:gd name="T16" fmla="*/ 0 w 199"/>
                <a:gd name="T17" fmla="*/ 24 h 232"/>
                <a:gd name="T18" fmla="*/ 0 w 199"/>
                <a:gd name="T19" fmla="*/ 28 h 232"/>
                <a:gd name="T20" fmla="*/ 2 w 199"/>
                <a:gd name="T21" fmla="*/ 31 h 232"/>
                <a:gd name="T22" fmla="*/ 4 w 199"/>
                <a:gd name="T23" fmla="*/ 34 h 232"/>
                <a:gd name="T24" fmla="*/ 7 w 199"/>
                <a:gd name="T25" fmla="*/ 36 h 232"/>
                <a:gd name="T26" fmla="*/ 11 w 199"/>
                <a:gd name="T27" fmla="*/ 38 h 232"/>
                <a:gd name="T28" fmla="*/ 15 w 199"/>
                <a:gd name="T29" fmla="*/ 39 h 232"/>
                <a:gd name="T30" fmla="*/ 18 w 199"/>
                <a:gd name="T31" fmla="*/ 39 h 232"/>
                <a:gd name="T32" fmla="*/ 22 w 199"/>
                <a:gd name="T33" fmla="*/ 38 h 232"/>
                <a:gd name="T34" fmla="*/ 23 w 199"/>
                <a:gd name="T35" fmla="*/ 38 h 232"/>
                <a:gd name="T36" fmla="*/ 24 w 199"/>
                <a:gd name="T37" fmla="*/ 38 h 232"/>
                <a:gd name="T38" fmla="*/ 24 w 199"/>
                <a:gd name="T39" fmla="*/ 37 h 232"/>
                <a:gd name="T40" fmla="*/ 25 w 199"/>
                <a:gd name="T41" fmla="*/ 37 h 232"/>
                <a:gd name="T42" fmla="*/ 24 w 199"/>
                <a:gd name="T43" fmla="*/ 36 h 232"/>
                <a:gd name="T44" fmla="*/ 23 w 199"/>
                <a:gd name="T45" fmla="*/ 35 h 232"/>
                <a:gd name="T46" fmla="*/ 22 w 199"/>
                <a:gd name="T47" fmla="*/ 34 h 232"/>
                <a:gd name="T48" fmla="*/ 21 w 199"/>
                <a:gd name="T49" fmla="*/ 34 h 232"/>
                <a:gd name="T50" fmla="*/ 19 w 199"/>
                <a:gd name="T51" fmla="*/ 33 h 232"/>
                <a:gd name="T52" fmla="*/ 17 w 199"/>
                <a:gd name="T53" fmla="*/ 33 h 232"/>
                <a:gd name="T54" fmla="*/ 16 w 199"/>
                <a:gd name="T55" fmla="*/ 32 h 232"/>
                <a:gd name="T56" fmla="*/ 14 w 199"/>
                <a:gd name="T57" fmla="*/ 32 h 232"/>
                <a:gd name="T58" fmla="*/ 12 w 199"/>
                <a:gd name="T59" fmla="*/ 31 h 232"/>
                <a:gd name="T60" fmla="*/ 10 w 199"/>
                <a:gd name="T61" fmla="*/ 31 h 232"/>
                <a:gd name="T62" fmla="*/ 9 w 199"/>
                <a:gd name="T63" fmla="*/ 30 h 232"/>
                <a:gd name="T64" fmla="*/ 7 w 199"/>
                <a:gd name="T65" fmla="*/ 28 h 232"/>
                <a:gd name="T66" fmla="*/ 7 w 199"/>
                <a:gd name="T67" fmla="*/ 22 h 232"/>
                <a:gd name="T68" fmla="*/ 8 w 199"/>
                <a:gd name="T69" fmla="*/ 16 h 232"/>
                <a:gd name="T70" fmla="*/ 11 w 199"/>
                <a:gd name="T71" fmla="*/ 12 h 232"/>
                <a:gd name="T72" fmla="*/ 16 w 199"/>
                <a:gd name="T73" fmla="*/ 8 h 232"/>
                <a:gd name="T74" fmla="*/ 20 w 199"/>
                <a:gd name="T75" fmla="*/ 6 h 232"/>
                <a:gd name="T76" fmla="*/ 25 w 199"/>
                <a:gd name="T77" fmla="*/ 4 h 232"/>
                <a:gd name="T78" fmla="*/ 30 w 199"/>
                <a:gd name="T79" fmla="*/ 2 h 232"/>
                <a:gd name="T80" fmla="*/ 33 w 199"/>
                <a:gd name="T81" fmla="*/ 1 h 232"/>
                <a:gd name="T82" fmla="*/ 31 w 199"/>
                <a:gd name="T83" fmla="*/ 0 h 232"/>
                <a:gd name="T84" fmla="*/ 29 w 199"/>
                <a:gd name="T85" fmla="*/ 0 h 232"/>
                <a:gd name="T86" fmla="*/ 26 w 199"/>
                <a:gd name="T87" fmla="*/ 0 h 232"/>
                <a:gd name="T88" fmla="*/ 23 w 199"/>
                <a:gd name="T89" fmla="*/ 1 h 232"/>
                <a:gd name="T90" fmla="*/ 20 w 199"/>
                <a:gd name="T91" fmla="*/ 2 h 232"/>
                <a:gd name="T92" fmla="*/ 17 w 199"/>
                <a:gd name="T93" fmla="*/ 3 h 232"/>
                <a:gd name="T94" fmla="*/ 14 w 199"/>
                <a:gd name="T95" fmla="*/ 4 h 232"/>
                <a:gd name="T96" fmla="*/ 12 w 199"/>
                <a:gd name="T97" fmla="*/ 5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19" name="Freeform 894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9 w 128"/>
                <a:gd name="T1" fmla="*/ 10 h 180"/>
                <a:gd name="T2" fmla="*/ 19 w 128"/>
                <a:gd name="T3" fmla="*/ 13 h 180"/>
                <a:gd name="T4" fmla="*/ 19 w 128"/>
                <a:gd name="T5" fmla="*/ 16 h 180"/>
                <a:gd name="T6" fmla="*/ 18 w 128"/>
                <a:gd name="T7" fmla="*/ 18 h 180"/>
                <a:gd name="T8" fmla="*/ 16 w 128"/>
                <a:gd name="T9" fmla="*/ 20 h 180"/>
                <a:gd name="T10" fmla="*/ 13 w 128"/>
                <a:gd name="T11" fmla="*/ 22 h 180"/>
                <a:gd name="T12" fmla="*/ 10 w 128"/>
                <a:gd name="T13" fmla="*/ 24 h 180"/>
                <a:gd name="T14" fmla="*/ 8 w 128"/>
                <a:gd name="T15" fmla="*/ 26 h 180"/>
                <a:gd name="T16" fmla="*/ 5 w 128"/>
                <a:gd name="T17" fmla="*/ 27 h 180"/>
                <a:gd name="T18" fmla="*/ 5 w 128"/>
                <a:gd name="T19" fmla="*/ 28 h 180"/>
                <a:gd name="T20" fmla="*/ 5 w 128"/>
                <a:gd name="T21" fmla="*/ 28 h 180"/>
                <a:gd name="T22" fmla="*/ 5 w 128"/>
                <a:gd name="T23" fmla="*/ 29 h 180"/>
                <a:gd name="T24" fmla="*/ 5 w 128"/>
                <a:gd name="T25" fmla="*/ 30 h 180"/>
                <a:gd name="T26" fmla="*/ 6 w 128"/>
                <a:gd name="T27" fmla="*/ 30 h 180"/>
                <a:gd name="T28" fmla="*/ 6 w 128"/>
                <a:gd name="T29" fmla="*/ 30 h 180"/>
                <a:gd name="T30" fmla="*/ 6 w 128"/>
                <a:gd name="T31" fmla="*/ 30 h 180"/>
                <a:gd name="T32" fmla="*/ 7 w 128"/>
                <a:gd name="T33" fmla="*/ 30 h 180"/>
                <a:gd name="T34" fmla="*/ 10 w 128"/>
                <a:gd name="T35" fmla="*/ 28 h 180"/>
                <a:gd name="T36" fmla="*/ 13 w 128"/>
                <a:gd name="T37" fmla="*/ 26 h 180"/>
                <a:gd name="T38" fmla="*/ 16 w 128"/>
                <a:gd name="T39" fmla="*/ 24 h 180"/>
                <a:gd name="T40" fmla="*/ 19 w 128"/>
                <a:gd name="T41" fmla="*/ 22 h 180"/>
                <a:gd name="T42" fmla="*/ 21 w 128"/>
                <a:gd name="T43" fmla="*/ 19 h 180"/>
                <a:gd name="T44" fmla="*/ 22 w 128"/>
                <a:gd name="T45" fmla="*/ 16 h 180"/>
                <a:gd name="T46" fmla="*/ 22 w 128"/>
                <a:gd name="T47" fmla="*/ 13 h 180"/>
                <a:gd name="T48" fmla="*/ 21 w 128"/>
                <a:gd name="T49" fmla="*/ 9 h 180"/>
                <a:gd name="T50" fmla="*/ 19 w 128"/>
                <a:gd name="T51" fmla="*/ 7 h 180"/>
                <a:gd name="T52" fmla="*/ 17 w 128"/>
                <a:gd name="T53" fmla="*/ 4 h 180"/>
                <a:gd name="T54" fmla="*/ 14 w 128"/>
                <a:gd name="T55" fmla="*/ 3 h 180"/>
                <a:gd name="T56" fmla="*/ 10 w 128"/>
                <a:gd name="T57" fmla="*/ 1 h 180"/>
                <a:gd name="T58" fmla="*/ 6 w 128"/>
                <a:gd name="T59" fmla="*/ 0 h 180"/>
                <a:gd name="T60" fmla="*/ 3 w 128"/>
                <a:gd name="T61" fmla="*/ 0 h 180"/>
                <a:gd name="T62" fmla="*/ 1 w 128"/>
                <a:gd name="T63" fmla="*/ 0 h 180"/>
                <a:gd name="T64" fmla="*/ 0 w 128"/>
                <a:gd name="T65" fmla="*/ 1 h 180"/>
                <a:gd name="T66" fmla="*/ 2 w 128"/>
                <a:gd name="T67" fmla="*/ 2 h 180"/>
                <a:gd name="T68" fmla="*/ 5 w 128"/>
                <a:gd name="T69" fmla="*/ 2 h 180"/>
                <a:gd name="T70" fmla="*/ 8 w 128"/>
                <a:gd name="T71" fmla="*/ 3 h 180"/>
                <a:gd name="T72" fmla="*/ 10 w 128"/>
                <a:gd name="T73" fmla="*/ 4 h 180"/>
                <a:gd name="T74" fmla="*/ 13 w 128"/>
                <a:gd name="T75" fmla="*/ 5 h 180"/>
                <a:gd name="T76" fmla="*/ 15 w 128"/>
                <a:gd name="T77" fmla="*/ 6 h 180"/>
                <a:gd name="T78" fmla="*/ 17 w 128"/>
                <a:gd name="T79" fmla="*/ 8 h 180"/>
                <a:gd name="T80" fmla="*/ 19 w 128"/>
                <a:gd name="T81" fmla="*/ 1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20" name="Freeform 895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7 w 322"/>
                <a:gd name="T1" fmla="*/ 12 h 378"/>
                <a:gd name="T2" fmla="*/ 9 w 322"/>
                <a:gd name="T3" fmla="*/ 19 h 378"/>
                <a:gd name="T4" fmla="*/ 3 w 322"/>
                <a:gd name="T5" fmla="*/ 28 h 378"/>
                <a:gd name="T6" fmla="*/ 0 w 322"/>
                <a:gd name="T7" fmla="*/ 38 h 378"/>
                <a:gd name="T8" fmla="*/ 1 w 322"/>
                <a:gd name="T9" fmla="*/ 44 h 378"/>
                <a:gd name="T10" fmla="*/ 2 w 322"/>
                <a:gd name="T11" fmla="*/ 47 h 378"/>
                <a:gd name="T12" fmla="*/ 3 w 322"/>
                <a:gd name="T13" fmla="*/ 50 h 378"/>
                <a:gd name="T14" fmla="*/ 5 w 322"/>
                <a:gd name="T15" fmla="*/ 52 h 378"/>
                <a:gd name="T16" fmla="*/ 9 w 322"/>
                <a:gd name="T17" fmla="*/ 54 h 378"/>
                <a:gd name="T18" fmla="*/ 14 w 322"/>
                <a:gd name="T19" fmla="*/ 56 h 378"/>
                <a:gd name="T20" fmla="*/ 20 w 322"/>
                <a:gd name="T21" fmla="*/ 58 h 378"/>
                <a:gd name="T22" fmla="*/ 25 w 322"/>
                <a:gd name="T23" fmla="*/ 60 h 378"/>
                <a:gd name="T24" fmla="*/ 31 w 322"/>
                <a:gd name="T25" fmla="*/ 61 h 378"/>
                <a:gd name="T26" fmla="*/ 37 w 322"/>
                <a:gd name="T27" fmla="*/ 62 h 378"/>
                <a:gd name="T28" fmla="*/ 43 w 322"/>
                <a:gd name="T29" fmla="*/ 62 h 378"/>
                <a:gd name="T30" fmla="*/ 48 w 322"/>
                <a:gd name="T31" fmla="*/ 63 h 378"/>
                <a:gd name="T32" fmla="*/ 52 w 322"/>
                <a:gd name="T33" fmla="*/ 63 h 378"/>
                <a:gd name="T34" fmla="*/ 54 w 322"/>
                <a:gd name="T35" fmla="*/ 62 h 378"/>
                <a:gd name="T36" fmla="*/ 54 w 322"/>
                <a:gd name="T37" fmla="*/ 60 h 378"/>
                <a:gd name="T38" fmla="*/ 53 w 322"/>
                <a:gd name="T39" fmla="*/ 59 h 378"/>
                <a:gd name="T40" fmla="*/ 49 w 322"/>
                <a:gd name="T41" fmla="*/ 58 h 378"/>
                <a:gd name="T42" fmla="*/ 44 w 322"/>
                <a:gd name="T43" fmla="*/ 57 h 378"/>
                <a:gd name="T44" fmla="*/ 39 w 322"/>
                <a:gd name="T45" fmla="*/ 56 h 378"/>
                <a:gd name="T46" fmla="*/ 34 w 322"/>
                <a:gd name="T47" fmla="*/ 55 h 378"/>
                <a:gd name="T48" fmla="*/ 29 w 322"/>
                <a:gd name="T49" fmla="*/ 54 h 378"/>
                <a:gd name="T50" fmla="*/ 23 w 322"/>
                <a:gd name="T51" fmla="*/ 53 h 378"/>
                <a:gd name="T52" fmla="*/ 18 w 322"/>
                <a:gd name="T53" fmla="*/ 52 h 378"/>
                <a:gd name="T54" fmla="*/ 13 w 322"/>
                <a:gd name="T55" fmla="*/ 50 h 378"/>
                <a:gd name="T56" fmla="*/ 9 w 322"/>
                <a:gd name="T57" fmla="*/ 47 h 378"/>
                <a:gd name="T58" fmla="*/ 6 w 322"/>
                <a:gd name="T59" fmla="*/ 43 h 378"/>
                <a:gd name="T60" fmla="*/ 6 w 322"/>
                <a:gd name="T61" fmla="*/ 39 h 378"/>
                <a:gd name="T62" fmla="*/ 6 w 322"/>
                <a:gd name="T63" fmla="*/ 33 h 378"/>
                <a:gd name="T64" fmla="*/ 9 w 322"/>
                <a:gd name="T65" fmla="*/ 28 h 378"/>
                <a:gd name="T66" fmla="*/ 12 w 322"/>
                <a:gd name="T67" fmla="*/ 23 h 378"/>
                <a:gd name="T68" fmla="*/ 16 w 322"/>
                <a:gd name="T69" fmla="*/ 18 h 378"/>
                <a:gd name="T70" fmla="*/ 21 w 322"/>
                <a:gd name="T71" fmla="*/ 14 h 378"/>
                <a:gd name="T72" fmla="*/ 26 w 322"/>
                <a:gd name="T73" fmla="*/ 10 h 378"/>
                <a:gd name="T74" fmla="*/ 33 w 322"/>
                <a:gd name="T75" fmla="*/ 6 h 378"/>
                <a:gd name="T76" fmla="*/ 40 w 322"/>
                <a:gd name="T77" fmla="*/ 3 h 378"/>
                <a:gd name="T78" fmla="*/ 44 w 322"/>
                <a:gd name="T79" fmla="*/ 1 h 378"/>
                <a:gd name="T80" fmla="*/ 43 w 322"/>
                <a:gd name="T81" fmla="*/ 0 h 378"/>
                <a:gd name="T82" fmla="*/ 37 w 322"/>
                <a:gd name="T83" fmla="*/ 1 h 378"/>
                <a:gd name="T84" fmla="*/ 30 w 322"/>
                <a:gd name="T85" fmla="*/ 3 h 378"/>
                <a:gd name="T86" fmla="*/ 24 w 322"/>
                <a:gd name="T87" fmla="*/ 6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21" name="Freeform 896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39 w 283"/>
                <a:gd name="T1" fmla="*/ 13 h 252"/>
                <a:gd name="T2" fmla="*/ 41 w 283"/>
                <a:gd name="T3" fmla="*/ 15 h 252"/>
                <a:gd name="T4" fmla="*/ 43 w 283"/>
                <a:gd name="T5" fmla="*/ 18 h 252"/>
                <a:gd name="T6" fmla="*/ 43 w 283"/>
                <a:gd name="T7" fmla="*/ 21 h 252"/>
                <a:gd name="T8" fmla="*/ 43 w 283"/>
                <a:gd name="T9" fmla="*/ 24 h 252"/>
                <a:gd name="T10" fmla="*/ 43 w 283"/>
                <a:gd name="T11" fmla="*/ 26 h 252"/>
                <a:gd name="T12" fmla="*/ 42 w 283"/>
                <a:gd name="T13" fmla="*/ 28 h 252"/>
                <a:gd name="T14" fmla="*/ 41 w 283"/>
                <a:gd name="T15" fmla="*/ 31 h 252"/>
                <a:gd name="T16" fmla="*/ 39 w 283"/>
                <a:gd name="T17" fmla="*/ 32 h 252"/>
                <a:gd name="T18" fmla="*/ 37 w 283"/>
                <a:gd name="T19" fmla="*/ 34 h 252"/>
                <a:gd name="T20" fmla="*/ 36 w 283"/>
                <a:gd name="T21" fmla="*/ 36 h 252"/>
                <a:gd name="T22" fmla="*/ 34 w 283"/>
                <a:gd name="T23" fmla="*/ 37 h 252"/>
                <a:gd name="T24" fmla="*/ 32 w 283"/>
                <a:gd name="T25" fmla="*/ 39 h 252"/>
                <a:gd name="T26" fmla="*/ 32 w 283"/>
                <a:gd name="T27" fmla="*/ 40 h 252"/>
                <a:gd name="T28" fmla="*/ 32 w 283"/>
                <a:gd name="T29" fmla="*/ 40 h 252"/>
                <a:gd name="T30" fmla="*/ 32 w 283"/>
                <a:gd name="T31" fmla="*/ 41 h 252"/>
                <a:gd name="T32" fmla="*/ 32 w 283"/>
                <a:gd name="T33" fmla="*/ 41 h 252"/>
                <a:gd name="T34" fmla="*/ 33 w 283"/>
                <a:gd name="T35" fmla="*/ 42 h 252"/>
                <a:gd name="T36" fmla="*/ 34 w 283"/>
                <a:gd name="T37" fmla="*/ 42 h 252"/>
                <a:gd name="T38" fmla="*/ 34 w 283"/>
                <a:gd name="T39" fmla="*/ 42 h 252"/>
                <a:gd name="T40" fmla="*/ 35 w 283"/>
                <a:gd name="T41" fmla="*/ 41 h 252"/>
                <a:gd name="T42" fmla="*/ 39 w 283"/>
                <a:gd name="T43" fmla="*/ 39 h 252"/>
                <a:gd name="T44" fmla="*/ 42 w 283"/>
                <a:gd name="T45" fmla="*/ 36 h 252"/>
                <a:gd name="T46" fmla="*/ 45 w 283"/>
                <a:gd name="T47" fmla="*/ 32 h 252"/>
                <a:gd name="T48" fmla="*/ 46 w 283"/>
                <a:gd name="T49" fmla="*/ 28 h 252"/>
                <a:gd name="T50" fmla="*/ 47 w 283"/>
                <a:gd name="T51" fmla="*/ 24 h 252"/>
                <a:gd name="T52" fmla="*/ 47 w 283"/>
                <a:gd name="T53" fmla="*/ 19 h 252"/>
                <a:gd name="T54" fmla="*/ 45 w 283"/>
                <a:gd name="T55" fmla="*/ 15 h 252"/>
                <a:gd name="T56" fmla="*/ 42 w 283"/>
                <a:gd name="T57" fmla="*/ 12 h 252"/>
                <a:gd name="T58" fmla="*/ 40 w 283"/>
                <a:gd name="T59" fmla="*/ 10 h 252"/>
                <a:gd name="T60" fmla="*/ 37 w 283"/>
                <a:gd name="T61" fmla="*/ 8 h 252"/>
                <a:gd name="T62" fmla="*/ 34 w 283"/>
                <a:gd name="T63" fmla="*/ 7 h 252"/>
                <a:gd name="T64" fmla="*/ 31 w 283"/>
                <a:gd name="T65" fmla="*/ 5 h 252"/>
                <a:gd name="T66" fmla="*/ 27 w 283"/>
                <a:gd name="T67" fmla="*/ 4 h 252"/>
                <a:gd name="T68" fmla="*/ 24 w 283"/>
                <a:gd name="T69" fmla="*/ 3 h 252"/>
                <a:gd name="T70" fmla="*/ 20 w 283"/>
                <a:gd name="T71" fmla="*/ 2 h 252"/>
                <a:gd name="T72" fmla="*/ 17 w 283"/>
                <a:gd name="T73" fmla="*/ 1 h 252"/>
                <a:gd name="T74" fmla="*/ 14 w 283"/>
                <a:gd name="T75" fmla="*/ 1 h 252"/>
                <a:gd name="T76" fmla="*/ 11 w 283"/>
                <a:gd name="T77" fmla="*/ 0 h 252"/>
                <a:gd name="T78" fmla="*/ 8 w 283"/>
                <a:gd name="T79" fmla="*/ 0 h 252"/>
                <a:gd name="T80" fmla="*/ 6 w 283"/>
                <a:gd name="T81" fmla="*/ 0 h 252"/>
                <a:gd name="T82" fmla="*/ 3 w 283"/>
                <a:gd name="T83" fmla="*/ 0 h 252"/>
                <a:gd name="T84" fmla="*/ 2 w 283"/>
                <a:gd name="T85" fmla="*/ 0 h 252"/>
                <a:gd name="T86" fmla="*/ 1 w 283"/>
                <a:gd name="T87" fmla="*/ 0 h 252"/>
                <a:gd name="T88" fmla="*/ 0 w 283"/>
                <a:gd name="T89" fmla="*/ 1 h 252"/>
                <a:gd name="T90" fmla="*/ 2 w 283"/>
                <a:gd name="T91" fmla="*/ 1 h 252"/>
                <a:gd name="T92" fmla="*/ 4 w 283"/>
                <a:gd name="T93" fmla="*/ 1 h 252"/>
                <a:gd name="T94" fmla="*/ 6 w 283"/>
                <a:gd name="T95" fmla="*/ 2 h 252"/>
                <a:gd name="T96" fmla="*/ 9 w 283"/>
                <a:gd name="T97" fmla="*/ 2 h 252"/>
                <a:gd name="T98" fmla="*/ 11 w 283"/>
                <a:gd name="T99" fmla="*/ 3 h 252"/>
                <a:gd name="T100" fmla="*/ 14 w 283"/>
                <a:gd name="T101" fmla="*/ 3 h 252"/>
                <a:gd name="T102" fmla="*/ 16 w 283"/>
                <a:gd name="T103" fmla="*/ 4 h 252"/>
                <a:gd name="T104" fmla="*/ 19 w 283"/>
                <a:gd name="T105" fmla="*/ 4 h 252"/>
                <a:gd name="T106" fmla="*/ 21 w 283"/>
                <a:gd name="T107" fmla="*/ 5 h 252"/>
                <a:gd name="T108" fmla="*/ 24 w 283"/>
                <a:gd name="T109" fmla="*/ 6 h 252"/>
                <a:gd name="T110" fmla="*/ 27 w 283"/>
                <a:gd name="T111" fmla="*/ 7 h 252"/>
                <a:gd name="T112" fmla="*/ 29 w 283"/>
                <a:gd name="T113" fmla="*/ 8 h 252"/>
                <a:gd name="T114" fmla="*/ 32 w 283"/>
                <a:gd name="T115" fmla="*/ 9 h 252"/>
                <a:gd name="T116" fmla="*/ 35 w 283"/>
                <a:gd name="T117" fmla="*/ 10 h 252"/>
                <a:gd name="T118" fmla="*/ 37 w 283"/>
                <a:gd name="T119" fmla="*/ 11 h 252"/>
                <a:gd name="T120" fmla="*/ 39 w 283"/>
                <a:gd name="T121" fmla="*/ 13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22" name="Freeform 897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21 h 238"/>
                <a:gd name="T2" fmla="*/ 0 w 114"/>
                <a:gd name="T3" fmla="*/ 24 h 238"/>
                <a:gd name="T4" fmla="*/ 1 w 114"/>
                <a:gd name="T5" fmla="*/ 28 h 238"/>
                <a:gd name="T6" fmla="*/ 2 w 114"/>
                <a:gd name="T7" fmla="*/ 30 h 238"/>
                <a:gd name="T8" fmla="*/ 4 w 114"/>
                <a:gd name="T9" fmla="*/ 33 h 238"/>
                <a:gd name="T10" fmla="*/ 6 w 114"/>
                <a:gd name="T11" fmla="*/ 35 h 238"/>
                <a:gd name="T12" fmla="*/ 9 w 114"/>
                <a:gd name="T13" fmla="*/ 37 h 238"/>
                <a:gd name="T14" fmla="*/ 12 w 114"/>
                <a:gd name="T15" fmla="*/ 38 h 238"/>
                <a:gd name="T16" fmla="*/ 15 w 114"/>
                <a:gd name="T17" fmla="*/ 39 h 238"/>
                <a:gd name="T18" fmla="*/ 16 w 114"/>
                <a:gd name="T19" fmla="*/ 39 h 238"/>
                <a:gd name="T20" fmla="*/ 17 w 114"/>
                <a:gd name="T21" fmla="*/ 39 h 238"/>
                <a:gd name="T22" fmla="*/ 18 w 114"/>
                <a:gd name="T23" fmla="*/ 38 h 238"/>
                <a:gd name="T24" fmla="*/ 19 w 114"/>
                <a:gd name="T25" fmla="*/ 37 h 238"/>
                <a:gd name="T26" fmla="*/ 19 w 114"/>
                <a:gd name="T27" fmla="*/ 36 h 238"/>
                <a:gd name="T28" fmla="*/ 18 w 114"/>
                <a:gd name="T29" fmla="*/ 35 h 238"/>
                <a:gd name="T30" fmla="*/ 18 w 114"/>
                <a:gd name="T31" fmla="*/ 35 h 238"/>
                <a:gd name="T32" fmla="*/ 17 w 114"/>
                <a:gd name="T33" fmla="*/ 34 h 238"/>
                <a:gd name="T34" fmla="*/ 14 w 114"/>
                <a:gd name="T35" fmla="*/ 33 h 238"/>
                <a:gd name="T36" fmla="*/ 11 w 114"/>
                <a:gd name="T37" fmla="*/ 32 h 238"/>
                <a:gd name="T38" fmla="*/ 8 w 114"/>
                <a:gd name="T39" fmla="*/ 29 h 238"/>
                <a:gd name="T40" fmla="*/ 7 w 114"/>
                <a:gd name="T41" fmla="*/ 27 h 238"/>
                <a:gd name="T42" fmla="*/ 5 w 114"/>
                <a:gd name="T43" fmla="*/ 24 h 238"/>
                <a:gd name="T44" fmla="*/ 5 w 114"/>
                <a:gd name="T45" fmla="*/ 21 h 238"/>
                <a:gd name="T46" fmla="*/ 5 w 114"/>
                <a:gd name="T47" fmla="*/ 18 h 238"/>
                <a:gd name="T48" fmla="*/ 6 w 114"/>
                <a:gd name="T49" fmla="*/ 15 h 238"/>
                <a:gd name="T50" fmla="*/ 7 w 114"/>
                <a:gd name="T51" fmla="*/ 12 h 238"/>
                <a:gd name="T52" fmla="*/ 9 w 114"/>
                <a:gd name="T53" fmla="*/ 10 h 238"/>
                <a:gd name="T54" fmla="*/ 10 w 114"/>
                <a:gd name="T55" fmla="*/ 8 h 238"/>
                <a:gd name="T56" fmla="*/ 12 w 114"/>
                <a:gd name="T57" fmla="*/ 6 h 238"/>
                <a:gd name="T58" fmla="*/ 14 w 114"/>
                <a:gd name="T59" fmla="*/ 5 h 238"/>
                <a:gd name="T60" fmla="*/ 16 w 114"/>
                <a:gd name="T61" fmla="*/ 3 h 238"/>
                <a:gd name="T62" fmla="*/ 18 w 114"/>
                <a:gd name="T63" fmla="*/ 1 h 238"/>
                <a:gd name="T64" fmla="*/ 19 w 114"/>
                <a:gd name="T65" fmla="*/ 0 h 238"/>
                <a:gd name="T66" fmla="*/ 18 w 114"/>
                <a:gd name="T67" fmla="*/ 0 h 238"/>
                <a:gd name="T68" fmla="*/ 16 w 114"/>
                <a:gd name="T69" fmla="*/ 1 h 238"/>
                <a:gd name="T70" fmla="*/ 13 w 114"/>
                <a:gd name="T71" fmla="*/ 3 h 238"/>
                <a:gd name="T72" fmla="*/ 9 w 114"/>
                <a:gd name="T73" fmla="*/ 6 h 238"/>
                <a:gd name="T74" fmla="*/ 6 w 114"/>
                <a:gd name="T75" fmla="*/ 9 h 238"/>
                <a:gd name="T76" fmla="*/ 3 w 114"/>
                <a:gd name="T77" fmla="*/ 13 h 238"/>
                <a:gd name="T78" fmla="*/ 1 w 114"/>
                <a:gd name="T79" fmla="*/ 17 h 238"/>
                <a:gd name="T80" fmla="*/ 0 w 114"/>
                <a:gd name="T81" fmla="*/ 21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23" name="Freeform 898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35 w 246"/>
                <a:gd name="T1" fmla="*/ 21 h 310"/>
                <a:gd name="T2" fmla="*/ 37 w 246"/>
                <a:gd name="T3" fmla="*/ 24 h 310"/>
                <a:gd name="T4" fmla="*/ 38 w 246"/>
                <a:gd name="T5" fmla="*/ 28 h 310"/>
                <a:gd name="T6" fmla="*/ 37 w 246"/>
                <a:gd name="T7" fmla="*/ 31 h 310"/>
                <a:gd name="T8" fmla="*/ 35 w 246"/>
                <a:gd name="T9" fmla="*/ 35 h 310"/>
                <a:gd name="T10" fmla="*/ 31 w 246"/>
                <a:gd name="T11" fmla="*/ 38 h 310"/>
                <a:gd name="T12" fmla="*/ 28 w 246"/>
                <a:gd name="T13" fmla="*/ 41 h 310"/>
                <a:gd name="T14" fmla="*/ 24 w 246"/>
                <a:gd name="T15" fmla="*/ 44 h 310"/>
                <a:gd name="T16" fmla="*/ 22 w 246"/>
                <a:gd name="T17" fmla="*/ 47 h 310"/>
                <a:gd name="T18" fmla="*/ 21 w 246"/>
                <a:gd name="T19" fmla="*/ 48 h 310"/>
                <a:gd name="T20" fmla="*/ 20 w 246"/>
                <a:gd name="T21" fmla="*/ 50 h 310"/>
                <a:gd name="T22" fmla="*/ 20 w 246"/>
                <a:gd name="T23" fmla="*/ 51 h 310"/>
                <a:gd name="T24" fmla="*/ 22 w 246"/>
                <a:gd name="T25" fmla="*/ 52 h 310"/>
                <a:gd name="T26" fmla="*/ 23 w 246"/>
                <a:gd name="T27" fmla="*/ 52 h 310"/>
                <a:gd name="T28" fmla="*/ 26 w 246"/>
                <a:gd name="T29" fmla="*/ 49 h 310"/>
                <a:gd name="T30" fmla="*/ 30 w 246"/>
                <a:gd name="T31" fmla="*/ 45 h 310"/>
                <a:gd name="T32" fmla="*/ 35 w 246"/>
                <a:gd name="T33" fmla="*/ 41 h 310"/>
                <a:gd name="T34" fmla="*/ 39 w 246"/>
                <a:gd name="T35" fmla="*/ 37 h 310"/>
                <a:gd name="T36" fmla="*/ 41 w 246"/>
                <a:gd name="T37" fmla="*/ 31 h 310"/>
                <a:gd name="T38" fmla="*/ 40 w 246"/>
                <a:gd name="T39" fmla="*/ 26 h 310"/>
                <a:gd name="T40" fmla="*/ 38 w 246"/>
                <a:gd name="T41" fmla="*/ 20 h 310"/>
                <a:gd name="T42" fmla="*/ 34 w 246"/>
                <a:gd name="T43" fmla="*/ 16 h 310"/>
                <a:gd name="T44" fmla="*/ 30 w 246"/>
                <a:gd name="T45" fmla="*/ 12 h 310"/>
                <a:gd name="T46" fmla="*/ 25 w 246"/>
                <a:gd name="T47" fmla="*/ 10 h 310"/>
                <a:gd name="T48" fmla="*/ 21 w 246"/>
                <a:gd name="T49" fmla="*/ 7 h 310"/>
                <a:gd name="T50" fmla="*/ 16 w 246"/>
                <a:gd name="T51" fmla="*/ 5 h 310"/>
                <a:gd name="T52" fmla="*/ 12 w 246"/>
                <a:gd name="T53" fmla="*/ 3 h 310"/>
                <a:gd name="T54" fmla="*/ 8 w 246"/>
                <a:gd name="T55" fmla="*/ 1 h 310"/>
                <a:gd name="T56" fmla="*/ 4 w 246"/>
                <a:gd name="T57" fmla="*/ 0 h 310"/>
                <a:gd name="T58" fmla="*/ 1 w 246"/>
                <a:gd name="T59" fmla="*/ 0 h 310"/>
                <a:gd name="T60" fmla="*/ 1 w 246"/>
                <a:gd name="T61" fmla="*/ 1 h 310"/>
                <a:gd name="T62" fmla="*/ 5 w 246"/>
                <a:gd name="T63" fmla="*/ 2 h 310"/>
                <a:gd name="T64" fmla="*/ 9 w 246"/>
                <a:gd name="T65" fmla="*/ 4 h 310"/>
                <a:gd name="T66" fmla="*/ 13 w 246"/>
                <a:gd name="T67" fmla="*/ 6 h 310"/>
                <a:gd name="T68" fmla="*/ 18 w 246"/>
                <a:gd name="T69" fmla="*/ 9 h 310"/>
                <a:gd name="T70" fmla="*/ 22 w 246"/>
                <a:gd name="T71" fmla="*/ 12 h 310"/>
                <a:gd name="T72" fmla="*/ 27 w 246"/>
                <a:gd name="T73" fmla="*/ 15 h 310"/>
                <a:gd name="T74" fmla="*/ 31 w 246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24" name="Freeform 899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5 w 83"/>
                <a:gd name="T1" fmla="*/ 2 h 187"/>
                <a:gd name="T2" fmla="*/ 5 w 83"/>
                <a:gd name="T3" fmla="*/ 1 h 187"/>
                <a:gd name="T4" fmla="*/ 4 w 83"/>
                <a:gd name="T5" fmla="*/ 0 h 187"/>
                <a:gd name="T6" fmla="*/ 3 w 83"/>
                <a:gd name="T7" fmla="*/ 0 h 187"/>
                <a:gd name="T8" fmla="*/ 2 w 83"/>
                <a:gd name="T9" fmla="*/ 0 h 187"/>
                <a:gd name="T10" fmla="*/ 1 w 83"/>
                <a:gd name="T11" fmla="*/ 0 h 187"/>
                <a:gd name="T12" fmla="*/ 1 w 83"/>
                <a:gd name="T13" fmla="*/ 1 h 187"/>
                <a:gd name="T14" fmla="*/ 0 w 83"/>
                <a:gd name="T15" fmla="*/ 2 h 187"/>
                <a:gd name="T16" fmla="*/ 0 w 83"/>
                <a:gd name="T17" fmla="*/ 3 h 187"/>
                <a:gd name="T18" fmla="*/ 1 w 83"/>
                <a:gd name="T19" fmla="*/ 7 h 187"/>
                <a:gd name="T20" fmla="*/ 3 w 83"/>
                <a:gd name="T21" fmla="*/ 12 h 187"/>
                <a:gd name="T22" fmla="*/ 5 w 83"/>
                <a:gd name="T23" fmla="*/ 17 h 187"/>
                <a:gd name="T24" fmla="*/ 7 w 83"/>
                <a:gd name="T25" fmla="*/ 21 h 187"/>
                <a:gd name="T26" fmla="*/ 9 w 83"/>
                <a:gd name="T27" fmla="*/ 25 h 187"/>
                <a:gd name="T28" fmla="*/ 11 w 83"/>
                <a:gd name="T29" fmla="*/ 28 h 187"/>
                <a:gd name="T30" fmla="*/ 13 w 83"/>
                <a:gd name="T31" fmla="*/ 31 h 187"/>
                <a:gd name="T32" fmla="*/ 14 w 83"/>
                <a:gd name="T33" fmla="*/ 31 h 187"/>
                <a:gd name="T34" fmla="*/ 13 w 83"/>
                <a:gd name="T35" fmla="*/ 29 h 187"/>
                <a:gd name="T36" fmla="*/ 13 w 83"/>
                <a:gd name="T37" fmla="*/ 26 h 187"/>
                <a:gd name="T38" fmla="*/ 11 w 83"/>
                <a:gd name="T39" fmla="*/ 23 h 187"/>
                <a:gd name="T40" fmla="*/ 10 w 83"/>
                <a:gd name="T41" fmla="*/ 19 h 187"/>
                <a:gd name="T42" fmla="*/ 9 w 83"/>
                <a:gd name="T43" fmla="*/ 15 h 187"/>
                <a:gd name="T44" fmla="*/ 7 w 83"/>
                <a:gd name="T45" fmla="*/ 10 h 187"/>
                <a:gd name="T46" fmla="*/ 6 w 83"/>
                <a:gd name="T47" fmla="*/ 6 h 187"/>
                <a:gd name="T48" fmla="*/ 5 w 83"/>
                <a:gd name="T49" fmla="*/ 2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25" name="Freeform 900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4 w 44"/>
                <a:gd name="T1" fmla="*/ 2 h 94"/>
                <a:gd name="T2" fmla="*/ 3 w 44"/>
                <a:gd name="T3" fmla="*/ 1 h 94"/>
                <a:gd name="T4" fmla="*/ 3 w 44"/>
                <a:gd name="T5" fmla="*/ 0 h 94"/>
                <a:gd name="T6" fmla="*/ 2 w 44"/>
                <a:gd name="T7" fmla="*/ 0 h 94"/>
                <a:gd name="T8" fmla="*/ 2 w 44"/>
                <a:gd name="T9" fmla="*/ 0 h 94"/>
                <a:gd name="T10" fmla="*/ 1 w 44"/>
                <a:gd name="T11" fmla="*/ 0 h 94"/>
                <a:gd name="T12" fmla="*/ 0 w 44"/>
                <a:gd name="T13" fmla="*/ 1 h 94"/>
                <a:gd name="T14" fmla="*/ 0 w 44"/>
                <a:gd name="T15" fmla="*/ 1 h 94"/>
                <a:gd name="T16" fmla="*/ 0 w 44"/>
                <a:gd name="T17" fmla="*/ 2 h 94"/>
                <a:gd name="T18" fmla="*/ 0 w 44"/>
                <a:gd name="T19" fmla="*/ 4 h 94"/>
                <a:gd name="T20" fmla="*/ 1 w 44"/>
                <a:gd name="T21" fmla="*/ 6 h 94"/>
                <a:gd name="T22" fmla="*/ 1 w 44"/>
                <a:gd name="T23" fmla="*/ 9 h 94"/>
                <a:gd name="T24" fmla="*/ 2 w 44"/>
                <a:gd name="T25" fmla="*/ 11 h 94"/>
                <a:gd name="T26" fmla="*/ 3 w 44"/>
                <a:gd name="T27" fmla="*/ 13 h 94"/>
                <a:gd name="T28" fmla="*/ 4 w 44"/>
                <a:gd name="T29" fmla="*/ 15 h 94"/>
                <a:gd name="T30" fmla="*/ 6 w 44"/>
                <a:gd name="T31" fmla="*/ 16 h 94"/>
                <a:gd name="T32" fmla="*/ 7 w 44"/>
                <a:gd name="T33" fmla="*/ 16 h 94"/>
                <a:gd name="T34" fmla="*/ 7 w 44"/>
                <a:gd name="T35" fmla="*/ 13 h 94"/>
                <a:gd name="T36" fmla="*/ 6 w 44"/>
                <a:gd name="T37" fmla="*/ 9 h 94"/>
                <a:gd name="T38" fmla="*/ 5 w 44"/>
                <a:gd name="T39" fmla="*/ 5 h 94"/>
                <a:gd name="T40" fmla="*/ 4 w 44"/>
                <a:gd name="T41" fmla="*/ 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26" name="Freeform 901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3 w 38"/>
                <a:gd name="T1" fmla="*/ 1 h 54"/>
                <a:gd name="T2" fmla="*/ 3 w 38"/>
                <a:gd name="T3" fmla="*/ 1 h 54"/>
                <a:gd name="T4" fmla="*/ 3 w 38"/>
                <a:gd name="T5" fmla="*/ 1 h 54"/>
                <a:gd name="T6" fmla="*/ 3 w 38"/>
                <a:gd name="T7" fmla="*/ 1 h 54"/>
                <a:gd name="T8" fmla="*/ 3 w 38"/>
                <a:gd name="T9" fmla="*/ 1 h 54"/>
                <a:gd name="T10" fmla="*/ 3 w 38"/>
                <a:gd name="T11" fmla="*/ 1 h 54"/>
                <a:gd name="T12" fmla="*/ 2 w 38"/>
                <a:gd name="T13" fmla="*/ 0 h 54"/>
                <a:gd name="T14" fmla="*/ 2 w 38"/>
                <a:gd name="T15" fmla="*/ 0 h 54"/>
                <a:gd name="T16" fmla="*/ 1 w 38"/>
                <a:gd name="T17" fmla="*/ 0 h 54"/>
                <a:gd name="T18" fmla="*/ 1 w 38"/>
                <a:gd name="T19" fmla="*/ 0 h 54"/>
                <a:gd name="T20" fmla="*/ 0 w 38"/>
                <a:gd name="T21" fmla="*/ 1 h 54"/>
                <a:gd name="T22" fmla="*/ 0 w 38"/>
                <a:gd name="T23" fmla="*/ 1 h 54"/>
                <a:gd name="T24" fmla="*/ 0 w 38"/>
                <a:gd name="T25" fmla="*/ 2 h 54"/>
                <a:gd name="T26" fmla="*/ 0 w 38"/>
                <a:gd name="T27" fmla="*/ 3 h 54"/>
                <a:gd name="T28" fmla="*/ 1 w 38"/>
                <a:gd name="T29" fmla="*/ 4 h 54"/>
                <a:gd name="T30" fmla="*/ 1 w 38"/>
                <a:gd name="T31" fmla="*/ 5 h 54"/>
                <a:gd name="T32" fmla="*/ 2 w 38"/>
                <a:gd name="T33" fmla="*/ 7 h 54"/>
                <a:gd name="T34" fmla="*/ 3 w 38"/>
                <a:gd name="T35" fmla="*/ 8 h 54"/>
                <a:gd name="T36" fmla="*/ 4 w 38"/>
                <a:gd name="T37" fmla="*/ 8 h 54"/>
                <a:gd name="T38" fmla="*/ 5 w 38"/>
                <a:gd name="T39" fmla="*/ 9 h 54"/>
                <a:gd name="T40" fmla="*/ 6 w 38"/>
                <a:gd name="T41" fmla="*/ 9 h 54"/>
                <a:gd name="T42" fmla="*/ 6 w 38"/>
                <a:gd name="T43" fmla="*/ 7 h 54"/>
                <a:gd name="T44" fmla="*/ 5 w 38"/>
                <a:gd name="T45" fmla="*/ 5 h 54"/>
                <a:gd name="T46" fmla="*/ 4 w 38"/>
                <a:gd name="T47" fmla="*/ 3 h 54"/>
                <a:gd name="T48" fmla="*/ 3 w 38"/>
                <a:gd name="T49" fmla="*/ 1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27" name="Freeform 902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6 w 52"/>
                <a:gd name="T1" fmla="*/ 5 h 36"/>
                <a:gd name="T2" fmla="*/ 7 w 52"/>
                <a:gd name="T3" fmla="*/ 4 h 36"/>
                <a:gd name="T4" fmla="*/ 8 w 52"/>
                <a:gd name="T5" fmla="*/ 4 h 36"/>
                <a:gd name="T6" fmla="*/ 8 w 52"/>
                <a:gd name="T7" fmla="*/ 3 h 36"/>
                <a:gd name="T8" fmla="*/ 8 w 52"/>
                <a:gd name="T9" fmla="*/ 2 h 36"/>
                <a:gd name="T10" fmla="*/ 8 w 52"/>
                <a:gd name="T11" fmla="*/ 1 h 36"/>
                <a:gd name="T12" fmla="*/ 7 w 52"/>
                <a:gd name="T13" fmla="*/ 0 h 36"/>
                <a:gd name="T14" fmla="*/ 6 w 52"/>
                <a:gd name="T15" fmla="*/ 0 h 36"/>
                <a:gd name="T16" fmla="*/ 6 w 52"/>
                <a:gd name="T17" fmla="*/ 0 h 36"/>
                <a:gd name="T18" fmla="*/ 5 w 52"/>
                <a:gd name="T19" fmla="*/ 0 h 36"/>
                <a:gd name="T20" fmla="*/ 4 w 52"/>
                <a:gd name="T21" fmla="*/ 0 h 36"/>
                <a:gd name="T22" fmla="*/ 3 w 52"/>
                <a:gd name="T23" fmla="*/ 1 h 36"/>
                <a:gd name="T24" fmla="*/ 2 w 52"/>
                <a:gd name="T25" fmla="*/ 1 h 36"/>
                <a:gd name="T26" fmla="*/ 1 w 52"/>
                <a:gd name="T27" fmla="*/ 3 h 36"/>
                <a:gd name="T28" fmla="*/ 0 w 52"/>
                <a:gd name="T29" fmla="*/ 4 h 36"/>
                <a:gd name="T30" fmla="*/ 0 w 52"/>
                <a:gd name="T31" fmla="*/ 5 h 36"/>
                <a:gd name="T32" fmla="*/ 0 w 52"/>
                <a:gd name="T33" fmla="*/ 5 h 36"/>
                <a:gd name="T34" fmla="*/ 1 w 52"/>
                <a:gd name="T35" fmla="*/ 6 h 36"/>
                <a:gd name="T36" fmla="*/ 1 w 52"/>
                <a:gd name="T37" fmla="*/ 6 h 36"/>
                <a:gd name="T38" fmla="*/ 2 w 52"/>
                <a:gd name="T39" fmla="*/ 6 h 36"/>
                <a:gd name="T40" fmla="*/ 3 w 52"/>
                <a:gd name="T41" fmla="*/ 6 h 36"/>
                <a:gd name="T42" fmla="*/ 4 w 52"/>
                <a:gd name="T43" fmla="*/ 6 h 36"/>
                <a:gd name="T44" fmla="*/ 5 w 52"/>
                <a:gd name="T45" fmla="*/ 5 h 36"/>
                <a:gd name="T46" fmla="*/ 6 w 52"/>
                <a:gd name="T47" fmla="*/ 5 h 36"/>
                <a:gd name="T48" fmla="*/ 6 w 52"/>
                <a:gd name="T49" fmla="*/ 5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28" name="Freeform 903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12 w 198"/>
                <a:gd name="T1" fmla="*/ 6 h 236"/>
                <a:gd name="T2" fmla="*/ 10 w 198"/>
                <a:gd name="T3" fmla="*/ 8 h 236"/>
                <a:gd name="T4" fmla="*/ 8 w 198"/>
                <a:gd name="T5" fmla="*/ 10 h 236"/>
                <a:gd name="T6" fmla="*/ 6 w 198"/>
                <a:gd name="T7" fmla="*/ 12 h 236"/>
                <a:gd name="T8" fmla="*/ 4 w 198"/>
                <a:gd name="T9" fmla="*/ 14 h 236"/>
                <a:gd name="T10" fmla="*/ 2 w 198"/>
                <a:gd name="T11" fmla="*/ 17 h 236"/>
                <a:gd name="T12" fmla="*/ 1 w 198"/>
                <a:gd name="T13" fmla="*/ 19 h 236"/>
                <a:gd name="T14" fmla="*/ 0 w 198"/>
                <a:gd name="T15" fmla="*/ 21 h 236"/>
                <a:gd name="T16" fmla="*/ 0 w 198"/>
                <a:gd name="T17" fmla="*/ 24 h 236"/>
                <a:gd name="T18" fmla="*/ 0 w 198"/>
                <a:gd name="T19" fmla="*/ 28 h 236"/>
                <a:gd name="T20" fmla="*/ 2 w 198"/>
                <a:gd name="T21" fmla="*/ 31 h 236"/>
                <a:gd name="T22" fmla="*/ 4 w 198"/>
                <a:gd name="T23" fmla="*/ 34 h 236"/>
                <a:gd name="T24" fmla="*/ 7 w 198"/>
                <a:gd name="T25" fmla="*/ 36 h 236"/>
                <a:gd name="T26" fmla="*/ 11 w 198"/>
                <a:gd name="T27" fmla="*/ 38 h 236"/>
                <a:gd name="T28" fmla="*/ 15 w 198"/>
                <a:gd name="T29" fmla="*/ 39 h 236"/>
                <a:gd name="T30" fmla="*/ 18 w 198"/>
                <a:gd name="T31" fmla="*/ 39 h 236"/>
                <a:gd name="T32" fmla="*/ 22 w 198"/>
                <a:gd name="T33" fmla="*/ 38 h 236"/>
                <a:gd name="T34" fmla="*/ 23 w 198"/>
                <a:gd name="T35" fmla="*/ 38 h 236"/>
                <a:gd name="T36" fmla="*/ 24 w 198"/>
                <a:gd name="T37" fmla="*/ 38 h 236"/>
                <a:gd name="T38" fmla="*/ 24 w 198"/>
                <a:gd name="T39" fmla="*/ 37 h 236"/>
                <a:gd name="T40" fmla="*/ 24 w 198"/>
                <a:gd name="T41" fmla="*/ 37 h 236"/>
                <a:gd name="T42" fmla="*/ 24 w 198"/>
                <a:gd name="T43" fmla="*/ 36 h 236"/>
                <a:gd name="T44" fmla="*/ 24 w 198"/>
                <a:gd name="T45" fmla="*/ 36 h 236"/>
                <a:gd name="T46" fmla="*/ 23 w 198"/>
                <a:gd name="T47" fmla="*/ 36 h 236"/>
                <a:gd name="T48" fmla="*/ 22 w 198"/>
                <a:gd name="T49" fmla="*/ 36 h 236"/>
                <a:gd name="T50" fmla="*/ 21 w 198"/>
                <a:gd name="T51" fmla="*/ 36 h 236"/>
                <a:gd name="T52" fmla="*/ 20 w 198"/>
                <a:gd name="T53" fmla="*/ 36 h 236"/>
                <a:gd name="T54" fmla="*/ 19 w 198"/>
                <a:gd name="T55" fmla="*/ 36 h 236"/>
                <a:gd name="T56" fmla="*/ 18 w 198"/>
                <a:gd name="T57" fmla="*/ 36 h 236"/>
                <a:gd name="T58" fmla="*/ 16 w 198"/>
                <a:gd name="T59" fmla="*/ 36 h 236"/>
                <a:gd name="T60" fmla="*/ 15 w 198"/>
                <a:gd name="T61" fmla="*/ 36 h 236"/>
                <a:gd name="T62" fmla="*/ 13 w 198"/>
                <a:gd name="T63" fmla="*/ 35 h 236"/>
                <a:gd name="T64" fmla="*/ 11 w 198"/>
                <a:gd name="T65" fmla="*/ 35 h 236"/>
                <a:gd name="T66" fmla="*/ 9 w 198"/>
                <a:gd name="T67" fmla="*/ 34 h 236"/>
                <a:gd name="T68" fmla="*/ 7 w 198"/>
                <a:gd name="T69" fmla="*/ 33 h 236"/>
                <a:gd name="T70" fmla="*/ 5 w 198"/>
                <a:gd name="T71" fmla="*/ 31 h 236"/>
                <a:gd name="T72" fmla="*/ 3 w 198"/>
                <a:gd name="T73" fmla="*/ 29 h 236"/>
                <a:gd name="T74" fmla="*/ 3 w 198"/>
                <a:gd name="T75" fmla="*/ 26 h 236"/>
                <a:gd name="T76" fmla="*/ 3 w 198"/>
                <a:gd name="T77" fmla="*/ 23 h 236"/>
                <a:gd name="T78" fmla="*/ 4 w 198"/>
                <a:gd name="T79" fmla="*/ 20 h 236"/>
                <a:gd name="T80" fmla="*/ 5 w 198"/>
                <a:gd name="T81" fmla="*/ 18 h 236"/>
                <a:gd name="T82" fmla="*/ 7 w 198"/>
                <a:gd name="T83" fmla="*/ 16 h 236"/>
                <a:gd name="T84" fmla="*/ 8 w 198"/>
                <a:gd name="T85" fmla="*/ 14 h 236"/>
                <a:gd name="T86" fmla="*/ 11 w 198"/>
                <a:gd name="T87" fmla="*/ 12 h 236"/>
                <a:gd name="T88" fmla="*/ 13 w 198"/>
                <a:gd name="T89" fmla="*/ 10 h 236"/>
                <a:gd name="T90" fmla="*/ 16 w 198"/>
                <a:gd name="T91" fmla="*/ 8 h 236"/>
                <a:gd name="T92" fmla="*/ 18 w 198"/>
                <a:gd name="T93" fmla="*/ 6 h 236"/>
                <a:gd name="T94" fmla="*/ 21 w 198"/>
                <a:gd name="T95" fmla="*/ 5 h 236"/>
                <a:gd name="T96" fmla="*/ 24 w 198"/>
                <a:gd name="T97" fmla="*/ 4 h 236"/>
                <a:gd name="T98" fmla="*/ 26 w 198"/>
                <a:gd name="T99" fmla="*/ 3 h 236"/>
                <a:gd name="T100" fmla="*/ 29 w 198"/>
                <a:gd name="T101" fmla="*/ 2 h 236"/>
                <a:gd name="T102" fmla="*/ 31 w 198"/>
                <a:gd name="T103" fmla="*/ 2 h 236"/>
                <a:gd name="T104" fmla="*/ 33 w 198"/>
                <a:gd name="T105" fmla="*/ 1 h 236"/>
                <a:gd name="T106" fmla="*/ 32 w 198"/>
                <a:gd name="T107" fmla="*/ 0 h 236"/>
                <a:gd name="T108" fmla="*/ 30 w 198"/>
                <a:gd name="T109" fmla="*/ 0 h 236"/>
                <a:gd name="T110" fmla="*/ 27 w 198"/>
                <a:gd name="T111" fmla="*/ 0 h 236"/>
                <a:gd name="T112" fmla="*/ 24 w 198"/>
                <a:gd name="T113" fmla="*/ 1 h 236"/>
                <a:gd name="T114" fmla="*/ 21 w 198"/>
                <a:gd name="T115" fmla="*/ 2 h 236"/>
                <a:gd name="T116" fmla="*/ 18 w 198"/>
                <a:gd name="T117" fmla="*/ 3 h 236"/>
                <a:gd name="T118" fmla="*/ 15 w 198"/>
                <a:gd name="T119" fmla="*/ 5 h 236"/>
                <a:gd name="T120" fmla="*/ 12 w 198"/>
                <a:gd name="T121" fmla="*/ 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29" name="Freeform 904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9 w 128"/>
                <a:gd name="T1" fmla="*/ 10 h 183"/>
                <a:gd name="T2" fmla="*/ 19 w 128"/>
                <a:gd name="T3" fmla="*/ 13 h 183"/>
                <a:gd name="T4" fmla="*/ 19 w 128"/>
                <a:gd name="T5" fmla="*/ 16 h 183"/>
                <a:gd name="T6" fmla="*/ 17 w 128"/>
                <a:gd name="T7" fmla="*/ 18 h 183"/>
                <a:gd name="T8" fmla="*/ 15 w 128"/>
                <a:gd name="T9" fmla="*/ 20 h 183"/>
                <a:gd name="T10" fmla="*/ 13 w 128"/>
                <a:gd name="T11" fmla="*/ 22 h 183"/>
                <a:gd name="T12" fmla="*/ 10 w 128"/>
                <a:gd name="T13" fmla="*/ 24 h 183"/>
                <a:gd name="T14" fmla="*/ 7 w 128"/>
                <a:gd name="T15" fmla="*/ 26 h 183"/>
                <a:gd name="T16" fmla="*/ 5 w 128"/>
                <a:gd name="T17" fmla="*/ 27 h 183"/>
                <a:gd name="T18" fmla="*/ 5 w 128"/>
                <a:gd name="T19" fmla="*/ 28 h 183"/>
                <a:gd name="T20" fmla="*/ 4 w 128"/>
                <a:gd name="T21" fmla="*/ 28 h 183"/>
                <a:gd name="T22" fmla="*/ 4 w 128"/>
                <a:gd name="T23" fmla="*/ 29 h 183"/>
                <a:gd name="T24" fmla="*/ 5 w 128"/>
                <a:gd name="T25" fmla="*/ 29 h 183"/>
                <a:gd name="T26" fmla="*/ 5 w 128"/>
                <a:gd name="T27" fmla="*/ 30 h 183"/>
                <a:gd name="T28" fmla="*/ 6 w 128"/>
                <a:gd name="T29" fmla="*/ 30 h 183"/>
                <a:gd name="T30" fmla="*/ 6 w 128"/>
                <a:gd name="T31" fmla="*/ 30 h 183"/>
                <a:gd name="T32" fmla="*/ 7 w 128"/>
                <a:gd name="T33" fmla="*/ 30 h 183"/>
                <a:gd name="T34" fmla="*/ 10 w 128"/>
                <a:gd name="T35" fmla="*/ 28 h 183"/>
                <a:gd name="T36" fmla="*/ 13 w 128"/>
                <a:gd name="T37" fmla="*/ 26 h 183"/>
                <a:gd name="T38" fmla="*/ 16 w 128"/>
                <a:gd name="T39" fmla="*/ 24 h 183"/>
                <a:gd name="T40" fmla="*/ 19 w 128"/>
                <a:gd name="T41" fmla="*/ 22 h 183"/>
                <a:gd name="T42" fmla="*/ 20 w 128"/>
                <a:gd name="T43" fmla="*/ 19 h 183"/>
                <a:gd name="T44" fmla="*/ 21 w 128"/>
                <a:gd name="T45" fmla="*/ 16 h 183"/>
                <a:gd name="T46" fmla="*/ 22 w 128"/>
                <a:gd name="T47" fmla="*/ 13 h 183"/>
                <a:gd name="T48" fmla="*/ 21 w 128"/>
                <a:gd name="T49" fmla="*/ 10 h 183"/>
                <a:gd name="T50" fmla="*/ 19 w 128"/>
                <a:gd name="T51" fmla="*/ 7 h 183"/>
                <a:gd name="T52" fmla="*/ 17 w 128"/>
                <a:gd name="T53" fmla="*/ 5 h 183"/>
                <a:gd name="T54" fmla="*/ 14 w 128"/>
                <a:gd name="T55" fmla="*/ 3 h 183"/>
                <a:gd name="T56" fmla="*/ 10 w 128"/>
                <a:gd name="T57" fmla="*/ 1 h 183"/>
                <a:gd name="T58" fmla="*/ 7 w 128"/>
                <a:gd name="T59" fmla="*/ 0 h 183"/>
                <a:gd name="T60" fmla="*/ 4 w 128"/>
                <a:gd name="T61" fmla="*/ 0 h 183"/>
                <a:gd name="T62" fmla="*/ 2 w 128"/>
                <a:gd name="T63" fmla="*/ 0 h 183"/>
                <a:gd name="T64" fmla="*/ 0 w 128"/>
                <a:gd name="T65" fmla="*/ 1 h 183"/>
                <a:gd name="T66" fmla="*/ 3 w 128"/>
                <a:gd name="T67" fmla="*/ 2 h 183"/>
                <a:gd name="T68" fmla="*/ 6 w 128"/>
                <a:gd name="T69" fmla="*/ 2 h 183"/>
                <a:gd name="T70" fmla="*/ 8 w 128"/>
                <a:gd name="T71" fmla="*/ 3 h 183"/>
                <a:gd name="T72" fmla="*/ 11 w 128"/>
                <a:gd name="T73" fmla="*/ 4 h 183"/>
                <a:gd name="T74" fmla="*/ 13 w 128"/>
                <a:gd name="T75" fmla="*/ 5 h 183"/>
                <a:gd name="T76" fmla="*/ 15 w 128"/>
                <a:gd name="T77" fmla="*/ 6 h 183"/>
                <a:gd name="T78" fmla="*/ 17 w 128"/>
                <a:gd name="T79" fmla="*/ 8 h 183"/>
                <a:gd name="T80" fmla="*/ 19 w 128"/>
                <a:gd name="T81" fmla="*/ 1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30" name="Freeform 905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7 w 323"/>
                <a:gd name="T1" fmla="*/ 12 h 379"/>
                <a:gd name="T2" fmla="*/ 9 w 323"/>
                <a:gd name="T3" fmla="*/ 19 h 379"/>
                <a:gd name="T4" fmla="*/ 3 w 323"/>
                <a:gd name="T5" fmla="*/ 28 h 379"/>
                <a:gd name="T6" fmla="*/ 0 w 323"/>
                <a:gd name="T7" fmla="*/ 38 h 379"/>
                <a:gd name="T8" fmla="*/ 1 w 323"/>
                <a:gd name="T9" fmla="*/ 44 h 379"/>
                <a:gd name="T10" fmla="*/ 2 w 323"/>
                <a:gd name="T11" fmla="*/ 47 h 379"/>
                <a:gd name="T12" fmla="*/ 3 w 323"/>
                <a:gd name="T13" fmla="*/ 50 h 379"/>
                <a:gd name="T14" fmla="*/ 6 w 323"/>
                <a:gd name="T15" fmla="*/ 52 h 379"/>
                <a:gd name="T16" fmla="*/ 9 w 323"/>
                <a:gd name="T17" fmla="*/ 54 h 379"/>
                <a:gd name="T18" fmla="*/ 14 w 323"/>
                <a:gd name="T19" fmla="*/ 57 h 379"/>
                <a:gd name="T20" fmla="*/ 20 w 323"/>
                <a:gd name="T21" fmla="*/ 58 h 379"/>
                <a:gd name="T22" fmla="*/ 25 w 323"/>
                <a:gd name="T23" fmla="*/ 60 h 379"/>
                <a:gd name="T24" fmla="*/ 31 w 323"/>
                <a:gd name="T25" fmla="*/ 61 h 379"/>
                <a:gd name="T26" fmla="*/ 36 w 323"/>
                <a:gd name="T27" fmla="*/ 62 h 379"/>
                <a:gd name="T28" fmla="*/ 42 w 323"/>
                <a:gd name="T29" fmla="*/ 62 h 379"/>
                <a:gd name="T30" fmla="*/ 48 w 323"/>
                <a:gd name="T31" fmla="*/ 63 h 379"/>
                <a:gd name="T32" fmla="*/ 51 w 323"/>
                <a:gd name="T33" fmla="*/ 63 h 379"/>
                <a:gd name="T34" fmla="*/ 53 w 323"/>
                <a:gd name="T35" fmla="*/ 62 h 379"/>
                <a:gd name="T36" fmla="*/ 53 w 323"/>
                <a:gd name="T37" fmla="*/ 60 h 379"/>
                <a:gd name="T38" fmla="*/ 52 w 323"/>
                <a:gd name="T39" fmla="*/ 59 h 379"/>
                <a:gd name="T40" fmla="*/ 48 w 323"/>
                <a:gd name="T41" fmla="*/ 58 h 379"/>
                <a:gd name="T42" fmla="*/ 43 w 323"/>
                <a:gd name="T43" fmla="*/ 58 h 379"/>
                <a:gd name="T44" fmla="*/ 38 w 323"/>
                <a:gd name="T45" fmla="*/ 58 h 379"/>
                <a:gd name="T46" fmla="*/ 33 w 323"/>
                <a:gd name="T47" fmla="*/ 57 h 379"/>
                <a:gd name="T48" fmla="*/ 28 w 323"/>
                <a:gd name="T49" fmla="*/ 56 h 379"/>
                <a:gd name="T50" fmla="*/ 22 w 323"/>
                <a:gd name="T51" fmla="*/ 55 h 379"/>
                <a:gd name="T52" fmla="*/ 17 w 323"/>
                <a:gd name="T53" fmla="*/ 53 h 379"/>
                <a:gd name="T54" fmla="*/ 12 w 323"/>
                <a:gd name="T55" fmla="*/ 51 h 379"/>
                <a:gd name="T56" fmla="*/ 8 w 323"/>
                <a:gd name="T57" fmla="*/ 48 h 379"/>
                <a:gd name="T58" fmla="*/ 6 w 323"/>
                <a:gd name="T59" fmla="*/ 45 h 379"/>
                <a:gd name="T60" fmla="*/ 5 w 323"/>
                <a:gd name="T61" fmla="*/ 40 h 379"/>
                <a:gd name="T62" fmla="*/ 6 w 323"/>
                <a:gd name="T63" fmla="*/ 33 h 379"/>
                <a:gd name="T64" fmla="*/ 8 w 323"/>
                <a:gd name="T65" fmla="*/ 27 h 379"/>
                <a:gd name="T66" fmla="*/ 11 w 323"/>
                <a:gd name="T67" fmla="*/ 23 h 379"/>
                <a:gd name="T68" fmla="*/ 15 w 323"/>
                <a:gd name="T69" fmla="*/ 18 h 379"/>
                <a:gd name="T70" fmla="*/ 19 w 323"/>
                <a:gd name="T71" fmla="*/ 15 h 379"/>
                <a:gd name="T72" fmla="*/ 24 w 323"/>
                <a:gd name="T73" fmla="*/ 11 h 379"/>
                <a:gd name="T74" fmla="*/ 30 w 323"/>
                <a:gd name="T75" fmla="*/ 7 h 379"/>
                <a:gd name="T76" fmla="*/ 36 w 323"/>
                <a:gd name="T77" fmla="*/ 4 h 379"/>
                <a:gd name="T78" fmla="*/ 42 w 323"/>
                <a:gd name="T79" fmla="*/ 1 h 379"/>
                <a:gd name="T80" fmla="*/ 42 w 323"/>
                <a:gd name="T81" fmla="*/ 0 h 379"/>
                <a:gd name="T82" fmla="*/ 36 w 323"/>
                <a:gd name="T83" fmla="*/ 1 h 379"/>
                <a:gd name="T84" fmla="*/ 30 w 323"/>
                <a:gd name="T85" fmla="*/ 3 h 379"/>
                <a:gd name="T86" fmla="*/ 23 w 323"/>
                <a:gd name="T87" fmla="*/ 6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31" name="Freeform 906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39 w 282"/>
                <a:gd name="T1" fmla="*/ 13 h 253"/>
                <a:gd name="T2" fmla="*/ 41 w 282"/>
                <a:gd name="T3" fmla="*/ 15 h 253"/>
                <a:gd name="T4" fmla="*/ 43 w 282"/>
                <a:gd name="T5" fmla="*/ 18 h 253"/>
                <a:gd name="T6" fmla="*/ 43 w 282"/>
                <a:gd name="T7" fmla="*/ 21 h 253"/>
                <a:gd name="T8" fmla="*/ 43 w 282"/>
                <a:gd name="T9" fmla="*/ 24 h 253"/>
                <a:gd name="T10" fmla="*/ 43 w 282"/>
                <a:gd name="T11" fmla="*/ 26 h 253"/>
                <a:gd name="T12" fmla="*/ 42 w 282"/>
                <a:gd name="T13" fmla="*/ 28 h 253"/>
                <a:gd name="T14" fmla="*/ 41 w 282"/>
                <a:gd name="T15" fmla="*/ 31 h 253"/>
                <a:gd name="T16" fmla="*/ 39 w 282"/>
                <a:gd name="T17" fmla="*/ 32 h 253"/>
                <a:gd name="T18" fmla="*/ 38 w 282"/>
                <a:gd name="T19" fmla="*/ 34 h 253"/>
                <a:gd name="T20" fmla="*/ 36 w 282"/>
                <a:gd name="T21" fmla="*/ 36 h 253"/>
                <a:gd name="T22" fmla="*/ 34 w 282"/>
                <a:gd name="T23" fmla="*/ 37 h 253"/>
                <a:gd name="T24" fmla="*/ 32 w 282"/>
                <a:gd name="T25" fmla="*/ 39 h 253"/>
                <a:gd name="T26" fmla="*/ 32 w 282"/>
                <a:gd name="T27" fmla="*/ 40 h 253"/>
                <a:gd name="T28" fmla="*/ 32 w 282"/>
                <a:gd name="T29" fmla="*/ 40 h 253"/>
                <a:gd name="T30" fmla="*/ 32 w 282"/>
                <a:gd name="T31" fmla="*/ 41 h 253"/>
                <a:gd name="T32" fmla="*/ 32 w 282"/>
                <a:gd name="T33" fmla="*/ 41 h 253"/>
                <a:gd name="T34" fmla="*/ 33 w 282"/>
                <a:gd name="T35" fmla="*/ 42 h 253"/>
                <a:gd name="T36" fmla="*/ 34 w 282"/>
                <a:gd name="T37" fmla="*/ 42 h 253"/>
                <a:gd name="T38" fmla="*/ 34 w 282"/>
                <a:gd name="T39" fmla="*/ 42 h 253"/>
                <a:gd name="T40" fmla="*/ 35 w 282"/>
                <a:gd name="T41" fmla="*/ 41 h 253"/>
                <a:gd name="T42" fmla="*/ 39 w 282"/>
                <a:gd name="T43" fmla="*/ 39 h 253"/>
                <a:gd name="T44" fmla="*/ 42 w 282"/>
                <a:gd name="T45" fmla="*/ 36 h 253"/>
                <a:gd name="T46" fmla="*/ 45 w 282"/>
                <a:gd name="T47" fmla="*/ 32 h 253"/>
                <a:gd name="T48" fmla="*/ 46 w 282"/>
                <a:gd name="T49" fmla="*/ 28 h 253"/>
                <a:gd name="T50" fmla="*/ 47 w 282"/>
                <a:gd name="T51" fmla="*/ 23 h 253"/>
                <a:gd name="T52" fmla="*/ 47 w 282"/>
                <a:gd name="T53" fmla="*/ 19 h 253"/>
                <a:gd name="T54" fmla="*/ 45 w 282"/>
                <a:gd name="T55" fmla="*/ 15 h 253"/>
                <a:gd name="T56" fmla="*/ 42 w 282"/>
                <a:gd name="T57" fmla="*/ 12 h 253"/>
                <a:gd name="T58" fmla="*/ 40 w 282"/>
                <a:gd name="T59" fmla="*/ 10 h 253"/>
                <a:gd name="T60" fmla="*/ 37 w 282"/>
                <a:gd name="T61" fmla="*/ 8 h 253"/>
                <a:gd name="T62" fmla="*/ 34 w 282"/>
                <a:gd name="T63" fmla="*/ 6 h 253"/>
                <a:gd name="T64" fmla="*/ 31 w 282"/>
                <a:gd name="T65" fmla="*/ 5 h 253"/>
                <a:gd name="T66" fmla="*/ 27 w 282"/>
                <a:gd name="T67" fmla="*/ 4 h 253"/>
                <a:gd name="T68" fmla="*/ 24 w 282"/>
                <a:gd name="T69" fmla="*/ 3 h 253"/>
                <a:gd name="T70" fmla="*/ 20 w 282"/>
                <a:gd name="T71" fmla="*/ 2 h 253"/>
                <a:gd name="T72" fmla="*/ 17 w 282"/>
                <a:gd name="T73" fmla="*/ 1 h 253"/>
                <a:gd name="T74" fmla="*/ 14 w 282"/>
                <a:gd name="T75" fmla="*/ 1 h 253"/>
                <a:gd name="T76" fmla="*/ 11 w 282"/>
                <a:gd name="T77" fmla="*/ 0 h 253"/>
                <a:gd name="T78" fmla="*/ 8 w 282"/>
                <a:gd name="T79" fmla="*/ 0 h 253"/>
                <a:gd name="T80" fmla="*/ 5 w 282"/>
                <a:gd name="T81" fmla="*/ 0 h 253"/>
                <a:gd name="T82" fmla="*/ 3 w 282"/>
                <a:gd name="T83" fmla="*/ 0 h 253"/>
                <a:gd name="T84" fmla="*/ 2 w 282"/>
                <a:gd name="T85" fmla="*/ 0 h 253"/>
                <a:gd name="T86" fmla="*/ 1 w 282"/>
                <a:gd name="T87" fmla="*/ 1 h 253"/>
                <a:gd name="T88" fmla="*/ 0 w 282"/>
                <a:gd name="T89" fmla="*/ 1 h 253"/>
                <a:gd name="T90" fmla="*/ 2 w 282"/>
                <a:gd name="T91" fmla="*/ 1 h 253"/>
                <a:gd name="T92" fmla="*/ 4 w 282"/>
                <a:gd name="T93" fmla="*/ 1 h 253"/>
                <a:gd name="T94" fmla="*/ 6 w 282"/>
                <a:gd name="T95" fmla="*/ 2 h 253"/>
                <a:gd name="T96" fmla="*/ 9 w 282"/>
                <a:gd name="T97" fmla="*/ 2 h 253"/>
                <a:gd name="T98" fmla="*/ 11 w 282"/>
                <a:gd name="T99" fmla="*/ 3 h 253"/>
                <a:gd name="T100" fmla="*/ 14 w 282"/>
                <a:gd name="T101" fmla="*/ 3 h 253"/>
                <a:gd name="T102" fmla="*/ 16 w 282"/>
                <a:gd name="T103" fmla="*/ 4 h 253"/>
                <a:gd name="T104" fmla="*/ 19 w 282"/>
                <a:gd name="T105" fmla="*/ 4 h 253"/>
                <a:gd name="T106" fmla="*/ 22 w 282"/>
                <a:gd name="T107" fmla="*/ 5 h 253"/>
                <a:gd name="T108" fmla="*/ 24 w 282"/>
                <a:gd name="T109" fmla="*/ 6 h 253"/>
                <a:gd name="T110" fmla="*/ 27 w 282"/>
                <a:gd name="T111" fmla="*/ 7 h 253"/>
                <a:gd name="T112" fmla="*/ 30 w 282"/>
                <a:gd name="T113" fmla="*/ 8 h 253"/>
                <a:gd name="T114" fmla="*/ 32 w 282"/>
                <a:gd name="T115" fmla="*/ 9 h 253"/>
                <a:gd name="T116" fmla="*/ 35 w 282"/>
                <a:gd name="T117" fmla="*/ 10 h 253"/>
                <a:gd name="T118" fmla="*/ 37 w 282"/>
                <a:gd name="T119" fmla="*/ 11 h 253"/>
                <a:gd name="T120" fmla="*/ 39 w 282"/>
                <a:gd name="T121" fmla="*/ 13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32" name="Freeform 907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21 h 236"/>
                <a:gd name="T2" fmla="*/ 0 w 115"/>
                <a:gd name="T3" fmla="*/ 24 h 236"/>
                <a:gd name="T4" fmla="*/ 1 w 115"/>
                <a:gd name="T5" fmla="*/ 27 h 236"/>
                <a:gd name="T6" fmla="*/ 2 w 115"/>
                <a:gd name="T7" fmla="*/ 30 h 236"/>
                <a:gd name="T8" fmla="*/ 4 w 115"/>
                <a:gd name="T9" fmla="*/ 33 h 236"/>
                <a:gd name="T10" fmla="*/ 6 w 115"/>
                <a:gd name="T11" fmla="*/ 35 h 236"/>
                <a:gd name="T12" fmla="*/ 9 w 115"/>
                <a:gd name="T13" fmla="*/ 37 h 236"/>
                <a:gd name="T14" fmla="*/ 12 w 115"/>
                <a:gd name="T15" fmla="*/ 38 h 236"/>
                <a:gd name="T16" fmla="*/ 15 w 115"/>
                <a:gd name="T17" fmla="*/ 39 h 236"/>
                <a:gd name="T18" fmla="*/ 16 w 115"/>
                <a:gd name="T19" fmla="*/ 39 h 236"/>
                <a:gd name="T20" fmla="*/ 17 w 115"/>
                <a:gd name="T21" fmla="*/ 39 h 236"/>
                <a:gd name="T22" fmla="*/ 18 w 115"/>
                <a:gd name="T23" fmla="*/ 38 h 236"/>
                <a:gd name="T24" fmla="*/ 18 w 115"/>
                <a:gd name="T25" fmla="*/ 37 h 236"/>
                <a:gd name="T26" fmla="*/ 18 w 115"/>
                <a:gd name="T27" fmla="*/ 36 h 236"/>
                <a:gd name="T28" fmla="*/ 18 w 115"/>
                <a:gd name="T29" fmla="*/ 36 h 236"/>
                <a:gd name="T30" fmla="*/ 18 w 115"/>
                <a:gd name="T31" fmla="*/ 35 h 236"/>
                <a:gd name="T32" fmla="*/ 17 w 115"/>
                <a:gd name="T33" fmla="*/ 34 h 236"/>
                <a:gd name="T34" fmla="*/ 14 w 115"/>
                <a:gd name="T35" fmla="*/ 33 h 236"/>
                <a:gd name="T36" fmla="*/ 11 w 115"/>
                <a:gd name="T37" fmla="*/ 32 h 236"/>
                <a:gd name="T38" fmla="*/ 8 w 115"/>
                <a:gd name="T39" fmla="*/ 30 h 236"/>
                <a:gd name="T40" fmla="*/ 7 w 115"/>
                <a:gd name="T41" fmla="*/ 27 h 236"/>
                <a:gd name="T42" fmla="*/ 5 w 115"/>
                <a:gd name="T43" fmla="*/ 24 h 236"/>
                <a:gd name="T44" fmla="*/ 5 w 115"/>
                <a:gd name="T45" fmla="*/ 21 h 236"/>
                <a:gd name="T46" fmla="*/ 5 w 115"/>
                <a:gd name="T47" fmla="*/ 18 h 236"/>
                <a:gd name="T48" fmla="*/ 6 w 115"/>
                <a:gd name="T49" fmla="*/ 15 h 236"/>
                <a:gd name="T50" fmla="*/ 7 w 115"/>
                <a:gd name="T51" fmla="*/ 12 h 236"/>
                <a:gd name="T52" fmla="*/ 9 w 115"/>
                <a:gd name="T53" fmla="*/ 10 h 236"/>
                <a:gd name="T54" fmla="*/ 12 w 115"/>
                <a:gd name="T55" fmla="*/ 8 h 236"/>
                <a:gd name="T56" fmla="*/ 14 w 115"/>
                <a:gd name="T57" fmla="*/ 5 h 236"/>
                <a:gd name="T58" fmla="*/ 16 w 115"/>
                <a:gd name="T59" fmla="*/ 4 h 236"/>
                <a:gd name="T60" fmla="*/ 18 w 115"/>
                <a:gd name="T61" fmla="*/ 2 h 236"/>
                <a:gd name="T62" fmla="*/ 19 w 115"/>
                <a:gd name="T63" fmla="*/ 1 h 236"/>
                <a:gd name="T64" fmla="*/ 19 w 115"/>
                <a:gd name="T65" fmla="*/ 0 h 236"/>
                <a:gd name="T66" fmla="*/ 17 w 115"/>
                <a:gd name="T67" fmla="*/ 1 h 236"/>
                <a:gd name="T68" fmla="*/ 14 w 115"/>
                <a:gd name="T69" fmla="*/ 2 h 236"/>
                <a:gd name="T70" fmla="*/ 11 w 115"/>
                <a:gd name="T71" fmla="*/ 4 h 236"/>
                <a:gd name="T72" fmla="*/ 8 w 115"/>
                <a:gd name="T73" fmla="*/ 7 h 236"/>
                <a:gd name="T74" fmla="*/ 5 w 115"/>
                <a:gd name="T75" fmla="*/ 10 h 236"/>
                <a:gd name="T76" fmla="*/ 3 w 115"/>
                <a:gd name="T77" fmla="*/ 14 h 236"/>
                <a:gd name="T78" fmla="*/ 1 w 115"/>
                <a:gd name="T79" fmla="*/ 17 h 236"/>
                <a:gd name="T80" fmla="*/ 0 w 115"/>
                <a:gd name="T81" fmla="*/ 21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33" name="Freeform 908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35 w 245"/>
                <a:gd name="T1" fmla="*/ 21 h 310"/>
                <a:gd name="T2" fmla="*/ 37 w 245"/>
                <a:gd name="T3" fmla="*/ 24 h 310"/>
                <a:gd name="T4" fmla="*/ 38 w 245"/>
                <a:gd name="T5" fmla="*/ 28 h 310"/>
                <a:gd name="T6" fmla="*/ 37 w 245"/>
                <a:gd name="T7" fmla="*/ 31 h 310"/>
                <a:gd name="T8" fmla="*/ 35 w 245"/>
                <a:gd name="T9" fmla="*/ 35 h 310"/>
                <a:gd name="T10" fmla="*/ 31 w 245"/>
                <a:gd name="T11" fmla="*/ 38 h 310"/>
                <a:gd name="T12" fmla="*/ 28 w 245"/>
                <a:gd name="T13" fmla="*/ 41 h 310"/>
                <a:gd name="T14" fmla="*/ 24 w 245"/>
                <a:gd name="T15" fmla="*/ 44 h 310"/>
                <a:gd name="T16" fmla="*/ 21 w 245"/>
                <a:gd name="T17" fmla="*/ 47 h 310"/>
                <a:gd name="T18" fmla="*/ 21 w 245"/>
                <a:gd name="T19" fmla="*/ 48 h 310"/>
                <a:gd name="T20" fmla="*/ 20 w 245"/>
                <a:gd name="T21" fmla="*/ 50 h 310"/>
                <a:gd name="T22" fmla="*/ 20 w 245"/>
                <a:gd name="T23" fmla="*/ 51 h 310"/>
                <a:gd name="T24" fmla="*/ 22 w 245"/>
                <a:gd name="T25" fmla="*/ 52 h 310"/>
                <a:gd name="T26" fmla="*/ 23 w 245"/>
                <a:gd name="T27" fmla="*/ 52 h 310"/>
                <a:gd name="T28" fmla="*/ 26 w 245"/>
                <a:gd name="T29" fmla="*/ 49 h 310"/>
                <a:gd name="T30" fmla="*/ 30 w 245"/>
                <a:gd name="T31" fmla="*/ 45 h 310"/>
                <a:gd name="T32" fmla="*/ 35 w 245"/>
                <a:gd name="T33" fmla="*/ 41 h 310"/>
                <a:gd name="T34" fmla="*/ 38 w 245"/>
                <a:gd name="T35" fmla="*/ 37 h 310"/>
                <a:gd name="T36" fmla="*/ 41 w 245"/>
                <a:gd name="T37" fmla="*/ 31 h 310"/>
                <a:gd name="T38" fmla="*/ 41 w 245"/>
                <a:gd name="T39" fmla="*/ 25 h 310"/>
                <a:gd name="T40" fmla="*/ 38 w 245"/>
                <a:gd name="T41" fmla="*/ 20 h 310"/>
                <a:gd name="T42" fmla="*/ 34 w 245"/>
                <a:gd name="T43" fmla="*/ 16 h 310"/>
                <a:gd name="T44" fmla="*/ 29 w 245"/>
                <a:gd name="T45" fmla="*/ 13 h 310"/>
                <a:gd name="T46" fmla="*/ 25 w 245"/>
                <a:gd name="T47" fmla="*/ 10 h 310"/>
                <a:gd name="T48" fmla="*/ 20 w 245"/>
                <a:gd name="T49" fmla="*/ 8 h 310"/>
                <a:gd name="T50" fmla="*/ 16 w 245"/>
                <a:gd name="T51" fmla="*/ 5 h 310"/>
                <a:gd name="T52" fmla="*/ 11 w 245"/>
                <a:gd name="T53" fmla="*/ 3 h 310"/>
                <a:gd name="T54" fmla="*/ 7 w 245"/>
                <a:gd name="T55" fmla="*/ 1 h 310"/>
                <a:gd name="T56" fmla="*/ 3 w 245"/>
                <a:gd name="T57" fmla="*/ 0 h 310"/>
                <a:gd name="T58" fmla="*/ 1 w 245"/>
                <a:gd name="T59" fmla="*/ 0 h 310"/>
                <a:gd name="T60" fmla="*/ 2 w 245"/>
                <a:gd name="T61" fmla="*/ 1 h 310"/>
                <a:gd name="T62" fmla="*/ 6 w 245"/>
                <a:gd name="T63" fmla="*/ 3 h 310"/>
                <a:gd name="T64" fmla="*/ 10 w 245"/>
                <a:gd name="T65" fmla="*/ 5 h 310"/>
                <a:gd name="T66" fmla="*/ 14 w 245"/>
                <a:gd name="T67" fmla="*/ 7 h 310"/>
                <a:gd name="T68" fmla="*/ 19 w 245"/>
                <a:gd name="T69" fmla="*/ 10 h 310"/>
                <a:gd name="T70" fmla="*/ 23 w 245"/>
                <a:gd name="T71" fmla="*/ 12 h 310"/>
                <a:gd name="T72" fmla="*/ 28 w 245"/>
                <a:gd name="T73" fmla="*/ 15 h 310"/>
                <a:gd name="T74" fmla="*/ 31 w 245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34" name="Freeform 909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35727" name="Line 911"/>
          <p:cNvSpPr>
            <a:spLocks noChangeShapeType="1"/>
          </p:cNvSpPr>
          <p:nvPr/>
        </p:nvSpPr>
        <p:spPr bwMode="auto">
          <a:xfrm>
            <a:off x="7491413" y="1439863"/>
            <a:ext cx="893762" cy="3128962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35729" name="Line 913"/>
          <p:cNvSpPr>
            <a:spLocks noChangeShapeType="1"/>
          </p:cNvSpPr>
          <p:nvPr/>
        </p:nvSpPr>
        <p:spPr bwMode="auto">
          <a:xfrm>
            <a:off x="6938963" y="4114800"/>
            <a:ext cx="958850" cy="5080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2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Creating a network app</a:t>
            </a:r>
          </a:p>
        </p:txBody>
      </p:sp>
      <p:sp>
        <p:nvSpPr>
          <p:cNvPr id="25941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8150" y="1400175"/>
            <a:ext cx="4640263" cy="51149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write programs that</a:t>
            </a:r>
          </a:p>
          <a:p>
            <a:pPr lvl="1" eaLnBrk="1" hangingPunct="1"/>
            <a:r>
              <a:rPr lang="en-US" sz="2000" smtClean="0"/>
              <a:t>run on (different) </a:t>
            </a:r>
            <a:r>
              <a:rPr lang="en-US" sz="2000" i="1" smtClean="0"/>
              <a:t>end systems</a:t>
            </a:r>
          </a:p>
          <a:p>
            <a:pPr lvl="1" eaLnBrk="1" hangingPunct="1"/>
            <a:r>
              <a:rPr lang="en-US" sz="2000" smtClean="0"/>
              <a:t>communicate over network</a:t>
            </a:r>
          </a:p>
          <a:p>
            <a:pPr lvl="1" eaLnBrk="1" hangingPunct="1"/>
            <a:r>
              <a:rPr lang="en-US" sz="2000" smtClean="0"/>
              <a:t>e.g., web server software communicates with browser software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No need to write software for network-core devices</a:t>
            </a:r>
          </a:p>
          <a:p>
            <a:pPr lvl="1" eaLnBrk="1" hangingPunct="1"/>
            <a:r>
              <a:rPr lang="en-US" sz="2000" smtClean="0"/>
              <a:t>network-core devices do not run user applications </a:t>
            </a:r>
          </a:p>
          <a:p>
            <a:pPr lvl="1" eaLnBrk="1" hangingPunct="1"/>
            <a:r>
              <a:rPr lang="en-US" sz="2000" smtClean="0"/>
              <a:t>applications on end systems  allows for rapid app development, propagation</a:t>
            </a:r>
            <a:endParaRPr lang="en-US" sz="2000" smtClean="0">
              <a:solidFill>
                <a:srgbClr val="FF0000"/>
              </a:solidFill>
            </a:endParaRPr>
          </a:p>
        </p:txBody>
      </p:sp>
      <p:grpSp>
        <p:nvGrpSpPr>
          <p:cNvPr id="35378" name="Group 918"/>
          <p:cNvGrpSpPr>
            <a:grpSpLocks/>
          </p:cNvGrpSpPr>
          <p:nvPr/>
        </p:nvGrpSpPr>
        <p:grpSpPr bwMode="auto">
          <a:xfrm>
            <a:off x="6470650" y="1150938"/>
            <a:ext cx="1063625" cy="965200"/>
            <a:chOff x="4076" y="518"/>
            <a:chExt cx="670" cy="608"/>
          </a:xfrm>
        </p:grpSpPr>
        <p:grpSp>
          <p:nvGrpSpPr>
            <p:cNvPr id="7308" name="Group 226"/>
            <p:cNvGrpSpPr>
              <a:grpSpLocks/>
            </p:cNvGrpSpPr>
            <p:nvPr/>
          </p:nvGrpSpPr>
          <p:grpSpPr bwMode="auto">
            <a:xfrm>
              <a:off x="4233" y="518"/>
              <a:ext cx="513" cy="541"/>
              <a:chOff x="2938" y="2925"/>
              <a:chExt cx="513" cy="541"/>
            </a:xfrm>
          </p:grpSpPr>
          <p:sp>
            <p:nvSpPr>
              <p:cNvPr id="7310" name="Rectangle 227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7311" name="Rectangle 228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7312" name="Rectangle 229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7313" name="Text Box 230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+mn-lt"/>
                  </a:rPr>
                  <a:t>application</a:t>
                </a:r>
                <a:endParaRPr lang="en-US" sz="1000">
                  <a:latin typeface="+mn-lt"/>
                </a:endParaRPr>
              </a:p>
              <a:p>
                <a:pPr algn="ctr"/>
                <a:r>
                  <a:rPr lang="en-US" sz="1000">
                    <a:latin typeface="+mn-lt"/>
                  </a:rPr>
                  <a:t>transport</a:t>
                </a:r>
              </a:p>
              <a:p>
                <a:pPr algn="ctr"/>
                <a:r>
                  <a:rPr lang="en-US" sz="1000">
                    <a:latin typeface="+mn-lt"/>
                  </a:rPr>
                  <a:t>network</a:t>
                </a:r>
              </a:p>
              <a:p>
                <a:pPr algn="ctr"/>
                <a:r>
                  <a:rPr lang="en-US" sz="1000">
                    <a:latin typeface="+mn-lt"/>
                  </a:rPr>
                  <a:t>data link</a:t>
                </a:r>
              </a:p>
              <a:p>
                <a:pPr algn="ctr"/>
                <a:r>
                  <a:rPr lang="en-US" sz="1000">
                    <a:latin typeface="+mn-lt"/>
                  </a:rPr>
                  <a:t>physical</a:t>
                </a:r>
                <a:endParaRPr lang="en-US" sz="2400">
                  <a:latin typeface="+mn-lt"/>
                </a:endParaRPr>
              </a:p>
            </p:txBody>
          </p:sp>
          <p:sp>
            <p:nvSpPr>
              <p:cNvPr id="7314" name="Line 231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315" name="Line 232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316" name="Line 233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sp>
          <p:nvSpPr>
            <p:cNvPr id="7309" name="Freeform 917"/>
            <p:cNvSpPr>
              <a:spLocks/>
            </p:cNvSpPr>
            <p:nvPr/>
          </p:nvSpPr>
          <p:spPr bwMode="auto">
            <a:xfrm>
              <a:off x="4076" y="532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35380" name="Group 919"/>
          <p:cNvGrpSpPr>
            <a:grpSpLocks/>
          </p:cNvGrpSpPr>
          <p:nvPr/>
        </p:nvGrpSpPr>
        <p:grpSpPr bwMode="auto">
          <a:xfrm>
            <a:off x="7646988" y="4546600"/>
            <a:ext cx="1063625" cy="965200"/>
            <a:chOff x="4076" y="518"/>
            <a:chExt cx="670" cy="608"/>
          </a:xfrm>
        </p:grpSpPr>
        <p:grpSp>
          <p:nvGrpSpPr>
            <p:cNvPr id="7299" name="Group 920"/>
            <p:cNvGrpSpPr>
              <a:grpSpLocks/>
            </p:cNvGrpSpPr>
            <p:nvPr/>
          </p:nvGrpSpPr>
          <p:grpSpPr bwMode="auto">
            <a:xfrm>
              <a:off x="4233" y="518"/>
              <a:ext cx="513" cy="541"/>
              <a:chOff x="2938" y="2925"/>
              <a:chExt cx="513" cy="541"/>
            </a:xfrm>
          </p:grpSpPr>
          <p:sp>
            <p:nvSpPr>
              <p:cNvPr id="7301" name="Rectangle 921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7302" name="Rectangle 922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7303" name="Rectangle 923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7304" name="Text Box 924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+mn-lt"/>
                  </a:rPr>
                  <a:t>application</a:t>
                </a:r>
                <a:endParaRPr lang="en-US" sz="1000">
                  <a:latin typeface="+mn-lt"/>
                </a:endParaRPr>
              </a:p>
              <a:p>
                <a:pPr algn="ctr"/>
                <a:r>
                  <a:rPr lang="en-US" sz="1000">
                    <a:latin typeface="+mn-lt"/>
                  </a:rPr>
                  <a:t>transport</a:t>
                </a:r>
              </a:p>
              <a:p>
                <a:pPr algn="ctr"/>
                <a:r>
                  <a:rPr lang="en-US" sz="1000">
                    <a:latin typeface="+mn-lt"/>
                  </a:rPr>
                  <a:t>network</a:t>
                </a:r>
              </a:p>
              <a:p>
                <a:pPr algn="ctr"/>
                <a:r>
                  <a:rPr lang="en-US" sz="1000">
                    <a:latin typeface="+mn-lt"/>
                  </a:rPr>
                  <a:t>data link</a:t>
                </a:r>
              </a:p>
              <a:p>
                <a:pPr algn="ctr"/>
                <a:r>
                  <a:rPr lang="en-US" sz="1000">
                    <a:latin typeface="+mn-lt"/>
                  </a:rPr>
                  <a:t>physical</a:t>
                </a:r>
                <a:endParaRPr lang="en-US" sz="2400">
                  <a:latin typeface="+mn-lt"/>
                </a:endParaRPr>
              </a:p>
            </p:txBody>
          </p:sp>
          <p:sp>
            <p:nvSpPr>
              <p:cNvPr id="7305" name="Line 925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306" name="Line 926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307" name="Line 927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sp>
          <p:nvSpPr>
            <p:cNvPr id="7300" name="Freeform 928"/>
            <p:cNvSpPr>
              <a:spLocks/>
            </p:cNvSpPr>
            <p:nvPr/>
          </p:nvSpPr>
          <p:spPr bwMode="auto">
            <a:xfrm>
              <a:off x="4076" y="532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35382" name="Group 929"/>
          <p:cNvGrpSpPr>
            <a:grpSpLocks/>
          </p:cNvGrpSpPr>
          <p:nvPr/>
        </p:nvGrpSpPr>
        <p:grpSpPr bwMode="auto">
          <a:xfrm>
            <a:off x="5900738" y="4006850"/>
            <a:ext cx="1063625" cy="965200"/>
            <a:chOff x="4076" y="518"/>
            <a:chExt cx="670" cy="608"/>
          </a:xfrm>
        </p:grpSpPr>
        <p:grpSp>
          <p:nvGrpSpPr>
            <p:cNvPr id="7290" name="Group 930"/>
            <p:cNvGrpSpPr>
              <a:grpSpLocks/>
            </p:cNvGrpSpPr>
            <p:nvPr/>
          </p:nvGrpSpPr>
          <p:grpSpPr bwMode="auto">
            <a:xfrm>
              <a:off x="4233" y="518"/>
              <a:ext cx="513" cy="541"/>
              <a:chOff x="2938" y="2925"/>
              <a:chExt cx="513" cy="541"/>
            </a:xfrm>
          </p:grpSpPr>
          <p:sp>
            <p:nvSpPr>
              <p:cNvPr id="7292" name="Rectangle 931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7293" name="Rectangle 932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7294" name="Rectangle 933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7295" name="Text Box 934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+mn-lt"/>
                  </a:rPr>
                  <a:t>application</a:t>
                </a:r>
                <a:endParaRPr lang="en-US" sz="1000">
                  <a:latin typeface="+mn-lt"/>
                </a:endParaRPr>
              </a:p>
              <a:p>
                <a:pPr algn="ctr"/>
                <a:r>
                  <a:rPr lang="en-US" sz="1000">
                    <a:latin typeface="+mn-lt"/>
                  </a:rPr>
                  <a:t>transport</a:t>
                </a:r>
              </a:p>
              <a:p>
                <a:pPr algn="ctr"/>
                <a:r>
                  <a:rPr lang="en-US" sz="1000">
                    <a:latin typeface="+mn-lt"/>
                  </a:rPr>
                  <a:t>network</a:t>
                </a:r>
              </a:p>
              <a:p>
                <a:pPr algn="ctr"/>
                <a:r>
                  <a:rPr lang="en-US" sz="1000">
                    <a:latin typeface="+mn-lt"/>
                  </a:rPr>
                  <a:t>data link</a:t>
                </a:r>
              </a:p>
              <a:p>
                <a:pPr algn="ctr"/>
                <a:r>
                  <a:rPr lang="en-US" sz="1000">
                    <a:latin typeface="+mn-lt"/>
                  </a:rPr>
                  <a:t>physical</a:t>
                </a:r>
                <a:endParaRPr lang="en-US" sz="2400">
                  <a:latin typeface="+mn-lt"/>
                </a:endParaRPr>
              </a:p>
            </p:txBody>
          </p:sp>
          <p:sp>
            <p:nvSpPr>
              <p:cNvPr id="7296" name="Line 935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297" name="Line 936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298" name="Line 937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sp>
          <p:nvSpPr>
            <p:cNvPr id="7291" name="Freeform 938"/>
            <p:cNvSpPr>
              <a:spLocks/>
            </p:cNvSpPr>
            <p:nvPr/>
          </p:nvSpPr>
          <p:spPr bwMode="auto">
            <a:xfrm>
              <a:off x="4076" y="532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27" grpId="0" animBg="1"/>
      <p:bldP spid="3572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DFAA8F-79FC-4691-877E-F3EE97952409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52A709-18C6-43AF-AAE4-51B938C6C7FE}" type="slidenum">
              <a:rPr lang="en-US">
                <a:latin typeface="Verdana" pitchFamily="34" charset="0"/>
              </a:rPr>
              <a:pPr/>
              <a:t>40</a:t>
            </a:fld>
            <a:endParaRPr lang="en-US">
              <a:latin typeface="Verdana" pitchFamily="34" charset="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EMAIL</a:t>
            </a:r>
          </a:p>
        </p:txBody>
      </p:sp>
      <p:pic>
        <p:nvPicPr>
          <p:cNvPr id="52230" name="Picture 5" descr="ANd9GcTKYkijwC3m8YCZk44a_Ajl4sy1eL6J58SBHZH3a8wzG1DnQe4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3" y="2381250"/>
            <a:ext cx="21907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7" descr="ANd9GcTX7MroRtTgFJjB1RukX_Ah5BlofuNhGpwXGMWfJBKbhrvc7ItL5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2320925"/>
            <a:ext cx="21240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D6A0FB-A938-4DB8-9210-55A2276068AD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532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E1C909-F084-46FB-80C7-4495902FFED1}" type="slidenum">
              <a:rPr lang="en-US">
                <a:latin typeface="Verdana" pitchFamily="34" charset="0"/>
              </a:rPr>
              <a:pPr/>
              <a:t>41</a:t>
            </a:fld>
            <a:endParaRPr lang="en-US">
              <a:latin typeface="Verdana" pitchFamily="34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Electronic Mail</a:t>
            </a:r>
            <a:endParaRPr lang="en-US" smtClean="0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4513" y="1366838"/>
            <a:ext cx="3933825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u="sng" dirty="0" smtClean="0">
                <a:solidFill>
                  <a:srgbClr val="FF0000"/>
                </a:solidFill>
              </a:rPr>
              <a:t>User Agent</a:t>
            </a:r>
          </a:p>
          <a:p>
            <a:pPr eaLnBrk="1" hangingPunct="1"/>
            <a:r>
              <a:rPr lang="en-US" sz="2000" dirty="0" smtClean="0"/>
              <a:t>a.k.a. “mail reader”</a:t>
            </a:r>
          </a:p>
          <a:p>
            <a:pPr eaLnBrk="1" hangingPunct="1"/>
            <a:r>
              <a:rPr lang="en-US" sz="2000" dirty="0" smtClean="0"/>
              <a:t>composing, editing, reading mail messages</a:t>
            </a:r>
          </a:p>
          <a:p>
            <a:pPr eaLnBrk="1" hangingPunct="1"/>
            <a:r>
              <a:rPr lang="en-US" sz="2000" dirty="0" smtClean="0"/>
              <a:t>e.g., Eudora, Outlook, elm, Mozilla Thunderbird</a:t>
            </a:r>
          </a:p>
          <a:p>
            <a:pPr eaLnBrk="1" hangingPunct="1"/>
            <a:r>
              <a:rPr lang="en-US" sz="2000" dirty="0" smtClean="0"/>
              <a:t>outgoing, incoming messages stored on server</a:t>
            </a:r>
          </a:p>
        </p:txBody>
      </p:sp>
      <p:sp>
        <p:nvSpPr>
          <p:cNvPr id="53255" name="Rectangle 280"/>
          <p:cNvSpPr>
            <a:spLocks noChangeArrowheads="1"/>
          </p:cNvSpPr>
          <p:nvPr/>
        </p:nvSpPr>
        <p:spPr bwMode="auto">
          <a:xfrm>
            <a:off x="6877050" y="600075"/>
            <a:ext cx="1828800" cy="98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grpSp>
        <p:nvGrpSpPr>
          <p:cNvPr id="53256" name="Group 279"/>
          <p:cNvGrpSpPr>
            <a:grpSpLocks/>
          </p:cNvGrpSpPr>
          <p:nvPr/>
        </p:nvGrpSpPr>
        <p:grpSpPr bwMode="auto">
          <a:xfrm>
            <a:off x="6953250" y="569913"/>
            <a:ext cx="1736725" cy="955675"/>
            <a:chOff x="4458" y="3335"/>
            <a:chExt cx="1094" cy="602"/>
          </a:xfrm>
        </p:grpSpPr>
        <p:sp>
          <p:nvSpPr>
            <p:cNvPr id="53376" name="Text Box 263"/>
            <p:cNvSpPr txBox="1">
              <a:spLocks noChangeArrowheads="1"/>
            </p:cNvSpPr>
            <p:nvPr/>
          </p:nvSpPr>
          <p:spPr bwMode="auto">
            <a:xfrm>
              <a:off x="4666" y="3725"/>
              <a:ext cx="8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>
                  <a:latin typeface="+mn-lt"/>
                </a:rPr>
                <a:t>user mailbox</a:t>
              </a:r>
              <a:endParaRPr lang="en-US" sz="2400">
                <a:latin typeface="+mn-lt"/>
              </a:endParaRPr>
            </a:p>
          </p:txBody>
        </p:sp>
        <p:grpSp>
          <p:nvGrpSpPr>
            <p:cNvPr id="53377" name="Group 278"/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53380" name="Rectangle 264"/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381" name="Line 265"/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382" name="Line 266"/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383" name="Line 267"/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384" name="Line 268"/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385" name="Line 269"/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386" name="Line 270"/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387" name="Line 271"/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sp>
          <p:nvSpPr>
            <p:cNvPr id="53378" name="Rectangle 272"/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3379" name="Text Box 277"/>
            <p:cNvSpPr txBox="1">
              <a:spLocks noChangeArrowheads="1"/>
            </p:cNvSpPr>
            <p:nvPr/>
          </p:nvSpPr>
          <p:spPr bwMode="auto">
            <a:xfrm>
              <a:off x="4517" y="3335"/>
              <a:ext cx="103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1600">
                  <a:latin typeface="+mn-lt"/>
                </a:rPr>
                <a:t>outgoing </a:t>
              </a:r>
            </a:p>
            <a:p>
              <a:pPr algn="r"/>
              <a:r>
                <a:rPr lang="en-US" sz="1600">
                  <a:latin typeface="+mn-lt"/>
                </a:rPr>
                <a:t>message queue</a:t>
              </a:r>
              <a:endParaRPr lang="en-US" sz="2400">
                <a:latin typeface="+mn-lt"/>
              </a:endParaRPr>
            </a:p>
          </p:txBody>
        </p:sp>
      </p:grpSp>
      <p:sp>
        <p:nvSpPr>
          <p:cNvPr id="53257" name="Line 417"/>
          <p:cNvSpPr>
            <a:spLocks noChangeShapeType="1"/>
          </p:cNvSpPr>
          <p:nvPr/>
        </p:nvSpPr>
        <p:spPr bwMode="auto">
          <a:xfrm>
            <a:off x="5724525" y="25527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53258" name="Group 418"/>
          <p:cNvGrpSpPr>
            <a:grpSpLocks/>
          </p:cNvGrpSpPr>
          <p:nvPr/>
        </p:nvGrpSpPr>
        <p:grpSpPr bwMode="auto">
          <a:xfrm>
            <a:off x="7116763" y="2479675"/>
            <a:ext cx="355600" cy="933450"/>
            <a:chOff x="4180" y="783"/>
            <a:chExt cx="150" cy="307"/>
          </a:xfrm>
        </p:grpSpPr>
        <p:sp>
          <p:nvSpPr>
            <p:cNvPr id="53368" name="AutoShape 41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3369" name="Rectangle 42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3370" name="Rectangle 42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3371" name="AutoShape 42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3372" name="Line 42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73" name="Line 42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74" name="Rectangle 42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3375" name="Rectangle 42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</p:grpSp>
      <p:grpSp>
        <p:nvGrpSpPr>
          <p:cNvPr id="53259" name="Group 427"/>
          <p:cNvGrpSpPr>
            <a:grpSpLocks/>
          </p:cNvGrpSpPr>
          <p:nvPr/>
        </p:nvGrpSpPr>
        <p:grpSpPr bwMode="auto">
          <a:xfrm>
            <a:off x="6886575" y="2932113"/>
            <a:ext cx="809625" cy="1049337"/>
            <a:chOff x="4296" y="2627"/>
            <a:chExt cx="510" cy="661"/>
          </a:xfrm>
        </p:grpSpPr>
        <p:sp>
          <p:nvSpPr>
            <p:cNvPr id="53353" name="Rectangle 428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3354" name="Text Box 429"/>
            <p:cNvSpPr txBox="1">
              <a:spLocks noChangeArrowheads="1"/>
            </p:cNvSpPr>
            <p:nvPr/>
          </p:nvSpPr>
          <p:spPr bwMode="auto">
            <a:xfrm>
              <a:off x="4302" y="2627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>
                  <a:latin typeface="+mn-lt"/>
                </a:rPr>
                <a:t>mail</a:t>
              </a:r>
            </a:p>
            <a:p>
              <a:pPr algn="ctr"/>
              <a:r>
                <a:rPr lang="en-US" sz="1600">
                  <a:latin typeface="+mn-lt"/>
                </a:rPr>
                <a:t>server</a:t>
              </a:r>
              <a:endParaRPr lang="en-US" sz="2400">
                <a:latin typeface="+mn-lt"/>
              </a:endParaRPr>
            </a:p>
          </p:txBody>
        </p:sp>
        <p:sp>
          <p:nvSpPr>
            <p:cNvPr id="53355" name="Rectangle 430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3356" name="Line 431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57" name="Line 432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58" name="Line 433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59" name="Line 434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60" name="Line 435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61" name="Line 436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62" name="Line 437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63" name="Rectangle 438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3364" name="Rectangle 439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3365" name="Rectangle 440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3366" name="Rectangle 441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3367" name="Rectangle 442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</p:grpSp>
      <p:grpSp>
        <p:nvGrpSpPr>
          <p:cNvPr id="53260" name="Group 443"/>
          <p:cNvGrpSpPr>
            <a:grpSpLocks/>
          </p:cNvGrpSpPr>
          <p:nvPr/>
        </p:nvGrpSpPr>
        <p:grpSpPr bwMode="auto">
          <a:xfrm>
            <a:off x="7599363" y="2070100"/>
            <a:ext cx="709612" cy="703263"/>
            <a:chOff x="4337" y="290"/>
            <a:chExt cx="447" cy="443"/>
          </a:xfrm>
        </p:grpSpPr>
        <p:graphicFrame>
          <p:nvGraphicFramePr>
            <p:cNvPr id="53349" name="Object 444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56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4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3350" name="Group 445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3351" name="Rectangle 446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352" name="Text Box 447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user</a:t>
                </a:r>
              </a:p>
              <a:p>
                <a:pPr algn="ctr"/>
                <a:r>
                  <a:rPr lang="en-US" sz="1600">
                    <a:latin typeface="+mn-lt"/>
                  </a:rPr>
                  <a:t>agent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53261" name="Group 448"/>
          <p:cNvGrpSpPr>
            <a:grpSpLocks/>
          </p:cNvGrpSpPr>
          <p:nvPr/>
        </p:nvGrpSpPr>
        <p:grpSpPr bwMode="auto">
          <a:xfrm>
            <a:off x="7827963" y="3079750"/>
            <a:ext cx="709612" cy="703263"/>
            <a:chOff x="4337" y="290"/>
            <a:chExt cx="447" cy="443"/>
          </a:xfrm>
        </p:grpSpPr>
        <p:graphicFrame>
          <p:nvGraphicFramePr>
            <p:cNvPr id="53345" name="Object 449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57"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Object 4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3346" name="Group 450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3347" name="Rectangle 451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348" name="Text Box 452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user</a:t>
                </a:r>
              </a:p>
              <a:p>
                <a:pPr algn="ctr"/>
                <a:r>
                  <a:rPr lang="en-US" sz="1600">
                    <a:latin typeface="+mn-lt"/>
                  </a:rPr>
                  <a:t>agent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53262" name="Group 453"/>
          <p:cNvGrpSpPr>
            <a:grpSpLocks/>
          </p:cNvGrpSpPr>
          <p:nvPr/>
        </p:nvGrpSpPr>
        <p:grpSpPr bwMode="auto">
          <a:xfrm>
            <a:off x="7599363" y="4127500"/>
            <a:ext cx="709612" cy="703263"/>
            <a:chOff x="4337" y="290"/>
            <a:chExt cx="447" cy="443"/>
          </a:xfrm>
        </p:grpSpPr>
        <p:graphicFrame>
          <p:nvGraphicFramePr>
            <p:cNvPr id="53341" name="Object 454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58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4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3342" name="Group 455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3343" name="Rectangle 456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344" name="Text Box 457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user</a:t>
                </a:r>
              </a:p>
              <a:p>
                <a:pPr algn="ctr"/>
                <a:r>
                  <a:rPr lang="en-US" sz="1600">
                    <a:latin typeface="+mn-lt"/>
                  </a:rPr>
                  <a:t>agent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53263" name="Group 458"/>
          <p:cNvGrpSpPr>
            <a:grpSpLocks/>
          </p:cNvGrpSpPr>
          <p:nvPr/>
        </p:nvGrpSpPr>
        <p:grpSpPr bwMode="auto">
          <a:xfrm>
            <a:off x="4886325" y="3889375"/>
            <a:ext cx="809625" cy="1501775"/>
            <a:chOff x="3492" y="2522"/>
            <a:chExt cx="510" cy="946"/>
          </a:xfrm>
        </p:grpSpPr>
        <p:grpSp>
          <p:nvGrpSpPr>
            <p:cNvPr id="53316" name="Group 459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53333" name="AutoShape 46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334" name="Rectangle 46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335" name="Rectangle 46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336" name="AutoShape 46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337" name="Line 46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338" name="Line 46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339" name="Rectangle 46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340" name="Rectangle 46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</p:grpSp>
        <p:grpSp>
          <p:nvGrpSpPr>
            <p:cNvPr id="53317" name="Group 468"/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53318" name="Rectangle 469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319" name="Text Box 470"/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mail</a:t>
                </a:r>
              </a:p>
              <a:p>
                <a:pPr algn="ctr"/>
                <a:r>
                  <a:rPr lang="en-US" sz="1600">
                    <a:latin typeface="+mn-lt"/>
                  </a:rPr>
                  <a:t>server</a:t>
                </a:r>
                <a:endParaRPr lang="en-US" sz="2400">
                  <a:latin typeface="+mn-lt"/>
                </a:endParaRPr>
              </a:p>
            </p:txBody>
          </p:sp>
          <p:sp>
            <p:nvSpPr>
              <p:cNvPr id="53320" name="Rectangle 471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321" name="Line 472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322" name="Line 473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323" name="Line 474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324" name="Line 475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325" name="Line 476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326" name="Line 477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327" name="Line 478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328" name="Rectangle 479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329" name="Rectangle 480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330" name="Rectangle 481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331" name="Rectangle 482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332" name="Rectangle 483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</p:grpSp>
      </p:grpSp>
      <p:grpSp>
        <p:nvGrpSpPr>
          <p:cNvPr id="53264" name="Group 484"/>
          <p:cNvGrpSpPr>
            <a:grpSpLocks/>
          </p:cNvGrpSpPr>
          <p:nvPr/>
        </p:nvGrpSpPr>
        <p:grpSpPr bwMode="auto">
          <a:xfrm>
            <a:off x="5827713" y="4994275"/>
            <a:ext cx="709612" cy="703263"/>
            <a:chOff x="4337" y="290"/>
            <a:chExt cx="447" cy="443"/>
          </a:xfrm>
        </p:grpSpPr>
        <p:graphicFrame>
          <p:nvGraphicFramePr>
            <p:cNvPr id="53312" name="Object 48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59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4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3313" name="Group 48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3314" name="Rectangle 48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315" name="Text Box 48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user</a:t>
                </a:r>
              </a:p>
              <a:p>
                <a:pPr algn="ctr"/>
                <a:r>
                  <a:rPr lang="en-US" sz="1600">
                    <a:latin typeface="+mn-lt"/>
                  </a:rPr>
                  <a:t>agent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53265" name="Group 489"/>
          <p:cNvGrpSpPr>
            <a:grpSpLocks/>
          </p:cNvGrpSpPr>
          <p:nvPr/>
        </p:nvGrpSpPr>
        <p:grpSpPr bwMode="auto">
          <a:xfrm>
            <a:off x="4989513" y="5499100"/>
            <a:ext cx="709612" cy="703263"/>
            <a:chOff x="4337" y="290"/>
            <a:chExt cx="447" cy="443"/>
          </a:xfrm>
        </p:grpSpPr>
        <p:graphicFrame>
          <p:nvGraphicFramePr>
            <p:cNvPr id="53308" name="Object 49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60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4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3309" name="Group 49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3310" name="Rectangle 49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311" name="Text Box 49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user</a:t>
                </a:r>
              </a:p>
              <a:p>
                <a:pPr algn="ctr"/>
                <a:r>
                  <a:rPr lang="en-US" sz="1600">
                    <a:latin typeface="+mn-lt"/>
                  </a:rPr>
                  <a:t>agent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53266" name="Group 494"/>
          <p:cNvGrpSpPr>
            <a:grpSpLocks/>
          </p:cNvGrpSpPr>
          <p:nvPr/>
        </p:nvGrpSpPr>
        <p:grpSpPr bwMode="auto">
          <a:xfrm>
            <a:off x="4886325" y="1631950"/>
            <a:ext cx="809625" cy="1501775"/>
            <a:chOff x="3492" y="2522"/>
            <a:chExt cx="510" cy="946"/>
          </a:xfrm>
        </p:grpSpPr>
        <p:grpSp>
          <p:nvGrpSpPr>
            <p:cNvPr id="53283" name="Group 495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53300" name="AutoShape 49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301" name="Rectangle 49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302" name="Rectangle 49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303" name="AutoShape 49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304" name="Line 50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305" name="Line 50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306" name="Rectangle 50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307" name="Rectangle 50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</p:grpSp>
        <p:grpSp>
          <p:nvGrpSpPr>
            <p:cNvPr id="53284" name="Group 504"/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53285" name="Rectangle 505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286" name="Text Box 506"/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mail</a:t>
                </a:r>
              </a:p>
              <a:p>
                <a:pPr algn="ctr"/>
                <a:r>
                  <a:rPr lang="en-US" sz="1600">
                    <a:latin typeface="+mn-lt"/>
                  </a:rPr>
                  <a:t>server</a:t>
                </a:r>
                <a:endParaRPr lang="en-US" sz="2400">
                  <a:latin typeface="+mn-lt"/>
                </a:endParaRPr>
              </a:p>
            </p:txBody>
          </p:sp>
          <p:sp>
            <p:nvSpPr>
              <p:cNvPr id="53287" name="Rectangle 507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288" name="Line 508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289" name="Line 509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290" name="Line 510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291" name="Line 511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292" name="Line 512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293" name="Line 513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294" name="Line 514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295" name="Rectangle 515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296" name="Rectangle 516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297" name="Rectangle 517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298" name="Rectangle 518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299" name="Rectangle 519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</p:grpSp>
      </p:grpSp>
      <p:grpSp>
        <p:nvGrpSpPr>
          <p:cNvPr id="53267" name="Group 520"/>
          <p:cNvGrpSpPr>
            <a:grpSpLocks/>
          </p:cNvGrpSpPr>
          <p:nvPr/>
        </p:nvGrpSpPr>
        <p:grpSpPr bwMode="auto">
          <a:xfrm>
            <a:off x="5618163" y="1374775"/>
            <a:ext cx="709612" cy="703263"/>
            <a:chOff x="4337" y="290"/>
            <a:chExt cx="447" cy="443"/>
          </a:xfrm>
        </p:grpSpPr>
        <p:graphicFrame>
          <p:nvGraphicFramePr>
            <p:cNvPr id="53279" name="Object 52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61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5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3280" name="Group 52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3281" name="Rectangle 52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3282" name="Text Box 52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user</a:t>
                </a:r>
              </a:p>
              <a:p>
                <a:pPr algn="ctr"/>
                <a:r>
                  <a:rPr lang="en-US" sz="1600">
                    <a:latin typeface="+mn-lt"/>
                  </a:rPr>
                  <a:t>agent</a:t>
                </a:r>
                <a:endParaRPr lang="en-US" sz="2400">
                  <a:latin typeface="+mn-lt"/>
                </a:endParaRPr>
              </a:p>
            </p:txBody>
          </p:sp>
        </p:grpSp>
      </p:grpSp>
      <p:sp>
        <p:nvSpPr>
          <p:cNvPr id="53268" name="Line 525"/>
          <p:cNvSpPr>
            <a:spLocks noChangeShapeType="1"/>
          </p:cNvSpPr>
          <p:nvPr/>
        </p:nvSpPr>
        <p:spPr bwMode="auto">
          <a:xfrm flipV="1">
            <a:off x="5724525" y="36766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69" name="Line 526"/>
          <p:cNvSpPr>
            <a:spLocks noChangeShapeType="1"/>
          </p:cNvSpPr>
          <p:nvPr/>
        </p:nvSpPr>
        <p:spPr bwMode="auto">
          <a:xfrm flipH="1" flipV="1">
            <a:off x="4981575" y="31527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53270" name="Group 527"/>
          <p:cNvGrpSpPr>
            <a:grpSpLocks/>
          </p:cNvGrpSpPr>
          <p:nvPr/>
        </p:nvGrpSpPr>
        <p:grpSpPr bwMode="auto">
          <a:xfrm>
            <a:off x="5821363" y="3970338"/>
            <a:ext cx="1031875" cy="457200"/>
            <a:chOff x="3745" y="2537"/>
            <a:chExt cx="650" cy="288"/>
          </a:xfrm>
        </p:grpSpPr>
        <p:sp>
          <p:nvSpPr>
            <p:cNvPr id="53277" name="Rectangle 528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3278" name="Text Box 529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400">
                  <a:solidFill>
                    <a:srgbClr val="FF0000"/>
                  </a:solidFill>
                  <a:latin typeface="+mn-lt"/>
                </a:rPr>
                <a:t>SMTP</a:t>
              </a:r>
              <a:endParaRPr lang="en-US" sz="2400">
                <a:latin typeface="+mn-lt"/>
              </a:endParaRPr>
            </a:p>
          </p:txBody>
        </p:sp>
      </p:grpSp>
      <p:grpSp>
        <p:nvGrpSpPr>
          <p:cNvPr id="53271" name="Group 530"/>
          <p:cNvGrpSpPr>
            <a:grpSpLocks/>
          </p:cNvGrpSpPr>
          <p:nvPr/>
        </p:nvGrpSpPr>
        <p:grpSpPr bwMode="auto">
          <a:xfrm>
            <a:off x="5783263" y="2713038"/>
            <a:ext cx="1031875" cy="457200"/>
            <a:chOff x="3745" y="2537"/>
            <a:chExt cx="650" cy="288"/>
          </a:xfrm>
        </p:grpSpPr>
        <p:sp>
          <p:nvSpPr>
            <p:cNvPr id="53275" name="Rectangle 531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3276" name="Text Box 532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400">
                  <a:solidFill>
                    <a:srgbClr val="FF0000"/>
                  </a:solidFill>
                  <a:latin typeface="+mn-lt"/>
                </a:rPr>
                <a:t>SMTP</a:t>
              </a:r>
              <a:endParaRPr lang="en-US" sz="2400">
                <a:latin typeface="+mn-lt"/>
              </a:endParaRPr>
            </a:p>
          </p:txBody>
        </p:sp>
      </p:grpSp>
      <p:grpSp>
        <p:nvGrpSpPr>
          <p:cNvPr id="53272" name="Group 533"/>
          <p:cNvGrpSpPr>
            <a:grpSpLocks/>
          </p:cNvGrpSpPr>
          <p:nvPr/>
        </p:nvGrpSpPr>
        <p:grpSpPr bwMode="auto">
          <a:xfrm>
            <a:off x="4459288" y="3427413"/>
            <a:ext cx="1031875" cy="457200"/>
            <a:chOff x="3745" y="2537"/>
            <a:chExt cx="650" cy="288"/>
          </a:xfrm>
        </p:grpSpPr>
        <p:sp>
          <p:nvSpPr>
            <p:cNvPr id="53273" name="Rectangle 534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3274" name="Text Box 535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400">
                  <a:solidFill>
                    <a:srgbClr val="FF0000"/>
                  </a:solidFill>
                  <a:latin typeface="+mn-lt"/>
                </a:rPr>
                <a:t>SMTP</a:t>
              </a:r>
              <a:endParaRPr lang="en-US" sz="24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0B07594-CBAC-43F5-8EA9-3B293E94032D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5427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38255EE-841A-45BB-8DA4-EE3A4B7D69A5}" type="slidenum">
              <a:rPr lang="en-US">
                <a:latin typeface="Verdana" pitchFamily="34" charset="0"/>
              </a:rPr>
              <a:pPr/>
              <a:t>42</a:t>
            </a:fld>
            <a:endParaRPr lang="en-US">
              <a:latin typeface="Verdana" pitchFamily="34" charset="0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9575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Electronic Mail: mail servers</a:t>
            </a:r>
            <a:endParaRPr lang="en-US" smtClean="0"/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165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Mail Servers</a:t>
            </a:r>
            <a:r>
              <a:rPr lang="en-US" sz="2400" smtClean="0"/>
              <a:t> 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mailbox</a:t>
            </a:r>
            <a:r>
              <a:rPr lang="en-US" sz="2000" smtClean="0"/>
              <a:t> contains incoming messages for user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message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FF0000"/>
                </a:solidFill>
              </a:rPr>
              <a:t>queue</a:t>
            </a:r>
            <a:r>
              <a:rPr lang="en-US" sz="2000" smtClean="0"/>
              <a:t> of outgoing (to be sent) mail messages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SMTP protocol</a:t>
            </a:r>
            <a:r>
              <a:rPr lang="en-US" sz="2000" smtClean="0"/>
              <a:t> between mail servers to send email messages</a:t>
            </a:r>
          </a:p>
          <a:p>
            <a:pPr lvl="1" eaLnBrk="1" hangingPunct="1"/>
            <a:r>
              <a:rPr lang="en-US" sz="2000" smtClean="0"/>
              <a:t>client: sending mail server</a:t>
            </a:r>
          </a:p>
          <a:p>
            <a:pPr lvl="1" eaLnBrk="1" hangingPunct="1"/>
            <a:r>
              <a:rPr lang="en-US" sz="2000" smtClean="0"/>
              <a:t>“server”: receiving mail server</a:t>
            </a:r>
          </a:p>
        </p:txBody>
      </p:sp>
      <p:sp>
        <p:nvSpPr>
          <p:cNvPr id="54279" name="Line 9"/>
          <p:cNvSpPr>
            <a:spLocks noChangeShapeType="1"/>
          </p:cNvSpPr>
          <p:nvPr/>
        </p:nvSpPr>
        <p:spPr bwMode="auto">
          <a:xfrm>
            <a:off x="6038850" y="26289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54280" name="Group 10"/>
          <p:cNvGrpSpPr>
            <a:grpSpLocks/>
          </p:cNvGrpSpPr>
          <p:nvPr/>
        </p:nvGrpSpPr>
        <p:grpSpPr bwMode="auto">
          <a:xfrm>
            <a:off x="7431088" y="2555875"/>
            <a:ext cx="355600" cy="933450"/>
            <a:chOff x="4180" y="783"/>
            <a:chExt cx="150" cy="307"/>
          </a:xfrm>
        </p:grpSpPr>
        <p:sp>
          <p:nvSpPr>
            <p:cNvPr id="54390" name="AutoShape 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4391" name="Rectangle 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4392" name="Rectangle 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4393" name="AutoShape 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4394" name="Line 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4395" name="Line 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4396" name="Rectangle 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4397" name="Rectangle 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</p:grpSp>
      <p:grpSp>
        <p:nvGrpSpPr>
          <p:cNvPr id="54281" name="Group 19"/>
          <p:cNvGrpSpPr>
            <a:grpSpLocks/>
          </p:cNvGrpSpPr>
          <p:nvPr/>
        </p:nvGrpSpPr>
        <p:grpSpPr bwMode="auto">
          <a:xfrm>
            <a:off x="7200900" y="3008313"/>
            <a:ext cx="809625" cy="1049337"/>
            <a:chOff x="4296" y="2627"/>
            <a:chExt cx="510" cy="661"/>
          </a:xfrm>
        </p:grpSpPr>
        <p:sp>
          <p:nvSpPr>
            <p:cNvPr id="54375" name="Rectangle 20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4376" name="Text Box 21"/>
            <p:cNvSpPr txBox="1">
              <a:spLocks noChangeArrowheads="1"/>
            </p:cNvSpPr>
            <p:nvPr/>
          </p:nvSpPr>
          <p:spPr bwMode="auto">
            <a:xfrm>
              <a:off x="4302" y="2627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>
                  <a:latin typeface="+mn-lt"/>
                </a:rPr>
                <a:t>mail</a:t>
              </a:r>
            </a:p>
            <a:p>
              <a:pPr algn="ctr"/>
              <a:r>
                <a:rPr lang="en-US" sz="1600">
                  <a:latin typeface="+mn-lt"/>
                </a:rPr>
                <a:t>server</a:t>
              </a:r>
              <a:endParaRPr lang="en-US" sz="2400">
                <a:latin typeface="+mn-lt"/>
              </a:endParaRPr>
            </a:p>
          </p:txBody>
        </p:sp>
        <p:sp>
          <p:nvSpPr>
            <p:cNvPr id="54377" name="Rectangle 22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4378" name="Line 23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4379" name="Line 24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4380" name="Line 25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4381" name="Line 26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4382" name="Line 27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4383" name="Line 28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4384" name="Line 29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4385" name="Rectangle 30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4386" name="Rectangle 31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4387" name="Rectangle 32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4388" name="Rectangle 33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4389" name="Rectangle 34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</p:grpSp>
      <p:grpSp>
        <p:nvGrpSpPr>
          <p:cNvPr id="54282" name="Group 35"/>
          <p:cNvGrpSpPr>
            <a:grpSpLocks/>
          </p:cNvGrpSpPr>
          <p:nvPr/>
        </p:nvGrpSpPr>
        <p:grpSpPr bwMode="auto">
          <a:xfrm>
            <a:off x="7913688" y="2146300"/>
            <a:ext cx="709612" cy="703263"/>
            <a:chOff x="4337" y="290"/>
            <a:chExt cx="447" cy="443"/>
          </a:xfrm>
        </p:grpSpPr>
        <p:graphicFrame>
          <p:nvGraphicFramePr>
            <p:cNvPr id="54371" name="Object 3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66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4372" name="Group 3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4373" name="Rectangle 3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74" name="Text Box 3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user</a:t>
                </a:r>
              </a:p>
              <a:p>
                <a:pPr algn="ctr"/>
                <a:r>
                  <a:rPr lang="en-US" sz="1600">
                    <a:latin typeface="+mn-lt"/>
                  </a:rPr>
                  <a:t>agent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54283" name="Group 40"/>
          <p:cNvGrpSpPr>
            <a:grpSpLocks/>
          </p:cNvGrpSpPr>
          <p:nvPr/>
        </p:nvGrpSpPr>
        <p:grpSpPr bwMode="auto">
          <a:xfrm>
            <a:off x="8142288" y="3155950"/>
            <a:ext cx="709612" cy="703263"/>
            <a:chOff x="4337" y="290"/>
            <a:chExt cx="447" cy="443"/>
          </a:xfrm>
        </p:grpSpPr>
        <p:graphicFrame>
          <p:nvGraphicFramePr>
            <p:cNvPr id="54367" name="Object 4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67"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4368" name="Group 4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4369" name="Rectangle 4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70" name="Text Box 4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user</a:t>
                </a:r>
              </a:p>
              <a:p>
                <a:pPr algn="ctr"/>
                <a:r>
                  <a:rPr lang="en-US" sz="1600">
                    <a:latin typeface="+mn-lt"/>
                  </a:rPr>
                  <a:t>agent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54284" name="Group 45"/>
          <p:cNvGrpSpPr>
            <a:grpSpLocks/>
          </p:cNvGrpSpPr>
          <p:nvPr/>
        </p:nvGrpSpPr>
        <p:grpSpPr bwMode="auto">
          <a:xfrm>
            <a:off x="7913688" y="4203700"/>
            <a:ext cx="709612" cy="703263"/>
            <a:chOff x="4337" y="290"/>
            <a:chExt cx="447" cy="443"/>
          </a:xfrm>
        </p:grpSpPr>
        <p:graphicFrame>
          <p:nvGraphicFramePr>
            <p:cNvPr id="54363" name="Object 4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68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4364" name="Group 4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4365" name="Rectangle 4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66" name="Text Box 4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user</a:t>
                </a:r>
              </a:p>
              <a:p>
                <a:pPr algn="ctr"/>
                <a:r>
                  <a:rPr lang="en-US" sz="1600">
                    <a:latin typeface="+mn-lt"/>
                  </a:rPr>
                  <a:t>agent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54285" name="Group 50"/>
          <p:cNvGrpSpPr>
            <a:grpSpLocks/>
          </p:cNvGrpSpPr>
          <p:nvPr/>
        </p:nvGrpSpPr>
        <p:grpSpPr bwMode="auto">
          <a:xfrm>
            <a:off x="5200650" y="3965575"/>
            <a:ext cx="809625" cy="1501775"/>
            <a:chOff x="3492" y="2522"/>
            <a:chExt cx="510" cy="946"/>
          </a:xfrm>
        </p:grpSpPr>
        <p:grpSp>
          <p:nvGrpSpPr>
            <p:cNvPr id="54338" name="Group 51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54355" name="AutoShape 5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56" name="Rectangle 5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57" name="Rectangle 5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58" name="AutoShape 5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59" name="Line 5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4360" name="Line 5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4361" name="Rectangle 5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62" name="Rectangle 5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</p:grpSp>
        <p:grpSp>
          <p:nvGrpSpPr>
            <p:cNvPr id="54339" name="Group 60"/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54340" name="Rectangle 61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41" name="Text Box 62"/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mail</a:t>
                </a:r>
              </a:p>
              <a:p>
                <a:pPr algn="ctr"/>
                <a:r>
                  <a:rPr lang="en-US" sz="1600">
                    <a:latin typeface="+mn-lt"/>
                  </a:rPr>
                  <a:t>server</a:t>
                </a:r>
                <a:endParaRPr lang="en-US" sz="2400">
                  <a:latin typeface="+mn-lt"/>
                </a:endParaRPr>
              </a:p>
            </p:txBody>
          </p:sp>
          <p:sp>
            <p:nvSpPr>
              <p:cNvPr id="54342" name="Rectangle 63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43" name="Line 64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4344" name="Line 65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4345" name="Line 66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4346" name="Line 67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4347" name="Line 68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4348" name="Line 69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4349" name="Line 70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4350" name="Rectangle 71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51" name="Rectangle 72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52" name="Rectangle 73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53" name="Rectangle 74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54" name="Rectangle 75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</p:grpSp>
      </p:grpSp>
      <p:grpSp>
        <p:nvGrpSpPr>
          <p:cNvPr id="54286" name="Group 76"/>
          <p:cNvGrpSpPr>
            <a:grpSpLocks/>
          </p:cNvGrpSpPr>
          <p:nvPr/>
        </p:nvGrpSpPr>
        <p:grpSpPr bwMode="auto">
          <a:xfrm>
            <a:off x="6142038" y="5070475"/>
            <a:ext cx="709612" cy="703263"/>
            <a:chOff x="4337" y="290"/>
            <a:chExt cx="447" cy="443"/>
          </a:xfrm>
        </p:grpSpPr>
        <p:graphicFrame>
          <p:nvGraphicFramePr>
            <p:cNvPr id="54334" name="Object 77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69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4335" name="Group 78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4336" name="Rectangle 79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37" name="Text Box 80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user</a:t>
                </a:r>
              </a:p>
              <a:p>
                <a:pPr algn="ctr"/>
                <a:r>
                  <a:rPr lang="en-US" sz="1600">
                    <a:latin typeface="+mn-lt"/>
                  </a:rPr>
                  <a:t>agent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54287" name="Group 81"/>
          <p:cNvGrpSpPr>
            <a:grpSpLocks/>
          </p:cNvGrpSpPr>
          <p:nvPr/>
        </p:nvGrpSpPr>
        <p:grpSpPr bwMode="auto">
          <a:xfrm>
            <a:off x="5303838" y="5575300"/>
            <a:ext cx="709612" cy="703263"/>
            <a:chOff x="4337" y="290"/>
            <a:chExt cx="447" cy="443"/>
          </a:xfrm>
        </p:grpSpPr>
        <p:graphicFrame>
          <p:nvGraphicFramePr>
            <p:cNvPr id="54330" name="Object 8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70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4331" name="Group 8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4332" name="Rectangle 8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33" name="Text Box 8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user</a:t>
                </a:r>
              </a:p>
              <a:p>
                <a:pPr algn="ctr"/>
                <a:r>
                  <a:rPr lang="en-US" sz="1600">
                    <a:latin typeface="+mn-lt"/>
                  </a:rPr>
                  <a:t>agent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54288" name="Group 86"/>
          <p:cNvGrpSpPr>
            <a:grpSpLocks/>
          </p:cNvGrpSpPr>
          <p:nvPr/>
        </p:nvGrpSpPr>
        <p:grpSpPr bwMode="auto">
          <a:xfrm>
            <a:off x="5200650" y="1708150"/>
            <a:ext cx="809625" cy="1501775"/>
            <a:chOff x="3492" y="2522"/>
            <a:chExt cx="510" cy="946"/>
          </a:xfrm>
        </p:grpSpPr>
        <p:grpSp>
          <p:nvGrpSpPr>
            <p:cNvPr id="54305" name="Group 87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54322" name="AutoShape 8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23" name="Rectangle 8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24" name="Rectangle 9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25" name="AutoShape 9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26" name="Line 9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4327" name="Line 9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4328" name="Rectangle 9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29" name="Rectangle 9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</p:grpSp>
        <p:grpSp>
          <p:nvGrpSpPr>
            <p:cNvPr id="54306" name="Group 96"/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54307" name="Rectangle 97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08" name="Text Box 98"/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mail</a:t>
                </a:r>
              </a:p>
              <a:p>
                <a:pPr algn="ctr"/>
                <a:r>
                  <a:rPr lang="en-US" sz="1600">
                    <a:latin typeface="+mn-lt"/>
                  </a:rPr>
                  <a:t>server</a:t>
                </a:r>
                <a:endParaRPr lang="en-US" sz="2400">
                  <a:latin typeface="+mn-lt"/>
                </a:endParaRPr>
              </a:p>
            </p:txBody>
          </p:sp>
          <p:sp>
            <p:nvSpPr>
              <p:cNvPr id="54309" name="Rectangle 99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10" name="Line 100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4311" name="Line 101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4312" name="Line 102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4313" name="Line 103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4314" name="Line 104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4315" name="Line 105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4316" name="Line 106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4317" name="Rectangle 107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18" name="Rectangle 108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19" name="Rectangle 109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20" name="Rectangle 110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21" name="Rectangle 111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</p:grpSp>
      </p:grpSp>
      <p:grpSp>
        <p:nvGrpSpPr>
          <p:cNvPr id="54289" name="Group 112"/>
          <p:cNvGrpSpPr>
            <a:grpSpLocks/>
          </p:cNvGrpSpPr>
          <p:nvPr/>
        </p:nvGrpSpPr>
        <p:grpSpPr bwMode="auto">
          <a:xfrm>
            <a:off x="5932488" y="1450975"/>
            <a:ext cx="709612" cy="703263"/>
            <a:chOff x="4337" y="290"/>
            <a:chExt cx="447" cy="443"/>
          </a:xfrm>
        </p:grpSpPr>
        <p:graphicFrame>
          <p:nvGraphicFramePr>
            <p:cNvPr id="54301" name="Object 113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71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4302" name="Group 114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4303" name="Rectangle 115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4304" name="Text Box 116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user</a:t>
                </a:r>
              </a:p>
              <a:p>
                <a:pPr algn="ctr"/>
                <a:r>
                  <a:rPr lang="en-US" sz="1600">
                    <a:latin typeface="+mn-lt"/>
                  </a:rPr>
                  <a:t>agent</a:t>
                </a:r>
                <a:endParaRPr lang="en-US" sz="2400">
                  <a:latin typeface="+mn-lt"/>
                </a:endParaRPr>
              </a:p>
            </p:txBody>
          </p:sp>
        </p:grpSp>
      </p:grpSp>
      <p:sp>
        <p:nvSpPr>
          <p:cNvPr id="54290" name="Line 117"/>
          <p:cNvSpPr>
            <a:spLocks noChangeShapeType="1"/>
          </p:cNvSpPr>
          <p:nvPr/>
        </p:nvSpPr>
        <p:spPr bwMode="auto">
          <a:xfrm flipV="1">
            <a:off x="6038850" y="37528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4291" name="Line 118"/>
          <p:cNvSpPr>
            <a:spLocks noChangeShapeType="1"/>
          </p:cNvSpPr>
          <p:nvPr/>
        </p:nvSpPr>
        <p:spPr bwMode="auto">
          <a:xfrm flipH="1" flipV="1">
            <a:off x="5295900" y="32289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54292" name="Group 119"/>
          <p:cNvGrpSpPr>
            <a:grpSpLocks/>
          </p:cNvGrpSpPr>
          <p:nvPr/>
        </p:nvGrpSpPr>
        <p:grpSpPr bwMode="auto">
          <a:xfrm>
            <a:off x="6135688" y="4046538"/>
            <a:ext cx="1031875" cy="457200"/>
            <a:chOff x="3745" y="2537"/>
            <a:chExt cx="650" cy="288"/>
          </a:xfrm>
        </p:grpSpPr>
        <p:sp>
          <p:nvSpPr>
            <p:cNvPr id="54299" name="Rectangle 120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4300" name="Text Box 121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400">
                  <a:solidFill>
                    <a:srgbClr val="FF0000"/>
                  </a:solidFill>
                  <a:latin typeface="+mn-lt"/>
                </a:rPr>
                <a:t>SMTP</a:t>
              </a:r>
              <a:endParaRPr lang="en-US" sz="2400">
                <a:latin typeface="+mn-lt"/>
              </a:endParaRPr>
            </a:p>
          </p:txBody>
        </p:sp>
      </p:grpSp>
      <p:grpSp>
        <p:nvGrpSpPr>
          <p:cNvPr id="54293" name="Group 122"/>
          <p:cNvGrpSpPr>
            <a:grpSpLocks/>
          </p:cNvGrpSpPr>
          <p:nvPr/>
        </p:nvGrpSpPr>
        <p:grpSpPr bwMode="auto">
          <a:xfrm>
            <a:off x="6097588" y="2789238"/>
            <a:ext cx="1031875" cy="457200"/>
            <a:chOff x="3745" y="2537"/>
            <a:chExt cx="650" cy="288"/>
          </a:xfrm>
        </p:grpSpPr>
        <p:sp>
          <p:nvSpPr>
            <p:cNvPr id="54297" name="Rectangle 123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4298" name="Text Box 124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400">
                  <a:solidFill>
                    <a:srgbClr val="FF0000"/>
                  </a:solidFill>
                  <a:latin typeface="+mn-lt"/>
                </a:rPr>
                <a:t>SMTP</a:t>
              </a:r>
              <a:endParaRPr lang="en-US" sz="2400">
                <a:latin typeface="+mn-lt"/>
              </a:endParaRPr>
            </a:p>
          </p:txBody>
        </p:sp>
      </p:grpSp>
      <p:grpSp>
        <p:nvGrpSpPr>
          <p:cNvPr id="54294" name="Group 125"/>
          <p:cNvGrpSpPr>
            <a:grpSpLocks/>
          </p:cNvGrpSpPr>
          <p:nvPr/>
        </p:nvGrpSpPr>
        <p:grpSpPr bwMode="auto">
          <a:xfrm>
            <a:off x="4773613" y="3503613"/>
            <a:ext cx="1031875" cy="457200"/>
            <a:chOff x="3745" y="2537"/>
            <a:chExt cx="650" cy="288"/>
          </a:xfrm>
        </p:grpSpPr>
        <p:sp>
          <p:nvSpPr>
            <p:cNvPr id="54295" name="Rectangle 126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4296" name="Text Box 127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400">
                  <a:solidFill>
                    <a:srgbClr val="FF0000"/>
                  </a:solidFill>
                  <a:latin typeface="+mn-lt"/>
                </a:rPr>
                <a:t>SMTP</a:t>
              </a:r>
              <a:endParaRPr lang="en-US" sz="24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FC9E5C-EF39-4C2D-84C9-DB6C14999F16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5529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553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683ECA8-B90B-4E9E-BD60-CA1DC1D2476A}" type="slidenum">
              <a:rPr lang="en-US">
                <a:latin typeface="Verdana" pitchFamily="34" charset="0"/>
              </a:rPr>
              <a:pPr/>
              <a:t>43</a:t>
            </a:fld>
            <a:endParaRPr lang="en-US">
              <a:latin typeface="Verdana" pitchFamily="34" charset="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Electronic Mail: SMTP</a:t>
            </a:r>
            <a:endParaRPr lang="en-US" smtClean="0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199" y="1600200"/>
            <a:ext cx="4316413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uses TCP to reliably transfer email message from client to server, port 25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direct transfer: sending server to receiving server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three phases of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handshaking (greeting)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transfer of messages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closure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command/response interaction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commands:</a:t>
            </a:r>
            <a:r>
              <a:rPr lang="en-US" sz="2000" dirty="0" smtClean="0"/>
              <a:t> ASCII text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response:</a:t>
            </a:r>
            <a:r>
              <a:rPr lang="en-US" sz="2000" dirty="0" smtClean="0"/>
              <a:t> status code and phrase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messages must be in 7-bit ASCII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uses persistent TCP connections</a:t>
            </a:r>
          </a:p>
        </p:txBody>
      </p:sp>
      <p:sp>
        <p:nvSpPr>
          <p:cNvPr id="55303" name="Line 9"/>
          <p:cNvSpPr>
            <a:spLocks noChangeShapeType="1"/>
          </p:cNvSpPr>
          <p:nvPr/>
        </p:nvSpPr>
        <p:spPr bwMode="auto">
          <a:xfrm>
            <a:off x="6038850" y="26289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55304" name="Group 10"/>
          <p:cNvGrpSpPr>
            <a:grpSpLocks/>
          </p:cNvGrpSpPr>
          <p:nvPr/>
        </p:nvGrpSpPr>
        <p:grpSpPr bwMode="auto">
          <a:xfrm>
            <a:off x="7431088" y="2555875"/>
            <a:ext cx="355600" cy="933450"/>
            <a:chOff x="4180" y="783"/>
            <a:chExt cx="150" cy="307"/>
          </a:xfrm>
        </p:grpSpPr>
        <p:sp>
          <p:nvSpPr>
            <p:cNvPr id="55414" name="AutoShape 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5415" name="Rectangle 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5416" name="Rectangle 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5417" name="AutoShape 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5418" name="Line 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419" name="Line 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420" name="Rectangle 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5421" name="Rectangle 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</p:grpSp>
      <p:grpSp>
        <p:nvGrpSpPr>
          <p:cNvPr id="55305" name="Group 19"/>
          <p:cNvGrpSpPr>
            <a:grpSpLocks/>
          </p:cNvGrpSpPr>
          <p:nvPr/>
        </p:nvGrpSpPr>
        <p:grpSpPr bwMode="auto">
          <a:xfrm>
            <a:off x="7200900" y="3008313"/>
            <a:ext cx="809625" cy="1049337"/>
            <a:chOff x="4296" y="2627"/>
            <a:chExt cx="510" cy="661"/>
          </a:xfrm>
        </p:grpSpPr>
        <p:sp>
          <p:nvSpPr>
            <p:cNvPr id="55399" name="Rectangle 20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5400" name="Text Box 21"/>
            <p:cNvSpPr txBox="1">
              <a:spLocks noChangeArrowheads="1"/>
            </p:cNvSpPr>
            <p:nvPr/>
          </p:nvSpPr>
          <p:spPr bwMode="auto">
            <a:xfrm>
              <a:off x="4302" y="2627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>
                  <a:latin typeface="+mn-lt"/>
                </a:rPr>
                <a:t>mail</a:t>
              </a:r>
            </a:p>
            <a:p>
              <a:pPr algn="ctr"/>
              <a:r>
                <a:rPr lang="en-US" sz="1600">
                  <a:latin typeface="+mn-lt"/>
                </a:rPr>
                <a:t>server</a:t>
              </a:r>
              <a:endParaRPr lang="en-US" sz="2400">
                <a:latin typeface="+mn-lt"/>
              </a:endParaRPr>
            </a:p>
          </p:txBody>
        </p:sp>
        <p:sp>
          <p:nvSpPr>
            <p:cNvPr id="55401" name="Rectangle 22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5402" name="Line 23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403" name="Line 24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404" name="Line 25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405" name="Line 26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406" name="Line 27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407" name="Line 28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408" name="Line 29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409" name="Rectangle 30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5410" name="Rectangle 31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5411" name="Rectangle 32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5412" name="Rectangle 33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5413" name="Rectangle 34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</p:grpSp>
      <p:grpSp>
        <p:nvGrpSpPr>
          <p:cNvPr id="55306" name="Group 35"/>
          <p:cNvGrpSpPr>
            <a:grpSpLocks/>
          </p:cNvGrpSpPr>
          <p:nvPr/>
        </p:nvGrpSpPr>
        <p:grpSpPr bwMode="auto">
          <a:xfrm>
            <a:off x="7913688" y="2146300"/>
            <a:ext cx="709612" cy="703263"/>
            <a:chOff x="4337" y="290"/>
            <a:chExt cx="447" cy="443"/>
          </a:xfrm>
        </p:grpSpPr>
        <p:graphicFrame>
          <p:nvGraphicFramePr>
            <p:cNvPr id="55395" name="Object 3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90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396" name="Group 3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5397" name="Rectangle 3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98" name="Text Box 3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user</a:t>
                </a:r>
              </a:p>
              <a:p>
                <a:pPr algn="ctr"/>
                <a:r>
                  <a:rPr lang="en-US" sz="1600">
                    <a:latin typeface="+mn-lt"/>
                  </a:rPr>
                  <a:t>agent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55307" name="Group 40"/>
          <p:cNvGrpSpPr>
            <a:grpSpLocks/>
          </p:cNvGrpSpPr>
          <p:nvPr/>
        </p:nvGrpSpPr>
        <p:grpSpPr bwMode="auto">
          <a:xfrm>
            <a:off x="8142288" y="3155950"/>
            <a:ext cx="709612" cy="703263"/>
            <a:chOff x="4337" y="290"/>
            <a:chExt cx="447" cy="443"/>
          </a:xfrm>
        </p:grpSpPr>
        <p:graphicFrame>
          <p:nvGraphicFramePr>
            <p:cNvPr id="55391" name="Object 4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91"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392" name="Group 4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5393" name="Rectangle 4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94" name="Text Box 4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user</a:t>
                </a:r>
              </a:p>
              <a:p>
                <a:pPr algn="ctr"/>
                <a:r>
                  <a:rPr lang="en-US" sz="1600">
                    <a:latin typeface="+mn-lt"/>
                  </a:rPr>
                  <a:t>agent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55308" name="Group 45"/>
          <p:cNvGrpSpPr>
            <a:grpSpLocks/>
          </p:cNvGrpSpPr>
          <p:nvPr/>
        </p:nvGrpSpPr>
        <p:grpSpPr bwMode="auto">
          <a:xfrm>
            <a:off x="7913688" y="4203700"/>
            <a:ext cx="709612" cy="703263"/>
            <a:chOff x="4337" y="290"/>
            <a:chExt cx="447" cy="443"/>
          </a:xfrm>
        </p:grpSpPr>
        <p:graphicFrame>
          <p:nvGraphicFramePr>
            <p:cNvPr id="55387" name="Object 4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92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388" name="Group 4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5389" name="Rectangle 4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90" name="Text Box 4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user</a:t>
                </a:r>
              </a:p>
              <a:p>
                <a:pPr algn="ctr"/>
                <a:r>
                  <a:rPr lang="en-US" sz="1600">
                    <a:latin typeface="+mn-lt"/>
                  </a:rPr>
                  <a:t>agent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55309" name="Group 50"/>
          <p:cNvGrpSpPr>
            <a:grpSpLocks/>
          </p:cNvGrpSpPr>
          <p:nvPr/>
        </p:nvGrpSpPr>
        <p:grpSpPr bwMode="auto">
          <a:xfrm>
            <a:off x="5200650" y="3965575"/>
            <a:ext cx="809625" cy="1501775"/>
            <a:chOff x="3492" y="2522"/>
            <a:chExt cx="510" cy="946"/>
          </a:xfrm>
        </p:grpSpPr>
        <p:grpSp>
          <p:nvGrpSpPr>
            <p:cNvPr id="55362" name="Group 51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55379" name="AutoShape 5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80" name="Rectangle 5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81" name="Rectangle 5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82" name="AutoShape 5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83" name="Line 5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5384" name="Line 5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5385" name="Rectangle 5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86" name="Rectangle 5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</p:grpSp>
        <p:grpSp>
          <p:nvGrpSpPr>
            <p:cNvPr id="55363" name="Group 60"/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55364" name="Rectangle 61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65" name="Text Box 62"/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mail</a:t>
                </a:r>
              </a:p>
              <a:p>
                <a:pPr algn="ctr"/>
                <a:r>
                  <a:rPr lang="en-US" sz="1600">
                    <a:latin typeface="+mn-lt"/>
                  </a:rPr>
                  <a:t>server</a:t>
                </a:r>
                <a:endParaRPr lang="en-US" sz="2400">
                  <a:latin typeface="+mn-lt"/>
                </a:endParaRPr>
              </a:p>
            </p:txBody>
          </p:sp>
          <p:sp>
            <p:nvSpPr>
              <p:cNvPr id="55366" name="Rectangle 63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67" name="Line 64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5368" name="Line 65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5369" name="Line 66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5370" name="Line 67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5371" name="Line 68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5372" name="Line 69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5373" name="Line 70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5374" name="Rectangle 71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75" name="Rectangle 72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76" name="Rectangle 73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77" name="Rectangle 74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78" name="Rectangle 75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</p:grpSp>
      </p:grpSp>
      <p:grpSp>
        <p:nvGrpSpPr>
          <p:cNvPr id="55310" name="Group 76"/>
          <p:cNvGrpSpPr>
            <a:grpSpLocks/>
          </p:cNvGrpSpPr>
          <p:nvPr/>
        </p:nvGrpSpPr>
        <p:grpSpPr bwMode="auto">
          <a:xfrm>
            <a:off x="6142038" y="5070475"/>
            <a:ext cx="709612" cy="703263"/>
            <a:chOff x="4337" y="290"/>
            <a:chExt cx="447" cy="443"/>
          </a:xfrm>
        </p:grpSpPr>
        <p:graphicFrame>
          <p:nvGraphicFramePr>
            <p:cNvPr id="55358" name="Object 77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93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359" name="Group 78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5360" name="Rectangle 79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61" name="Text Box 80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user</a:t>
                </a:r>
              </a:p>
              <a:p>
                <a:pPr algn="ctr"/>
                <a:r>
                  <a:rPr lang="en-US" sz="1600">
                    <a:latin typeface="+mn-lt"/>
                  </a:rPr>
                  <a:t>agent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55311" name="Group 81"/>
          <p:cNvGrpSpPr>
            <a:grpSpLocks/>
          </p:cNvGrpSpPr>
          <p:nvPr/>
        </p:nvGrpSpPr>
        <p:grpSpPr bwMode="auto">
          <a:xfrm>
            <a:off x="5303838" y="5575300"/>
            <a:ext cx="709612" cy="703263"/>
            <a:chOff x="4337" y="290"/>
            <a:chExt cx="447" cy="443"/>
          </a:xfrm>
        </p:grpSpPr>
        <p:graphicFrame>
          <p:nvGraphicFramePr>
            <p:cNvPr id="55354" name="Object 8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94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355" name="Group 8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5356" name="Rectangle 8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57" name="Text Box 8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user</a:t>
                </a:r>
              </a:p>
              <a:p>
                <a:pPr algn="ctr"/>
                <a:r>
                  <a:rPr lang="en-US" sz="1600">
                    <a:latin typeface="+mn-lt"/>
                  </a:rPr>
                  <a:t>agent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55312" name="Group 86"/>
          <p:cNvGrpSpPr>
            <a:grpSpLocks/>
          </p:cNvGrpSpPr>
          <p:nvPr/>
        </p:nvGrpSpPr>
        <p:grpSpPr bwMode="auto">
          <a:xfrm>
            <a:off x="5200650" y="1708150"/>
            <a:ext cx="809625" cy="1501775"/>
            <a:chOff x="3492" y="2522"/>
            <a:chExt cx="510" cy="946"/>
          </a:xfrm>
        </p:grpSpPr>
        <p:grpSp>
          <p:nvGrpSpPr>
            <p:cNvPr id="55329" name="Group 87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55346" name="AutoShape 8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47" name="Rectangle 8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48" name="Rectangle 9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49" name="AutoShape 9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50" name="Line 9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5351" name="Line 9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5352" name="Rectangle 9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53" name="Rectangle 9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</p:grpSp>
        <p:grpSp>
          <p:nvGrpSpPr>
            <p:cNvPr id="55330" name="Group 96"/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55331" name="Rectangle 97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32" name="Text Box 98"/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mail</a:t>
                </a:r>
              </a:p>
              <a:p>
                <a:pPr algn="ctr"/>
                <a:r>
                  <a:rPr lang="en-US" sz="1600">
                    <a:latin typeface="+mn-lt"/>
                  </a:rPr>
                  <a:t>server</a:t>
                </a:r>
                <a:endParaRPr lang="en-US" sz="2400">
                  <a:latin typeface="+mn-lt"/>
                </a:endParaRPr>
              </a:p>
            </p:txBody>
          </p:sp>
          <p:sp>
            <p:nvSpPr>
              <p:cNvPr id="55333" name="Rectangle 99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34" name="Line 100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5335" name="Line 101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5336" name="Line 102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5337" name="Line 103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5338" name="Line 104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5339" name="Line 105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5340" name="Line 106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5341" name="Rectangle 107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42" name="Rectangle 108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43" name="Rectangle 109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44" name="Rectangle 110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45" name="Rectangle 111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</p:grpSp>
      </p:grpSp>
      <p:grpSp>
        <p:nvGrpSpPr>
          <p:cNvPr id="55313" name="Group 112"/>
          <p:cNvGrpSpPr>
            <a:grpSpLocks/>
          </p:cNvGrpSpPr>
          <p:nvPr/>
        </p:nvGrpSpPr>
        <p:grpSpPr bwMode="auto">
          <a:xfrm>
            <a:off x="5932488" y="1450975"/>
            <a:ext cx="709612" cy="703263"/>
            <a:chOff x="4337" y="290"/>
            <a:chExt cx="447" cy="443"/>
          </a:xfrm>
        </p:grpSpPr>
        <p:graphicFrame>
          <p:nvGraphicFramePr>
            <p:cNvPr id="55325" name="Object 113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95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326" name="Group 114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5327" name="Rectangle 115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5328" name="Text Box 116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user</a:t>
                </a:r>
              </a:p>
              <a:p>
                <a:pPr algn="ctr"/>
                <a:r>
                  <a:rPr lang="en-US" sz="1600">
                    <a:latin typeface="+mn-lt"/>
                  </a:rPr>
                  <a:t>agent</a:t>
                </a:r>
                <a:endParaRPr lang="en-US" sz="2400">
                  <a:latin typeface="+mn-lt"/>
                </a:endParaRPr>
              </a:p>
            </p:txBody>
          </p:sp>
        </p:grpSp>
      </p:grpSp>
      <p:sp>
        <p:nvSpPr>
          <p:cNvPr id="55314" name="Line 117"/>
          <p:cNvSpPr>
            <a:spLocks noChangeShapeType="1"/>
          </p:cNvSpPr>
          <p:nvPr/>
        </p:nvSpPr>
        <p:spPr bwMode="auto">
          <a:xfrm flipV="1">
            <a:off x="6038850" y="37528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5315" name="Line 118"/>
          <p:cNvSpPr>
            <a:spLocks noChangeShapeType="1"/>
          </p:cNvSpPr>
          <p:nvPr/>
        </p:nvSpPr>
        <p:spPr bwMode="auto">
          <a:xfrm flipH="1" flipV="1">
            <a:off x="5295900" y="32289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55316" name="Group 119"/>
          <p:cNvGrpSpPr>
            <a:grpSpLocks/>
          </p:cNvGrpSpPr>
          <p:nvPr/>
        </p:nvGrpSpPr>
        <p:grpSpPr bwMode="auto">
          <a:xfrm>
            <a:off x="6135688" y="4046538"/>
            <a:ext cx="1031875" cy="457200"/>
            <a:chOff x="3745" y="2537"/>
            <a:chExt cx="650" cy="288"/>
          </a:xfrm>
        </p:grpSpPr>
        <p:sp>
          <p:nvSpPr>
            <p:cNvPr id="55323" name="Rectangle 120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5324" name="Text Box 121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400">
                  <a:solidFill>
                    <a:srgbClr val="FF0000"/>
                  </a:solidFill>
                  <a:latin typeface="+mn-lt"/>
                </a:rPr>
                <a:t>SMTP</a:t>
              </a:r>
              <a:endParaRPr lang="en-US" sz="2400">
                <a:latin typeface="+mn-lt"/>
              </a:endParaRPr>
            </a:p>
          </p:txBody>
        </p:sp>
      </p:grpSp>
      <p:grpSp>
        <p:nvGrpSpPr>
          <p:cNvPr id="55317" name="Group 122"/>
          <p:cNvGrpSpPr>
            <a:grpSpLocks/>
          </p:cNvGrpSpPr>
          <p:nvPr/>
        </p:nvGrpSpPr>
        <p:grpSpPr bwMode="auto">
          <a:xfrm>
            <a:off x="6097588" y="2789238"/>
            <a:ext cx="1031875" cy="457200"/>
            <a:chOff x="3745" y="2537"/>
            <a:chExt cx="650" cy="288"/>
          </a:xfrm>
        </p:grpSpPr>
        <p:sp>
          <p:nvSpPr>
            <p:cNvPr id="55321" name="Rectangle 123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5322" name="Text Box 124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400">
                  <a:solidFill>
                    <a:srgbClr val="FF0000"/>
                  </a:solidFill>
                  <a:latin typeface="+mn-lt"/>
                </a:rPr>
                <a:t>SMTP</a:t>
              </a:r>
              <a:endParaRPr lang="en-US" sz="2400">
                <a:latin typeface="+mn-lt"/>
              </a:endParaRPr>
            </a:p>
          </p:txBody>
        </p:sp>
      </p:grpSp>
      <p:grpSp>
        <p:nvGrpSpPr>
          <p:cNvPr id="55318" name="Group 125"/>
          <p:cNvGrpSpPr>
            <a:grpSpLocks/>
          </p:cNvGrpSpPr>
          <p:nvPr/>
        </p:nvGrpSpPr>
        <p:grpSpPr bwMode="auto">
          <a:xfrm>
            <a:off x="4773613" y="3503613"/>
            <a:ext cx="1031875" cy="457200"/>
            <a:chOff x="3745" y="2537"/>
            <a:chExt cx="650" cy="288"/>
          </a:xfrm>
        </p:grpSpPr>
        <p:sp>
          <p:nvSpPr>
            <p:cNvPr id="55319" name="Rectangle 126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5320" name="Text Box 127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400">
                  <a:solidFill>
                    <a:srgbClr val="FF0000"/>
                  </a:solidFill>
                  <a:latin typeface="+mn-lt"/>
                </a:rPr>
                <a:t>SMTP</a:t>
              </a:r>
              <a:endParaRPr lang="en-US" sz="24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49A712-267E-4228-A376-068C4EB14D3C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5632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E0E9AF-5DC9-4ABA-BF04-F845426D1B5D}" type="slidenum">
              <a:rPr lang="en-US">
                <a:latin typeface="Verdana" pitchFamily="34" charset="0"/>
              </a:rPr>
              <a:pPr/>
              <a:t>44</a:t>
            </a:fld>
            <a:endParaRPr lang="en-US">
              <a:latin typeface="Verdana" pitchFamily="34" charset="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2288" y="0"/>
            <a:ext cx="82359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Scenario: Alice sends message to Bob</a:t>
            </a:r>
            <a:endParaRPr lang="en-US" smtClean="0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160463"/>
            <a:ext cx="3810000" cy="3219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1) Alice uses UA to compose message and “to” </a:t>
            </a:r>
            <a:r>
              <a:rPr lang="en-US" sz="2000" smtClean="0">
                <a:latin typeface="Courier New" pitchFamily="49" charset="0"/>
              </a:rPr>
              <a:t>bob@someschool.edu</a:t>
            </a:r>
          </a:p>
          <a:p>
            <a:pPr eaLnBrk="1" hangingPunct="1">
              <a:buFontTx/>
              <a:buNone/>
            </a:pPr>
            <a:r>
              <a:rPr lang="en-US" sz="2000" smtClean="0"/>
              <a:t>2) Alice’s UA sends message to her mail server; message placed in message queue</a:t>
            </a:r>
          </a:p>
          <a:p>
            <a:pPr eaLnBrk="1" hangingPunct="1">
              <a:buFontTx/>
              <a:buNone/>
            </a:pPr>
            <a:r>
              <a:rPr lang="en-US" sz="2000" smtClean="0"/>
              <a:t>3) Client side of SMTP opens TCP connection with Bob’s mail server</a:t>
            </a:r>
          </a:p>
        </p:txBody>
      </p:sp>
      <p:sp>
        <p:nvSpPr>
          <p:cNvPr id="33382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08500" y="1135063"/>
            <a:ext cx="3810000" cy="32686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4) SMTP client sends Alice’s message over the TCP connection</a:t>
            </a:r>
          </a:p>
          <a:p>
            <a:pPr eaLnBrk="1" hangingPunct="1">
              <a:buFontTx/>
              <a:buNone/>
            </a:pPr>
            <a:r>
              <a:rPr lang="en-US" sz="2000" smtClean="0"/>
              <a:t>5) Bob’s mail server places the message in Bob’s mailbox</a:t>
            </a:r>
          </a:p>
          <a:p>
            <a:pPr eaLnBrk="1" hangingPunct="1">
              <a:buFontTx/>
              <a:buNone/>
            </a:pPr>
            <a:r>
              <a:rPr lang="en-US" sz="2000" smtClean="0"/>
              <a:t>6) Bob invokes his user agent to read message</a:t>
            </a: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</p:txBody>
      </p:sp>
      <p:grpSp>
        <p:nvGrpSpPr>
          <p:cNvPr id="333829" name="Group 5"/>
          <p:cNvGrpSpPr>
            <a:grpSpLocks/>
          </p:cNvGrpSpPr>
          <p:nvPr/>
        </p:nvGrpSpPr>
        <p:grpSpPr bwMode="auto">
          <a:xfrm>
            <a:off x="1270000" y="5062538"/>
            <a:ext cx="709613" cy="703262"/>
            <a:chOff x="4337" y="290"/>
            <a:chExt cx="447" cy="443"/>
          </a:xfrm>
        </p:grpSpPr>
        <p:graphicFrame>
          <p:nvGraphicFramePr>
            <p:cNvPr id="56397" name="Object 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57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98" name="Group 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6399" name="Rectangle 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400" name="Text Box 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user</a:t>
                </a:r>
              </a:p>
              <a:p>
                <a:pPr algn="ctr"/>
                <a:r>
                  <a:rPr lang="en-US" sz="1600">
                    <a:latin typeface="+mn-lt"/>
                  </a:rPr>
                  <a:t>agent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333834" name="Group 10"/>
          <p:cNvGrpSpPr>
            <a:grpSpLocks/>
          </p:cNvGrpSpPr>
          <p:nvPr/>
        </p:nvGrpSpPr>
        <p:grpSpPr bwMode="auto">
          <a:xfrm>
            <a:off x="2808288" y="4503738"/>
            <a:ext cx="809625" cy="1501775"/>
            <a:chOff x="3492" y="2522"/>
            <a:chExt cx="510" cy="946"/>
          </a:xfrm>
        </p:grpSpPr>
        <p:grpSp>
          <p:nvGrpSpPr>
            <p:cNvPr id="56372" name="Group 11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56389" name="AutoShape 1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390" name="Rectangle 1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391" name="Rectangle 1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392" name="AutoShape 1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393" name="Line 1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6394" name="Line 1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6395" name="Rectangle 1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396" name="Rectangle 1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</p:grpSp>
        <p:grpSp>
          <p:nvGrpSpPr>
            <p:cNvPr id="56373" name="Group 20"/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56374" name="Rectangle 21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375" name="Text Box 22"/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mail</a:t>
                </a:r>
              </a:p>
              <a:p>
                <a:pPr algn="ctr"/>
                <a:r>
                  <a:rPr lang="en-US" sz="1600">
                    <a:latin typeface="+mn-lt"/>
                  </a:rPr>
                  <a:t>server</a:t>
                </a:r>
                <a:endParaRPr lang="en-US" sz="2400">
                  <a:latin typeface="+mn-lt"/>
                </a:endParaRPr>
              </a:p>
            </p:txBody>
          </p:sp>
          <p:sp>
            <p:nvSpPr>
              <p:cNvPr id="56376" name="Rectangle 23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377" name="Line 24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6378" name="Line 25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6379" name="Line 26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6380" name="Line 27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6381" name="Line 28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6382" name="Line 29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6383" name="Line 30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6384" name="Rectangle 31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385" name="Rectangle 32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386" name="Rectangle 33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387" name="Rectangle 34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388" name="Rectangle 35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</p:grpSp>
      </p:grpSp>
      <p:pic>
        <p:nvPicPr>
          <p:cNvPr id="56330" name="Picture 36" descr="Ali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5121275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1" name="Picture 37" descr="Bo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38" y="50260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3862" name="Group 38"/>
          <p:cNvGrpSpPr>
            <a:grpSpLocks/>
          </p:cNvGrpSpPr>
          <p:nvPr/>
        </p:nvGrpSpPr>
        <p:grpSpPr bwMode="auto">
          <a:xfrm>
            <a:off x="4999038" y="4449763"/>
            <a:ext cx="809625" cy="1501775"/>
            <a:chOff x="3492" y="2522"/>
            <a:chExt cx="510" cy="946"/>
          </a:xfrm>
        </p:grpSpPr>
        <p:grpSp>
          <p:nvGrpSpPr>
            <p:cNvPr id="56347" name="Group 39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56364" name="AutoShape 4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365" name="Rectangle 4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366" name="Rectangle 4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367" name="AutoShape 4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368" name="Line 4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6369" name="Line 4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6370" name="Rectangle 4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371" name="Rectangle 4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</p:grpSp>
        <p:grpSp>
          <p:nvGrpSpPr>
            <p:cNvPr id="56348" name="Group 48"/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56349" name="Rectangle 49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350" name="Text Box 50"/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mail</a:t>
                </a:r>
              </a:p>
              <a:p>
                <a:pPr algn="ctr"/>
                <a:r>
                  <a:rPr lang="en-US" sz="1600">
                    <a:latin typeface="+mn-lt"/>
                  </a:rPr>
                  <a:t>server</a:t>
                </a:r>
                <a:endParaRPr lang="en-US" sz="2400">
                  <a:latin typeface="+mn-lt"/>
                </a:endParaRPr>
              </a:p>
            </p:txBody>
          </p:sp>
          <p:sp>
            <p:nvSpPr>
              <p:cNvPr id="56351" name="Rectangle 51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352" name="Line 52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6353" name="Line 53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6354" name="Line 54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6355" name="Line 55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6356" name="Line 56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6357" name="Line 57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6358" name="Line 58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6359" name="Rectangle 59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360" name="Rectangle 60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361" name="Rectangle 61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362" name="Rectangle 62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363" name="Rectangle 63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</p:grpSp>
      </p:grpSp>
      <p:grpSp>
        <p:nvGrpSpPr>
          <p:cNvPr id="333888" name="Group 64"/>
          <p:cNvGrpSpPr>
            <a:grpSpLocks/>
          </p:cNvGrpSpPr>
          <p:nvPr/>
        </p:nvGrpSpPr>
        <p:grpSpPr bwMode="auto">
          <a:xfrm>
            <a:off x="6819900" y="4946650"/>
            <a:ext cx="709613" cy="703263"/>
            <a:chOff x="4337" y="290"/>
            <a:chExt cx="447" cy="443"/>
          </a:xfrm>
        </p:grpSpPr>
        <p:graphicFrame>
          <p:nvGraphicFramePr>
            <p:cNvPr id="56343" name="Object 6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58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44" name="Group 6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6345" name="Rectangle 6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6346" name="Text Box 6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user</a:t>
                </a:r>
              </a:p>
              <a:p>
                <a:pPr algn="ctr"/>
                <a:r>
                  <a:rPr lang="en-US" sz="1600">
                    <a:latin typeface="+mn-lt"/>
                  </a:rPr>
                  <a:t>agent</a:t>
                </a:r>
                <a:endParaRPr lang="en-US" sz="2400">
                  <a:latin typeface="+mn-lt"/>
                </a:endParaRPr>
              </a:p>
            </p:txBody>
          </p:sp>
        </p:grpSp>
      </p:grpSp>
      <p:sp>
        <p:nvSpPr>
          <p:cNvPr id="333893" name="Line 69"/>
          <p:cNvSpPr>
            <a:spLocks noChangeShapeType="1"/>
          </p:cNvSpPr>
          <p:nvPr/>
        </p:nvSpPr>
        <p:spPr bwMode="auto">
          <a:xfrm>
            <a:off x="1928813" y="5494338"/>
            <a:ext cx="892175" cy="1460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333894" name="Line 70"/>
          <p:cNvSpPr>
            <a:spLocks noChangeShapeType="1"/>
          </p:cNvSpPr>
          <p:nvPr/>
        </p:nvSpPr>
        <p:spPr bwMode="auto">
          <a:xfrm>
            <a:off x="3614738" y="5629275"/>
            <a:ext cx="1379537" cy="2190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333895" name="Line 71"/>
          <p:cNvSpPr>
            <a:spLocks noChangeShapeType="1"/>
          </p:cNvSpPr>
          <p:nvPr/>
        </p:nvSpPr>
        <p:spPr bwMode="auto">
          <a:xfrm flipV="1">
            <a:off x="5811838" y="5408613"/>
            <a:ext cx="1027112" cy="42703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333896" name="Oval 72"/>
          <p:cNvSpPr>
            <a:spLocks noChangeArrowheads="1"/>
          </p:cNvSpPr>
          <p:nvPr/>
        </p:nvSpPr>
        <p:spPr bwMode="auto">
          <a:xfrm>
            <a:off x="1441450" y="48704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+mn-lt"/>
              </a:rPr>
              <a:t>1</a:t>
            </a:r>
            <a:endParaRPr lang="en-US" sz="2400">
              <a:latin typeface="+mn-lt"/>
            </a:endParaRPr>
          </a:p>
        </p:txBody>
      </p:sp>
      <p:sp>
        <p:nvSpPr>
          <p:cNvPr id="333897" name="Oval 74"/>
          <p:cNvSpPr>
            <a:spLocks noChangeArrowheads="1"/>
          </p:cNvSpPr>
          <p:nvPr/>
        </p:nvSpPr>
        <p:spPr bwMode="auto">
          <a:xfrm>
            <a:off x="2168525" y="54387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+mn-lt"/>
              </a:rPr>
              <a:t>2</a:t>
            </a:r>
            <a:endParaRPr lang="en-US" sz="2400">
              <a:latin typeface="+mn-lt"/>
            </a:endParaRPr>
          </a:p>
        </p:txBody>
      </p:sp>
      <p:sp>
        <p:nvSpPr>
          <p:cNvPr id="333898" name="Oval 75"/>
          <p:cNvSpPr>
            <a:spLocks noChangeArrowheads="1"/>
          </p:cNvSpPr>
          <p:nvPr/>
        </p:nvSpPr>
        <p:spPr bwMode="auto">
          <a:xfrm>
            <a:off x="3040063" y="55181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+mn-lt"/>
              </a:rPr>
              <a:t>3</a:t>
            </a:r>
            <a:endParaRPr lang="en-US" sz="2400">
              <a:latin typeface="+mn-lt"/>
            </a:endParaRPr>
          </a:p>
        </p:txBody>
      </p:sp>
      <p:sp>
        <p:nvSpPr>
          <p:cNvPr id="333899" name="Oval 76"/>
          <p:cNvSpPr>
            <a:spLocks noChangeArrowheads="1"/>
          </p:cNvSpPr>
          <p:nvPr/>
        </p:nvSpPr>
        <p:spPr bwMode="auto">
          <a:xfrm>
            <a:off x="4151313" y="56038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+mn-lt"/>
              </a:rPr>
              <a:t>4</a:t>
            </a:r>
            <a:endParaRPr lang="en-US" sz="2400">
              <a:latin typeface="+mn-lt"/>
            </a:endParaRPr>
          </a:p>
        </p:txBody>
      </p:sp>
      <p:sp>
        <p:nvSpPr>
          <p:cNvPr id="333900" name="Oval 77"/>
          <p:cNvSpPr>
            <a:spLocks noChangeArrowheads="1"/>
          </p:cNvSpPr>
          <p:nvPr/>
        </p:nvSpPr>
        <p:spPr bwMode="auto">
          <a:xfrm>
            <a:off x="5300663" y="570230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+mn-lt"/>
              </a:rPr>
              <a:t>5</a:t>
            </a:r>
            <a:endParaRPr lang="en-US" sz="2400">
              <a:latin typeface="+mn-lt"/>
            </a:endParaRPr>
          </a:p>
        </p:txBody>
      </p:sp>
      <p:sp>
        <p:nvSpPr>
          <p:cNvPr id="333901" name="Oval 78"/>
          <p:cNvSpPr>
            <a:spLocks noChangeArrowheads="1"/>
          </p:cNvSpPr>
          <p:nvPr/>
        </p:nvSpPr>
        <p:spPr bwMode="auto">
          <a:xfrm>
            <a:off x="6178550" y="55054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+mn-lt"/>
              </a:rPr>
              <a:t>6</a:t>
            </a:r>
            <a:endParaRPr lang="en-US" sz="2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93" grpId="0" animBg="1"/>
      <p:bldP spid="333894" grpId="0" animBg="1"/>
      <p:bldP spid="333895" grpId="0" animBg="1"/>
      <p:bldP spid="333896" grpId="0" animBg="1"/>
      <p:bldP spid="333897" grpId="0" animBg="1"/>
      <p:bldP spid="333898" grpId="0" animBg="1"/>
      <p:bldP spid="333899" grpId="0" animBg="1"/>
      <p:bldP spid="333900" grpId="0" animBg="1"/>
      <p:bldP spid="33390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A8255F-4DE9-4A68-99D3-5EC7C7E65E16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573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766E00-2B25-4CC4-AEC2-72AF209CC7B7}" type="slidenum">
              <a:rPr lang="en-US">
                <a:latin typeface="Verdana" pitchFamily="34" charset="0"/>
              </a:rPr>
              <a:pPr/>
              <a:t>45</a:t>
            </a:fld>
            <a:endParaRPr lang="en-US">
              <a:latin typeface="Verdana" pitchFamily="34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Mail access protocols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8000" y="3176588"/>
            <a:ext cx="7815263" cy="215265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SMTP: delivery/storage to receiver’s server</a:t>
            </a:r>
          </a:p>
          <a:p>
            <a:pPr eaLnBrk="1" hangingPunct="1"/>
            <a:r>
              <a:rPr lang="en-US" sz="2000" dirty="0" smtClean="0"/>
              <a:t>mail access protocol: retrieval from server</a:t>
            </a:r>
          </a:p>
          <a:p>
            <a:pPr lvl="1" eaLnBrk="1" hangingPunct="1"/>
            <a:r>
              <a:rPr lang="en-US" sz="2000" dirty="0" smtClean="0"/>
              <a:t>POP: Post Office Protocol</a:t>
            </a:r>
          </a:p>
          <a:p>
            <a:pPr lvl="1" eaLnBrk="1" hangingPunct="1"/>
            <a:r>
              <a:rPr lang="en-US" sz="2000" dirty="0" smtClean="0"/>
              <a:t>IMAP: Internet Mail Access Protocol</a:t>
            </a:r>
          </a:p>
          <a:p>
            <a:pPr lvl="1" eaLnBrk="1" hangingPunct="1"/>
            <a:r>
              <a:rPr lang="en-US" sz="2000" dirty="0" smtClean="0"/>
              <a:t>HTTP: </a:t>
            </a:r>
            <a:r>
              <a:rPr lang="en-US" sz="2000" dirty="0" err="1" smtClean="0"/>
              <a:t>gmail</a:t>
            </a:r>
            <a:r>
              <a:rPr lang="en-US" sz="2000" dirty="0" smtClean="0"/>
              <a:t>, Hotmail, Yahoo! Mail, etc.</a:t>
            </a:r>
            <a:endParaRPr lang="en-US" sz="2400" dirty="0" smtClean="0"/>
          </a:p>
          <a:p>
            <a:pPr lvl="1" eaLnBrk="1" hangingPunct="1"/>
            <a:endParaRPr lang="en-US" sz="2000" dirty="0" smtClean="0"/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>
            <a:off x="2238375" y="1847850"/>
            <a:ext cx="8477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57352" name="Group 32"/>
          <p:cNvGrpSpPr>
            <a:grpSpLocks/>
          </p:cNvGrpSpPr>
          <p:nvPr/>
        </p:nvGrpSpPr>
        <p:grpSpPr bwMode="auto">
          <a:xfrm>
            <a:off x="7018338" y="1536700"/>
            <a:ext cx="709612" cy="703263"/>
            <a:chOff x="4337" y="290"/>
            <a:chExt cx="447" cy="443"/>
          </a:xfrm>
        </p:grpSpPr>
        <p:graphicFrame>
          <p:nvGraphicFramePr>
            <p:cNvPr id="57421" name="Object 33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83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422" name="Group 34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7423" name="Rectangle 35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7424" name="Text Box 36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user</a:t>
                </a:r>
              </a:p>
              <a:p>
                <a:pPr algn="ctr"/>
                <a:r>
                  <a:rPr lang="en-US" sz="1600">
                    <a:latin typeface="+mn-lt"/>
                  </a:rPr>
                  <a:t>agent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57353" name="Group 84"/>
          <p:cNvGrpSpPr>
            <a:grpSpLocks/>
          </p:cNvGrpSpPr>
          <p:nvPr/>
        </p:nvGrpSpPr>
        <p:grpSpPr bwMode="auto">
          <a:xfrm>
            <a:off x="3135313" y="1631950"/>
            <a:ext cx="355600" cy="933450"/>
            <a:chOff x="4180" y="783"/>
            <a:chExt cx="150" cy="307"/>
          </a:xfrm>
        </p:grpSpPr>
        <p:sp>
          <p:nvSpPr>
            <p:cNvPr id="57413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7414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7415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7416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7417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7418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7419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7420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</p:grpSp>
      <p:grpSp>
        <p:nvGrpSpPr>
          <p:cNvPr id="57354" name="Group 158"/>
          <p:cNvGrpSpPr>
            <a:grpSpLocks/>
          </p:cNvGrpSpPr>
          <p:nvPr/>
        </p:nvGrpSpPr>
        <p:grpSpPr bwMode="auto">
          <a:xfrm>
            <a:off x="2563813" y="2009775"/>
            <a:ext cx="1458912" cy="1179513"/>
            <a:chOff x="1789" y="1206"/>
            <a:chExt cx="919" cy="743"/>
          </a:xfrm>
        </p:grpSpPr>
        <p:sp>
          <p:nvSpPr>
            <p:cNvPr id="57397" name="Text Box 95"/>
            <p:cNvSpPr txBox="1">
              <a:spLocks noChangeArrowheads="1"/>
            </p:cNvSpPr>
            <p:nvPr/>
          </p:nvSpPr>
          <p:spPr bwMode="auto">
            <a:xfrm>
              <a:off x="1789" y="1583"/>
              <a:ext cx="91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>
                  <a:latin typeface="+mn-lt"/>
                </a:rPr>
                <a:t>sender’s mail </a:t>
              </a:r>
            </a:p>
            <a:p>
              <a:pPr algn="ctr"/>
              <a:r>
                <a:rPr lang="en-US" sz="1600">
                  <a:latin typeface="+mn-lt"/>
                </a:rPr>
                <a:t>server</a:t>
              </a:r>
              <a:endParaRPr lang="en-US" sz="2400">
                <a:latin typeface="+mn-lt"/>
              </a:endParaRPr>
            </a:p>
          </p:txBody>
        </p:sp>
        <p:grpSp>
          <p:nvGrpSpPr>
            <p:cNvPr id="57398" name="Group 157"/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57399" name="Rectangle 94"/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7400" name="Rectangle 96"/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7401" name="Line 97"/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7402" name="Line 98"/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7403" name="Line 99"/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7404" name="Line 100"/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7405" name="Line 101"/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7406" name="Line 102"/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7407" name="Line 103"/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7408" name="Rectangle 104"/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7409" name="Rectangle 105"/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7410" name="Rectangle 106"/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7411" name="Rectangle 107"/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7412" name="Rectangle 108"/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</p:grpSp>
      </p:grpSp>
      <p:grpSp>
        <p:nvGrpSpPr>
          <p:cNvPr id="57355" name="Group 109"/>
          <p:cNvGrpSpPr>
            <a:grpSpLocks/>
          </p:cNvGrpSpPr>
          <p:nvPr/>
        </p:nvGrpSpPr>
        <p:grpSpPr bwMode="auto">
          <a:xfrm>
            <a:off x="1570038" y="1641475"/>
            <a:ext cx="709612" cy="703263"/>
            <a:chOff x="4337" y="290"/>
            <a:chExt cx="447" cy="443"/>
          </a:xfrm>
        </p:grpSpPr>
        <p:graphicFrame>
          <p:nvGraphicFramePr>
            <p:cNvPr id="57393" name="Object 11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84"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394" name="Group 11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7395" name="Rectangle 11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57396" name="Text Box 11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</a:rPr>
                  <a:t>user</a:t>
                </a:r>
              </a:p>
              <a:p>
                <a:pPr algn="ctr"/>
                <a:r>
                  <a:rPr lang="en-US" sz="1600">
                    <a:latin typeface="+mn-lt"/>
                  </a:rPr>
                  <a:t>agent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57356" name="Group 119"/>
          <p:cNvGrpSpPr>
            <a:grpSpLocks/>
          </p:cNvGrpSpPr>
          <p:nvPr/>
        </p:nvGrpSpPr>
        <p:grpSpPr bwMode="auto">
          <a:xfrm>
            <a:off x="2173288" y="1389063"/>
            <a:ext cx="1031875" cy="457200"/>
            <a:chOff x="3745" y="2537"/>
            <a:chExt cx="650" cy="288"/>
          </a:xfrm>
        </p:grpSpPr>
        <p:sp>
          <p:nvSpPr>
            <p:cNvPr id="57391" name="Rectangle 120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7392" name="Text Box 121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400">
                  <a:solidFill>
                    <a:srgbClr val="FF0000"/>
                  </a:solidFill>
                  <a:latin typeface="+mn-lt"/>
                </a:rPr>
                <a:t>SMTP</a:t>
              </a:r>
              <a:endParaRPr lang="en-US" sz="2400">
                <a:latin typeface="+mn-lt"/>
              </a:endParaRPr>
            </a:p>
          </p:txBody>
        </p:sp>
      </p:grpSp>
      <p:grpSp>
        <p:nvGrpSpPr>
          <p:cNvPr id="57357" name="Group 126"/>
          <p:cNvGrpSpPr>
            <a:grpSpLocks/>
          </p:cNvGrpSpPr>
          <p:nvPr/>
        </p:nvGrpSpPr>
        <p:grpSpPr bwMode="auto">
          <a:xfrm>
            <a:off x="5002213" y="1631950"/>
            <a:ext cx="355600" cy="933450"/>
            <a:chOff x="4180" y="783"/>
            <a:chExt cx="150" cy="307"/>
          </a:xfrm>
        </p:grpSpPr>
        <p:sp>
          <p:nvSpPr>
            <p:cNvPr id="57383" name="AutoShape 1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7384" name="Rectangle 1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7385" name="Rectangle 1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7386" name="AutoShape 1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7387" name="Line 1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7388" name="Line 1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7389" name="Rectangle 1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7390" name="Rectangle 1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</p:grpSp>
      <p:sp>
        <p:nvSpPr>
          <p:cNvPr id="57358" name="Line 151"/>
          <p:cNvSpPr>
            <a:spLocks noChangeShapeType="1"/>
          </p:cNvSpPr>
          <p:nvPr/>
        </p:nvSpPr>
        <p:spPr bwMode="auto">
          <a:xfrm>
            <a:off x="3524250" y="1866900"/>
            <a:ext cx="13906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7359" name="Rectangle 153"/>
          <p:cNvSpPr>
            <a:spLocks noChangeArrowheads="1"/>
          </p:cNvSpPr>
          <p:nvPr/>
        </p:nvSpPr>
        <p:spPr bwMode="auto">
          <a:xfrm>
            <a:off x="3781425" y="1457325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57360" name="Text Box 154"/>
          <p:cNvSpPr txBox="1">
            <a:spLocks noChangeArrowheads="1"/>
          </p:cNvSpPr>
          <p:nvPr/>
        </p:nvSpPr>
        <p:spPr bwMode="auto">
          <a:xfrm>
            <a:off x="3697288" y="1389063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solidFill>
                  <a:srgbClr val="FF0000"/>
                </a:solidFill>
                <a:latin typeface="+mn-lt"/>
              </a:rPr>
              <a:t>SMTP</a:t>
            </a:r>
            <a:endParaRPr lang="en-US" sz="2400">
              <a:latin typeface="+mn-lt"/>
            </a:endParaRPr>
          </a:p>
        </p:txBody>
      </p:sp>
      <p:sp>
        <p:nvSpPr>
          <p:cNvPr id="57361" name="Line 155"/>
          <p:cNvSpPr>
            <a:spLocks noChangeShapeType="1"/>
          </p:cNvSpPr>
          <p:nvPr/>
        </p:nvSpPr>
        <p:spPr bwMode="auto">
          <a:xfrm>
            <a:off x="5400675" y="1857375"/>
            <a:ext cx="1647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7362" name="Text Box 156"/>
          <p:cNvSpPr txBox="1">
            <a:spLocks noChangeArrowheads="1"/>
          </p:cNvSpPr>
          <p:nvPr/>
        </p:nvSpPr>
        <p:spPr bwMode="auto">
          <a:xfrm>
            <a:off x="5649115" y="1474788"/>
            <a:ext cx="12811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solidFill>
                  <a:srgbClr val="FF0000"/>
                </a:solidFill>
                <a:latin typeface="+mn-lt"/>
              </a:rPr>
              <a:t>access</a:t>
            </a:r>
          </a:p>
          <a:p>
            <a:pPr algn="ctr"/>
            <a:r>
              <a:rPr lang="en-US" sz="2400">
                <a:solidFill>
                  <a:srgbClr val="FF0000"/>
                </a:solidFill>
                <a:latin typeface="+mn-lt"/>
              </a:rPr>
              <a:t>protocol</a:t>
            </a:r>
            <a:endParaRPr lang="en-US" sz="2400">
              <a:latin typeface="+mn-lt"/>
            </a:endParaRPr>
          </a:p>
        </p:txBody>
      </p:sp>
      <p:sp>
        <p:nvSpPr>
          <p:cNvPr id="57363" name="Text Box 160"/>
          <p:cNvSpPr txBox="1">
            <a:spLocks noChangeArrowheads="1"/>
          </p:cNvSpPr>
          <p:nvPr/>
        </p:nvSpPr>
        <p:spPr bwMode="auto">
          <a:xfrm>
            <a:off x="4338638" y="2598738"/>
            <a:ext cx="16049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latin typeface="+mn-lt"/>
              </a:rPr>
              <a:t>receiver’s mail </a:t>
            </a:r>
          </a:p>
          <a:p>
            <a:pPr algn="ctr"/>
            <a:r>
              <a:rPr lang="en-US" sz="1600">
                <a:latin typeface="+mn-lt"/>
              </a:rPr>
              <a:t>server</a:t>
            </a:r>
            <a:endParaRPr lang="en-US" sz="2400">
              <a:latin typeface="+mn-lt"/>
            </a:endParaRPr>
          </a:p>
        </p:txBody>
      </p:sp>
      <p:grpSp>
        <p:nvGrpSpPr>
          <p:cNvPr id="57364" name="Group 161"/>
          <p:cNvGrpSpPr>
            <a:grpSpLocks/>
          </p:cNvGrpSpPr>
          <p:nvPr/>
        </p:nvGrpSpPr>
        <p:grpSpPr bwMode="auto">
          <a:xfrm>
            <a:off x="4733925" y="2000250"/>
            <a:ext cx="809625" cy="561975"/>
            <a:chOff x="2070" y="2004"/>
            <a:chExt cx="510" cy="354"/>
          </a:xfrm>
        </p:grpSpPr>
        <p:sp>
          <p:nvSpPr>
            <p:cNvPr id="57369" name="Rectangle 162"/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7370" name="Rectangle 163"/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7371" name="Line 164"/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7372" name="Line 165"/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7373" name="Line 166"/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7374" name="Line 167"/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7375" name="Line 168"/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7376" name="Line 169"/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7377" name="Line 170"/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7378" name="Rectangle 171"/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7379" name="Rectangle 172"/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7380" name="Rectangle 173"/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7381" name="Rectangle 174"/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7382" name="Rectangle 175"/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</p:grpSp>
      <p:pic>
        <p:nvPicPr>
          <p:cNvPr id="57365" name="Picture 176" descr="Ali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63353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8" name="Picture 179" descr="Bo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15716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BE07C0-8250-4EDE-B468-68BB3817D16C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583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CCF728B-E624-4E4B-8A0A-518007CF0AAC}" type="slidenum">
              <a:rPr lang="en-US">
                <a:latin typeface="Verdana" pitchFamily="34" charset="0"/>
              </a:rPr>
              <a:pPr/>
              <a:t>46</a:t>
            </a:fld>
            <a:endParaRPr lang="en-US">
              <a:latin typeface="Verdana" pitchFamily="34" charset="0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POP3 and IMAP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0700" y="1343025"/>
            <a:ext cx="38100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POP3</a:t>
            </a:r>
            <a:endParaRPr lang="en-US" sz="2400" dirty="0" smtClean="0"/>
          </a:p>
          <a:p>
            <a:pPr eaLnBrk="1" hangingPunct="1"/>
            <a:r>
              <a:rPr lang="en-US" sz="2400" dirty="0"/>
              <a:t>authorization (agent &lt;--&gt;server)</a:t>
            </a:r>
          </a:p>
          <a:p>
            <a:pPr eaLnBrk="1" hangingPunct="1"/>
            <a:r>
              <a:rPr lang="en-US" sz="2400" dirty="0" smtClean="0"/>
              <a:t>uses “download and delete” mode.</a:t>
            </a:r>
          </a:p>
          <a:p>
            <a:pPr eaLnBrk="1" hangingPunct="1"/>
            <a:r>
              <a:rPr lang="en-US" sz="2400" dirty="0" smtClean="0"/>
              <a:t>user cannot re-read e-mail if he changes client</a:t>
            </a:r>
          </a:p>
          <a:p>
            <a:pPr eaLnBrk="1" hangingPunct="1"/>
            <a:r>
              <a:rPr lang="en-US" sz="2400" dirty="0" smtClean="0"/>
              <a:t>“download-and-keep”: copies of messages on different clients</a:t>
            </a:r>
          </a:p>
          <a:p>
            <a:pPr eaLnBrk="1" hangingPunct="1"/>
            <a:r>
              <a:rPr lang="en-US" sz="2400" dirty="0" smtClean="0"/>
              <a:t>POP3 is stateless across sessions</a:t>
            </a:r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83100" y="1381125"/>
            <a:ext cx="38100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IMAP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More complex</a:t>
            </a:r>
          </a:p>
          <a:p>
            <a:pPr eaLnBrk="1" hangingPunct="1"/>
            <a:r>
              <a:rPr lang="en-US" sz="2400" dirty="0" smtClean="0"/>
              <a:t>keeps all messages in one place: at server</a:t>
            </a:r>
          </a:p>
          <a:p>
            <a:pPr eaLnBrk="1" hangingPunct="1"/>
            <a:r>
              <a:rPr lang="en-US" sz="2400" dirty="0" smtClean="0"/>
              <a:t>allows user to organize messages in folders</a:t>
            </a:r>
          </a:p>
          <a:p>
            <a:pPr eaLnBrk="1" hangingPunct="1"/>
            <a:r>
              <a:rPr lang="en-US" sz="2400" dirty="0" smtClean="0"/>
              <a:t>keeps user state across sessions:</a:t>
            </a:r>
          </a:p>
          <a:p>
            <a:pPr lvl="1" eaLnBrk="1" hangingPunct="1"/>
            <a:r>
              <a:rPr lang="en-US" sz="2000" dirty="0" smtClean="0"/>
              <a:t>names of folders and mappings between message IDs and folder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F93F21-C008-466E-BF17-0E87EB5CA16A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CD9E05-9C85-4C40-9025-4267E4063674}" type="slidenum">
              <a:rPr lang="en-US">
                <a:latin typeface="Verdana" pitchFamily="34" charset="0"/>
              </a:rPr>
              <a:pPr/>
              <a:t>47</a:t>
            </a:fld>
            <a:endParaRPr lang="en-US">
              <a:latin typeface="Verdana" pitchFamily="34" charset="0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DNS: Domain Name System</a:t>
            </a:r>
          </a:p>
        </p:txBody>
      </p:sp>
      <p:pic>
        <p:nvPicPr>
          <p:cNvPr id="593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531" y="1262855"/>
            <a:ext cx="3549650" cy="220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68913" y="3055938"/>
            <a:ext cx="7299325" cy="3189287"/>
            <a:chOff x="129" y="2121"/>
            <a:chExt cx="4598" cy="2009"/>
          </a:xfrm>
        </p:grpSpPr>
        <p:sp>
          <p:nvSpPr>
            <p:cNvPr id="9" name="AutoShape 22"/>
            <p:cNvSpPr>
              <a:spLocks noChangeAspect="1" noChangeArrowheads="1"/>
            </p:cNvSpPr>
            <p:nvPr/>
          </p:nvSpPr>
          <p:spPr bwMode="auto">
            <a:xfrm>
              <a:off x="303" y="2256"/>
              <a:ext cx="3644" cy="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pic>
          <p:nvPicPr>
            <p:cNvPr id="10" name="Picture 23" descr="world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" y="2758"/>
              <a:ext cx="2721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24"/>
            <p:cNvSpPr>
              <a:spLocks/>
            </p:cNvSpPr>
            <p:nvPr/>
          </p:nvSpPr>
          <p:spPr bwMode="auto">
            <a:xfrm>
              <a:off x="1373" y="2347"/>
              <a:ext cx="405" cy="778"/>
            </a:xfrm>
            <a:custGeom>
              <a:avLst/>
              <a:gdLst>
                <a:gd name="T0" fmla="*/ 0 w 963"/>
                <a:gd name="T1" fmla="*/ 0 h 1893"/>
                <a:gd name="T2" fmla="*/ 0 w 963"/>
                <a:gd name="T3" fmla="*/ 382 h 1893"/>
                <a:gd name="T4" fmla="*/ 405 w 963"/>
                <a:gd name="T5" fmla="*/ 778 h 1893"/>
                <a:gd name="T6" fmla="*/ 0 60000 65536"/>
                <a:gd name="T7" fmla="*/ 0 60000 65536"/>
                <a:gd name="T8" fmla="*/ 0 60000 65536"/>
                <a:gd name="T9" fmla="*/ 0 w 963"/>
                <a:gd name="T10" fmla="*/ 0 h 1893"/>
                <a:gd name="T11" fmla="*/ 963 w 963"/>
                <a:gd name="T12" fmla="*/ 1893 h 18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3" h="1893">
                  <a:moveTo>
                    <a:pt x="0" y="0"/>
                  </a:moveTo>
                  <a:lnTo>
                    <a:pt x="0" y="930"/>
                  </a:lnTo>
                  <a:lnTo>
                    <a:pt x="963" y="189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442" y="3562"/>
              <a:ext cx="127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>
                  <a:solidFill>
                    <a:srgbClr val="000000"/>
                  </a:solidFill>
                </a:rPr>
                <a:t>b USC-ISI Marina del Rey, CA</a:t>
              </a:r>
            </a:p>
            <a:p>
              <a:r>
                <a:rPr lang="en-US" sz="1000">
                  <a:solidFill>
                    <a:srgbClr val="000000"/>
                  </a:solidFill>
                </a:rPr>
                <a:t>l  ICANN Los Angeles, CA</a:t>
              </a:r>
            </a:p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auto">
            <a:xfrm>
              <a:off x="962" y="3221"/>
              <a:ext cx="480" cy="344"/>
            </a:xfrm>
            <a:custGeom>
              <a:avLst/>
              <a:gdLst>
                <a:gd name="T0" fmla="*/ 0 w 582"/>
                <a:gd name="T1" fmla="*/ 344 h 426"/>
                <a:gd name="T2" fmla="*/ 480 w 582"/>
                <a:gd name="T3" fmla="*/ 0 h 426"/>
                <a:gd name="T4" fmla="*/ 0 60000 65536"/>
                <a:gd name="T5" fmla="*/ 0 60000 65536"/>
                <a:gd name="T6" fmla="*/ 0 w 582"/>
                <a:gd name="T7" fmla="*/ 0 h 426"/>
                <a:gd name="T8" fmla="*/ 582 w 582"/>
                <a:gd name="T9" fmla="*/ 426 h 4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2" h="426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129" y="2730"/>
              <a:ext cx="12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>
                  <a:solidFill>
                    <a:srgbClr val="000000"/>
                  </a:solidFill>
                </a:rPr>
                <a:t>e NASA Mt View, CA</a:t>
              </a:r>
            </a:p>
            <a:p>
              <a:r>
                <a:rPr lang="en-US" sz="1000">
                  <a:solidFill>
                    <a:srgbClr val="000000"/>
                  </a:solidFill>
                </a:rPr>
                <a:t>f  Internet Software C. Palo</a:t>
              </a:r>
              <a:r>
                <a:rPr lang="en-US" sz="900">
                  <a:solidFill>
                    <a:srgbClr val="000000"/>
                  </a:solidFill>
                </a:rPr>
                <a:t> Alto, CA (and 36 other locations)</a:t>
              </a:r>
            </a:p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" name="Freeform 28"/>
            <p:cNvSpPr>
              <a:spLocks/>
            </p:cNvSpPr>
            <p:nvPr/>
          </p:nvSpPr>
          <p:spPr bwMode="auto">
            <a:xfrm flipV="1">
              <a:off x="897" y="3067"/>
              <a:ext cx="515" cy="116"/>
            </a:xfrm>
            <a:custGeom>
              <a:avLst/>
              <a:gdLst>
                <a:gd name="T0" fmla="*/ 0 w 582"/>
                <a:gd name="T1" fmla="*/ 116 h 426"/>
                <a:gd name="T2" fmla="*/ 515 w 582"/>
                <a:gd name="T3" fmla="*/ 0 h 426"/>
                <a:gd name="T4" fmla="*/ 0 60000 65536"/>
                <a:gd name="T5" fmla="*/ 0 60000 65536"/>
                <a:gd name="T6" fmla="*/ 0 w 582"/>
                <a:gd name="T7" fmla="*/ 0 h 426"/>
                <a:gd name="T8" fmla="*/ 582 w 582"/>
                <a:gd name="T9" fmla="*/ 426 h 4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2" h="426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>
              <a:off x="2707" y="2503"/>
              <a:ext cx="1258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1000">
                  <a:solidFill>
                    <a:srgbClr val="000000"/>
                  </a:solidFill>
                </a:rPr>
                <a:t>i </a:t>
              </a:r>
              <a:r>
                <a:rPr lang="en-US" sz="1000"/>
                <a:t>Autonomica,</a:t>
              </a:r>
              <a:r>
                <a:rPr lang="en-US" sz="1000">
                  <a:solidFill>
                    <a:srgbClr val="000000"/>
                  </a:solidFill>
                </a:rPr>
                <a:t> Stockholm (plus     28 other locations)</a:t>
              </a:r>
            </a:p>
          </p:txBody>
        </p:sp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477" y="2563"/>
              <a:ext cx="281" cy="412"/>
            </a:xfrm>
            <a:custGeom>
              <a:avLst/>
              <a:gdLst>
                <a:gd name="T0" fmla="*/ 281 w 666"/>
                <a:gd name="T1" fmla="*/ 0 h 1005"/>
                <a:gd name="T2" fmla="*/ 0 w 666"/>
                <a:gd name="T3" fmla="*/ 412 h 1005"/>
                <a:gd name="T4" fmla="*/ 0 60000 65536"/>
                <a:gd name="T5" fmla="*/ 0 60000 65536"/>
                <a:gd name="T6" fmla="*/ 0 w 666"/>
                <a:gd name="T7" fmla="*/ 0 h 1005"/>
                <a:gd name="T8" fmla="*/ 666 w 666"/>
                <a:gd name="T9" fmla="*/ 1005 h 10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6" h="1005">
                  <a:moveTo>
                    <a:pt x="666" y="0"/>
                  </a:moveTo>
                  <a:lnTo>
                    <a:pt x="0" y="100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2730" y="2321"/>
              <a:ext cx="158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>
                  <a:solidFill>
                    <a:srgbClr val="000000"/>
                  </a:solidFill>
                </a:rPr>
                <a:t>k RIPE London (also 16 other locations)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" name="Freeform 32"/>
            <p:cNvSpPr>
              <a:spLocks/>
            </p:cNvSpPr>
            <p:nvPr/>
          </p:nvSpPr>
          <p:spPr bwMode="auto">
            <a:xfrm>
              <a:off x="2363" y="2433"/>
              <a:ext cx="388" cy="596"/>
            </a:xfrm>
            <a:custGeom>
              <a:avLst/>
              <a:gdLst>
                <a:gd name="T0" fmla="*/ 388 w 922"/>
                <a:gd name="T1" fmla="*/ 0 h 1448"/>
                <a:gd name="T2" fmla="*/ 0 w 922"/>
                <a:gd name="T3" fmla="*/ 596 h 1448"/>
                <a:gd name="T4" fmla="*/ 0 60000 65536"/>
                <a:gd name="T5" fmla="*/ 0 60000 65536"/>
                <a:gd name="T6" fmla="*/ 0 w 922"/>
                <a:gd name="T7" fmla="*/ 0 h 1448"/>
                <a:gd name="T8" fmla="*/ 922 w 922"/>
                <a:gd name="T9" fmla="*/ 1448 h 14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2" h="1448">
                  <a:moveTo>
                    <a:pt x="922" y="0"/>
                  </a:moveTo>
                  <a:lnTo>
                    <a:pt x="0" y="144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3614" y="2696"/>
              <a:ext cx="1113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>
                  <a:solidFill>
                    <a:srgbClr val="000000"/>
                  </a:solidFill>
                </a:rPr>
                <a:t>m WIDE Tokyo (also Seoul, Paris, SF)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" name="Freeform 34"/>
            <p:cNvSpPr>
              <a:spLocks/>
            </p:cNvSpPr>
            <p:nvPr/>
          </p:nvSpPr>
          <p:spPr bwMode="auto">
            <a:xfrm>
              <a:off x="3512" y="2897"/>
              <a:ext cx="252" cy="272"/>
            </a:xfrm>
            <a:custGeom>
              <a:avLst/>
              <a:gdLst>
                <a:gd name="T0" fmla="*/ 252 w 252"/>
                <a:gd name="T1" fmla="*/ 0 h 462"/>
                <a:gd name="T2" fmla="*/ 0 w 252"/>
                <a:gd name="T3" fmla="*/ 272 h 462"/>
                <a:gd name="T4" fmla="*/ 0 60000 65536"/>
                <a:gd name="T5" fmla="*/ 0 60000 65536"/>
                <a:gd name="T6" fmla="*/ 0 w 252"/>
                <a:gd name="T7" fmla="*/ 0 h 462"/>
                <a:gd name="T8" fmla="*/ 252 w 252"/>
                <a:gd name="T9" fmla="*/ 462 h 4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462">
                  <a:moveTo>
                    <a:pt x="252" y="0"/>
                  </a:moveTo>
                  <a:lnTo>
                    <a:pt x="0" y="46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1362" y="2121"/>
              <a:ext cx="1637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dirty="0">
                  <a:solidFill>
                    <a:srgbClr val="000000"/>
                  </a:solidFill>
                </a:rPr>
                <a:t>a Verisign, Dulles, VA</a:t>
              </a:r>
            </a:p>
            <a:p>
              <a:r>
                <a:rPr lang="en-US" sz="1000" dirty="0">
                  <a:solidFill>
                    <a:srgbClr val="000000"/>
                  </a:solidFill>
                </a:rPr>
                <a:t>c Cogent, Herndon, VA (also LA)</a:t>
              </a:r>
            </a:p>
            <a:p>
              <a:r>
                <a:rPr lang="en-US" sz="1000" dirty="0">
                  <a:solidFill>
                    <a:srgbClr val="000000"/>
                  </a:solidFill>
                </a:rPr>
                <a:t>d U Maryland College Park, MD</a:t>
              </a:r>
            </a:p>
            <a:p>
              <a:r>
                <a:rPr lang="en-US" sz="1000" dirty="0">
                  <a:solidFill>
                    <a:srgbClr val="000000"/>
                  </a:solidFill>
                </a:rPr>
                <a:t>g US DoD Vienna, VA</a:t>
              </a:r>
            </a:p>
            <a:p>
              <a:r>
                <a:rPr lang="en-US" sz="1000" dirty="0">
                  <a:solidFill>
                    <a:srgbClr val="000000"/>
                  </a:solidFill>
                </a:rPr>
                <a:t>h ARL Aberdeen, MD</a:t>
              </a:r>
            </a:p>
            <a:p>
              <a:r>
                <a:rPr lang="en-US" sz="900" dirty="0">
                  <a:solidFill>
                    <a:srgbClr val="000000"/>
                  </a:solidFill>
                </a:rPr>
                <a:t>j  Verisign, ( 21 locations)</a:t>
              </a:r>
            </a:p>
            <a:p>
              <a:pPr algn="ctr"/>
              <a:endParaRPr lang="en-US" sz="240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AFFE7B-8FD1-4A30-8185-9076B762AB55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604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BDB730-39BD-44DF-963D-8AF54A289DF1}" type="slidenum">
              <a:rPr lang="en-US">
                <a:latin typeface="Verdana" pitchFamily="34" charset="0"/>
              </a:rPr>
              <a:pPr/>
              <a:t>48</a:t>
            </a:fld>
            <a:endParaRPr lang="en-US">
              <a:latin typeface="Verdana" pitchFamily="34" charset="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DNS: Domain Name System</a:t>
            </a:r>
            <a:endParaRPr lang="en-US" smtClean="0"/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5924" y="1343818"/>
            <a:ext cx="5135563" cy="4525963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Internet hosts, routers:</a:t>
            </a:r>
            <a:endParaRPr lang="en-US" sz="2800" dirty="0" smtClean="0"/>
          </a:p>
          <a:p>
            <a:pPr marL="914400" lvl="1" indent="-457200" eaLnBrk="1" hangingPunct="1"/>
            <a:r>
              <a:rPr lang="en-US" sz="2400" dirty="0" smtClean="0"/>
              <a:t>IP address (32 bit) - used for addressing the devices at the network layer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400" dirty="0" smtClean="0"/>
              <a:t>“name”, e.g., metu.edu.tr in www.metu.edu.tr - used by humans must be translated to 144.122.144.188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400" dirty="0" smtClean="0"/>
              <a:t>If the IP address changes to 144.122.144.188 then www.metu.edu.tr must still work</a:t>
            </a:r>
          </a:p>
        </p:txBody>
      </p:sp>
      <p:graphicFrame>
        <p:nvGraphicFramePr>
          <p:cNvPr id="60423" name="Object 4"/>
          <p:cNvGraphicFramePr>
            <a:graphicFrameLocks noChangeAspect="1"/>
          </p:cNvGraphicFramePr>
          <p:nvPr/>
        </p:nvGraphicFramePr>
        <p:xfrm>
          <a:off x="6303963" y="430371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8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963" y="430371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Text Box 5"/>
          <p:cNvSpPr txBox="1">
            <a:spLocks noChangeArrowheads="1"/>
          </p:cNvSpPr>
          <p:nvPr/>
        </p:nvSpPr>
        <p:spPr bwMode="auto">
          <a:xfrm>
            <a:off x="5397500" y="4837113"/>
            <a:ext cx="28638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requesting host located at </a:t>
            </a:r>
          </a:p>
          <a:p>
            <a:pPr algn="ctr"/>
            <a:r>
              <a:rPr lang="en-US"/>
              <a:t>ece.cmu.edu </a:t>
            </a:r>
          </a:p>
          <a:p>
            <a:pPr algn="ctr"/>
            <a:r>
              <a:rPr lang="en-US"/>
              <a:t>wants to connect to </a:t>
            </a:r>
            <a:endParaRPr lang="en-US" sz="2400"/>
          </a:p>
          <a:p>
            <a:pPr algn="ctr"/>
            <a:r>
              <a:rPr lang="en-US" sz="1600" b="1"/>
              <a:t>metu.edu.tr</a:t>
            </a:r>
            <a:endParaRPr lang="en-US" sz="1600"/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H="1" flipV="1">
            <a:off x="660082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6791325" y="2944813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631190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1</a:t>
            </a:r>
            <a:endParaRPr lang="en-US" sz="2400"/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6864350" y="379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2</a:t>
            </a:r>
            <a:endParaRPr lang="en-US" sz="2400"/>
          </a:p>
        </p:txBody>
      </p:sp>
      <p:sp>
        <p:nvSpPr>
          <p:cNvPr id="60429" name="Cloud"/>
          <p:cNvSpPr>
            <a:spLocks noChangeAspect="1" noEditPoints="1" noChangeArrowheads="1"/>
          </p:cNvSpPr>
          <p:nvPr/>
        </p:nvSpPr>
        <p:spPr bwMode="auto">
          <a:xfrm>
            <a:off x="5695950" y="1809750"/>
            <a:ext cx="1770063" cy="1185863"/>
          </a:xfrm>
          <a:custGeom>
            <a:avLst/>
            <a:gdLst>
              <a:gd name="T0" fmla="*/ 5490 w 21600"/>
              <a:gd name="T1" fmla="*/ 592932 h 21600"/>
              <a:gd name="T2" fmla="*/ 885032 w 21600"/>
              <a:gd name="T3" fmla="*/ 1184600 h 21600"/>
              <a:gd name="T4" fmla="*/ 1768588 w 21600"/>
              <a:gd name="T5" fmla="*/ 592932 h 21600"/>
              <a:gd name="T6" fmla="*/ 885032 w 21600"/>
              <a:gd name="T7" fmla="*/ 67803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0" grpId="0" animBg="1"/>
      <p:bldP spid="202775" grpId="0" animBg="1"/>
      <p:bldP spid="202779" grpId="0"/>
      <p:bldP spid="2028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E5F283-1FF4-4CE1-9FEA-487676325BA3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6144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FFEACD-C7AB-4EF6-BB18-F4C653510B18}" type="slidenum">
              <a:rPr lang="en-US">
                <a:latin typeface="Verdana" pitchFamily="34" charset="0"/>
              </a:rPr>
              <a:pPr/>
              <a:t>49</a:t>
            </a:fld>
            <a:endParaRPr lang="en-US">
              <a:latin typeface="Verdana" pitchFamily="34" charset="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DNS: Domain Name System</a:t>
            </a:r>
            <a:endParaRPr lang="en-US" smtClean="0"/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526732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First idea:</a:t>
            </a:r>
            <a:r>
              <a:rPr lang="en-US" sz="2800" dirty="0" smtClean="0"/>
              <a:t> Single server that contains all the mappings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Advantage: Simple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Disadvantages: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Single point of failure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Traffic volume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Distance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Maintanence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Solution:</a:t>
            </a:r>
            <a:r>
              <a:rPr lang="en-US" sz="2800" dirty="0" smtClean="0"/>
              <a:t> Distributed Database</a:t>
            </a:r>
          </a:p>
        </p:txBody>
      </p:sp>
      <p:graphicFrame>
        <p:nvGraphicFramePr>
          <p:cNvPr id="61447" name="Object 4"/>
          <p:cNvGraphicFramePr>
            <a:graphicFrameLocks noChangeAspect="1"/>
          </p:cNvGraphicFramePr>
          <p:nvPr/>
        </p:nvGraphicFramePr>
        <p:xfrm>
          <a:off x="6303963" y="430371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0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963" y="430371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Text Box 5"/>
          <p:cNvSpPr txBox="1">
            <a:spLocks noChangeArrowheads="1"/>
          </p:cNvSpPr>
          <p:nvPr/>
        </p:nvSpPr>
        <p:spPr bwMode="auto">
          <a:xfrm>
            <a:off x="5521325" y="4881563"/>
            <a:ext cx="174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requesting host</a:t>
            </a:r>
            <a:endParaRPr lang="en-US" sz="2400"/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H="1" flipV="1">
            <a:off x="660082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6791325" y="2944813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4702175" y="3757613"/>
            <a:ext cx="184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1: metu.edu.tr ? </a:t>
            </a:r>
            <a:endParaRPr lang="en-US" sz="2400"/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6896100" y="3760788"/>
            <a:ext cx="227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2: 144.122.144.188 !</a:t>
            </a:r>
            <a:endParaRPr lang="en-US" sz="2400"/>
          </a:p>
        </p:txBody>
      </p:sp>
      <p:grpSp>
        <p:nvGrpSpPr>
          <p:cNvPr id="61453" name="Group 42"/>
          <p:cNvGrpSpPr>
            <a:grpSpLocks/>
          </p:cNvGrpSpPr>
          <p:nvPr/>
        </p:nvGrpSpPr>
        <p:grpSpPr bwMode="auto">
          <a:xfrm>
            <a:off x="6499225" y="2281238"/>
            <a:ext cx="369888" cy="657225"/>
            <a:chOff x="4180" y="783"/>
            <a:chExt cx="150" cy="307"/>
          </a:xfrm>
        </p:grpSpPr>
        <p:sp>
          <p:nvSpPr>
            <p:cNvPr id="61454" name="AutoShape 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61455" name="Rectangle 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61456" name="Rectangle 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61457" name="AutoShape 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61458" name="Line 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459" name="Line 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460" name="Rectangle 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  <p:sp>
          <p:nvSpPr>
            <p:cNvPr id="61461" name="Rectangle 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0" grpId="0" animBg="1"/>
      <p:bldP spid="202775" grpId="0" animBg="1"/>
      <p:bldP spid="202779" grpId="0"/>
      <p:bldP spid="2028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4ACE7EA-B592-4FDF-B336-B679DA3E8920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819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92C731-9E77-44D8-B9F6-3F69C1E8505B}" type="slidenum">
              <a:rPr lang="en-US">
                <a:latin typeface="Verdana" pitchFamily="34" charset="0"/>
              </a:rPr>
              <a:pPr/>
              <a:t>5</a:t>
            </a:fld>
            <a:endParaRPr lang="en-US">
              <a:latin typeface="Verdana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 architectures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client-server</a:t>
            </a:r>
          </a:p>
          <a:p>
            <a:pPr eaLnBrk="1" hangingPunct="1"/>
            <a:r>
              <a:rPr lang="en-US" smtClean="0"/>
              <a:t>peer-to-peer (P2P)</a:t>
            </a:r>
          </a:p>
          <a:p>
            <a:pPr eaLnBrk="1" hangingPunct="1"/>
            <a:r>
              <a:rPr lang="en-US" smtClean="0"/>
              <a:t>hybrid of client-server and P2P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9CE7E-B045-44BB-94E0-E769491ED914}" type="datetime1">
              <a:rPr lang="en-US" smtClean="0"/>
              <a:pPr>
                <a:defRPr/>
              </a:pPr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51E58-A820-4579-9735-69D53A06139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94084" y="1489076"/>
            <a:ext cx="7984791" cy="449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tr-TR" sz="3200" i="1" kern="0" dirty="0">
                <a:solidFill>
                  <a:srgbClr val="000099"/>
                </a:solidFill>
              </a:rPr>
              <a:t>distributed database</a:t>
            </a:r>
            <a:r>
              <a:rPr lang="en-US" altLang="tr-TR" sz="3200" kern="0" dirty="0"/>
              <a:t> implemented in hierarchy of many </a:t>
            </a:r>
            <a:r>
              <a:rPr lang="en-US" altLang="tr-TR" sz="3200" i="1" kern="0" dirty="0">
                <a:solidFill>
                  <a:srgbClr val="000099"/>
                </a:solidFill>
              </a:rPr>
              <a:t>name </a:t>
            </a:r>
            <a:r>
              <a:rPr lang="en-US" altLang="tr-TR" sz="3200" i="1" kern="0" dirty="0" smtClean="0">
                <a:solidFill>
                  <a:srgbClr val="000099"/>
                </a:solidFill>
              </a:rPr>
              <a:t>servers</a:t>
            </a:r>
          </a:p>
          <a:p>
            <a:r>
              <a:rPr lang="en-US" altLang="tr-TR" sz="3200" i="1" kern="0" dirty="0" smtClean="0">
                <a:solidFill>
                  <a:srgbClr val="000099"/>
                </a:solidFill>
              </a:rPr>
              <a:t>application-layer </a:t>
            </a:r>
            <a:r>
              <a:rPr lang="en-US" altLang="tr-TR" sz="3200" i="1" kern="0" dirty="0">
                <a:solidFill>
                  <a:srgbClr val="000099"/>
                </a:solidFill>
              </a:rPr>
              <a:t>protocol:</a:t>
            </a:r>
            <a:r>
              <a:rPr lang="en-US" altLang="tr-TR" sz="3200" kern="0" dirty="0"/>
              <a:t> hosts, name servers communicate to </a:t>
            </a:r>
            <a:r>
              <a:rPr lang="en-US" altLang="tr-TR" sz="3200" i="1" kern="0" dirty="0">
                <a:solidFill>
                  <a:srgbClr val="000099"/>
                </a:solidFill>
              </a:rPr>
              <a:t>resolve</a:t>
            </a:r>
            <a:r>
              <a:rPr lang="en-US" altLang="tr-TR" sz="3200" kern="0" dirty="0">
                <a:solidFill>
                  <a:srgbClr val="FF0000"/>
                </a:solidFill>
              </a:rPr>
              <a:t> </a:t>
            </a:r>
            <a:r>
              <a:rPr lang="en-US" altLang="tr-TR" sz="3200" kern="0" dirty="0"/>
              <a:t>names (address/name translation)</a:t>
            </a:r>
          </a:p>
          <a:p>
            <a:pPr lvl="1">
              <a:lnSpc>
                <a:spcPct val="90000"/>
              </a:lnSpc>
            </a:pPr>
            <a:r>
              <a:rPr lang="en-US" altLang="tr-TR" sz="3200" kern="0" dirty="0"/>
              <a:t>note: core Internet function, implemented as application-layer protocol</a:t>
            </a:r>
          </a:p>
          <a:p>
            <a:pPr lvl="1">
              <a:lnSpc>
                <a:spcPct val="90000"/>
              </a:lnSpc>
            </a:pPr>
            <a:r>
              <a:rPr lang="en-US" altLang="tr-TR" sz="3200" kern="0" dirty="0"/>
              <a:t>complexity at network</a:t>
            </a:r>
            <a:r>
              <a:rPr lang="ja-JP" altLang="en-US" sz="3200" kern="0" dirty="0"/>
              <a:t>’</a:t>
            </a:r>
            <a:r>
              <a:rPr lang="en-US" altLang="ja-JP" sz="3200" kern="0" dirty="0"/>
              <a:t>s </a:t>
            </a:r>
            <a:r>
              <a:rPr lang="ja-JP" altLang="en-US" sz="3200" kern="0" dirty="0"/>
              <a:t>“</a:t>
            </a:r>
            <a:r>
              <a:rPr lang="en-US" altLang="ja-JP" sz="3200" kern="0" dirty="0"/>
              <a:t>edge</a:t>
            </a:r>
            <a:r>
              <a:rPr lang="ja-JP" altLang="en-US" sz="3200" kern="0" dirty="0" smtClean="0"/>
              <a:t>”</a:t>
            </a:r>
            <a:endParaRPr lang="en-US" altLang="tr-TR" sz="3200" kern="0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1625"/>
            <a:ext cx="7772400" cy="914400"/>
          </a:xfrm>
        </p:spPr>
        <p:txBody>
          <a:bodyPr/>
          <a:lstStyle/>
          <a:p>
            <a:r>
              <a:rPr lang="en-US" altLang="tr-TR" sz="4000" dirty="0" smtClean="0"/>
              <a:t>DNS: domain name system</a:t>
            </a:r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19376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9CE7E-B045-44BB-94E0-E769491ED914}" type="datetime1">
              <a:rPr lang="en-US" smtClean="0"/>
              <a:pPr>
                <a:defRPr/>
              </a:pPr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51E58-A820-4579-9735-69D53A06139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94084" y="1489076"/>
            <a:ext cx="7984791" cy="449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tr-TR" kern="0" dirty="0" smtClean="0"/>
              <a:t>Primarily </a:t>
            </a:r>
            <a:r>
              <a:rPr lang="en-US" altLang="tr-TR" kern="0" dirty="0"/>
              <a:t>uses the User Datagram Protocol (UDP) on port number </a:t>
            </a:r>
            <a:r>
              <a:rPr lang="en-US" altLang="tr-TR" kern="0" dirty="0" smtClean="0"/>
              <a:t>53</a:t>
            </a:r>
          </a:p>
          <a:p>
            <a:r>
              <a:rPr lang="en-US" altLang="tr-TR" kern="0" dirty="0" smtClean="0"/>
              <a:t>DNS </a:t>
            </a:r>
            <a:r>
              <a:rPr lang="en-US" altLang="tr-TR" kern="0" dirty="0"/>
              <a:t>queries consist of a single UDP request from the client followed by a single UDP reply from the server. </a:t>
            </a:r>
            <a:endParaRPr lang="en-US" altLang="tr-TR" kern="0" dirty="0" smtClean="0"/>
          </a:p>
          <a:p>
            <a:r>
              <a:rPr lang="en-US" altLang="tr-TR" kern="0" dirty="0" smtClean="0"/>
              <a:t>The </a:t>
            </a:r>
            <a:r>
              <a:rPr lang="en-US" altLang="tr-TR" kern="0" dirty="0"/>
              <a:t>Transmission Control Protocol (TCP) is used when the response data size exceeds 512 bytes, or for tasks such as zone transfers. </a:t>
            </a:r>
            <a:endParaRPr lang="en-US" altLang="tr-TR" kern="0" dirty="0" smtClean="0"/>
          </a:p>
          <a:p>
            <a:r>
              <a:rPr lang="en-US" altLang="tr-TR" kern="0" dirty="0" smtClean="0"/>
              <a:t>Some </a:t>
            </a:r>
            <a:r>
              <a:rPr lang="en-US" altLang="tr-TR" kern="0" dirty="0"/>
              <a:t>resolver implementations use TCP for all queries</a:t>
            </a:r>
            <a:r>
              <a:rPr lang="en-US" altLang="tr-TR" kern="0" dirty="0" smtClean="0"/>
              <a:t>.</a:t>
            </a:r>
            <a:endParaRPr lang="en-US" altLang="tr-TR" kern="0" dirty="0" smtClean="0">
              <a:solidFill>
                <a:srgbClr val="000099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1625"/>
            <a:ext cx="7772400" cy="914400"/>
          </a:xfrm>
        </p:spPr>
        <p:txBody>
          <a:bodyPr/>
          <a:lstStyle/>
          <a:p>
            <a:r>
              <a:rPr lang="en-US" altLang="tr-TR" sz="4000" dirty="0" smtClean="0"/>
              <a:t>DNS: domain name system</a:t>
            </a:r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225438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Query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8077200" cy="1708483"/>
          </a:xfrm>
        </p:spPr>
        <p:txBody>
          <a:bodyPr/>
          <a:lstStyle/>
          <a:p>
            <a:r>
              <a:rPr lang="en-US" sz="2000" dirty="0" smtClean="0"/>
              <a:t>DNS </a:t>
            </a:r>
            <a:r>
              <a:rPr lang="en-US" sz="2000" dirty="0"/>
              <a:t>query process occurs in two parts:</a:t>
            </a:r>
          </a:p>
          <a:p>
            <a:pPr lvl="1"/>
            <a:r>
              <a:rPr lang="en-US" sz="1800" dirty="0"/>
              <a:t>A name query begins at a client computer and is passed to a resolver, the DNS Client service, for resolution</a:t>
            </a:r>
            <a:r>
              <a:rPr lang="en-US" sz="1800" dirty="0" smtClean="0"/>
              <a:t>.</a:t>
            </a:r>
            <a:endParaRPr lang="en-US" sz="1800" dirty="0"/>
          </a:p>
          <a:p>
            <a:pPr lvl="1"/>
            <a:r>
              <a:rPr lang="en-US" sz="1800" dirty="0"/>
              <a:t>When the query cannot be resolved locally, DNS servers can be queried as needed to resolve the name.</a:t>
            </a:r>
            <a:br>
              <a:rPr lang="en-US" sz="1800" dirty="0"/>
            </a:br>
            <a:endParaRPr lang="tr-TR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9CE7E-B045-44BB-94E0-E769491ED914}" type="datetime1">
              <a:rPr lang="en-US" smtClean="0"/>
              <a:pPr>
                <a:defRPr/>
              </a:pPr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51E58-A820-4579-9735-69D53A06139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8" name="Picture 2" descr="How a DNS query 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28" y="3150351"/>
            <a:ext cx="7861730" cy="292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4296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https://technet.microsoft.com/en-us/library/cc775637(v=ws.10).aspx</a:t>
            </a:r>
          </a:p>
        </p:txBody>
      </p:sp>
    </p:spTree>
    <p:extLst>
      <p:ext uri="{BB962C8B-B14F-4D97-AF65-F5344CB8AC3E}">
        <p14:creationId xmlns:p14="http://schemas.microsoft.com/office/powerpoint/2010/main" val="33962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Resolver</a:t>
            </a:r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local resolver cache can include name information obtained from two possible sources:</a:t>
            </a:r>
          </a:p>
          <a:p>
            <a:pPr lvl="1"/>
            <a:r>
              <a:rPr lang="en-US" sz="2400" dirty="0" smtClean="0"/>
              <a:t>Hosts file</a:t>
            </a:r>
          </a:p>
          <a:p>
            <a:pPr lvl="1"/>
            <a:r>
              <a:rPr lang="en-US" sz="2400" dirty="0" smtClean="0"/>
              <a:t>Resource </a:t>
            </a:r>
            <a:r>
              <a:rPr lang="en-US" sz="2400" dirty="0"/>
              <a:t>records obtained in answered responses from previous DNS queries are added to the cache and kept for a period of time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800" dirty="0"/>
              <a:t>If the query does not match an entry in the cache, the resolution process continues with the client querying a DNS server to resolve the name.</a:t>
            </a:r>
          </a:p>
          <a:p>
            <a:endParaRPr lang="tr-TR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9CE7E-B045-44BB-94E0-E769491ED914}" type="datetime1">
              <a:rPr lang="en-US" smtClean="0"/>
              <a:pPr>
                <a:defRPr/>
              </a:pPr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51E58-A820-4579-9735-69D53A06139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Resolver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868653" cy="4525963"/>
          </a:xfrm>
        </p:spPr>
        <p:txBody>
          <a:bodyPr/>
          <a:lstStyle/>
          <a:p>
            <a:r>
              <a:rPr lang="en-US" altLang="tr-TR" dirty="0" smtClean="0"/>
              <a:t>does </a:t>
            </a:r>
            <a:r>
              <a:rPr lang="en-US" altLang="tr-TR" dirty="0"/>
              <a:t>not strictly belong to </a:t>
            </a:r>
            <a:r>
              <a:rPr lang="en-US" altLang="tr-TR" dirty="0" smtClean="0"/>
              <a:t>DNS Server hierarchy</a:t>
            </a:r>
            <a:endParaRPr lang="en-US" altLang="tr-TR" dirty="0"/>
          </a:p>
          <a:p>
            <a:r>
              <a:rPr lang="en-US" altLang="tr-TR" dirty="0"/>
              <a:t>each ISP (residential ISP, company, university) has one</a:t>
            </a:r>
          </a:p>
          <a:p>
            <a:r>
              <a:rPr lang="en-US" altLang="tr-TR" dirty="0"/>
              <a:t>also called </a:t>
            </a:r>
            <a:r>
              <a:rPr lang="ja-JP" altLang="en-US" dirty="0"/>
              <a:t>“</a:t>
            </a:r>
            <a:r>
              <a:rPr lang="en-US" altLang="ja-JP" dirty="0"/>
              <a:t>default name server</a:t>
            </a:r>
            <a:r>
              <a:rPr lang="ja-JP" altLang="en-US" dirty="0"/>
              <a:t>”</a:t>
            </a:r>
            <a:endParaRPr lang="en-US" altLang="ja-JP" dirty="0"/>
          </a:p>
          <a:p>
            <a:r>
              <a:rPr lang="en-US" altLang="tr-TR" dirty="0"/>
              <a:t>when host makes DNS query, query is sent to its local DNS server</a:t>
            </a:r>
          </a:p>
          <a:p>
            <a:pPr lvl="1"/>
            <a:r>
              <a:rPr lang="en-US" altLang="tr-TR" dirty="0"/>
              <a:t>has local cache of recent name-to-address translation pairs (but may be out of date!)</a:t>
            </a:r>
          </a:p>
          <a:p>
            <a:pPr lvl="1"/>
            <a:r>
              <a:rPr lang="en-US" altLang="tr-TR" dirty="0"/>
              <a:t>acts as proxy, forwards query into hierarchy</a:t>
            </a:r>
          </a:p>
          <a:p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9CE7E-B045-44BB-94E0-E769491ED914}" type="datetime1">
              <a:rPr lang="en-US" smtClean="0"/>
              <a:pPr>
                <a:defRPr/>
              </a:pPr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51E58-A820-4579-9735-69D53A06139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Servers: Types and Hierarchy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6" y="1101437"/>
            <a:ext cx="8229600" cy="4398818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tr-TR" sz="2000" i="1" dirty="0">
                <a:solidFill>
                  <a:srgbClr val="000099"/>
                </a:solidFill>
              </a:rPr>
              <a:t>Root Name Server:</a:t>
            </a:r>
          </a:p>
          <a:p>
            <a:pPr lvl="1"/>
            <a:r>
              <a:rPr lang="en-US" sz="1800" dirty="0"/>
              <a:t>They know the IP addresses of the authoritative servers that handle DNS queries for the Top Level Domains (TLD) like “.com</a:t>
            </a:r>
            <a:r>
              <a:rPr lang="en-US" sz="1800" dirty="0" smtClean="0"/>
              <a:t>”.</a:t>
            </a:r>
            <a:endParaRPr lang="en-US" altLang="tr-TR" sz="2000" i="1" dirty="0" smtClean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 i="1" dirty="0" smtClean="0">
                <a:solidFill>
                  <a:srgbClr val="000099"/>
                </a:solidFill>
              </a:rPr>
              <a:t>top-level </a:t>
            </a:r>
            <a:r>
              <a:rPr lang="en-US" altLang="tr-TR" sz="2000" i="1" dirty="0">
                <a:solidFill>
                  <a:srgbClr val="000099"/>
                </a:solidFill>
              </a:rPr>
              <a:t>domain (TLD) servers:</a:t>
            </a:r>
          </a:p>
          <a:p>
            <a:pPr lvl="1"/>
            <a:r>
              <a:rPr lang="en-US" altLang="tr-TR" sz="1800" dirty="0"/>
              <a:t>responsible for com, org, net, </a:t>
            </a:r>
            <a:r>
              <a:rPr lang="en-US" altLang="tr-TR" sz="1800" dirty="0" err="1"/>
              <a:t>edu</a:t>
            </a:r>
            <a:r>
              <a:rPr lang="en-US" altLang="tr-TR" sz="1800" dirty="0"/>
              <a:t>, aero, jobs, museums, and all top-level country domains, e.g.: </a:t>
            </a:r>
            <a:r>
              <a:rPr lang="en-US" altLang="tr-TR" sz="1800" dirty="0" err="1"/>
              <a:t>uk</a:t>
            </a:r>
            <a:r>
              <a:rPr lang="en-US" altLang="tr-TR" sz="1800" dirty="0"/>
              <a:t>, </a:t>
            </a:r>
            <a:r>
              <a:rPr lang="en-US" altLang="tr-TR" sz="1800" dirty="0" err="1"/>
              <a:t>fr</a:t>
            </a:r>
            <a:r>
              <a:rPr lang="en-US" altLang="tr-TR" sz="1800" dirty="0"/>
              <a:t>, ca, </a:t>
            </a:r>
            <a:r>
              <a:rPr lang="en-US" altLang="tr-TR" sz="1800" dirty="0" err="1"/>
              <a:t>jp</a:t>
            </a:r>
            <a:endParaRPr lang="en-US" altLang="tr-TR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 i="1" dirty="0" smtClean="0">
                <a:solidFill>
                  <a:srgbClr val="000099"/>
                </a:solidFill>
              </a:rPr>
              <a:t>authoritative </a:t>
            </a:r>
            <a:r>
              <a:rPr lang="en-US" altLang="tr-TR" sz="2000" i="1" dirty="0">
                <a:solidFill>
                  <a:srgbClr val="000099"/>
                </a:solidFill>
              </a:rPr>
              <a:t>DNS servers:</a:t>
            </a:r>
            <a:r>
              <a:rPr lang="en-US" altLang="tr-TR" sz="2000" dirty="0"/>
              <a:t> </a:t>
            </a:r>
          </a:p>
          <a:p>
            <a:pPr lvl="1"/>
            <a:r>
              <a:rPr lang="en-US" altLang="tr-TR" sz="1800" dirty="0" smtClean="0">
                <a:solidFill>
                  <a:srgbClr val="FF0000"/>
                </a:solidFill>
              </a:rPr>
              <a:t>Know the mappings</a:t>
            </a:r>
          </a:p>
          <a:p>
            <a:pPr lvl="1"/>
            <a:r>
              <a:rPr lang="en-US" altLang="tr-TR" sz="1800" dirty="0" smtClean="0"/>
              <a:t>organization</a:t>
            </a:r>
            <a:r>
              <a:rPr lang="ja-JP" altLang="en-US" sz="1800" dirty="0"/>
              <a:t>’</a:t>
            </a:r>
            <a:r>
              <a:rPr lang="en-US" altLang="ja-JP" sz="1800" dirty="0"/>
              <a:t>s own DNS server(s), providing authoritative hostname to IP mappings for organization</a:t>
            </a:r>
            <a:r>
              <a:rPr lang="ja-JP" altLang="en-US" sz="1800" dirty="0"/>
              <a:t>’</a:t>
            </a:r>
            <a:r>
              <a:rPr lang="en-US" altLang="ja-JP" sz="1800" dirty="0"/>
              <a:t>s named hosts </a:t>
            </a:r>
          </a:p>
          <a:p>
            <a:pPr lvl="1"/>
            <a:r>
              <a:rPr lang="en-US" altLang="tr-TR" sz="1800" dirty="0"/>
              <a:t>can be maintained by organization or service </a:t>
            </a:r>
            <a:r>
              <a:rPr lang="en-US" altLang="tr-TR" sz="1800" dirty="0" smtClean="0"/>
              <a:t>provider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 i="1" dirty="0" smtClean="0">
                <a:solidFill>
                  <a:srgbClr val="000099"/>
                </a:solidFill>
              </a:rPr>
              <a:t>recursive </a:t>
            </a:r>
            <a:r>
              <a:rPr lang="en-US" altLang="tr-TR" sz="2000" i="1" dirty="0">
                <a:solidFill>
                  <a:srgbClr val="000099"/>
                </a:solidFill>
              </a:rPr>
              <a:t>DNS servers:</a:t>
            </a:r>
            <a:r>
              <a:rPr lang="en-US" altLang="tr-TR" sz="2000" dirty="0"/>
              <a:t> </a:t>
            </a:r>
          </a:p>
          <a:p>
            <a:pPr lvl="1"/>
            <a:r>
              <a:rPr lang="en-US" sz="1800" dirty="0" smtClean="0"/>
              <a:t>Gets the mapping from an authoritative DNS server and provides it </a:t>
            </a:r>
            <a:r>
              <a:rPr lang="en-US" sz="1800" dirty="0"/>
              <a:t>to web clients. </a:t>
            </a:r>
            <a:endParaRPr lang="en-US" altLang="tr-TR" sz="1800" dirty="0"/>
          </a:p>
          <a:p>
            <a:endParaRPr lang="tr-TR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9CE7E-B045-44BB-94E0-E769491ED914}" type="datetime1">
              <a:rPr lang="en-US" smtClean="0"/>
              <a:pPr>
                <a:defRPr/>
              </a:pPr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51E58-A820-4579-9735-69D53A06139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799" y="5615876"/>
            <a:ext cx="3977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600" dirty="0" smtClean="0"/>
              <a:t>Root </a:t>
            </a:r>
            <a:r>
              <a:rPr lang="en-US" sz="1600" dirty="0"/>
              <a:t>servers: </a:t>
            </a:r>
            <a:r>
              <a:rPr lang="en-US" sz="1600" dirty="0">
                <a:hlinkClick r:id="rId2"/>
              </a:rPr>
              <a:t>http://www.root-servers.org</a:t>
            </a:r>
            <a:r>
              <a:rPr lang="en-US" sz="1600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2042" y="5323488"/>
            <a:ext cx="4783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600" dirty="0" smtClean="0"/>
              <a:t>TLD </a:t>
            </a:r>
            <a:r>
              <a:rPr lang="en-US" sz="1600" dirty="0"/>
              <a:t>Servers: </a:t>
            </a:r>
            <a:r>
              <a:rPr lang="en-US" sz="1600" dirty="0">
                <a:hlinkClick r:id="rId3"/>
              </a:rPr>
              <a:t>http://www.iana.org/domains/root/db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http://www.iana.org/domains/root/db/com.html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624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9CE7E-B045-44BB-94E0-E769491ED914}" type="datetime1">
              <a:rPr lang="en-US" smtClean="0"/>
              <a:pPr>
                <a:defRPr/>
              </a:pPr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51E58-A820-4579-9735-69D53A06139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/>
              <a:t>requesting host</a:t>
            </a:r>
            <a:endParaRPr lang="en-US" altLang="tr-TR" sz="24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600" i="1">
                <a:solidFill>
                  <a:srgbClr val="000099"/>
                </a:solidFill>
              </a:rPr>
              <a:t>cis.poly.edu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683375" y="577532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600" i="1"/>
              <a:t>gaia.cs.umass.edu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dirty="0"/>
              <a:t>root DNS server</a:t>
            </a:r>
            <a:endParaRPr lang="en-US" altLang="tr-TR" sz="1600" dirty="0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5476875" y="2933700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8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 sz="2400"/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/>
                <a:t>local DNS server</a:t>
              </a:r>
              <a:endParaRPr lang="en-US" altLang="tr-TR" sz="24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600" i="1">
                  <a:solidFill>
                    <a:srgbClr val="000099"/>
                  </a:solidFill>
                </a:rPr>
                <a:t>dns.poly.edu</a:t>
              </a:r>
            </a:p>
          </p:txBody>
        </p:sp>
      </p:grp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CC0000"/>
                </a:solidFill>
              </a:rPr>
              <a:t>1</a:t>
            </a:r>
            <a:endParaRPr lang="en-US" altLang="tr-TR" sz="2400">
              <a:solidFill>
                <a:srgbClr val="CC0000"/>
              </a:solidFill>
            </a:endParaRP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CC0000"/>
                </a:solidFill>
              </a:rPr>
              <a:t>2</a:t>
            </a:r>
            <a:endParaRPr lang="en-US" altLang="tr-TR" sz="2400">
              <a:solidFill>
                <a:srgbClr val="CC0000"/>
              </a:solidFill>
            </a:endParaRPr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CC0000"/>
                </a:solidFill>
              </a:rPr>
              <a:t>3</a:t>
            </a:r>
            <a:endParaRPr lang="en-US" altLang="tr-TR" sz="2400">
              <a:solidFill>
                <a:srgbClr val="CC0000"/>
              </a:solidFill>
            </a:endParaRP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CC0000"/>
                </a:solidFill>
              </a:rPr>
              <a:t>4</a:t>
            </a:r>
            <a:endParaRPr lang="en-US" altLang="tr-TR" sz="2400">
              <a:solidFill>
                <a:srgbClr val="CC0000"/>
              </a:solidFill>
            </a:endParaRP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CC0000"/>
                </a:solidFill>
              </a:rPr>
              <a:t>5</a:t>
            </a:r>
            <a:endParaRPr lang="en-US" altLang="tr-TR" sz="2400">
              <a:solidFill>
                <a:srgbClr val="CC0000"/>
              </a:solidFill>
            </a:endParaRPr>
          </a:p>
        </p:txBody>
      </p: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CC0000"/>
                </a:solidFill>
              </a:rPr>
              <a:t>6</a:t>
            </a:r>
            <a:endParaRPr lang="en-US" altLang="tr-TR" sz="2400">
              <a:solidFill>
                <a:srgbClr val="CC0000"/>
              </a:solidFill>
            </a:endParaRPr>
          </a:p>
        </p:txBody>
      </p:sp>
      <p:sp>
        <p:nvSpPr>
          <p:cNvPr id="27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600"/>
              <a:t>authoritative DNS server</a:t>
            </a:r>
            <a:endParaRPr lang="en-US" altLang="tr-TR" sz="24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600" b="1"/>
              <a:t>dns.cs.umass.edu</a:t>
            </a:r>
            <a:endParaRPr lang="en-US" altLang="tr-TR" sz="1600"/>
          </a:p>
        </p:txBody>
      </p:sp>
      <p:sp>
        <p:nvSpPr>
          <p:cNvPr id="28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CC0000"/>
                </a:solidFill>
              </a:rPr>
              <a:t>7</a:t>
            </a:r>
            <a:endParaRPr lang="en-US" altLang="tr-TR" sz="2400">
              <a:solidFill>
                <a:srgbClr val="CC0000"/>
              </a:solidFill>
            </a:endParaRPr>
          </a:p>
        </p:txBody>
      </p:sp>
      <p:sp>
        <p:nvSpPr>
          <p:cNvPr id="29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CC0000"/>
                </a:solidFill>
              </a:rPr>
              <a:t>8</a:t>
            </a:r>
            <a:endParaRPr lang="en-US" altLang="tr-TR" sz="2400">
              <a:solidFill>
                <a:srgbClr val="CC0000"/>
              </a:solidFill>
            </a:endParaRPr>
          </a:p>
        </p:txBody>
      </p:sp>
      <p:sp>
        <p:nvSpPr>
          <p:cNvPr id="30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" name="Line 64"/>
          <p:cNvSpPr>
            <a:spLocks noChangeShapeType="1"/>
          </p:cNvSpPr>
          <p:nvPr/>
        </p:nvSpPr>
        <p:spPr bwMode="auto">
          <a:xfrm flipH="1" flipV="1">
            <a:off x="5580063" y="2840038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/>
              <a:t>TLD DNS server</a:t>
            </a:r>
            <a:endParaRPr lang="en-US" altLang="tr-TR" sz="1600"/>
          </a:p>
        </p:txBody>
      </p:sp>
      <p:sp>
        <p:nvSpPr>
          <p:cNvPr id="33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217488"/>
            <a:ext cx="4910138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tr-TR" sz="4000" dirty="0" smtClean="0"/>
              <a:t>DNS name </a:t>
            </a:r>
            <a:br>
              <a:rPr lang="en-US" altLang="tr-TR" sz="4000" dirty="0" smtClean="0"/>
            </a:br>
            <a:r>
              <a:rPr lang="en-US" altLang="tr-TR" dirty="0"/>
              <a:t>resolution</a:t>
            </a:r>
            <a:r>
              <a:rPr lang="en-US" altLang="tr-TR" sz="4000" dirty="0" smtClean="0"/>
              <a:t> example</a:t>
            </a:r>
          </a:p>
        </p:txBody>
      </p:sp>
      <p:sp>
        <p:nvSpPr>
          <p:cNvPr id="34" name="Rectangle 67"/>
          <p:cNvSpPr txBox="1">
            <a:spLocks noChangeArrowheads="1"/>
          </p:cNvSpPr>
          <p:nvPr/>
        </p:nvSpPr>
        <p:spPr bwMode="auto">
          <a:xfrm>
            <a:off x="431800" y="1725613"/>
            <a:ext cx="3565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tr-TR" sz="2400" kern="0" dirty="0" smtClean="0"/>
              <a:t>host at cis.poly.edu wants IP address for gaia.cs.umass.edu</a:t>
            </a:r>
          </a:p>
        </p:txBody>
      </p:sp>
      <p:sp>
        <p:nvSpPr>
          <p:cNvPr id="35" name="Rectangle 69"/>
          <p:cNvSpPr>
            <a:spLocks noChangeArrowheads="1"/>
          </p:cNvSpPr>
          <p:nvPr/>
        </p:nvSpPr>
        <p:spPr bwMode="auto">
          <a:xfrm>
            <a:off x="582613" y="3094038"/>
            <a:ext cx="3478212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tr-TR" sz="2800" i="1" dirty="0">
                <a:solidFill>
                  <a:srgbClr val="CC0000"/>
                </a:solidFill>
                <a:latin typeface="Gill Sans MT" panose="020B0502020104020203" pitchFamily="34" charset="0"/>
              </a:rPr>
              <a:t>iterated query: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tr-TR" sz="2400" dirty="0">
                <a:latin typeface="Gill Sans MT" panose="020B0502020104020203" pitchFamily="34" charset="0"/>
              </a:rPr>
              <a:t>contacted server replies with name of server to contact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ja-JP" altLang="en-US" sz="2400" dirty="0">
                <a:latin typeface="Gill Sans MT" panose="020B0502020104020203" pitchFamily="34" charset="0"/>
              </a:rPr>
              <a:t>“</a:t>
            </a:r>
            <a:r>
              <a:rPr lang="en-US" altLang="ja-JP" sz="2400" dirty="0">
                <a:latin typeface="Gill Sans MT" panose="020B0502020104020203" pitchFamily="34" charset="0"/>
              </a:rPr>
              <a:t>I don</a:t>
            </a:r>
            <a:r>
              <a:rPr lang="ja-JP" altLang="en-US" sz="2400" dirty="0">
                <a:latin typeface="Gill Sans MT" panose="020B0502020104020203" pitchFamily="34" charset="0"/>
              </a:rPr>
              <a:t>’</a:t>
            </a:r>
            <a:r>
              <a:rPr lang="en-US" altLang="ja-JP" sz="2400" dirty="0">
                <a:latin typeface="Gill Sans MT" panose="020B0502020104020203" pitchFamily="34" charset="0"/>
              </a:rPr>
              <a:t>t know this name, but ask this server</a:t>
            </a:r>
            <a:r>
              <a:rPr lang="ja-JP" altLang="en-US" sz="2400" dirty="0">
                <a:latin typeface="Gill Sans MT" panose="020B0502020104020203" pitchFamily="34" charset="0"/>
              </a:rPr>
              <a:t>”</a:t>
            </a:r>
            <a:endParaRPr lang="en-US" altLang="tr-TR" sz="2400" dirty="0">
              <a:latin typeface="Gill Sans MT" panose="020B0502020104020203" pitchFamily="34" charset="0"/>
            </a:endParaRPr>
          </a:p>
        </p:txBody>
      </p:sp>
      <p:grpSp>
        <p:nvGrpSpPr>
          <p:cNvPr id="36" name="Group 86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37" name="Picture 8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Freeform 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39" name="Group 89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40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42" name="Group 125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43" name="Freeform 12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4" name="Rectangle 12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7" name="Rectangle 13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48" name="Group 13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3" name="AutoShape 13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74" name="AutoShape 133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49" name="Rectangle 13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50" name="Group 13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1" name="AutoShape 13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72" name="AutoShape 13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51" name="Rectangle 13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52" name="Rectangle 13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53" name="Group 14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9" name="AutoShape 1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70" name="AutoShape 1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54" name="Freeform 14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55" name="Group 14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7" name="AutoShape 14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68" name="AutoShape 146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56" name="Rectangle 14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57" name="Freeform 14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8" name="Freeform 14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9" name="Oval 15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60" name="Freeform 15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" name="AutoShape 15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62" name="AutoShape 15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63" name="Oval 15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64" name="Oval 15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5" name="Oval 15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66" name="Rectangle 15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</p:grpSp>
      <p:grpSp>
        <p:nvGrpSpPr>
          <p:cNvPr id="75" name="Group 158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76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7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78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9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0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81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6" name="AutoShape 16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07" name="AutoShape 166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82" name="Rectangle 167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83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4" name="AutoShape 1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05" name="AutoShape 170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84" name="Rectangle 171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85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86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2" name="AutoShape 17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03" name="AutoShape 17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87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88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0" name="AutoShape 178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01" name="AutoShape 17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89" name="Rectangle 180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90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1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" name="Oval 183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93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4" name="AutoShape 185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95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96" name="Oval 187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97" name="Oval 188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8" name="Oval 189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99" name="Rectangle 190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</p:grpSp>
      <p:grpSp>
        <p:nvGrpSpPr>
          <p:cNvPr id="108" name="Group 224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109" name="Freeform 2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0" name="Rectangle 226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11" name="Freeform 2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2" name="Freeform 2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3" name="Rectangle 229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114" name="Group 2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9" name="AutoShape 23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40" name="AutoShape 23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115" name="Rectangle 233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116" name="Group 2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7" name="AutoShape 235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38" name="AutoShape 23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117" name="Rectangle 237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18" name="Rectangle 238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119" name="Group 2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5" name="AutoShape 24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36" name="AutoShape 24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120" name="Freeform 2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121" name="Group 2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3" name="AutoShape 244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34" name="AutoShape 245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122" name="Rectangle 246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23" name="Freeform 2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4" name="Freeform 2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5" name="Oval 249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26" name="Freeform 2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7" name="AutoShape 251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28" name="AutoShape 252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29" name="Oval 253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30" name="Oval 254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1" name="Oval 255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32" name="Rectangle 256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</p:grpSp>
      <p:grpSp>
        <p:nvGrpSpPr>
          <p:cNvPr id="141" name="Group 257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142" name="Freeform 2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3" name="Rectangle 259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44" name="Freeform 2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5" name="Freeform 2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6" name="Rectangle 262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147" name="Group 2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2" name="AutoShape 26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73" name="AutoShape 265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148" name="Rectangle 266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149" name="Group 2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0" name="AutoShape 268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71" name="AutoShape 26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150" name="Rectangle 270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51" name="Rectangle 271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152" name="Group 2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8" name="AutoShape 27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69" name="AutoShape 274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153" name="Freeform 2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154" name="Group 2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6" name="AutoShape 277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67" name="AutoShape 278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155" name="Rectangle 279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56" name="Freeform 2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7" name="Freeform 2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8" name="Oval 282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59" name="Freeform 2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0" name="AutoShape 28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61" name="AutoShape 285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62" name="Oval 286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63" name="Oval 287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4" name="Oval 288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65" name="Rectangle 289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</p:grpSp>
    </p:spTree>
    <p:extLst>
      <p:ext uri="{BB962C8B-B14F-4D97-AF65-F5344CB8AC3E}">
        <p14:creationId xmlns:p14="http://schemas.microsoft.com/office/powerpoint/2010/main" val="295753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 animBg="1"/>
      <p:bldP spid="3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9CE7E-B045-44BB-94E0-E769491ED914}" type="datetime1">
              <a:rPr lang="en-US" smtClean="0"/>
              <a:pPr>
                <a:defRPr/>
              </a:pPr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51E58-A820-4579-9735-69D53A06139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7462838" y="32575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CC0000"/>
                </a:solidFill>
              </a:rPr>
              <a:t>4</a:t>
            </a:r>
            <a:endParaRPr lang="en-US" altLang="tr-TR" sz="2400">
              <a:solidFill>
                <a:srgbClr val="CC0000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005638" y="3333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CC0000"/>
                </a:solidFill>
              </a:rPr>
              <a:t>5</a:t>
            </a:r>
            <a:endParaRPr lang="en-US" altLang="tr-TR" sz="2400">
              <a:solidFill>
                <a:srgbClr val="CC0000"/>
              </a:solidFill>
            </a:endParaRP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6724650" y="1817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CC0000"/>
                </a:solidFill>
              </a:rPr>
              <a:t>6</a:t>
            </a:r>
            <a:endParaRPr lang="en-US" altLang="tr-TR" sz="2400">
              <a:solidFill>
                <a:srgbClr val="CC0000"/>
              </a:solidFill>
            </a:endParaRPr>
          </a:p>
        </p:txBody>
      </p:sp>
      <p:sp>
        <p:nvSpPr>
          <p:cNvPr id="11" name="Line 60"/>
          <p:cNvSpPr>
            <a:spLocks noChangeShapeType="1"/>
          </p:cNvSpPr>
          <p:nvPr/>
        </p:nvSpPr>
        <p:spPr bwMode="auto">
          <a:xfrm>
            <a:off x="7440613" y="2941638"/>
            <a:ext cx="0" cy="67468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" name="Line 61"/>
          <p:cNvSpPr>
            <a:spLocks noChangeShapeType="1"/>
          </p:cNvSpPr>
          <p:nvPr/>
        </p:nvSpPr>
        <p:spPr bwMode="auto">
          <a:xfrm flipH="1" flipV="1">
            <a:off x="7319963" y="2952750"/>
            <a:ext cx="0" cy="7191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" name="Line 62"/>
          <p:cNvSpPr>
            <a:spLocks noChangeShapeType="1"/>
          </p:cNvSpPr>
          <p:nvPr/>
        </p:nvSpPr>
        <p:spPr bwMode="auto">
          <a:xfrm flipH="1" flipV="1">
            <a:off x="6799263" y="1541463"/>
            <a:ext cx="458787" cy="5667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" name="Text Box 63"/>
          <p:cNvSpPr txBox="1">
            <a:spLocks noChangeArrowheads="1"/>
          </p:cNvSpPr>
          <p:nvPr/>
        </p:nvSpPr>
        <p:spPr bwMode="auto">
          <a:xfrm>
            <a:off x="7143750" y="13906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CC0000"/>
                </a:solidFill>
              </a:rPr>
              <a:t>3</a:t>
            </a:r>
            <a:endParaRPr lang="en-US" altLang="tr-TR" sz="2400">
              <a:solidFill>
                <a:srgbClr val="CC0000"/>
              </a:solidFill>
            </a:endParaRPr>
          </a:p>
        </p:txBody>
      </p:sp>
      <p:sp>
        <p:nvSpPr>
          <p:cNvPr id="15" name="Rectangle 67"/>
          <p:cNvSpPr>
            <a:spLocks noChangeArrowheads="1"/>
          </p:cNvSpPr>
          <p:nvPr/>
        </p:nvSpPr>
        <p:spPr bwMode="auto">
          <a:xfrm>
            <a:off x="526257" y="2959990"/>
            <a:ext cx="3162300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tr-TR" sz="2400" i="1" dirty="0" smtClean="0">
                <a:solidFill>
                  <a:srgbClr val="CC0000"/>
                </a:solidFill>
                <a:latin typeface="+mn-lt"/>
              </a:rPr>
              <a:t>recursive </a:t>
            </a:r>
            <a:r>
              <a:rPr lang="en-US" altLang="tr-TR" sz="2400" i="1" dirty="0">
                <a:solidFill>
                  <a:srgbClr val="CC0000"/>
                </a:solidFill>
                <a:latin typeface="+mn-lt"/>
              </a:rPr>
              <a:t>query:</a:t>
            </a:r>
          </a:p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tr-TR" dirty="0">
                <a:latin typeface="+mn-lt"/>
              </a:rPr>
              <a:t>puts burden of name resolution on contacted name server</a:t>
            </a:r>
          </a:p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tr-TR" dirty="0">
                <a:latin typeface="+mn-lt"/>
              </a:rPr>
              <a:t>heavy load at upper levels of hierarchy?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/>
              <a:t>requesting host</a:t>
            </a:r>
            <a:endParaRPr lang="en-US" altLang="tr-TR" sz="24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600" i="1">
                <a:solidFill>
                  <a:srgbClr val="000099"/>
                </a:solidFill>
              </a:rPr>
              <a:t>cis.poly.edu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6683375" y="577532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600" i="1"/>
              <a:t>gaia.cs.umass.edu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/>
              <a:t>root DNS server</a:t>
            </a:r>
            <a:endParaRPr lang="en-US" altLang="tr-TR" sz="160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5391150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5619750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476875" y="2944813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 sz="240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/>
                <a:t>local DNS server</a:t>
              </a:r>
              <a:endParaRPr lang="en-US" altLang="tr-TR" sz="24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600" i="1">
                  <a:solidFill>
                    <a:srgbClr val="000099"/>
                  </a:solidFill>
                </a:rPr>
                <a:t>dns.poly.edu</a:t>
              </a:r>
            </a:p>
          </p:txBody>
        </p:sp>
      </p:grp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CC0000"/>
                </a:solidFill>
              </a:rPr>
              <a:t>1</a:t>
            </a:r>
            <a:endParaRPr lang="en-US" altLang="tr-TR" sz="2400">
              <a:solidFill>
                <a:srgbClr val="CC0000"/>
              </a:solidFill>
            </a:endParaRP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CC0000"/>
                </a:solidFill>
              </a:rPr>
              <a:t>2</a:t>
            </a:r>
            <a:endParaRPr lang="en-US" altLang="tr-TR" sz="2400">
              <a:solidFill>
                <a:srgbClr val="CC0000"/>
              </a:solidFill>
            </a:endParaRP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CC0000"/>
                </a:solidFill>
              </a:rPr>
              <a:t>7</a:t>
            </a:r>
            <a:endParaRPr lang="en-US" altLang="tr-TR" sz="2400">
              <a:solidFill>
                <a:srgbClr val="CC0000"/>
              </a:solidFill>
            </a:endParaRP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600"/>
              <a:t>authoritative DNS server</a:t>
            </a:r>
            <a:endParaRPr lang="en-US" altLang="tr-TR" sz="24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600" b="1"/>
              <a:t>dns.cs.umass.edu</a:t>
            </a:r>
            <a:endParaRPr lang="en-US" altLang="tr-TR" sz="1600"/>
          </a:p>
        </p:txBody>
      </p:sp>
      <p:sp>
        <p:nvSpPr>
          <p:cNvPr id="30" name="Text Box 62"/>
          <p:cNvSpPr txBox="1">
            <a:spLocks noChangeArrowheads="1"/>
          </p:cNvSpPr>
          <p:nvPr/>
        </p:nvSpPr>
        <p:spPr bwMode="auto">
          <a:xfrm>
            <a:off x="5549900" y="37814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CC0000"/>
                </a:solidFill>
              </a:rPr>
              <a:t>8</a:t>
            </a:r>
            <a:endParaRPr lang="en-US" altLang="tr-TR" sz="2400">
              <a:solidFill>
                <a:srgbClr val="CC0000"/>
              </a:solidFill>
            </a:endParaRPr>
          </a:p>
        </p:txBody>
      </p:sp>
      <p:sp>
        <p:nvSpPr>
          <p:cNvPr id="31" name="Line 62"/>
          <p:cNvSpPr>
            <a:spLocks noChangeShapeType="1"/>
          </p:cNvSpPr>
          <p:nvPr/>
        </p:nvSpPr>
        <p:spPr bwMode="auto">
          <a:xfrm flipH="1" flipV="1">
            <a:off x="6853238" y="1333500"/>
            <a:ext cx="600075" cy="7413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3" name="Rectangle 66"/>
          <p:cNvSpPr>
            <a:spLocks noChangeArrowheads="1"/>
          </p:cNvSpPr>
          <p:nvPr/>
        </p:nvSpPr>
        <p:spPr bwMode="auto">
          <a:xfrm>
            <a:off x="533400" y="217488"/>
            <a:ext cx="49101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4000">
                <a:solidFill>
                  <a:srgbClr val="000099"/>
                </a:solidFill>
                <a:latin typeface="Gill Sans MT" panose="020B0502020104020203" pitchFamily="34" charset="0"/>
              </a:rPr>
              <a:t>DNS name </a:t>
            </a:r>
            <a:br>
              <a:rPr lang="en-US" altLang="tr-TR" sz="4000">
                <a:solidFill>
                  <a:srgbClr val="000099"/>
                </a:solidFill>
                <a:latin typeface="Gill Sans MT" panose="020B0502020104020203" pitchFamily="34" charset="0"/>
              </a:rPr>
            </a:br>
            <a:r>
              <a:rPr lang="en-US" altLang="tr-TR" sz="4000">
                <a:solidFill>
                  <a:srgbClr val="000099"/>
                </a:solidFill>
                <a:latin typeface="Gill Sans MT" panose="020B0502020104020203" pitchFamily="34" charset="0"/>
              </a:rPr>
              <a:t>resolution example</a:t>
            </a:r>
          </a:p>
        </p:txBody>
      </p:sp>
      <p:sp>
        <p:nvSpPr>
          <p:cNvPr id="34" name="Text Box 65"/>
          <p:cNvSpPr txBox="1">
            <a:spLocks noChangeArrowheads="1"/>
          </p:cNvSpPr>
          <p:nvPr/>
        </p:nvSpPr>
        <p:spPr bwMode="auto">
          <a:xfrm>
            <a:off x="7600950" y="2287588"/>
            <a:ext cx="13255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dirty="0"/>
              <a:t>TLD DNS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dirty="0"/>
              <a:t>server</a:t>
            </a:r>
            <a:endParaRPr lang="en-US" altLang="tr-TR" sz="1600" dirty="0"/>
          </a:p>
        </p:txBody>
      </p:sp>
      <p:grpSp>
        <p:nvGrpSpPr>
          <p:cNvPr id="35" name="Group 140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36" name="Picture 14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Freeform 1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38" name="Group 143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39" name="Picture 14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Freeform 1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41" name="Group 146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42" name="Freeform 1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3" name="Rectangle 148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4" name="Freeform 1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5" name="Freeform 1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6" name="Rectangle 151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47" name="Group 1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" name="AutoShape 153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73" name="AutoShape 154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48" name="Rectangle 155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49" name="Group 1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" name="AutoShape 15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71" name="AutoShape 15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50" name="Rectangle 159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51" name="Rectangle 160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52" name="Group 1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" name="AutoShape 16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69" name="AutoShape 163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53" name="Freeform 1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54" name="Group 1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6" name="AutoShape 166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67" name="AutoShape 167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55" name="Rectangle 168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56" name="Freeform 1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7" name="Freeform 1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8" name="Oval 171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59" name="Freeform 1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0" name="AutoShape 173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61" name="AutoShape 174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62" name="Oval 175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63" name="Oval 176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4" name="Oval 177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65" name="Rectangle 178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</p:grpSp>
      <p:grpSp>
        <p:nvGrpSpPr>
          <p:cNvPr id="74" name="Group 212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75" name="Freeform 21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6" name="Rectangle 214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77" name="Freeform 21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8" name="Freeform 21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9" name="Rectangle 217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80" name="Group 21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5" name="AutoShape 219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06" name="AutoShape 22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81" name="Rectangle 221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82" name="Group 22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3" name="AutoShape 223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04" name="AutoShape 224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83" name="Rectangle 225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84" name="Rectangle 226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85" name="Group 22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1" name="AutoShape 228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02" name="AutoShape 229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86" name="Freeform 23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87" name="Group 23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9" name="AutoShape 232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00" name="AutoShape 233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88" name="Rectangle 234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89" name="Freeform 23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0" name="Freeform 23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1" name="Oval 237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92" name="Freeform 23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" name="AutoShape 239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94" name="AutoShape 240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95" name="Oval 241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96" name="Oval 242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7" name="Oval 243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98" name="Rectangle 244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</p:grpSp>
      <p:grpSp>
        <p:nvGrpSpPr>
          <p:cNvPr id="107" name="Group 245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108" name="Freeform 24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9" name="Rectangle 24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10" name="Freeform 24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1" name="Freeform 24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2" name="Rectangle 25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113" name="Group 25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8" name="AutoShape 25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39" name="AutoShape 253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114" name="Rectangle 25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115" name="Group 25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6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37" name="AutoShape 25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116" name="Rectangle 25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17" name="Rectangle 25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118" name="Group 26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" name="AutoShape 26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35" name="AutoShape 26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119" name="Freeform 26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120" name="Group 26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2" name="AutoShape 26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33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121" name="Rectangle 26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22" name="Freeform 26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3" name="Freeform 26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4" name="Oval 27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25" name="Freeform 27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6" name="AutoShape 27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27" name="AutoShape 27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28" name="Oval 27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29" name="Oval 27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0" name="Oval 27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31" name="Rectangle 27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</p:grpSp>
      <p:grpSp>
        <p:nvGrpSpPr>
          <p:cNvPr id="140" name="Group 311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141" name="Freeform 31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2" name="Rectangle 313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43" name="Freeform 31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4" name="Freeform 31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5" name="Rectangle 316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146" name="Group 31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1" name="AutoShape 31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72" name="AutoShape 319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147" name="Rectangle 320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148" name="Group 32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9" name="AutoShape 322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70" name="AutoShape 323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149" name="Rectangle 324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50" name="Rectangle 325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151" name="Group 32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7" name="AutoShape 32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68" name="AutoShape 328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152" name="Freeform 32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153" name="Group 33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5" name="AutoShape 331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66" name="AutoShape 332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154" name="Rectangle 333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55" name="Freeform 33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6" name="Freeform 33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7" name="Oval 336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58" name="Freeform 33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9" name="AutoShape 338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60" name="AutoShape 339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61" name="Oval 340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62" name="Oval 341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3" name="Oval 342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64" name="Rectangle 343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</p:grpSp>
      <p:sp>
        <p:nvSpPr>
          <p:cNvPr id="173" name="Rectangle 67"/>
          <p:cNvSpPr txBox="1">
            <a:spLocks noChangeArrowheads="1"/>
          </p:cNvSpPr>
          <p:nvPr/>
        </p:nvSpPr>
        <p:spPr bwMode="auto">
          <a:xfrm>
            <a:off x="311177" y="1562741"/>
            <a:ext cx="3565525" cy="1184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tr-TR" sz="2400" kern="0" dirty="0" smtClean="0"/>
              <a:t>host at cis.poly.edu wants IP address for gaia.cs.umass.edu</a:t>
            </a:r>
          </a:p>
        </p:txBody>
      </p:sp>
    </p:spTree>
    <p:extLst>
      <p:ext uri="{BB962C8B-B14F-4D97-AF65-F5344CB8AC3E}">
        <p14:creationId xmlns:p14="http://schemas.microsoft.com/office/powerpoint/2010/main" val="5640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 and Match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995A5E-16C4-4D57-8129-8938A4CD8741}" type="datetime1">
              <a:rPr lang="en-US" smtClean="0"/>
              <a:pPr>
                <a:defRPr/>
              </a:pPr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960E4-CC7F-47E7-954A-4CD2F26B99D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553446"/>
              </p:ext>
            </p:extLst>
          </p:nvPr>
        </p:nvGraphicFramePr>
        <p:xfrm>
          <a:off x="3298901" y="479275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4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901" y="4792758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516264" y="5365846"/>
            <a:ext cx="174625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requesting host</a:t>
            </a:r>
            <a:endParaRPr lang="en-US" sz="2400"/>
          </a:p>
          <a:p>
            <a:pPr algn="ctr"/>
            <a:r>
              <a:rPr lang="en-US" sz="1600" b="1"/>
              <a:t>surf.eurecom.fr</a:t>
            </a:r>
            <a:endParaRPr lang="en-US" sz="160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016701" y="5465858"/>
            <a:ext cx="1762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 b="1"/>
              <a:t>gaia.cs.umass.edu</a:t>
            </a:r>
            <a:endParaRPr lang="en-US" sz="1400"/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468000"/>
              </p:ext>
            </p:extLst>
          </p:nvPr>
        </p:nvGraphicFramePr>
        <p:xfrm>
          <a:off x="5261051" y="523725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5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1051" y="5237258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3546551" y="2717896"/>
            <a:ext cx="369888" cy="657225"/>
            <a:chOff x="4180" y="783"/>
            <a:chExt cx="150" cy="307"/>
          </a:xfrm>
        </p:grpSpPr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2" name="Line 18"/>
          <p:cNvSpPr>
            <a:spLocks noChangeShapeType="1"/>
          </p:cNvSpPr>
          <p:nvPr/>
        </p:nvSpPr>
        <p:spPr bwMode="auto">
          <a:xfrm flipH="1" flipV="1">
            <a:off x="3595764" y="3405283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3716414" y="1732058"/>
            <a:ext cx="1166812" cy="949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V="1">
            <a:off x="3995814" y="2871883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 flipV="1">
            <a:off x="3995814" y="3043333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3925964" y="1960658"/>
            <a:ext cx="957262" cy="739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3786264" y="3433858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2481340" y="3546569"/>
            <a:ext cx="1916113" cy="708024"/>
            <a:chOff x="2826" y="2129"/>
            <a:chExt cx="1207" cy="446"/>
          </a:xfrm>
        </p:grpSpPr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2826" y="2129"/>
              <a:ext cx="120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dirty="0"/>
                <a:t>local </a:t>
              </a:r>
              <a:r>
                <a:rPr lang="en-US" dirty="0" smtClean="0"/>
                <a:t>DNS server</a:t>
              </a:r>
              <a:endParaRPr lang="en-US" sz="2400" dirty="0"/>
            </a:p>
            <a:p>
              <a:pPr algn="ctr"/>
              <a:r>
                <a:rPr lang="en-US" sz="1600" b="1" dirty="0"/>
                <a:t>dns.eurecom.fr</a:t>
              </a:r>
              <a:endParaRPr lang="en-US" sz="1600" dirty="0"/>
            </a:p>
          </p:txBody>
        </p:sp>
      </p:grp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3306839" y="4260946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1</a:t>
            </a:r>
            <a:endParaRPr lang="en-US" sz="2400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4426026" y="1579658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2</a:t>
            </a:r>
            <a:endParaRPr lang="en-US" sz="2400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121226" y="2417858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  <a:endParaRPr lang="en-US" sz="2400"/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4602239" y="2575021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4</a:t>
            </a:r>
            <a:endParaRPr lang="en-US" sz="2400"/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5173739" y="4079971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  <a:endParaRPr lang="en-US" sz="2400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5821439" y="4089496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6</a:t>
            </a:r>
            <a:endParaRPr lang="en-US" sz="2400"/>
          </a:p>
        </p:txBody>
      </p:sp>
      <p:grpSp>
        <p:nvGrpSpPr>
          <p:cNvPr id="37" name="Group 33"/>
          <p:cNvGrpSpPr>
            <a:grpSpLocks/>
          </p:cNvGrpSpPr>
          <p:nvPr/>
        </p:nvGrpSpPr>
        <p:grpSpPr bwMode="auto">
          <a:xfrm>
            <a:off x="4970539" y="1532033"/>
            <a:ext cx="369887" cy="657225"/>
            <a:chOff x="4180" y="783"/>
            <a:chExt cx="150" cy="307"/>
          </a:xfrm>
        </p:grpSpPr>
        <p:sp>
          <p:nvSpPr>
            <p:cNvPr id="38" name="AutoShape 3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" name="AutoShape 3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6" name="Group 42"/>
          <p:cNvGrpSpPr>
            <a:grpSpLocks/>
          </p:cNvGrpSpPr>
          <p:nvPr/>
        </p:nvGrpSpPr>
        <p:grpSpPr bwMode="auto">
          <a:xfrm>
            <a:off x="5489651" y="2727421"/>
            <a:ext cx="369888" cy="657225"/>
            <a:chOff x="4180" y="783"/>
            <a:chExt cx="150" cy="307"/>
          </a:xfrm>
        </p:grpSpPr>
        <p:sp>
          <p:nvSpPr>
            <p:cNvPr id="47" name="AutoShape 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" name="AutoShape 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5" name="Group 51"/>
          <p:cNvGrpSpPr>
            <a:grpSpLocks/>
          </p:cNvGrpSpPr>
          <p:nvPr/>
        </p:nvGrpSpPr>
        <p:grpSpPr bwMode="auto">
          <a:xfrm>
            <a:off x="5470601" y="4346671"/>
            <a:ext cx="369888" cy="657225"/>
            <a:chOff x="4180" y="783"/>
            <a:chExt cx="150" cy="307"/>
          </a:xfrm>
        </p:grpSpPr>
        <p:sp>
          <p:nvSpPr>
            <p:cNvPr id="56" name="AutoShape 5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9" name="AutoShape 5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" name="Line 5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64" name="Text Box 60"/>
          <p:cNvSpPr txBox="1">
            <a:spLocks noChangeArrowheads="1"/>
          </p:cNvSpPr>
          <p:nvPr/>
        </p:nvSpPr>
        <p:spPr bwMode="auto">
          <a:xfrm>
            <a:off x="5873826" y="4518121"/>
            <a:ext cx="18288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authoritative name server</a:t>
            </a:r>
            <a:endParaRPr lang="en-US" sz="2000"/>
          </a:p>
          <a:p>
            <a:pPr algn="ctr"/>
            <a:r>
              <a:rPr lang="en-US" sz="1400" b="1"/>
              <a:t>dns.cs.umass.edu</a:t>
            </a:r>
            <a:endParaRPr lang="en-US" sz="1400"/>
          </a:p>
        </p:txBody>
      </p:sp>
      <p:sp>
        <p:nvSpPr>
          <p:cNvPr id="65" name="Line 61"/>
          <p:cNvSpPr>
            <a:spLocks noChangeShapeType="1"/>
          </p:cNvSpPr>
          <p:nvPr/>
        </p:nvSpPr>
        <p:spPr bwMode="auto">
          <a:xfrm>
            <a:off x="5576964" y="3433858"/>
            <a:ext cx="9525" cy="923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6" name="Line 62"/>
          <p:cNvSpPr>
            <a:spLocks noChangeShapeType="1"/>
          </p:cNvSpPr>
          <p:nvPr/>
        </p:nvSpPr>
        <p:spPr bwMode="auto">
          <a:xfrm flipH="1" flipV="1">
            <a:off x="5767464" y="3443383"/>
            <a:ext cx="0" cy="866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67" name="Group 63"/>
          <p:cNvGrpSpPr>
            <a:grpSpLocks/>
          </p:cNvGrpSpPr>
          <p:nvPr/>
        </p:nvGrpSpPr>
        <p:grpSpPr bwMode="auto">
          <a:xfrm>
            <a:off x="4681614" y="3570383"/>
            <a:ext cx="2400300" cy="584200"/>
            <a:chOff x="4170" y="2144"/>
            <a:chExt cx="1512" cy="368"/>
          </a:xfrm>
        </p:grpSpPr>
        <p:sp>
          <p:nvSpPr>
            <p:cNvPr id="68" name="Rectangle 64"/>
            <p:cNvSpPr>
              <a:spLocks noChangeArrowheads="1"/>
            </p:cNvSpPr>
            <p:nvPr/>
          </p:nvSpPr>
          <p:spPr bwMode="auto">
            <a:xfrm>
              <a:off x="4170" y="2196"/>
              <a:ext cx="1512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9" name="Text Box 65"/>
            <p:cNvSpPr txBox="1">
              <a:spLocks noChangeArrowheads="1"/>
            </p:cNvSpPr>
            <p:nvPr/>
          </p:nvSpPr>
          <p:spPr bwMode="auto">
            <a:xfrm>
              <a:off x="4412" y="2144"/>
              <a:ext cx="10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 dirty="0" smtClean="0"/>
                <a:t>TLD DNS </a:t>
              </a:r>
              <a:r>
                <a:rPr lang="en-US" sz="1600" dirty="0"/>
                <a:t>server</a:t>
              </a:r>
              <a:endParaRPr lang="en-US" sz="2400" dirty="0"/>
            </a:p>
            <a:p>
              <a:pPr algn="ctr"/>
              <a:r>
                <a:rPr lang="en-US" sz="1600" b="1" dirty="0"/>
                <a:t>dns.umass.edu</a:t>
              </a:r>
              <a:endParaRPr lang="en-US" sz="1600" dirty="0"/>
            </a:p>
          </p:txBody>
        </p:sp>
      </p:grpSp>
      <p:sp>
        <p:nvSpPr>
          <p:cNvPr id="70" name="Text Box 66"/>
          <p:cNvSpPr txBox="1">
            <a:spLocks noChangeArrowheads="1"/>
          </p:cNvSpPr>
          <p:nvPr/>
        </p:nvSpPr>
        <p:spPr bwMode="auto">
          <a:xfrm>
            <a:off x="4640339" y="3089371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7</a:t>
            </a:r>
            <a:endParaRPr lang="en-US" sz="2400"/>
          </a:p>
        </p:txBody>
      </p:sp>
      <p:sp>
        <p:nvSpPr>
          <p:cNvPr id="71" name="Text Box 67"/>
          <p:cNvSpPr txBox="1">
            <a:spLocks noChangeArrowheads="1"/>
          </p:cNvSpPr>
          <p:nvPr/>
        </p:nvSpPr>
        <p:spPr bwMode="auto">
          <a:xfrm>
            <a:off x="3859289" y="4279996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  <a:endParaRPr lang="en-US" sz="2400"/>
          </a:p>
        </p:txBody>
      </p:sp>
      <p:sp>
        <p:nvSpPr>
          <p:cNvPr id="72" name="Freeform 68"/>
          <p:cNvSpPr>
            <a:spLocks/>
          </p:cNvSpPr>
          <p:nvPr/>
        </p:nvSpPr>
        <p:spPr bwMode="auto">
          <a:xfrm>
            <a:off x="4145039" y="1986058"/>
            <a:ext cx="1500187" cy="266700"/>
          </a:xfrm>
          <a:custGeom>
            <a:avLst/>
            <a:gdLst>
              <a:gd name="T0" fmla="*/ 714823 w 638"/>
              <a:gd name="T1" fmla="*/ 171450 h 168"/>
              <a:gd name="T2" fmla="*/ 667795 w 638"/>
              <a:gd name="T3" fmla="*/ 47625 h 168"/>
              <a:gd name="T4" fmla="*/ 126975 w 638"/>
              <a:gd name="T5" fmla="*/ 41275 h 168"/>
              <a:gd name="T6" fmla="*/ 126975 w 638"/>
              <a:gd name="T7" fmla="*/ 241300 h 168"/>
              <a:gd name="T8" fmla="*/ 564334 w 638"/>
              <a:gd name="T9" fmla="*/ 260350 h 168"/>
              <a:gd name="T10" fmla="*/ 719525 w 638"/>
              <a:gd name="T11" fmla="*/ 187325 h 168"/>
              <a:gd name="T12" fmla="*/ 1500187 w 638"/>
              <a:gd name="T13" fmla="*/ 57150 h 1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38" h="168">
                <a:moveTo>
                  <a:pt x="304" y="108"/>
                </a:moveTo>
                <a:cubicBezTo>
                  <a:pt x="332" y="42"/>
                  <a:pt x="308" y="46"/>
                  <a:pt x="284" y="30"/>
                </a:cubicBezTo>
                <a:cubicBezTo>
                  <a:pt x="260" y="14"/>
                  <a:pt x="83" y="0"/>
                  <a:pt x="54" y="26"/>
                </a:cubicBezTo>
                <a:cubicBezTo>
                  <a:pt x="25" y="52"/>
                  <a:pt x="0" y="144"/>
                  <a:pt x="54" y="152"/>
                </a:cubicBezTo>
                <a:cubicBezTo>
                  <a:pt x="108" y="160"/>
                  <a:pt x="215" y="168"/>
                  <a:pt x="240" y="164"/>
                </a:cubicBezTo>
                <a:cubicBezTo>
                  <a:pt x="265" y="160"/>
                  <a:pt x="292" y="134"/>
                  <a:pt x="306" y="118"/>
                </a:cubicBezTo>
                <a:cubicBezTo>
                  <a:pt x="320" y="102"/>
                  <a:pt x="586" y="36"/>
                  <a:pt x="638" y="36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3" name="Text Box 69"/>
          <p:cNvSpPr txBox="1">
            <a:spLocks noChangeArrowheads="1"/>
          </p:cNvSpPr>
          <p:nvPr/>
        </p:nvSpPr>
        <p:spPr bwMode="auto">
          <a:xfrm>
            <a:off x="5645226" y="1884458"/>
            <a:ext cx="1744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iterated query</a:t>
            </a:r>
            <a:endParaRPr lang="en-US" sz="1600" dirty="0"/>
          </a:p>
        </p:txBody>
      </p:sp>
      <p:sp>
        <p:nvSpPr>
          <p:cNvPr id="74" name="Freeform 70"/>
          <p:cNvSpPr>
            <a:spLocks/>
          </p:cNvSpPr>
          <p:nvPr/>
        </p:nvSpPr>
        <p:spPr bwMode="auto">
          <a:xfrm>
            <a:off x="5303914" y="3417983"/>
            <a:ext cx="1427162" cy="441325"/>
          </a:xfrm>
          <a:custGeom>
            <a:avLst/>
            <a:gdLst>
              <a:gd name="T0" fmla="*/ 680027 w 638"/>
              <a:gd name="T1" fmla="*/ 283709 h 168"/>
              <a:gd name="T2" fmla="*/ 635288 w 638"/>
              <a:gd name="T3" fmla="*/ 78808 h 168"/>
              <a:gd name="T4" fmla="*/ 120794 w 638"/>
              <a:gd name="T5" fmla="*/ 68300 h 168"/>
              <a:gd name="T6" fmla="*/ 120794 w 638"/>
              <a:gd name="T7" fmla="*/ 399294 h 168"/>
              <a:gd name="T8" fmla="*/ 536863 w 638"/>
              <a:gd name="T9" fmla="*/ 430817 h 168"/>
              <a:gd name="T10" fmla="*/ 684501 w 638"/>
              <a:gd name="T11" fmla="*/ 309978 h 168"/>
              <a:gd name="T12" fmla="*/ 1427162 w 638"/>
              <a:gd name="T13" fmla="*/ 94570 h 1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38" h="168">
                <a:moveTo>
                  <a:pt x="304" y="108"/>
                </a:moveTo>
                <a:cubicBezTo>
                  <a:pt x="332" y="42"/>
                  <a:pt x="308" y="46"/>
                  <a:pt x="284" y="30"/>
                </a:cubicBezTo>
                <a:cubicBezTo>
                  <a:pt x="260" y="14"/>
                  <a:pt x="83" y="0"/>
                  <a:pt x="54" y="26"/>
                </a:cubicBezTo>
                <a:cubicBezTo>
                  <a:pt x="25" y="52"/>
                  <a:pt x="0" y="144"/>
                  <a:pt x="54" y="152"/>
                </a:cubicBezTo>
                <a:cubicBezTo>
                  <a:pt x="108" y="160"/>
                  <a:pt x="215" y="168"/>
                  <a:pt x="240" y="164"/>
                </a:cubicBezTo>
                <a:cubicBezTo>
                  <a:pt x="265" y="160"/>
                  <a:pt x="292" y="134"/>
                  <a:pt x="306" y="118"/>
                </a:cubicBezTo>
                <a:cubicBezTo>
                  <a:pt x="320" y="102"/>
                  <a:pt x="586" y="36"/>
                  <a:pt x="638" y="36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5" name="Text Box 71"/>
          <p:cNvSpPr txBox="1">
            <a:spLocks noChangeArrowheads="1"/>
          </p:cNvSpPr>
          <p:nvPr/>
        </p:nvSpPr>
        <p:spPr bwMode="auto">
          <a:xfrm>
            <a:off x="6110364" y="3000471"/>
            <a:ext cx="1744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solidFill>
                  <a:schemeClr val="accent2"/>
                </a:solidFill>
              </a:rPr>
              <a:t>recursive query</a:t>
            </a:r>
            <a:endParaRPr lang="en-US" sz="1600"/>
          </a:p>
        </p:txBody>
      </p:sp>
      <p:sp>
        <p:nvSpPr>
          <p:cNvPr id="76" name="Text Box 17"/>
          <p:cNvSpPr txBox="1">
            <a:spLocks noChangeArrowheads="1"/>
          </p:cNvSpPr>
          <p:nvPr/>
        </p:nvSpPr>
        <p:spPr bwMode="auto">
          <a:xfrm>
            <a:off x="4376814" y="110975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dirty="0"/>
              <a:t>root DNS server</a:t>
            </a:r>
            <a:endParaRPr lang="en-US" altLang="tr-TR" sz="1600" dirty="0"/>
          </a:p>
        </p:txBody>
      </p:sp>
    </p:spTree>
    <p:extLst>
      <p:ext uri="{BB962C8B-B14F-4D97-AF65-F5344CB8AC3E}">
        <p14:creationId xmlns:p14="http://schemas.microsoft.com/office/powerpoint/2010/main" val="23070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/>
      <p:bldP spid="32" grpId="0"/>
      <p:bldP spid="33" grpId="0"/>
      <p:bldP spid="34" grpId="0"/>
      <p:bldP spid="35" grpId="0"/>
      <p:bldP spid="36" grpId="0"/>
      <p:bldP spid="65" grpId="0" animBg="1"/>
      <p:bldP spid="66" grpId="0" animBg="1"/>
      <p:bldP spid="70" grpId="0"/>
      <p:bldP spid="71" grpId="0"/>
      <p:bldP spid="72" grpId="0" animBg="1"/>
      <p:bldP spid="73" grpId="0"/>
      <p:bldP spid="74" grpId="0" animBg="1"/>
      <p:bldP spid="7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127496-D60F-4A83-9284-0EDFBB5DA6AD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696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9A0229-B92E-453C-8ECC-4E8E50EBA145}" type="slidenum">
              <a:rPr lang="en-US">
                <a:latin typeface="Verdana" pitchFamily="34" charset="0"/>
              </a:rPr>
              <a:pPr/>
              <a:t>59</a:t>
            </a:fld>
            <a:endParaRPr lang="en-US">
              <a:latin typeface="Verdana" pitchFamily="34" charset="0"/>
            </a:endParaRPr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Workload and Caching</a:t>
            </a:r>
          </a:p>
        </p:txBody>
      </p:sp>
      <p:sp>
        <p:nvSpPr>
          <p:cNvPr id="6963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341185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DNS responses are cached </a:t>
            </a:r>
          </a:p>
          <a:p>
            <a:pPr lvl="1" eaLnBrk="1" hangingPunct="1"/>
            <a:r>
              <a:rPr lang="en-US" sz="2000" dirty="0" smtClean="0"/>
              <a:t>Quick response for repeated translations</a:t>
            </a:r>
          </a:p>
          <a:p>
            <a:pPr lvl="1" eaLnBrk="1" hangingPunct="1"/>
            <a:r>
              <a:rPr lang="en-US" sz="2000" dirty="0" smtClean="0"/>
              <a:t>Other queries may reuse some parts of lookup</a:t>
            </a:r>
          </a:p>
          <a:p>
            <a:r>
              <a:rPr lang="en-US" altLang="tr-TR" sz="2400" dirty="0" smtClean="0">
                <a:ea typeface="ＭＳ Ｐゴシック" panose="020B0600070205080204" pitchFamily="34" charset="-128"/>
              </a:rPr>
              <a:t>TLD </a:t>
            </a:r>
            <a:r>
              <a:rPr lang="en-US" altLang="tr-TR" sz="2400" dirty="0">
                <a:ea typeface="ＭＳ Ｐゴシック" panose="020B0600070205080204" pitchFamily="34" charset="-128"/>
              </a:rPr>
              <a:t>servers typically cached in local name servers</a:t>
            </a:r>
          </a:p>
          <a:p>
            <a:pPr lvl="1"/>
            <a:r>
              <a:rPr lang="en-US" altLang="tr-TR" sz="2000" dirty="0">
                <a:latin typeface="Gill Sans MT" panose="020B0502020104020203" pitchFamily="34" charset="0"/>
                <a:ea typeface="ＭＳ Ｐゴシック" panose="020B0600070205080204" pitchFamily="34" charset="-128"/>
              </a:rPr>
              <a:t>thus root name servers not often </a:t>
            </a:r>
            <a:r>
              <a:rPr lang="en-US" altLang="tr-TR" sz="2000" dirty="0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visited</a:t>
            </a:r>
            <a:endParaRPr lang="en-US" sz="2000" dirty="0" smtClean="0"/>
          </a:p>
          <a:p>
            <a:pPr eaLnBrk="1" hangingPunct="1"/>
            <a:r>
              <a:rPr lang="en-US" sz="2400" dirty="0" smtClean="0"/>
              <a:t>Cached data periodically times out</a:t>
            </a:r>
          </a:p>
          <a:p>
            <a:pPr lvl="1" eaLnBrk="1" hangingPunct="1"/>
            <a:r>
              <a:rPr lang="en-US" sz="2000" dirty="0" smtClean="0"/>
              <a:t>Lifetime (TTL) of data controlled by owner of data</a:t>
            </a:r>
          </a:p>
          <a:p>
            <a:pPr lvl="1" eaLnBrk="1" hangingPunct="1"/>
            <a:r>
              <a:rPr lang="en-US" sz="2000" dirty="0" smtClean="0"/>
              <a:t>TTL passed with every record</a:t>
            </a:r>
          </a:p>
          <a:p>
            <a:pPr eaLnBrk="1" hangingPunct="1"/>
            <a:endParaRPr lang="en-US" sz="2800" dirty="0" smtClean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460292"/>
              </p:ext>
            </p:extLst>
          </p:nvPr>
        </p:nvGraphicFramePr>
        <p:xfrm>
          <a:off x="6581023" y="4630921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1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023" y="4630921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98386" y="5204009"/>
            <a:ext cx="174625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requesting host</a:t>
            </a:r>
            <a:endParaRPr lang="en-US" sz="2400"/>
          </a:p>
          <a:p>
            <a:pPr algn="ctr"/>
            <a:r>
              <a:rPr lang="en-US" sz="1600" b="1"/>
              <a:t>surf.eurecom.fr</a:t>
            </a:r>
            <a:endParaRPr lang="en-US" sz="1600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828673" y="2556059"/>
            <a:ext cx="369888" cy="657225"/>
            <a:chOff x="4180" y="783"/>
            <a:chExt cx="150" cy="307"/>
          </a:xfrm>
        </p:grpSpPr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8" name="Line 18"/>
          <p:cNvSpPr>
            <a:spLocks noChangeShapeType="1"/>
          </p:cNvSpPr>
          <p:nvPr/>
        </p:nvSpPr>
        <p:spPr bwMode="auto">
          <a:xfrm flipH="1" flipV="1">
            <a:off x="6877886" y="3243446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7068386" y="3272021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5726948" y="3384734"/>
            <a:ext cx="1987550" cy="611187"/>
            <a:chOff x="2803" y="2129"/>
            <a:chExt cx="1252" cy="385"/>
          </a:xfrm>
        </p:grpSpPr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2803" y="2129"/>
              <a:ext cx="1252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/>
                <a:t>local name server</a:t>
              </a:r>
              <a:endParaRPr lang="en-US" sz="2400"/>
            </a:p>
            <a:p>
              <a:pPr algn="ctr"/>
              <a:r>
                <a:rPr lang="en-US" sz="1600" b="1"/>
                <a:t>dns.eurecom.fr</a:t>
              </a:r>
              <a:endParaRPr lang="en-US" sz="1600"/>
            </a:p>
          </p:txBody>
        </p:sp>
      </p:grp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6588961" y="4099109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1</a:t>
            </a:r>
            <a:endParaRPr lang="en-US" sz="2400"/>
          </a:p>
        </p:txBody>
      </p:sp>
      <p:sp>
        <p:nvSpPr>
          <p:cNvPr id="24" name="Text Box 67"/>
          <p:cNvSpPr txBox="1">
            <a:spLocks noChangeArrowheads="1"/>
          </p:cNvSpPr>
          <p:nvPr/>
        </p:nvSpPr>
        <p:spPr bwMode="auto">
          <a:xfrm>
            <a:off x="7140533" y="4118159"/>
            <a:ext cx="3129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sz="2400" dirty="0"/>
          </a:p>
        </p:txBody>
      </p:sp>
      <p:sp>
        <p:nvSpPr>
          <p:cNvPr id="25" name="Text Box 69"/>
          <p:cNvSpPr txBox="1">
            <a:spLocks noChangeArrowheads="1"/>
          </p:cNvSpPr>
          <p:nvPr/>
        </p:nvSpPr>
        <p:spPr bwMode="auto">
          <a:xfrm>
            <a:off x="7296986" y="1536700"/>
            <a:ext cx="17446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>
                <a:solidFill>
                  <a:schemeClr val="accent2"/>
                </a:solidFill>
              </a:rPr>
              <a:t>Cached the IP address of gaia.cs.umass.edu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712BFC-01DF-4B4A-9D21-FD1EAD0220FB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92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8796E9-AF2C-45F8-8F02-FD4333C67B56}" type="slidenum">
              <a:rPr lang="en-US">
                <a:latin typeface="Verdana" pitchFamily="34" charset="0"/>
              </a:rPr>
              <a:pPr/>
              <a:t>6</a:t>
            </a:fld>
            <a:endParaRPr lang="en-US">
              <a:latin typeface="Verdana" pitchFamily="34" charset="0"/>
            </a:endParaRP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Client-server architecture</a:t>
            </a:r>
          </a:p>
        </p:txBody>
      </p:sp>
      <p:sp>
        <p:nvSpPr>
          <p:cNvPr id="262147" name="Rectangle 46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76739" y="1416050"/>
            <a:ext cx="4700586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clients:</a:t>
            </a:r>
          </a:p>
          <a:p>
            <a:pPr lvl="1" eaLnBrk="1" hangingPunct="1"/>
            <a:r>
              <a:rPr lang="en-US" sz="2000" dirty="0" smtClean="0"/>
              <a:t>INITIATE THE COMMUNICATION with </a:t>
            </a:r>
            <a:r>
              <a:rPr lang="en-US" sz="2000" dirty="0"/>
              <a:t>server</a:t>
            </a:r>
          </a:p>
          <a:p>
            <a:pPr lvl="1" eaLnBrk="1" hangingPunct="1"/>
            <a:r>
              <a:rPr lang="en-US" sz="2000" dirty="0"/>
              <a:t>may be intermittently connected</a:t>
            </a:r>
          </a:p>
          <a:p>
            <a:pPr lvl="1" eaLnBrk="1" hangingPunct="1"/>
            <a:r>
              <a:rPr lang="en-US" sz="2000" dirty="0"/>
              <a:t>may have dynamic IP addresses</a:t>
            </a:r>
          </a:p>
          <a:p>
            <a:pPr lvl="1" eaLnBrk="1" hangingPunct="1"/>
            <a:r>
              <a:rPr lang="en-US" sz="2000" dirty="0"/>
              <a:t>do not communicate directly with each </a:t>
            </a:r>
            <a:r>
              <a:rPr lang="en-US" sz="2000" dirty="0" smtClean="0"/>
              <a:t>other</a:t>
            </a: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server:</a:t>
            </a: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400" dirty="0" smtClean="0"/>
              <a:t>always-on host</a:t>
            </a:r>
          </a:p>
          <a:p>
            <a:pPr lvl="1" eaLnBrk="1" hangingPunct="1"/>
            <a:r>
              <a:rPr lang="en-US" sz="2400" dirty="0" smtClean="0"/>
              <a:t>permanent IP address</a:t>
            </a:r>
          </a:p>
          <a:p>
            <a:pPr lvl="1" eaLnBrk="1" hangingPunct="1"/>
            <a:r>
              <a:rPr lang="en-US" sz="2400" dirty="0" smtClean="0"/>
              <a:t>server farms for scaling</a:t>
            </a:r>
          </a:p>
        </p:txBody>
      </p:sp>
      <p:sp>
        <p:nvSpPr>
          <p:cNvPr id="9223" name="Freeform 462"/>
          <p:cNvSpPr>
            <a:spLocks/>
          </p:cNvSpPr>
          <p:nvPr/>
        </p:nvSpPr>
        <p:spPr bwMode="auto">
          <a:xfrm>
            <a:off x="2771775" y="3540125"/>
            <a:ext cx="1314450" cy="674688"/>
          </a:xfrm>
          <a:custGeom>
            <a:avLst/>
            <a:gdLst>
              <a:gd name="T0" fmla="*/ 606425 w 828"/>
              <a:gd name="T1" fmla="*/ 47625 h 425"/>
              <a:gd name="T2" fmla="*/ 587375 w 828"/>
              <a:gd name="T3" fmla="*/ 47625 h 425"/>
              <a:gd name="T4" fmla="*/ 200025 w 828"/>
              <a:gd name="T5" fmla="*/ 50800 h 425"/>
              <a:gd name="T6" fmla="*/ 9525 w 828"/>
              <a:gd name="T7" fmla="*/ 200025 h 425"/>
              <a:gd name="T8" fmla="*/ 146050 w 828"/>
              <a:gd name="T9" fmla="*/ 434975 h 425"/>
              <a:gd name="T10" fmla="*/ 463550 w 828"/>
              <a:gd name="T11" fmla="*/ 609600 h 425"/>
              <a:gd name="T12" fmla="*/ 857250 w 828"/>
              <a:gd name="T13" fmla="*/ 660400 h 425"/>
              <a:gd name="T14" fmla="*/ 1108075 w 828"/>
              <a:gd name="T15" fmla="*/ 523875 h 425"/>
              <a:gd name="T16" fmla="*/ 1231900 w 828"/>
              <a:gd name="T17" fmla="*/ 269875 h 425"/>
              <a:gd name="T18" fmla="*/ 1257300 w 828"/>
              <a:gd name="T19" fmla="*/ 34925 h 425"/>
              <a:gd name="T20" fmla="*/ 889000 w 828"/>
              <a:gd name="T21" fmla="*/ 60325 h 425"/>
              <a:gd name="T22" fmla="*/ 606425 w 828"/>
              <a:gd name="T23" fmla="*/ 47625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24" name="Freeform 463"/>
          <p:cNvSpPr>
            <a:spLocks/>
          </p:cNvSpPr>
          <p:nvPr/>
        </p:nvSpPr>
        <p:spPr bwMode="auto">
          <a:xfrm>
            <a:off x="2790825" y="2014538"/>
            <a:ext cx="1730375" cy="1044575"/>
          </a:xfrm>
          <a:custGeom>
            <a:avLst/>
            <a:gdLst>
              <a:gd name="T0" fmla="*/ 959058 w 765"/>
              <a:gd name="T1" fmla="*/ 22758 h 459"/>
              <a:gd name="T2" fmla="*/ 651435 w 765"/>
              <a:gd name="T3" fmla="*/ 159303 h 459"/>
              <a:gd name="T4" fmla="*/ 217145 w 765"/>
              <a:gd name="T5" fmla="*/ 227576 h 459"/>
              <a:gd name="T6" fmla="*/ 31667 w 765"/>
              <a:gd name="T7" fmla="*/ 764656 h 459"/>
              <a:gd name="T8" fmla="*/ 407147 w 765"/>
              <a:gd name="T9" fmla="*/ 1010439 h 459"/>
              <a:gd name="T10" fmla="*/ 782627 w 765"/>
              <a:gd name="T11" fmla="*/ 969475 h 459"/>
              <a:gd name="T12" fmla="*/ 1320966 w 765"/>
              <a:gd name="T13" fmla="*/ 1010439 h 459"/>
              <a:gd name="T14" fmla="*/ 1578826 w 765"/>
              <a:gd name="T15" fmla="*/ 987681 h 459"/>
              <a:gd name="T16" fmla="*/ 1700970 w 765"/>
              <a:gd name="T17" fmla="*/ 846584 h 459"/>
              <a:gd name="T18" fmla="*/ 1696446 w 765"/>
              <a:gd name="T19" fmla="*/ 359570 h 459"/>
              <a:gd name="T20" fmla="*/ 1497396 w 765"/>
              <a:gd name="T21" fmla="*/ 77376 h 459"/>
              <a:gd name="T22" fmla="*/ 959058 w 765"/>
              <a:gd name="T23" fmla="*/ 22758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25" name="Freeform 464"/>
          <p:cNvSpPr>
            <a:spLocks/>
          </p:cNvSpPr>
          <p:nvPr/>
        </p:nvSpPr>
        <p:spPr bwMode="auto">
          <a:xfrm>
            <a:off x="1050925" y="1722438"/>
            <a:ext cx="1644650" cy="1071562"/>
          </a:xfrm>
          <a:custGeom>
            <a:avLst/>
            <a:gdLst>
              <a:gd name="T0" fmla="*/ 1028700 w 1036"/>
              <a:gd name="T1" fmla="*/ 17462 h 675"/>
              <a:gd name="T2" fmla="*/ 619125 w 1036"/>
              <a:gd name="T3" fmla="*/ 84137 h 675"/>
              <a:gd name="T4" fmla="*/ 327025 w 1036"/>
              <a:gd name="T5" fmla="*/ 204787 h 675"/>
              <a:gd name="T6" fmla="*/ 241300 w 1036"/>
              <a:gd name="T7" fmla="*/ 363537 h 675"/>
              <a:gd name="T8" fmla="*/ 34925 w 1036"/>
              <a:gd name="T9" fmla="*/ 471487 h 675"/>
              <a:gd name="T10" fmla="*/ 28575 w 1036"/>
              <a:gd name="T11" fmla="*/ 728662 h 675"/>
              <a:gd name="T12" fmla="*/ 209550 w 1036"/>
              <a:gd name="T13" fmla="*/ 776287 h 675"/>
              <a:gd name="T14" fmla="*/ 727075 w 1036"/>
              <a:gd name="T15" fmla="*/ 776287 h 675"/>
              <a:gd name="T16" fmla="*/ 949325 w 1036"/>
              <a:gd name="T17" fmla="*/ 881062 h 675"/>
              <a:gd name="T18" fmla="*/ 1193800 w 1036"/>
              <a:gd name="T19" fmla="*/ 1042987 h 675"/>
              <a:gd name="T20" fmla="*/ 1381125 w 1036"/>
              <a:gd name="T21" fmla="*/ 1049337 h 675"/>
              <a:gd name="T22" fmla="*/ 1511300 w 1036"/>
              <a:gd name="T23" fmla="*/ 957262 h 675"/>
              <a:gd name="T24" fmla="*/ 1574800 w 1036"/>
              <a:gd name="T25" fmla="*/ 706437 h 675"/>
              <a:gd name="T26" fmla="*/ 1616075 w 1036"/>
              <a:gd name="T27" fmla="*/ 461962 h 675"/>
              <a:gd name="T28" fmla="*/ 1622425 w 1036"/>
              <a:gd name="T29" fmla="*/ 169862 h 675"/>
              <a:gd name="T30" fmla="*/ 1482725 w 1036"/>
              <a:gd name="T31" fmla="*/ 26987 h 675"/>
              <a:gd name="T32" fmla="*/ 1231900 w 1036"/>
              <a:gd name="T33" fmla="*/ 4762 h 675"/>
              <a:gd name="T34" fmla="*/ 1028700 w 1036"/>
              <a:gd name="T35" fmla="*/ 17462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9226" name="Group 465"/>
          <p:cNvGrpSpPr>
            <a:grpSpLocks/>
          </p:cNvGrpSpPr>
          <p:nvPr/>
        </p:nvGrpSpPr>
        <p:grpSpPr bwMode="auto">
          <a:xfrm>
            <a:off x="1138238" y="3057525"/>
            <a:ext cx="1458912" cy="933450"/>
            <a:chOff x="2889" y="1631"/>
            <a:chExt cx="980" cy="743"/>
          </a:xfrm>
        </p:grpSpPr>
        <p:sp>
          <p:nvSpPr>
            <p:cNvPr id="9563" name="Rectangle 466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9564" name="AutoShape 467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227" name="Group 468"/>
          <p:cNvGrpSpPr>
            <a:grpSpLocks/>
          </p:cNvGrpSpPr>
          <p:nvPr/>
        </p:nvGrpSpPr>
        <p:grpSpPr bwMode="auto">
          <a:xfrm>
            <a:off x="1839913" y="1914525"/>
            <a:ext cx="336550" cy="531813"/>
            <a:chOff x="3796" y="1043"/>
            <a:chExt cx="865" cy="1237"/>
          </a:xfrm>
        </p:grpSpPr>
        <p:sp>
          <p:nvSpPr>
            <p:cNvPr id="9533" name="Line 469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534" name="Line 470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535" name="Line 471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536" name="Line 472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537" name="Line 473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538" name="Line 474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539" name="Line 475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540" name="Line 476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541" name="Line 477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542" name="Line 478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543" name="Line 479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544" name="Line 480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545" name="Line 481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546" name="Line 482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547" name="Line 483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9548" name="Group 484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9559" name="Line 485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9560" name="Line 486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9561" name="Line 487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9562" name="Line 488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549" name="Group 489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9555" name="Line 490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9556" name="Line 491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9557" name="Line 492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9558" name="Line 49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550" name="Group 494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9551" name="Line 495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9552" name="Line 496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9553" name="Line 497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9554" name="Line 498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sp>
        <p:nvSpPr>
          <p:cNvPr id="9228" name="Oval 499"/>
          <p:cNvSpPr>
            <a:spLocks noChangeArrowheads="1"/>
          </p:cNvSpPr>
          <p:nvPr/>
        </p:nvSpPr>
        <p:spPr bwMode="auto">
          <a:xfrm>
            <a:off x="2897188" y="37353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9229" name="Line 500"/>
          <p:cNvSpPr>
            <a:spLocks noChangeShapeType="1"/>
          </p:cNvSpPr>
          <p:nvPr/>
        </p:nvSpPr>
        <p:spPr bwMode="auto">
          <a:xfrm>
            <a:off x="2897188" y="3727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30" name="Line 501"/>
          <p:cNvSpPr>
            <a:spLocks noChangeShapeType="1"/>
          </p:cNvSpPr>
          <p:nvPr/>
        </p:nvSpPr>
        <p:spPr bwMode="auto">
          <a:xfrm>
            <a:off x="3255963" y="3727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31" name="Rectangle 502"/>
          <p:cNvSpPr>
            <a:spLocks noChangeArrowheads="1"/>
          </p:cNvSpPr>
          <p:nvPr/>
        </p:nvSpPr>
        <p:spPr bwMode="auto">
          <a:xfrm>
            <a:off x="2897188" y="372745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9232" name="Oval 503"/>
          <p:cNvSpPr>
            <a:spLocks noChangeArrowheads="1"/>
          </p:cNvSpPr>
          <p:nvPr/>
        </p:nvSpPr>
        <p:spPr bwMode="auto">
          <a:xfrm>
            <a:off x="2894013" y="36591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grpSp>
        <p:nvGrpSpPr>
          <p:cNvPr id="9233" name="Group 504"/>
          <p:cNvGrpSpPr>
            <a:grpSpLocks/>
          </p:cNvGrpSpPr>
          <p:nvPr/>
        </p:nvGrpSpPr>
        <p:grpSpPr bwMode="auto">
          <a:xfrm>
            <a:off x="2979738" y="3683000"/>
            <a:ext cx="179387" cy="65088"/>
            <a:chOff x="2848" y="848"/>
            <a:chExt cx="140" cy="98"/>
          </a:xfrm>
        </p:grpSpPr>
        <p:sp>
          <p:nvSpPr>
            <p:cNvPr id="9530" name="Line 50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31" name="Line 50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32" name="Line 50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34" name="Group 508"/>
          <p:cNvGrpSpPr>
            <a:grpSpLocks/>
          </p:cNvGrpSpPr>
          <p:nvPr/>
        </p:nvGrpSpPr>
        <p:grpSpPr bwMode="auto">
          <a:xfrm flipV="1">
            <a:off x="2979738" y="3683000"/>
            <a:ext cx="179387" cy="65088"/>
            <a:chOff x="2848" y="848"/>
            <a:chExt cx="140" cy="98"/>
          </a:xfrm>
        </p:grpSpPr>
        <p:sp>
          <p:nvSpPr>
            <p:cNvPr id="9527" name="Line 5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28" name="Line 5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29" name="Line 5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35" name="Oval 512"/>
          <p:cNvSpPr>
            <a:spLocks noChangeArrowheads="1"/>
          </p:cNvSpPr>
          <p:nvPr/>
        </p:nvSpPr>
        <p:spPr bwMode="auto">
          <a:xfrm>
            <a:off x="3252788" y="40147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9236" name="Line 513"/>
          <p:cNvSpPr>
            <a:spLocks noChangeShapeType="1"/>
          </p:cNvSpPr>
          <p:nvPr/>
        </p:nvSpPr>
        <p:spPr bwMode="auto">
          <a:xfrm>
            <a:off x="3252788" y="40068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37" name="Line 514"/>
          <p:cNvSpPr>
            <a:spLocks noChangeShapeType="1"/>
          </p:cNvSpPr>
          <p:nvPr/>
        </p:nvSpPr>
        <p:spPr bwMode="auto">
          <a:xfrm>
            <a:off x="3611563" y="40068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38" name="Rectangle 515"/>
          <p:cNvSpPr>
            <a:spLocks noChangeArrowheads="1"/>
          </p:cNvSpPr>
          <p:nvPr/>
        </p:nvSpPr>
        <p:spPr bwMode="auto">
          <a:xfrm>
            <a:off x="3252788" y="400685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9239" name="Oval 516"/>
          <p:cNvSpPr>
            <a:spLocks noChangeArrowheads="1"/>
          </p:cNvSpPr>
          <p:nvPr/>
        </p:nvSpPr>
        <p:spPr bwMode="auto">
          <a:xfrm>
            <a:off x="3249613" y="39385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grpSp>
        <p:nvGrpSpPr>
          <p:cNvPr id="9240" name="Group 517"/>
          <p:cNvGrpSpPr>
            <a:grpSpLocks/>
          </p:cNvGrpSpPr>
          <p:nvPr/>
        </p:nvGrpSpPr>
        <p:grpSpPr bwMode="auto">
          <a:xfrm>
            <a:off x="3335338" y="3962400"/>
            <a:ext cx="179387" cy="65088"/>
            <a:chOff x="2848" y="848"/>
            <a:chExt cx="140" cy="98"/>
          </a:xfrm>
        </p:grpSpPr>
        <p:sp>
          <p:nvSpPr>
            <p:cNvPr id="9524" name="Line 5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25" name="Line 5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26" name="Line 5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41" name="Group 521"/>
          <p:cNvGrpSpPr>
            <a:grpSpLocks/>
          </p:cNvGrpSpPr>
          <p:nvPr/>
        </p:nvGrpSpPr>
        <p:grpSpPr bwMode="auto">
          <a:xfrm flipV="1">
            <a:off x="3335338" y="3962400"/>
            <a:ext cx="179387" cy="65088"/>
            <a:chOff x="2848" y="848"/>
            <a:chExt cx="140" cy="98"/>
          </a:xfrm>
        </p:grpSpPr>
        <p:sp>
          <p:nvSpPr>
            <p:cNvPr id="9521" name="Line 5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22" name="Line 5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23" name="Line 5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42" name="Oval 525"/>
          <p:cNvSpPr>
            <a:spLocks noChangeArrowheads="1"/>
          </p:cNvSpPr>
          <p:nvPr/>
        </p:nvSpPr>
        <p:spPr bwMode="auto">
          <a:xfrm>
            <a:off x="3532188" y="37480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9243" name="Line 526"/>
          <p:cNvSpPr>
            <a:spLocks noChangeShapeType="1"/>
          </p:cNvSpPr>
          <p:nvPr/>
        </p:nvSpPr>
        <p:spPr bwMode="auto">
          <a:xfrm>
            <a:off x="3532188" y="37401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44" name="Line 527"/>
          <p:cNvSpPr>
            <a:spLocks noChangeShapeType="1"/>
          </p:cNvSpPr>
          <p:nvPr/>
        </p:nvSpPr>
        <p:spPr bwMode="auto">
          <a:xfrm>
            <a:off x="3890963" y="37401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45" name="Rectangle 528"/>
          <p:cNvSpPr>
            <a:spLocks noChangeArrowheads="1"/>
          </p:cNvSpPr>
          <p:nvPr/>
        </p:nvSpPr>
        <p:spPr bwMode="auto">
          <a:xfrm>
            <a:off x="3532188" y="374015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9246" name="Oval 529"/>
          <p:cNvSpPr>
            <a:spLocks noChangeArrowheads="1"/>
          </p:cNvSpPr>
          <p:nvPr/>
        </p:nvSpPr>
        <p:spPr bwMode="auto">
          <a:xfrm>
            <a:off x="3529013" y="36718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grpSp>
        <p:nvGrpSpPr>
          <p:cNvPr id="9247" name="Group 530"/>
          <p:cNvGrpSpPr>
            <a:grpSpLocks/>
          </p:cNvGrpSpPr>
          <p:nvPr/>
        </p:nvGrpSpPr>
        <p:grpSpPr bwMode="auto">
          <a:xfrm>
            <a:off x="3614738" y="3695700"/>
            <a:ext cx="179387" cy="65088"/>
            <a:chOff x="2848" y="848"/>
            <a:chExt cx="140" cy="98"/>
          </a:xfrm>
        </p:grpSpPr>
        <p:sp>
          <p:nvSpPr>
            <p:cNvPr id="9518" name="Line 53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19" name="Line 53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20" name="Line 53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48" name="Group 534"/>
          <p:cNvGrpSpPr>
            <a:grpSpLocks/>
          </p:cNvGrpSpPr>
          <p:nvPr/>
        </p:nvGrpSpPr>
        <p:grpSpPr bwMode="auto">
          <a:xfrm flipV="1">
            <a:off x="3614738" y="3695700"/>
            <a:ext cx="179387" cy="65088"/>
            <a:chOff x="2848" y="848"/>
            <a:chExt cx="140" cy="98"/>
          </a:xfrm>
        </p:grpSpPr>
        <p:sp>
          <p:nvSpPr>
            <p:cNvPr id="9515" name="Line 53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16" name="Line 53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17" name="Line 53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49" name="Oval 538"/>
          <p:cNvSpPr>
            <a:spLocks noChangeArrowheads="1"/>
          </p:cNvSpPr>
          <p:nvPr/>
        </p:nvSpPr>
        <p:spPr bwMode="auto">
          <a:xfrm>
            <a:off x="2997200" y="2586038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9250" name="Line 539"/>
          <p:cNvSpPr>
            <a:spLocks noChangeShapeType="1"/>
          </p:cNvSpPr>
          <p:nvPr/>
        </p:nvSpPr>
        <p:spPr bwMode="auto">
          <a:xfrm>
            <a:off x="2997200" y="257810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51" name="Line 540"/>
          <p:cNvSpPr>
            <a:spLocks noChangeShapeType="1"/>
          </p:cNvSpPr>
          <p:nvPr/>
        </p:nvSpPr>
        <p:spPr bwMode="auto">
          <a:xfrm>
            <a:off x="3344863" y="257810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52" name="Rectangle 541"/>
          <p:cNvSpPr>
            <a:spLocks noChangeArrowheads="1"/>
          </p:cNvSpPr>
          <p:nvPr/>
        </p:nvSpPr>
        <p:spPr bwMode="auto">
          <a:xfrm>
            <a:off x="2997200" y="2578100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9253" name="Oval 542"/>
          <p:cNvSpPr>
            <a:spLocks noChangeArrowheads="1"/>
          </p:cNvSpPr>
          <p:nvPr/>
        </p:nvSpPr>
        <p:spPr bwMode="auto">
          <a:xfrm>
            <a:off x="2994025" y="2514600"/>
            <a:ext cx="347663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grpSp>
        <p:nvGrpSpPr>
          <p:cNvPr id="9254" name="Group 543"/>
          <p:cNvGrpSpPr>
            <a:grpSpLocks/>
          </p:cNvGrpSpPr>
          <p:nvPr/>
        </p:nvGrpSpPr>
        <p:grpSpPr bwMode="auto">
          <a:xfrm>
            <a:off x="3078163" y="2536825"/>
            <a:ext cx="171450" cy="61913"/>
            <a:chOff x="2848" y="848"/>
            <a:chExt cx="140" cy="98"/>
          </a:xfrm>
        </p:grpSpPr>
        <p:sp>
          <p:nvSpPr>
            <p:cNvPr id="9512" name="Line 54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13" name="Line 54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14" name="Line 54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55" name="Group 547"/>
          <p:cNvGrpSpPr>
            <a:grpSpLocks/>
          </p:cNvGrpSpPr>
          <p:nvPr/>
        </p:nvGrpSpPr>
        <p:grpSpPr bwMode="auto">
          <a:xfrm flipV="1">
            <a:off x="3078163" y="2536825"/>
            <a:ext cx="171450" cy="60325"/>
            <a:chOff x="2848" y="848"/>
            <a:chExt cx="140" cy="98"/>
          </a:xfrm>
        </p:grpSpPr>
        <p:sp>
          <p:nvSpPr>
            <p:cNvPr id="9509" name="Line 5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10" name="Line 5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11" name="Line 5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56" name="Oval 551"/>
          <p:cNvSpPr>
            <a:spLocks noChangeArrowheads="1"/>
          </p:cNvSpPr>
          <p:nvPr/>
        </p:nvSpPr>
        <p:spPr bwMode="auto">
          <a:xfrm>
            <a:off x="2995613" y="28463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9257" name="Line 552"/>
          <p:cNvSpPr>
            <a:spLocks noChangeShapeType="1"/>
          </p:cNvSpPr>
          <p:nvPr/>
        </p:nvSpPr>
        <p:spPr bwMode="auto">
          <a:xfrm>
            <a:off x="2995613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58" name="Line 553"/>
          <p:cNvSpPr>
            <a:spLocks noChangeShapeType="1"/>
          </p:cNvSpPr>
          <p:nvPr/>
        </p:nvSpPr>
        <p:spPr bwMode="auto">
          <a:xfrm>
            <a:off x="3354388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59" name="Rectangle 554"/>
          <p:cNvSpPr>
            <a:spLocks noChangeArrowheads="1"/>
          </p:cNvSpPr>
          <p:nvPr/>
        </p:nvSpPr>
        <p:spPr bwMode="auto">
          <a:xfrm>
            <a:off x="2995613" y="283845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9260" name="Oval 555"/>
          <p:cNvSpPr>
            <a:spLocks noChangeArrowheads="1"/>
          </p:cNvSpPr>
          <p:nvPr/>
        </p:nvSpPr>
        <p:spPr bwMode="auto">
          <a:xfrm>
            <a:off x="2992438" y="27701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grpSp>
        <p:nvGrpSpPr>
          <p:cNvPr id="9261" name="Group 556"/>
          <p:cNvGrpSpPr>
            <a:grpSpLocks/>
          </p:cNvGrpSpPr>
          <p:nvPr/>
        </p:nvGrpSpPr>
        <p:grpSpPr bwMode="auto">
          <a:xfrm>
            <a:off x="3078163" y="2794000"/>
            <a:ext cx="179387" cy="65088"/>
            <a:chOff x="2848" y="848"/>
            <a:chExt cx="140" cy="98"/>
          </a:xfrm>
        </p:grpSpPr>
        <p:sp>
          <p:nvSpPr>
            <p:cNvPr id="9506" name="Line 55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07" name="Line 55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08" name="Line 55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62" name="Group 560"/>
          <p:cNvGrpSpPr>
            <a:grpSpLocks/>
          </p:cNvGrpSpPr>
          <p:nvPr/>
        </p:nvGrpSpPr>
        <p:grpSpPr bwMode="auto">
          <a:xfrm flipV="1">
            <a:off x="3078163" y="2794000"/>
            <a:ext cx="179387" cy="65088"/>
            <a:chOff x="2848" y="848"/>
            <a:chExt cx="140" cy="98"/>
          </a:xfrm>
        </p:grpSpPr>
        <p:sp>
          <p:nvSpPr>
            <p:cNvPr id="9503" name="Line 56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04" name="Line 56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05" name="Line 56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63" name="Oval 564"/>
          <p:cNvSpPr>
            <a:spLocks noChangeArrowheads="1"/>
          </p:cNvSpPr>
          <p:nvPr/>
        </p:nvSpPr>
        <p:spPr bwMode="auto">
          <a:xfrm>
            <a:off x="3471863" y="248761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9264" name="Line 565"/>
          <p:cNvSpPr>
            <a:spLocks noChangeShapeType="1"/>
          </p:cNvSpPr>
          <p:nvPr/>
        </p:nvSpPr>
        <p:spPr bwMode="auto">
          <a:xfrm>
            <a:off x="3471863" y="248126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65" name="Line 566"/>
          <p:cNvSpPr>
            <a:spLocks noChangeShapeType="1"/>
          </p:cNvSpPr>
          <p:nvPr/>
        </p:nvSpPr>
        <p:spPr bwMode="auto">
          <a:xfrm>
            <a:off x="3802063" y="248126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66" name="Rectangle 567"/>
          <p:cNvSpPr>
            <a:spLocks noChangeArrowheads="1"/>
          </p:cNvSpPr>
          <p:nvPr/>
        </p:nvSpPr>
        <p:spPr bwMode="auto">
          <a:xfrm>
            <a:off x="3471863" y="2481263"/>
            <a:ext cx="327025" cy="523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9267" name="Oval 568"/>
          <p:cNvSpPr>
            <a:spLocks noChangeArrowheads="1"/>
          </p:cNvSpPr>
          <p:nvPr/>
        </p:nvSpPr>
        <p:spPr bwMode="auto">
          <a:xfrm>
            <a:off x="3468688" y="241935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grpSp>
        <p:nvGrpSpPr>
          <p:cNvPr id="9268" name="Group 569"/>
          <p:cNvGrpSpPr>
            <a:grpSpLocks/>
          </p:cNvGrpSpPr>
          <p:nvPr/>
        </p:nvGrpSpPr>
        <p:grpSpPr bwMode="auto">
          <a:xfrm>
            <a:off x="3548063" y="2441575"/>
            <a:ext cx="163512" cy="57150"/>
            <a:chOff x="2848" y="848"/>
            <a:chExt cx="140" cy="98"/>
          </a:xfrm>
        </p:grpSpPr>
        <p:sp>
          <p:nvSpPr>
            <p:cNvPr id="9500" name="Line 57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01" name="Line 57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02" name="Line 57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69" name="Group 573"/>
          <p:cNvGrpSpPr>
            <a:grpSpLocks/>
          </p:cNvGrpSpPr>
          <p:nvPr/>
        </p:nvGrpSpPr>
        <p:grpSpPr bwMode="auto">
          <a:xfrm flipV="1">
            <a:off x="3548063" y="2439988"/>
            <a:ext cx="163512" cy="58737"/>
            <a:chOff x="2848" y="848"/>
            <a:chExt cx="140" cy="98"/>
          </a:xfrm>
        </p:grpSpPr>
        <p:sp>
          <p:nvSpPr>
            <p:cNvPr id="9497" name="Line 57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98" name="Line 57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99" name="Line 57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70" name="Oval 577"/>
          <p:cNvSpPr>
            <a:spLocks noChangeArrowheads="1"/>
          </p:cNvSpPr>
          <p:nvPr/>
        </p:nvSpPr>
        <p:spPr bwMode="auto">
          <a:xfrm>
            <a:off x="3557588" y="28463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9271" name="Line 578"/>
          <p:cNvSpPr>
            <a:spLocks noChangeShapeType="1"/>
          </p:cNvSpPr>
          <p:nvPr/>
        </p:nvSpPr>
        <p:spPr bwMode="auto">
          <a:xfrm>
            <a:off x="3557588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72" name="Line 579"/>
          <p:cNvSpPr>
            <a:spLocks noChangeShapeType="1"/>
          </p:cNvSpPr>
          <p:nvPr/>
        </p:nvSpPr>
        <p:spPr bwMode="auto">
          <a:xfrm>
            <a:off x="3916363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73" name="Rectangle 580"/>
          <p:cNvSpPr>
            <a:spLocks noChangeArrowheads="1"/>
          </p:cNvSpPr>
          <p:nvPr/>
        </p:nvSpPr>
        <p:spPr bwMode="auto">
          <a:xfrm>
            <a:off x="3557588" y="283845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9274" name="Oval 581"/>
          <p:cNvSpPr>
            <a:spLocks noChangeArrowheads="1"/>
          </p:cNvSpPr>
          <p:nvPr/>
        </p:nvSpPr>
        <p:spPr bwMode="auto">
          <a:xfrm>
            <a:off x="3554413" y="27701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grpSp>
        <p:nvGrpSpPr>
          <p:cNvPr id="9275" name="Group 582"/>
          <p:cNvGrpSpPr>
            <a:grpSpLocks/>
          </p:cNvGrpSpPr>
          <p:nvPr/>
        </p:nvGrpSpPr>
        <p:grpSpPr bwMode="auto">
          <a:xfrm>
            <a:off x="3640138" y="2794000"/>
            <a:ext cx="179387" cy="65088"/>
            <a:chOff x="2848" y="848"/>
            <a:chExt cx="140" cy="98"/>
          </a:xfrm>
        </p:grpSpPr>
        <p:sp>
          <p:nvSpPr>
            <p:cNvPr id="9494" name="Line 58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95" name="Line 58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96" name="Line 58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76" name="Group 586"/>
          <p:cNvGrpSpPr>
            <a:grpSpLocks/>
          </p:cNvGrpSpPr>
          <p:nvPr/>
        </p:nvGrpSpPr>
        <p:grpSpPr bwMode="auto">
          <a:xfrm flipV="1">
            <a:off x="3640138" y="2794000"/>
            <a:ext cx="179387" cy="65088"/>
            <a:chOff x="2848" y="848"/>
            <a:chExt cx="140" cy="98"/>
          </a:xfrm>
        </p:grpSpPr>
        <p:sp>
          <p:nvSpPr>
            <p:cNvPr id="9491" name="Line 58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92" name="Line 58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93" name="Line 58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77" name="Oval 590"/>
          <p:cNvSpPr>
            <a:spLocks noChangeArrowheads="1"/>
          </p:cNvSpPr>
          <p:nvPr/>
        </p:nvSpPr>
        <p:spPr bwMode="auto">
          <a:xfrm>
            <a:off x="2147888" y="25812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9278" name="Line 591"/>
          <p:cNvSpPr>
            <a:spLocks noChangeShapeType="1"/>
          </p:cNvSpPr>
          <p:nvPr/>
        </p:nvSpPr>
        <p:spPr bwMode="auto">
          <a:xfrm>
            <a:off x="2147888" y="25733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79" name="Line 592"/>
          <p:cNvSpPr>
            <a:spLocks noChangeShapeType="1"/>
          </p:cNvSpPr>
          <p:nvPr/>
        </p:nvSpPr>
        <p:spPr bwMode="auto">
          <a:xfrm>
            <a:off x="2493963" y="25733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80" name="Rectangle 593"/>
          <p:cNvSpPr>
            <a:spLocks noChangeArrowheads="1"/>
          </p:cNvSpPr>
          <p:nvPr/>
        </p:nvSpPr>
        <p:spPr bwMode="auto">
          <a:xfrm>
            <a:off x="2147888" y="257333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9281" name="Oval 594"/>
          <p:cNvSpPr>
            <a:spLocks noChangeArrowheads="1"/>
          </p:cNvSpPr>
          <p:nvPr/>
        </p:nvSpPr>
        <p:spPr bwMode="auto">
          <a:xfrm>
            <a:off x="2144713" y="25098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grpSp>
        <p:nvGrpSpPr>
          <p:cNvPr id="9282" name="Group 595"/>
          <p:cNvGrpSpPr>
            <a:grpSpLocks/>
          </p:cNvGrpSpPr>
          <p:nvPr/>
        </p:nvGrpSpPr>
        <p:grpSpPr bwMode="auto">
          <a:xfrm>
            <a:off x="2228850" y="2532063"/>
            <a:ext cx="171450" cy="60325"/>
            <a:chOff x="2848" y="848"/>
            <a:chExt cx="140" cy="98"/>
          </a:xfrm>
        </p:grpSpPr>
        <p:sp>
          <p:nvSpPr>
            <p:cNvPr id="9488" name="Line 59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89" name="Line 59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90" name="Line 59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83" name="Group 599"/>
          <p:cNvGrpSpPr>
            <a:grpSpLocks/>
          </p:cNvGrpSpPr>
          <p:nvPr/>
        </p:nvGrpSpPr>
        <p:grpSpPr bwMode="auto">
          <a:xfrm flipV="1">
            <a:off x="2228850" y="2532063"/>
            <a:ext cx="171450" cy="58737"/>
            <a:chOff x="2848" y="848"/>
            <a:chExt cx="140" cy="98"/>
          </a:xfrm>
        </p:grpSpPr>
        <p:sp>
          <p:nvSpPr>
            <p:cNvPr id="9485" name="Line 60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86" name="Line 60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87" name="Line 60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84" name="Oval 603"/>
          <p:cNvSpPr>
            <a:spLocks noChangeArrowheads="1"/>
          </p:cNvSpPr>
          <p:nvPr/>
        </p:nvSpPr>
        <p:spPr bwMode="auto">
          <a:xfrm>
            <a:off x="1841500" y="37306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9285" name="Line 604"/>
          <p:cNvSpPr>
            <a:spLocks noChangeShapeType="1"/>
          </p:cNvSpPr>
          <p:nvPr/>
        </p:nvSpPr>
        <p:spPr bwMode="auto">
          <a:xfrm>
            <a:off x="1841500" y="37226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86" name="Line 605"/>
          <p:cNvSpPr>
            <a:spLocks noChangeShapeType="1"/>
          </p:cNvSpPr>
          <p:nvPr/>
        </p:nvSpPr>
        <p:spPr bwMode="auto">
          <a:xfrm>
            <a:off x="2187575" y="37226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87" name="Rectangle 606"/>
          <p:cNvSpPr>
            <a:spLocks noChangeArrowheads="1"/>
          </p:cNvSpPr>
          <p:nvPr/>
        </p:nvSpPr>
        <p:spPr bwMode="auto">
          <a:xfrm>
            <a:off x="1841500" y="372268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9288" name="Oval 607"/>
          <p:cNvSpPr>
            <a:spLocks noChangeArrowheads="1"/>
          </p:cNvSpPr>
          <p:nvPr/>
        </p:nvSpPr>
        <p:spPr bwMode="auto">
          <a:xfrm>
            <a:off x="1838325" y="36591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grpSp>
        <p:nvGrpSpPr>
          <p:cNvPr id="9289" name="Group 608"/>
          <p:cNvGrpSpPr>
            <a:grpSpLocks/>
          </p:cNvGrpSpPr>
          <p:nvPr/>
        </p:nvGrpSpPr>
        <p:grpSpPr bwMode="auto">
          <a:xfrm>
            <a:off x="1922463" y="3681413"/>
            <a:ext cx="171450" cy="60325"/>
            <a:chOff x="2848" y="848"/>
            <a:chExt cx="140" cy="98"/>
          </a:xfrm>
        </p:grpSpPr>
        <p:sp>
          <p:nvSpPr>
            <p:cNvPr id="9482" name="Line 6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83" name="Line 6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84" name="Line 6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90" name="Group 612"/>
          <p:cNvGrpSpPr>
            <a:grpSpLocks/>
          </p:cNvGrpSpPr>
          <p:nvPr/>
        </p:nvGrpSpPr>
        <p:grpSpPr bwMode="auto">
          <a:xfrm flipV="1">
            <a:off x="1922463" y="3681413"/>
            <a:ext cx="171450" cy="58737"/>
            <a:chOff x="2848" y="848"/>
            <a:chExt cx="140" cy="98"/>
          </a:xfrm>
        </p:grpSpPr>
        <p:sp>
          <p:nvSpPr>
            <p:cNvPr id="9479" name="Line 61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80" name="Line 61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81" name="Line 61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91" name="Line 616"/>
          <p:cNvSpPr>
            <a:spLocks noChangeShapeType="1"/>
          </p:cNvSpPr>
          <p:nvPr/>
        </p:nvSpPr>
        <p:spPr bwMode="auto">
          <a:xfrm flipV="1">
            <a:off x="3040063" y="4087813"/>
            <a:ext cx="227012" cy="436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92" name="Line 617"/>
          <p:cNvSpPr>
            <a:spLocks noChangeShapeType="1"/>
          </p:cNvSpPr>
          <p:nvPr/>
        </p:nvSpPr>
        <p:spPr bwMode="auto">
          <a:xfrm>
            <a:off x="3163888" y="3825875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93" name="Line 618"/>
          <p:cNvSpPr>
            <a:spLocks noChangeShapeType="1"/>
          </p:cNvSpPr>
          <p:nvPr/>
        </p:nvSpPr>
        <p:spPr bwMode="auto">
          <a:xfrm>
            <a:off x="3260725" y="3746500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94" name="Line 619"/>
          <p:cNvSpPr>
            <a:spLocks noChangeShapeType="1"/>
          </p:cNvSpPr>
          <p:nvPr/>
        </p:nvSpPr>
        <p:spPr bwMode="auto">
          <a:xfrm flipV="1">
            <a:off x="3497263" y="3832225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95" name="Line 620"/>
          <p:cNvSpPr>
            <a:spLocks noChangeShapeType="1"/>
          </p:cNvSpPr>
          <p:nvPr/>
        </p:nvSpPr>
        <p:spPr bwMode="auto">
          <a:xfrm>
            <a:off x="2195513" y="3752850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96" name="Line 621"/>
          <p:cNvSpPr>
            <a:spLocks noChangeShapeType="1"/>
          </p:cNvSpPr>
          <p:nvPr/>
        </p:nvSpPr>
        <p:spPr bwMode="auto">
          <a:xfrm>
            <a:off x="2490788" y="2600325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97" name="Line 622"/>
          <p:cNvSpPr>
            <a:spLocks noChangeShapeType="1"/>
          </p:cNvSpPr>
          <p:nvPr/>
        </p:nvSpPr>
        <p:spPr bwMode="auto">
          <a:xfrm>
            <a:off x="2057400" y="2428875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98" name="Freeform 623"/>
          <p:cNvSpPr>
            <a:spLocks/>
          </p:cNvSpPr>
          <p:nvPr/>
        </p:nvSpPr>
        <p:spPr bwMode="auto">
          <a:xfrm>
            <a:off x="1377950" y="4435475"/>
            <a:ext cx="2979738" cy="1455738"/>
          </a:xfrm>
          <a:custGeom>
            <a:avLst/>
            <a:gdLst>
              <a:gd name="T0" fmla="*/ 1411288 w 1877"/>
              <a:gd name="T1" fmla="*/ 36513 h 917"/>
              <a:gd name="T2" fmla="*/ 1098550 w 1877"/>
              <a:gd name="T3" fmla="*/ 173038 h 917"/>
              <a:gd name="T4" fmla="*/ 658813 w 1877"/>
              <a:gd name="T5" fmla="*/ 144463 h 917"/>
              <a:gd name="T6" fmla="*/ 177800 w 1877"/>
              <a:gd name="T7" fmla="*/ 269875 h 917"/>
              <a:gd name="T8" fmla="*/ 79375 w 1877"/>
              <a:gd name="T9" fmla="*/ 560388 h 917"/>
              <a:gd name="T10" fmla="*/ 22225 w 1877"/>
              <a:gd name="T11" fmla="*/ 838200 h 917"/>
              <a:gd name="T12" fmla="*/ 220663 w 1877"/>
              <a:gd name="T13" fmla="*/ 1031875 h 917"/>
              <a:gd name="T14" fmla="*/ 801688 w 1877"/>
              <a:gd name="T15" fmla="*/ 1239838 h 917"/>
              <a:gd name="T16" fmla="*/ 1481138 w 1877"/>
              <a:gd name="T17" fmla="*/ 1406525 h 917"/>
              <a:gd name="T18" fmla="*/ 2174875 w 1877"/>
              <a:gd name="T19" fmla="*/ 1430338 h 917"/>
              <a:gd name="T20" fmla="*/ 2660650 w 1877"/>
              <a:gd name="T21" fmla="*/ 1258888 h 917"/>
              <a:gd name="T22" fmla="*/ 2952750 w 1877"/>
              <a:gd name="T23" fmla="*/ 990600 h 917"/>
              <a:gd name="T24" fmla="*/ 2819400 w 1877"/>
              <a:gd name="T25" fmla="*/ 347663 h 917"/>
              <a:gd name="T26" fmla="*/ 2386013 w 1877"/>
              <a:gd name="T27" fmla="*/ 158750 h 917"/>
              <a:gd name="T28" fmla="*/ 1905000 w 1877"/>
              <a:gd name="T29" fmla="*/ 20638 h 917"/>
              <a:gd name="T30" fmla="*/ 1411288 w 1877"/>
              <a:gd name="T31" fmla="*/ 36513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99" name="Line 624"/>
          <p:cNvSpPr>
            <a:spLocks noChangeShapeType="1"/>
          </p:cNvSpPr>
          <p:nvPr/>
        </p:nvSpPr>
        <p:spPr bwMode="auto">
          <a:xfrm rot="-5400000">
            <a:off x="3613150" y="5172076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300" name="Line 625"/>
          <p:cNvSpPr>
            <a:spLocks noChangeShapeType="1"/>
          </p:cNvSpPr>
          <p:nvPr/>
        </p:nvSpPr>
        <p:spPr bwMode="auto">
          <a:xfrm rot="5400000" flipV="1">
            <a:off x="3759200" y="54530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301" name="Line 626"/>
          <p:cNvSpPr>
            <a:spLocks noChangeShapeType="1"/>
          </p:cNvSpPr>
          <p:nvPr/>
        </p:nvSpPr>
        <p:spPr bwMode="auto">
          <a:xfrm rot="-5400000">
            <a:off x="3944938" y="5129213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302" name="Group 627"/>
          <p:cNvGrpSpPr>
            <a:grpSpLocks/>
          </p:cNvGrpSpPr>
          <p:nvPr/>
        </p:nvGrpSpPr>
        <p:grpSpPr bwMode="auto">
          <a:xfrm>
            <a:off x="3524250" y="4838700"/>
            <a:ext cx="501650" cy="234950"/>
            <a:chOff x="4701" y="2996"/>
            <a:chExt cx="316" cy="148"/>
          </a:xfrm>
        </p:grpSpPr>
        <p:sp>
          <p:nvSpPr>
            <p:cNvPr id="9466" name="Oval 62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9467" name="Line 62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68" name="Line 63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69" name="Rectangle 63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9470" name="Oval 63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grpSp>
          <p:nvGrpSpPr>
            <p:cNvPr id="9471" name="Group 633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9476" name="Line 63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477" name="Line 63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478" name="Line 63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472" name="Group 637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9473" name="Line 6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474" name="Line 6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475" name="Line 6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9303" name="Group 641"/>
          <p:cNvGrpSpPr>
            <a:grpSpLocks/>
          </p:cNvGrpSpPr>
          <p:nvPr/>
        </p:nvGrpSpPr>
        <p:grpSpPr bwMode="auto">
          <a:xfrm>
            <a:off x="2708275" y="4562475"/>
            <a:ext cx="501650" cy="234950"/>
            <a:chOff x="3600" y="219"/>
            <a:chExt cx="360" cy="175"/>
          </a:xfrm>
        </p:grpSpPr>
        <p:sp>
          <p:nvSpPr>
            <p:cNvPr id="9453" name="Oval 64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9454" name="Line 64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55" name="Line 64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56" name="Rectangle 64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9457" name="Oval 64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grpSp>
          <p:nvGrpSpPr>
            <p:cNvPr id="9458" name="Group 64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463" name="Line 6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464" name="Line 6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465" name="Line 6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459" name="Group 65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460" name="Line 6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461" name="Line 6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462" name="Line 6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9304" name="Group 655"/>
          <p:cNvGrpSpPr>
            <a:grpSpLocks/>
          </p:cNvGrpSpPr>
          <p:nvPr/>
        </p:nvGrpSpPr>
        <p:grpSpPr bwMode="auto">
          <a:xfrm>
            <a:off x="2043113" y="4867275"/>
            <a:ext cx="501650" cy="234950"/>
            <a:chOff x="3600" y="219"/>
            <a:chExt cx="360" cy="175"/>
          </a:xfrm>
        </p:grpSpPr>
        <p:sp>
          <p:nvSpPr>
            <p:cNvPr id="9440" name="Oval 65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9441" name="Line 65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42" name="Line 65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43" name="Rectangle 65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9444" name="Oval 66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grpSp>
          <p:nvGrpSpPr>
            <p:cNvPr id="9445" name="Group 66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450" name="Line 6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451" name="Line 6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452" name="Line 6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446" name="Group 66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447" name="Line 6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448" name="Line 6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449" name="Line 6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9305" name="Line 669"/>
          <p:cNvSpPr>
            <a:spLocks noChangeShapeType="1"/>
          </p:cNvSpPr>
          <p:nvPr/>
        </p:nvSpPr>
        <p:spPr bwMode="auto">
          <a:xfrm>
            <a:off x="3157538" y="4773613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06" name="Line 670"/>
          <p:cNvSpPr>
            <a:spLocks noChangeShapeType="1"/>
          </p:cNvSpPr>
          <p:nvPr/>
        </p:nvSpPr>
        <p:spPr bwMode="auto">
          <a:xfrm flipV="1">
            <a:off x="2505075" y="4786313"/>
            <a:ext cx="277813" cy="109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07" name="Line 671"/>
          <p:cNvSpPr>
            <a:spLocks noChangeShapeType="1"/>
          </p:cNvSpPr>
          <p:nvPr/>
        </p:nvSpPr>
        <p:spPr bwMode="auto">
          <a:xfrm flipV="1">
            <a:off x="2547938" y="4989513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08" name="Line 672"/>
          <p:cNvSpPr>
            <a:spLocks noChangeShapeType="1"/>
          </p:cNvSpPr>
          <p:nvPr/>
        </p:nvSpPr>
        <p:spPr bwMode="auto">
          <a:xfrm flipH="1">
            <a:off x="1843088" y="4735513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09" name="Line 673"/>
          <p:cNvSpPr>
            <a:spLocks noChangeShapeType="1"/>
          </p:cNvSpPr>
          <p:nvPr/>
        </p:nvSpPr>
        <p:spPr bwMode="auto">
          <a:xfrm>
            <a:off x="1868488" y="4786313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10" name="Line 674"/>
          <p:cNvSpPr>
            <a:spLocks noChangeShapeType="1"/>
          </p:cNvSpPr>
          <p:nvPr/>
        </p:nvSpPr>
        <p:spPr bwMode="auto">
          <a:xfrm>
            <a:off x="1728788" y="5122863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11" name="Line 675"/>
          <p:cNvSpPr>
            <a:spLocks noChangeShapeType="1"/>
          </p:cNvSpPr>
          <p:nvPr/>
        </p:nvSpPr>
        <p:spPr bwMode="auto">
          <a:xfrm>
            <a:off x="1981200" y="5202238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12" name="Line 676"/>
          <p:cNvSpPr>
            <a:spLocks noChangeShapeType="1"/>
          </p:cNvSpPr>
          <p:nvPr/>
        </p:nvSpPr>
        <p:spPr bwMode="auto">
          <a:xfrm flipH="1">
            <a:off x="2220913" y="5110163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13" name="Line 677"/>
          <p:cNvSpPr>
            <a:spLocks noChangeShapeType="1"/>
          </p:cNvSpPr>
          <p:nvPr/>
        </p:nvSpPr>
        <p:spPr bwMode="auto">
          <a:xfrm>
            <a:off x="2033588" y="5199063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14" name="Line 678"/>
          <p:cNvSpPr>
            <a:spLocks noChangeShapeType="1"/>
          </p:cNvSpPr>
          <p:nvPr/>
        </p:nvSpPr>
        <p:spPr bwMode="auto">
          <a:xfrm flipH="1" flipV="1">
            <a:off x="2430463" y="5207000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15" name="Line 679"/>
          <p:cNvSpPr>
            <a:spLocks noChangeShapeType="1"/>
          </p:cNvSpPr>
          <p:nvPr/>
        </p:nvSpPr>
        <p:spPr bwMode="auto">
          <a:xfrm>
            <a:off x="2511425" y="5065713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16" name="Line 680"/>
          <p:cNvSpPr>
            <a:spLocks noChangeShapeType="1"/>
          </p:cNvSpPr>
          <p:nvPr/>
        </p:nvSpPr>
        <p:spPr bwMode="auto">
          <a:xfrm>
            <a:off x="1960563" y="5000625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9317" name="Group 681"/>
          <p:cNvGrpSpPr>
            <a:grpSpLocks/>
          </p:cNvGrpSpPr>
          <p:nvPr/>
        </p:nvGrpSpPr>
        <p:grpSpPr bwMode="auto">
          <a:xfrm>
            <a:off x="1146175" y="1760538"/>
            <a:ext cx="3021013" cy="3981450"/>
            <a:chOff x="-1203" y="1352"/>
            <a:chExt cx="1903" cy="2508"/>
          </a:xfrm>
        </p:grpSpPr>
        <p:grpSp>
          <p:nvGrpSpPr>
            <p:cNvPr id="9400" name="Group 682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9437" name="Picture 683" descr="lgv_fqmg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38" name="Line 684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439" name="Line 685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pic>
          <p:nvPicPr>
            <p:cNvPr id="9401" name="Picture 686" descr="imgyjavg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02" name="Group 687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9435" name="Object 68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029" name="Clip" r:id="rId5" imgW="826829" imgH="840406" progId="MS_ClipArt_Gallery.2">
                      <p:embed/>
                    </p:oleObj>
                  </mc:Choice>
                  <mc:Fallback>
                    <p:oleObj name="Clip" r:id="rId5" imgW="826829" imgH="840406" progId="MS_ClipArt_Gallery.2">
                      <p:embed/>
                      <p:pic>
                        <p:nvPicPr>
                          <p:cNvPr id="0" name="Object 6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36" name="Object 68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030" name="Clip" r:id="rId7" imgW="1268295" imgH="1199426" progId="MS_ClipArt_Gallery.2">
                      <p:embed/>
                    </p:oleObj>
                  </mc:Choice>
                  <mc:Fallback>
                    <p:oleObj name="Clip" r:id="rId7" imgW="1268295" imgH="1199426" progId="MS_ClipArt_Gallery.2">
                      <p:embed/>
                      <p:pic>
                        <p:nvPicPr>
                          <p:cNvPr id="0" name="Object 6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403" name="Group 690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9433" name="Object 69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031" name="Clip" r:id="rId9" imgW="826829" imgH="840406" progId="MS_ClipArt_Gallery.2">
                      <p:embed/>
                    </p:oleObj>
                  </mc:Choice>
                  <mc:Fallback>
                    <p:oleObj name="Clip" r:id="rId9" imgW="826829" imgH="840406" progId="MS_ClipArt_Gallery.2">
                      <p:embed/>
                      <p:pic>
                        <p:nvPicPr>
                          <p:cNvPr id="0" name="Object 6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34" name="Object 69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032" name="Clip" r:id="rId10" imgW="1268295" imgH="1199426" progId="MS_ClipArt_Gallery.2">
                      <p:embed/>
                    </p:oleObj>
                  </mc:Choice>
                  <mc:Fallback>
                    <p:oleObj name="Clip" r:id="rId10" imgW="1268295" imgH="1199426" progId="MS_ClipArt_Gallery.2">
                      <p:embed/>
                      <p:pic>
                        <p:nvPicPr>
                          <p:cNvPr id="0" name="Object 6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404" name="Object 693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33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Object 6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405" name="Group 694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9425" name="AutoShape 69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9426" name="Rectangle 69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9427" name="Rectangle 69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9428" name="AutoShape 69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9429" name="Line 69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430" name="Line 70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431" name="Rectangle 70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9432" name="Rectangle 70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</p:grpSp>
        <p:graphicFrame>
          <p:nvGraphicFramePr>
            <p:cNvPr id="9406" name="Object 703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34"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0" name="Object 7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7" name="Object 704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35" name="Clip" r:id="rId14" imgW="1307263" imgH="1084139" progId="MS_ClipArt_Gallery.2">
                    <p:embed/>
                  </p:oleObj>
                </mc:Choice>
                <mc:Fallback>
                  <p:oleObj name="Clip" r:id="rId14" imgW="1307263" imgH="1084139" progId="MS_ClipArt_Gallery.2">
                    <p:embed/>
                    <p:pic>
                      <p:nvPicPr>
                        <p:cNvPr id="0" name="Object 7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705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36"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0" name="Object 7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9" name="Object 706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37" name="Clip" r:id="rId16" imgW="1307263" imgH="1084139" progId="MS_ClipArt_Gallery.2">
                    <p:embed/>
                  </p:oleObj>
                </mc:Choice>
                <mc:Fallback>
                  <p:oleObj name="Clip" r:id="rId16" imgW="1307263" imgH="1084139" progId="MS_ClipArt_Gallery.2">
                    <p:embed/>
                    <p:pic>
                      <p:nvPicPr>
                        <p:cNvPr id="0" name="Object 7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410" name="Group 707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9423" name="Object 70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038" name="Clip" r:id="rId17" imgW="826829" imgH="840406" progId="MS_ClipArt_Gallery.2">
                      <p:embed/>
                    </p:oleObj>
                  </mc:Choice>
                  <mc:Fallback>
                    <p:oleObj name="Clip" r:id="rId17" imgW="826829" imgH="840406" progId="MS_ClipArt_Gallery.2">
                      <p:embed/>
                      <p:pic>
                        <p:nvPicPr>
                          <p:cNvPr id="0" name="Object 7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24" name="Object 70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039" name="Clip" r:id="rId18" imgW="1268295" imgH="1199426" progId="MS_ClipArt_Gallery.2">
                      <p:embed/>
                    </p:oleObj>
                  </mc:Choice>
                  <mc:Fallback>
                    <p:oleObj name="Clip" r:id="rId18" imgW="1268295" imgH="1199426" progId="MS_ClipArt_Gallery.2">
                      <p:embed/>
                      <p:pic>
                        <p:nvPicPr>
                          <p:cNvPr id="0" name="Object 7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411" name="Group 710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9421" name="Object 7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040" name="Clip" r:id="rId19" imgW="826829" imgH="840406" progId="MS_ClipArt_Gallery.2">
                      <p:embed/>
                    </p:oleObj>
                  </mc:Choice>
                  <mc:Fallback>
                    <p:oleObj name="Clip" r:id="rId19" imgW="826829" imgH="840406" progId="MS_ClipArt_Gallery.2">
                      <p:embed/>
                      <p:pic>
                        <p:nvPicPr>
                          <p:cNvPr id="0" name="Object 7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22" name="Object 7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041" name="Clip" r:id="rId20" imgW="1268295" imgH="1199426" progId="MS_ClipArt_Gallery.2">
                      <p:embed/>
                    </p:oleObj>
                  </mc:Choice>
                  <mc:Fallback>
                    <p:oleObj name="Clip" r:id="rId20" imgW="1268295" imgH="1199426" progId="MS_ClipArt_Gallery.2">
                      <p:embed/>
                      <p:pic>
                        <p:nvPicPr>
                          <p:cNvPr id="0" name="Object 7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412" name="Group 713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9413" name="AutoShape 71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9414" name="Rectangle 71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9415" name="Rectangle 71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9416" name="AutoShape 71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9417" name="Line 71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418" name="Line 71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419" name="Rectangle 72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9420" name="Rectangle 72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</p:grpSp>
      </p:grpSp>
      <p:sp>
        <p:nvSpPr>
          <p:cNvPr id="9318" name="Line 722"/>
          <p:cNvSpPr>
            <a:spLocks noChangeShapeType="1"/>
          </p:cNvSpPr>
          <p:nvPr/>
        </p:nvSpPr>
        <p:spPr bwMode="auto">
          <a:xfrm flipH="1">
            <a:off x="2049463" y="3522663"/>
            <a:ext cx="3175" cy="144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19" name="Line 723"/>
          <p:cNvSpPr>
            <a:spLocks noChangeShapeType="1"/>
          </p:cNvSpPr>
          <p:nvPr/>
        </p:nvSpPr>
        <p:spPr bwMode="auto">
          <a:xfrm flipV="1">
            <a:off x="3346450" y="2505075"/>
            <a:ext cx="123825" cy="87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20" name="Line 724"/>
          <p:cNvSpPr>
            <a:spLocks noChangeShapeType="1"/>
          </p:cNvSpPr>
          <p:nvPr/>
        </p:nvSpPr>
        <p:spPr bwMode="auto">
          <a:xfrm>
            <a:off x="3173413" y="2678113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21" name="Line 725"/>
          <p:cNvSpPr>
            <a:spLocks noChangeShapeType="1"/>
          </p:cNvSpPr>
          <p:nvPr/>
        </p:nvSpPr>
        <p:spPr bwMode="auto">
          <a:xfrm flipV="1">
            <a:off x="3357563" y="2574925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22" name="Line 726"/>
          <p:cNvSpPr>
            <a:spLocks noChangeShapeType="1"/>
          </p:cNvSpPr>
          <p:nvPr/>
        </p:nvSpPr>
        <p:spPr bwMode="auto">
          <a:xfrm>
            <a:off x="3709988" y="257333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23" name="Line 727"/>
          <p:cNvSpPr>
            <a:spLocks noChangeShapeType="1"/>
          </p:cNvSpPr>
          <p:nvPr/>
        </p:nvSpPr>
        <p:spPr bwMode="auto">
          <a:xfrm>
            <a:off x="3363913" y="2879725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24" name="Line 728"/>
          <p:cNvSpPr>
            <a:spLocks noChangeShapeType="1"/>
          </p:cNvSpPr>
          <p:nvPr/>
        </p:nvSpPr>
        <p:spPr bwMode="auto">
          <a:xfrm flipV="1">
            <a:off x="1658938" y="3746500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25" name="Line 729"/>
          <p:cNvSpPr>
            <a:spLocks noChangeShapeType="1"/>
          </p:cNvSpPr>
          <p:nvPr/>
        </p:nvSpPr>
        <p:spPr bwMode="auto">
          <a:xfrm flipV="1">
            <a:off x="3778250" y="2273300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26" name="Line 730"/>
          <p:cNvSpPr>
            <a:spLocks noChangeShapeType="1"/>
          </p:cNvSpPr>
          <p:nvPr/>
        </p:nvSpPr>
        <p:spPr bwMode="auto">
          <a:xfrm>
            <a:off x="3917950" y="287020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27" name="Line 731"/>
          <p:cNvSpPr>
            <a:spLocks noChangeShapeType="1"/>
          </p:cNvSpPr>
          <p:nvPr/>
        </p:nvSpPr>
        <p:spPr bwMode="auto">
          <a:xfrm flipH="1">
            <a:off x="3063875" y="2946400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28" name="Line 732"/>
          <p:cNvSpPr>
            <a:spLocks noChangeShapeType="1"/>
          </p:cNvSpPr>
          <p:nvPr/>
        </p:nvSpPr>
        <p:spPr bwMode="auto">
          <a:xfrm flipH="1">
            <a:off x="3654425" y="2946400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9329" name="Group 733"/>
          <p:cNvGrpSpPr>
            <a:grpSpLocks/>
          </p:cNvGrpSpPr>
          <p:nvPr/>
        </p:nvGrpSpPr>
        <p:grpSpPr bwMode="auto">
          <a:xfrm>
            <a:off x="2706688" y="4564063"/>
            <a:ext cx="501650" cy="234950"/>
            <a:chOff x="4701" y="2996"/>
            <a:chExt cx="316" cy="148"/>
          </a:xfrm>
        </p:grpSpPr>
        <p:sp>
          <p:nvSpPr>
            <p:cNvPr id="9387" name="Oval 734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9388" name="Line 735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89" name="Line 736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90" name="Rectangle 737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9391" name="Oval 738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grpSp>
          <p:nvGrpSpPr>
            <p:cNvPr id="9392" name="Group 739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9397" name="Line 7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98" name="Line 74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99" name="Line 7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393" name="Group 743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9394" name="Line 7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95" name="Line 7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96" name="Line 7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9330" name="Group 747"/>
          <p:cNvGrpSpPr>
            <a:grpSpLocks/>
          </p:cNvGrpSpPr>
          <p:nvPr/>
        </p:nvGrpSpPr>
        <p:grpSpPr bwMode="auto">
          <a:xfrm>
            <a:off x="2041525" y="4865688"/>
            <a:ext cx="501650" cy="234950"/>
            <a:chOff x="4701" y="2996"/>
            <a:chExt cx="316" cy="148"/>
          </a:xfrm>
        </p:grpSpPr>
        <p:sp>
          <p:nvSpPr>
            <p:cNvPr id="9374" name="Oval 74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9375" name="Line 74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76" name="Line 75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77" name="Rectangle 75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9378" name="Oval 75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grpSp>
          <p:nvGrpSpPr>
            <p:cNvPr id="9379" name="Group 753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9384" name="Line 7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85" name="Line 7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86" name="Line 7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380" name="Group 757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9381" name="Line 75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82" name="Line 75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83" name="Line 76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9331" name="Group 761"/>
          <p:cNvGrpSpPr>
            <a:grpSpLocks/>
          </p:cNvGrpSpPr>
          <p:nvPr/>
        </p:nvGrpSpPr>
        <p:grpSpPr bwMode="auto">
          <a:xfrm>
            <a:off x="2871788" y="5051425"/>
            <a:ext cx="290512" cy="404813"/>
            <a:chOff x="4290" y="3130"/>
            <a:chExt cx="183" cy="255"/>
          </a:xfrm>
        </p:grpSpPr>
        <p:pic>
          <p:nvPicPr>
            <p:cNvPr id="9356" name="Picture 762" descr="31u_bnrz[1]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57" name="Freeform 763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12 w 199"/>
                <a:gd name="T1" fmla="*/ 5 h 232"/>
                <a:gd name="T2" fmla="*/ 9 w 199"/>
                <a:gd name="T3" fmla="*/ 7 h 232"/>
                <a:gd name="T4" fmla="*/ 7 w 199"/>
                <a:gd name="T5" fmla="*/ 8 h 232"/>
                <a:gd name="T6" fmla="*/ 5 w 199"/>
                <a:gd name="T7" fmla="*/ 11 h 232"/>
                <a:gd name="T8" fmla="*/ 3 w 199"/>
                <a:gd name="T9" fmla="*/ 13 h 232"/>
                <a:gd name="T10" fmla="*/ 2 w 199"/>
                <a:gd name="T11" fmla="*/ 15 h 232"/>
                <a:gd name="T12" fmla="*/ 1 w 199"/>
                <a:gd name="T13" fmla="*/ 18 h 232"/>
                <a:gd name="T14" fmla="*/ 0 w 199"/>
                <a:gd name="T15" fmla="*/ 21 h 232"/>
                <a:gd name="T16" fmla="*/ 0 w 199"/>
                <a:gd name="T17" fmla="*/ 24 h 232"/>
                <a:gd name="T18" fmla="*/ 0 w 199"/>
                <a:gd name="T19" fmla="*/ 28 h 232"/>
                <a:gd name="T20" fmla="*/ 2 w 199"/>
                <a:gd name="T21" fmla="*/ 31 h 232"/>
                <a:gd name="T22" fmla="*/ 4 w 199"/>
                <a:gd name="T23" fmla="*/ 34 h 232"/>
                <a:gd name="T24" fmla="*/ 7 w 199"/>
                <a:gd name="T25" fmla="*/ 36 h 232"/>
                <a:gd name="T26" fmla="*/ 11 w 199"/>
                <a:gd name="T27" fmla="*/ 38 h 232"/>
                <a:gd name="T28" fmla="*/ 15 w 199"/>
                <a:gd name="T29" fmla="*/ 39 h 232"/>
                <a:gd name="T30" fmla="*/ 18 w 199"/>
                <a:gd name="T31" fmla="*/ 39 h 232"/>
                <a:gd name="T32" fmla="*/ 22 w 199"/>
                <a:gd name="T33" fmla="*/ 38 h 232"/>
                <a:gd name="T34" fmla="*/ 23 w 199"/>
                <a:gd name="T35" fmla="*/ 38 h 232"/>
                <a:gd name="T36" fmla="*/ 24 w 199"/>
                <a:gd name="T37" fmla="*/ 38 h 232"/>
                <a:gd name="T38" fmla="*/ 24 w 199"/>
                <a:gd name="T39" fmla="*/ 37 h 232"/>
                <a:gd name="T40" fmla="*/ 25 w 199"/>
                <a:gd name="T41" fmla="*/ 37 h 232"/>
                <a:gd name="T42" fmla="*/ 24 w 199"/>
                <a:gd name="T43" fmla="*/ 36 h 232"/>
                <a:gd name="T44" fmla="*/ 23 w 199"/>
                <a:gd name="T45" fmla="*/ 35 h 232"/>
                <a:gd name="T46" fmla="*/ 22 w 199"/>
                <a:gd name="T47" fmla="*/ 34 h 232"/>
                <a:gd name="T48" fmla="*/ 21 w 199"/>
                <a:gd name="T49" fmla="*/ 34 h 232"/>
                <a:gd name="T50" fmla="*/ 19 w 199"/>
                <a:gd name="T51" fmla="*/ 33 h 232"/>
                <a:gd name="T52" fmla="*/ 17 w 199"/>
                <a:gd name="T53" fmla="*/ 33 h 232"/>
                <a:gd name="T54" fmla="*/ 16 w 199"/>
                <a:gd name="T55" fmla="*/ 32 h 232"/>
                <a:gd name="T56" fmla="*/ 14 w 199"/>
                <a:gd name="T57" fmla="*/ 32 h 232"/>
                <a:gd name="T58" fmla="*/ 12 w 199"/>
                <a:gd name="T59" fmla="*/ 31 h 232"/>
                <a:gd name="T60" fmla="*/ 10 w 199"/>
                <a:gd name="T61" fmla="*/ 31 h 232"/>
                <a:gd name="T62" fmla="*/ 9 w 199"/>
                <a:gd name="T63" fmla="*/ 30 h 232"/>
                <a:gd name="T64" fmla="*/ 7 w 199"/>
                <a:gd name="T65" fmla="*/ 28 h 232"/>
                <a:gd name="T66" fmla="*/ 7 w 199"/>
                <a:gd name="T67" fmla="*/ 22 h 232"/>
                <a:gd name="T68" fmla="*/ 8 w 199"/>
                <a:gd name="T69" fmla="*/ 16 h 232"/>
                <a:gd name="T70" fmla="*/ 11 w 199"/>
                <a:gd name="T71" fmla="*/ 12 h 232"/>
                <a:gd name="T72" fmla="*/ 16 w 199"/>
                <a:gd name="T73" fmla="*/ 8 h 232"/>
                <a:gd name="T74" fmla="*/ 20 w 199"/>
                <a:gd name="T75" fmla="*/ 6 h 232"/>
                <a:gd name="T76" fmla="*/ 25 w 199"/>
                <a:gd name="T77" fmla="*/ 4 h 232"/>
                <a:gd name="T78" fmla="*/ 30 w 199"/>
                <a:gd name="T79" fmla="*/ 2 h 232"/>
                <a:gd name="T80" fmla="*/ 33 w 199"/>
                <a:gd name="T81" fmla="*/ 1 h 232"/>
                <a:gd name="T82" fmla="*/ 31 w 199"/>
                <a:gd name="T83" fmla="*/ 0 h 232"/>
                <a:gd name="T84" fmla="*/ 29 w 199"/>
                <a:gd name="T85" fmla="*/ 0 h 232"/>
                <a:gd name="T86" fmla="*/ 26 w 199"/>
                <a:gd name="T87" fmla="*/ 0 h 232"/>
                <a:gd name="T88" fmla="*/ 23 w 199"/>
                <a:gd name="T89" fmla="*/ 1 h 232"/>
                <a:gd name="T90" fmla="*/ 20 w 199"/>
                <a:gd name="T91" fmla="*/ 2 h 232"/>
                <a:gd name="T92" fmla="*/ 17 w 199"/>
                <a:gd name="T93" fmla="*/ 3 h 232"/>
                <a:gd name="T94" fmla="*/ 14 w 199"/>
                <a:gd name="T95" fmla="*/ 4 h 232"/>
                <a:gd name="T96" fmla="*/ 12 w 199"/>
                <a:gd name="T97" fmla="*/ 5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58" name="Freeform 764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9 w 128"/>
                <a:gd name="T1" fmla="*/ 10 h 180"/>
                <a:gd name="T2" fmla="*/ 19 w 128"/>
                <a:gd name="T3" fmla="*/ 13 h 180"/>
                <a:gd name="T4" fmla="*/ 19 w 128"/>
                <a:gd name="T5" fmla="*/ 16 h 180"/>
                <a:gd name="T6" fmla="*/ 18 w 128"/>
                <a:gd name="T7" fmla="*/ 18 h 180"/>
                <a:gd name="T8" fmla="*/ 16 w 128"/>
                <a:gd name="T9" fmla="*/ 20 h 180"/>
                <a:gd name="T10" fmla="*/ 13 w 128"/>
                <a:gd name="T11" fmla="*/ 22 h 180"/>
                <a:gd name="T12" fmla="*/ 10 w 128"/>
                <a:gd name="T13" fmla="*/ 24 h 180"/>
                <a:gd name="T14" fmla="*/ 8 w 128"/>
                <a:gd name="T15" fmla="*/ 26 h 180"/>
                <a:gd name="T16" fmla="*/ 5 w 128"/>
                <a:gd name="T17" fmla="*/ 27 h 180"/>
                <a:gd name="T18" fmla="*/ 5 w 128"/>
                <a:gd name="T19" fmla="*/ 28 h 180"/>
                <a:gd name="T20" fmla="*/ 5 w 128"/>
                <a:gd name="T21" fmla="*/ 28 h 180"/>
                <a:gd name="T22" fmla="*/ 5 w 128"/>
                <a:gd name="T23" fmla="*/ 29 h 180"/>
                <a:gd name="T24" fmla="*/ 5 w 128"/>
                <a:gd name="T25" fmla="*/ 30 h 180"/>
                <a:gd name="T26" fmla="*/ 6 w 128"/>
                <a:gd name="T27" fmla="*/ 30 h 180"/>
                <a:gd name="T28" fmla="*/ 6 w 128"/>
                <a:gd name="T29" fmla="*/ 30 h 180"/>
                <a:gd name="T30" fmla="*/ 6 w 128"/>
                <a:gd name="T31" fmla="*/ 30 h 180"/>
                <a:gd name="T32" fmla="*/ 7 w 128"/>
                <a:gd name="T33" fmla="*/ 30 h 180"/>
                <a:gd name="T34" fmla="*/ 10 w 128"/>
                <a:gd name="T35" fmla="*/ 28 h 180"/>
                <a:gd name="T36" fmla="*/ 13 w 128"/>
                <a:gd name="T37" fmla="*/ 26 h 180"/>
                <a:gd name="T38" fmla="*/ 16 w 128"/>
                <a:gd name="T39" fmla="*/ 24 h 180"/>
                <a:gd name="T40" fmla="*/ 19 w 128"/>
                <a:gd name="T41" fmla="*/ 22 h 180"/>
                <a:gd name="T42" fmla="*/ 21 w 128"/>
                <a:gd name="T43" fmla="*/ 19 h 180"/>
                <a:gd name="T44" fmla="*/ 22 w 128"/>
                <a:gd name="T45" fmla="*/ 16 h 180"/>
                <a:gd name="T46" fmla="*/ 22 w 128"/>
                <a:gd name="T47" fmla="*/ 13 h 180"/>
                <a:gd name="T48" fmla="*/ 21 w 128"/>
                <a:gd name="T49" fmla="*/ 9 h 180"/>
                <a:gd name="T50" fmla="*/ 19 w 128"/>
                <a:gd name="T51" fmla="*/ 7 h 180"/>
                <a:gd name="T52" fmla="*/ 17 w 128"/>
                <a:gd name="T53" fmla="*/ 4 h 180"/>
                <a:gd name="T54" fmla="*/ 14 w 128"/>
                <a:gd name="T55" fmla="*/ 3 h 180"/>
                <a:gd name="T56" fmla="*/ 10 w 128"/>
                <a:gd name="T57" fmla="*/ 1 h 180"/>
                <a:gd name="T58" fmla="*/ 6 w 128"/>
                <a:gd name="T59" fmla="*/ 0 h 180"/>
                <a:gd name="T60" fmla="*/ 3 w 128"/>
                <a:gd name="T61" fmla="*/ 0 h 180"/>
                <a:gd name="T62" fmla="*/ 1 w 128"/>
                <a:gd name="T63" fmla="*/ 0 h 180"/>
                <a:gd name="T64" fmla="*/ 0 w 128"/>
                <a:gd name="T65" fmla="*/ 1 h 180"/>
                <a:gd name="T66" fmla="*/ 2 w 128"/>
                <a:gd name="T67" fmla="*/ 2 h 180"/>
                <a:gd name="T68" fmla="*/ 5 w 128"/>
                <a:gd name="T69" fmla="*/ 2 h 180"/>
                <a:gd name="T70" fmla="*/ 8 w 128"/>
                <a:gd name="T71" fmla="*/ 3 h 180"/>
                <a:gd name="T72" fmla="*/ 10 w 128"/>
                <a:gd name="T73" fmla="*/ 4 h 180"/>
                <a:gd name="T74" fmla="*/ 13 w 128"/>
                <a:gd name="T75" fmla="*/ 5 h 180"/>
                <a:gd name="T76" fmla="*/ 15 w 128"/>
                <a:gd name="T77" fmla="*/ 6 h 180"/>
                <a:gd name="T78" fmla="*/ 17 w 128"/>
                <a:gd name="T79" fmla="*/ 8 h 180"/>
                <a:gd name="T80" fmla="*/ 19 w 128"/>
                <a:gd name="T81" fmla="*/ 1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59" name="Freeform 765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7 w 322"/>
                <a:gd name="T1" fmla="*/ 12 h 378"/>
                <a:gd name="T2" fmla="*/ 9 w 322"/>
                <a:gd name="T3" fmla="*/ 19 h 378"/>
                <a:gd name="T4" fmla="*/ 3 w 322"/>
                <a:gd name="T5" fmla="*/ 28 h 378"/>
                <a:gd name="T6" fmla="*/ 0 w 322"/>
                <a:gd name="T7" fmla="*/ 38 h 378"/>
                <a:gd name="T8" fmla="*/ 1 w 322"/>
                <a:gd name="T9" fmla="*/ 44 h 378"/>
                <a:gd name="T10" fmla="*/ 2 w 322"/>
                <a:gd name="T11" fmla="*/ 47 h 378"/>
                <a:gd name="T12" fmla="*/ 3 w 322"/>
                <a:gd name="T13" fmla="*/ 50 h 378"/>
                <a:gd name="T14" fmla="*/ 5 w 322"/>
                <a:gd name="T15" fmla="*/ 52 h 378"/>
                <a:gd name="T16" fmla="*/ 9 w 322"/>
                <a:gd name="T17" fmla="*/ 54 h 378"/>
                <a:gd name="T18" fmla="*/ 14 w 322"/>
                <a:gd name="T19" fmla="*/ 56 h 378"/>
                <a:gd name="T20" fmla="*/ 20 w 322"/>
                <a:gd name="T21" fmla="*/ 58 h 378"/>
                <a:gd name="T22" fmla="*/ 25 w 322"/>
                <a:gd name="T23" fmla="*/ 60 h 378"/>
                <a:gd name="T24" fmla="*/ 31 w 322"/>
                <a:gd name="T25" fmla="*/ 61 h 378"/>
                <a:gd name="T26" fmla="*/ 37 w 322"/>
                <a:gd name="T27" fmla="*/ 62 h 378"/>
                <a:gd name="T28" fmla="*/ 43 w 322"/>
                <a:gd name="T29" fmla="*/ 62 h 378"/>
                <a:gd name="T30" fmla="*/ 48 w 322"/>
                <a:gd name="T31" fmla="*/ 63 h 378"/>
                <a:gd name="T32" fmla="*/ 52 w 322"/>
                <a:gd name="T33" fmla="*/ 63 h 378"/>
                <a:gd name="T34" fmla="*/ 54 w 322"/>
                <a:gd name="T35" fmla="*/ 62 h 378"/>
                <a:gd name="T36" fmla="*/ 54 w 322"/>
                <a:gd name="T37" fmla="*/ 60 h 378"/>
                <a:gd name="T38" fmla="*/ 53 w 322"/>
                <a:gd name="T39" fmla="*/ 59 h 378"/>
                <a:gd name="T40" fmla="*/ 49 w 322"/>
                <a:gd name="T41" fmla="*/ 58 h 378"/>
                <a:gd name="T42" fmla="*/ 44 w 322"/>
                <a:gd name="T43" fmla="*/ 57 h 378"/>
                <a:gd name="T44" fmla="*/ 39 w 322"/>
                <a:gd name="T45" fmla="*/ 56 h 378"/>
                <a:gd name="T46" fmla="*/ 34 w 322"/>
                <a:gd name="T47" fmla="*/ 55 h 378"/>
                <a:gd name="T48" fmla="*/ 29 w 322"/>
                <a:gd name="T49" fmla="*/ 54 h 378"/>
                <a:gd name="T50" fmla="*/ 23 w 322"/>
                <a:gd name="T51" fmla="*/ 53 h 378"/>
                <a:gd name="T52" fmla="*/ 18 w 322"/>
                <a:gd name="T53" fmla="*/ 52 h 378"/>
                <a:gd name="T54" fmla="*/ 13 w 322"/>
                <a:gd name="T55" fmla="*/ 50 h 378"/>
                <a:gd name="T56" fmla="*/ 9 w 322"/>
                <a:gd name="T57" fmla="*/ 47 h 378"/>
                <a:gd name="T58" fmla="*/ 6 w 322"/>
                <a:gd name="T59" fmla="*/ 43 h 378"/>
                <a:gd name="T60" fmla="*/ 6 w 322"/>
                <a:gd name="T61" fmla="*/ 39 h 378"/>
                <a:gd name="T62" fmla="*/ 6 w 322"/>
                <a:gd name="T63" fmla="*/ 33 h 378"/>
                <a:gd name="T64" fmla="*/ 9 w 322"/>
                <a:gd name="T65" fmla="*/ 28 h 378"/>
                <a:gd name="T66" fmla="*/ 12 w 322"/>
                <a:gd name="T67" fmla="*/ 23 h 378"/>
                <a:gd name="T68" fmla="*/ 16 w 322"/>
                <a:gd name="T69" fmla="*/ 18 h 378"/>
                <a:gd name="T70" fmla="*/ 21 w 322"/>
                <a:gd name="T71" fmla="*/ 14 h 378"/>
                <a:gd name="T72" fmla="*/ 26 w 322"/>
                <a:gd name="T73" fmla="*/ 10 h 378"/>
                <a:gd name="T74" fmla="*/ 33 w 322"/>
                <a:gd name="T75" fmla="*/ 6 h 378"/>
                <a:gd name="T76" fmla="*/ 40 w 322"/>
                <a:gd name="T77" fmla="*/ 3 h 378"/>
                <a:gd name="T78" fmla="*/ 44 w 322"/>
                <a:gd name="T79" fmla="*/ 1 h 378"/>
                <a:gd name="T80" fmla="*/ 43 w 322"/>
                <a:gd name="T81" fmla="*/ 0 h 378"/>
                <a:gd name="T82" fmla="*/ 37 w 322"/>
                <a:gd name="T83" fmla="*/ 1 h 378"/>
                <a:gd name="T84" fmla="*/ 30 w 322"/>
                <a:gd name="T85" fmla="*/ 3 h 378"/>
                <a:gd name="T86" fmla="*/ 24 w 322"/>
                <a:gd name="T87" fmla="*/ 6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60" name="Freeform 766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39 w 283"/>
                <a:gd name="T1" fmla="*/ 13 h 252"/>
                <a:gd name="T2" fmla="*/ 41 w 283"/>
                <a:gd name="T3" fmla="*/ 15 h 252"/>
                <a:gd name="T4" fmla="*/ 43 w 283"/>
                <a:gd name="T5" fmla="*/ 18 h 252"/>
                <a:gd name="T6" fmla="*/ 43 w 283"/>
                <a:gd name="T7" fmla="*/ 21 h 252"/>
                <a:gd name="T8" fmla="*/ 43 w 283"/>
                <a:gd name="T9" fmla="*/ 24 h 252"/>
                <a:gd name="T10" fmla="*/ 43 w 283"/>
                <a:gd name="T11" fmla="*/ 26 h 252"/>
                <a:gd name="T12" fmla="*/ 42 w 283"/>
                <a:gd name="T13" fmla="*/ 28 h 252"/>
                <a:gd name="T14" fmla="*/ 41 w 283"/>
                <a:gd name="T15" fmla="*/ 31 h 252"/>
                <a:gd name="T16" fmla="*/ 39 w 283"/>
                <a:gd name="T17" fmla="*/ 32 h 252"/>
                <a:gd name="T18" fmla="*/ 37 w 283"/>
                <a:gd name="T19" fmla="*/ 34 h 252"/>
                <a:gd name="T20" fmla="*/ 36 w 283"/>
                <a:gd name="T21" fmla="*/ 36 h 252"/>
                <a:gd name="T22" fmla="*/ 34 w 283"/>
                <a:gd name="T23" fmla="*/ 37 h 252"/>
                <a:gd name="T24" fmla="*/ 32 w 283"/>
                <a:gd name="T25" fmla="*/ 39 h 252"/>
                <a:gd name="T26" fmla="*/ 32 w 283"/>
                <a:gd name="T27" fmla="*/ 40 h 252"/>
                <a:gd name="T28" fmla="*/ 32 w 283"/>
                <a:gd name="T29" fmla="*/ 40 h 252"/>
                <a:gd name="T30" fmla="*/ 32 w 283"/>
                <a:gd name="T31" fmla="*/ 41 h 252"/>
                <a:gd name="T32" fmla="*/ 32 w 283"/>
                <a:gd name="T33" fmla="*/ 41 h 252"/>
                <a:gd name="T34" fmla="*/ 33 w 283"/>
                <a:gd name="T35" fmla="*/ 42 h 252"/>
                <a:gd name="T36" fmla="*/ 34 w 283"/>
                <a:gd name="T37" fmla="*/ 42 h 252"/>
                <a:gd name="T38" fmla="*/ 34 w 283"/>
                <a:gd name="T39" fmla="*/ 42 h 252"/>
                <a:gd name="T40" fmla="*/ 35 w 283"/>
                <a:gd name="T41" fmla="*/ 41 h 252"/>
                <a:gd name="T42" fmla="*/ 39 w 283"/>
                <a:gd name="T43" fmla="*/ 39 h 252"/>
                <a:gd name="T44" fmla="*/ 42 w 283"/>
                <a:gd name="T45" fmla="*/ 36 h 252"/>
                <a:gd name="T46" fmla="*/ 45 w 283"/>
                <a:gd name="T47" fmla="*/ 32 h 252"/>
                <a:gd name="T48" fmla="*/ 46 w 283"/>
                <a:gd name="T49" fmla="*/ 28 h 252"/>
                <a:gd name="T50" fmla="*/ 47 w 283"/>
                <a:gd name="T51" fmla="*/ 24 h 252"/>
                <a:gd name="T52" fmla="*/ 47 w 283"/>
                <a:gd name="T53" fmla="*/ 19 h 252"/>
                <a:gd name="T54" fmla="*/ 45 w 283"/>
                <a:gd name="T55" fmla="*/ 15 h 252"/>
                <a:gd name="T56" fmla="*/ 42 w 283"/>
                <a:gd name="T57" fmla="*/ 12 h 252"/>
                <a:gd name="T58" fmla="*/ 40 w 283"/>
                <a:gd name="T59" fmla="*/ 10 h 252"/>
                <a:gd name="T60" fmla="*/ 37 w 283"/>
                <a:gd name="T61" fmla="*/ 8 h 252"/>
                <a:gd name="T62" fmla="*/ 34 w 283"/>
                <a:gd name="T63" fmla="*/ 7 h 252"/>
                <a:gd name="T64" fmla="*/ 31 w 283"/>
                <a:gd name="T65" fmla="*/ 5 h 252"/>
                <a:gd name="T66" fmla="*/ 27 w 283"/>
                <a:gd name="T67" fmla="*/ 4 h 252"/>
                <a:gd name="T68" fmla="*/ 24 w 283"/>
                <a:gd name="T69" fmla="*/ 3 h 252"/>
                <a:gd name="T70" fmla="*/ 20 w 283"/>
                <a:gd name="T71" fmla="*/ 2 h 252"/>
                <a:gd name="T72" fmla="*/ 17 w 283"/>
                <a:gd name="T73" fmla="*/ 1 h 252"/>
                <a:gd name="T74" fmla="*/ 14 w 283"/>
                <a:gd name="T75" fmla="*/ 1 h 252"/>
                <a:gd name="T76" fmla="*/ 11 w 283"/>
                <a:gd name="T77" fmla="*/ 0 h 252"/>
                <a:gd name="T78" fmla="*/ 8 w 283"/>
                <a:gd name="T79" fmla="*/ 0 h 252"/>
                <a:gd name="T80" fmla="*/ 6 w 283"/>
                <a:gd name="T81" fmla="*/ 0 h 252"/>
                <a:gd name="T82" fmla="*/ 3 w 283"/>
                <a:gd name="T83" fmla="*/ 0 h 252"/>
                <a:gd name="T84" fmla="*/ 2 w 283"/>
                <a:gd name="T85" fmla="*/ 0 h 252"/>
                <a:gd name="T86" fmla="*/ 1 w 283"/>
                <a:gd name="T87" fmla="*/ 0 h 252"/>
                <a:gd name="T88" fmla="*/ 0 w 283"/>
                <a:gd name="T89" fmla="*/ 1 h 252"/>
                <a:gd name="T90" fmla="*/ 2 w 283"/>
                <a:gd name="T91" fmla="*/ 1 h 252"/>
                <a:gd name="T92" fmla="*/ 4 w 283"/>
                <a:gd name="T93" fmla="*/ 1 h 252"/>
                <a:gd name="T94" fmla="*/ 6 w 283"/>
                <a:gd name="T95" fmla="*/ 2 h 252"/>
                <a:gd name="T96" fmla="*/ 9 w 283"/>
                <a:gd name="T97" fmla="*/ 2 h 252"/>
                <a:gd name="T98" fmla="*/ 11 w 283"/>
                <a:gd name="T99" fmla="*/ 3 h 252"/>
                <a:gd name="T100" fmla="*/ 14 w 283"/>
                <a:gd name="T101" fmla="*/ 3 h 252"/>
                <a:gd name="T102" fmla="*/ 16 w 283"/>
                <a:gd name="T103" fmla="*/ 4 h 252"/>
                <a:gd name="T104" fmla="*/ 19 w 283"/>
                <a:gd name="T105" fmla="*/ 4 h 252"/>
                <a:gd name="T106" fmla="*/ 21 w 283"/>
                <a:gd name="T107" fmla="*/ 5 h 252"/>
                <a:gd name="T108" fmla="*/ 24 w 283"/>
                <a:gd name="T109" fmla="*/ 6 h 252"/>
                <a:gd name="T110" fmla="*/ 27 w 283"/>
                <a:gd name="T111" fmla="*/ 7 h 252"/>
                <a:gd name="T112" fmla="*/ 29 w 283"/>
                <a:gd name="T113" fmla="*/ 8 h 252"/>
                <a:gd name="T114" fmla="*/ 32 w 283"/>
                <a:gd name="T115" fmla="*/ 9 h 252"/>
                <a:gd name="T116" fmla="*/ 35 w 283"/>
                <a:gd name="T117" fmla="*/ 10 h 252"/>
                <a:gd name="T118" fmla="*/ 37 w 283"/>
                <a:gd name="T119" fmla="*/ 11 h 252"/>
                <a:gd name="T120" fmla="*/ 39 w 283"/>
                <a:gd name="T121" fmla="*/ 13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61" name="Freeform 767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21 h 238"/>
                <a:gd name="T2" fmla="*/ 0 w 114"/>
                <a:gd name="T3" fmla="*/ 24 h 238"/>
                <a:gd name="T4" fmla="*/ 1 w 114"/>
                <a:gd name="T5" fmla="*/ 28 h 238"/>
                <a:gd name="T6" fmla="*/ 2 w 114"/>
                <a:gd name="T7" fmla="*/ 30 h 238"/>
                <a:gd name="T8" fmla="*/ 4 w 114"/>
                <a:gd name="T9" fmla="*/ 33 h 238"/>
                <a:gd name="T10" fmla="*/ 6 w 114"/>
                <a:gd name="T11" fmla="*/ 35 h 238"/>
                <a:gd name="T12" fmla="*/ 9 w 114"/>
                <a:gd name="T13" fmla="*/ 37 h 238"/>
                <a:gd name="T14" fmla="*/ 12 w 114"/>
                <a:gd name="T15" fmla="*/ 38 h 238"/>
                <a:gd name="T16" fmla="*/ 15 w 114"/>
                <a:gd name="T17" fmla="*/ 39 h 238"/>
                <a:gd name="T18" fmla="*/ 16 w 114"/>
                <a:gd name="T19" fmla="*/ 39 h 238"/>
                <a:gd name="T20" fmla="*/ 17 w 114"/>
                <a:gd name="T21" fmla="*/ 39 h 238"/>
                <a:gd name="T22" fmla="*/ 18 w 114"/>
                <a:gd name="T23" fmla="*/ 38 h 238"/>
                <a:gd name="T24" fmla="*/ 19 w 114"/>
                <a:gd name="T25" fmla="*/ 37 h 238"/>
                <a:gd name="T26" fmla="*/ 19 w 114"/>
                <a:gd name="T27" fmla="*/ 36 h 238"/>
                <a:gd name="T28" fmla="*/ 18 w 114"/>
                <a:gd name="T29" fmla="*/ 35 h 238"/>
                <a:gd name="T30" fmla="*/ 18 w 114"/>
                <a:gd name="T31" fmla="*/ 35 h 238"/>
                <a:gd name="T32" fmla="*/ 17 w 114"/>
                <a:gd name="T33" fmla="*/ 34 h 238"/>
                <a:gd name="T34" fmla="*/ 14 w 114"/>
                <a:gd name="T35" fmla="*/ 33 h 238"/>
                <a:gd name="T36" fmla="*/ 11 w 114"/>
                <a:gd name="T37" fmla="*/ 32 h 238"/>
                <a:gd name="T38" fmla="*/ 8 w 114"/>
                <a:gd name="T39" fmla="*/ 29 h 238"/>
                <a:gd name="T40" fmla="*/ 7 w 114"/>
                <a:gd name="T41" fmla="*/ 27 h 238"/>
                <a:gd name="T42" fmla="*/ 5 w 114"/>
                <a:gd name="T43" fmla="*/ 24 h 238"/>
                <a:gd name="T44" fmla="*/ 5 w 114"/>
                <a:gd name="T45" fmla="*/ 21 h 238"/>
                <a:gd name="T46" fmla="*/ 5 w 114"/>
                <a:gd name="T47" fmla="*/ 18 h 238"/>
                <a:gd name="T48" fmla="*/ 6 w 114"/>
                <a:gd name="T49" fmla="*/ 15 h 238"/>
                <a:gd name="T50" fmla="*/ 7 w 114"/>
                <a:gd name="T51" fmla="*/ 12 h 238"/>
                <a:gd name="T52" fmla="*/ 9 w 114"/>
                <a:gd name="T53" fmla="*/ 10 h 238"/>
                <a:gd name="T54" fmla="*/ 10 w 114"/>
                <a:gd name="T55" fmla="*/ 8 h 238"/>
                <a:gd name="T56" fmla="*/ 12 w 114"/>
                <a:gd name="T57" fmla="*/ 6 h 238"/>
                <a:gd name="T58" fmla="*/ 14 w 114"/>
                <a:gd name="T59" fmla="*/ 5 h 238"/>
                <a:gd name="T60" fmla="*/ 16 w 114"/>
                <a:gd name="T61" fmla="*/ 3 h 238"/>
                <a:gd name="T62" fmla="*/ 18 w 114"/>
                <a:gd name="T63" fmla="*/ 1 h 238"/>
                <a:gd name="T64" fmla="*/ 19 w 114"/>
                <a:gd name="T65" fmla="*/ 0 h 238"/>
                <a:gd name="T66" fmla="*/ 18 w 114"/>
                <a:gd name="T67" fmla="*/ 0 h 238"/>
                <a:gd name="T68" fmla="*/ 16 w 114"/>
                <a:gd name="T69" fmla="*/ 1 h 238"/>
                <a:gd name="T70" fmla="*/ 13 w 114"/>
                <a:gd name="T71" fmla="*/ 3 h 238"/>
                <a:gd name="T72" fmla="*/ 9 w 114"/>
                <a:gd name="T73" fmla="*/ 6 h 238"/>
                <a:gd name="T74" fmla="*/ 6 w 114"/>
                <a:gd name="T75" fmla="*/ 9 h 238"/>
                <a:gd name="T76" fmla="*/ 3 w 114"/>
                <a:gd name="T77" fmla="*/ 13 h 238"/>
                <a:gd name="T78" fmla="*/ 1 w 114"/>
                <a:gd name="T79" fmla="*/ 17 h 238"/>
                <a:gd name="T80" fmla="*/ 0 w 114"/>
                <a:gd name="T81" fmla="*/ 21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62" name="Freeform 768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35 w 246"/>
                <a:gd name="T1" fmla="*/ 21 h 310"/>
                <a:gd name="T2" fmla="*/ 37 w 246"/>
                <a:gd name="T3" fmla="*/ 24 h 310"/>
                <a:gd name="T4" fmla="*/ 38 w 246"/>
                <a:gd name="T5" fmla="*/ 28 h 310"/>
                <a:gd name="T6" fmla="*/ 37 w 246"/>
                <a:gd name="T7" fmla="*/ 31 h 310"/>
                <a:gd name="T8" fmla="*/ 35 w 246"/>
                <a:gd name="T9" fmla="*/ 35 h 310"/>
                <a:gd name="T10" fmla="*/ 31 w 246"/>
                <a:gd name="T11" fmla="*/ 38 h 310"/>
                <a:gd name="T12" fmla="*/ 28 w 246"/>
                <a:gd name="T13" fmla="*/ 41 h 310"/>
                <a:gd name="T14" fmla="*/ 24 w 246"/>
                <a:gd name="T15" fmla="*/ 44 h 310"/>
                <a:gd name="T16" fmla="*/ 22 w 246"/>
                <a:gd name="T17" fmla="*/ 47 h 310"/>
                <a:gd name="T18" fmla="*/ 21 w 246"/>
                <a:gd name="T19" fmla="*/ 48 h 310"/>
                <a:gd name="T20" fmla="*/ 20 w 246"/>
                <a:gd name="T21" fmla="*/ 50 h 310"/>
                <a:gd name="T22" fmla="*/ 20 w 246"/>
                <a:gd name="T23" fmla="*/ 51 h 310"/>
                <a:gd name="T24" fmla="*/ 22 w 246"/>
                <a:gd name="T25" fmla="*/ 52 h 310"/>
                <a:gd name="T26" fmla="*/ 23 w 246"/>
                <a:gd name="T27" fmla="*/ 52 h 310"/>
                <a:gd name="T28" fmla="*/ 26 w 246"/>
                <a:gd name="T29" fmla="*/ 49 h 310"/>
                <a:gd name="T30" fmla="*/ 30 w 246"/>
                <a:gd name="T31" fmla="*/ 45 h 310"/>
                <a:gd name="T32" fmla="*/ 35 w 246"/>
                <a:gd name="T33" fmla="*/ 41 h 310"/>
                <a:gd name="T34" fmla="*/ 39 w 246"/>
                <a:gd name="T35" fmla="*/ 37 h 310"/>
                <a:gd name="T36" fmla="*/ 41 w 246"/>
                <a:gd name="T37" fmla="*/ 31 h 310"/>
                <a:gd name="T38" fmla="*/ 40 w 246"/>
                <a:gd name="T39" fmla="*/ 26 h 310"/>
                <a:gd name="T40" fmla="*/ 38 w 246"/>
                <a:gd name="T41" fmla="*/ 20 h 310"/>
                <a:gd name="T42" fmla="*/ 34 w 246"/>
                <a:gd name="T43" fmla="*/ 16 h 310"/>
                <a:gd name="T44" fmla="*/ 30 w 246"/>
                <a:gd name="T45" fmla="*/ 12 h 310"/>
                <a:gd name="T46" fmla="*/ 25 w 246"/>
                <a:gd name="T47" fmla="*/ 10 h 310"/>
                <a:gd name="T48" fmla="*/ 21 w 246"/>
                <a:gd name="T49" fmla="*/ 7 h 310"/>
                <a:gd name="T50" fmla="*/ 16 w 246"/>
                <a:gd name="T51" fmla="*/ 5 h 310"/>
                <a:gd name="T52" fmla="*/ 12 w 246"/>
                <a:gd name="T53" fmla="*/ 3 h 310"/>
                <a:gd name="T54" fmla="*/ 8 w 246"/>
                <a:gd name="T55" fmla="*/ 1 h 310"/>
                <a:gd name="T56" fmla="*/ 4 w 246"/>
                <a:gd name="T57" fmla="*/ 0 h 310"/>
                <a:gd name="T58" fmla="*/ 1 w 246"/>
                <a:gd name="T59" fmla="*/ 0 h 310"/>
                <a:gd name="T60" fmla="*/ 1 w 246"/>
                <a:gd name="T61" fmla="*/ 1 h 310"/>
                <a:gd name="T62" fmla="*/ 5 w 246"/>
                <a:gd name="T63" fmla="*/ 2 h 310"/>
                <a:gd name="T64" fmla="*/ 9 w 246"/>
                <a:gd name="T65" fmla="*/ 4 h 310"/>
                <a:gd name="T66" fmla="*/ 13 w 246"/>
                <a:gd name="T67" fmla="*/ 6 h 310"/>
                <a:gd name="T68" fmla="*/ 18 w 246"/>
                <a:gd name="T69" fmla="*/ 9 h 310"/>
                <a:gd name="T70" fmla="*/ 22 w 246"/>
                <a:gd name="T71" fmla="*/ 12 h 310"/>
                <a:gd name="T72" fmla="*/ 27 w 246"/>
                <a:gd name="T73" fmla="*/ 15 h 310"/>
                <a:gd name="T74" fmla="*/ 31 w 246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63" name="Freeform 769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5 w 83"/>
                <a:gd name="T1" fmla="*/ 2 h 187"/>
                <a:gd name="T2" fmla="*/ 5 w 83"/>
                <a:gd name="T3" fmla="*/ 1 h 187"/>
                <a:gd name="T4" fmla="*/ 4 w 83"/>
                <a:gd name="T5" fmla="*/ 0 h 187"/>
                <a:gd name="T6" fmla="*/ 3 w 83"/>
                <a:gd name="T7" fmla="*/ 0 h 187"/>
                <a:gd name="T8" fmla="*/ 2 w 83"/>
                <a:gd name="T9" fmla="*/ 0 h 187"/>
                <a:gd name="T10" fmla="*/ 1 w 83"/>
                <a:gd name="T11" fmla="*/ 0 h 187"/>
                <a:gd name="T12" fmla="*/ 1 w 83"/>
                <a:gd name="T13" fmla="*/ 1 h 187"/>
                <a:gd name="T14" fmla="*/ 0 w 83"/>
                <a:gd name="T15" fmla="*/ 2 h 187"/>
                <a:gd name="T16" fmla="*/ 0 w 83"/>
                <a:gd name="T17" fmla="*/ 3 h 187"/>
                <a:gd name="T18" fmla="*/ 1 w 83"/>
                <a:gd name="T19" fmla="*/ 7 h 187"/>
                <a:gd name="T20" fmla="*/ 3 w 83"/>
                <a:gd name="T21" fmla="*/ 12 h 187"/>
                <a:gd name="T22" fmla="*/ 5 w 83"/>
                <a:gd name="T23" fmla="*/ 17 h 187"/>
                <a:gd name="T24" fmla="*/ 7 w 83"/>
                <a:gd name="T25" fmla="*/ 21 h 187"/>
                <a:gd name="T26" fmla="*/ 9 w 83"/>
                <a:gd name="T27" fmla="*/ 25 h 187"/>
                <a:gd name="T28" fmla="*/ 11 w 83"/>
                <a:gd name="T29" fmla="*/ 28 h 187"/>
                <a:gd name="T30" fmla="*/ 13 w 83"/>
                <a:gd name="T31" fmla="*/ 31 h 187"/>
                <a:gd name="T32" fmla="*/ 14 w 83"/>
                <a:gd name="T33" fmla="*/ 31 h 187"/>
                <a:gd name="T34" fmla="*/ 13 w 83"/>
                <a:gd name="T35" fmla="*/ 29 h 187"/>
                <a:gd name="T36" fmla="*/ 13 w 83"/>
                <a:gd name="T37" fmla="*/ 26 h 187"/>
                <a:gd name="T38" fmla="*/ 11 w 83"/>
                <a:gd name="T39" fmla="*/ 23 h 187"/>
                <a:gd name="T40" fmla="*/ 10 w 83"/>
                <a:gd name="T41" fmla="*/ 19 h 187"/>
                <a:gd name="T42" fmla="*/ 9 w 83"/>
                <a:gd name="T43" fmla="*/ 15 h 187"/>
                <a:gd name="T44" fmla="*/ 7 w 83"/>
                <a:gd name="T45" fmla="*/ 10 h 187"/>
                <a:gd name="T46" fmla="*/ 6 w 83"/>
                <a:gd name="T47" fmla="*/ 6 h 187"/>
                <a:gd name="T48" fmla="*/ 5 w 83"/>
                <a:gd name="T49" fmla="*/ 2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64" name="Freeform 770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4 w 44"/>
                <a:gd name="T1" fmla="*/ 2 h 94"/>
                <a:gd name="T2" fmla="*/ 3 w 44"/>
                <a:gd name="T3" fmla="*/ 1 h 94"/>
                <a:gd name="T4" fmla="*/ 3 w 44"/>
                <a:gd name="T5" fmla="*/ 0 h 94"/>
                <a:gd name="T6" fmla="*/ 2 w 44"/>
                <a:gd name="T7" fmla="*/ 0 h 94"/>
                <a:gd name="T8" fmla="*/ 2 w 44"/>
                <a:gd name="T9" fmla="*/ 0 h 94"/>
                <a:gd name="T10" fmla="*/ 1 w 44"/>
                <a:gd name="T11" fmla="*/ 0 h 94"/>
                <a:gd name="T12" fmla="*/ 0 w 44"/>
                <a:gd name="T13" fmla="*/ 1 h 94"/>
                <a:gd name="T14" fmla="*/ 0 w 44"/>
                <a:gd name="T15" fmla="*/ 1 h 94"/>
                <a:gd name="T16" fmla="*/ 0 w 44"/>
                <a:gd name="T17" fmla="*/ 2 h 94"/>
                <a:gd name="T18" fmla="*/ 0 w 44"/>
                <a:gd name="T19" fmla="*/ 4 h 94"/>
                <a:gd name="T20" fmla="*/ 1 w 44"/>
                <a:gd name="T21" fmla="*/ 6 h 94"/>
                <a:gd name="T22" fmla="*/ 1 w 44"/>
                <a:gd name="T23" fmla="*/ 9 h 94"/>
                <a:gd name="T24" fmla="*/ 2 w 44"/>
                <a:gd name="T25" fmla="*/ 11 h 94"/>
                <a:gd name="T26" fmla="*/ 3 w 44"/>
                <a:gd name="T27" fmla="*/ 13 h 94"/>
                <a:gd name="T28" fmla="*/ 4 w 44"/>
                <a:gd name="T29" fmla="*/ 15 h 94"/>
                <a:gd name="T30" fmla="*/ 6 w 44"/>
                <a:gd name="T31" fmla="*/ 16 h 94"/>
                <a:gd name="T32" fmla="*/ 7 w 44"/>
                <a:gd name="T33" fmla="*/ 16 h 94"/>
                <a:gd name="T34" fmla="*/ 7 w 44"/>
                <a:gd name="T35" fmla="*/ 13 h 94"/>
                <a:gd name="T36" fmla="*/ 6 w 44"/>
                <a:gd name="T37" fmla="*/ 9 h 94"/>
                <a:gd name="T38" fmla="*/ 5 w 44"/>
                <a:gd name="T39" fmla="*/ 5 h 94"/>
                <a:gd name="T40" fmla="*/ 4 w 44"/>
                <a:gd name="T41" fmla="*/ 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65" name="Freeform 771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3 w 38"/>
                <a:gd name="T1" fmla="*/ 1 h 54"/>
                <a:gd name="T2" fmla="*/ 3 w 38"/>
                <a:gd name="T3" fmla="*/ 1 h 54"/>
                <a:gd name="T4" fmla="*/ 3 w 38"/>
                <a:gd name="T5" fmla="*/ 1 h 54"/>
                <a:gd name="T6" fmla="*/ 3 w 38"/>
                <a:gd name="T7" fmla="*/ 1 h 54"/>
                <a:gd name="T8" fmla="*/ 3 w 38"/>
                <a:gd name="T9" fmla="*/ 1 h 54"/>
                <a:gd name="T10" fmla="*/ 3 w 38"/>
                <a:gd name="T11" fmla="*/ 1 h 54"/>
                <a:gd name="T12" fmla="*/ 2 w 38"/>
                <a:gd name="T13" fmla="*/ 0 h 54"/>
                <a:gd name="T14" fmla="*/ 2 w 38"/>
                <a:gd name="T15" fmla="*/ 0 h 54"/>
                <a:gd name="T16" fmla="*/ 1 w 38"/>
                <a:gd name="T17" fmla="*/ 0 h 54"/>
                <a:gd name="T18" fmla="*/ 1 w 38"/>
                <a:gd name="T19" fmla="*/ 0 h 54"/>
                <a:gd name="T20" fmla="*/ 0 w 38"/>
                <a:gd name="T21" fmla="*/ 1 h 54"/>
                <a:gd name="T22" fmla="*/ 0 w 38"/>
                <a:gd name="T23" fmla="*/ 1 h 54"/>
                <a:gd name="T24" fmla="*/ 0 w 38"/>
                <a:gd name="T25" fmla="*/ 2 h 54"/>
                <a:gd name="T26" fmla="*/ 0 w 38"/>
                <a:gd name="T27" fmla="*/ 3 h 54"/>
                <a:gd name="T28" fmla="*/ 1 w 38"/>
                <a:gd name="T29" fmla="*/ 4 h 54"/>
                <a:gd name="T30" fmla="*/ 1 w 38"/>
                <a:gd name="T31" fmla="*/ 5 h 54"/>
                <a:gd name="T32" fmla="*/ 2 w 38"/>
                <a:gd name="T33" fmla="*/ 7 h 54"/>
                <a:gd name="T34" fmla="*/ 3 w 38"/>
                <a:gd name="T35" fmla="*/ 8 h 54"/>
                <a:gd name="T36" fmla="*/ 4 w 38"/>
                <a:gd name="T37" fmla="*/ 8 h 54"/>
                <a:gd name="T38" fmla="*/ 5 w 38"/>
                <a:gd name="T39" fmla="*/ 9 h 54"/>
                <a:gd name="T40" fmla="*/ 6 w 38"/>
                <a:gd name="T41" fmla="*/ 9 h 54"/>
                <a:gd name="T42" fmla="*/ 6 w 38"/>
                <a:gd name="T43" fmla="*/ 7 h 54"/>
                <a:gd name="T44" fmla="*/ 5 w 38"/>
                <a:gd name="T45" fmla="*/ 5 h 54"/>
                <a:gd name="T46" fmla="*/ 4 w 38"/>
                <a:gd name="T47" fmla="*/ 3 h 54"/>
                <a:gd name="T48" fmla="*/ 3 w 38"/>
                <a:gd name="T49" fmla="*/ 1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66" name="Freeform 772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6 w 52"/>
                <a:gd name="T1" fmla="*/ 5 h 36"/>
                <a:gd name="T2" fmla="*/ 7 w 52"/>
                <a:gd name="T3" fmla="*/ 4 h 36"/>
                <a:gd name="T4" fmla="*/ 8 w 52"/>
                <a:gd name="T5" fmla="*/ 4 h 36"/>
                <a:gd name="T6" fmla="*/ 8 w 52"/>
                <a:gd name="T7" fmla="*/ 3 h 36"/>
                <a:gd name="T8" fmla="*/ 8 w 52"/>
                <a:gd name="T9" fmla="*/ 2 h 36"/>
                <a:gd name="T10" fmla="*/ 8 w 52"/>
                <a:gd name="T11" fmla="*/ 1 h 36"/>
                <a:gd name="T12" fmla="*/ 7 w 52"/>
                <a:gd name="T13" fmla="*/ 0 h 36"/>
                <a:gd name="T14" fmla="*/ 6 w 52"/>
                <a:gd name="T15" fmla="*/ 0 h 36"/>
                <a:gd name="T16" fmla="*/ 6 w 52"/>
                <a:gd name="T17" fmla="*/ 0 h 36"/>
                <a:gd name="T18" fmla="*/ 5 w 52"/>
                <a:gd name="T19" fmla="*/ 0 h 36"/>
                <a:gd name="T20" fmla="*/ 4 w 52"/>
                <a:gd name="T21" fmla="*/ 0 h 36"/>
                <a:gd name="T22" fmla="*/ 3 w 52"/>
                <a:gd name="T23" fmla="*/ 1 h 36"/>
                <a:gd name="T24" fmla="*/ 2 w 52"/>
                <a:gd name="T25" fmla="*/ 1 h 36"/>
                <a:gd name="T26" fmla="*/ 1 w 52"/>
                <a:gd name="T27" fmla="*/ 3 h 36"/>
                <a:gd name="T28" fmla="*/ 0 w 52"/>
                <a:gd name="T29" fmla="*/ 4 h 36"/>
                <a:gd name="T30" fmla="*/ 0 w 52"/>
                <a:gd name="T31" fmla="*/ 5 h 36"/>
                <a:gd name="T32" fmla="*/ 0 w 52"/>
                <a:gd name="T33" fmla="*/ 5 h 36"/>
                <a:gd name="T34" fmla="*/ 1 w 52"/>
                <a:gd name="T35" fmla="*/ 6 h 36"/>
                <a:gd name="T36" fmla="*/ 1 w 52"/>
                <a:gd name="T37" fmla="*/ 6 h 36"/>
                <a:gd name="T38" fmla="*/ 2 w 52"/>
                <a:gd name="T39" fmla="*/ 6 h 36"/>
                <a:gd name="T40" fmla="*/ 3 w 52"/>
                <a:gd name="T41" fmla="*/ 6 h 36"/>
                <a:gd name="T42" fmla="*/ 4 w 52"/>
                <a:gd name="T43" fmla="*/ 6 h 36"/>
                <a:gd name="T44" fmla="*/ 5 w 52"/>
                <a:gd name="T45" fmla="*/ 5 h 36"/>
                <a:gd name="T46" fmla="*/ 6 w 52"/>
                <a:gd name="T47" fmla="*/ 5 h 36"/>
                <a:gd name="T48" fmla="*/ 6 w 52"/>
                <a:gd name="T49" fmla="*/ 5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67" name="Freeform 773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12 w 198"/>
                <a:gd name="T1" fmla="*/ 6 h 236"/>
                <a:gd name="T2" fmla="*/ 10 w 198"/>
                <a:gd name="T3" fmla="*/ 8 h 236"/>
                <a:gd name="T4" fmla="*/ 8 w 198"/>
                <a:gd name="T5" fmla="*/ 10 h 236"/>
                <a:gd name="T6" fmla="*/ 6 w 198"/>
                <a:gd name="T7" fmla="*/ 12 h 236"/>
                <a:gd name="T8" fmla="*/ 4 w 198"/>
                <a:gd name="T9" fmla="*/ 14 h 236"/>
                <a:gd name="T10" fmla="*/ 2 w 198"/>
                <a:gd name="T11" fmla="*/ 17 h 236"/>
                <a:gd name="T12" fmla="*/ 1 w 198"/>
                <a:gd name="T13" fmla="*/ 19 h 236"/>
                <a:gd name="T14" fmla="*/ 0 w 198"/>
                <a:gd name="T15" fmla="*/ 21 h 236"/>
                <a:gd name="T16" fmla="*/ 0 w 198"/>
                <a:gd name="T17" fmla="*/ 24 h 236"/>
                <a:gd name="T18" fmla="*/ 0 w 198"/>
                <a:gd name="T19" fmla="*/ 28 h 236"/>
                <a:gd name="T20" fmla="*/ 2 w 198"/>
                <a:gd name="T21" fmla="*/ 31 h 236"/>
                <a:gd name="T22" fmla="*/ 4 w 198"/>
                <a:gd name="T23" fmla="*/ 34 h 236"/>
                <a:gd name="T24" fmla="*/ 7 w 198"/>
                <a:gd name="T25" fmla="*/ 36 h 236"/>
                <a:gd name="T26" fmla="*/ 11 w 198"/>
                <a:gd name="T27" fmla="*/ 38 h 236"/>
                <a:gd name="T28" fmla="*/ 15 w 198"/>
                <a:gd name="T29" fmla="*/ 39 h 236"/>
                <a:gd name="T30" fmla="*/ 18 w 198"/>
                <a:gd name="T31" fmla="*/ 39 h 236"/>
                <a:gd name="T32" fmla="*/ 22 w 198"/>
                <a:gd name="T33" fmla="*/ 38 h 236"/>
                <a:gd name="T34" fmla="*/ 23 w 198"/>
                <a:gd name="T35" fmla="*/ 38 h 236"/>
                <a:gd name="T36" fmla="*/ 24 w 198"/>
                <a:gd name="T37" fmla="*/ 38 h 236"/>
                <a:gd name="T38" fmla="*/ 24 w 198"/>
                <a:gd name="T39" fmla="*/ 37 h 236"/>
                <a:gd name="T40" fmla="*/ 24 w 198"/>
                <a:gd name="T41" fmla="*/ 37 h 236"/>
                <a:gd name="T42" fmla="*/ 24 w 198"/>
                <a:gd name="T43" fmla="*/ 36 h 236"/>
                <a:gd name="T44" fmla="*/ 24 w 198"/>
                <a:gd name="T45" fmla="*/ 36 h 236"/>
                <a:gd name="T46" fmla="*/ 23 w 198"/>
                <a:gd name="T47" fmla="*/ 36 h 236"/>
                <a:gd name="T48" fmla="*/ 22 w 198"/>
                <a:gd name="T49" fmla="*/ 36 h 236"/>
                <a:gd name="T50" fmla="*/ 21 w 198"/>
                <a:gd name="T51" fmla="*/ 36 h 236"/>
                <a:gd name="T52" fmla="*/ 20 w 198"/>
                <a:gd name="T53" fmla="*/ 36 h 236"/>
                <a:gd name="T54" fmla="*/ 19 w 198"/>
                <a:gd name="T55" fmla="*/ 36 h 236"/>
                <a:gd name="T56" fmla="*/ 18 w 198"/>
                <a:gd name="T57" fmla="*/ 36 h 236"/>
                <a:gd name="T58" fmla="*/ 16 w 198"/>
                <a:gd name="T59" fmla="*/ 36 h 236"/>
                <a:gd name="T60" fmla="*/ 15 w 198"/>
                <a:gd name="T61" fmla="*/ 36 h 236"/>
                <a:gd name="T62" fmla="*/ 13 w 198"/>
                <a:gd name="T63" fmla="*/ 35 h 236"/>
                <a:gd name="T64" fmla="*/ 11 w 198"/>
                <a:gd name="T65" fmla="*/ 35 h 236"/>
                <a:gd name="T66" fmla="*/ 9 w 198"/>
                <a:gd name="T67" fmla="*/ 34 h 236"/>
                <a:gd name="T68" fmla="*/ 7 w 198"/>
                <a:gd name="T69" fmla="*/ 33 h 236"/>
                <a:gd name="T70" fmla="*/ 5 w 198"/>
                <a:gd name="T71" fmla="*/ 31 h 236"/>
                <a:gd name="T72" fmla="*/ 3 w 198"/>
                <a:gd name="T73" fmla="*/ 29 h 236"/>
                <a:gd name="T74" fmla="*/ 3 w 198"/>
                <a:gd name="T75" fmla="*/ 26 h 236"/>
                <a:gd name="T76" fmla="*/ 3 w 198"/>
                <a:gd name="T77" fmla="*/ 23 h 236"/>
                <a:gd name="T78" fmla="*/ 4 w 198"/>
                <a:gd name="T79" fmla="*/ 20 h 236"/>
                <a:gd name="T80" fmla="*/ 5 w 198"/>
                <a:gd name="T81" fmla="*/ 18 h 236"/>
                <a:gd name="T82" fmla="*/ 7 w 198"/>
                <a:gd name="T83" fmla="*/ 16 h 236"/>
                <a:gd name="T84" fmla="*/ 8 w 198"/>
                <a:gd name="T85" fmla="*/ 14 h 236"/>
                <a:gd name="T86" fmla="*/ 11 w 198"/>
                <a:gd name="T87" fmla="*/ 12 h 236"/>
                <a:gd name="T88" fmla="*/ 13 w 198"/>
                <a:gd name="T89" fmla="*/ 10 h 236"/>
                <a:gd name="T90" fmla="*/ 16 w 198"/>
                <a:gd name="T91" fmla="*/ 8 h 236"/>
                <a:gd name="T92" fmla="*/ 18 w 198"/>
                <a:gd name="T93" fmla="*/ 6 h 236"/>
                <a:gd name="T94" fmla="*/ 21 w 198"/>
                <a:gd name="T95" fmla="*/ 5 h 236"/>
                <a:gd name="T96" fmla="*/ 24 w 198"/>
                <a:gd name="T97" fmla="*/ 4 h 236"/>
                <a:gd name="T98" fmla="*/ 26 w 198"/>
                <a:gd name="T99" fmla="*/ 3 h 236"/>
                <a:gd name="T100" fmla="*/ 29 w 198"/>
                <a:gd name="T101" fmla="*/ 2 h 236"/>
                <a:gd name="T102" fmla="*/ 31 w 198"/>
                <a:gd name="T103" fmla="*/ 2 h 236"/>
                <a:gd name="T104" fmla="*/ 33 w 198"/>
                <a:gd name="T105" fmla="*/ 1 h 236"/>
                <a:gd name="T106" fmla="*/ 32 w 198"/>
                <a:gd name="T107" fmla="*/ 0 h 236"/>
                <a:gd name="T108" fmla="*/ 30 w 198"/>
                <a:gd name="T109" fmla="*/ 0 h 236"/>
                <a:gd name="T110" fmla="*/ 27 w 198"/>
                <a:gd name="T111" fmla="*/ 0 h 236"/>
                <a:gd name="T112" fmla="*/ 24 w 198"/>
                <a:gd name="T113" fmla="*/ 1 h 236"/>
                <a:gd name="T114" fmla="*/ 21 w 198"/>
                <a:gd name="T115" fmla="*/ 2 h 236"/>
                <a:gd name="T116" fmla="*/ 18 w 198"/>
                <a:gd name="T117" fmla="*/ 3 h 236"/>
                <a:gd name="T118" fmla="*/ 15 w 198"/>
                <a:gd name="T119" fmla="*/ 5 h 236"/>
                <a:gd name="T120" fmla="*/ 12 w 198"/>
                <a:gd name="T121" fmla="*/ 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68" name="Freeform 774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9 w 128"/>
                <a:gd name="T1" fmla="*/ 10 h 183"/>
                <a:gd name="T2" fmla="*/ 19 w 128"/>
                <a:gd name="T3" fmla="*/ 13 h 183"/>
                <a:gd name="T4" fmla="*/ 19 w 128"/>
                <a:gd name="T5" fmla="*/ 16 h 183"/>
                <a:gd name="T6" fmla="*/ 17 w 128"/>
                <a:gd name="T7" fmla="*/ 18 h 183"/>
                <a:gd name="T8" fmla="*/ 15 w 128"/>
                <a:gd name="T9" fmla="*/ 20 h 183"/>
                <a:gd name="T10" fmla="*/ 13 w 128"/>
                <a:gd name="T11" fmla="*/ 22 h 183"/>
                <a:gd name="T12" fmla="*/ 10 w 128"/>
                <a:gd name="T13" fmla="*/ 24 h 183"/>
                <a:gd name="T14" fmla="*/ 7 w 128"/>
                <a:gd name="T15" fmla="*/ 26 h 183"/>
                <a:gd name="T16" fmla="*/ 5 w 128"/>
                <a:gd name="T17" fmla="*/ 27 h 183"/>
                <a:gd name="T18" fmla="*/ 5 w 128"/>
                <a:gd name="T19" fmla="*/ 28 h 183"/>
                <a:gd name="T20" fmla="*/ 4 w 128"/>
                <a:gd name="T21" fmla="*/ 28 h 183"/>
                <a:gd name="T22" fmla="*/ 4 w 128"/>
                <a:gd name="T23" fmla="*/ 29 h 183"/>
                <a:gd name="T24" fmla="*/ 5 w 128"/>
                <a:gd name="T25" fmla="*/ 29 h 183"/>
                <a:gd name="T26" fmla="*/ 5 w 128"/>
                <a:gd name="T27" fmla="*/ 30 h 183"/>
                <a:gd name="T28" fmla="*/ 6 w 128"/>
                <a:gd name="T29" fmla="*/ 30 h 183"/>
                <a:gd name="T30" fmla="*/ 6 w 128"/>
                <a:gd name="T31" fmla="*/ 30 h 183"/>
                <a:gd name="T32" fmla="*/ 7 w 128"/>
                <a:gd name="T33" fmla="*/ 30 h 183"/>
                <a:gd name="T34" fmla="*/ 10 w 128"/>
                <a:gd name="T35" fmla="*/ 28 h 183"/>
                <a:gd name="T36" fmla="*/ 13 w 128"/>
                <a:gd name="T37" fmla="*/ 26 h 183"/>
                <a:gd name="T38" fmla="*/ 16 w 128"/>
                <a:gd name="T39" fmla="*/ 24 h 183"/>
                <a:gd name="T40" fmla="*/ 19 w 128"/>
                <a:gd name="T41" fmla="*/ 22 h 183"/>
                <a:gd name="T42" fmla="*/ 20 w 128"/>
                <a:gd name="T43" fmla="*/ 19 h 183"/>
                <a:gd name="T44" fmla="*/ 21 w 128"/>
                <a:gd name="T45" fmla="*/ 16 h 183"/>
                <a:gd name="T46" fmla="*/ 22 w 128"/>
                <a:gd name="T47" fmla="*/ 13 h 183"/>
                <a:gd name="T48" fmla="*/ 21 w 128"/>
                <a:gd name="T49" fmla="*/ 10 h 183"/>
                <a:gd name="T50" fmla="*/ 19 w 128"/>
                <a:gd name="T51" fmla="*/ 7 h 183"/>
                <a:gd name="T52" fmla="*/ 17 w 128"/>
                <a:gd name="T53" fmla="*/ 5 h 183"/>
                <a:gd name="T54" fmla="*/ 14 w 128"/>
                <a:gd name="T55" fmla="*/ 3 h 183"/>
                <a:gd name="T56" fmla="*/ 10 w 128"/>
                <a:gd name="T57" fmla="*/ 1 h 183"/>
                <a:gd name="T58" fmla="*/ 7 w 128"/>
                <a:gd name="T59" fmla="*/ 0 h 183"/>
                <a:gd name="T60" fmla="*/ 4 w 128"/>
                <a:gd name="T61" fmla="*/ 0 h 183"/>
                <a:gd name="T62" fmla="*/ 2 w 128"/>
                <a:gd name="T63" fmla="*/ 0 h 183"/>
                <a:gd name="T64" fmla="*/ 0 w 128"/>
                <a:gd name="T65" fmla="*/ 1 h 183"/>
                <a:gd name="T66" fmla="*/ 3 w 128"/>
                <a:gd name="T67" fmla="*/ 2 h 183"/>
                <a:gd name="T68" fmla="*/ 6 w 128"/>
                <a:gd name="T69" fmla="*/ 2 h 183"/>
                <a:gd name="T70" fmla="*/ 8 w 128"/>
                <a:gd name="T71" fmla="*/ 3 h 183"/>
                <a:gd name="T72" fmla="*/ 11 w 128"/>
                <a:gd name="T73" fmla="*/ 4 h 183"/>
                <a:gd name="T74" fmla="*/ 13 w 128"/>
                <a:gd name="T75" fmla="*/ 5 h 183"/>
                <a:gd name="T76" fmla="*/ 15 w 128"/>
                <a:gd name="T77" fmla="*/ 6 h 183"/>
                <a:gd name="T78" fmla="*/ 17 w 128"/>
                <a:gd name="T79" fmla="*/ 8 h 183"/>
                <a:gd name="T80" fmla="*/ 19 w 128"/>
                <a:gd name="T81" fmla="*/ 1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69" name="Freeform 775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7 w 323"/>
                <a:gd name="T1" fmla="*/ 12 h 379"/>
                <a:gd name="T2" fmla="*/ 9 w 323"/>
                <a:gd name="T3" fmla="*/ 19 h 379"/>
                <a:gd name="T4" fmla="*/ 3 w 323"/>
                <a:gd name="T5" fmla="*/ 28 h 379"/>
                <a:gd name="T6" fmla="*/ 0 w 323"/>
                <a:gd name="T7" fmla="*/ 38 h 379"/>
                <a:gd name="T8" fmla="*/ 1 w 323"/>
                <a:gd name="T9" fmla="*/ 44 h 379"/>
                <a:gd name="T10" fmla="*/ 2 w 323"/>
                <a:gd name="T11" fmla="*/ 47 h 379"/>
                <a:gd name="T12" fmla="*/ 3 w 323"/>
                <a:gd name="T13" fmla="*/ 50 h 379"/>
                <a:gd name="T14" fmla="*/ 6 w 323"/>
                <a:gd name="T15" fmla="*/ 52 h 379"/>
                <a:gd name="T16" fmla="*/ 9 w 323"/>
                <a:gd name="T17" fmla="*/ 54 h 379"/>
                <a:gd name="T18" fmla="*/ 14 w 323"/>
                <a:gd name="T19" fmla="*/ 57 h 379"/>
                <a:gd name="T20" fmla="*/ 20 w 323"/>
                <a:gd name="T21" fmla="*/ 58 h 379"/>
                <a:gd name="T22" fmla="*/ 25 w 323"/>
                <a:gd name="T23" fmla="*/ 60 h 379"/>
                <a:gd name="T24" fmla="*/ 31 w 323"/>
                <a:gd name="T25" fmla="*/ 61 h 379"/>
                <a:gd name="T26" fmla="*/ 36 w 323"/>
                <a:gd name="T27" fmla="*/ 62 h 379"/>
                <a:gd name="T28" fmla="*/ 42 w 323"/>
                <a:gd name="T29" fmla="*/ 62 h 379"/>
                <a:gd name="T30" fmla="*/ 48 w 323"/>
                <a:gd name="T31" fmla="*/ 63 h 379"/>
                <a:gd name="T32" fmla="*/ 51 w 323"/>
                <a:gd name="T33" fmla="*/ 63 h 379"/>
                <a:gd name="T34" fmla="*/ 53 w 323"/>
                <a:gd name="T35" fmla="*/ 62 h 379"/>
                <a:gd name="T36" fmla="*/ 53 w 323"/>
                <a:gd name="T37" fmla="*/ 60 h 379"/>
                <a:gd name="T38" fmla="*/ 52 w 323"/>
                <a:gd name="T39" fmla="*/ 59 h 379"/>
                <a:gd name="T40" fmla="*/ 48 w 323"/>
                <a:gd name="T41" fmla="*/ 58 h 379"/>
                <a:gd name="T42" fmla="*/ 43 w 323"/>
                <a:gd name="T43" fmla="*/ 58 h 379"/>
                <a:gd name="T44" fmla="*/ 38 w 323"/>
                <a:gd name="T45" fmla="*/ 58 h 379"/>
                <a:gd name="T46" fmla="*/ 33 w 323"/>
                <a:gd name="T47" fmla="*/ 57 h 379"/>
                <a:gd name="T48" fmla="*/ 28 w 323"/>
                <a:gd name="T49" fmla="*/ 56 h 379"/>
                <a:gd name="T50" fmla="*/ 22 w 323"/>
                <a:gd name="T51" fmla="*/ 55 h 379"/>
                <a:gd name="T52" fmla="*/ 17 w 323"/>
                <a:gd name="T53" fmla="*/ 53 h 379"/>
                <a:gd name="T54" fmla="*/ 12 w 323"/>
                <a:gd name="T55" fmla="*/ 51 h 379"/>
                <a:gd name="T56" fmla="*/ 8 w 323"/>
                <a:gd name="T57" fmla="*/ 48 h 379"/>
                <a:gd name="T58" fmla="*/ 6 w 323"/>
                <a:gd name="T59" fmla="*/ 45 h 379"/>
                <a:gd name="T60" fmla="*/ 5 w 323"/>
                <a:gd name="T61" fmla="*/ 40 h 379"/>
                <a:gd name="T62" fmla="*/ 6 w 323"/>
                <a:gd name="T63" fmla="*/ 33 h 379"/>
                <a:gd name="T64" fmla="*/ 8 w 323"/>
                <a:gd name="T65" fmla="*/ 27 h 379"/>
                <a:gd name="T66" fmla="*/ 11 w 323"/>
                <a:gd name="T67" fmla="*/ 23 h 379"/>
                <a:gd name="T68" fmla="*/ 15 w 323"/>
                <a:gd name="T69" fmla="*/ 18 h 379"/>
                <a:gd name="T70" fmla="*/ 19 w 323"/>
                <a:gd name="T71" fmla="*/ 15 h 379"/>
                <a:gd name="T72" fmla="*/ 24 w 323"/>
                <a:gd name="T73" fmla="*/ 11 h 379"/>
                <a:gd name="T74" fmla="*/ 30 w 323"/>
                <a:gd name="T75" fmla="*/ 7 h 379"/>
                <a:gd name="T76" fmla="*/ 36 w 323"/>
                <a:gd name="T77" fmla="*/ 4 h 379"/>
                <a:gd name="T78" fmla="*/ 42 w 323"/>
                <a:gd name="T79" fmla="*/ 1 h 379"/>
                <a:gd name="T80" fmla="*/ 42 w 323"/>
                <a:gd name="T81" fmla="*/ 0 h 379"/>
                <a:gd name="T82" fmla="*/ 36 w 323"/>
                <a:gd name="T83" fmla="*/ 1 h 379"/>
                <a:gd name="T84" fmla="*/ 30 w 323"/>
                <a:gd name="T85" fmla="*/ 3 h 379"/>
                <a:gd name="T86" fmla="*/ 23 w 323"/>
                <a:gd name="T87" fmla="*/ 6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70" name="Freeform 776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39 w 282"/>
                <a:gd name="T1" fmla="*/ 13 h 253"/>
                <a:gd name="T2" fmla="*/ 41 w 282"/>
                <a:gd name="T3" fmla="*/ 15 h 253"/>
                <a:gd name="T4" fmla="*/ 43 w 282"/>
                <a:gd name="T5" fmla="*/ 18 h 253"/>
                <a:gd name="T6" fmla="*/ 43 w 282"/>
                <a:gd name="T7" fmla="*/ 21 h 253"/>
                <a:gd name="T8" fmla="*/ 43 w 282"/>
                <a:gd name="T9" fmla="*/ 24 h 253"/>
                <a:gd name="T10" fmla="*/ 43 w 282"/>
                <a:gd name="T11" fmla="*/ 26 h 253"/>
                <a:gd name="T12" fmla="*/ 42 w 282"/>
                <a:gd name="T13" fmla="*/ 28 h 253"/>
                <a:gd name="T14" fmla="*/ 41 w 282"/>
                <a:gd name="T15" fmla="*/ 31 h 253"/>
                <a:gd name="T16" fmla="*/ 39 w 282"/>
                <a:gd name="T17" fmla="*/ 32 h 253"/>
                <a:gd name="T18" fmla="*/ 38 w 282"/>
                <a:gd name="T19" fmla="*/ 34 h 253"/>
                <a:gd name="T20" fmla="*/ 36 w 282"/>
                <a:gd name="T21" fmla="*/ 36 h 253"/>
                <a:gd name="T22" fmla="*/ 34 w 282"/>
                <a:gd name="T23" fmla="*/ 37 h 253"/>
                <a:gd name="T24" fmla="*/ 32 w 282"/>
                <a:gd name="T25" fmla="*/ 39 h 253"/>
                <a:gd name="T26" fmla="*/ 32 w 282"/>
                <a:gd name="T27" fmla="*/ 40 h 253"/>
                <a:gd name="T28" fmla="*/ 32 w 282"/>
                <a:gd name="T29" fmla="*/ 40 h 253"/>
                <a:gd name="T30" fmla="*/ 32 w 282"/>
                <a:gd name="T31" fmla="*/ 41 h 253"/>
                <a:gd name="T32" fmla="*/ 32 w 282"/>
                <a:gd name="T33" fmla="*/ 41 h 253"/>
                <a:gd name="T34" fmla="*/ 33 w 282"/>
                <a:gd name="T35" fmla="*/ 42 h 253"/>
                <a:gd name="T36" fmla="*/ 34 w 282"/>
                <a:gd name="T37" fmla="*/ 42 h 253"/>
                <a:gd name="T38" fmla="*/ 34 w 282"/>
                <a:gd name="T39" fmla="*/ 42 h 253"/>
                <a:gd name="T40" fmla="*/ 35 w 282"/>
                <a:gd name="T41" fmla="*/ 41 h 253"/>
                <a:gd name="T42" fmla="*/ 39 w 282"/>
                <a:gd name="T43" fmla="*/ 39 h 253"/>
                <a:gd name="T44" fmla="*/ 42 w 282"/>
                <a:gd name="T45" fmla="*/ 36 h 253"/>
                <a:gd name="T46" fmla="*/ 45 w 282"/>
                <a:gd name="T47" fmla="*/ 32 h 253"/>
                <a:gd name="T48" fmla="*/ 46 w 282"/>
                <a:gd name="T49" fmla="*/ 28 h 253"/>
                <a:gd name="T50" fmla="*/ 47 w 282"/>
                <a:gd name="T51" fmla="*/ 23 h 253"/>
                <a:gd name="T52" fmla="*/ 47 w 282"/>
                <a:gd name="T53" fmla="*/ 19 h 253"/>
                <a:gd name="T54" fmla="*/ 45 w 282"/>
                <a:gd name="T55" fmla="*/ 15 h 253"/>
                <a:gd name="T56" fmla="*/ 42 w 282"/>
                <a:gd name="T57" fmla="*/ 12 h 253"/>
                <a:gd name="T58" fmla="*/ 40 w 282"/>
                <a:gd name="T59" fmla="*/ 10 h 253"/>
                <a:gd name="T60" fmla="*/ 37 w 282"/>
                <a:gd name="T61" fmla="*/ 8 h 253"/>
                <a:gd name="T62" fmla="*/ 34 w 282"/>
                <a:gd name="T63" fmla="*/ 6 h 253"/>
                <a:gd name="T64" fmla="*/ 31 w 282"/>
                <a:gd name="T65" fmla="*/ 5 h 253"/>
                <a:gd name="T66" fmla="*/ 27 w 282"/>
                <a:gd name="T67" fmla="*/ 4 h 253"/>
                <a:gd name="T68" fmla="*/ 24 w 282"/>
                <a:gd name="T69" fmla="*/ 3 h 253"/>
                <a:gd name="T70" fmla="*/ 20 w 282"/>
                <a:gd name="T71" fmla="*/ 2 h 253"/>
                <a:gd name="T72" fmla="*/ 17 w 282"/>
                <a:gd name="T73" fmla="*/ 1 h 253"/>
                <a:gd name="T74" fmla="*/ 14 w 282"/>
                <a:gd name="T75" fmla="*/ 1 h 253"/>
                <a:gd name="T76" fmla="*/ 11 w 282"/>
                <a:gd name="T77" fmla="*/ 0 h 253"/>
                <a:gd name="T78" fmla="*/ 8 w 282"/>
                <a:gd name="T79" fmla="*/ 0 h 253"/>
                <a:gd name="T80" fmla="*/ 5 w 282"/>
                <a:gd name="T81" fmla="*/ 0 h 253"/>
                <a:gd name="T82" fmla="*/ 3 w 282"/>
                <a:gd name="T83" fmla="*/ 0 h 253"/>
                <a:gd name="T84" fmla="*/ 2 w 282"/>
                <a:gd name="T85" fmla="*/ 0 h 253"/>
                <a:gd name="T86" fmla="*/ 1 w 282"/>
                <a:gd name="T87" fmla="*/ 1 h 253"/>
                <a:gd name="T88" fmla="*/ 0 w 282"/>
                <a:gd name="T89" fmla="*/ 1 h 253"/>
                <a:gd name="T90" fmla="*/ 2 w 282"/>
                <a:gd name="T91" fmla="*/ 1 h 253"/>
                <a:gd name="T92" fmla="*/ 4 w 282"/>
                <a:gd name="T93" fmla="*/ 1 h 253"/>
                <a:gd name="T94" fmla="*/ 6 w 282"/>
                <a:gd name="T95" fmla="*/ 2 h 253"/>
                <a:gd name="T96" fmla="*/ 9 w 282"/>
                <a:gd name="T97" fmla="*/ 2 h 253"/>
                <a:gd name="T98" fmla="*/ 11 w 282"/>
                <a:gd name="T99" fmla="*/ 3 h 253"/>
                <a:gd name="T100" fmla="*/ 14 w 282"/>
                <a:gd name="T101" fmla="*/ 3 h 253"/>
                <a:gd name="T102" fmla="*/ 16 w 282"/>
                <a:gd name="T103" fmla="*/ 4 h 253"/>
                <a:gd name="T104" fmla="*/ 19 w 282"/>
                <a:gd name="T105" fmla="*/ 4 h 253"/>
                <a:gd name="T106" fmla="*/ 22 w 282"/>
                <a:gd name="T107" fmla="*/ 5 h 253"/>
                <a:gd name="T108" fmla="*/ 24 w 282"/>
                <a:gd name="T109" fmla="*/ 6 h 253"/>
                <a:gd name="T110" fmla="*/ 27 w 282"/>
                <a:gd name="T111" fmla="*/ 7 h 253"/>
                <a:gd name="T112" fmla="*/ 30 w 282"/>
                <a:gd name="T113" fmla="*/ 8 h 253"/>
                <a:gd name="T114" fmla="*/ 32 w 282"/>
                <a:gd name="T115" fmla="*/ 9 h 253"/>
                <a:gd name="T116" fmla="*/ 35 w 282"/>
                <a:gd name="T117" fmla="*/ 10 h 253"/>
                <a:gd name="T118" fmla="*/ 37 w 282"/>
                <a:gd name="T119" fmla="*/ 11 h 253"/>
                <a:gd name="T120" fmla="*/ 39 w 282"/>
                <a:gd name="T121" fmla="*/ 13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71" name="Freeform 777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21 h 236"/>
                <a:gd name="T2" fmla="*/ 0 w 115"/>
                <a:gd name="T3" fmla="*/ 24 h 236"/>
                <a:gd name="T4" fmla="*/ 1 w 115"/>
                <a:gd name="T5" fmla="*/ 27 h 236"/>
                <a:gd name="T6" fmla="*/ 2 w 115"/>
                <a:gd name="T7" fmla="*/ 30 h 236"/>
                <a:gd name="T8" fmla="*/ 4 w 115"/>
                <a:gd name="T9" fmla="*/ 33 h 236"/>
                <a:gd name="T10" fmla="*/ 6 w 115"/>
                <a:gd name="T11" fmla="*/ 35 h 236"/>
                <a:gd name="T12" fmla="*/ 9 w 115"/>
                <a:gd name="T13" fmla="*/ 37 h 236"/>
                <a:gd name="T14" fmla="*/ 12 w 115"/>
                <a:gd name="T15" fmla="*/ 38 h 236"/>
                <a:gd name="T16" fmla="*/ 15 w 115"/>
                <a:gd name="T17" fmla="*/ 39 h 236"/>
                <a:gd name="T18" fmla="*/ 16 w 115"/>
                <a:gd name="T19" fmla="*/ 39 h 236"/>
                <a:gd name="T20" fmla="*/ 17 w 115"/>
                <a:gd name="T21" fmla="*/ 39 h 236"/>
                <a:gd name="T22" fmla="*/ 18 w 115"/>
                <a:gd name="T23" fmla="*/ 38 h 236"/>
                <a:gd name="T24" fmla="*/ 18 w 115"/>
                <a:gd name="T25" fmla="*/ 37 h 236"/>
                <a:gd name="T26" fmla="*/ 18 w 115"/>
                <a:gd name="T27" fmla="*/ 36 h 236"/>
                <a:gd name="T28" fmla="*/ 18 w 115"/>
                <a:gd name="T29" fmla="*/ 36 h 236"/>
                <a:gd name="T30" fmla="*/ 18 w 115"/>
                <a:gd name="T31" fmla="*/ 35 h 236"/>
                <a:gd name="T32" fmla="*/ 17 w 115"/>
                <a:gd name="T33" fmla="*/ 34 h 236"/>
                <a:gd name="T34" fmla="*/ 14 w 115"/>
                <a:gd name="T35" fmla="*/ 33 h 236"/>
                <a:gd name="T36" fmla="*/ 11 w 115"/>
                <a:gd name="T37" fmla="*/ 32 h 236"/>
                <a:gd name="T38" fmla="*/ 8 w 115"/>
                <a:gd name="T39" fmla="*/ 30 h 236"/>
                <a:gd name="T40" fmla="*/ 7 w 115"/>
                <a:gd name="T41" fmla="*/ 27 h 236"/>
                <a:gd name="T42" fmla="*/ 5 w 115"/>
                <a:gd name="T43" fmla="*/ 24 h 236"/>
                <a:gd name="T44" fmla="*/ 5 w 115"/>
                <a:gd name="T45" fmla="*/ 21 h 236"/>
                <a:gd name="T46" fmla="*/ 5 w 115"/>
                <a:gd name="T47" fmla="*/ 18 h 236"/>
                <a:gd name="T48" fmla="*/ 6 w 115"/>
                <a:gd name="T49" fmla="*/ 15 h 236"/>
                <a:gd name="T50" fmla="*/ 7 w 115"/>
                <a:gd name="T51" fmla="*/ 12 h 236"/>
                <a:gd name="T52" fmla="*/ 9 w 115"/>
                <a:gd name="T53" fmla="*/ 10 h 236"/>
                <a:gd name="T54" fmla="*/ 12 w 115"/>
                <a:gd name="T55" fmla="*/ 8 h 236"/>
                <a:gd name="T56" fmla="*/ 14 w 115"/>
                <a:gd name="T57" fmla="*/ 5 h 236"/>
                <a:gd name="T58" fmla="*/ 16 w 115"/>
                <a:gd name="T59" fmla="*/ 4 h 236"/>
                <a:gd name="T60" fmla="*/ 18 w 115"/>
                <a:gd name="T61" fmla="*/ 2 h 236"/>
                <a:gd name="T62" fmla="*/ 19 w 115"/>
                <a:gd name="T63" fmla="*/ 1 h 236"/>
                <a:gd name="T64" fmla="*/ 19 w 115"/>
                <a:gd name="T65" fmla="*/ 0 h 236"/>
                <a:gd name="T66" fmla="*/ 17 w 115"/>
                <a:gd name="T67" fmla="*/ 1 h 236"/>
                <a:gd name="T68" fmla="*/ 14 w 115"/>
                <a:gd name="T69" fmla="*/ 2 h 236"/>
                <a:gd name="T70" fmla="*/ 11 w 115"/>
                <a:gd name="T71" fmla="*/ 4 h 236"/>
                <a:gd name="T72" fmla="*/ 8 w 115"/>
                <a:gd name="T73" fmla="*/ 7 h 236"/>
                <a:gd name="T74" fmla="*/ 5 w 115"/>
                <a:gd name="T75" fmla="*/ 10 h 236"/>
                <a:gd name="T76" fmla="*/ 3 w 115"/>
                <a:gd name="T77" fmla="*/ 14 h 236"/>
                <a:gd name="T78" fmla="*/ 1 w 115"/>
                <a:gd name="T79" fmla="*/ 17 h 236"/>
                <a:gd name="T80" fmla="*/ 0 w 115"/>
                <a:gd name="T81" fmla="*/ 21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72" name="Freeform 778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35 w 245"/>
                <a:gd name="T1" fmla="*/ 21 h 310"/>
                <a:gd name="T2" fmla="*/ 37 w 245"/>
                <a:gd name="T3" fmla="*/ 24 h 310"/>
                <a:gd name="T4" fmla="*/ 38 w 245"/>
                <a:gd name="T5" fmla="*/ 28 h 310"/>
                <a:gd name="T6" fmla="*/ 37 w 245"/>
                <a:gd name="T7" fmla="*/ 31 h 310"/>
                <a:gd name="T8" fmla="*/ 35 w 245"/>
                <a:gd name="T9" fmla="*/ 35 h 310"/>
                <a:gd name="T10" fmla="*/ 31 w 245"/>
                <a:gd name="T11" fmla="*/ 38 h 310"/>
                <a:gd name="T12" fmla="*/ 28 w 245"/>
                <a:gd name="T13" fmla="*/ 41 h 310"/>
                <a:gd name="T14" fmla="*/ 24 w 245"/>
                <a:gd name="T15" fmla="*/ 44 h 310"/>
                <a:gd name="T16" fmla="*/ 21 w 245"/>
                <a:gd name="T17" fmla="*/ 47 h 310"/>
                <a:gd name="T18" fmla="*/ 21 w 245"/>
                <a:gd name="T19" fmla="*/ 48 h 310"/>
                <a:gd name="T20" fmla="*/ 20 w 245"/>
                <a:gd name="T21" fmla="*/ 50 h 310"/>
                <a:gd name="T22" fmla="*/ 20 w 245"/>
                <a:gd name="T23" fmla="*/ 51 h 310"/>
                <a:gd name="T24" fmla="*/ 22 w 245"/>
                <a:gd name="T25" fmla="*/ 52 h 310"/>
                <a:gd name="T26" fmla="*/ 23 w 245"/>
                <a:gd name="T27" fmla="*/ 52 h 310"/>
                <a:gd name="T28" fmla="*/ 26 w 245"/>
                <a:gd name="T29" fmla="*/ 49 h 310"/>
                <a:gd name="T30" fmla="*/ 30 w 245"/>
                <a:gd name="T31" fmla="*/ 45 h 310"/>
                <a:gd name="T32" fmla="*/ 35 w 245"/>
                <a:gd name="T33" fmla="*/ 41 h 310"/>
                <a:gd name="T34" fmla="*/ 38 w 245"/>
                <a:gd name="T35" fmla="*/ 37 h 310"/>
                <a:gd name="T36" fmla="*/ 41 w 245"/>
                <a:gd name="T37" fmla="*/ 31 h 310"/>
                <a:gd name="T38" fmla="*/ 41 w 245"/>
                <a:gd name="T39" fmla="*/ 25 h 310"/>
                <a:gd name="T40" fmla="*/ 38 w 245"/>
                <a:gd name="T41" fmla="*/ 20 h 310"/>
                <a:gd name="T42" fmla="*/ 34 w 245"/>
                <a:gd name="T43" fmla="*/ 16 h 310"/>
                <a:gd name="T44" fmla="*/ 29 w 245"/>
                <a:gd name="T45" fmla="*/ 13 h 310"/>
                <a:gd name="T46" fmla="*/ 25 w 245"/>
                <a:gd name="T47" fmla="*/ 10 h 310"/>
                <a:gd name="T48" fmla="*/ 20 w 245"/>
                <a:gd name="T49" fmla="*/ 8 h 310"/>
                <a:gd name="T50" fmla="*/ 16 w 245"/>
                <a:gd name="T51" fmla="*/ 5 h 310"/>
                <a:gd name="T52" fmla="*/ 11 w 245"/>
                <a:gd name="T53" fmla="*/ 3 h 310"/>
                <a:gd name="T54" fmla="*/ 7 w 245"/>
                <a:gd name="T55" fmla="*/ 1 h 310"/>
                <a:gd name="T56" fmla="*/ 3 w 245"/>
                <a:gd name="T57" fmla="*/ 0 h 310"/>
                <a:gd name="T58" fmla="*/ 1 w 245"/>
                <a:gd name="T59" fmla="*/ 0 h 310"/>
                <a:gd name="T60" fmla="*/ 2 w 245"/>
                <a:gd name="T61" fmla="*/ 1 h 310"/>
                <a:gd name="T62" fmla="*/ 6 w 245"/>
                <a:gd name="T63" fmla="*/ 3 h 310"/>
                <a:gd name="T64" fmla="*/ 10 w 245"/>
                <a:gd name="T65" fmla="*/ 5 h 310"/>
                <a:gd name="T66" fmla="*/ 14 w 245"/>
                <a:gd name="T67" fmla="*/ 7 h 310"/>
                <a:gd name="T68" fmla="*/ 19 w 245"/>
                <a:gd name="T69" fmla="*/ 10 h 310"/>
                <a:gd name="T70" fmla="*/ 23 w 245"/>
                <a:gd name="T71" fmla="*/ 12 h 310"/>
                <a:gd name="T72" fmla="*/ 28 w 245"/>
                <a:gd name="T73" fmla="*/ 15 h 310"/>
                <a:gd name="T74" fmla="*/ 31 w 245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73" name="Freeform 779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332" name="Group 780"/>
          <p:cNvGrpSpPr>
            <a:grpSpLocks/>
          </p:cNvGrpSpPr>
          <p:nvPr/>
        </p:nvGrpSpPr>
        <p:grpSpPr bwMode="auto">
          <a:xfrm>
            <a:off x="1428750" y="3513138"/>
            <a:ext cx="290513" cy="404812"/>
            <a:chOff x="4290" y="3130"/>
            <a:chExt cx="183" cy="255"/>
          </a:xfrm>
        </p:grpSpPr>
        <p:pic>
          <p:nvPicPr>
            <p:cNvPr id="9338" name="Picture 781" descr="31u_bnrz[1]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39" name="Freeform 782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12 w 199"/>
                <a:gd name="T1" fmla="*/ 5 h 232"/>
                <a:gd name="T2" fmla="*/ 9 w 199"/>
                <a:gd name="T3" fmla="*/ 7 h 232"/>
                <a:gd name="T4" fmla="*/ 7 w 199"/>
                <a:gd name="T5" fmla="*/ 8 h 232"/>
                <a:gd name="T6" fmla="*/ 5 w 199"/>
                <a:gd name="T7" fmla="*/ 11 h 232"/>
                <a:gd name="T8" fmla="*/ 3 w 199"/>
                <a:gd name="T9" fmla="*/ 13 h 232"/>
                <a:gd name="T10" fmla="*/ 2 w 199"/>
                <a:gd name="T11" fmla="*/ 15 h 232"/>
                <a:gd name="T12" fmla="*/ 1 w 199"/>
                <a:gd name="T13" fmla="*/ 18 h 232"/>
                <a:gd name="T14" fmla="*/ 0 w 199"/>
                <a:gd name="T15" fmla="*/ 21 h 232"/>
                <a:gd name="T16" fmla="*/ 0 w 199"/>
                <a:gd name="T17" fmla="*/ 24 h 232"/>
                <a:gd name="T18" fmla="*/ 0 w 199"/>
                <a:gd name="T19" fmla="*/ 28 h 232"/>
                <a:gd name="T20" fmla="*/ 2 w 199"/>
                <a:gd name="T21" fmla="*/ 31 h 232"/>
                <a:gd name="T22" fmla="*/ 4 w 199"/>
                <a:gd name="T23" fmla="*/ 34 h 232"/>
                <a:gd name="T24" fmla="*/ 7 w 199"/>
                <a:gd name="T25" fmla="*/ 36 h 232"/>
                <a:gd name="T26" fmla="*/ 11 w 199"/>
                <a:gd name="T27" fmla="*/ 38 h 232"/>
                <a:gd name="T28" fmla="*/ 15 w 199"/>
                <a:gd name="T29" fmla="*/ 39 h 232"/>
                <a:gd name="T30" fmla="*/ 18 w 199"/>
                <a:gd name="T31" fmla="*/ 39 h 232"/>
                <a:gd name="T32" fmla="*/ 22 w 199"/>
                <a:gd name="T33" fmla="*/ 38 h 232"/>
                <a:gd name="T34" fmla="*/ 23 w 199"/>
                <a:gd name="T35" fmla="*/ 38 h 232"/>
                <a:gd name="T36" fmla="*/ 24 w 199"/>
                <a:gd name="T37" fmla="*/ 38 h 232"/>
                <a:gd name="T38" fmla="*/ 24 w 199"/>
                <a:gd name="T39" fmla="*/ 37 h 232"/>
                <a:gd name="T40" fmla="*/ 25 w 199"/>
                <a:gd name="T41" fmla="*/ 37 h 232"/>
                <a:gd name="T42" fmla="*/ 24 w 199"/>
                <a:gd name="T43" fmla="*/ 36 h 232"/>
                <a:gd name="T44" fmla="*/ 23 w 199"/>
                <a:gd name="T45" fmla="*/ 35 h 232"/>
                <a:gd name="T46" fmla="*/ 22 w 199"/>
                <a:gd name="T47" fmla="*/ 34 h 232"/>
                <a:gd name="T48" fmla="*/ 21 w 199"/>
                <a:gd name="T49" fmla="*/ 34 h 232"/>
                <a:gd name="T50" fmla="*/ 19 w 199"/>
                <a:gd name="T51" fmla="*/ 33 h 232"/>
                <a:gd name="T52" fmla="*/ 17 w 199"/>
                <a:gd name="T53" fmla="*/ 33 h 232"/>
                <a:gd name="T54" fmla="*/ 16 w 199"/>
                <a:gd name="T55" fmla="*/ 32 h 232"/>
                <a:gd name="T56" fmla="*/ 14 w 199"/>
                <a:gd name="T57" fmla="*/ 32 h 232"/>
                <a:gd name="T58" fmla="*/ 12 w 199"/>
                <a:gd name="T59" fmla="*/ 31 h 232"/>
                <a:gd name="T60" fmla="*/ 10 w 199"/>
                <a:gd name="T61" fmla="*/ 31 h 232"/>
                <a:gd name="T62" fmla="*/ 9 w 199"/>
                <a:gd name="T63" fmla="*/ 30 h 232"/>
                <a:gd name="T64" fmla="*/ 7 w 199"/>
                <a:gd name="T65" fmla="*/ 28 h 232"/>
                <a:gd name="T66" fmla="*/ 7 w 199"/>
                <a:gd name="T67" fmla="*/ 22 h 232"/>
                <a:gd name="T68" fmla="*/ 8 w 199"/>
                <a:gd name="T69" fmla="*/ 16 h 232"/>
                <a:gd name="T70" fmla="*/ 11 w 199"/>
                <a:gd name="T71" fmla="*/ 12 h 232"/>
                <a:gd name="T72" fmla="*/ 16 w 199"/>
                <a:gd name="T73" fmla="*/ 8 h 232"/>
                <a:gd name="T74" fmla="*/ 20 w 199"/>
                <a:gd name="T75" fmla="*/ 6 h 232"/>
                <a:gd name="T76" fmla="*/ 25 w 199"/>
                <a:gd name="T77" fmla="*/ 4 h 232"/>
                <a:gd name="T78" fmla="*/ 30 w 199"/>
                <a:gd name="T79" fmla="*/ 2 h 232"/>
                <a:gd name="T80" fmla="*/ 33 w 199"/>
                <a:gd name="T81" fmla="*/ 1 h 232"/>
                <a:gd name="T82" fmla="*/ 31 w 199"/>
                <a:gd name="T83" fmla="*/ 0 h 232"/>
                <a:gd name="T84" fmla="*/ 29 w 199"/>
                <a:gd name="T85" fmla="*/ 0 h 232"/>
                <a:gd name="T86" fmla="*/ 26 w 199"/>
                <a:gd name="T87" fmla="*/ 0 h 232"/>
                <a:gd name="T88" fmla="*/ 23 w 199"/>
                <a:gd name="T89" fmla="*/ 1 h 232"/>
                <a:gd name="T90" fmla="*/ 20 w 199"/>
                <a:gd name="T91" fmla="*/ 2 h 232"/>
                <a:gd name="T92" fmla="*/ 17 w 199"/>
                <a:gd name="T93" fmla="*/ 3 h 232"/>
                <a:gd name="T94" fmla="*/ 14 w 199"/>
                <a:gd name="T95" fmla="*/ 4 h 232"/>
                <a:gd name="T96" fmla="*/ 12 w 199"/>
                <a:gd name="T97" fmla="*/ 5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40" name="Freeform 783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9 w 128"/>
                <a:gd name="T1" fmla="*/ 10 h 180"/>
                <a:gd name="T2" fmla="*/ 19 w 128"/>
                <a:gd name="T3" fmla="*/ 13 h 180"/>
                <a:gd name="T4" fmla="*/ 19 w 128"/>
                <a:gd name="T5" fmla="*/ 16 h 180"/>
                <a:gd name="T6" fmla="*/ 18 w 128"/>
                <a:gd name="T7" fmla="*/ 18 h 180"/>
                <a:gd name="T8" fmla="*/ 16 w 128"/>
                <a:gd name="T9" fmla="*/ 20 h 180"/>
                <a:gd name="T10" fmla="*/ 13 w 128"/>
                <a:gd name="T11" fmla="*/ 22 h 180"/>
                <a:gd name="T12" fmla="*/ 10 w 128"/>
                <a:gd name="T13" fmla="*/ 24 h 180"/>
                <a:gd name="T14" fmla="*/ 8 w 128"/>
                <a:gd name="T15" fmla="*/ 26 h 180"/>
                <a:gd name="T16" fmla="*/ 5 w 128"/>
                <a:gd name="T17" fmla="*/ 27 h 180"/>
                <a:gd name="T18" fmla="*/ 5 w 128"/>
                <a:gd name="T19" fmla="*/ 28 h 180"/>
                <a:gd name="T20" fmla="*/ 5 w 128"/>
                <a:gd name="T21" fmla="*/ 28 h 180"/>
                <a:gd name="T22" fmla="*/ 5 w 128"/>
                <a:gd name="T23" fmla="*/ 29 h 180"/>
                <a:gd name="T24" fmla="*/ 5 w 128"/>
                <a:gd name="T25" fmla="*/ 30 h 180"/>
                <a:gd name="T26" fmla="*/ 6 w 128"/>
                <a:gd name="T27" fmla="*/ 30 h 180"/>
                <a:gd name="T28" fmla="*/ 6 w 128"/>
                <a:gd name="T29" fmla="*/ 30 h 180"/>
                <a:gd name="T30" fmla="*/ 6 w 128"/>
                <a:gd name="T31" fmla="*/ 30 h 180"/>
                <a:gd name="T32" fmla="*/ 7 w 128"/>
                <a:gd name="T33" fmla="*/ 30 h 180"/>
                <a:gd name="T34" fmla="*/ 10 w 128"/>
                <a:gd name="T35" fmla="*/ 28 h 180"/>
                <a:gd name="T36" fmla="*/ 13 w 128"/>
                <a:gd name="T37" fmla="*/ 26 h 180"/>
                <a:gd name="T38" fmla="*/ 16 w 128"/>
                <a:gd name="T39" fmla="*/ 24 h 180"/>
                <a:gd name="T40" fmla="*/ 19 w 128"/>
                <a:gd name="T41" fmla="*/ 22 h 180"/>
                <a:gd name="T42" fmla="*/ 21 w 128"/>
                <a:gd name="T43" fmla="*/ 19 h 180"/>
                <a:gd name="T44" fmla="*/ 22 w 128"/>
                <a:gd name="T45" fmla="*/ 16 h 180"/>
                <a:gd name="T46" fmla="*/ 22 w 128"/>
                <a:gd name="T47" fmla="*/ 13 h 180"/>
                <a:gd name="T48" fmla="*/ 21 w 128"/>
                <a:gd name="T49" fmla="*/ 9 h 180"/>
                <a:gd name="T50" fmla="*/ 19 w 128"/>
                <a:gd name="T51" fmla="*/ 7 h 180"/>
                <a:gd name="T52" fmla="*/ 17 w 128"/>
                <a:gd name="T53" fmla="*/ 4 h 180"/>
                <a:gd name="T54" fmla="*/ 14 w 128"/>
                <a:gd name="T55" fmla="*/ 3 h 180"/>
                <a:gd name="T56" fmla="*/ 10 w 128"/>
                <a:gd name="T57" fmla="*/ 1 h 180"/>
                <a:gd name="T58" fmla="*/ 6 w 128"/>
                <a:gd name="T59" fmla="*/ 0 h 180"/>
                <a:gd name="T60" fmla="*/ 3 w 128"/>
                <a:gd name="T61" fmla="*/ 0 h 180"/>
                <a:gd name="T62" fmla="*/ 1 w 128"/>
                <a:gd name="T63" fmla="*/ 0 h 180"/>
                <a:gd name="T64" fmla="*/ 0 w 128"/>
                <a:gd name="T65" fmla="*/ 1 h 180"/>
                <a:gd name="T66" fmla="*/ 2 w 128"/>
                <a:gd name="T67" fmla="*/ 2 h 180"/>
                <a:gd name="T68" fmla="*/ 5 w 128"/>
                <a:gd name="T69" fmla="*/ 2 h 180"/>
                <a:gd name="T70" fmla="*/ 8 w 128"/>
                <a:gd name="T71" fmla="*/ 3 h 180"/>
                <a:gd name="T72" fmla="*/ 10 w 128"/>
                <a:gd name="T73" fmla="*/ 4 h 180"/>
                <a:gd name="T74" fmla="*/ 13 w 128"/>
                <a:gd name="T75" fmla="*/ 5 h 180"/>
                <a:gd name="T76" fmla="*/ 15 w 128"/>
                <a:gd name="T77" fmla="*/ 6 h 180"/>
                <a:gd name="T78" fmla="*/ 17 w 128"/>
                <a:gd name="T79" fmla="*/ 8 h 180"/>
                <a:gd name="T80" fmla="*/ 19 w 128"/>
                <a:gd name="T81" fmla="*/ 1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41" name="Freeform 784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7 w 322"/>
                <a:gd name="T1" fmla="*/ 12 h 378"/>
                <a:gd name="T2" fmla="*/ 9 w 322"/>
                <a:gd name="T3" fmla="*/ 19 h 378"/>
                <a:gd name="T4" fmla="*/ 3 w 322"/>
                <a:gd name="T5" fmla="*/ 28 h 378"/>
                <a:gd name="T6" fmla="*/ 0 w 322"/>
                <a:gd name="T7" fmla="*/ 38 h 378"/>
                <a:gd name="T8" fmla="*/ 1 w 322"/>
                <a:gd name="T9" fmla="*/ 44 h 378"/>
                <a:gd name="T10" fmla="*/ 2 w 322"/>
                <a:gd name="T11" fmla="*/ 47 h 378"/>
                <a:gd name="T12" fmla="*/ 3 w 322"/>
                <a:gd name="T13" fmla="*/ 50 h 378"/>
                <a:gd name="T14" fmla="*/ 5 w 322"/>
                <a:gd name="T15" fmla="*/ 52 h 378"/>
                <a:gd name="T16" fmla="*/ 9 w 322"/>
                <a:gd name="T17" fmla="*/ 54 h 378"/>
                <a:gd name="T18" fmla="*/ 14 w 322"/>
                <a:gd name="T19" fmla="*/ 56 h 378"/>
                <a:gd name="T20" fmla="*/ 20 w 322"/>
                <a:gd name="T21" fmla="*/ 58 h 378"/>
                <a:gd name="T22" fmla="*/ 25 w 322"/>
                <a:gd name="T23" fmla="*/ 60 h 378"/>
                <a:gd name="T24" fmla="*/ 31 w 322"/>
                <a:gd name="T25" fmla="*/ 61 h 378"/>
                <a:gd name="T26" fmla="*/ 37 w 322"/>
                <a:gd name="T27" fmla="*/ 62 h 378"/>
                <a:gd name="T28" fmla="*/ 43 w 322"/>
                <a:gd name="T29" fmla="*/ 62 h 378"/>
                <a:gd name="T30" fmla="*/ 48 w 322"/>
                <a:gd name="T31" fmla="*/ 63 h 378"/>
                <a:gd name="T32" fmla="*/ 52 w 322"/>
                <a:gd name="T33" fmla="*/ 63 h 378"/>
                <a:gd name="T34" fmla="*/ 54 w 322"/>
                <a:gd name="T35" fmla="*/ 62 h 378"/>
                <a:gd name="T36" fmla="*/ 54 w 322"/>
                <a:gd name="T37" fmla="*/ 60 h 378"/>
                <a:gd name="T38" fmla="*/ 53 w 322"/>
                <a:gd name="T39" fmla="*/ 59 h 378"/>
                <a:gd name="T40" fmla="*/ 49 w 322"/>
                <a:gd name="T41" fmla="*/ 58 h 378"/>
                <a:gd name="T42" fmla="*/ 44 w 322"/>
                <a:gd name="T43" fmla="*/ 57 h 378"/>
                <a:gd name="T44" fmla="*/ 39 w 322"/>
                <a:gd name="T45" fmla="*/ 56 h 378"/>
                <a:gd name="T46" fmla="*/ 34 w 322"/>
                <a:gd name="T47" fmla="*/ 55 h 378"/>
                <a:gd name="T48" fmla="*/ 29 w 322"/>
                <a:gd name="T49" fmla="*/ 54 h 378"/>
                <a:gd name="T50" fmla="*/ 23 w 322"/>
                <a:gd name="T51" fmla="*/ 53 h 378"/>
                <a:gd name="T52" fmla="*/ 18 w 322"/>
                <a:gd name="T53" fmla="*/ 52 h 378"/>
                <a:gd name="T54" fmla="*/ 13 w 322"/>
                <a:gd name="T55" fmla="*/ 50 h 378"/>
                <a:gd name="T56" fmla="*/ 9 w 322"/>
                <a:gd name="T57" fmla="*/ 47 h 378"/>
                <a:gd name="T58" fmla="*/ 6 w 322"/>
                <a:gd name="T59" fmla="*/ 43 h 378"/>
                <a:gd name="T60" fmla="*/ 6 w 322"/>
                <a:gd name="T61" fmla="*/ 39 h 378"/>
                <a:gd name="T62" fmla="*/ 6 w 322"/>
                <a:gd name="T63" fmla="*/ 33 h 378"/>
                <a:gd name="T64" fmla="*/ 9 w 322"/>
                <a:gd name="T65" fmla="*/ 28 h 378"/>
                <a:gd name="T66" fmla="*/ 12 w 322"/>
                <a:gd name="T67" fmla="*/ 23 h 378"/>
                <a:gd name="T68" fmla="*/ 16 w 322"/>
                <a:gd name="T69" fmla="*/ 18 h 378"/>
                <a:gd name="T70" fmla="*/ 21 w 322"/>
                <a:gd name="T71" fmla="*/ 14 h 378"/>
                <a:gd name="T72" fmla="*/ 26 w 322"/>
                <a:gd name="T73" fmla="*/ 10 h 378"/>
                <a:gd name="T74" fmla="*/ 33 w 322"/>
                <a:gd name="T75" fmla="*/ 6 h 378"/>
                <a:gd name="T76" fmla="*/ 40 w 322"/>
                <a:gd name="T77" fmla="*/ 3 h 378"/>
                <a:gd name="T78" fmla="*/ 44 w 322"/>
                <a:gd name="T79" fmla="*/ 1 h 378"/>
                <a:gd name="T80" fmla="*/ 43 w 322"/>
                <a:gd name="T81" fmla="*/ 0 h 378"/>
                <a:gd name="T82" fmla="*/ 37 w 322"/>
                <a:gd name="T83" fmla="*/ 1 h 378"/>
                <a:gd name="T84" fmla="*/ 30 w 322"/>
                <a:gd name="T85" fmla="*/ 3 h 378"/>
                <a:gd name="T86" fmla="*/ 24 w 322"/>
                <a:gd name="T87" fmla="*/ 6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42" name="Freeform 785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39 w 283"/>
                <a:gd name="T1" fmla="*/ 13 h 252"/>
                <a:gd name="T2" fmla="*/ 41 w 283"/>
                <a:gd name="T3" fmla="*/ 15 h 252"/>
                <a:gd name="T4" fmla="*/ 43 w 283"/>
                <a:gd name="T5" fmla="*/ 18 h 252"/>
                <a:gd name="T6" fmla="*/ 43 w 283"/>
                <a:gd name="T7" fmla="*/ 21 h 252"/>
                <a:gd name="T8" fmla="*/ 43 w 283"/>
                <a:gd name="T9" fmla="*/ 24 h 252"/>
                <a:gd name="T10" fmla="*/ 43 w 283"/>
                <a:gd name="T11" fmla="*/ 26 h 252"/>
                <a:gd name="T12" fmla="*/ 42 w 283"/>
                <a:gd name="T13" fmla="*/ 28 h 252"/>
                <a:gd name="T14" fmla="*/ 41 w 283"/>
                <a:gd name="T15" fmla="*/ 31 h 252"/>
                <a:gd name="T16" fmla="*/ 39 w 283"/>
                <a:gd name="T17" fmla="*/ 32 h 252"/>
                <a:gd name="T18" fmla="*/ 37 w 283"/>
                <a:gd name="T19" fmla="*/ 34 h 252"/>
                <a:gd name="T20" fmla="*/ 36 w 283"/>
                <a:gd name="T21" fmla="*/ 36 h 252"/>
                <a:gd name="T22" fmla="*/ 34 w 283"/>
                <a:gd name="T23" fmla="*/ 37 h 252"/>
                <a:gd name="T24" fmla="*/ 32 w 283"/>
                <a:gd name="T25" fmla="*/ 39 h 252"/>
                <a:gd name="T26" fmla="*/ 32 w 283"/>
                <a:gd name="T27" fmla="*/ 40 h 252"/>
                <a:gd name="T28" fmla="*/ 32 w 283"/>
                <a:gd name="T29" fmla="*/ 40 h 252"/>
                <a:gd name="T30" fmla="*/ 32 w 283"/>
                <a:gd name="T31" fmla="*/ 41 h 252"/>
                <a:gd name="T32" fmla="*/ 32 w 283"/>
                <a:gd name="T33" fmla="*/ 41 h 252"/>
                <a:gd name="T34" fmla="*/ 33 w 283"/>
                <a:gd name="T35" fmla="*/ 42 h 252"/>
                <a:gd name="T36" fmla="*/ 34 w 283"/>
                <a:gd name="T37" fmla="*/ 42 h 252"/>
                <a:gd name="T38" fmla="*/ 34 w 283"/>
                <a:gd name="T39" fmla="*/ 42 h 252"/>
                <a:gd name="T40" fmla="*/ 35 w 283"/>
                <a:gd name="T41" fmla="*/ 41 h 252"/>
                <a:gd name="T42" fmla="*/ 39 w 283"/>
                <a:gd name="T43" fmla="*/ 39 h 252"/>
                <a:gd name="T44" fmla="*/ 42 w 283"/>
                <a:gd name="T45" fmla="*/ 36 h 252"/>
                <a:gd name="T46" fmla="*/ 45 w 283"/>
                <a:gd name="T47" fmla="*/ 32 h 252"/>
                <a:gd name="T48" fmla="*/ 46 w 283"/>
                <a:gd name="T49" fmla="*/ 28 h 252"/>
                <a:gd name="T50" fmla="*/ 47 w 283"/>
                <a:gd name="T51" fmla="*/ 24 h 252"/>
                <a:gd name="T52" fmla="*/ 47 w 283"/>
                <a:gd name="T53" fmla="*/ 19 h 252"/>
                <a:gd name="T54" fmla="*/ 45 w 283"/>
                <a:gd name="T55" fmla="*/ 15 h 252"/>
                <a:gd name="T56" fmla="*/ 42 w 283"/>
                <a:gd name="T57" fmla="*/ 12 h 252"/>
                <a:gd name="T58" fmla="*/ 40 w 283"/>
                <a:gd name="T59" fmla="*/ 10 h 252"/>
                <a:gd name="T60" fmla="*/ 37 w 283"/>
                <a:gd name="T61" fmla="*/ 8 h 252"/>
                <a:gd name="T62" fmla="*/ 34 w 283"/>
                <a:gd name="T63" fmla="*/ 7 h 252"/>
                <a:gd name="T64" fmla="*/ 31 w 283"/>
                <a:gd name="T65" fmla="*/ 5 h 252"/>
                <a:gd name="T66" fmla="*/ 27 w 283"/>
                <a:gd name="T67" fmla="*/ 4 h 252"/>
                <a:gd name="T68" fmla="*/ 24 w 283"/>
                <a:gd name="T69" fmla="*/ 3 h 252"/>
                <a:gd name="T70" fmla="*/ 20 w 283"/>
                <a:gd name="T71" fmla="*/ 2 h 252"/>
                <a:gd name="T72" fmla="*/ 17 w 283"/>
                <a:gd name="T73" fmla="*/ 1 h 252"/>
                <a:gd name="T74" fmla="*/ 14 w 283"/>
                <a:gd name="T75" fmla="*/ 1 h 252"/>
                <a:gd name="T76" fmla="*/ 11 w 283"/>
                <a:gd name="T77" fmla="*/ 0 h 252"/>
                <a:gd name="T78" fmla="*/ 8 w 283"/>
                <a:gd name="T79" fmla="*/ 0 h 252"/>
                <a:gd name="T80" fmla="*/ 6 w 283"/>
                <a:gd name="T81" fmla="*/ 0 h 252"/>
                <a:gd name="T82" fmla="*/ 3 w 283"/>
                <a:gd name="T83" fmla="*/ 0 h 252"/>
                <a:gd name="T84" fmla="*/ 2 w 283"/>
                <a:gd name="T85" fmla="*/ 0 h 252"/>
                <a:gd name="T86" fmla="*/ 1 w 283"/>
                <a:gd name="T87" fmla="*/ 0 h 252"/>
                <a:gd name="T88" fmla="*/ 0 w 283"/>
                <a:gd name="T89" fmla="*/ 1 h 252"/>
                <a:gd name="T90" fmla="*/ 2 w 283"/>
                <a:gd name="T91" fmla="*/ 1 h 252"/>
                <a:gd name="T92" fmla="*/ 4 w 283"/>
                <a:gd name="T93" fmla="*/ 1 h 252"/>
                <a:gd name="T94" fmla="*/ 6 w 283"/>
                <a:gd name="T95" fmla="*/ 2 h 252"/>
                <a:gd name="T96" fmla="*/ 9 w 283"/>
                <a:gd name="T97" fmla="*/ 2 h 252"/>
                <a:gd name="T98" fmla="*/ 11 w 283"/>
                <a:gd name="T99" fmla="*/ 3 h 252"/>
                <a:gd name="T100" fmla="*/ 14 w 283"/>
                <a:gd name="T101" fmla="*/ 3 h 252"/>
                <a:gd name="T102" fmla="*/ 16 w 283"/>
                <a:gd name="T103" fmla="*/ 4 h 252"/>
                <a:gd name="T104" fmla="*/ 19 w 283"/>
                <a:gd name="T105" fmla="*/ 4 h 252"/>
                <a:gd name="T106" fmla="*/ 21 w 283"/>
                <a:gd name="T107" fmla="*/ 5 h 252"/>
                <a:gd name="T108" fmla="*/ 24 w 283"/>
                <a:gd name="T109" fmla="*/ 6 h 252"/>
                <a:gd name="T110" fmla="*/ 27 w 283"/>
                <a:gd name="T111" fmla="*/ 7 h 252"/>
                <a:gd name="T112" fmla="*/ 29 w 283"/>
                <a:gd name="T113" fmla="*/ 8 h 252"/>
                <a:gd name="T114" fmla="*/ 32 w 283"/>
                <a:gd name="T115" fmla="*/ 9 h 252"/>
                <a:gd name="T116" fmla="*/ 35 w 283"/>
                <a:gd name="T117" fmla="*/ 10 h 252"/>
                <a:gd name="T118" fmla="*/ 37 w 283"/>
                <a:gd name="T119" fmla="*/ 11 h 252"/>
                <a:gd name="T120" fmla="*/ 39 w 283"/>
                <a:gd name="T121" fmla="*/ 13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43" name="Freeform 786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21 h 238"/>
                <a:gd name="T2" fmla="*/ 0 w 114"/>
                <a:gd name="T3" fmla="*/ 24 h 238"/>
                <a:gd name="T4" fmla="*/ 1 w 114"/>
                <a:gd name="T5" fmla="*/ 28 h 238"/>
                <a:gd name="T6" fmla="*/ 2 w 114"/>
                <a:gd name="T7" fmla="*/ 30 h 238"/>
                <a:gd name="T8" fmla="*/ 4 w 114"/>
                <a:gd name="T9" fmla="*/ 33 h 238"/>
                <a:gd name="T10" fmla="*/ 6 w 114"/>
                <a:gd name="T11" fmla="*/ 35 h 238"/>
                <a:gd name="T12" fmla="*/ 9 w 114"/>
                <a:gd name="T13" fmla="*/ 37 h 238"/>
                <a:gd name="T14" fmla="*/ 12 w 114"/>
                <a:gd name="T15" fmla="*/ 38 h 238"/>
                <a:gd name="T16" fmla="*/ 15 w 114"/>
                <a:gd name="T17" fmla="*/ 39 h 238"/>
                <a:gd name="T18" fmla="*/ 16 w 114"/>
                <a:gd name="T19" fmla="*/ 39 h 238"/>
                <a:gd name="T20" fmla="*/ 17 w 114"/>
                <a:gd name="T21" fmla="*/ 39 h 238"/>
                <a:gd name="T22" fmla="*/ 18 w 114"/>
                <a:gd name="T23" fmla="*/ 38 h 238"/>
                <a:gd name="T24" fmla="*/ 19 w 114"/>
                <a:gd name="T25" fmla="*/ 37 h 238"/>
                <a:gd name="T26" fmla="*/ 19 w 114"/>
                <a:gd name="T27" fmla="*/ 36 h 238"/>
                <a:gd name="T28" fmla="*/ 18 w 114"/>
                <a:gd name="T29" fmla="*/ 35 h 238"/>
                <a:gd name="T30" fmla="*/ 18 w 114"/>
                <a:gd name="T31" fmla="*/ 35 h 238"/>
                <a:gd name="T32" fmla="*/ 17 w 114"/>
                <a:gd name="T33" fmla="*/ 34 h 238"/>
                <a:gd name="T34" fmla="*/ 14 w 114"/>
                <a:gd name="T35" fmla="*/ 33 h 238"/>
                <a:gd name="T36" fmla="*/ 11 w 114"/>
                <a:gd name="T37" fmla="*/ 32 h 238"/>
                <a:gd name="T38" fmla="*/ 8 w 114"/>
                <a:gd name="T39" fmla="*/ 29 h 238"/>
                <a:gd name="T40" fmla="*/ 7 w 114"/>
                <a:gd name="T41" fmla="*/ 27 h 238"/>
                <a:gd name="T42" fmla="*/ 5 w 114"/>
                <a:gd name="T43" fmla="*/ 24 h 238"/>
                <a:gd name="T44" fmla="*/ 5 w 114"/>
                <a:gd name="T45" fmla="*/ 21 h 238"/>
                <a:gd name="T46" fmla="*/ 5 w 114"/>
                <a:gd name="T47" fmla="*/ 18 h 238"/>
                <a:gd name="T48" fmla="*/ 6 w 114"/>
                <a:gd name="T49" fmla="*/ 15 h 238"/>
                <a:gd name="T50" fmla="*/ 7 w 114"/>
                <a:gd name="T51" fmla="*/ 12 h 238"/>
                <a:gd name="T52" fmla="*/ 9 w 114"/>
                <a:gd name="T53" fmla="*/ 10 h 238"/>
                <a:gd name="T54" fmla="*/ 10 w 114"/>
                <a:gd name="T55" fmla="*/ 8 h 238"/>
                <a:gd name="T56" fmla="*/ 12 w 114"/>
                <a:gd name="T57" fmla="*/ 6 h 238"/>
                <a:gd name="T58" fmla="*/ 14 w 114"/>
                <a:gd name="T59" fmla="*/ 5 h 238"/>
                <a:gd name="T60" fmla="*/ 16 w 114"/>
                <a:gd name="T61" fmla="*/ 3 h 238"/>
                <a:gd name="T62" fmla="*/ 18 w 114"/>
                <a:gd name="T63" fmla="*/ 1 h 238"/>
                <a:gd name="T64" fmla="*/ 19 w 114"/>
                <a:gd name="T65" fmla="*/ 0 h 238"/>
                <a:gd name="T66" fmla="*/ 18 w 114"/>
                <a:gd name="T67" fmla="*/ 0 h 238"/>
                <a:gd name="T68" fmla="*/ 16 w 114"/>
                <a:gd name="T69" fmla="*/ 1 h 238"/>
                <a:gd name="T70" fmla="*/ 13 w 114"/>
                <a:gd name="T71" fmla="*/ 3 h 238"/>
                <a:gd name="T72" fmla="*/ 9 w 114"/>
                <a:gd name="T73" fmla="*/ 6 h 238"/>
                <a:gd name="T74" fmla="*/ 6 w 114"/>
                <a:gd name="T75" fmla="*/ 9 h 238"/>
                <a:gd name="T76" fmla="*/ 3 w 114"/>
                <a:gd name="T77" fmla="*/ 13 h 238"/>
                <a:gd name="T78" fmla="*/ 1 w 114"/>
                <a:gd name="T79" fmla="*/ 17 h 238"/>
                <a:gd name="T80" fmla="*/ 0 w 114"/>
                <a:gd name="T81" fmla="*/ 21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44" name="Freeform 787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35 w 246"/>
                <a:gd name="T1" fmla="*/ 21 h 310"/>
                <a:gd name="T2" fmla="*/ 37 w 246"/>
                <a:gd name="T3" fmla="*/ 24 h 310"/>
                <a:gd name="T4" fmla="*/ 38 w 246"/>
                <a:gd name="T5" fmla="*/ 28 h 310"/>
                <a:gd name="T6" fmla="*/ 37 w 246"/>
                <a:gd name="T7" fmla="*/ 31 h 310"/>
                <a:gd name="T8" fmla="*/ 35 w 246"/>
                <a:gd name="T9" fmla="*/ 35 h 310"/>
                <a:gd name="T10" fmla="*/ 31 w 246"/>
                <a:gd name="T11" fmla="*/ 38 h 310"/>
                <a:gd name="T12" fmla="*/ 28 w 246"/>
                <a:gd name="T13" fmla="*/ 41 h 310"/>
                <a:gd name="T14" fmla="*/ 24 w 246"/>
                <a:gd name="T15" fmla="*/ 44 h 310"/>
                <a:gd name="T16" fmla="*/ 22 w 246"/>
                <a:gd name="T17" fmla="*/ 47 h 310"/>
                <a:gd name="T18" fmla="*/ 21 w 246"/>
                <a:gd name="T19" fmla="*/ 48 h 310"/>
                <a:gd name="T20" fmla="*/ 20 w 246"/>
                <a:gd name="T21" fmla="*/ 50 h 310"/>
                <a:gd name="T22" fmla="*/ 20 w 246"/>
                <a:gd name="T23" fmla="*/ 51 h 310"/>
                <a:gd name="T24" fmla="*/ 22 w 246"/>
                <a:gd name="T25" fmla="*/ 52 h 310"/>
                <a:gd name="T26" fmla="*/ 23 w 246"/>
                <a:gd name="T27" fmla="*/ 52 h 310"/>
                <a:gd name="T28" fmla="*/ 26 w 246"/>
                <a:gd name="T29" fmla="*/ 49 h 310"/>
                <a:gd name="T30" fmla="*/ 30 w 246"/>
                <a:gd name="T31" fmla="*/ 45 h 310"/>
                <a:gd name="T32" fmla="*/ 35 w 246"/>
                <a:gd name="T33" fmla="*/ 41 h 310"/>
                <a:gd name="T34" fmla="*/ 39 w 246"/>
                <a:gd name="T35" fmla="*/ 37 h 310"/>
                <a:gd name="T36" fmla="*/ 41 w 246"/>
                <a:gd name="T37" fmla="*/ 31 h 310"/>
                <a:gd name="T38" fmla="*/ 40 w 246"/>
                <a:gd name="T39" fmla="*/ 26 h 310"/>
                <a:gd name="T40" fmla="*/ 38 w 246"/>
                <a:gd name="T41" fmla="*/ 20 h 310"/>
                <a:gd name="T42" fmla="*/ 34 w 246"/>
                <a:gd name="T43" fmla="*/ 16 h 310"/>
                <a:gd name="T44" fmla="*/ 30 w 246"/>
                <a:gd name="T45" fmla="*/ 12 h 310"/>
                <a:gd name="T46" fmla="*/ 25 w 246"/>
                <a:gd name="T47" fmla="*/ 10 h 310"/>
                <a:gd name="T48" fmla="*/ 21 w 246"/>
                <a:gd name="T49" fmla="*/ 7 h 310"/>
                <a:gd name="T50" fmla="*/ 16 w 246"/>
                <a:gd name="T51" fmla="*/ 5 h 310"/>
                <a:gd name="T52" fmla="*/ 12 w 246"/>
                <a:gd name="T53" fmla="*/ 3 h 310"/>
                <a:gd name="T54" fmla="*/ 8 w 246"/>
                <a:gd name="T55" fmla="*/ 1 h 310"/>
                <a:gd name="T56" fmla="*/ 4 w 246"/>
                <a:gd name="T57" fmla="*/ 0 h 310"/>
                <a:gd name="T58" fmla="*/ 1 w 246"/>
                <a:gd name="T59" fmla="*/ 0 h 310"/>
                <a:gd name="T60" fmla="*/ 1 w 246"/>
                <a:gd name="T61" fmla="*/ 1 h 310"/>
                <a:gd name="T62" fmla="*/ 5 w 246"/>
                <a:gd name="T63" fmla="*/ 2 h 310"/>
                <a:gd name="T64" fmla="*/ 9 w 246"/>
                <a:gd name="T65" fmla="*/ 4 h 310"/>
                <a:gd name="T66" fmla="*/ 13 w 246"/>
                <a:gd name="T67" fmla="*/ 6 h 310"/>
                <a:gd name="T68" fmla="*/ 18 w 246"/>
                <a:gd name="T69" fmla="*/ 9 h 310"/>
                <a:gd name="T70" fmla="*/ 22 w 246"/>
                <a:gd name="T71" fmla="*/ 12 h 310"/>
                <a:gd name="T72" fmla="*/ 27 w 246"/>
                <a:gd name="T73" fmla="*/ 15 h 310"/>
                <a:gd name="T74" fmla="*/ 31 w 246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45" name="Freeform 788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5 w 83"/>
                <a:gd name="T1" fmla="*/ 2 h 187"/>
                <a:gd name="T2" fmla="*/ 5 w 83"/>
                <a:gd name="T3" fmla="*/ 1 h 187"/>
                <a:gd name="T4" fmla="*/ 4 w 83"/>
                <a:gd name="T5" fmla="*/ 0 h 187"/>
                <a:gd name="T6" fmla="*/ 3 w 83"/>
                <a:gd name="T7" fmla="*/ 0 h 187"/>
                <a:gd name="T8" fmla="*/ 2 w 83"/>
                <a:gd name="T9" fmla="*/ 0 h 187"/>
                <a:gd name="T10" fmla="*/ 1 w 83"/>
                <a:gd name="T11" fmla="*/ 0 h 187"/>
                <a:gd name="T12" fmla="*/ 1 w 83"/>
                <a:gd name="T13" fmla="*/ 1 h 187"/>
                <a:gd name="T14" fmla="*/ 0 w 83"/>
                <a:gd name="T15" fmla="*/ 2 h 187"/>
                <a:gd name="T16" fmla="*/ 0 w 83"/>
                <a:gd name="T17" fmla="*/ 3 h 187"/>
                <a:gd name="T18" fmla="*/ 1 w 83"/>
                <a:gd name="T19" fmla="*/ 7 h 187"/>
                <a:gd name="T20" fmla="*/ 3 w 83"/>
                <a:gd name="T21" fmla="*/ 12 h 187"/>
                <a:gd name="T22" fmla="*/ 5 w 83"/>
                <a:gd name="T23" fmla="*/ 17 h 187"/>
                <a:gd name="T24" fmla="*/ 7 w 83"/>
                <a:gd name="T25" fmla="*/ 21 h 187"/>
                <a:gd name="T26" fmla="*/ 9 w 83"/>
                <a:gd name="T27" fmla="*/ 25 h 187"/>
                <a:gd name="T28" fmla="*/ 11 w 83"/>
                <a:gd name="T29" fmla="*/ 28 h 187"/>
                <a:gd name="T30" fmla="*/ 13 w 83"/>
                <a:gd name="T31" fmla="*/ 31 h 187"/>
                <a:gd name="T32" fmla="*/ 14 w 83"/>
                <a:gd name="T33" fmla="*/ 31 h 187"/>
                <a:gd name="T34" fmla="*/ 13 w 83"/>
                <a:gd name="T35" fmla="*/ 29 h 187"/>
                <a:gd name="T36" fmla="*/ 13 w 83"/>
                <a:gd name="T37" fmla="*/ 26 h 187"/>
                <a:gd name="T38" fmla="*/ 11 w 83"/>
                <a:gd name="T39" fmla="*/ 23 h 187"/>
                <a:gd name="T40" fmla="*/ 10 w 83"/>
                <a:gd name="T41" fmla="*/ 19 h 187"/>
                <a:gd name="T42" fmla="*/ 9 w 83"/>
                <a:gd name="T43" fmla="*/ 15 h 187"/>
                <a:gd name="T44" fmla="*/ 7 w 83"/>
                <a:gd name="T45" fmla="*/ 10 h 187"/>
                <a:gd name="T46" fmla="*/ 6 w 83"/>
                <a:gd name="T47" fmla="*/ 6 h 187"/>
                <a:gd name="T48" fmla="*/ 5 w 83"/>
                <a:gd name="T49" fmla="*/ 2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46" name="Freeform 789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4 w 44"/>
                <a:gd name="T1" fmla="*/ 2 h 94"/>
                <a:gd name="T2" fmla="*/ 3 w 44"/>
                <a:gd name="T3" fmla="*/ 1 h 94"/>
                <a:gd name="T4" fmla="*/ 3 w 44"/>
                <a:gd name="T5" fmla="*/ 0 h 94"/>
                <a:gd name="T6" fmla="*/ 2 w 44"/>
                <a:gd name="T7" fmla="*/ 0 h 94"/>
                <a:gd name="T8" fmla="*/ 2 w 44"/>
                <a:gd name="T9" fmla="*/ 0 h 94"/>
                <a:gd name="T10" fmla="*/ 1 w 44"/>
                <a:gd name="T11" fmla="*/ 0 h 94"/>
                <a:gd name="T12" fmla="*/ 0 w 44"/>
                <a:gd name="T13" fmla="*/ 1 h 94"/>
                <a:gd name="T14" fmla="*/ 0 w 44"/>
                <a:gd name="T15" fmla="*/ 1 h 94"/>
                <a:gd name="T16" fmla="*/ 0 w 44"/>
                <a:gd name="T17" fmla="*/ 2 h 94"/>
                <a:gd name="T18" fmla="*/ 0 w 44"/>
                <a:gd name="T19" fmla="*/ 4 h 94"/>
                <a:gd name="T20" fmla="*/ 1 w 44"/>
                <a:gd name="T21" fmla="*/ 6 h 94"/>
                <a:gd name="T22" fmla="*/ 1 w 44"/>
                <a:gd name="T23" fmla="*/ 9 h 94"/>
                <a:gd name="T24" fmla="*/ 2 w 44"/>
                <a:gd name="T25" fmla="*/ 11 h 94"/>
                <a:gd name="T26" fmla="*/ 3 w 44"/>
                <a:gd name="T27" fmla="*/ 13 h 94"/>
                <a:gd name="T28" fmla="*/ 4 w 44"/>
                <a:gd name="T29" fmla="*/ 15 h 94"/>
                <a:gd name="T30" fmla="*/ 6 w 44"/>
                <a:gd name="T31" fmla="*/ 16 h 94"/>
                <a:gd name="T32" fmla="*/ 7 w 44"/>
                <a:gd name="T33" fmla="*/ 16 h 94"/>
                <a:gd name="T34" fmla="*/ 7 w 44"/>
                <a:gd name="T35" fmla="*/ 13 h 94"/>
                <a:gd name="T36" fmla="*/ 6 w 44"/>
                <a:gd name="T37" fmla="*/ 9 h 94"/>
                <a:gd name="T38" fmla="*/ 5 w 44"/>
                <a:gd name="T39" fmla="*/ 5 h 94"/>
                <a:gd name="T40" fmla="*/ 4 w 44"/>
                <a:gd name="T41" fmla="*/ 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47" name="Freeform 790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3 w 38"/>
                <a:gd name="T1" fmla="*/ 1 h 54"/>
                <a:gd name="T2" fmla="*/ 3 w 38"/>
                <a:gd name="T3" fmla="*/ 1 h 54"/>
                <a:gd name="T4" fmla="*/ 3 w 38"/>
                <a:gd name="T5" fmla="*/ 1 h 54"/>
                <a:gd name="T6" fmla="*/ 3 w 38"/>
                <a:gd name="T7" fmla="*/ 1 h 54"/>
                <a:gd name="T8" fmla="*/ 3 w 38"/>
                <a:gd name="T9" fmla="*/ 1 h 54"/>
                <a:gd name="T10" fmla="*/ 3 w 38"/>
                <a:gd name="T11" fmla="*/ 1 h 54"/>
                <a:gd name="T12" fmla="*/ 2 w 38"/>
                <a:gd name="T13" fmla="*/ 0 h 54"/>
                <a:gd name="T14" fmla="*/ 2 w 38"/>
                <a:gd name="T15" fmla="*/ 0 h 54"/>
                <a:gd name="T16" fmla="*/ 1 w 38"/>
                <a:gd name="T17" fmla="*/ 0 h 54"/>
                <a:gd name="T18" fmla="*/ 1 w 38"/>
                <a:gd name="T19" fmla="*/ 0 h 54"/>
                <a:gd name="T20" fmla="*/ 0 w 38"/>
                <a:gd name="T21" fmla="*/ 1 h 54"/>
                <a:gd name="T22" fmla="*/ 0 w 38"/>
                <a:gd name="T23" fmla="*/ 1 h 54"/>
                <a:gd name="T24" fmla="*/ 0 w 38"/>
                <a:gd name="T25" fmla="*/ 2 h 54"/>
                <a:gd name="T26" fmla="*/ 0 w 38"/>
                <a:gd name="T27" fmla="*/ 3 h 54"/>
                <a:gd name="T28" fmla="*/ 1 w 38"/>
                <a:gd name="T29" fmla="*/ 4 h 54"/>
                <a:gd name="T30" fmla="*/ 1 w 38"/>
                <a:gd name="T31" fmla="*/ 5 h 54"/>
                <a:gd name="T32" fmla="*/ 2 w 38"/>
                <a:gd name="T33" fmla="*/ 7 h 54"/>
                <a:gd name="T34" fmla="*/ 3 w 38"/>
                <a:gd name="T35" fmla="*/ 8 h 54"/>
                <a:gd name="T36" fmla="*/ 4 w 38"/>
                <a:gd name="T37" fmla="*/ 8 h 54"/>
                <a:gd name="T38" fmla="*/ 5 w 38"/>
                <a:gd name="T39" fmla="*/ 9 h 54"/>
                <a:gd name="T40" fmla="*/ 6 w 38"/>
                <a:gd name="T41" fmla="*/ 9 h 54"/>
                <a:gd name="T42" fmla="*/ 6 w 38"/>
                <a:gd name="T43" fmla="*/ 7 h 54"/>
                <a:gd name="T44" fmla="*/ 5 w 38"/>
                <a:gd name="T45" fmla="*/ 5 h 54"/>
                <a:gd name="T46" fmla="*/ 4 w 38"/>
                <a:gd name="T47" fmla="*/ 3 h 54"/>
                <a:gd name="T48" fmla="*/ 3 w 38"/>
                <a:gd name="T49" fmla="*/ 1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48" name="Freeform 791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6 w 52"/>
                <a:gd name="T1" fmla="*/ 5 h 36"/>
                <a:gd name="T2" fmla="*/ 7 w 52"/>
                <a:gd name="T3" fmla="*/ 4 h 36"/>
                <a:gd name="T4" fmla="*/ 8 w 52"/>
                <a:gd name="T5" fmla="*/ 4 h 36"/>
                <a:gd name="T6" fmla="*/ 8 w 52"/>
                <a:gd name="T7" fmla="*/ 3 h 36"/>
                <a:gd name="T8" fmla="*/ 8 w 52"/>
                <a:gd name="T9" fmla="*/ 2 h 36"/>
                <a:gd name="T10" fmla="*/ 8 w 52"/>
                <a:gd name="T11" fmla="*/ 1 h 36"/>
                <a:gd name="T12" fmla="*/ 7 w 52"/>
                <a:gd name="T13" fmla="*/ 0 h 36"/>
                <a:gd name="T14" fmla="*/ 6 w 52"/>
                <a:gd name="T15" fmla="*/ 0 h 36"/>
                <a:gd name="T16" fmla="*/ 6 w 52"/>
                <a:gd name="T17" fmla="*/ 0 h 36"/>
                <a:gd name="T18" fmla="*/ 5 w 52"/>
                <a:gd name="T19" fmla="*/ 0 h 36"/>
                <a:gd name="T20" fmla="*/ 4 w 52"/>
                <a:gd name="T21" fmla="*/ 0 h 36"/>
                <a:gd name="T22" fmla="*/ 3 w 52"/>
                <a:gd name="T23" fmla="*/ 1 h 36"/>
                <a:gd name="T24" fmla="*/ 2 w 52"/>
                <a:gd name="T25" fmla="*/ 1 h 36"/>
                <a:gd name="T26" fmla="*/ 1 w 52"/>
                <a:gd name="T27" fmla="*/ 3 h 36"/>
                <a:gd name="T28" fmla="*/ 0 w 52"/>
                <a:gd name="T29" fmla="*/ 4 h 36"/>
                <a:gd name="T30" fmla="*/ 0 w 52"/>
                <a:gd name="T31" fmla="*/ 5 h 36"/>
                <a:gd name="T32" fmla="*/ 0 w 52"/>
                <a:gd name="T33" fmla="*/ 5 h 36"/>
                <a:gd name="T34" fmla="*/ 1 w 52"/>
                <a:gd name="T35" fmla="*/ 6 h 36"/>
                <a:gd name="T36" fmla="*/ 1 w 52"/>
                <a:gd name="T37" fmla="*/ 6 h 36"/>
                <a:gd name="T38" fmla="*/ 2 w 52"/>
                <a:gd name="T39" fmla="*/ 6 h 36"/>
                <a:gd name="T40" fmla="*/ 3 w 52"/>
                <a:gd name="T41" fmla="*/ 6 h 36"/>
                <a:gd name="T42" fmla="*/ 4 w 52"/>
                <a:gd name="T43" fmla="*/ 6 h 36"/>
                <a:gd name="T44" fmla="*/ 5 w 52"/>
                <a:gd name="T45" fmla="*/ 5 h 36"/>
                <a:gd name="T46" fmla="*/ 6 w 52"/>
                <a:gd name="T47" fmla="*/ 5 h 36"/>
                <a:gd name="T48" fmla="*/ 6 w 52"/>
                <a:gd name="T49" fmla="*/ 5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49" name="Freeform 792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12 w 198"/>
                <a:gd name="T1" fmla="*/ 6 h 236"/>
                <a:gd name="T2" fmla="*/ 10 w 198"/>
                <a:gd name="T3" fmla="*/ 8 h 236"/>
                <a:gd name="T4" fmla="*/ 8 w 198"/>
                <a:gd name="T5" fmla="*/ 10 h 236"/>
                <a:gd name="T6" fmla="*/ 6 w 198"/>
                <a:gd name="T7" fmla="*/ 12 h 236"/>
                <a:gd name="T8" fmla="*/ 4 w 198"/>
                <a:gd name="T9" fmla="*/ 14 h 236"/>
                <a:gd name="T10" fmla="*/ 2 w 198"/>
                <a:gd name="T11" fmla="*/ 17 h 236"/>
                <a:gd name="T12" fmla="*/ 1 w 198"/>
                <a:gd name="T13" fmla="*/ 19 h 236"/>
                <a:gd name="T14" fmla="*/ 0 w 198"/>
                <a:gd name="T15" fmla="*/ 21 h 236"/>
                <a:gd name="T16" fmla="*/ 0 w 198"/>
                <a:gd name="T17" fmla="*/ 24 h 236"/>
                <a:gd name="T18" fmla="*/ 0 w 198"/>
                <a:gd name="T19" fmla="*/ 28 h 236"/>
                <a:gd name="T20" fmla="*/ 2 w 198"/>
                <a:gd name="T21" fmla="*/ 31 h 236"/>
                <a:gd name="T22" fmla="*/ 4 w 198"/>
                <a:gd name="T23" fmla="*/ 34 h 236"/>
                <a:gd name="T24" fmla="*/ 7 w 198"/>
                <a:gd name="T25" fmla="*/ 36 h 236"/>
                <a:gd name="T26" fmla="*/ 11 w 198"/>
                <a:gd name="T27" fmla="*/ 38 h 236"/>
                <a:gd name="T28" fmla="*/ 15 w 198"/>
                <a:gd name="T29" fmla="*/ 39 h 236"/>
                <a:gd name="T30" fmla="*/ 18 w 198"/>
                <a:gd name="T31" fmla="*/ 39 h 236"/>
                <a:gd name="T32" fmla="*/ 22 w 198"/>
                <a:gd name="T33" fmla="*/ 38 h 236"/>
                <a:gd name="T34" fmla="*/ 23 w 198"/>
                <a:gd name="T35" fmla="*/ 38 h 236"/>
                <a:gd name="T36" fmla="*/ 24 w 198"/>
                <a:gd name="T37" fmla="*/ 38 h 236"/>
                <a:gd name="T38" fmla="*/ 24 w 198"/>
                <a:gd name="T39" fmla="*/ 37 h 236"/>
                <a:gd name="T40" fmla="*/ 24 w 198"/>
                <a:gd name="T41" fmla="*/ 37 h 236"/>
                <a:gd name="T42" fmla="*/ 24 w 198"/>
                <a:gd name="T43" fmla="*/ 36 h 236"/>
                <a:gd name="T44" fmla="*/ 24 w 198"/>
                <a:gd name="T45" fmla="*/ 36 h 236"/>
                <a:gd name="T46" fmla="*/ 23 w 198"/>
                <a:gd name="T47" fmla="*/ 36 h 236"/>
                <a:gd name="T48" fmla="*/ 22 w 198"/>
                <a:gd name="T49" fmla="*/ 36 h 236"/>
                <a:gd name="T50" fmla="*/ 21 w 198"/>
                <a:gd name="T51" fmla="*/ 36 h 236"/>
                <a:gd name="T52" fmla="*/ 20 w 198"/>
                <a:gd name="T53" fmla="*/ 36 h 236"/>
                <a:gd name="T54" fmla="*/ 19 w 198"/>
                <a:gd name="T55" fmla="*/ 36 h 236"/>
                <a:gd name="T56" fmla="*/ 18 w 198"/>
                <a:gd name="T57" fmla="*/ 36 h 236"/>
                <a:gd name="T58" fmla="*/ 16 w 198"/>
                <a:gd name="T59" fmla="*/ 36 h 236"/>
                <a:gd name="T60" fmla="*/ 15 w 198"/>
                <a:gd name="T61" fmla="*/ 36 h 236"/>
                <a:gd name="T62" fmla="*/ 13 w 198"/>
                <a:gd name="T63" fmla="*/ 35 h 236"/>
                <a:gd name="T64" fmla="*/ 11 w 198"/>
                <a:gd name="T65" fmla="*/ 35 h 236"/>
                <a:gd name="T66" fmla="*/ 9 w 198"/>
                <a:gd name="T67" fmla="*/ 34 h 236"/>
                <a:gd name="T68" fmla="*/ 7 w 198"/>
                <a:gd name="T69" fmla="*/ 33 h 236"/>
                <a:gd name="T70" fmla="*/ 5 w 198"/>
                <a:gd name="T71" fmla="*/ 31 h 236"/>
                <a:gd name="T72" fmla="*/ 3 w 198"/>
                <a:gd name="T73" fmla="*/ 29 h 236"/>
                <a:gd name="T74" fmla="*/ 3 w 198"/>
                <a:gd name="T75" fmla="*/ 26 h 236"/>
                <a:gd name="T76" fmla="*/ 3 w 198"/>
                <a:gd name="T77" fmla="*/ 23 h 236"/>
                <a:gd name="T78" fmla="*/ 4 w 198"/>
                <a:gd name="T79" fmla="*/ 20 h 236"/>
                <a:gd name="T80" fmla="*/ 5 w 198"/>
                <a:gd name="T81" fmla="*/ 18 h 236"/>
                <a:gd name="T82" fmla="*/ 7 w 198"/>
                <a:gd name="T83" fmla="*/ 16 h 236"/>
                <a:gd name="T84" fmla="*/ 8 w 198"/>
                <a:gd name="T85" fmla="*/ 14 h 236"/>
                <a:gd name="T86" fmla="*/ 11 w 198"/>
                <a:gd name="T87" fmla="*/ 12 h 236"/>
                <a:gd name="T88" fmla="*/ 13 w 198"/>
                <a:gd name="T89" fmla="*/ 10 h 236"/>
                <a:gd name="T90" fmla="*/ 16 w 198"/>
                <a:gd name="T91" fmla="*/ 8 h 236"/>
                <a:gd name="T92" fmla="*/ 18 w 198"/>
                <a:gd name="T93" fmla="*/ 6 h 236"/>
                <a:gd name="T94" fmla="*/ 21 w 198"/>
                <a:gd name="T95" fmla="*/ 5 h 236"/>
                <a:gd name="T96" fmla="*/ 24 w 198"/>
                <a:gd name="T97" fmla="*/ 4 h 236"/>
                <a:gd name="T98" fmla="*/ 26 w 198"/>
                <a:gd name="T99" fmla="*/ 3 h 236"/>
                <a:gd name="T100" fmla="*/ 29 w 198"/>
                <a:gd name="T101" fmla="*/ 2 h 236"/>
                <a:gd name="T102" fmla="*/ 31 w 198"/>
                <a:gd name="T103" fmla="*/ 2 h 236"/>
                <a:gd name="T104" fmla="*/ 33 w 198"/>
                <a:gd name="T105" fmla="*/ 1 h 236"/>
                <a:gd name="T106" fmla="*/ 32 w 198"/>
                <a:gd name="T107" fmla="*/ 0 h 236"/>
                <a:gd name="T108" fmla="*/ 30 w 198"/>
                <a:gd name="T109" fmla="*/ 0 h 236"/>
                <a:gd name="T110" fmla="*/ 27 w 198"/>
                <a:gd name="T111" fmla="*/ 0 h 236"/>
                <a:gd name="T112" fmla="*/ 24 w 198"/>
                <a:gd name="T113" fmla="*/ 1 h 236"/>
                <a:gd name="T114" fmla="*/ 21 w 198"/>
                <a:gd name="T115" fmla="*/ 2 h 236"/>
                <a:gd name="T116" fmla="*/ 18 w 198"/>
                <a:gd name="T117" fmla="*/ 3 h 236"/>
                <a:gd name="T118" fmla="*/ 15 w 198"/>
                <a:gd name="T119" fmla="*/ 5 h 236"/>
                <a:gd name="T120" fmla="*/ 12 w 198"/>
                <a:gd name="T121" fmla="*/ 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50" name="Freeform 793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9 w 128"/>
                <a:gd name="T1" fmla="*/ 10 h 183"/>
                <a:gd name="T2" fmla="*/ 19 w 128"/>
                <a:gd name="T3" fmla="*/ 13 h 183"/>
                <a:gd name="T4" fmla="*/ 19 w 128"/>
                <a:gd name="T5" fmla="*/ 16 h 183"/>
                <a:gd name="T6" fmla="*/ 17 w 128"/>
                <a:gd name="T7" fmla="*/ 18 h 183"/>
                <a:gd name="T8" fmla="*/ 15 w 128"/>
                <a:gd name="T9" fmla="*/ 20 h 183"/>
                <a:gd name="T10" fmla="*/ 13 w 128"/>
                <a:gd name="T11" fmla="*/ 22 h 183"/>
                <a:gd name="T12" fmla="*/ 10 w 128"/>
                <a:gd name="T13" fmla="*/ 24 h 183"/>
                <a:gd name="T14" fmla="*/ 7 w 128"/>
                <a:gd name="T15" fmla="*/ 26 h 183"/>
                <a:gd name="T16" fmla="*/ 5 w 128"/>
                <a:gd name="T17" fmla="*/ 27 h 183"/>
                <a:gd name="T18" fmla="*/ 5 w 128"/>
                <a:gd name="T19" fmla="*/ 28 h 183"/>
                <a:gd name="T20" fmla="*/ 4 w 128"/>
                <a:gd name="T21" fmla="*/ 28 h 183"/>
                <a:gd name="T22" fmla="*/ 4 w 128"/>
                <a:gd name="T23" fmla="*/ 29 h 183"/>
                <a:gd name="T24" fmla="*/ 5 w 128"/>
                <a:gd name="T25" fmla="*/ 29 h 183"/>
                <a:gd name="T26" fmla="*/ 5 w 128"/>
                <a:gd name="T27" fmla="*/ 30 h 183"/>
                <a:gd name="T28" fmla="*/ 6 w 128"/>
                <a:gd name="T29" fmla="*/ 30 h 183"/>
                <a:gd name="T30" fmla="*/ 6 w 128"/>
                <a:gd name="T31" fmla="*/ 30 h 183"/>
                <a:gd name="T32" fmla="*/ 7 w 128"/>
                <a:gd name="T33" fmla="*/ 30 h 183"/>
                <a:gd name="T34" fmla="*/ 10 w 128"/>
                <a:gd name="T35" fmla="*/ 28 h 183"/>
                <a:gd name="T36" fmla="*/ 13 w 128"/>
                <a:gd name="T37" fmla="*/ 26 h 183"/>
                <a:gd name="T38" fmla="*/ 16 w 128"/>
                <a:gd name="T39" fmla="*/ 24 h 183"/>
                <a:gd name="T40" fmla="*/ 19 w 128"/>
                <a:gd name="T41" fmla="*/ 22 h 183"/>
                <a:gd name="T42" fmla="*/ 20 w 128"/>
                <a:gd name="T43" fmla="*/ 19 h 183"/>
                <a:gd name="T44" fmla="*/ 21 w 128"/>
                <a:gd name="T45" fmla="*/ 16 h 183"/>
                <a:gd name="T46" fmla="*/ 22 w 128"/>
                <a:gd name="T47" fmla="*/ 13 h 183"/>
                <a:gd name="T48" fmla="*/ 21 w 128"/>
                <a:gd name="T49" fmla="*/ 10 h 183"/>
                <a:gd name="T50" fmla="*/ 19 w 128"/>
                <a:gd name="T51" fmla="*/ 7 h 183"/>
                <a:gd name="T52" fmla="*/ 17 w 128"/>
                <a:gd name="T53" fmla="*/ 5 h 183"/>
                <a:gd name="T54" fmla="*/ 14 w 128"/>
                <a:gd name="T55" fmla="*/ 3 h 183"/>
                <a:gd name="T56" fmla="*/ 10 w 128"/>
                <a:gd name="T57" fmla="*/ 1 h 183"/>
                <a:gd name="T58" fmla="*/ 7 w 128"/>
                <a:gd name="T59" fmla="*/ 0 h 183"/>
                <a:gd name="T60" fmla="*/ 4 w 128"/>
                <a:gd name="T61" fmla="*/ 0 h 183"/>
                <a:gd name="T62" fmla="*/ 2 w 128"/>
                <a:gd name="T63" fmla="*/ 0 h 183"/>
                <a:gd name="T64" fmla="*/ 0 w 128"/>
                <a:gd name="T65" fmla="*/ 1 h 183"/>
                <a:gd name="T66" fmla="*/ 3 w 128"/>
                <a:gd name="T67" fmla="*/ 2 h 183"/>
                <a:gd name="T68" fmla="*/ 6 w 128"/>
                <a:gd name="T69" fmla="*/ 2 h 183"/>
                <a:gd name="T70" fmla="*/ 8 w 128"/>
                <a:gd name="T71" fmla="*/ 3 h 183"/>
                <a:gd name="T72" fmla="*/ 11 w 128"/>
                <a:gd name="T73" fmla="*/ 4 h 183"/>
                <a:gd name="T74" fmla="*/ 13 w 128"/>
                <a:gd name="T75" fmla="*/ 5 h 183"/>
                <a:gd name="T76" fmla="*/ 15 w 128"/>
                <a:gd name="T77" fmla="*/ 6 h 183"/>
                <a:gd name="T78" fmla="*/ 17 w 128"/>
                <a:gd name="T79" fmla="*/ 8 h 183"/>
                <a:gd name="T80" fmla="*/ 19 w 128"/>
                <a:gd name="T81" fmla="*/ 1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51" name="Freeform 794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7 w 323"/>
                <a:gd name="T1" fmla="*/ 12 h 379"/>
                <a:gd name="T2" fmla="*/ 9 w 323"/>
                <a:gd name="T3" fmla="*/ 19 h 379"/>
                <a:gd name="T4" fmla="*/ 3 w 323"/>
                <a:gd name="T5" fmla="*/ 28 h 379"/>
                <a:gd name="T6" fmla="*/ 0 w 323"/>
                <a:gd name="T7" fmla="*/ 38 h 379"/>
                <a:gd name="T8" fmla="*/ 1 w 323"/>
                <a:gd name="T9" fmla="*/ 44 h 379"/>
                <a:gd name="T10" fmla="*/ 2 w 323"/>
                <a:gd name="T11" fmla="*/ 47 h 379"/>
                <a:gd name="T12" fmla="*/ 3 w 323"/>
                <a:gd name="T13" fmla="*/ 50 h 379"/>
                <a:gd name="T14" fmla="*/ 6 w 323"/>
                <a:gd name="T15" fmla="*/ 52 h 379"/>
                <a:gd name="T16" fmla="*/ 9 w 323"/>
                <a:gd name="T17" fmla="*/ 54 h 379"/>
                <a:gd name="T18" fmla="*/ 14 w 323"/>
                <a:gd name="T19" fmla="*/ 57 h 379"/>
                <a:gd name="T20" fmla="*/ 20 w 323"/>
                <a:gd name="T21" fmla="*/ 58 h 379"/>
                <a:gd name="T22" fmla="*/ 25 w 323"/>
                <a:gd name="T23" fmla="*/ 60 h 379"/>
                <a:gd name="T24" fmla="*/ 31 w 323"/>
                <a:gd name="T25" fmla="*/ 61 h 379"/>
                <a:gd name="T26" fmla="*/ 36 w 323"/>
                <a:gd name="T27" fmla="*/ 62 h 379"/>
                <a:gd name="T28" fmla="*/ 42 w 323"/>
                <a:gd name="T29" fmla="*/ 62 h 379"/>
                <a:gd name="T30" fmla="*/ 48 w 323"/>
                <a:gd name="T31" fmla="*/ 63 h 379"/>
                <a:gd name="T32" fmla="*/ 51 w 323"/>
                <a:gd name="T33" fmla="*/ 63 h 379"/>
                <a:gd name="T34" fmla="*/ 53 w 323"/>
                <a:gd name="T35" fmla="*/ 62 h 379"/>
                <a:gd name="T36" fmla="*/ 53 w 323"/>
                <a:gd name="T37" fmla="*/ 60 h 379"/>
                <a:gd name="T38" fmla="*/ 52 w 323"/>
                <a:gd name="T39" fmla="*/ 59 h 379"/>
                <a:gd name="T40" fmla="*/ 48 w 323"/>
                <a:gd name="T41" fmla="*/ 58 h 379"/>
                <a:gd name="T42" fmla="*/ 43 w 323"/>
                <a:gd name="T43" fmla="*/ 58 h 379"/>
                <a:gd name="T44" fmla="*/ 38 w 323"/>
                <a:gd name="T45" fmla="*/ 58 h 379"/>
                <a:gd name="T46" fmla="*/ 33 w 323"/>
                <a:gd name="T47" fmla="*/ 57 h 379"/>
                <a:gd name="T48" fmla="*/ 28 w 323"/>
                <a:gd name="T49" fmla="*/ 56 h 379"/>
                <a:gd name="T50" fmla="*/ 22 w 323"/>
                <a:gd name="T51" fmla="*/ 55 h 379"/>
                <a:gd name="T52" fmla="*/ 17 w 323"/>
                <a:gd name="T53" fmla="*/ 53 h 379"/>
                <a:gd name="T54" fmla="*/ 12 w 323"/>
                <a:gd name="T55" fmla="*/ 51 h 379"/>
                <a:gd name="T56" fmla="*/ 8 w 323"/>
                <a:gd name="T57" fmla="*/ 48 h 379"/>
                <a:gd name="T58" fmla="*/ 6 w 323"/>
                <a:gd name="T59" fmla="*/ 45 h 379"/>
                <a:gd name="T60" fmla="*/ 5 w 323"/>
                <a:gd name="T61" fmla="*/ 40 h 379"/>
                <a:gd name="T62" fmla="*/ 6 w 323"/>
                <a:gd name="T63" fmla="*/ 33 h 379"/>
                <a:gd name="T64" fmla="*/ 8 w 323"/>
                <a:gd name="T65" fmla="*/ 27 h 379"/>
                <a:gd name="T66" fmla="*/ 11 w 323"/>
                <a:gd name="T67" fmla="*/ 23 h 379"/>
                <a:gd name="T68" fmla="*/ 15 w 323"/>
                <a:gd name="T69" fmla="*/ 18 h 379"/>
                <a:gd name="T70" fmla="*/ 19 w 323"/>
                <a:gd name="T71" fmla="*/ 15 h 379"/>
                <a:gd name="T72" fmla="*/ 24 w 323"/>
                <a:gd name="T73" fmla="*/ 11 h 379"/>
                <a:gd name="T74" fmla="*/ 30 w 323"/>
                <a:gd name="T75" fmla="*/ 7 h 379"/>
                <a:gd name="T76" fmla="*/ 36 w 323"/>
                <a:gd name="T77" fmla="*/ 4 h 379"/>
                <a:gd name="T78" fmla="*/ 42 w 323"/>
                <a:gd name="T79" fmla="*/ 1 h 379"/>
                <a:gd name="T80" fmla="*/ 42 w 323"/>
                <a:gd name="T81" fmla="*/ 0 h 379"/>
                <a:gd name="T82" fmla="*/ 36 w 323"/>
                <a:gd name="T83" fmla="*/ 1 h 379"/>
                <a:gd name="T84" fmla="*/ 30 w 323"/>
                <a:gd name="T85" fmla="*/ 3 h 379"/>
                <a:gd name="T86" fmla="*/ 23 w 323"/>
                <a:gd name="T87" fmla="*/ 6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52" name="Freeform 795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39 w 282"/>
                <a:gd name="T1" fmla="*/ 13 h 253"/>
                <a:gd name="T2" fmla="*/ 41 w 282"/>
                <a:gd name="T3" fmla="*/ 15 h 253"/>
                <a:gd name="T4" fmla="*/ 43 w 282"/>
                <a:gd name="T5" fmla="*/ 18 h 253"/>
                <a:gd name="T6" fmla="*/ 43 w 282"/>
                <a:gd name="T7" fmla="*/ 21 h 253"/>
                <a:gd name="T8" fmla="*/ 43 w 282"/>
                <a:gd name="T9" fmla="*/ 24 h 253"/>
                <a:gd name="T10" fmla="*/ 43 w 282"/>
                <a:gd name="T11" fmla="*/ 26 h 253"/>
                <a:gd name="T12" fmla="*/ 42 w 282"/>
                <a:gd name="T13" fmla="*/ 28 h 253"/>
                <a:gd name="T14" fmla="*/ 41 w 282"/>
                <a:gd name="T15" fmla="*/ 31 h 253"/>
                <a:gd name="T16" fmla="*/ 39 w 282"/>
                <a:gd name="T17" fmla="*/ 32 h 253"/>
                <a:gd name="T18" fmla="*/ 38 w 282"/>
                <a:gd name="T19" fmla="*/ 34 h 253"/>
                <a:gd name="T20" fmla="*/ 36 w 282"/>
                <a:gd name="T21" fmla="*/ 36 h 253"/>
                <a:gd name="T22" fmla="*/ 34 w 282"/>
                <a:gd name="T23" fmla="*/ 37 h 253"/>
                <a:gd name="T24" fmla="*/ 32 w 282"/>
                <a:gd name="T25" fmla="*/ 39 h 253"/>
                <a:gd name="T26" fmla="*/ 32 w 282"/>
                <a:gd name="T27" fmla="*/ 40 h 253"/>
                <a:gd name="T28" fmla="*/ 32 w 282"/>
                <a:gd name="T29" fmla="*/ 40 h 253"/>
                <a:gd name="T30" fmla="*/ 32 w 282"/>
                <a:gd name="T31" fmla="*/ 41 h 253"/>
                <a:gd name="T32" fmla="*/ 32 w 282"/>
                <a:gd name="T33" fmla="*/ 41 h 253"/>
                <a:gd name="T34" fmla="*/ 33 w 282"/>
                <a:gd name="T35" fmla="*/ 42 h 253"/>
                <a:gd name="T36" fmla="*/ 34 w 282"/>
                <a:gd name="T37" fmla="*/ 42 h 253"/>
                <a:gd name="T38" fmla="*/ 34 w 282"/>
                <a:gd name="T39" fmla="*/ 42 h 253"/>
                <a:gd name="T40" fmla="*/ 35 w 282"/>
                <a:gd name="T41" fmla="*/ 41 h 253"/>
                <a:gd name="T42" fmla="*/ 39 w 282"/>
                <a:gd name="T43" fmla="*/ 39 h 253"/>
                <a:gd name="T44" fmla="*/ 42 w 282"/>
                <a:gd name="T45" fmla="*/ 36 h 253"/>
                <a:gd name="T46" fmla="*/ 45 w 282"/>
                <a:gd name="T47" fmla="*/ 32 h 253"/>
                <a:gd name="T48" fmla="*/ 46 w 282"/>
                <a:gd name="T49" fmla="*/ 28 h 253"/>
                <a:gd name="T50" fmla="*/ 47 w 282"/>
                <a:gd name="T51" fmla="*/ 23 h 253"/>
                <a:gd name="T52" fmla="*/ 47 w 282"/>
                <a:gd name="T53" fmla="*/ 19 h 253"/>
                <a:gd name="T54" fmla="*/ 45 w 282"/>
                <a:gd name="T55" fmla="*/ 15 h 253"/>
                <a:gd name="T56" fmla="*/ 42 w 282"/>
                <a:gd name="T57" fmla="*/ 12 h 253"/>
                <a:gd name="T58" fmla="*/ 40 w 282"/>
                <a:gd name="T59" fmla="*/ 10 h 253"/>
                <a:gd name="T60" fmla="*/ 37 w 282"/>
                <a:gd name="T61" fmla="*/ 8 h 253"/>
                <a:gd name="T62" fmla="*/ 34 w 282"/>
                <a:gd name="T63" fmla="*/ 6 h 253"/>
                <a:gd name="T64" fmla="*/ 31 w 282"/>
                <a:gd name="T65" fmla="*/ 5 h 253"/>
                <a:gd name="T66" fmla="*/ 27 w 282"/>
                <a:gd name="T67" fmla="*/ 4 h 253"/>
                <a:gd name="T68" fmla="*/ 24 w 282"/>
                <a:gd name="T69" fmla="*/ 3 h 253"/>
                <a:gd name="T70" fmla="*/ 20 w 282"/>
                <a:gd name="T71" fmla="*/ 2 h 253"/>
                <a:gd name="T72" fmla="*/ 17 w 282"/>
                <a:gd name="T73" fmla="*/ 1 h 253"/>
                <a:gd name="T74" fmla="*/ 14 w 282"/>
                <a:gd name="T75" fmla="*/ 1 h 253"/>
                <a:gd name="T76" fmla="*/ 11 w 282"/>
                <a:gd name="T77" fmla="*/ 0 h 253"/>
                <a:gd name="T78" fmla="*/ 8 w 282"/>
                <a:gd name="T79" fmla="*/ 0 h 253"/>
                <a:gd name="T80" fmla="*/ 5 w 282"/>
                <a:gd name="T81" fmla="*/ 0 h 253"/>
                <a:gd name="T82" fmla="*/ 3 w 282"/>
                <a:gd name="T83" fmla="*/ 0 h 253"/>
                <a:gd name="T84" fmla="*/ 2 w 282"/>
                <a:gd name="T85" fmla="*/ 0 h 253"/>
                <a:gd name="T86" fmla="*/ 1 w 282"/>
                <a:gd name="T87" fmla="*/ 1 h 253"/>
                <a:gd name="T88" fmla="*/ 0 w 282"/>
                <a:gd name="T89" fmla="*/ 1 h 253"/>
                <a:gd name="T90" fmla="*/ 2 w 282"/>
                <a:gd name="T91" fmla="*/ 1 h 253"/>
                <a:gd name="T92" fmla="*/ 4 w 282"/>
                <a:gd name="T93" fmla="*/ 1 h 253"/>
                <a:gd name="T94" fmla="*/ 6 w 282"/>
                <a:gd name="T95" fmla="*/ 2 h 253"/>
                <a:gd name="T96" fmla="*/ 9 w 282"/>
                <a:gd name="T97" fmla="*/ 2 h 253"/>
                <a:gd name="T98" fmla="*/ 11 w 282"/>
                <a:gd name="T99" fmla="*/ 3 h 253"/>
                <a:gd name="T100" fmla="*/ 14 w 282"/>
                <a:gd name="T101" fmla="*/ 3 h 253"/>
                <a:gd name="T102" fmla="*/ 16 w 282"/>
                <a:gd name="T103" fmla="*/ 4 h 253"/>
                <a:gd name="T104" fmla="*/ 19 w 282"/>
                <a:gd name="T105" fmla="*/ 4 h 253"/>
                <a:gd name="T106" fmla="*/ 22 w 282"/>
                <a:gd name="T107" fmla="*/ 5 h 253"/>
                <a:gd name="T108" fmla="*/ 24 w 282"/>
                <a:gd name="T109" fmla="*/ 6 h 253"/>
                <a:gd name="T110" fmla="*/ 27 w 282"/>
                <a:gd name="T111" fmla="*/ 7 h 253"/>
                <a:gd name="T112" fmla="*/ 30 w 282"/>
                <a:gd name="T113" fmla="*/ 8 h 253"/>
                <a:gd name="T114" fmla="*/ 32 w 282"/>
                <a:gd name="T115" fmla="*/ 9 h 253"/>
                <a:gd name="T116" fmla="*/ 35 w 282"/>
                <a:gd name="T117" fmla="*/ 10 h 253"/>
                <a:gd name="T118" fmla="*/ 37 w 282"/>
                <a:gd name="T119" fmla="*/ 11 h 253"/>
                <a:gd name="T120" fmla="*/ 39 w 282"/>
                <a:gd name="T121" fmla="*/ 13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53" name="Freeform 796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21 h 236"/>
                <a:gd name="T2" fmla="*/ 0 w 115"/>
                <a:gd name="T3" fmla="*/ 24 h 236"/>
                <a:gd name="T4" fmla="*/ 1 w 115"/>
                <a:gd name="T5" fmla="*/ 27 h 236"/>
                <a:gd name="T6" fmla="*/ 2 w 115"/>
                <a:gd name="T7" fmla="*/ 30 h 236"/>
                <a:gd name="T8" fmla="*/ 4 w 115"/>
                <a:gd name="T9" fmla="*/ 33 h 236"/>
                <a:gd name="T10" fmla="*/ 6 w 115"/>
                <a:gd name="T11" fmla="*/ 35 h 236"/>
                <a:gd name="T12" fmla="*/ 9 w 115"/>
                <a:gd name="T13" fmla="*/ 37 h 236"/>
                <a:gd name="T14" fmla="*/ 12 w 115"/>
                <a:gd name="T15" fmla="*/ 38 h 236"/>
                <a:gd name="T16" fmla="*/ 15 w 115"/>
                <a:gd name="T17" fmla="*/ 39 h 236"/>
                <a:gd name="T18" fmla="*/ 16 w 115"/>
                <a:gd name="T19" fmla="*/ 39 h 236"/>
                <a:gd name="T20" fmla="*/ 17 w 115"/>
                <a:gd name="T21" fmla="*/ 39 h 236"/>
                <a:gd name="T22" fmla="*/ 18 w 115"/>
                <a:gd name="T23" fmla="*/ 38 h 236"/>
                <a:gd name="T24" fmla="*/ 18 w 115"/>
                <a:gd name="T25" fmla="*/ 37 h 236"/>
                <a:gd name="T26" fmla="*/ 18 w 115"/>
                <a:gd name="T27" fmla="*/ 36 h 236"/>
                <a:gd name="T28" fmla="*/ 18 w 115"/>
                <a:gd name="T29" fmla="*/ 36 h 236"/>
                <a:gd name="T30" fmla="*/ 18 w 115"/>
                <a:gd name="T31" fmla="*/ 35 h 236"/>
                <a:gd name="T32" fmla="*/ 17 w 115"/>
                <a:gd name="T33" fmla="*/ 34 h 236"/>
                <a:gd name="T34" fmla="*/ 14 w 115"/>
                <a:gd name="T35" fmla="*/ 33 h 236"/>
                <a:gd name="T36" fmla="*/ 11 w 115"/>
                <a:gd name="T37" fmla="*/ 32 h 236"/>
                <a:gd name="T38" fmla="*/ 8 w 115"/>
                <a:gd name="T39" fmla="*/ 30 h 236"/>
                <a:gd name="T40" fmla="*/ 7 w 115"/>
                <a:gd name="T41" fmla="*/ 27 h 236"/>
                <a:gd name="T42" fmla="*/ 5 w 115"/>
                <a:gd name="T43" fmla="*/ 24 h 236"/>
                <a:gd name="T44" fmla="*/ 5 w 115"/>
                <a:gd name="T45" fmla="*/ 21 h 236"/>
                <a:gd name="T46" fmla="*/ 5 w 115"/>
                <a:gd name="T47" fmla="*/ 18 h 236"/>
                <a:gd name="T48" fmla="*/ 6 w 115"/>
                <a:gd name="T49" fmla="*/ 15 h 236"/>
                <a:gd name="T50" fmla="*/ 7 w 115"/>
                <a:gd name="T51" fmla="*/ 12 h 236"/>
                <a:gd name="T52" fmla="*/ 9 w 115"/>
                <a:gd name="T53" fmla="*/ 10 h 236"/>
                <a:gd name="T54" fmla="*/ 12 w 115"/>
                <a:gd name="T55" fmla="*/ 8 h 236"/>
                <a:gd name="T56" fmla="*/ 14 w 115"/>
                <a:gd name="T57" fmla="*/ 5 h 236"/>
                <a:gd name="T58" fmla="*/ 16 w 115"/>
                <a:gd name="T59" fmla="*/ 4 h 236"/>
                <a:gd name="T60" fmla="*/ 18 w 115"/>
                <a:gd name="T61" fmla="*/ 2 h 236"/>
                <a:gd name="T62" fmla="*/ 19 w 115"/>
                <a:gd name="T63" fmla="*/ 1 h 236"/>
                <a:gd name="T64" fmla="*/ 19 w 115"/>
                <a:gd name="T65" fmla="*/ 0 h 236"/>
                <a:gd name="T66" fmla="*/ 17 w 115"/>
                <a:gd name="T67" fmla="*/ 1 h 236"/>
                <a:gd name="T68" fmla="*/ 14 w 115"/>
                <a:gd name="T69" fmla="*/ 2 h 236"/>
                <a:gd name="T70" fmla="*/ 11 w 115"/>
                <a:gd name="T71" fmla="*/ 4 h 236"/>
                <a:gd name="T72" fmla="*/ 8 w 115"/>
                <a:gd name="T73" fmla="*/ 7 h 236"/>
                <a:gd name="T74" fmla="*/ 5 w 115"/>
                <a:gd name="T75" fmla="*/ 10 h 236"/>
                <a:gd name="T76" fmla="*/ 3 w 115"/>
                <a:gd name="T77" fmla="*/ 14 h 236"/>
                <a:gd name="T78" fmla="*/ 1 w 115"/>
                <a:gd name="T79" fmla="*/ 17 h 236"/>
                <a:gd name="T80" fmla="*/ 0 w 115"/>
                <a:gd name="T81" fmla="*/ 21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54" name="Freeform 797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35 w 245"/>
                <a:gd name="T1" fmla="*/ 21 h 310"/>
                <a:gd name="T2" fmla="*/ 37 w 245"/>
                <a:gd name="T3" fmla="*/ 24 h 310"/>
                <a:gd name="T4" fmla="*/ 38 w 245"/>
                <a:gd name="T5" fmla="*/ 28 h 310"/>
                <a:gd name="T6" fmla="*/ 37 w 245"/>
                <a:gd name="T7" fmla="*/ 31 h 310"/>
                <a:gd name="T8" fmla="*/ 35 w 245"/>
                <a:gd name="T9" fmla="*/ 35 h 310"/>
                <a:gd name="T10" fmla="*/ 31 w 245"/>
                <a:gd name="T11" fmla="*/ 38 h 310"/>
                <a:gd name="T12" fmla="*/ 28 w 245"/>
                <a:gd name="T13" fmla="*/ 41 h 310"/>
                <a:gd name="T14" fmla="*/ 24 w 245"/>
                <a:gd name="T15" fmla="*/ 44 h 310"/>
                <a:gd name="T16" fmla="*/ 21 w 245"/>
                <a:gd name="T17" fmla="*/ 47 h 310"/>
                <a:gd name="T18" fmla="*/ 21 w 245"/>
                <a:gd name="T19" fmla="*/ 48 h 310"/>
                <a:gd name="T20" fmla="*/ 20 w 245"/>
                <a:gd name="T21" fmla="*/ 50 h 310"/>
                <a:gd name="T22" fmla="*/ 20 w 245"/>
                <a:gd name="T23" fmla="*/ 51 h 310"/>
                <a:gd name="T24" fmla="*/ 22 w 245"/>
                <a:gd name="T25" fmla="*/ 52 h 310"/>
                <a:gd name="T26" fmla="*/ 23 w 245"/>
                <a:gd name="T27" fmla="*/ 52 h 310"/>
                <a:gd name="T28" fmla="*/ 26 w 245"/>
                <a:gd name="T29" fmla="*/ 49 h 310"/>
                <a:gd name="T30" fmla="*/ 30 w 245"/>
                <a:gd name="T31" fmla="*/ 45 h 310"/>
                <a:gd name="T32" fmla="*/ 35 w 245"/>
                <a:gd name="T33" fmla="*/ 41 h 310"/>
                <a:gd name="T34" fmla="*/ 38 w 245"/>
                <a:gd name="T35" fmla="*/ 37 h 310"/>
                <a:gd name="T36" fmla="*/ 41 w 245"/>
                <a:gd name="T37" fmla="*/ 31 h 310"/>
                <a:gd name="T38" fmla="*/ 41 w 245"/>
                <a:gd name="T39" fmla="*/ 25 h 310"/>
                <a:gd name="T40" fmla="*/ 38 w 245"/>
                <a:gd name="T41" fmla="*/ 20 h 310"/>
                <a:gd name="T42" fmla="*/ 34 w 245"/>
                <a:gd name="T43" fmla="*/ 16 h 310"/>
                <a:gd name="T44" fmla="*/ 29 w 245"/>
                <a:gd name="T45" fmla="*/ 13 h 310"/>
                <a:gd name="T46" fmla="*/ 25 w 245"/>
                <a:gd name="T47" fmla="*/ 10 h 310"/>
                <a:gd name="T48" fmla="*/ 20 w 245"/>
                <a:gd name="T49" fmla="*/ 8 h 310"/>
                <a:gd name="T50" fmla="*/ 16 w 245"/>
                <a:gd name="T51" fmla="*/ 5 h 310"/>
                <a:gd name="T52" fmla="*/ 11 w 245"/>
                <a:gd name="T53" fmla="*/ 3 h 310"/>
                <a:gd name="T54" fmla="*/ 7 w 245"/>
                <a:gd name="T55" fmla="*/ 1 h 310"/>
                <a:gd name="T56" fmla="*/ 3 w 245"/>
                <a:gd name="T57" fmla="*/ 0 h 310"/>
                <a:gd name="T58" fmla="*/ 1 w 245"/>
                <a:gd name="T59" fmla="*/ 0 h 310"/>
                <a:gd name="T60" fmla="*/ 2 w 245"/>
                <a:gd name="T61" fmla="*/ 1 h 310"/>
                <a:gd name="T62" fmla="*/ 6 w 245"/>
                <a:gd name="T63" fmla="*/ 3 h 310"/>
                <a:gd name="T64" fmla="*/ 10 w 245"/>
                <a:gd name="T65" fmla="*/ 5 h 310"/>
                <a:gd name="T66" fmla="*/ 14 w 245"/>
                <a:gd name="T67" fmla="*/ 7 h 310"/>
                <a:gd name="T68" fmla="*/ 19 w 245"/>
                <a:gd name="T69" fmla="*/ 10 h 310"/>
                <a:gd name="T70" fmla="*/ 23 w 245"/>
                <a:gd name="T71" fmla="*/ 12 h 310"/>
                <a:gd name="T72" fmla="*/ 28 w 245"/>
                <a:gd name="T73" fmla="*/ 15 h 310"/>
                <a:gd name="T74" fmla="*/ 31 w 245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55" name="Freeform 798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81909" name="Group 799"/>
          <p:cNvGrpSpPr>
            <a:grpSpLocks/>
          </p:cNvGrpSpPr>
          <p:nvPr/>
        </p:nvGrpSpPr>
        <p:grpSpPr bwMode="auto">
          <a:xfrm>
            <a:off x="609600" y="2157413"/>
            <a:ext cx="3340100" cy="3265487"/>
            <a:chOff x="2865" y="1307"/>
            <a:chExt cx="2104" cy="2057"/>
          </a:xfrm>
        </p:grpSpPr>
        <p:sp>
          <p:nvSpPr>
            <p:cNvPr id="9334" name="Line 800"/>
            <p:cNvSpPr>
              <a:spLocks noChangeShapeType="1"/>
            </p:cNvSpPr>
            <p:nvPr/>
          </p:nvSpPr>
          <p:spPr bwMode="auto">
            <a:xfrm>
              <a:off x="4092" y="1307"/>
              <a:ext cx="877" cy="176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35" name="Line 801"/>
            <p:cNvSpPr>
              <a:spLocks noChangeShapeType="1"/>
            </p:cNvSpPr>
            <p:nvPr/>
          </p:nvSpPr>
          <p:spPr bwMode="auto">
            <a:xfrm>
              <a:off x="3466" y="2211"/>
              <a:ext cx="1487" cy="1014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36" name="Line 802"/>
            <p:cNvSpPr>
              <a:spLocks noChangeShapeType="1"/>
            </p:cNvSpPr>
            <p:nvPr/>
          </p:nvSpPr>
          <p:spPr bwMode="auto">
            <a:xfrm>
              <a:off x="3657" y="3158"/>
              <a:ext cx="1014" cy="206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37" name="Text Box 803"/>
            <p:cNvSpPr txBox="1">
              <a:spLocks noChangeArrowheads="1"/>
            </p:cNvSpPr>
            <p:nvPr/>
          </p:nvSpPr>
          <p:spPr bwMode="auto">
            <a:xfrm>
              <a:off x="2865" y="2510"/>
              <a:ext cx="9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dirty="0">
                  <a:solidFill>
                    <a:srgbClr val="FF3300"/>
                  </a:solidFill>
                  <a:latin typeface="+mn-lt"/>
                </a:rPr>
                <a:t>client/server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C032315-D4EB-4F58-A06B-DAE5F7A9FF2F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879AA0-FA04-4C3F-AB4C-6818979F7D10}" type="slidenum">
              <a:rPr lang="en-US">
                <a:latin typeface="Verdana" pitchFamily="34" charset="0"/>
              </a:rPr>
              <a:pPr/>
              <a:t>60</a:t>
            </a:fld>
            <a:endParaRPr lang="en-US">
              <a:latin typeface="Verdana" pitchFamily="34" charset="0"/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Peer-to-Peer</a:t>
            </a:r>
          </a:p>
        </p:txBody>
      </p:sp>
      <p:pic>
        <p:nvPicPr>
          <p:cNvPr id="727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1822450"/>
            <a:ext cx="3630612" cy="271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5" y="1649413"/>
            <a:ext cx="22383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9CE7E-B045-44BB-94E0-E769491ED914}" type="datetime1">
              <a:rPr lang="en-US" smtClean="0"/>
              <a:pPr>
                <a:defRPr/>
              </a:pPr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51E58-A820-4579-9735-69D53A06139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P2P: A distributed System Architecture</a:t>
            </a:r>
          </a:p>
        </p:txBody>
      </p:sp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0" y="1600200"/>
            <a:ext cx="547673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The information is not located in a central location but is distributed among all peers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A peer may need to communicate with multiple peers to locate a piece of information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kern="0" dirty="0" smtClean="0"/>
              <a:t>No centralized control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kern="0" dirty="0" smtClean="0"/>
              <a:t>Typically many heterogeneous nodes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kern="0" dirty="0" smtClean="0">
                <a:solidFill>
                  <a:srgbClr val="FF0000"/>
                </a:solidFill>
              </a:rPr>
              <a:t>Nodes are symmetric in function: both client and server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kern="0" dirty="0" smtClean="0"/>
              <a:t>Takes advantage of distributed, shared resources (bandwidth, CPU, storage) on peer-nodes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kern="0" dirty="0" smtClean="0"/>
              <a:t>Fault-tolerant, self-organizing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kern="0" dirty="0" smtClean="0"/>
              <a:t>Operates in dynamic environment, frequent join and leave is the norm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 kern="0" dirty="0" smtClean="0"/>
          </a:p>
        </p:txBody>
      </p:sp>
      <p:pic>
        <p:nvPicPr>
          <p:cNvPr id="2283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732" y="1371598"/>
            <a:ext cx="3237584" cy="2833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30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3AD579-0149-4D02-9455-4914AAB683EB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7475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55D8EC-ABB8-43D1-BF03-128337FD5893}" type="slidenum">
              <a:rPr lang="en-US">
                <a:latin typeface="Verdana" pitchFamily="34" charset="0"/>
              </a:rPr>
              <a:pPr/>
              <a:t>62</a:t>
            </a:fld>
            <a:endParaRPr lang="en-US">
              <a:latin typeface="Verdana" pitchFamily="34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8450" y="61913"/>
            <a:ext cx="8520113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File Distribution: Server-Client vs P2P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5138" y="1227138"/>
            <a:ext cx="8258175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i="1" u="sng" dirty="0" smtClean="0">
                <a:solidFill>
                  <a:srgbClr val="FF3300"/>
                </a:solidFill>
              </a:rPr>
              <a:t>Question</a:t>
            </a:r>
            <a:r>
              <a:rPr lang="en-US" dirty="0" smtClean="0"/>
              <a:t> : How much time to distribute a file of size F from one server to </a:t>
            </a:r>
            <a:r>
              <a:rPr lang="en-US" i="1" dirty="0" smtClean="0"/>
              <a:t>N  clients</a:t>
            </a:r>
            <a:r>
              <a:rPr lang="en-US" dirty="0" smtClean="0"/>
              <a:t>?</a:t>
            </a:r>
          </a:p>
        </p:txBody>
      </p:sp>
      <p:sp>
        <p:nvSpPr>
          <p:cNvPr id="74759" name="Freeform 4"/>
          <p:cNvSpPr>
            <a:spLocks/>
          </p:cNvSpPr>
          <p:nvPr/>
        </p:nvSpPr>
        <p:spPr bwMode="auto">
          <a:xfrm>
            <a:off x="2373313" y="4032250"/>
            <a:ext cx="3775075" cy="2146300"/>
          </a:xfrm>
          <a:custGeom>
            <a:avLst/>
            <a:gdLst>
              <a:gd name="T0" fmla="*/ 698330 w 1292"/>
              <a:gd name="T1" fmla="*/ 11971 h 1255"/>
              <a:gd name="T2" fmla="*/ 102266 w 1292"/>
              <a:gd name="T3" fmla="*/ 268501 h 1255"/>
              <a:gd name="T4" fmla="*/ 84735 w 1292"/>
              <a:gd name="T5" fmla="*/ 894434 h 1255"/>
              <a:gd name="T6" fmla="*/ 154860 w 1292"/>
              <a:gd name="T7" fmla="*/ 1417755 h 1255"/>
              <a:gd name="T8" fmla="*/ 715862 w 1292"/>
              <a:gd name="T9" fmla="*/ 1489584 h 1255"/>
              <a:gd name="T10" fmla="*/ 1890459 w 1292"/>
              <a:gd name="T11" fmla="*/ 1930815 h 1255"/>
              <a:gd name="T12" fmla="*/ 2907275 w 1292"/>
              <a:gd name="T13" fmla="*/ 2115516 h 1255"/>
              <a:gd name="T14" fmla="*/ 3503340 w 1292"/>
              <a:gd name="T15" fmla="*/ 1746113 h 1255"/>
              <a:gd name="T16" fmla="*/ 3713715 w 1292"/>
              <a:gd name="T17" fmla="*/ 761039 h 1255"/>
              <a:gd name="T18" fmla="*/ 3520871 w 1292"/>
              <a:gd name="T19" fmla="*/ 360852 h 1255"/>
              <a:gd name="T20" fmla="*/ 2188492 w 1292"/>
              <a:gd name="T21" fmla="*/ 196673 h 1255"/>
              <a:gd name="T22" fmla="*/ 698330 w 1292"/>
              <a:gd name="T23" fmla="*/ 1197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74760" name="Group 5"/>
          <p:cNvGrpSpPr>
            <a:grpSpLocks/>
          </p:cNvGrpSpPr>
          <p:nvPr/>
        </p:nvGrpSpPr>
        <p:grpSpPr bwMode="auto">
          <a:xfrm>
            <a:off x="1552575" y="3181350"/>
            <a:ext cx="538163" cy="885825"/>
            <a:chOff x="4180" y="783"/>
            <a:chExt cx="150" cy="307"/>
          </a:xfrm>
        </p:grpSpPr>
        <p:sp>
          <p:nvSpPr>
            <p:cNvPr id="74794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74795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74796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74797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74798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799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4800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74801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</p:grpSp>
      <p:sp>
        <p:nvSpPr>
          <p:cNvPr id="74761" name="Line 14"/>
          <p:cNvSpPr>
            <a:spLocks noChangeShapeType="1"/>
          </p:cNvSpPr>
          <p:nvPr/>
        </p:nvSpPr>
        <p:spPr bwMode="auto">
          <a:xfrm>
            <a:off x="1819275" y="4051300"/>
            <a:ext cx="80327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4762" name="Text Box 15"/>
          <p:cNvSpPr txBox="1">
            <a:spLocks noChangeArrowheads="1"/>
          </p:cNvSpPr>
          <p:nvPr/>
        </p:nvSpPr>
        <p:spPr bwMode="auto">
          <a:xfrm>
            <a:off x="2179638" y="3719513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u</a:t>
            </a:r>
            <a:r>
              <a:rPr lang="en-US" baseline="-25000">
                <a:latin typeface="+mn-lt"/>
              </a:rPr>
              <a:t>s</a:t>
            </a:r>
          </a:p>
        </p:txBody>
      </p:sp>
      <p:graphicFrame>
        <p:nvGraphicFramePr>
          <p:cNvPr id="7476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156572"/>
              </p:ext>
            </p:extLst>
          </p:nvPr>
        </p:nvGraphicFramePr>
        <p:xfrm>
          <a:off x="3190875" y="2817813"/>
          <a:ext cx="5476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86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2817813"/>
                        <a:ext cx="5476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Line 17"/>
          <p:cNvSpPr>
            <a:spLocks noChangeShapeType="1"/>
          </p:cNvSpPr>
          <p:nvPr/>
        </p:nvSpPr>
        <p:spPr bwMode="auto">
          <a:xfrm>
            <a:off x="3551238" y="3214688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4765" name="Line 18"/>
          <p:cNvSpPr>
            <a:spLocks noChangeShapeType="1"/>
          </p:cNvSpPr>
          <p:nvPr/>
        </p:nvSpPr>
        <p:spPr bwMode="auto">
          <a:xfrm flipH="1" flipV="1">
            <a:off x="3348038" y="3205163"/>
            <a:ext cx="2286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4766" name="Text Box 19"/>
          <p:cNvSpPr txBox="1">
            <a:spLocks noChangeArrowheads="1"/>
          </p:cNvSpPr>
          <p:nvPr/>
        </p:nvSpPr>
        <p:spPr bwMode="auto">
          <a:xfrm>
            <a:off x="4184650" y="344011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latin typeface="+mn-lt"/>
              </a:rPr>
              <a:t>u</a:t>
            </a:r>
            <a:r>
              <a:rPr lang="en-US" i="1" baseline="-25000">
                <a:latin typeface="+mn-lt"/>
              </a:rPr>
              <a:t>2</a:t>
            </a:r>
          </a:p>
        </p:txBody>
      </p:sp>
      <p:sp>
        <p:nvSpPr>
          <p:cNvPr id="74767" name="Text Box 20"/>
          <p:cNvSpPr txBox="1">
            <a:spLocks noChangeArrowheads="1"/>
          </p:cNvSpPr>
          <p:nvPr/>
        </p:nvSpPr>
        <p:spPr bwMode="auto">
          <a:xfrm>
            <a:off x="3592513" y="347503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latin typeface="+mn-lt"/>
              </a:rPr>
              <a:t>d</a:t>
            </a:r>
            <a:r>
              <a:rPr lang="en-US" i="1" baseline="-25000">
                <a:latin typeface="+mn-lt"/>
              </a:rPr>
              <a:t>1</a:t>
            </a:r>
          </a:p>
        </p:txBody>
      </p:sp>
      <p:graphicFrame>
        <p:nvGraphicFramePr>
          <p:cNvPr id="7476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780860"/>
              </p:ext>
            </p:extLst>
          </p:nvPr>
        </p:nvGraphicFramePr>
        <p:xfrm>
          <a:off x="4614863" y="2784475"/>
          <a:ext cx="5730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87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2784475"/>
                        <a:ext cx="5730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9" name="Line 22"/>
          <p:cNvSpPr>
            <a:spLocks noChangeShapeType="1"/>
          </p:cNvSpPr>
          <p:nvPr/>
        </p:nvSpPr>
        <p:spPr bwMode="auto">
          <a:xfrm flipV="1">
            <a:off x="4397375" y="3243263"/>
            <a:ext cx="317500" cy="1042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4770" name="Line 23"/>
          <p:cNvSpPr>
            <a:spLocks noChangeShapeType="1"/>
          </p:cNvSpPr>
          <p:nvPr/>
        </p:nvSpPr>
        <p:spPr bwMode="auto">
          <a:xfrm flipH="1">
            <a:off x="4587875" y="3322638"/>
            <a:ext cx="330200" cy="1052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4771" name="Text Box 24"/>
          <p:cNvSpPr txBox="1">
            <a:spLocks noChangeArrowheads="1"/>
          </p:cNvSpPr>
          <p:nvPr/>
        </p:nvSpPr>
        <p:spPr bwMode="auto">
          <a:xfrm>
            <a:off x="4722813" y="362585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latin typeface="+mn-lt"/>
              </a:rPr>
              <a:t>d</a:t>
            </a:r>
            <a:r>
              <a:rPr lang="en-US" i="1" baseline="-25000">
                <a:latin typeface="+mn-lt"/>
              </a:rPr>
              <a:t>2</a:t>
            </a:r>
          </a:p>
        </p:txBody>
      </p:sp>
      <p:sp>
        <p:nvSpPr>
          <p:cNvPr id="74772" name="Text Box 25"/>
          <p:cNvSpPr txBox="1">
            <a:spLocks noChangeArrowheads="1"/>
          </p:cNvSpPr>
          <p:nvPr/>
        </p:nvSpPr>
        <p:spPr bwMode="auto">
          <a:xfrm>
            <a:off x="3140075" y="347503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latin typeface="+mn-lt"/>
              </a:rPr>
              <a:t>u</a:t>
            </a:r>
            <a:r>
              <a:rPr lang="en-US" i="1" baseline="-25000">
                <a:latin typeface="+mn-lt"/>
              </a:rPr>
              <a:t>1</a:t>
            </a:r>
          </a:p>
        </p:txBody>
      </p:sp>
      <p:sp>
        <p:nvSpPr>
          <p:cNvPr id="74773" name="Oval 27"/>
          <p:cNvSpPr>
            <a:spLocks noChangeArrowheads="1"/>
          </p:cNvSpPr>
          <p:nvPr/>
        </p:nvSpPr>
        <p:spPr bwMode="auto">
          <a:xfrm>
            <a:off x="2657475" y="5608638"/>
            <a:ext cx="112713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4774" name="Oval 28"/>
          <p:cNvSpPr>
            <a:spLocks noChangeArrowheads="1"/>
          </p:cNvSpPr>
          <p:nvPr/>
        </p:nvSpPr>
        <p:spPr bwMode="auto">
          <a:xfrm>
            <a:off x="3360738" y="5922963"/>
            <a:ext cx="112712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4775" name="Oval 29"/>
          <p:cNvSpPr>
            <a:spLocks noChangeArrowheads="1"/>
          </p:cNvSpPr>
          <p:nvPr/>
        </p:nvSpPr>
        <p:spPr bwMode="auto">
          <a:xfrm>
            <a:off x="3833813" y="6130925"/>
            <a:ext cx="112712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4776" name="Oval 30"/>
          <p:cNvSpPr>
            <a:spLocks noChangeArrowheads="1"/>
          </p:cNvSpPr>
          <p:nvPr/>
        </p:nvSpPr>
        <p:spPr bwMode="auto">
          <a:xfrm>
            <a:off x="4552950" y="6248400"/>
            <a:ext cx="112713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4777" name="Oval 31"/>
          <p:cNvSpPr>
            <a:spLocks noChangeArrowheads="1"/>
          </p:cNvSpPr>
          <p:nvPr/>
        </p:nvSpPr>
        <p:spPr bwMode="auto">
          <a:xfrm>
            <a:off x="5454650" y="6335713"/>
            <a:ext cx="112713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4778" name="Oval 32"/>
          <p:cNvSpPr>
            <a:spLocks noChangeArrowheads="1"/>
          </p:cNvSpPr>
          <p:nvPr/>
        </p:nvSpPr>
        <p:spPr bwMode="auto">
          <a:xfrm>
            <a:off x="6057900" y="6089650"/>
            <a:ext cx="112713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4779" name="Oval 33"/>
          <p:cNvSpPr>
            <a:spLocks noChangeArrowheads="1"/>
          </p:cNvSpPr>
          <p:nvPr/>
        </p:nvSpPr>
        <p:spPr bwMode="auto">
          <a:xfrm>
            <a:off x="6272213" y="5416550"/>
            <a:ext cx="112712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4780" name="Oval 34"/>
          <p:cNvSpPr>
            <a:spLocks noChangeArrowheads="1"/>
          </p:cNvSpPr>
          <p:nvPr/>
        </p:nvSpPr>
        <p:spPr bwMode="auto">
          <a:xfrm>
            <a:off x="5448300" y="3986213"/>
            <a:ext cx="112713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4781" name="Oval 35"/>
          <p:cNvSpPr>
            <a:spLocks noChangeArrowheads="1"/>
          </p:cNvSpPr>
          <p:nvPr/>
        </p:nvSpPr>
        <p:spPr bwMode="auto">
          <a:xfrm>
            <a:off x="6148388" y="4313237"/>
            <a:ext cx="112712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graphicFrame>
        <p:nvGraphicFramePr>
          <p:cNvPr id="7478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215500"/>
              </p:ext>
            </p:extLst>
          </p:nvPr>
        </p:nvGraphicFramePr>
        <p:xfrm>
          <a:off x="846138" y="4733925"/>
          <a:ext cx="5667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88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4733925"/>
                        <a:ext cx="5667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3" name="Line 39"/>
          <p:cNvSpPr>
            <a:spLocks noChangeShapeType="1"/>
          </p:cNvSpPr>
          <p:nvPr/>
        </p:nvSpPr>
        <p:spPr bwMode="auto">
          <a:xfrm>
            <a:off x="1376363" y="4962525"/>
            <a:ext cx="101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4784" name="Line 40"/>
          <p:cNvSpPr>
            <a:spLocks noChangeShapeType="1"/>
          </p:cNvSpPr>
          <p:nvPr/>
        </p:nvSpPr>
        <p:spPr bwMode="auto">
          <a:xfrm flipH="1">
            <a:off x="1431925" y="5110163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4785" name="Text Box 41"/>
          <p:cNvSpPr txBox="1">
            <a:spLocks noChangeArrowheads="1"/>
          </p:cNvSpPr>
          <p:nvPr/>
        </p:nvSpPr>
        <p:spPr bwMode="auto">
          <a:xfrm>
            <a:off x="1565275" y="510857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latin typeface="+mn-lt"/>
              </a:rPr>
              <a:t>u</a:t>
            </a:r>
            <a:r>
              <a:rPr lang="en-US" i="1" baseline="-25000">
                <a:latin typeface="+mn-lt"/>
              </a:rPr>
              <a:t>N</a:t>
            </a:r>
          </a:p>
        </p:txBody>
      </p:sp>
      <p:sp>
        <p:nvSpPr>
          <p:cNvPr id="74786" name="Text Box 42"/>
          <p:cNvSpPr txBox="1">
            <a:spLocks noChangeArrowheads="1"/>
          </p:cNvSpPr>
          <p:nvPr/>
        </p:nvSpPr>
        <p:spPr bwMode="auto">
          <a:xfrm>
            <a:off x="1568450" y="451167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latin typeface="+mn-lt"/>
              </a:rPr>
              <a:t>d</a:t>
            </a:r>
            <a:r>
              <a:rPr lang="en-US" i="1" baseline="-25000">
                <a:latin typeface="+mn-lt"/>
              </a:rPr>
              <a:t>N</a:t>
            </a:r>
          </a:p>
        </p:txBody>
      </p:sp>
      <p:sp>
        <p:nvSpPr>
          <p:cNvPr id="74787" name="Text Box 43"/>
          <p:cNvSpPr txBox="1">
            <a:spLocks noChangeArrowheads="1"/>
          </p:cNvSpPr>
          <p:nvPr/>
        </p:nvSpPr>
        <p:spPr bwMode="auto">
          <a:xfrm>
            <a:off x="1443038" y="2797175"/>
            <a:ext cx="1173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+mn-lt"/>
              </a:rPr>
              <a:t>Server</a:t>
            </a:r>
            <a:endParaRPr lang="en-US" baseline="-25000">
              <a:latin typeface="+mn-lt"/>
            </a:endParaRPr>
          </a:p>
        </p:txBody>
      </p:sp>
      <p:sp>
        <p:nvSpPr>
          <p:cNvPr id="74788" name="Text Box 44"/>
          <p:cNvSpPr txBox="1">
            <a:spLocks noChangeArrowheads="1"/>
          </p:cNvSpPr>
          <p:nvPr/>
        </p:nvSpPr>
        <p:spPr bwMode="auto">
          <a:xfrm>
            <a:off x="3294063" y="4730750"/>
            <a:ext cx="24082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Network (with </a:t>
            </a:r>
          </a:p>
          <a:p>
            <a:pPr eaLnBrk="1" hangingPunct="1"/>
            <a:r>
              <a:rPr lang="en-US">
                <a:latin typeface="+mn-lt"/>
              </a:rPr>
              <a:t>abundant bandwidth)</a:t>
            </a:r>
          </a:p>
        </p:txBody>
      </p:sp>
      <p:sp>
        <p:nvSpPr>
          <p:cNvPr id="74789" name="AutoShape 46"/>
          <p:cNvSpPr>
            <a:spLocks noChangeArrowheads="1"/>
          </p:cNvSpPr>
          <p:nvPr/>
        </p:nvSpPr>
        <p:spPr bwMode="auto">
          <a:xfrm>
            <a:off x="900113" y="3176588"/>
            <a:ext cx="527050" cy="825500"/>
          </a:xfrm>
          <a:prstGeom prst="can">
            <a:avLst>
              <a:gd name="adj" fmla="val 39157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4790" name="Text Box 47"/>
          <p:cNvSpPr txBox="1">
            <a:spLocks noChangeArrowheads="1"/>
          </p:cNvSpPr>
          <p:nvPr/>
        </p:nvSpPr>
        <p:spPr bwMode="auto">
          <a:xfrm>
            <a:off x="71438" y="4030663"/>
            <a:ext cx="1658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+mn-lt"/>
              </a:rPr>
              <a:t>File, size </a:t>
            </a:r>
            <a:r>
              <a:rPr lang="en-US" i="1">
                <a:latin typeface="+mn-lt"/>
              </a:rPr>
              <a:t>F</a:t>
            </a:r>
            <a:endParaRPr lang="en-US" i="1" baseline="-25000">
              <a:latin typeface="+mn-lt"/>
            </a:endParaRPr>
          </a:p>
        </p:txBody>
      </p:sp>
      <p:sp>
        <p:nvSpPr>
          <p:cNvPr id="74791" name="Text Box 49"/>
          <p:cNvSpPr txBox="1">
            <a:spLocks noChangeArrowheads="1"/>
          </p:cNvSpPr>
          <p:nvPr/>
        </p:nvSpPr>
        <p:spPr bwMode="auto">
          <a:xfrm>
            <a:off x="6483350" y="3408363"/>
            <a:ext cx="259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i="1" dirty="0">
                <a:solidFill>
                  <a:srgbClr val="FF3300"/>
                </a:solidFill>
                <a:latin typeface="+mn-lt"/>
              </a:rPr>
              <a:t>u</a:t>
            </a:r>
            <a:r>
              <a:rPr lang="en-US" sz="2000" i="1" baseline="-25000" dirty="0">
                <a:solidFill>
                  <a:srgbClr val="FF3300"/>
                </a:solidFill>
                <a:latin typeface="+mn-lt"/>
              </a:rPr>
              <a:t>s</a:t>
            </a:r>
            <a:r>
              <a:rPr lang="en-US" sz="2000" i="1" dirty="0">
                <a:solidFill>
                  <a:srgbClr val="FF3300"/>
                </a:solidFill>
                <a:latin typeface="+mn-lt"/>
              </a:rPr>
              <a:t>:</a:t>
            </a:r>
            <a:r>
              <a:rPr lang="en-US" sz="2000" dirty="0">
                <a:latin typeface="+mn-lt"/>
              </a:rPr>
              <a:t> server upload bandwidth</a:t>
            </a:r>
          </a:p>
        </p:txBody>
      </p:sp>
      <p:sp>
        <p:nvSpPr>
          <p:cNvPr id="74792" name="Text Box 50"/>
          <p:cNvSpPr txBox="1">
            <a:spLocks noChangeArrowheads="1"/>
          </p:cNvSpPr>
          <p:nvPr/>
        </p:nvSpPr>
        <p:spPr bwMode="auto">
          <a:xfrm>
            <a:off x="6510337" y="4127500"/>
            <a:ext cx="259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i="1" dirty="0" err="1">
                <a:solidFill>
                  <a:srgbClr val="FF3300"/>
                </a:solidFill>
                <a:latin typeface="+mn-lt"/>
              </a:rPr>
              <a:t>u</a:t>
            </a:r>
            <a:r>
              <a:rPr lang="en-US" sz="2000" i="1" baseline="-25000" dirty="0" err="1">
                <a:solidFill>
                  <a:srgbClr val="FF3300"/>
                </a:solidFill>
                <a:latin typeface="+mn-lt"/>
              </a:rPr>
              <a:t>i</a:t>
            </a:r>
            <a:r>
              <a:rPr lang="en-US" sz="2000" i="1" dirty="0">
                <a:solidFill>
                  <a:srgbClr val="FF3300"/>
                </a:solidFill>
                <a:latin typeface="+mn-lt"/>
              </a:rPr>
              <a:t>:</a:t>
            </a:r>
            <a:r>
              <a:rPr lang="en-US" sz="2000" dirty="0">
                <a:latin typeface="+mn-lt"/>
              </a:rPr>
              <a:t> client </a:t>
            </a:r>
            <a:r>
              <a:rPr lang="en-US" sz="2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 upload bandwidth</a:t>
            </a:r>
          </a:p>
        </p:txBody>
      </p:sp>
      <p:sp>
        <p:nvSpPr>
          <p:cNvPr id="74793" name="Text Box 51"/>
          <p:cNvSpPr txBox="1">
            <a:spLocks noChangeArrowheads="1"/>
          </p:cNvSpPr>
          <p:nvPr/>
        </p:nvSpPr>
        <p:spPr bwMode="auto">
          <a:xfrm>
            <a:off x="6537325" y="4872038"/>
            <a:ext cx="259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i="1" dirty="0">
                <a:solidFill>
                  <a:srgbClr val="FF3300"/>
                </a:solidFill>
                <a:latin typeface="+mn-lt"/>
              </a:rPr>
              <a:t>d</a:t>
            </a:r>
            <a:r>
              <a:rPr lang="en-US" sz="2000" i="1" baseline="-25000" dirty="0">
                <a:solidFill>
                  <a:srgbClr val="FF3300"/>
                </a:solidFill>
                <a:latin typeface="+mn-lt"/>
              </a:rPr>
              <a:t>i</a:t>
            </a:r>
            <a:r>
              <a:rPr lang="en-US" sz="2000" i="1" dirty="0">
                <a:solidFill>
                  <a:srgbClr val="FF3300"/>
                </a:solidFill>
                <a:latin typeface="+mn-lt"/>
              </a:rPr>
              <a:t>:</a:t>
            </a:r>
            <a:r>
              <a:rPr lang="en-US" sz="2000" dirty="0">
                <a:latin typeface="+mn-lt"/>
              </a:rPr>
              <a:t> client download bandwidth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68364" y="2657365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 copies must be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downloaded 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C7D5EA0-0E46-425D-89D8-CE95B439F5D9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7577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0DE954-6882-4B39-A16F-4EB1445A447B}" type="slidenum">
              <a:rPr lang="en-US">
                <a:latin typeface="Verdana" pitchFamily="34" charset="0"/>
              </a:rPr>
              <a:pPr/>
              <a:t>63</a:t>
            </a:fld>
            <a:endParaRPr lang="en-US">
              <a:latin typeface="Verdana" pitchFamily="34" charset="0"/>
            </a:endParaRP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8450" y="61913"/>
            <a:ext cx="8520113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File distribution time: server-client</a:t>
            </a:r>
          </a:p>
        </p:txBody>
      </p:sp>
      <p:sp>
        <p:nvSpPr>
          <p:cNvPr id="75782" name="Freeform 4"/>
          <p:cNvSpPr>
            <a:spLocks/>
          </p:cNvSpPr>
          <p:nvPr/>
        </p:nvSpPr>
        <p:spPr bwMode="auto">
          <a:xfrm>
            <a:off x="5807075" y="2316163"/>
            <a:ext cx="2497138" cy="1677987"/>
          </a:xfrm>
          <a:custGeom>
            <a:avLst/>
            <a:gdLst>
              <a:gd name="T0" fmla="*/ 461932 w 1292"/>
              <a:gd name="T1" fmla="*/ 9359 h 1255"/>
              <a:gd name="T2" fmla="*/ 67647 w 1292"/>
              <a:gd name="T3" fmla="*/ 209916 h 1255"/>
              <a:gd name="T4" fmla="*/ 56050 w 1292"/>
              <a:gd name="T5" fmla="*/ 699273 h 1255"/>
              <a:gd name="T6" fmla="*/ 102437 w 1292"/>
              <a:gd name="T7" fmla="*/ 1108407 h 1255"/>
              <a:gd name="T8" fmla="*/ 473528 w 1292"/>
              <a:gd name="T9" fmla="*/ 1164563 h 1255"/>
              <a:gd name="T10" fmla="*/ 1250502 w 1292"/>
              <a:gd name="T11" fmla="*/ 1509520 h 1255"/>
              <a:gd name="T12" fmla="*/ 1923106 w 1292"/>
              <a:gd name="T13" fmla="*/ 1653920 h 1255"/>
              <a:gd name="T14" fmla="*/ 2317390 w 1292"/>
              <a:gd name="T15" fmla="*/ 1365119 h 1255"/>
              <a:gd name="T16" fmla="*/ 2456550 w 1292"/>
              <a:gd name="T17" fmla="*/ 594983 h 1255"/>
              <a:gd name="T18" fmla="*/ 2328987 w 1292"/>
              <a:gd name="T19" fmla="*/ 282116 h 1255"/>
              <a:gd name="T20" fmla="*/ 1447644 w 1292"/>
              <a:gd name="T21" fmla="*/ 153760 h 1255"/>
              <a:gd name="T22" fmla="*/ 461932 w 1292"/>
              <a:gd name="T23" fmla="*/ 9359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75783" name="Group 5"/>
          <p:cNvGrpSpPr>
            <a:grpSpLocks/>
          </p:cNvGrpSpPr>
          <p:nvPr/>
        </p:nvGrpSpPr>
        <p:grpSpPr bwMode="auto">
          <a:xfrm>
            <a:off x="5264150" y="1651000"/>
            <a:ext cx="355600" cy="692150"/>
            <a:chOff x="4180" y="783"/>
            <a:chExt cx="150" cy="307"/>
          </a:xfrm>
        </p:grpSpPr>
        <p:sp>
          <p:nvSpPr>
            <p:cNvPr id="75818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75819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75820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75821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75822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823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5824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75825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</p:grpSp>
      <p:sp>
        <p:nvSpPr>
          <p:cNvPr id="75784" name="Line 14"/>
          <p:cNvSpPr>
            <a:spLocks noChangeShapeType="1"/>
          </p:cNvSpPr>
          <p:nvPr/>
        </p:nvSpPr>
        <p:spPr bwMode="auto">
          <a:xfrm>
            <a:off x="5440363" y="2332038"/>
            <a:ext cx="531812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5785" name="Text Box 15"/>
          <p:cNvSpPr txBox="1">
            <a:spLocks noChangeArrowheads="1"/>
          </p:cNvSpPr>
          <p:nvPr/>
        </p:nvSpPr>
        <p:spPr bwMode="auto">
          <a:xfrm>
            <a:off x="5678488" y="2071688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u</a:t>
            </a:r>
            <a:r>
              <a:rPr lang="en-US" baseline="-25000">
                <a:latin typeface="+mn-lt"/>
              </a:rPr>
              <a:t>s</a:t>
            </a:r>
          </a:p>
        </p:txBody>
      </p:sp>
      <p:graphicFrame>
        <p:nvGraphicFramePr>
          <p:cNvPr id="7578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677129"/>
              </p:ext>
            </p:extLst>
          </p:nvPr>
        </p:nvGraphicFramePr>
        <p:xfrm>
          <a:off x="6346825" y="1366838"/>
          <a:ext cx="3635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0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825" y="1366838"/>
                        <a:ext cx="3635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7" name="Line 17"/>
          <p:cNvSpPr>
            <a:spLocks noChangeShapeType="1"/>
          </p:cNvSpPr>
          <p:nvPr/>
        </p:nvSpPr>
        <p:spPr bwMode="auto">
          <a:xfrm>
            <a:off x="6586538" y="1677988"/>
            <a:ext cx="150812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5788" name="Line 18"/>
          <p:cNvSpPr>
            <a:spLocks noChangeShapeType="1"/>
          </p:cNvSpPr>
          <p:nvPr/>
        </p:nvSpPr>
        <p:spPr bwMode="auto">
          <a:xfrm flipH="1" flipV="1">
            <a:off x="6451600" y="1670050"/>
            <a:ext cx="150813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5789" name="Text Box 19"/>
          <p:cNvSpPr txBox="1">
            <a:spLocks noChangeArrowheads="1"/>
          </p:cNvSpPr>
          <p:nvPr/>
        </p:nvSpPr>
        <p:spPr bwMode="auto">
          <a:xfrm>
            <a:off x="6938963" y="1797050"/>
            <a:ext cx="555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latin typeface="+mn-lt"/>
              </a:rPr>
              <a:t>u</a:t>
            </a:r>
            <a:r>
              <a:rPr lang="en-US" i="1" baseline="-25000">
                <a:latin typeface="+mn-lt"/>
              </a:rPr>
              <a:t>2</a:t>
            </a:r>
          </a:p>
        </p:txBody>
      </p:sp>
      <p:sp>
        <p:nvSpPr>
          <p:cNvPr id="75790" name="Text Box 20"/>
          <p:cNvSpPr txBox="1">
            <a:spLocks noChangeArrowheads="1"/>
          </p:cNvSpPr>
          <p:nvPr/>
        </p:nvSpPr>
        <p:spPr bwMode="auto">
          <a:xfrm>
            <a:off x="6613525" y="1881188"/>
            <a:ext cx="403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latin typeface="+mn-lt"/>
              </a:rPr>
              <a:t>d</a:t>
            </a:r>
            <a:r>
              <a:rPr lang="en-US" i="1" baseline="-25000">
                <a:latin typeface="+mn-lt"/>
              </a:rPr>
              <a:t>1</a:t>
            </a:r>
          </a:p>
        </p:txBody>
      </p:sp>
      <p:graphicFrame>
        <p:nvGraphicFramePr>
          <p:cNvPr id="7579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754843"/>
              </p:ext>
            </p:extLst>
          </p:nvPr>
        </p:nvGraphicFramePr>
        <p:xfrm>
          <a:off x="7289800" y="1341438"/>
          <a:ext cx="37941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1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1341438"/>
                        <a:ext cx="379413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2" name="Line 22"/>
          <p:cNvSpPr>
            <a:spLocks noChangeShapeType="1"/>
          </p:cNvSpPr>
          <p:nvPr/>
        </p:nvSpPr>
        <p:spPr bwMode="auto">
          <a:xfrm flipV="1">
            <a:off x="7145338" y="1700213"/>
            <a:ext cx="211137" cy="814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5793" name="Line 23"/>
          <p:cNvSpPr>
            <a:spLocks noChangeShapeType="1"/>
          </p:cNvSpPr>
          <p:nvPr/>
        </p:nvSpPr>
        <p:spPr bwMode="auto">
          <a:xfrm flipH="1">
            <a:off x="7272338" y="1762125"/>
            <a:ext cx="219075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5794" name="Text Box 24"/>
          <p:cNvSpPr txBox="1">
            <a:spLocks noChangeArrowheads="1"/>
          </p:cNvSpPr>
          <p:nvPr/>
        </p:nvSpPr>
        <p:spPr bwMode="auto">
          <a:xfrm>
            <a:off x="7361238" y="1998663"/>
            <a:ext cx="403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latin typeface="+mn-lt"/>
              </a:rPr>
              <a:t>d</a:t>
            </a:r>
            <a:r>
              <a:rPr lang="en-US" i="1" baseline="-25000">
                <a:latin typeface="+mn-lt"/>
              </a:rPr>
              <a:t>2</a:t>
            </a:r>
          </a:p>
        </p:txBody>
      </p:sp>
      <p:sp>
        <p:nvSpPr>
          <p:cNvPr id="75795" name="Text Box 25"/>
          <p:cNvSpPr txBox="1">
            <a:spLocks noChangeArrowheads="1"/>
          </p:cNvSpPr>
          <p:nvPr/>
        </p:nvSpPr>
        <p:spPr bwMode="auto">
          <a:xfrm>
            <a:off x="6203950" y="1881188"/>
            <a:ext cx="512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latin typeface="+mn-lt"/>
              </a:rPr>
              <a:t>u</a:t>
            </a:r>
            <a:r>
              <a:rPr lang="en-US" i="1" baseline="-25000">
                <a:latin typeface="+mn-lt"/>
              </a:rPr>
              <a:t>1</a:t>
            </a:r>
          </a:p>
        </p:txBody>
      </p:sp>
      <p:sp>
        <p:nvSpPr>
          <p:cNvPr id="75796" name="Oval 26"/>
          <p:cNvSpPr>
            <a:spLocks noChangeArrowheads="1"/>
          </p:cNvSpPr>
          <p:nvPr/>
        </p:nvSpPr>
        <p:spPr bwMode="auto">
          <a:xfrm>
            <a:off x="5994400" y="3548063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5797" name="Oval 27"/>
          <p:cNvSpPr>
            <a:spLocks noChangeArrowheads="1"/>
          </p:cNvSpPr>
          <p:nvPr/>
        </p:nvSpPr>
        <p:spPr bwMode="auto">
          <a:xfrm>
            <a:off x="6459538" y="3794125"/>
            <a:ext cx="746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5798" name="Oval 28"/>
          <p:cNvSpPr>
            <a:spLocks noChangeArrowheads="1"/>
          </p:cNvSpPr>
          <p:nvPr/>
        </p:nvSpPr>
        <p:spPr bwMode="auto">
          <a:xfrm>
            <a:off x="6773863" y="3956050"/>
            <a:ext cx="73025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5799" name="Oval 31"/>
          <p:cNvSpPr>
            <a:spLocks noChangeArrowheads="1"/>
          </p:cNvSpPr>
          <p:nvPr/>
        </p:nvSpPr>
        <p:spPr bwMode="auto">
          <a:xfrm>
            <a:off x="8245475" y="3924300"/>
            <a:ext cx="74613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5800" name="Oval 32"/>
          <p:cNvSpPr>
            <a:spLocks noChangeArrowheads="1"/>
          </p:cNvSpPr>
          <p:nvPr/>
        </p:nvSpPr>
        <p:spPr bwMode="auto">
          <a:xfrm>
            <a:off x="8386763" y="3398838"/>
            <a:ext cx="74612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5801" name="Oval 33"/>
          <p:cNvSpPr>
            <a:spLocks noChangeArrowheads="1"/>
          </p:cNvSpPr>
          <p:nvPr/>
        </p:nvSpPr>
        <p:spPr bwMode="auto">
          <a:xfrm>
            <a:off x="7842250" y="2281238"/>
            <a:ext cx="746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5802" name="Oval 34"/>
          <p:cNvSpPr>
            <a:spLocks noChangeArrowheads="1"/>
          </p:cNvSpPr>
          <p:nvPr/>
        </p:nvSpPr>
        <p:spPr bwMode="auto">
          <a:xfrm>
            <a:off x="8437563" y="2933700"/>
            <a:ext cx="746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graphicFrame>
        <p:nvGraphicFramePr>
          <p:cNvPr id="7580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01225"/>
              </p:ext>
            </p:extLst>
          </p:nvPr>
        </p:nvGraphicFramePr>
        <p:xfrm>
          <a:off x="4795838" y="2865438"/>
          <a:ext cx="3746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2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2865438"/>
                        <a:ext cx="37465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4" name="Line 36"/>
          <p:cNvSpPr>
            <a:spLocks noChangeShapeType="1"/>
          </p:cNvSpPr>
          <p:nvPr/>
        </p:nvSpPr>
        <p:spPr bwMode="auto">
          <a:xfrm>
            <a:off x="5146675" y="3043238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5805" name="Line 37"/>
          <p:cNvSpPr>
            <a:spLocks noChangeShapeType="1"/>
          </p:cNvSpPr>
          <p:nvPr/>
        </p:nvSpPr>
        <p:spPr bwMode="auto">
          <a:xfrm flipH="1">
            <a:off x="5183188" y="3159125"/>
            <a:ext cx="663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5806" name="Text Box 38"/>
          <p:cNvSpPr txBox="1">
            <a:spLocks noChangeArrowheads="1"/>
          </p:cNvSpPr>
          <p:nvPr/>
        </p:nvSpPr>
        <p:spPr bwMode="auto">
          <a:xfrm>
            <a:off x="5272088" y="31575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latin typeface="+mn-lt"/>
              </a:rPr>
              <a:t>u</a:t>
            </a:r>
            <a:r>
              <a:rPr lang="en-US" i="1" baseline="-25000">
                <a:latin typeface="+mn-lt"/>
              </a:rPr>
              <a:t>N</a:t>
            </a:r>
          </a:p>
        </p:txBody>
      </p:sp>
      <p:sp>
        <p:nvSpPr>
          <p:cNvPr id="75807" name="Text Box 39"/>
          <p:cNvSpPr txBox="1">
            <a:spLocks noChangeArrowheads="1"/>
          </p:cNvSpPr>
          <p:nvPr/>
        </p:nvSpPr>
        <p:spPr bwMode="auto">
          <a:xfrm>
            <a:off x="5273675" y="2690813"/>
            <a:ext cx="528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latin typeface="+mn-lt"/>
              </a:rPr>
              <a:t>d</a:t>
            </a:r>
            <a:r>
              <a:rPr lang="en-US" i="1" baseline="-25000">
                <a:latin typeface="+mn-lt"/>
              </a:rPr>
              <a:t>N</a:t>
            </a:r>
          </a:p>
        </p:txBody>
      </p:sp>
      <p:sp>
        <p:nvSpPr>
          <p:cNvPr id="75808" name="Text Box 40"/>
          <p:cNvSpPr txBox="1">
            <a:spLocks noChangeArrowheads="1"/>
          </p:cNvSpPr>
          <p:nvPr/>
        </p:nvSpPr>
        <p:spPr bwMode="auto">
          <a:xfrm>
            <a:off x="5081588" y="1295400"/>
            <a:ext cx="1011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+mn-lt"/>
              </a:rPr>
              <a:t>Server</a:t>
            </a:r>
            <a:endParaRPr lang="en-US" baseline="-25000">
              <a:latin typeface="+mn-lt"/>
            </a:endParaRPr>
          </a:p>
        </p:txBody>
      </p:sp>
      <p:sp>
        <p:nvSpPr>
          <p:cNvPr id="75809" name="Text Box 41"/>
          <p:cNvSpPr txBox="1">
            <a:spLocks noChangeArrowheads="1"/>
          </p:cNvSpPr>
          <p:nvPr/>
        </p:nvSpPr>
        <p:spPr bwMode="auto">
          <a:xfrm>
            <a:off x="5889625" y="2625725"/>
            <a:ext cx="2408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Network (with </a:t>
            </a:r>
          </a:p>
          <a:p>
            <a:pPr eaLnBrk="1" hangingPunct="1"/>
            <a:r>
              <a:rPr lang="en-US">
                <a:latin typeface="+mn-lt"/>
              </a:rPr>
              <a:t>abundant bandwidth)</a:t>
            </a:r>
          </a:p>
        </p:txBody>
      </p:sp>
      <p:sp>
        <p:nvSpPr>
          <p:cNvPr id="75810" name="AutoShape 42"/>
          <p:cNvSpPr>
            <a:spLocks noChangeArrowheads="1"/>
          </p:cNvSpPr>
          <p:nvPr/>
        </p:nvSpPr>
        <p:spPr bwMode="auto">
          <a:xfrm>
            <a:off x="4832350" y="1647825"/>
            <a:ext cx="347663" cy="644525"/>
          </a:xfrm>
          <a:prstGeom prst="can">
            <a:avLst>
              <a:gd name="adj" fmla="val 46347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5811" name="Text Box 43"/>
          <p:cNvSpPr txBox="1">
            <a:spLocks noChangeArrowheads="1"/>
          </p:cNvSpPr>
          <p:nvPr/>
        </p:nvSpPr>
        <p:spPr bwMode="auto">
          <a:xfrm>
            <a:off x="4779963" y="1828800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i="1">
                <a:solidFill>
                  <a:schemeClr val="bg1"/>
                </a:solidFill>
                <a:latin typeface="+mn-lt"/>
              </a:rPr>
              <a:t>F</a:t>
            </a:r>
            <a:endParaRPr lang="en-US" i="1" baseline="-25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5812" name="Rectangle 47"/>
          <p:cNvSpPr>
            <a:spLocks noGrp="1" noChangeArrowheads="1"/>
          </p:cNvSpPr>
          <p:nvPr>
            <p:ph type="body" idx="4294967295"/>
          </p:nvPr>
        </p:nvSpPr>
        <p:spPr>
          <a:xfrm>
            <a:off x="385763" y="1614488"/>
            <a:ext cx="4273323" cy="247173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server sends N copies:</a:t>
            </a:r>
          </a:p>
          <a:p>
            <a:pPr lvl="1" eaLnBrk="1" hangingPunct="1"/>
            <a:r>
              <a:rPr lang="en-US" i="1" dirty="0" smtClean="0"/>
              <a:t>NF/u</a:t>
            </a:r>
            <a:r>
              <a:rPr lang="en-US" i="1" baseline="-25000" dirty="0" smtClean="0"/>
              <a:t>s</a:t>
            </a:r>
            <a:r>
              <a:rPr lang="en-US" baseline="-25000" dirty="0" smtClean="0"/>
              <a:t> </a:t>
            </a:r>
            <a:r>
              <a:rPr lang="en-US" dirty="0" smtClean="0"/>
              <a:t>time </a:t>
            </a:r>
          </a:p>
          <a:p>
            <a:pPr eaLnBrk="1" hangingPunct="1"/>
            <a:r>
              <a:rPr lang="en-US" sz="2800" dirty="0" smtClean="0"/>
              <a:t>Each client </a:t>
            </a:r>
            <a:r>
              <a:rPr lang="en-US" sz="2800" dirty="0" err="1" smtClean="0"/>
              <a:t>i</a:t>
            </a:r>
            <a:r>
              <a:rPr lang="en-US" sz="2800" dirty="0" smtClean="0"/>
              <a:t> takes F/d</a:t>
            </a:r>
            <a:r>
              <a:rPr lang="en-US" sz="2800" baseline="-25000" dirty="0" smtClean="0"/>
              <a:t>i </a:t>
            </a:r>
            <a:r>
              <a:rPr lang="en-US" sz="2800" dirty="0" smtClean="0"/>
              <a:t>time to download</a:t>
            </a:r>
          </a:p>
        </p:txBody>
      </p:sp>
      <p:sp>
        <p:nvSpPr>
          <p:cNvPr id="245814" name="Text Box 54"/>
          <p:cNvSpPr txBox="1">
            <a:spLocks noChangeArrowheads="1"/>
          </p:cNvSpPr>
          <p:nvPr/>
        </p:nvSpPr>
        <p:spPr bwMode="auto">
          <a:xfrm>
            <a:off x="5564188" y="5394325"/>
            <a:ext cx="317023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increases linearly in 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(for large N)</a:t>
            </a:r>
          </a:p>
        </p:txBody>
      </p:sp>
      <p:sp>
        <p:nvSpPr>
          <p:cNvPr id="75814" name="Oval 29"/>
          <p:cNvSpPr>
            <a:spLocks noChangeArrowheads="1"/>
          </p:cNvSpPr>
          <p:nvPr/>
        </p:nvSpPr>
        <p:spPr bwMode="auto">
          <a:xfrm>
            <a:off x="7248525" y="4048125"/>
            <a:ext cx="74613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5815" name="Oval 30"/>
          <p:cNvSpPr>
            <a:spLocks noChangeArrowheads="1"/>
          </p:cNvSpPr>
          <p:nvPr/>
        </p:nvSpPr>
        <p:spPr bwMode="auto">
          <a:xfrm>
            <a:off x="7845425" y="41163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5816" name="Text Box 49"/>
          <p:cNvSpPr txBox="1">
            <a:spLocks noChangeArrowheads="1"/>
          </p:cNvSpPr>
          <p:nvPr/>
        </p:nvSpPr>
        <p:spPr bwMode="auto">
          <a:xfrm>
            <a:off x="3925888" y="4838700"/>
            <a:ext cx="4341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/>
              <a:t>= d</a:t>
            </a:r>
            <a:r>
              <a:rPr lang="en-US" sz="2400" baseline="-25000"/>
              <a:t>cs</a:t>
            </a:r>
            <a:r>
              <a:rPr lang="en-US" sz="2400"/>
              <a:t> = max </a:t>
            </a:r>
            <a:r>
              <a:rPr lang="en-US" sz="2800"/>
              <a:t>{</a:t>
            </a:r>
            <a:r>
              <a:rPr lang="en-US" sz="2400"/>
              <a:t> </a:t>
            </a:r>
            <a:r>
              <a:rPr lang="en-US" sz="2400" i="1"/>
              <a:t>NF/u</a:t>
            </a:r>
            <a:r>
              <a:rPr lang="en-US" sz="2400" i="1" baseline="-25000"/>
              <a:t>s</a:t>
            </a:r>
            <a:r>
              <a:rPr lang="en-US" sz="2400" i="1"/>
              <a:t>, F/min(d</a:t>
            </a:r>
            <a:r>
              <a:rPr lang="en-US" sz="2400" i="1" baseline="-25000"/>
              <a:t>i</a:t>
            </a:r>
            <a:r>
              <a:rPr lang="en-US" sz="2400" i="1"/>
              <a:t>)</a:t>
            </a:r>
            <a:r>
              <a:rPr lang="en-US" sz="2400"/>
              <a:t> </a:t>
            </a:r>
            <a:r>
              <a:rPr lang="en-US" sz="2800"/>
              <a:t>}</a:t>
            </a:r>
          </a:p>
        </p:txBody>
      </p:sp>
      <p:sp>
        <p:nvSpPr>
          <p:cNvPr id="75817" name="Text Box 51"/>
          <p:cNvSpPr txBox="1">
            <a:spLocks noChangeArrowheads="1"/>
          </p:cNvSpPr>
          <p:nvPr/>
        </p:nvSpPr>
        <p:spPr bwMode="auto">
          <a:xfrm>
            <a:off x="724996" y="4584700"/>
            <a:ext cx="3300904" cy="14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Lower bound </a:t>
            </a:r>
            <a:r>
              <a:rPr lang="en-US" sz="2400" dirty="0"/>
              <a:t>on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dirty="0"/>
              <a:t>Time to  distribute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dirty="0"/>
              <a:t>to </a:t>
            </a:r>
            <a:r>
              <a:rPr lang="en-US" sz="2400" i="1" dirty="0"/>
              <a:t>N</a:t>
            </a:r>
            <a:r>
              <a:rPr lang="en-US" sz="2400" dirty="0"/>
              <a:t> clients using 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dirty="0"/>
              <a:t>client/server approach 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34707" y="4088368"/>
            <a:ext cx="389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CAN NOT BE FASTER THAN THIS!</a:t>
            </a:r>
            <a:endParaRPr lang="tr-TR" i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105743" y="4346502"/>
            <a:ext cx="587512" cy="31166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8" grpId="0" animBg="1"/>
      <p:bldP spid="75799" grpId="0" animBg="1"/>
      <p:bldP spid="245814" grpId="0"/>
      <p:bldP spid="75814" grpId="0" animBg="1"/>
      <p:bldP spid="75815" grpId="0" animBg="1"/>
      <p:bldP spid="75816" grpId="0"/>
      <p:bldP spid="75817" grpId="0"/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81535A-5DD9-4E7B-ADBE-924DDBD54CCA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7680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039D207-CE5D-40C2-8C06-870249B7501F}" type="slidenum">
              <a:rPr lang="en-US">
                <a:latin typeface="Verdana" pitchFamily="34" charset="0"/>
              </a:rPr>
              <a:pPr/>
              <a:t>64</a:t>
            </a:fld>
            <a:endParaRPr lang="en-US">
              <a:latin typeface="Verdana" pitchFamily="34" charset="0"/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8450" y="73025"/>
            <a:ext cx="8520113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File distribution time: P2P</a:t>
            </a:r>
          </a:p>
        </p:txBody>
      </p:sp>
      <p:sp>
        <p:nvSpPr>
          <p:cNvPr id="76806" name="Freeform 3"/>
          <p:cNvSpPr>
            <a:spLocks/>
          </p:cNvSpPr>
          <p:nvPr/>
        </p:nvSpPr>
        <p:spPr bwMode="auto">
          <a:xfrm>
            <a:off x="5807075" y="2316163"/>
            <a:ext cx="2497138" cy="1677987"/>
          </a:xfrm>
          <a:custGeom>
            <a:avLst/>
            <a:gdLst>
              <a:gd name="T0" fmla="*/ 461932 w 1292"/>
              <a:gd name="T1" fmla="*/ 9359 h 1255"/>
              <a:gd name="T2" fmla="*/ 67647 w 1292"/>
              <a:gd name="T3" fmla="*/ 209916 h 1255"/>
              <a:gd name="T4" fmla="*/ 56050 w 1292"/>
              <a:gd name="T5" fmla="*/ 699273 h 1255"/>
              <a:gd name="T6" fmla="*/ 102437 w 1292"/>
              <a:gd name="T7" fmla="*/ 1108407 h 1255"/>
              <a:gd name="T8" fmla="*/ 473528 w 1292"/>
              <a:gd name="T9" fmla="*/ 1164563 h 1255"/>
              <a:gd name="T10" fmla="*/ 1250502 w 1292"/>
              <a:gd name="T11" fmla="*/ 1509520 h 1255"/>
              <a:gd name="T12" fmla="*/ 1923106 w 1292"/>
              <a:gd name="T13" fmla="*/ 1653920 h 1255"/>
              <a:gd name="T14" fmla="*/ 2317390 w 1292"/>
              <a:gd name="T15" fmla="*/ 1365119 h 1255"/>
              <a:gd name="T16" fmla="*/ 2456550 w 1292"/>
              <a:gd name="T17" fmla="*/ 594983 h 1255"/>
              <a:gd name="T18" fmla="*/ 2328987 w 1292"/>
              <a:gd name="T19" fmla="*/ 282116 h 1255"/>
              <a:gd name="T20" fmla="*/ 1447644 w 1292"/>
              <a:gd name="T21" fmla="*/ 153760 h 1255"/>
              <a:gd name="T22" fmla="*/ 461932 w 1292"/>
              <a:gd name="T23" fmla="*/ 9359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76807" name="Group 4"/>
          <p:cNvGrpSpPr>
            <a:grpSpLocks/>
          </p:cNvGrpSpPr>
          <p:nvPr/>
        </p:nvGrpSpPr>
        <p:grpSpPr bwMode="auto">
          <a:xfrm>
            <a:off x="5264150" y="1651000"/>
            <a:ext cx="355600" cy="692150"/>
            <a:chOff x="4180" y="783"/>
            <a:chExt cx="150" cy="307"/>
          </a:xfrm>
        </p:grpSpPr>
        <p:sp>
          <p:nvSpPr>
            <p:cNvPr id="76841" name="AutoShape 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76842" name="Rectangle 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76843" name="Rectangle 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76844" name="AutoShape 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76845" name="Line 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6846" name="Line 1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6847" name="Rectangle 1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76848" name="Rectangle 1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</p:grpSp>
      <p:sp>
        <p:nvSpPr>
          <p:cNvPr id="76808" name="Line 13"/>
          <p:cNvSpPr>
            <a:spLocks noChangeShapeType="1"/>
          </p:cNvSpPr>
          <p:nvPr/>
        </p:nvSpPr>
        <p:spPr bwMode="auto">
          <a:xfrm>
            <a:off x="5440363" y="2332038"/>
            <a:ext cx="531812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6809" name="Text Box 14"/>
          <p:cNvSpPr txBox="1">
            <a:spLocks noChangeArrowheads="1"/>
          </p:cNvSpPr>
          <p:nvPr/>
        </p:nvSpPr>
        <p:spPr bwMode="auto">
          <a:xfrm>
            <a:off x="5678488" y="2071688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u</a:t>
            </a:r>
            <a:r>
              <a:rPr lang="en-US" baseline="-25000">
                <a:latin typeface="+mn-lt"/>
              </a:rPr>
              <a:t>s</a:t>
            </a:r>
          </a:p>
        </p:txBody>
      </p:sp>
      <p:graphicFrame>
        <p:nvGraphicFramePr>
          <p:cNvPr id="768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637399"/>
              </p:ext>
            </p:extLst>
          </p:nvPr>
        </p:nvGraphicFramePr>
        <p:xfrm>
          <a:off x="6346825" y="1366838"/>
          <a:ext cx="3635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33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825" y="1366838"/>
                        <a:ext cx="3635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1" name="Line 16"/>
          <p:cNvSpPr>
            <a:spLocks noChangeShapeType="1"/>
          </p:cNvSpPr>
          <p:nvPr/>
        </p:nvSpPr>
        <p:spPr bwMode="auto">
          <a:xfrm>
            <a:off x="6586538" y="1677988"/>
            <a:ext cx="150812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6812" name="Line 17"/>
          <p:cNvSpPr>
            <a:spLocks noChangeShapeType="1"/>
          </p:cNvSpPr>
          <p:nvPr/>
        </p:nvSpPr>
        <p:spPr bwMode="auto">
          <a:xfrm flipH="1" flipV="1">
            <a:off x="6451600" y="1670050"/>
            <a:ext cx="150813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6813" name="Text Box 18"/>
          <p:cNvSpPr txBox="1">
            <a:spLocks noChangeArrowheads="1"/>
          </p:cNvSpPr>
          <p:nvPr/>
        </p:nvSpPr>
        <p:spPr bwMode="auto">
          <a:xfrm>
            <a:off x="6938963" y="1797050"/>
            <a:ext cx="555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latin typeface="+mn-lt"/>
              </a:rPr>
              <a:t>u</a:t>
            </a:r>
            <a:r>
              <a:rPr lang="en-US" i="1" baseline="-25000">
                <a:latin typeface="+mn-lt"/>
              </a:rPr>
              <a:t>2</a:t>
            </a:r>
          </a:p>
        </p:txBody>
      </p:sp>
      <p:sp>
        <p:nvSpPr>
          <p:cNvPr id="76814" name="Text Box 19"/>
          <p:cNvSpPr txBox="1">
            <a:spLocks noChangeArrowheads="1"/>
          </p:cNvSpPr>
          <p:nvPr/>
        </p:nvSpPr>
        <p:spPr bwMode="auto">
          <a:xfrm>
            <a:off x="6613525" y="1881188"/>
            <a:ext cx="403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latin typeface="+mn-lt"/>
              </a:rPr>
              <a:t>d</a:t>
            </a:r>
            <a:r>
              <a:rPr lang="en-US" i="1" baseline="-25000">
                <a:latin typeface="+mn-lt"/>
              </a:rPr>
              <a:t>1</a:t>
            </a:r>
          </a:p>
        </p:txBody>
      </p:sp>
      <p:graphicFrame>
        <p:nvGraphicFramePr>
          <p:cNvPr id="768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417409"/>
              </p:ext>
            </p:extLst>
          </p:nvPr>
        </p:nvGraphicFramePr>
        <p:xfrm>
          <a:off x="7289800" y="1341438"/>
          <a:ext cx="37941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34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1341438"/>
                        <a:ext cx="379413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6" name="Line 21"/>
          <p:cNvSpPr>
            <a:spLocks noChangeShapeType="1"/>
          </p:cNvSpPr>
          <p:nvPr/>
        </p:nvSpPr>
        <p:spPr bwMode="auto">
          <a:xfrm flipV="1">
            <a:off x="7145338" y="1700213"/>
            <a:ext cx="211137" cy="814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6817" name="Line 22"/>
          <p:cNvSpPr>
            <a:spLocks noChangeShapeType="1"/>
          </p:cNvSpPr>
          <p:nvPr/>
        </p:nvSpPr>
        <p:spPr bwMode="auto">
          <a:xfrm flipH="1">
            <a:off x="7272338" y="1762125"/>
            <a:ext cx="219075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6818" name="Text Box 23"/>
          <p:cNvSpPr txBox="1">
            <a:spLocks noChangeArrowheads="1"/>
          </p:cNvSpPr>
          <p:nvPr/>
        </p:nvSpPr>
        <p:spPr bwMode="auto">
          <a:xfrm>
            <a:off x="7361238" y="1998663"/>
            <a:ext cx="403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latin typeface="+mn-lt"/>
              </a:rPr>
              <a:t>d</a:t>
            </a:r>
            <a:r>
              <a:rPr lang="en-US" i="1" baseline="-25000">
                <a:latin typeface="+mn-lt"/>
              </a:rPr>
              <a:t>2</a:t>
            </a:r>
          </a:p>
        </p:txBody>
      </p:sp>
      <p:sp>
        <p:nvSpPr>
          <p:cNvPr id="76819" name="Text Box 24"/>
          <p:cNvSpPr txBox="1">
            <a:spLocks noChangeArrowheads="1"/>
          </p:cNvSpPr>
          <p:nvPr/>
        </p:nvSpPr>
        <p:spPr bwMode="auto">
          <a:xfrm>
            <a:off x="6203950" y="1881188"/>
            <a:ext cx="512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latin typeface="+mn-lt"/>
              </a:rPr>
              <a:t>u</a:t>
            </a:r>
            <a:r>
              <a:rPr lang="en-US" i="1" baseline="-25000">
                <a:latin typeface="+mn-lt"/>
              </a:rPr>
              <a:t>1</a:t>
            </a:r>
          </a:p>
        </p:txBody>
      </p:sp>
      <p:sp>
        <p:nvSpPr>
          <p:cNvPr id="76820" name="Oval 25"/>
          <p:cNvSpPr>
            <a:spLocks noChangeArrowheads="1"/>
          </p:cNvSpPr>
          <p:nvPr/>
        </p:nvSpPr>
        <p:spPr bwMode="auto">
          <a:xfrm>
            <a:off x="5994400" y="3548063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6821" name="Oval 26"/>
          <p:cNvSpPr>
            <a:spLocks noChangeArrowheads="1"/>
          </p:cNvSpPr>
          <p:nvPr/>
        </p:nvSpPr>
        <p:spPr bwMode="auto">
          <a:xfrm>
            <a:off x="6459538" y="3794125"/>
            <a:ext cx="746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6822" name="Oval 27"/>
          <p:cNvSpPr>
            <a:spLocks noChangeArrowheads="1"/>
          </p:cNvSpPr>
          <p:nvPr/>
        </p:nvSpPr>
        <p:spPr bwMode="auto">
          <a:xfrm>
            <a:off x="6773863" y="3956050"/>
            <a:ext cx="73025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6823" name="Oval 28"/>
          <p:cNvSpPr>
            <a:spLocks noChangeArrowheads="1"/>
          </p:cNvSpPr>
          <p:nvPr/>
        </p:nvSpPr>
        <p:spPr bwMode="auto">
          <a:xfrm>
            <a:off x="7248525" y="4048125"/>
            <a:ext cx="74613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6824" name="Oval 29"/>
          <p:cNvSpPr>
            <a:spLocks noChangeArrowheads="1"/>
          </p:cNvSpPr>
          <p:nvPr/>
        </p:nvSpPr>
        <p:spPr bwMode="auto">
          <a:xfrm>
            <a:off x="7845425" y="41163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6825" name="Oval 30"/>
          <p:cNvSpPr>
            <a:spLocks noChangeArrowheads="1"/>
          </p:cNvSpPr>
          <p:nvPr/>
        </p:nvSpPr>
        <p:spPr bwMode="auto">
          <a:xfrm>
            <a:off x="8245475" y="3924300"/>
            <a:ext cx="74613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6826" name="Oval 31"/>
          <p:cNvSpPr>
            <a:spLocks noChangeArrowheads="1"/>
          </p:cNvSpPr>
          <p:nvPr/>
        </p:nvSpPr>
        <p:spPr bwMode="auto">
          <a:xfrm>
            <a:off x="8386763" y="3398838"/>
            <a:ext cx="74612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6827" name="Oval 32"/>
          <p:cNvSpPr>
            <a:spLocks noChangeArrowheads="1"/>
          </p:cNvSpPr>
          <p:nvPr/>
        </p:nvSpPr>
        <p:spPr bwMode="auto">
          <a:xfrm>
            <a:off x="7842250" y="2281238"/>
            <a:ext cx="746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6828" name="Oval 33"/>
          <p:cNvSpPr>
            <a:spLocks noChangeArrowheads="1"/>
          </p:cNvSpPr>
          <p:nvPr/>
        </p:nvSpPr>
        <p:spPr bwMode="auto">
          <a:xfrm>
            <a:off x="8437563" y="2933700"/>
            <a:ext cx="746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graphicFrame>
        <p:nvGraphicFramePr>
          <p:cNvPr id="76829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658522"/>
              </p:ext>
            </p:extLst>
          </p:nvPr>
        </p:nvGraphicFramePr>
        <p:xfrm>
          <a:off x="4795838" y="2865438"/>
          <a:ext cx="3746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35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2865438"/>
                        <a:ext cx="37465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0" name="Line 35"/>
          <p:cNvSpPr>
            <a:spLocks noChangeShapeType="1"/>
          </p:cNvSpPr>
          <p:nvPr/>
        </p:nvSpPr>
        <p:spPr bwMode="auto">
          <a:xfrm>
            <a:off x="5146675" y="3043238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6831" name="Line 36"/>
          <p:cNvSpPr>
            <a:spLocks noChangeShapeType="1"/>
          </p:cNvSpPr>
          <p:nvPr/>
        </p:nvSpPr>
        <p:spPr bwMode="auto">
          <a:xfrm flipH="1">
            <a:off x="5183188" y="3159125"/>
            <a:ext cx="663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6832" name="Text Box 37"/>
          <p:cNvSpPr txBox="1">
            <a:spLocks noChangeArrowheads="1"/>
          </p:cNvSpPr>
          <p:nvPr/>
        </p:nvSpPr>
        <p:spPr bwMode="auto">
          <a:xfrm>
            <a:off x="5272088" y="31575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latin typeface="+mn-lt"/>
              </a:rPr>
              <a:t>u</a:t>
            </a:r>
            <a:r>
              <a:rPr lang="en-US" i="1" baseline="-25000">
                <a:latin typeface="+mn-lt"/>
              </a:rPr>
              <a:t>N</a:t>
            </a:r>
          </a:p>
        </p:txBody>
      </p:sp>
      <p:sp>
        <p:nvSpPr>
          <p:cNvPr id="76833" name="Text Box 38"/>
          <p:cNvSpPr txBox="1">
            <a:spLocks noChangeArrowheads="1"/>
          </p:cNvSpPr>
          <p:nvPr/>
        </p:nvSpPr>
        <p:spPr bwMode="auto">
          <a:xfrm>
            <a:off x="5273675" y="2690813"/>
            <a:ext cx="528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latin typeface="+mn-lt"/>
              </a:rPr>
              <a:t>d</a:t>
            </a:r>
            <a:r>
              <a:rPr lang="en-US" i="1" baseline="-25000">
                <a:latin typeface="+mn-lt"/>
              </a:rPr>
              <a:t>N</a:t>
            </a:r>
          </a:p>
        </p:txBody>
      </p:sp>
      <p:sp>
        <p:nvSpPr>
          <p:cNvPr id="76834" name="Text Box 39"/>
          <p:cNvSpPr txBox="1">
            <a:spLocks noChangeArrowheads="1"/>
          </p:cNvSpPr>
          <p:nvPr/>
        </p:nvSpPr>
        <p:spPr bwMode="auto">
          <a:xfrm>
            <a:off x="5081588" y="1295400"/>
            <a:ext cx="1011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+mn-lt"/>
              </a:rPr>
              <a:t>Server</a:t>
            </a:r>
            <a:endParaRPr lang="en-US" baseline="-25000">
              <a:latin typeface="+mn-lt"/>
            </a:endParaRPr>
          </a:p>
        </p:txBody>
      </p:sp>
      <p:sp>
        <p:nvSpPr>
          <p:cNvPr id="76835" name="Text Box 40"/>
          <p:cNvSpPr txBox="1">
            <a:spLocks noChangeArrowheads="1"/>
          </p:cNvSpPr>
          <p:nvPr/>
        </p:nvSpPr>
        <p:spPr bwMode="auto">
          <a:xfrm>
            <a:off x="5889625" y="2625725"/>
            <a:ext cx="2408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Network (with </a:t>
            </a:r>
          </a:p>
          <a:p>
            <a:pPr eaLnBrk="1" hangingPunct="1"/>
            <a:r>
              <a:rPr lang="en-US">
                <a:latin typeface="+mn-lt"/>
              </a:rPr>
              <a:t>abundant bandwidth)</a:t>
            </a:r>
          </a:p>
        </p:txBody>
      </p:sp>
      <p:sp>
        <p:nvSpPr>
          <p:cNvPr id="76836" name="AutoShape 41"/>
          <p:cNvSpPr>
            <a:spLocks noChangeArrowheads="1"/>
          </p:cNvSpPr>
          <p:nvPr/>
        </p:nvSpPr>
        <p:spPr bwMode="auto">
          <a:xfrm>
            <a:off x="4832350" y="1647825"/>
            <a:ext cx="347663" cy="644525"/>
          </a:xfrm>
          <a:prstGeom prst="can">
            <a:avLst>
              <a:gd name="adj" fmla="val 46347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+mn-lt"/>
            </a:endParaRPr>
          </a:p>
        </p:txBody>
      </p:sp>
      <p:sp>
        <p:nvSpPr>
          <p:cNvPr id="76837" name="Text Box 42"/>
          <p:cNvSpPr txBox="1">
            <a:spLocks noChangeArrowheads="1"/>
          </p:cNvSpPr>
          <p:nvPr/>
        </p:nvSpPr>
        <p:spPr bwMode="auto">
          <a:xfrm>
            <a:off x="4779963" y="1828800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i="1">
                <a:solidFill>
                  <a:schemeClr val="bg1"/>
                </a:solidFill>
                <a:latin typeface="+mn-lt"/>
              </a:rPr>
              <a:t>F</a:t>
            </a:r>
            <a:endParaRPr lang="en-US" i="1" baseline="-25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6838" name="Rectangle 43"/>
          <p:cNvSpPr>
            <a:spLocks noGrp="1" noChangeArrowheads="1"/>
          </p:cNvSpPr>
          <p:nvPr>
            <p:ph type="body" idx="4294967295"/>
          </p:nvPr>
        </p:nvSpPr>
        <p:spPr>
          <a:xfrm>
            <a:off x="431039" y="995362"/>
            <a:ext cx="4141787" cy="3876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server must send the first copy: F</a:t>
            </a:r>
            <a:r>
              <a:rPr lang="en-US" sz="2800" i="1" dirty="0" smtClean="0"/>
              <a:t>/u</a:t>
            </a:r>
            <a:r>
              <a:rPr lang="en-US" sz="2800" i="1" baseline="-25000" dirty="0" smtClean="0"/>
              <a:t>s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time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client </a:t>
            </a:r>
            <a:r>
              <a:rPr lang="en-US" sz="2800" dirty="0" err="1" smtClean="0"/>
              <a:t>i</a:t>
            </a:r>
            <a:r>
              <a:rPr lang="en-US" sz="2800" dirty="0" smtClean="0"/>
              <a:t> takes F/d</a:t>
            </a:r>
            <a:r>
              <a:rPr lang="en-US" sz="2800" baseline="-25000" dirty="0" smtClean="0"/>
              <a:t>i </a:t>
            </a:r>
            <a:r>
              <a:rPr lang="en-US" sz="2800" dirty="0" smtClean="0"/>
              <a:t>time to download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NF bits must be downloaded (aggregate)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fastest possible total upload rate: u</a:t>
            </a:r>
            <a:r>
              <a:rPr lang="en-US" sz="2800" baseline="-25000" dirty="0" smtClean="0"/>
              <a:t>s</a:t>
            </a:r>
            <a:r>
              <a:rPr lang="en-US" sz="2800" dirty="0" smtClean="0"/>
              <a:t> + </a:t>
            </a:r>
            <a:r>
              <a:rPr lang="en-US" sz="2800" dirty="0" smtClean="0">
                <a:sym typeface="Symbol" pitchFamily="18" charset="2"/>
              </a:rPr>
              <a:t></a:t>
            </a:r>
            <a:r>
              <a:rPr lang="en-US" sz="2800" dirty="0" err="1" smtClean="0"/>
              <a:t>u</a:t>
            </a:r>
            <a:r>
              <a:rPr lang="en-US" sz="2800" baseline="-25000" dirty="0" err="1" smtClean="0"/>
              <a:t>i</a:t>
            </a:r>
            <a:endParaRPr lang="en-US" sz="2800" baseline="-250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76839" name="Text Box 45"/>
          <p:cNvSpPr txBox="1">
            <a:spLocks noChangeArrowheads="1"/>
          </p:cNvSpPr>
          <p:nvPr/>
        </p:nvSpPr>
        <p:spPr bwMode="auto">
          <a:xfrm>
            <a:off x="1412875" y="5505450"/>
            <a:ext cx="7161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/>
              <a:t>d</a:t>
            </a:r>
            <a:r>
              <a:rPr lang="en-US" sz="2400" baseline="-25000"/>
              <a:t>P2P</a:t>
            </a:r>
            <a:r>
              <a:rPr lang="en-US" sz="2400"/>
              <a:t> = max </a:t>
            </a:r>
            <a:r>
              <a:rPr lang="en-US" sz="2800"/>
              <a:t>{</a:t>
            </a:r>
            <a:r>
              <a:rPr lang="en-US" sz="2400"/>
              <a:t> </a:t>
            </a:r>
            <a:r>
              <a:rPr lang="en-US" sz="2400" i="1"/>
              <a:t>F/u</a:t>
            </a:r>
            <a:r>
              <a:rPr lang="en-US" sz="2400" i="1" baseline="-25000"/>
              <a:t>s</a:t>
            </a:r>
            <a:r>
              <a:rPr lang="en-US" sz="2400" i="1"/>
              <a:t>, F/min(d</a:t>
            </a:r>
            <a:r>
              <a:rPr lang="en-US" sz="2400" i="1" baseline="-25000"/>
              <a:t>i</a:t>
            </a:r>
            <a:r>
              <a:rPr lang="en-US" sz="2400" i="1"/>
              <a:t>)</a:t>
            </a:r>
            <a:r>
              <a:rPr lang="en-US" sz="2400"/>
              <a:t> , NF/(u</a:t>
            </a:r>
            <a:r>
              <a:rPr lang="en-US" sz="2400" baseline="-25000"/>
              <a:t>s</a:t>
            </a:r>
            <a:r>
              <a:rPr lang="en-US" sz="2400"/>
              <a:t> + </a:t>
            </a:r>
            <a:r>
              <a:rPr lang="en-US" sz="3200">
                <a:sym typeface="Symbol" pitchFamily="18" charset="2"/>
              </a:rPr>
              <a:t></a:t>
            </a:r>
            <a:r>
              <a:rPr lang="en-US" sz="2400"/>
              <a:t>u</a:t>
            </a:r>
            <a:r>
              <a:rPr lang="en-US" sz="2400" baseline="-25000"/>
              <a:t>i</a:t>
            </a:r>
            <a:r>
              <a:rPr lang="en-US" sz="2400"/>
              <a:t>)</a:t>
            </a:r>
            <a:r>
              <a:rPr lang="en-US" sz="2400" baseline="-25000"/>
              <a:t> </a:t>
            </a:r>
            <a:r>
              <a:rPr lang="en-US" sz="2800"/>
              <a:t>}</a:t>
            </a:r>
          </a:p>
        </p:txBody>
      </p:sp>
      <p:sp>
        <p:nvSpPr>
          <p:cNvPr id="76840" name="Text Box 52"/>
          <p:cNvSpPr txBox="1">
            <a:spLocks noChangeArrowheads="1"/>
          </p:cNvSpPr>
          <p:nvPr/>
        </p:nvSpPr>
        <p:spPr bwMode="auto">
          <a:xfrm>
            <a:off x="6654800" y="59118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1600" i="1">
              <a:latin typeface="Comic Sans MS" pitchFamily="66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8450" y="4928918"/>
            <a:ext cx="389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CAN NOT BE FASTER THAN THIS!</a:t>
            </a:r>
            <a:endParaRPr lang="tr-TR" i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1837944" y="5187052"/>
            <a:ext cx="431542" cy="60732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39" grpId="0"/>
      <p:bldP spid="76840" grpId="0"/>
      <p:bldP spid="4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28DD6FB-3200-4F9C-88A2-74C1F9DB763E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778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778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AD8E39-AE03-41E0-8465-9CB274CA9D3F}" type="slidenum">
              <a:rPr lang="en-US">
                <a:latin typeface="Verdana" pitchFamily="34" charset="0"/>
              </a:rPr>
              <a:pPr/>
              <a:t>65</a:t>
            </a:fld>
            <a:endParaRPr lang="en-US">
              <a:latin typeface="Verdana" pitchFamily="34" charset="0"/>
            </a:endParaRP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482725" y="1533525"/>
          <a:ext cx="6442075" cy="435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783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Server-client vs. P2P: example</a:t>
            </a:r>
            <a:br>
              <a:rPr lang="en-US" sz="3600" smtClean="0"/>
            </a:b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EFE0B9-2B3D-47DE-98F1-A15CE5AB34AE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788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42EBAAD-888F-4333-9004-105A7D85CA93}" type="slidenum">
              <a:rPr lang="en-US">
                <a:latin typeface="Verdana" pitchFamily="34" charset="0"/>
              </a:rPr>
              <a:pPr/>
              <a:t>66</a:t>
            </a:fld>
            <a:endParaRPr lang="en-US">
              <a:latin typeface="Verdana" pitchFamily="34" charset="0"/>
            </a:endParaRPr>
          </a:p>
        </p:txBody>
      </p:sp>
      <p:sp>
        <p:nvSpPr>
          <p:cNvPr id="788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File distribution: </a:t>
            </a:r>
            <a:r>
              <a:rPr lang="en-US" dirty="0" err="1" smtClean="0"/>
              <a:t>BitTorrent</a:t>
            </a:r>
            <a:r>
              <a:rPr lang="en-US" dirty="0" smtClean="0"/>
              <a:t> </a:t>
            </a:r>
          </a:p>
        </p:txBody>
      </p:sp>
      <p:sp>
        <p:nvSpPr>
          <p:cNvPr id="78854" name="Text Box 37"/>
          <p:cNvSpPr txBox="1">
            <a:spLocks noChangeArrowheads="1"/>
          </p:cNvSpPr>
          <p:nvPr/>
        </p:nvSpPr>
        <p:spPr bwMode="auto">
          <a:xfrm>
            <a:off x="261257" y="1652588"/>
            <a:ext cx="50155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 u="sng" dirty="0">
                <a:solidFill>
                  <a:srgbClr val="FF3300"/>
                </a:solidFill>
              </a:rPr>
              <a:t>tracker:</a:t>
            </a:r>
            <a:r>
              <a:rPr lang="en-US" dirty="0"/>
              <a:t> </a:t>
            </a:r>
            <a:r>
              <a:rPr lang="en-US" dirty="0" smtClean="0"/>
              <a:t>a computer that tracks </a:t>
            </a:r>
            <a:r>
              <a:rPr lang="en-US" dirty="0"/>
              <a:t>peers </a:t>
            </a:r>
            <a:r>
              <a:rPr lang="en-US" dirty="0" smtClean="0"/>
              <a:t>participating </a:t>
            </a:r>
            <a:r>
              <a:rPr lang="en-US" dirty="0"/>
              <a:t>in </a:t>
            </a:r>
            <a:r>
              <a:rPr lang="en-US" dirty="0" smtClean="0"/>
              <a:t>torrent</a:t>
            </a:r>
          </a:p>
          <a:p>
            <a:pPr eaLnBrk="1" hangingPunct="1"/>
            <a:r>
              <a:rPr lang="en-US" dirty="0" smtClean="0"/>
              <a:t>Does not have any content</a:t>
            </a:r>
            <a:endParaRPr lang="en-US" dirty="0"/>
          </a:p>
        </p:txBody>
      </p:sp>
      <p:sp>
        <p:nvSpPr>
          <p:cNvPr id="78855" name="Text Box 41"/>
          <p:cNvSpPr txBox="1">
            <a:spLocks noChangeArrowheads="1"/>
          </p:cNvSpPr>
          <p:nvPr/>
        </p:nvSpPr>
        <p:spPr bwMode="auto">
          <a:xfrm>
            <a:off x="5778500" y="1744663"/>
            <a:ext cx="2133918" cy="82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i="1" u="sng" dirty="0">
                <a:solidFill>
                  <a:srgbClr val="FF3300"/>
                </a:solidFill>
              </a:rPr>
              <a:t>torrent:</a:t>
            </a:r>
            <a:r>
              <a:rPr lang="en-US" dirty="0"/>
              <a:t> group of </a:t>
            </a:r>
          </a:p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dirty="0"/>
              <a:t>peers exchanging  </a:t>
            </a:r>
          </a:p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dirty="0"/>
              <a:t>chunks of a file</a:t>
            </a:r>
          </a:p>
        </p:txBody>
      </p:sp>
      <p:grpSp>
        <p:nvGrpSpPr>
          <p:cNvPr id="78856" name="Group 44"/>
          <p:cNvGrpSpPr>
            <a:grpSpLocks/>
          </p:cNvGrpSpPr>
          <p:nvPr/>
        </p:nvGrpSpPr>
        <p:grpSpPr bwMode="auto">
          <a:xfrm>
            <a:off x="1054100" y="2479675"/>
            <a:ext cx="5408613" cy="3863975"/>
            <a:chOff x="846" y="1309"/>
            <a:chExt cx="3407" cy="2792"/>
          </a:xfrm>
        </p:grpSpPr>
        <p:grpSp>
          <p:nvGrpSpPr>
            <p:cNvPr id="78859" name="Group 3"/>
            <p:cNvGrpSpPr>
              <a:grpSpLocks/>
            </p:cNvGrpSpPr>
            <p:nvPr/>
          </p:nvGrpSpPr>
          <p:grpSpPr bwMode="auto">
            <a:xfrm>
              <a:off x="1431" y="1325"/>
              <a:ext cx="339" cy="558"/>
              <a:chOff x="4180" y="783"/>
              <a:chExt cx="150" cy="307"/>
            </a:xfrm>
          </p:grpSpPr>
          <p:sp>
            <p:nvSpPr>
              <p:cNvPr id="78889" name="AutoShape 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8890" name="Rectangle 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8891" name="Rectangle 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8892" name="AutoShape 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8893" name="Line 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8894" name="Line 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8895" name="Rectangle 1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8896" name="Rectangle 1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</p:grpSp>
        <p:graphicFrame>
          <p:nvGraphicFramePr>
            <p:cNvPr id="78860" name="Object 12"/>
            <p:cNvGraphicFramePr>
              <a:graphicFrameLocks noChangeAspect="1"/>
            </p:cNvGraphicFramePr>
            <p:nvPr/>
          </p:nvGraphicFramePr>
          <p:xfrm>
            <a:off x="1398" y="2546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9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" y="2546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1" name="Object 13"/>
            <p:cNvGraphicFramePr>
              <a:graphicFrameLocks noChangeAspect="1"/>
            </p:cNvGraphicFramePr>
            <p:nvPr/>
          </p:nvGraphicFramePr>
          <p:xfrm>
            <a:off x="2583" y="3755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10"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3" y="3755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2" name="Object 14"/>
            <p:cNvGraphicFramePr>
              <a:graphicFrameLocks noChangeAspect="1"/>
            </p:cNvGraphicFramePr>
            <p:nvPr/>
          </p:nvGraphicFramePr>
          <p:xfrm>
            <a:off x="1826" y="3267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11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6" y="3267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3" name="Object 15"/>
            <p:cNvGraphicFramePr>
              <a:graphicFrameLocks noChangeAspect="1"/>
            </p:cNvGraphicFramePr>
            <p:nvPr/>
          </p:nvGraphicFramePr>
          <p:xfrm>
            <a:off x="3296" y="3553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12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6" y="3553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4" name="Object 16"/>
            <p:cNvGraphicFramePr>
              <a:graphicFrameLocks noChangeAspect="1"/>
            </p:cNvGraphicFramePr>
            <p:nvPr/>
          </p:nvGraphicFramePr>
          <p:xfrm>
            <a:off x="3754" y="3862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13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3862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5" name="Object 17"/>
            <p:cNvGraphicFramePr>
              <a:graphicFrameLocks noChangeAspect="1"/>
            </p:cNvGraphicFramePr>
            <p:nvPr/>
          </p:nvGraphicFramePr>
          <p:xfrm>
            <a:off x="3961" y="2633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14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1" y="2633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6" name="Object 18"/>
            <p:cNvGraphicFramePr>
              <a:graphicFrameLocks noChangeAspect="1"/>
            </p:cNvGraphicFramePr>
            <p:nvPr/>
          </p:nvGraphicFramePr>
          <p:xfrm>
            <a:off x="2189" y="1451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15"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9" y="1451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7" name="Object 19"/>
            <p:cNvGraphicFramePr>
              <a:graphicFrameLocks noChangeAspect="1"/>
            </p:cNvGraphicFramePr>
            <p:nvPr/>
          </p:nvGraphicFramePr>
          <p:xfrm>
            <a:off x="3973" y="1903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16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1903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8" name="Object 20"/>
            <p:cNvGraphicFramePr>
              <a:graphicFrameLocks noChangeAspect="1"/>
            </p:cNvGraphicFramePr>
            <p:nvPr/>
          </p:nvGraphicFramePr>
          <p:xfrm>
            <a:off x="3289" y="1391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17" name="Clip" r:id="rId12" imgW="1307263" imgH="1084139" progId="MS_ClipArt_Gallery.2">
                    <p:embed/>
                  </p:oleObj>
                </mc:Choice>
                <mc:Fallback>
                  <p:oleObj name="Clip" r:id="rId12" imgW="1307263" imgH="1084139" progId="MS_ClipArt_Gallery.2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9" y="1391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9" name="Line 21"/>
            <p:cNvSpPr>
              <a:spLocks noChangeShapeType="1"/>
            </p:cNvSpPr>
            <p:nvPr/>
          </p:nvSpPr>
          <p:spPr bwMode="auto">
            <a:xfrm>
              <a:off x="1541" y="1892"/>
              <a:ext cx="1" cy="6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8870" name="Line 22"/>
            <p:cNvSpPr>
              <a:spLocks noChangeShapeType="1"/>
            </p:cNvSpPr>
            <p:nvPr/>
          </p:nvSpPr>
          <p:spPr bwMode="auto">
            <a:xfrm flipV="1">
              <a:off x="1636" y="1656"/>
              <a:ext cx="615" cy="9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8871" name="Line 23"/>
            <p:cNvSpPr>
              <a:spLocks noChangeShapeType="1"/>
            </p:cNvSpPr>
            <p:nvPr/>
          </p:nvSpPr>
          <p:spPr bwMode="auto">
            <a:xfrm flipV="1">
              <a:off x="1661" y="2020"/>
              <a:ext cx="2360" cy="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1635" y="2760"/>
              <a:ext cx="1736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2409" y="1665"/>
              <a:ext cx="1594" cy="9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 flipH="1">
              <a:off x="2007" y="1671"/>
              <a:ext cx="323" cy="1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 flipH="1" flipV="1">
              <a:off x="3561" y="1592"/>
              <a:ext cx="489" cy="3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 flipH="1">
              <a:off x="2780" y="2137"/>
              <a:ext cx="1278" cy="15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 flipH="1">
              <a:off x="2835" y="3715"/>
              <a:ext cx="466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 flipH="1">
              <a:off x="2086" y="1624"/>
              <a:ext cx="1294" cy="1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 flipV="1">
              <a:off x="2094" y="2792"/>
              <a:ext cx="1893" cy="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3506" y="1608"/>
              <a:ext cx="607" cy="10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3545" y="3731"/>
              <a:ext cx="237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8882" name="Line 34"/>
            <p:cNvSpPr>
              <a:spLocks noChangeShapeType="1"/>
            </p:cNvSpPr>
            <p:nvPr/>
          </p:nvSpPr>
          <p:spPr bwMode="auto">
            <a:xfrm>
              <a:off x="2843" y="3944"/>
              <a:ext cx="93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846" y="2049"/>
              <a:ext cx="662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  <a:latin typeface="+mn-lt"/>
                </a:rPr>
                <a:t>obtain list</a:t>
              </a:r>
            </a:p>
            <a:p>
              <a:pPr eaLnBrk="1" hangingPunct="1"/>
              <a:r>
                <a:rPr lang="en-US" sz="1600" dirty="0">
                  <a:solidFill>
                    <a:srgbClr val="FF0000"/>
                  </a:solidFill>
                  <a:latin typeface="+mn-lt"/>
                </a:rPr>
                <a:t>of peers</a:t>
              </a:r>
              <a:r>
                <a:rPr lang="en-US" dirty="0">
                  <a:latin typeface="+mn-lt"/>
                </a:rPr>
                <a:t> </a:t>
              </a:r>
            </a:p>
          </p:txBody>
        </p:sp>
        <p:sp>
          <p:nvSpPr>
            <p:cNvPr id="78884" name="Text Box 36"/>
            <p:cNvSpPr txBox="1">
              <a:spLocks noChangeArrowheads="1"/>
            </p:cNvSpPr>
            <p:nvPr/>
          </p:nvSpPr>
          <p:spPr bwMode="auto">
            <a:xfrm>
              <a:off x="2730" y="2539"/>
              <a:ext cx="547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+mn-lt"/>
                </a:rPr>
                <a:t>trading </a:t>
              </a:r>
            </a:p>
            <a:p>
              <a:pPr eaLnBrk="1" hangingPunct="1"/>
              <a:r>
                <a:rPr lang="en-US" sz="1600">
                  <a:latin typeface="+mn-lt"/>
                </a:rPr>
                <a:t>chunks</a:t>
              </a:r>
            </a:p>
          </p:txBody>
        </p:sp>
        <p:sp>
          <p:nvSpPr>
            <p:cNvPr id="78885" name="Line 38"/>
            <p:cNvSpPr>
              <a:spLocks noChangeShapeType="1"/>
            </p:cNvSpPr>
            <p:nvPr/>
          </p:nvSpPr>
          <p:spPr bwMode="auto">
            <a:xfrm flipH="1">
              <a:off x="3892" y="2871"/>
              <a:ext cx="214" cy="9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pic>
          <p:nvPicPr>
            <p:cNvPr id="78886" name="Picture 39" descr="Alice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" y="2742"/>
              <a:ext cx="354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87" name="Text Box 40"/>
            <p:cNvSpPr txBox="1">
              <a:spLocks noChangeArrowheads="1"/>
            </p:cNvSpPr>
            <p:nvPr/>
          </p:nvSpPr>
          <p:spPr bwMode="auto">
            <a:xfrm>
              <a:off x="1760" y="3471"/>
              <a:ext cx="38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+mn-lt"/>
                </a:rPr>
                <a:t>peer</a:t>
              </a:r>
            </a:p>
          </p:txBody>
        </p:sp>
        <p:sp>
          <p:nvSpPr>
            <p:cNvPr id="78888" name="Line 42"/>
            <p:cNvSpPr>
              <a:spLocks noChangeShapeType="1"/>
            </p:cNvSpPr>
            <p:nvPr/>
          </p:nvSpPr>
          <p:spPr bwMode="auto">
            <a:xfrm>
              <a:off x="1178" y="1309"/>
              <a:ext cx="218" cy="22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78857" name="Rectangle 43"/>
          <p:cNvSpPr>
            <a:spLocks noChangeArrowheads="1"/>
          </p:cNvSpPr>
          <p:nvPr/>
        </p:nvSpPr>
        <p:spPr bwMode="auto">
          <a:xfrm>
            <a:off x="592138" y="1081088"/>
            <a:ext cx="71707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dirty="0">
                <a:latin typeface="+mn-lt"/>
              </a:rPr>
              <a:t>P2P file </a:t>
            </a:r>
            <a:r>
              <a:rPr lang="en-US" sz="2400" dirty="0" smtClean="0">
                <a:latin typeface="+mn-lt"/>
              </a:rPr>
              <a:t>distribution application layer protocol</a:t>
            </a:r>
            <a:endParaRPr lang="en-US" sz="2800" dirty="0">
              <a:latin typeface="+mn-lt"/>
            </a:endParaRPr>
          </a:p>
        </p:txBody>
      </p:sp>
      <p:sp>
        <p:nvSpPr>
          <p:cNvPr id="78858" name="Text Box 41"/>
          <p:cNvSpPr txBox="1">
            <a:spLocks noChangeArrowheads="1"/>
          </p:cNvSpPr>
          <p:nvPr/>
        </p:nvSpPr>
        <p:spPr bwMode="auto">
          <a:xfrm>
            <a:off x="6381750" y="3265488"/>
            <a:ext cx="2762250" cy="129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i="1" u="sng" dirty="0">
                <a:solidFill>
                  <a:srgbClr val="FF3300"/>
                </a:solidFill>
              </a:rPr>
              <a:t>torrent:</a:t>
            </a:r>
            <a:r>
              <a:rPr lang="en-US" dirty="0"/>
              <a:t> also the file that contains </a:t>
            </a:r>
          </a:p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dirty="0"/>
              <a:t>data </a:t>
            </a:r>
            <a:r>
              <a:rPr lang="en-US" dirty="0" smtClean="0"/>
              <a:t>about </a:t>
            </a:r>
            <a:r>
              <a:rPr lang="en-US" dirty="0"/>
              <a:t>the files</a:t>
            </a:r>
          </a:p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dirty="0"/>
              <a:t> to be shared </a:t>
            </a:r>
          </a:p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dirty="0"/>
              <a:t>and about the tracker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distribution: </a:t>
            </a:r>
            <a:r>
              <a:rPr lang="en-US" dirty="0" err="1" smtClean="0"/>
              <a:t>BitTorrent</a:t>
            </a:r>
            <a:r>
              <a:rPr lang="en-US" dirty="0" smtClean="0"/>
              <a:t>  Tracker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keeps track of where file copies reside on peer machines</a:t>
            </a:r>
          </a:p>
          <a:p>
            <a:pPr eaLnBrk="1" hangingPunct="1"/>
            <a:r>
              <a:rPr lang="en-US" sz="2800" dirty="0"/>
              <a:t>which ones are available at time of the client request</a:t>
            </a:r>
          </a:p>
          <a:p>
            <a:pPr eaLnBrk="1" hangingPunct="1"/>
            <a:r>
              <a:rPr lang="en-US" sz="2800" dirty="0"/>
              <a:t>helps coordinate efficient transmission and reassembly of the copied file. </a:t>
            </a:r>
          </a:p>
          <a:p>
            <a:pPr eaLnBrk="1" hangingPunct="1"/>
            <a:r>
              <a:rPr lang="en-US" sz="2800" dirty="0"/>
              <a:t>the only major critical </a:t>
            </a:r>
            <a:r>
              <a:rPr lang="en-US" sz="2800" dirty="0" smtClean="0"/>
              <a:t>point:  clients </a:t>
            </a:r>
            <a:r>
              <a:rPr lang="en-US" sz="2800" dirty="0"/>
              <a:t>are required to communicate with the tracker to initiate downloads.</a:t>
            </a:r>
          </a:p>
          <a:p>
            <a:pPr eaLnBrk="1" hangingPunct="1"/>
            <a:r>
              <a:rPr lang="en-US" sz="2800" dirty="0" smtClean="0"/>
              <a:t>there </a:t>
            </a:r>
            <a:r>
              <a:rPr lang="en-US" sz="2800" dirty="0"/>
              <a:t>can be extensions to solve this problem</a:t>
            </a:r>
          </a:p>
          <a:p>
            <a:pPr eaLnBrk="1" hangingPunct="1"/>
            <a:endParaRPr lang="en-US" sz="2800" dirty="0"/>
          </a:p>
          <a:p>
            <a:endParaRPr lang="tr-TR" sz="2800" dirty="0"/>
          </a:p>
        </p:txBody>
      </p:sp>
      <p:sp>
        <p:nvSpPr>
          <p:cNvPr id="78850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EFE0B9-2B3D-47DE-98F1-A15CE5AB34AE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788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42EBAAD-888F-4333-9004-105A7D85CA93}" type="slidenum">
              <a:rPr lang="en-US">
                <a:latin typeface="Verdana" pitchFamily="34" charset="0"/>
              </a:rPr>
              <a:pPr/>
              <a:t>67</a:t>
            </a:fld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EFE0B9-2B3D-47DE-98F1-A15CE5AB34AE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788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42EBAAD-888F-4333-9004-105A7D85CA93}" type="slidenum">
              <a:rPr lang="en-US">
                <a:latin typeface="Verdana" pitchFamily="34" charset="0"/>
              </a:rPr>
              <a:pPr/>
              <a:t>68</a:t>
            </a:fld>
            <a:endParaRPr lang="en-US">
              <a:latin typeface="Verdana" pitchFamily="34" charset="0"/>
            </a:endParaRPr>
          </a:p>
        </p:txBody>
      </p:sp>
      <p:sp>
        <p:nvSpPr>
          <p:cNvPr id="788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File distribution: BitTorrent </a:t>
            </a:r>
          </a:p>
        </p:txBody>
      </p:sp>
      <p:sp>
        <p:nvSpPr>
          <p:cNvPr id="78854" name="Text Box 37"/>
          <p:cNvSpPr txBox="1">
            <a:spLocks noChangeArrowheads="1"/>
          </p:cNvSpPr>
          <p:nvPr/>
        </p:nvSpPr>
        <p:spPr bwMode="auto">
          <a:xfrm>
            <a:off x="4128407" y="1091127"/>
            <a:ext cx="501559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/>
              <a:t> Peers that want to download the </a:t>
            </a:r>
            <a:r>
              <a:rPr lang="en-US" sz="2400" dirty="0" smtClean="0"/>
              <a:t>file must: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/>
              <a:t>obtain </a:t>
            </a:r>
            <a:r>
              <a:rPr lang="en-US" sz="2400" dirty="0"/>
              <a:t>a torrent file for </a:t>
            </a:r>
            <a:r>
              <a:rPr lang="en-US" sz="2400" dirty="0" smtClean="0"/>
              <a:t>it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/>
              <a:t>connect </a:t>
            </a:r>
            <a:r>
              <a:rPr lang="en-US" sz="2400" dirty="0"/>
              <a:t>to the specified tracker, which tells them from which other peers to download the pieces of the file.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6" y="1192727"/>
            <a:ext cx="3992179" cy="2823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 Box 37"/>
          <p:cNvSpPr txBox="1">
            <a:spLocks noChangeArrowheads="1"/>
          </p:cNvSpPr>
          <p:nvPr/>
        </p:nvSpPr>
        <p:spPr bwMode="auto">
          <a:xfrm>
            <a:off x="710292" y="4015810"/>
            <a:ext cx="630010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/>
              <a:t> </a:t>
            </a:r>
            <a:r>
              <a:rPr lang="en-US" sz="2400" dirty="0" smtClean="0"/>
              <a:t>Differences from FTP: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/>
              <a:t>Over multiple TCP connections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/>
              <a:t>Pieces of the file are not downloaded sequentially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978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E904A9-FCFD-4D02-9893-A190DB9DAFA4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7987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4371F4-50BF-4151-A557-EE6015ACD254}" type="slidenum">
              <a:rPr lang="en-US">
                <a:latin typeface="Verdana" pitchFamily="34" charset="0"/>
              </a:rPr>
              <a:pPr/>
              <a:t>69</a:t>
            </a:fld>
            <a:endParaRPr lang="en-US">
              <a:latin typeface="Verdana" pitchFamily="34" charset="0"/>
            </a:endParaRPr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0525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BitTorrent (1)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9400" y="1655763"/>
            <a:ext cx="8120063" cy="438467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file divided into 256KB </a:t>
            </a:r>
            <a:r>
              <a:rPr lang="en-US" sz="2400" i="1" dirty="0" smtClean="0">
                <a:solidFill>
                  <a:srgbClr val="FF3300"/>
                </a:solidFill>
              </a:rPr>
              <a:t>chunks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peer joining torrent: </a:t>
            </a:r>
          </a:p>
          <a:p>
            <a:pPr lvl="1" eaLnBrk="1" hangingPunct="1"/>
            <a:r>
              <a:rPr lang="en-US" sz="2400" dirty="0" smtClean="0"/>
              <a:t>has no chunks, but will accumulate them over time</a:t>
            </a:r>
          </a:p>
          <a:p>
            <a:pPr lvl="1" eaLnBrk="1" hangingPunct="1"/>
            <a:r>
              <a:rPr lang="en-US" sz="2400" dirty="0" smtClean="0"/>
              <a:t>registers with tracker to get list of peers, connects to subset of peers (“</a:t>
            </a:r>
            <a:r>
              <a:rPr lang="en-US" sz="2400" dirty="0" smtClean="0">
                <a:solidFill>
                  <a:srgbClr val="FF0000"/>
                </a:solidFill>
              </a:rPr>
              <a:t>neighbors</a:t>
            </a:r>
            <a:r>
              <a:rPr lang="en-US" sz="2400" dirty="0" smtClean="0"/>
              <a:t>”)</a:t>
            </a:r>
          </a:p>
          <a:p>
            <a:pPr eaLnBrk="1" hangingPunct="1"/>
            <a:r>
              <a:rPr lang="en-US" sz="2400" dirty="0" smtClean="0"/>
              <a:t>while downloading,  peer uploads chunks to other peers. </a:t>
            </a:r>
          </a:p>
          <a:p>
            <a:pPr eaLnBrk="1" hangingPunct="1"/>
            <a:r>
              <a:rPr lang="en-US" sz="2400" dirty="0" smtClean="0"/>
              <a:t>peers may come and go</a:t>
            </a:r>
            <a:r>
              <a:rPr lang="tr-TR" sz="2400" dirty="0" smtClean="0"/>
              <a:t> </a:t>
            </a:r>
            <a:r>
              <a:rPr lang="tr-TR" sz="2400" dirty="0" smtClean="0">
                <a:solidFill>
                  <a:srgbClr val="FF0000"/>
                </a:solidFill>
              </a:rPr>
              <a:t>(peer churn)</a:t>
            </a: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400" dirty="0" smtClean="0"/>
              <a:t>once peer has entire file, it may (selfishly) leave or (altruistically) remain</a:t>
            </a:r>
          </a:p>
        </p:txBody>
      </p:sp>
      <p:grpSp>
        <p:nvGrpSpPr>
          <p:cNvPr id="79879" name="Group 43"/>
          <p:cNvGrpSpPr>
            <a:grpSpLocks/>
          </p:cNvGrpSpPr>
          <p:nvPr/>
        </p:nvGrpSpPr>
        <p:grpSpPr bwMode="auto">
          <a:xfrm>
            <a:off x="6011863" y="401638"/>
            <a:ext cx="2416175" cy="1933575"/>
            <a:chOff x="2195" y="208"/>
            <a:chExt cx="3140" cy="2776"/>
          </a:xfrm>
        </p:grpSpPr>
        <p:grpSp>
          <p:nvGrpSpPr>
            <p:cNvPr id="79880" name="Group 6"/>
            <p:cNvGrpSpPr>
              <a:grpSpLocks/>
            </p:cNvGrpSpPr>
            <p:nvPr/>
          </p:nvGrpSpPr>
          <p:grpSpPr bwMode="auto">
            <a:xfrm>
              <a:off x="2513" y="208"/>
              <a:ext cx="339" cy="558"/>
              <a:chOff x="4180" y="783"/>
              <a:chExt cx="150" cy="307"/>
            </a:xfrm>
          </p:grpSpPr>
          <p:sp>
            <p:nvSpPr>
              <p:cNvPr id="79906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9907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9908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9909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9910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9911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9912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9913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</p:grpSp>
        <p:graphicFrame>
          <p:nvGraphicFramePr>
            <p:cNvPr id="79881" name="Object 15"/>
            <p:cNvGraphicFramePr>
              <a:graphicFrameLocks noChangeAspect="1"/>
            </p:cNvGraphicFramePr>
            <p:nvPr/>
          </p:nvGraphicFramePr>
          <p:xfrm>
            <a:off x="2480" y="1429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50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0" y="1429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2" name="Object 16"/>
            <p:cNvGraphicFramePr>
              <a:graphicFrameLocks noChangeAspect="1"/>
            </p:cNvGraphicFramePr>
            <p:nvPr/>
          </p:nvGraphicFramePr>
          <p:xfrm>
            <a:off x="3665" y="2638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51"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5" y="2638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3" name="Object 17"/>
            <p:cNvGraphicFramePr>
              <a:graphicFrameLocks noChangeAspect="1"/>
            </p:cNvGraphicFramePr>
            <p:nvPr/>
          </p:nvGraphicFramePr>
          <p:xfrm>
            <a:off x="2908" y="2150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52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8" y="2150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4" name="Object 18"/>
            <p:cNvGraphicFramePr>
              <a:graphicFrameLocks noChangeAspect="1"/>
            </p:cNvGraphicFramePr>
            <p:nvPr/>
          </p:nvGraphicFramePr>
          <p:xfrm>
            <a:off x="4378" y="2436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53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8" y="2436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5" name="Object 19"/>
            <p:cNvGraphicFramePr>
              <a:graphicFrameLocks noChangeAspect="1"/>
            </p:cNvGraphicFramePr>
            <p:nvPr/>
          </p:nvGraphicFramePr>
          <p:xfrm>
            <a:off x="4836" y="2745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54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2745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6" name="Object 20"/>
            <p:cNvGraphicFramePr>
              <a:graphicFrameLocks noChangeAspect="1"/>
            </p:cNvGraphicFramePr>
            <p:nvPr/>
          </p:nvGraphicFramePr>
          <p:xfrm>
            <a:off x="5043" y="1516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55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3" y="1516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7" name="Object 21"/>
            <p:cNvGraphicFramePr>
              <a:graphicFrameLocks noChangeAspect="1"/>
            </p:cNvGraphicFramePr>
            <p:nvPr/>
          </p:nvGraphicFramePr>
          <p:xfrm>
            <a:off x="3271" y="334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56"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1" y="334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8" name="Object 22"/>
            <p:cNvGraphicFramePr>
              <a:graphicFrameLocks noChangeAspect="1"/>
            </p:cNvGraphicFramePr>
            <p:nvPr/>
          </p:nvGraphicFramePr>
          <p:xfrm>
            <a:off x="5055" y="786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57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786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9" name="Object 23"/>
            <p:cNvGraphicFramePr>
              <a:graphicFrameLocks noChangeAspect="1"/>
            </p:cNvGraphicFramePr>
            <p:nvPr/>
          </p:nvGraphicFramePr>
          <p:xfrm>
            <a:off x="4371" y="274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58" name="Clip" r:id="rId12" imgW="1307263" imgH="1084139" progId="MS_ClipArt_Gallery.2">
                    <p:embed/>
                  </p:oleObj>
                </mc:Choice>
                <mc:Fallback>
                  <p:oleObj name="Clip" r:id="rId12" imgW="1307263" imgH="1084139" progId="MS_ClipArt_Gallery.2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1" y="274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0" name="Line 24"/>
            <p:cNvSpPr>
              <a:spLocks noChangeShapeType="1"/>
            </p:cNvSpPr>
            <p:nvPr/>
          </p:nvSpPr>
          <p:spPr bwMode="auto">
            <a:xfrm>
              <a:off x="2623" y="775"/>
              <a:ext cx="0" cy="6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9891" name="Line 25"/>
            <p:cNvSpPr>
              <a:spLocks noChangeShapeType="1"/>
            </p:cNvSpPr>
            <p:nvPr/>
          </p:nvSpPr>
          <p:spPr bwMode="auto">
            <a:xfrm flipV="1">
              <a:off x="2718" y="539"/>
              <a:ext cx="615" cy="9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9892" name="Line 26"/>
            <p:cNvSpPr>
              <a:spLocks noChangeShapeType="1"/>
            </p:cNvSpPr>
            <p:nvPr/>
          </p:nvSpPr>
          <p:spPr bwMode="auto">
            <a:xfrm flipV="1">
              <a:off x="2743" y="903"/>
              <a:ext cx="2360" cy="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9893" name="Line 27"/>
            <p:cNvSpPr>
              <a:spLocks noChangeShapeType="1"/>
            </p:cNvSpPr>
            <p:nvPr/>
          </p:nvSpPr>
          <p:spPr bwMode="auto">
            <a:xfrm>
              <a:off x="2717" y="1643"/>
              <a:ext cx="1736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9894" name="Line 28"/>
            <p:cNvSpPr>
              <a:spLocks noChangeShapeType="1"/>
            </p:cNvSpPr>
            <p:nvPr/>
          </p:nvSpPr>
          <p:spPr bwMode="auto">
            <a:xfrm>
              <a:off x="3491" y="548"/>
              <a:ext cx="1594" cy="9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9895" name="Line 29"/>
            <p:cNvSpPr>
              <a:spLocks noChangeShapeType="1"/>
            </p:cNvSpPr>
            <p:nvPr/>
          </p:nvSpPr>
          <p:spPr bwMode="auto">
            <a:xfrm flipH="1">
              <a:off x="3089" y="554"/>
              <a:ext cx="323" cy="1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9896" name="Line 30"/>
            <p:cNvSpPr>
              <a:spLocks noChangeShapeType="1"/>
            </p:cNvSpPr>
            <p:nvPr/>
          </p:nvSpPr>
          <p:spPr bwMode="auto">
            <a:xfrm flipH="1" flipV="1">
              <a:off x="4643" y="475"/>
              <a:ext cx="489" cy="3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9897" name="Line 31"/>
            <p:cNvSpPr>
              <a:spLocks noChangeShapeType="1"/>
            </p:cNvSpPr>
            <p:nvPr/>
          </p:nvSpPr>
          <p:spPr bwMode="auto">
            <a:xfrm flipH="1">
              <a:off x="3862" y="1020"/>
              <a:ext cx="1278" cy="15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9898" name="Line 32"/>
            <p:cNvSpPr>
              <a:spLocks noChangeShapeType="1"/>
            </p:cNvSpPr>
            <p:nvPr/>
          </p:nvSpPr>
          <p:spPr bwMode="auto">
            <a:xfrm flipH="1">
              <a:off x="3917" y="2598"/>
              <a:ext cx="466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9899" name="Line 33"/>
            <p:cNvSpPr>
              <a:spLocks noChangeShapeType="1"/>
            </p:cNvSpPr>
            <p:nvPr/>
          </p:nvSpPr>
          <p:spPr bwMode="auto">
            <a:xfrm flipH="1">
              <a:off x="3168" y="507"/>
              <a:ext cx="1294" cy="1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9900" name="Line 34"/>
            <p:cNvSpPr>
              <a:spLocks noChangeShapeType="1"/>
            </p:cNvSpPr>
            <p:nvPr/>
          </p:nvSpPr>
          <p:spPr bwMode="auto">
            <a:xfrm flipV="1">
              <a:off x="3176" y="1675"/>
              <a:ext cx="1893" cy="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9901" name="Line 35"/>
            <p:cNvSpPr>
              <a:spLocks noChangeShapeType="1"/>
            </p:cNvSpPr>
            <p:nvPr/>
          </p:nvSpPr>
          <p:spPr bwMode="auto">
            <a:xfrm>
              <a:off x="4588" y="491"/>
              <a:ext cx="607" cy="10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9902" name="Line 36"/>
            <p:cNvSpPr>
              <a:spLocks noChangeShapeType="1"/>
            </p:cNvSpPr>
            <p:nvPr/>
          </p:nvSpPr>
          <p:spPr bwMode="auto">
            <a:xfrm>
              <a:off x="4627" y="2614"/>
              <a:ext cx="237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9903" name="Line 37"/>
            <p:cNvSpPr>
              <a:spLocks noChangeShapeType="1"/>
            </p:cNvSpPr>
            <p:nvPr/>
          </p:nvSpPr>
          <p:spPr bwMode="auto">
            <a:xfrm>
              <a:off x="3925" y="2827"/>
              <a:ext cx="9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9904" name="Line 39"/>
            <p:cNvSpPr>
              <a:spLocks noChangeShapeType="1"/>
            </p:cNvSpPr>
            <p:nvPr/>
          </p:nvSpPr>
          <p:spPr bwMode="auto">
            <a:xfrm flipH="1">
              <a:off x="4974" y="1754"/>
              <a:ext cx="214" cy="9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pic>
          <p:nvPicPr>
            <p:cNvPr id="79905" name="Picture 40" descr="Alice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" y="1625"/>
              <a:ext cx="354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C1E7D8-C45E-476B-93C5-87AC32502CA5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CF9B3C-E256-4327-90DE-1C6505CDE5BC}" type="slidenum">
              <a:rPr lang="en-US">
                <a:latin typeface="Verdana" pitchFamily="34" charset="0"/>
              </a:rPr>
              <a:pPr/>
              <a:t>7</a:t>
            </a:fld>
            <a:endParaRPr lang="en-US">
              <a:latin typeface="Verdana" pitchFamily="34" charset="0"/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Pure P2P architecture</a:t>
            </a:r>
          </a:p>
        </p:txBody>
      </p:sp>
      <p:sp>
        <p:nvSpPr>
          <p:cNvPr id="10246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287838" cy="4525963"/>
          </a:xfrm>
        </p:spPr>
        <p:txBody>
          <a:bodyPr/>
          <a:lstStyle/>
          <a:p>
            <a:pPr eaLnBrk="1" hangingPunct="1"/>
            <a:r>
              <a:rPr lang="en-US" sz="2800" i="1" dirty="0" smtClean="0"/>
              <a:t>no</a:t>
            </a:r>
            <a:r>
              <a:rPr lang="en-US" sz="2800" dirty="0" smtClean="0"/>
              <a:t> always-on server</a:t>
            </a:r>
          </a:p>
          <a:p>
            <a:pPr eaLnBrk="1" hangingPunct="1"/>
            <a:r>
              <a:rPr lang="en-US" sz="2800" dirty="0" smtClean="0"/>
              <a:t>arbitrary end systems directly communicate</a:t>
            </a:r>
          </a:p>
          <a:p>
            <a:pPr eaLnBrk="1" hangingPunct="1"/>
            <a:r>
              <a:rPr lang="en-US" sz="2800" dirty="0" smtClean="0"/>
              <a:t>peers are intermittently connected and change IP addresses</a:t>
            </a:r>
          </a:p>
          <a:p>
            <a:pPr eaLnBrk="1" hangingPunct="1"/>
            <a:r>
              <a:rPr lang="en-US" sz="2800" dirty="0" smtClean="0"/>
              <a:t>The peer that initiates is called the </a:t>
            </a:r>
            <a:r>
              <a:rPr lang="en-US" sz="2800" i="1" dirty="0" smtClean="0"/>
              <a:t>client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highly scalable but difficult to manage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10247" name="Freeform 691"/>
          <p:cNvSpPr>
            <a:spLocks/>
          </p:cNvSpPr>
          <p:nvPr/>
        </p:nvSpPr>
        <p:spPr bwMode="auto">
          <a:xfrm>
            <a:off x="6838950" y="3457575"/>
            <a:ext cx="1314450" cy="674688"/>
          </a:xfrm>
          <a:custGeom>
            <a:avLst/>
            <a:gdLst>
              <a:gd name="T0" fmla="*/ 606425 w 828"/>
              <a:gd name="T1" fmla="*/ 47625 h 425"/>
              <a:gd name="T2" fmla="*/ 587375 w 828"/>
              <a:gd name="T3" fmla="*/ 47625 h 425"/>
              <a:gd name="T4" fmla="*/ 200025 w 828"/>
              <a:gd name="T5" fmla="*/ 50800 h 425"/>
              <a:gd name="T6" fmla="*/ 9525 w 828"/>
              <a:gd name="T7" fmla="*/ 200025 h 425"/>
              <a:gd name="T8" fmla="*/ 146050 w 828"/>
              <a:gd name="T9" fmla="*/ 434975 h 425"/>
              <a:gd name="T10" fmla="*/ 463550 w 828"/>
              <a:gd name="T11" fmla="*/ 609600 h 425"/>
              <a:gd name="T12" fmla="*/ 857250 w 828"/>
              <a:gd name="T13" fmla="*/ 660400 h 425"/>
              <a:gd name="T14" fmla="*/ 1108075 w 828"/>
              <a:gd name="T15" fmla="*/ 523875 h 425"/>
              <a:gd name="T16" fmla="*/ 1231900 w 828"/>
              <a:gd name="T17" fmla="*/ 269875 h 425"/>
              <a:gd name="T18" fmla="*/ 1257300 w 828"/>
              <a:gd name="T19" fmla="*/ 34925 h 425"/>
              <a:gd name="T20" fmla="*/ 889000 w 828"/>
              <a:gd name="T21" fmla="*/ 60325 h 425"/>
              <a:gd name="T22" fmla="*/ 606425 w 828"/>
              <a:gd name="T23" fmla="*/ 47625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248" name="Freeform 692"/>
          <p:cNvSpPr>
            <a:spLocks/>
          </p:cNvSpPr>
          <p:nvPr/>
        </p:nvSpPr>
        <p:spPr bwMode="auto">
          <a:xfrm>
            <a:off x="6858000" y="1931988"/>
            <a:ext cx="1730375" cy="1044575"/>
          </a:xfrm>
          <a:custGeom>
            <a:avLst/>
            <a:gdLst>
              <a:gd name="T0" fmla="*/ 959058 w 765"/>
              <a:gd name="T1" fmla="*/ 22758 h 459"/>
              <a:gd name="T2" fmla="*/ 651435 w 765"/>
              <a:gd name="T3" fmla="*/ 159303 h 459"/>
              <a:gd name="T4" fmla="*/ 217145 w 765"/>
              <a:gd name="T5" fmla="*/ 227576 h 459"/>
              <a:gd name="T6" fmla="*/ 31667 w 765"/>
              <a:gd name="T7" fmla="*/ 764656 h 459"/>
              <a:gd name="T8" fmla="*/ 407147 w 765"/>
              <a:gd name="T9" fmla="*/ 1010439 h 459"/>
              <a:gd name="T10" fmla="*/ 782627 w 765"/>
              <a:gd name="T11" fmla="*/ 969475 h 459"/>
              <a:gd name="T12" fmla="*/ 1320966 w 765"/>
              <a:gd name="T13" fmla="*/ 1010439 h 459"/>
              <a:gd name="T14" fmla="*/ 1578826 w 765"/>
              <a:gd name="T15" fmla="*/ 987681 h 459"/>
              <a:gd name="T16" fmla="*/ 1700970 w 765"/>
              <a:gd name="T17" fmla="*/ 846584 h 459"/>
              <a:gd name="T18" fmla="*/ 1696446 w 765"/>
              <a:gd name="T19" fmla="*/ 359570 h 459"/>
              <a:gd name="T20" fmla="*/ 1497396 w 765"/>
              <a:gd name="T21" fmla="*/ 77376 h 459"/>
              <a:gd name="T22" fmla="*/ 959058 w 765"/>
              <a:gd name="T23" fmla="*/ 22758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249" name="Freeform 693"/>
          <p:cNvSpPr>
            <a:spLocks/>
          </p:cNvSpPr>
          <p:nvPr/>
        </p:nvSpPr>
        <p:spPr bwMode="auto">
          <a:xfrm>
            <a:off x="5118100" y="1639888"/>
            <a:ext cx="1644650" cy="1071562"/>
          </a:xfrm>
          <a:custGeom>
            <a:avLst/>
            <a:gdLst>
              <a:gd name="T0" fmla="*/ 1028700 w 1036"/>
              <a:gd name="T1" fmla="*/ 17462 h 675"/>
              <a:gd name="T2" fmla="*/ 619125 w 1036"/>
              <a:gd name="T3" fmla="*/ 84137 h 675"/>
              <a:gd name="T4" fmla="*/ 327025 w 1036"/>
              <a:gd name="T5" fmla="*/ 204787 h 675"/>
              <a:gd name="T6" fmla="*/ 241300 w 1036"/>
              <a:gd name="T7" fmla="*/ 363537 h 675"/>
              <a:gd name="T8" fmla="*/ 34925 w 1036"/>
              <a:gd name="T9" fmla="*/ 471487 h 675"/>
              <a:gd name="T10" fmla="*/ 28575 w 1036"/>
              <a:gd name="T11" fmla="*/ 728662 h 675"/>
              <a:gd name="T12" fmla="*/ 209550 w 1036"/>
              <a:gd name="T13" fmla="*/ 776287 h 675"/>
              <a:gd name="T14" fmla="*/ 727075 w 1036"/>
              <a:gd name="T15" fmla="*/ 776287 h 675"/>
              <a:gd name="T16" fmla="*/ 949325 w 1036"/>
              <a:gd name="T17" fmla="*/ 881062 h 675"/>
              <a:gd name="T18" fmla="*/ 1193800 w 1036"/>
              <a:gd name="T19" fmla="*/ 1042987 h 675"/>
              <a:gd name="T20" fmla="*/ 1381125 w 1036"/>
              <a:gd name="T21" fmla="*/ 1049337 h 675"/>
              <a:gd name="T22" fmla="*/ 1511300 w 1036"/>
              <a:gd name="T23" fmla="*/ 957262 h 675"/>
              <a:gd name="T24" fmla="*/ 1574800 w 1036"/>
              <a:gd name="T25" fmla="*/ 706437 h 675"/>
              <a:gd name="T26" fmla="*/ 1616075 w 1036"/>
              <a:gd name="T27" fmla="*/ 461962 h 675"/>
              <a:gd name="T28" fmla="*/ 1622425 w 1036"/>
              <a:gd name="T29" fmla="*/ 169862 h 675"/>
              <a:gd name="T30" fmla="*/ 1482725 w 1036"/>
              <a:gd name="T31" fmla="*/ 26987 h 675"/>
              <a:gd name="T32" fmla="*/ 1231900 w 1036"/>
              <a:gd name="T33" fmla="*/ 4762 h 675"/>
              <a:gd name="T34" fmla="*/ 1028700 w 1036"/>
              <a:gd name="T35" fmla="*/ 17462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10250" name="Group 694"/>
          <p:cNvGrpSpPr>
            <a:grpSpLocks/>
          </p:cNvGrpSpPr>
          <p:nvPr/>
        </p:nvGrpSpPr>
        <p:grpSpPr bwMode="auto">
          <a:xfrm>
            <a:off x="5205413" y="2974975"/>
            <a:ext cx="1458912" cy="933450"/>
            <a:chOff x="2889" y="1631"/>
            <a:chExt cx="980" cy="743"/>
          </a:xfrm>
        </p:grpSpPr>
        <p:sp>
          <p:nvSpPr>
            <p:cNvPr id="10587" name="Rectangle 695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10588" name="AutoShape 696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251" name="Group 697"/>
          <p:cNvGrpSpPr>
            <a:grpSpLocks/>
          </p:cNvGrpSpPr>
          <p:nvPr/>
        </p:nvGrpSpPr>
        <p:grpSpPr bwMode="auto">
          <a:xfrm>
            <a:off x="5907088" y="1831975"/>
            <a:ext cx="336550" cy="531813"/>
            <a:chOff x="3796" y="1043"/>
            <a:chExt cx="865" cy="1237"/>
          </a:xfrm>
        </p:grpSpPr>
        <p:sp>
          <p:nvSpPr>
            <p:cNvPr id="10557" name="Line 698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558" name="Line 699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559" name="Line 700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560" name="Line 701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561" name="Line 702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562" name="Line 703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563" name="Line 704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564" name="Line 705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565" name="Line 706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566" name="Line 707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567" name="Line 708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568" name="Line 709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569" name="Line 710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570" name="Line 711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571" name="Line 712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10572" name="Group 713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10583" name="Line 71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0584" name="Line 71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0585" name="Line 71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0586" name="Line 71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10573" name="Group 718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10579" name="Line 719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0580" name="Line 720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0581" name="Line 721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0582" name="Line 722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10574" name="Group 723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10575" name="Line 72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0576" name="Line 72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0577" name="Line 72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0578" name="Line 72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sp>
        <p:nvSpPr>
          <p:cNvPr id="10252" name="Oval 728"/>
          <p:cNvSpPr>
            <a:spLocks noChangeArrowheads="1"/>
          </p:cNvSpPr>
          <p:nvPr/>
        </p:nvSpPr>
        <p:spPr bwMode="auto">
          <a:xfrm>
            <a:off x="6964363" y="3652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10253" name="Line 729"/>
          <p:cNvSpPr>
            <a:spLocks noChangeShapeType="1"/>
          </p:cNvSpPr>
          <p:nvPr/>
        </p:nvSpPr>
        <p:spPr bwMode="auto">
          <a:xfrm>
            <a:off x="6964363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254" name="Line 730"/>
          <p:cNvSpPr>
            <a:spLocks noChangeShapeType="1"/>
          </p:cNvSpPr>
          <p:nvPr/>
        </p:nvSpPr>
        <p:spPr bwMode="auto">
          <a:xfrm>
            <a:off x="7323138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255" name="Rectangle 731"/>
          <p:cNvSpPr>
            <a:spLocks noChangeArrowheads="1"/>
          </p:cNvSpPr>
          <p:nvPr/>
        </p:nvSpPr>
        <p:spPr bwMode="auto">
          <a:xfrm>
            <a:off x="6964363" y="3644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10256" name="Oval 732"/>
          <p:cNvSpPr>
            <a:spLocks noChangeArrowheads="1"/>
          </p:cNvSpPr>
          <p:nvPr/>
        </p:nvSpPr>
        <p:spPr bwMode="auto">
          <a:xfrm>
            <a:off x="6961188" y="3576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grpSp>
        <p:nvGrpSpPr>
          <p:cNvPr id="10257" name="Group 733"/>
          <p:cNvGrpSpPr>
            <a:grpSpLocks/>
          </p:cNvGrpSpPr>
          <p:nvPr/>
        </p:nvGrpSpPr>
        <p:grpSpPr bwMode="auto">
          <a:xfrm>
            <a:off x="7046913" y="3600450"/>
            <a:ext cx="179387" cy="65088"/>
            <a:chOff x="2848" y="848"/>
            <a:chExt cx="140" cy="98"/>
          </a:xfrm>
        </p:grpSpPr>
        <p:sp>
          <p:nvSpPr>
            <p:cNvPr id="10554" name="Line 73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55" name="Line 73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56" name="Line 73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0258" name="Group 737"/>
          <p:cNvGrpSpPr>
            <a:grpSpLocks/>
          </p:cNvGrpSpPr>
          <p:nvPr/>
        </p:nvGrpSpPr>
        <p:grpSpPr bwMode="auto">
          <a:xfrm flipV="1">
            <a:off x="7046913" y="3600450"/>
            <a:ext cx="179387" cy="65088"/>
            <a:chOff x="2848" y="848"/>
            <a:chExt cx="140" cy="98"/>
          </a:xfrm>
        </p:grpSpPr>
        <p:sp>
          <p:nvSpPr>
            <p:cNvPr id="10551" name="Line 73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52" name="Line 73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53" name="Line 74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0259" name="Oval 741"/>
          <p:cNvSpPr>
            <a:spLocks noChangeArrowheads="1"/>
          </p:cNvSpPr>
          <p:nvPr/>
        </p:nvSpPr>
        <p:spPr bwMode="auto">
          <a:xfrm>
            <a:off x="7319963" y="39322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10260" name="Line 742"/>
          <p:cNvSpPr>
            <a:spLocks noChangeShapeType="1"/>
          </p:cNvSpPr>
          <p:nvPr/>
        </p:nvSpPr>
        <p:spPr bwMode="auto">
          <a:xfrm>
            <a:off x="7319963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261" name="Line 743"/>
          <p:cNvSpPr>
            <a:spLocks noChangeShapeType="1"/>
          </p:cNvSpPr>
          <p:nvPr/>
        </p:nvSpPr>
        <p:spPr bwMode="auto">
          <a:xfrm>
            <a:off x="7678738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262" name="Rectangle 744"/>
          <p:cNvSpPr>
            <a:spLocks noChangeArrowheads="1"/>
          </p:cNvSpPr>
          <p:nvPr/>
        </p:nvSpPr>
        <p:spPr bwMode="auto">
          <a:xfrm>
            <a:off x="7319963" y="39243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10263" name="Oval 745"/>
          <p:cNvSpPr>
            <a:spLocks noChangeArrowheads="1"/>
          </p:cNvSpPr>
          <p:nvPr/>
        </p:nvSpPr>
        <p:spPr bwMode="auto">
          <a:xfrm>
            <a:off x="7316788" y="38560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grpSp>
        <p:nvGrpSpPr>
          <p:cNvPr id="10264" name="Group 746"/>
          <p:cNvGrpSpPr>
            <a:grpSpLocks/>
          </p:cNvGrpSpPr>
          <p:nvPr/>
        </p:nvGrpSpPr>
        <p:grpSpPr bwMode="auto">
          <a:xfrm>
            <a:off x="7402513" y="3879850"/>
            <a:ext cx="179387" cy="65088"/>
            <a:chOff x="2848" y="848"/>
            <a:chExt cx="140" cy="98"/>
          </a:xfrm>
        </p:grpSpPr>
        <p:sp>
          <p:nvSpPr>
            <p:cNvPr id="10548" name="Line 74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49" name="Line 74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50" name="Line 74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0265" name="Group 750"/>
          <p:cNvGrpSpPr>
            <a:grpSpLocks/>
          </p:cNvGrpSpPr>
          <p:nvPr/>
        </p:nvGrpSpPr>
        <p:grpSpPr bwMode="auto">
          <a:xfrm flipV="1">
            <a:off x="7402513" y="3879850"/>
            <a:ext cx="179387" cy="65088"/>
            <a:chOff x="2848" y="848"/>
            <a:chExt cx="140" cy="98"/>
          </a:xfrm>
        </p:grpSpPr>
        <p:sp>
          <p:nvSpPr>
            <p:cNvPr id="10545" name="Line 75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46" name="Line 75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47" name="Line 75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0266" name="Oval 754"/>
          <p:cNvSpPr>
            <a:spLocks noChangeArrowheads="1"/>
          </p:cNvSpPr>
          <p:nvPr/>
        </p:nvSpPr>
        <p:spPr bwMode="auto">
          <a:xfrm>
            <a:off x="7599363" y="36655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10267" name="Line 755"/>
          <p:cNvSpPr>
            <a:spLocks noChangeShapeType="1"/>
          </p:cNvSpPr>
          <p:nvPr/>
        </p:nvSpPr>
        <p:spPr bwMode="auto">
          <a:xfrm>
            <a:off x="7599363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268" name="Line 756"/>
          <p:cNvSpPr>
            <a:spLocks noChangeShapeType="1"/>
          </p:cNvSpPr>
          <p:nvPr/>
        </p:nvSpPr>
        <p:spPr bwMode="auto">
          <a:xfrm>
            <a:off x="7958138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269" name="Rectangle 757"/>
          <p:cNvSpPr>
            <a:spLocks noChangeArrowheads="1"/>
          </p:cNvSpPr>
          <p:nvPr/>
        </p:nvSpPr>
        <p:spPr bwMode="auto">
          <a:xfrm>
            <a:off x="7599363" y="36576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10270" name="Oval 758"/>
          <p:cNvSpPr>
            <a:spLocks noChangeArrowheads="1"/>
          </p:cNvSpPr>
          <p:nvPr/>
        </p:nvSpPr>
        <p:spPr bwMode="auto">
          <a:xfrm>
            <a:off x="7596188" y="35893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grpSp>
        <p:nvGrpSpPr>
          <p:cNvPr id="10271" name="Group 759"/>
          <p:cNvGrpSpPr>
            <a:grpSpLocks/>
          </p:cNvGrpSpPr>
          <p:nvPr/>
        </p:nvGrpSpPr>
        <p:grpSpPr bwMode="auto">
          <a:xfrm>
            <a:off x="7681913" y="3613150"/>
            <a:ext cx="179387" cy="65088"/>
            <a:chOff x="2848" y="848"/>
            <a:chExt cx="140" cy="98"/>
          </a:xfrm>
        </p:grpSpPr>
        <p:sp>
          <p:nvSpPr>
            <p:cNvPr id="10542" name="Line 76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43" name="Line 76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44" name="Line 76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0272" name="Group 763"/>
          <p:cNvGrpSpPr>
            <a:grpSpLocks/>
          </p:cNvGrpSpPr>
          <p:nvPr/>
        </p:nvGrpSpPr>
        <p:grpSpPr bwMode="auto">
          <a:xfrm flipV="1">
            <a:off x="7681913" y="3613150"/>
            <a:ext cx="179387" cy="65088"/>
            <a:chOff x="2848" y="848"/>
            <a:chExt cx="140" cy="98"/>
          </a:xfrm>
        </p:grpSpPr>
        <p:sp>
          <p:nvSpPr>
            <p:cNvPr id="10539" name="Line 76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40" name="Line 76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41" name="Line 76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0273" name="Oval 767"/>
          <p:cNvSpPr>
            <a:spLocks noChangeArrowheads="1"/>
          </p:cNvSpPr>
          <p:nvPr/>
        </p:nvSpPr>
        <p:spPr bwMode="auto">
          <a:xfrm>
            <a:off x="7064375" y="2503488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10274" name="Line 768"/>
          <p:cNvSpPr>
            <a:spLocks noChangeShapeType="1"/>
          </p:cNvSpPr>
          <p:nvPr/>
        </p:nvSpPr>
        <p:spPr bwMode="auto">
          <a:xfrm>
            <a:off x="7064375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275" name="Line 769"/>
          <p:cNvSpPr>
            <a:spLocks noChangeShapeType="1"/>
          </p:cNvSpPr>
          <p:nvPr/>
        </p:nvSpPr>
        <p:spPr bwMode="auto">
          <a:xfrm>
            <a:off x="7412038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276" name="Rectangle 770"/>
          <p:cNvSpPr>
            <a:spLocks noChangeArrowheads="1"/>
          </p:cNvSpPr>
          <p:nvPr/>
        </p:nvSpPr>
        <p:spPr bwMode="auto">
          <a:xfrm>
            <a:off x="7064375" y="2495550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10277" name="Oval 771"/>
          <p:cNvSpPr>
            <a:spLocks noChangeArrowheads="1"/>
          </p:cNvSpPr>
          <p:nvPr/>
        </p:nvSpPr>
        <p:spPr bwMode="auto">
          <a:xfrm>
            <a:off x="7061200" y="2432050"/>
            <a:ext cx="347663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grpSp>
        <p:nvGrpSpPr>
          <p:cNvPr id="10278" name="Group 772"/>
          <p:cNvGrpSpPr>
            <a:grpSpLocks/>
          </p:cNvGrpSpPr>
          <p:nvPr/>
        </p:nvGrpSpPr>
        <p:grpSpPr bwMode="auto">
          <a:xfrm>
            <a:off x="7145338" y="2454275"/>
            <a:ext cx="171450" cy="61913"/>
            <a:chOff x="2848" y="848"/>
            <a:chExt cx="140" cy="98"/>
          </a:xfrm>
        </p:grpSpPr>
        <p:sp>
          <p:nvSpPr>
            <p:cNvPr id="10536" name="Line 77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37" name="Line 77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38" name="Line 77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0279" name="Group 776"/>
          <p:cNvGrpSpPr>
            <a:grpSpLocks/>
          </p:cNvGrpSpPr>
          <p:nvPr/>
        </p:nvGrpSpPr>
        <p:grpSpPr bwMode="auto">
          <a:xfrm flipV="1">
            <a:off x="7145338" y="2454275"/>
            <a:ext cx="171450" cy="60325"/>
            <a:chOff x="2848" y="848"/>
            <a:chExt cx="140" cy="98"/>
          </a:xfrm>
        </p:grpSpPr>
        <p:sp>
          <p:nvSpPr>
            <p:cNvPr id="10533" name="Line 7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34" name="Line 7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35" name="Line 7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0280" name="Oval 780"/>
          <p:cNvSpPr>
            <a:spLocks noChangeArrowheads="1"/>
          </p:cNvSpPr>
          <p:nvPr/>
        </p:nvSpPr>
        <p:spPr bwMode="auto">
          <a:xfrm>
            <a:off x="7062788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10281" name="Line 781"/>
          <p:cNvSpPr>
            <a:spLocks noChangeShapeType="1"/>
          </p:cNvSpPr>
          <p:nvPr/>
        </p:nvSpPr>
        <p:spPr bwMode="auto">
          <a:xfrm>
            <a:off x="7062788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282" name="Line 782"/>
          <p:cNvSpPr>
            <a:spLocks noChangeShapeType="1"/>
          </p:cNvSpPr>
          <p:nvPr/>
        </p:nvSpPr>
        <p:spPr bwMode="auto">
          <a:xfrm>
            <a:off x="7421563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283" name="Rectangle 783"/>
          <p:cNvSpPr>
            <a:spLocks noChangeArrowheads="1"/>
          </p:cNvSpPr>
          <p:nvPr/>
        </p:nvSpPr>
        <p:spPr bwMode="auto">
          <a:xfrm>
            <a:off x="7062788" y="2755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10284" name="Oval 784"/>
          <p:cNvSpPr>
            <a:spLocks noChangeArrowheads="1"/>
          </p:cNvSpPr>
          <p:nvPr/>
        </p:nvSpPr>
        <p:spPr bwMode="auto">
          <a:xfrm>
            <a:off x="7059613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grpSp>
        <p:nvGrpSpPr>
          <p:cNvPr id="10285" name="Group 785"/>
          <p:cNvGrpSpPr>
            <a:grpSpLocks/>
          </p:cNvGrpSpPr>
          <p:nvPr/>
        </p:nvGrpSpPr>
        <p:grpSpPr bwMode="auto">
          <a:xfrm>
            <a:off x="7145338" y="2711450"/>
            <a:ext cx="179387" cy="65088"/>
            <a:chOff x="2848" y="848"/>
            <a:chExt cx="140" cy="98"/>
          </a:xfrm>
        </p:grpSpPr>
        <p:sp>
          <p:nvSpPr>
            <p:cNvPr id="10530" name="Line 78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31" name="Line 78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32" name="Line 78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0286" name="Group 789"/>
          <p:cNvGrpSpPr>
            <a:grpSpLocks/>
          </p:cNvGrpSpPr>
          <p:nvPr/>
        </p:nvGrpSpPr>
        <p:grpSpPr bwMode="auto">
          <a:xfrm flipV="1">
            <a:off x="7145338" y="2711450"/>
            <a:ext cx="179387" cy="65088"/>
            <a:chOff x="2848" y="848"/>
            <a:chExt cx="140" cy="98"/>
          </a:xfrm>
        </p:grpSpPr>
        <p:sp>
          <p:nvSpPr>
            <p:cNvPr id="10527" name="Line 79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28" name="Line 79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29" name="Line 79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0287" name="Oval 793"/>
          <p:cNvSpPr>
            <a:spLocks noChangeArrowheads="1"/>
          </p:cNvSpPr>
          <p:nvPr/>
        </p:nvSpPr>
        <p:spPr bwMode="auto">
          <a:xfrm>
            <a:off x="7539038" y="240506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10288" name="Line 794"/>
          <p:cNvSpPr>
            <a:spLocks noChangeShapeType="1"/>
          </p:cNvSpPr>
          <p:nvPr/>
        </p:nvSpPr>
        <p:spPr bwMode="auto">
          <a:xfrm>
            <a:off x="7539038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289" name="Line 795"/>
          <p:cNvSpPr>
            <a:spLocks noChangeShapeType="1"/>
          </p:cNvSpPr>
          <p:nvPr/>
        </p:nvSpPr>
        <p:spPr bwMode="auto">
          <a:xfrm>
            <a:off x="7869238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290" name="Rectangle 796"/>
          <p:cNvSpPr>
            <a:spLocks noChangeArrowheads="1"/>
          </p:cNvSpPr>
          <p:nvPr/>
        </p:nvSpPr>
        <p:spPr bwMode="auto">
          <a:xfrm>
            <a:off x="7539038" y="2398713"/>
            <a:ext cx="327025" cy="523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91" name="Oval 797"/>
          <p:cNvSpPr>
            <a:spLocks noChangeArrowheads="1"/>
          </p:cNvSpPr>
          <p:nvPr/>
        </p:nvSpPr>
        <p:spPr bwMode="auto">
          <a:xfrm>
            <a:off x="7535863" y="233680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grpSp>
        <p:nvGrpSpPr>
          <p:cNvPr id="10292" name="Group 798"/>
          <p:cNvGrpSpPr>
            <a:grpSpLocks/>
          </p:cNvGrpSpPr>
          <p:nvPr/>
        </p:nvGrpSpPr>
        <p:grpSpPr bwMode="auto">
          <a:xfrm>
            <a:off x="7615238" y="2359025"/>
            <a:ext cx="163512" cy="57150"/>
            <a:chOff x="2848" y="848"/>
            <a:chExt cx="140" cy="98"/>
          </a:xfrm>
        </p:grpSpPr>
        <p:sp>
          <p:nvSpPr>
            <p:cNvPr id="10524" name="Line 7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25" name="Line 8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26" name="Line 8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0293" name="Group 802"/>
          <p:cNvGrpSpPr>
            <a:grpSpLocks/>
          </p:cNvGrpSpPr>
          <p:nvPr/>
        </p:nvGrpSpPr>
        <p:grpSpPr bwMode="auto">
          <a:xfrm flipV="1">
            <a:off x="7615238" y="2357438"/>
            <a:ext cx="163512" cy="58737"/>
            <a:chOff x="2848" y="848"/>
            <a:chExt cx="140" cy="98"/>
          </a:xfrm>
        </p:grpSpPr>
        <p:sp>
          <p:nvSpPr>
            <p:cNvPr id="10521" name="Line 80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22" name="Line 80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23" name="Line 80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0294" name="Oval 806"/>
          <p:cNvSpPr>
            <a:spLocks noChangeArrowheads="1"/>
          </p:cNvSpPr>
          <p:nvPr/>
        </p:nvSpPr>
        <p:spPr bwMode="auto">
          <a:xfrm>
            <a:off x="7624763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10295" name="Line 807"/>
          <p:cNvSpPr>
            <a:spLocks noChangeShapeType="1"/>
          </p:cNvSpPr>
          <p:nvPr/>
        </p:nvSpPr>
        <p:spPr bwMode="auto">
          <a:xfrm>
            <a:off x="7624763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296" name="Line 808"/>
          <p:cNvSpPr>
            <a:spLocks noChangeShapeType="1"/>
          </p:cNvSpPr>
          <p:nvPr/>
        </p:nvSpPr>
        <p:spPr bwMode="auto">
          <a:xfrm>
            <a:off x="7983538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297" name="Rectangle 809"/>
          <p:cNvSpPr>
            <a:spLocks noChangeArrowheads="1"/>
          </p:cNvSpPr>
          <p:nvPr/>
        </p:nvSpPr>
        <p:spPr bwMode="auto">
          <a:xfrm>
            <a:off x="7624763" y="2755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10298" name="Oval 810"/>
          <p:cNvSpPr>
            <a:spLocks noChangeArrowheads="1"/>
          </p:cNvSpPr>
          <p:nvPr/>
        </p:nvSpPr>
        <p:spPr bwMode="auto">
          <a:xfrm>
            <a:off x="7621588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grpSp>
        <p:nvGrpSpPr>
          <p:cNvPr id="10299" name="Group 811"/>
          <p:cNvGrpSpPr>
            <a:grpSpLocks/>
          </p:cNvGrpSpPr>
          <p:nvPr/>
        </p:nvGrpSpPr>
        <p:grpSpPr bwMode="auto">
          <a:xfrm>
            <a:off x="7707313" y="2711450"/>
            <a:ext cx="179387" cy="65088"/>
            <a:chOff x="2848" y="848"/>
            <a:chExt cx="140" cy="98"/>
          </a:xfrm>
        </p:grpSpPr>
        <p:sp>
          <p:nvSpPr>
            <p:cNvPr id="10518" name="Line 81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19" name="Line 81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20" name="Line 81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0300" name="Group 815"/>
          <p:cNvGrpSpPr>
            <a:grpSpLocks/>
          </p:cNvGrpSpPr>
          <p:nvPr/>
        </p:nvGrpSpPr>
        <p:grpSpPr bwMode="auto">
          <a:xfrm flipV="1">
            <a:off x="7707313" y="2711450"/>
            <a:ext cx="179387" cy="65088"/>
            <a:chOff x="2848" y="848"/>
            <a:chExt cx="140" cy="98"/>
          </a:xfrm>
        </p:grpSpPr>
        <p:sp>
          <p:nvSpPr>
            <p:cNvPr id="10515" name="Line 8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16" name="Line 8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17" name="Line 8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0301" name="Oval 819"/>
          <p:cNvSpPr>
            <a:spLocks noChangeArrowheads="1"/>
          </p:cNvSpPr>
          <p:nvPr/>
        </p:nvSpPr>
        <p:spPr bwMode="auto">
          <a:xfrm>
            <a:off x="6215063" y="24987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10302" name="Line 820"/>
          <p:cNvSpPr>
            <a:spLocks noChangeShapeType="1"/>
          </p:cNvSpPr>
          <p:nvPr/>
        </p:nvSpPr>
        <p:spPr bwMode="auto">
          <a:xfrm>
            <a:off x="6215063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303" name="Line 821"/>
          <p:cNvSpPr>
            <a:spLocks noChangeShapeType="1"/>
          </p:cNvSpPr>
          <p:nvPr/>
        </p:nvSpPr>
        <p:spPr bwMode="auto">
          <a:xfrm>
            <a:off x="6561138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304" name="Rectangle 822"/>
          <p:cNvSpPr>
            <a:spLocks noChangeArrowheads="1"/>
          </p:cNvSpPr>
          <p:nvPr/>
        </p:nvSpPr>
        <p:spPr bwMode="auto">
          <a:xfrm>
            <a:off x="6215063" y="249078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10305" name="Oval 823"/>
          <p:cNvSpPr>
            <a:spLocks noChangeArrowheads="1"/>
          </p:cNvSpPr>
          <p:nvPr/>
        </p:nvSpPr>
        <p:spPr bwMode="auto">
          <a:xfrm>
            <a:off x="6211888" y="24272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grpSp>
        <p:nvGrpSpPr>
          <p:cNvPr id="10306" name="Group 824"/>
          <p:cNvGrpSpPr>
            <a:grpSpLocks/>
          </p:cNvGrpSpPr>
          <p:nvPr/>
        </p:nvGrpSpPr>
        <p:grpSpPr bwMode="auto">
          <a:xfrm>
            <a:off x="6296025" y="2449513"/>
            <a:ext cx="171450" cy="60325"/>
            <a:chOff x="2848" y="848"/>
            <a:chExt cx="140" cy="98"/>
          </a:xfrm>
        </p:grpSpPr>
        <p:sp>
          <p:nvSpPr>
            <p:cNvPr id="10512" name="Line 82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13" name="Line 82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14" name="Line 82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0307" name="Group 828"/>
          <p:cNvGrpSpPr>
            <a:grpSpLocks/>
          </p:cNvGrpSpPr>
          <p:nvPr/>
        </p:nvGrpSpPr>
        <p:grpSpPr bwMode="auto">
          <a:xfrm flipV="1">
            <a:off x="6296025" y="2449513"/>
            <a:ext cx="171450" cy="58737"/>
            <a:chOff x="2848" y="848"/>
            <a:chExt cx="140" cy="98"/>
          </a:xfrm>
        </p:grpSpPr>
        <p:sp>
          <p:nvSpPr>
            <p:cNvPr id="10509" name="Line 8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10" name="Line 8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11" name="Line 8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0308" name="Oval 832"/>
          <p:cNvSpPr>
            <a:spLocks noChangeArrowheads="1"/>
          </p:cNvSpPr>
          <p:nvPr/>
        </p:nvSpPr>
        <p:spPr bwMode="auto">
          <a:xfrm>
            <a:off x="5908675" y="36480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10309" name="Line 833"/>
          <p:cNvSpPr>
            <a:spLocks noChangeShapeType="1"/>
          </p:cNvSpPr>
          <p:nvPr/>
        </p:nvSpPr>
        <p:spPr bwMode="auto">
          <a:xfrm>
            <a:off x="5908675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310" name="Line 834"/>
          <p:cNvSpPr>
            <a:spLocks noChangeShapeType="1"/>
          </p:cNvSpPr>
          <p:nvPr/>
        </p:nvSpPr>
        <p:spPr bwMode="auto">
          <a:xfrm>
            <a:off x="6254750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311" name="Rectangle 835"/>
          <p:cNvSpPr>
            <a:spLocks noChangeArrowheads="1"/>
          </p:cNvSpPr>
          <p:nvPr/>
        </p:nvSpPr>
        <p:spPr bwMode="auto">
          <a:xfrm>
            <a:off x="5908675" y="364013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10312" name="Oval 836"/>
          <p:cNvSpPr>
            <a:spLocks noChangeArrowheads="1"/>
          </p:cNvSpPr>
          <p:nvPr/>
        </p:nvSpPr>
        <p:spPr bwMode="auto">
          <a:xfrm>
            <a:off x="5905500" y="35766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tr-TR" sz="2400">
              <a:latin typeface="Comic Sans MS" pitchFamily="66" charset="0"/>
            </a:endParaRPr>
          </a:p>
        </p:txBody>
      </p:sp>
      <p:grpSp>
        <p:nvGrpSpPr>
          <p:cNvPr id="10313" name="Group 837"/>
          <p:cNvGrpSpPr>
            <a:grpSpLocks/>
          </p:cNvGrpSpPr>
          <p:nvPr/>
        </p:nvGrpSpPr>
        <p:grpSpPr bwMode="auto">
          <a:xfrm>
            <a:off x="5989638" y="3598863"/>
            <a:ext cx="171450" cy="60325"/>
            <a:chOff x="2848" y="848"/>
            <a:chExt cx="140" cy="98"/>
          </a:xfrm>
        </p:grpSpPr>
        <p:sp>
          <p:nvSpPr>
            <p:cNvPr id="10506" name="Line 83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07" name="Line 83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08" name="Line 84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0314" name="Group 841"/>
          <p:cNvGrpSpPr>
            <a:grpSpLocks/>
          </p:cNvGrpSpPr>
          <p:nvPr/>
        </p:nvGrpSpPr>
        <p:grpSpPr bwMode="auto">
          <a:xfrm flipV="1">
            <a:off x="5989638" y="3598863"/>
            <a:ext cx="171450" cy="58737"/>
            <a:chOff x="2848" y="848"/>
            <a:chExt cx="140" cy="98"/>
          </a:xfrm>
        </p:grpSpPr>
        <p:sp>
          <p:nvSpPr>
            <p:cNvPr id="10503" name="Line 8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04" name="Line 8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05" name="Line 8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0315" name="Line 845"/>
          <p:cNvSpPr>
            <a:spLocks noChangeShapeType="1"/>
          </p:cNvSpPr>
          <p:nvPr/>
        </p:nvSpPr>
        <p:spPr bwMode="auto">
          <a:xfrm flipV="1">
            <a:off x="7107238" y="4005263"/>
            <a:ext cx="227012" cy="436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16" name="Line 846"/>
          <p:cNvSpPr>
            <a:spLocks noChangeShapeType="1"/>
          </p:cNvSpPr>
          <p:nvPr/>
        </p:nvSpPr>
        <p:spPr bwMode="auto">
          <a:xfrm>
            <a:off x="7231063" y="3743325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17" name="Line 847"/>
          <p:cNvSpPr>
            <a:spLocks noChangeShapeType="1"/>
          </p:cNvSpPr>
          <p:nvPr/>
        </p:nvSpPr>
        <p:spPr bwMode="auto">
          <a:xfrm>
            <a:off x="7327900" y="3663950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18" name="Line 848"/>
          <p:cNvSpPr>
            <a:spLocks noChangeShapeType="1"/>
          </p:cNvSpPr>
          <p:nvPr/>
        </p:nvSpPr>
        <p:spPr bwMode="auto">
          <a:xfrm flipV="1">
            <a:off x="7564438" y="3749675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19" name="Line 849"/>
          <p:cNvSpPr>
            <a:spLocks noChangeShapeType="1"/>
          </p:cNvSpPr>
          <p:nvPr/>
        </p:nvSpPr>
        <p:spPr bwMode="auto">
          <a:xfrm>
            <a:off x="6262688" y="3670300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0" name="Line 850"/>
          <p:cNvSpPr>
            <a:spLocks noChangeShapeType="1"/>
          </p:cNvSpPr>
          <p:nvPr/>
        </p:nvSpPr>
        <p:spPr bwMode="auto">
          <a:xfrm>
            <a:off x="6557963" y="2517775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1" name="Line 851"/>
          <p:cNvSpPr>
            <a:spLocks noChangeShapeType="1"/>
          </p:cNvSpPr>
          <p:nvPr/>
        </p:nvSpPr>
        <p:spPr bwMode="auto">
          <a:xfrm>
            <a:off x="6124575" y="2346325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2" name="Freeform 852"/>
          <p:cNvSpPr>
            <a:spLocks/>
          </p:cNvSpPr>
          <p:nvPr/>
        </p:nvSpPr>
        <p:spPr bwMode="auto">
          <a:xfrm>
            <a:off x="5445125" y="4352925"/>
            <a:ext cx="2979738" cy="1455738"/>
          </a:xfrm>
          <a:custGeom>
            <a:avLst/>
            <a:gdLst>
              <a:gd name="T0" fmla="*/ 1411288 w 1877"/>
              <a:gd name="T1" fmla="*/ 36513 h 917"/>
              <a:gd name="T2" fmla="*/ 1098550 w 1877"/>
              <a:gd name="T3" fmla="*/ 173038 h 917"/>
              <a:gd name="T4" fmla="*/ 658813 w 1877"/>
              <a:gd name="T5" fmla="*/ 144463 h 917"/>
              <a:gd name="T6" fmla="*/ 177800 w 1877"/>
              <a:gd name="T7" fmla="*/ 269875 h 917"/>
              <a:gd name="T8" fmla="*/ 79375 w 1877"/>
              <a:gd name="T9" fmla="*/ 560388 h 917"/>
              <a:gd name="T10" fmla="*/ 22225 w 1877"/>
              <a:gd name="T11" fmla="*/ 838200 h 917"/>
              <a:gd name="T12" fmla="*/ 220663 w 1877"/>
              <a:gd name="T13" fmla="*/ 1031875 h 917"/>
              <a:gd name="T14" fmla="*/ 801688 w 1877"/>
              <a:gd name="T15" fmla="*/ 1239838 h 917"/>
              <a:gd name="T16" fmla="*/ 1481138 w 1877"/>
              <a:gd name="T17" fmla="*/ 1406525 h 917"/>
              <a:gd name="T18" fmla="*/ 2174875 w 1877"/>
              <a:gd name="T19" fmla="*/ 1430338 h 917"/>
              <a:gd name="T20" fmla="*/ 2660650 w 1877"/>
              <a:gd name="T21" fmla="*/ 1258888 h 917"/>
              <a:gd name="T22" fmla="*/ 2952750 w 1877"/>
              <a:gd name="T23" fmla="*/ 990600 h 917"/>
              <a:gd name="T24" fmla="*/ 2819400 w 1877"/>
              <a:gd name="T25" fmla="*/ 347663 h 917"/>
              <a:gd name="T26" fmla="*/ 2386013 w 1877"/>
              <a:gd name="T27" fmla="*/ 158750 h 917"/>
              <a:gd name="T28" fmla="*/ 1905000 w 1877"/>
              <a:gd name="T29" fmla="*/ 20638 h 917"/>
              <a:gd name="T30" fmla="*/ 1411288 w 1877"/>
              <a:gd name="T31" fmla="*/ 36513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3" name="Line 853"/>
          <p:cNvSpPr>
            <a:spLocks noChangeShapeType="1"/>
          </p:cNvSpPr>
          <p:nvPr/>
        </p:nvSpPr>
        <p:spPr bwMode="auto">
          <a:xfrm rot="-5400000">
            <a:off x="7680325" y="5089526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324" name="Line 854"/>
          <p:cNvSpPr>
            <a:spLocks noChangeShapeType="1"/>
          </p:cNvSpPr>
          <p:nvPr/>
        </p:nvSpPr>
        <p:spPr bwMode="auto">
          <a:xfrm rot="5400000" flipV="1">
            <a:off x="7826375" y="537051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325" name="Line 855"/>
          <p:cNvSpPr>
            <a:spLocks noChangeShapeType="1"/>
          </p:cNvSpPr>
          <p:nvPr/>
        </p:nvSpPr>
        <p:spPr bwMode="auto">
          <a:xfrm rot="-5400000">
            <a:off x="8012113" y="5046663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0326" name="Group 856"/>
          <p:cNvGrpSpPr>
            <a:grpSpLocks/>
          </p:cNvGrpSpPr>
          <p:nvPr/>
        </p:nvGrpSpPr>
        <p:grpSpPr bwMode="auto">
          <a:xfrm>
            <a:off x="7591425" y="4756150"/>
            <a:ext cx="501650" cy="234950"/>
            <a:chOff x="4701" y="2996"/>
            <a:chExt cx="316" cy="148"/>
          </a:xfrm>
        </p:grpSpPr>
        <p:sp>
          <p:nvSpPr>
            <p:cNvPr id="10490" name="Oval 85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10491" name="Line 85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92" name="Line 85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93" name="Rectangle 86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0494" name="Oval 86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grpSp>
          <p:nvGrpSpPr>
            <p:cNvPr id="10495" name="Group 862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0500" name="Line 8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501" name="Line 8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502" name="Line 8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0496" name="Group 866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0497" name="Line 8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98" name="Line 8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99" name="Line 8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10327" name="Group 870"/>
          <p:cNvGrpSpPr>
            <a:grpSpLocks/>
          </p:cNvGrpSpPr>
          <p:nvPr/>
        </p:nvGrpSpPr>
        <p:grpSpPr bwMode="auto">
          <a:xfrm>
            <a:off x="6775450" y="4479925"/>
            <a:ext cx="501650" cy="234950"/>
            <a:chOff x="3600" y="219"/>
            <a:chExt cx="360" cy="175"/>
          </a:xfrm>
        </p:grpSpPr>
        <p:sp>
          <p:nvSpPr>
            <p:cNvPr id="10477" name="Oval 8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10478" name="Line 8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79" name="Line 8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80" name="Rectangle 8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0481" name="Oval 8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grpSp>
          <p:nvGrpSpPr>
            <p:cNvPr id="10482" name="Group 8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487" name="Line 8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88" name="Line 8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89" name="Line 8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0483" name="Group 8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484" name="Line 8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85" name="Line 8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86" name="Line 8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10328" name="Group 884"/>
          <p:cNvGrpSpPr>
            <a:grpSpLocks/>
          </p:cNvGrpSpPr>
          <p:nvPr/>
        </p:nvGrpSpPr>
        <p:grpSpPr bwMode="auto">
          <a:xfrm>
            <a:off x="6110288" y="4784725"/>
            <a:ext cx="501650" cy="234950"/>
            <a:chOff x="3600" y="219"/>
            <a:chExt cx="360" cy="175"/>
          </a:xfrm>
        </p:grpSpPr>
        <p:sp>
          <p:nvSpPr>
            <p:cNvPr id="10464" name="Oval 88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10465" name="Line 88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66" name="Line 88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67" name="Rectangle 88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0468" name="Oval 88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grpSp>
          <p:nvGrpSpPr>
            <p:cNvPr id="10469" name="Group 89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474" name="Line 8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75" name="Line 8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76" name="Line 8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0470" name="Group 89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471" name="Line 8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72" name="Line 8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73" name="Line 8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10329" name="Line 898"/>
          <p:cNvSpPr>
            <a:spLocks noChangeShapeType="1"/>
          </p:cNvSpPr>
          <p:nvPr/>
        </p:nvSpPr>
        <p:spPr bwMode="auto">
          <a:xfrm>
            <a:off x="7224713" y="4691063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30" name="Line 899"/>
          <p:cNvSpPr>
            <a:spLocks noChangeShapeType="1"/>
          </p:cNvSpPr>
          <p:nvPr/>
        </p:nvSpPr>
        <p:spPr bwMode="auto">
          <a:xfrm flipV="1">
            <a:off x="6572250" y="4703763"/>
            <a:ext cx="277813" cy="109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31" name="Line 900"/>
          <p:cNvSpPr>
            <a:spLocks noChangeShapeType="1"/>
          </p:cNvSpPr>
          <p:nvPr/>
        </p:nvSpPr>
        <p:spPr bwMode="auto">
          <a:xfrm flipV="1">
            <a:off x="6615113" y="4906963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32" name="Line 901"/>
          <p:cNvSpPr>
            <a:spLocks noChangeShapeType="1"/>
          </p:cNvSpPr>
          <p:nvPr/>
        </p:nvSpPr>
        <p:spPr bwMode="auto">
          <a:xfrm flipH="1">
            <a:off x="5910263" y="4652963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33" name="Line 902"/>
          <p:cNvSpPr>
            <a:spLocks noChangeShapeType="1"/>
          </p:cNvSpPr>
          <p:nvPr/>
        </p:nvSpPr>
        <p:spPr bwMode="auto">
          <a:xfrm>
            <a:off x="5935663" y="4703763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34" name="Line 903"/>
          <p:cNvSpPr>
            <a:spLocks noChangeShapeType="1"/>
          </p:cNvSpPr>
          <p:nvPr/>
        </p:nvSpPr>
        <p:spPr bwMode="auto">
          <a:xfrm>
            <a:off x="5795963" y="5040313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35" name="Line 904"/>
          <p:cNvSpPr>
            <a:spLocks noChangeShapeType="1"/>
          </p:cNvSpPr>
          <p:nvPr/>
        </p:nvSpPr>
        <p:spPr bwMode="auto">
          <a:xfrm>
            <a:off x="6048375" y="5119688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36" name="Line 905"/>
          <p:cNvSpPr>
            <a:spLocks noChangeShapeType="1"/>
          </p:cNvSpPr>
          <p:nvPr/>
        </p:nvSpPr>
        <p:spPr bwMode="auto">
          <a:xfrm flipH="1">
            <a:off x="6288088" y="5027613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37" name="Line 906"/>
          <p:cNvSpPr>
            <a:spLocks noChangeShapeType="1"/>
          </p:cNvSpPr>
          <p:nvPr/>
        </p:nvSpPr>
        <p:spPr bwMode="auto">
          <a:xfrm>
            <a:off x="6100763" y="5116513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38" name="Line 907"/>
          <p:cNvSpPr>
            <a:spLocks noChangeShapeType="1"/>
          </p:cNvSpPr>
          <p:nvPr/>
        </p:nvSpPr>
        <p:spPr bwMode="auto">
          <a:xfrm flipH="1" flipV="1">
            <a:off x="6497638" y="5124450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39" name="Line 908"/>
          <p:cNvSpPr>
            <a:spLocks noChangeShapeType="1"/>
          </p:cNvSpPr>
          <p:nvPr/>
        </p:nvSpPr>
        <p:spPr bwMode="auto">
          <a:xfrm>
            <a:off x="6578600" y="4983163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40" name="Line 909"/>
          <p:cNvSpPr>
            <a:spLocks noChangeShapeType="1"/>
          </p:cNvSpPr>
          <p:nvPr/>
        </p:nvSpPr>
        <p:spPr bwMode="auto">
          <a:xfrm>
            <a:off x="6027738" y="4918075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10341" name="Group 910"/>
          <p:cNvGrpSpPr>
            <a:grpSpLocks/>
          </p:cNvGrpSpPr>
          <p:nvPr/>
        </p:nvGrpSpPr>
        <p:grpSpPr bwMode="auto">
          <a:xfrm>
            <a:off x="5213350" y="1677988"/>
            <a:ext cx="3021013" cy="3981450"/>
            <a:chOff x="-1203" y="1352"/>
            <a:chExt cx="1903" cy="2508"/>
          </a:xfrm>
        </p:grpSpPr>
        <p:grpSp>
          <p:nvGrpSpPr>
            <p:cNvPr id="10424" name="Group 911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10461" name="Picture 912" descr="lgv_fqmg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62" name="Line 913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463" name="Line 914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pic>
          <p:nvPicPr>
            <p:cNvPr id="10425" name="Picture 915" descr="imgyjavg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426" name="Group 916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10459" name="Object 91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053" name="Clip" r:id="rId5" imgW="826829" imgH="840406" progId="MS_ClipArt_Gallery.2">
                      <p:embed/>
                    </p:oleObj>
                  </mc:Choice>
                  <mc:Fallback>
                    <p:oleObj name="Clip" r:id="rId5" imgW="826829" imgH="840406" progId="MS_ClipArt_Gallery.2">
                      <p:embed/>
                      <p:pic>
                        <p:nvPicPr>
                          <p:cNvPr id="0" name="Object 9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60" name="Object 91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054" name="Clip" r:id="rId7" imgW="1268295" imgH="1199426" progId="MS_ClipArt_Gallery.2">
                      <p:embed/>
                    </p:oleObj>
                  </mc:Choice>
                  <mc:Fallback>
                    <p:oleObj name="Clip" r:id="rId7" imgW="1268295" imgH="1199426" progId="MS_ClipArt_Gallery.2">
                      <p:embed/>
                      <p:pic>
                        <p:nvPicPr>
                          <p:cNvPr id="0" name="Object 9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427" name="Group 919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10457" name="Object 92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055" name="Clip" r:id="rId9" imgW="826829" imgH="840406" progId="MS_ClipArt_Gallery.2">
                      <p:embed/>
                    </p:oleObj>
                  </mc:Choice>
                  <mc:Fallback>
                    <p:oleObj name="Clip" r:id="rId9" imgW="826829" imgH="840406" progId="MS_ClipArt_Gallery.2">
                      <p:embed/>
                      <p:pic>
                        <p:nvPicPr>
                          <p:cNvPr id="0" name="Object 9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58" name="Object 92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056" name="Clip" r:id="rId10" imgW="1268295" imgH="1199426" progId="MS_ClipArt_Gallery.2">
                      <p:embed/>
                    </p:oleObj>
                  </mc:Choice>
                  <mc:Fallback>
                    <p:oleObj name="Clip" r:id="rId10" imgW="1268295" imgH="1199426" progId="MS_ClipArt_Gallery.2">
                      <p:embed/>
                      <p:pic>
                        <p:nvPicPr>
                          <p:cNvPr id="0" name="Object 9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428" name="Object 922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57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Object 9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29" name="Group 923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10449" name="AutoShape 92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10450" name="Rectangle 92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10451" name="Rectangle 92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10452" name="AutoShape 92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10453" name="Line 92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54" name="Line 92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55" name="Rectangle 93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10456" name="Rectangle 93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</p:grpSp>
        <p:graphicFrame>
          <p:nvGraphicFramePr>
            <p:cNvPr id="10430" name="Object 932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58"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0" name="Object 9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31" name="Object 933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59" name="Clip" r:id="rId14" imgW="1307263" imgH="1084139" progId="MS_ClipArt_Gallery.2">
                    <p:embed/>
                  </p:oleObj>
                </mc:Choice>
                <mc:Fallback>
                  <p:oleObj name="Clip" r:id="rId14" imgW="1307263" imgH="1084139" progId="MS_ClipArt_Gallery.2">
                    <p:embed/>
                    <p:pic>
                      <p:nvPicPr>
                        <p:cNvPr id="0" name="Object 9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32" name="Object 934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60"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0" name="Object 9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33" name="Object 935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61" name="Clip" r:id="rId16" imgW="1307263" imgH="1084139" progId="MS_ClipArt_Gallery.2">
                    <p:embed/>
                  </p:oleObj>
                </mc:Choice>
                <mc:Fallback>
                  <p:oleObj name="Clip" r:id="rId16" imgW="1307263" imgH="1084139" progId="MS_ClipArt_Gallery.2">
                    <p:embed/>
                    <p:pic>
                      <p:nvPicPr>
                        <p:cNvPr id="0" name="Object 9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34" name="Group 936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10447" name="Object 93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062" name="Clip" r:id="rId17" imgW="826829" imgH="840406" progId="MS_ClipArt_Gallery.2">
                      <p:embed/>
                    </p:oleObj>
                  </mc:Choice>
                  <mc:Fallback>
                    <p:oleObj name="Clip" r:id="rId17" imgW="826829" imgH="840406" progId="MS_ClipArt_Gallery.2">
                      <p:embed/>
                      <p:pic>
                        <p:nvPicPr>
                          <p:cNvPr id="0" name="Object 9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48" name="Object 93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063" name="Clip" r:id="rId18" imgW="1268295" imgH="1199426" progId="MS_ClipArt_Gallery.2">
                      <p:embed/>
                    </p:oleObj>
                  </mc:Choice>
                  <mc:Fallback>
                    <p:oleObj name="Clip" r:id="rId18" imgW="1268295" imgH="1199426" progId="MS_ClipArt_Gallery.2">
                      <p:embed/>
                      <p:pic>
                        <p:nvPicPr>
                          <p:cNvPr id="0" name="Object 9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435" name="Group 939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10445" name="Object 9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064" name="Clip" r:id="rId19" imgW="826829" imgH="840406" progId="MS_ClipArt_Gallery.2">
                      <p:embed/>
                    </p:oleObj>
                  </mc:Choice>
                  <mc:Fallback>
                    <p:oleObj name="Clip" r:id="rId19" imgW="826829" imgH="840406" progId="MS_ClipArt_Gallery.2">
                      <p:embed/>
                      <p:pic>
                        <p:nvPicPr>
                          <p:cNvPr id="0" name="Object 9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46" name="Object 9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065" name="Clip" r:id="rId20" imgW="1268295" imgH="1199426" progId="MS_ClipArt_Gallery.2">
                      <p:embed/>
                    </p:oleObj>
                  </mc:Choice>
                  <mc:Fallback>
                    <p:oleObj name="Clip" r:id="rId20" imgW="1268295" imgH="1199426" progId="MS_ClipArt_Gallery.2">
                      <p:embed/>
                      <p:pic>
                        <p:nvPicPr>
                          <p:cNvPr id="0" name="Object 9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436" name="Group 942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10437" name="AutoShape 94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10438" name="Rectangle 94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10439" name="Rectangle 94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10440" name="AutoShape 94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10441" name="Line 94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42" name="Line 94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43" name="Rectangle 94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10444" name="Rectangle 95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Comic Sans MS" pitchFamily="66" charset="0"/>
                </a:endParaRPr>
              </a:p>
            </p:txBody>
          </p:sp>
        </p:grpSp>
      </p:grpSp>
      <p:sp>
        <p:nvSpPr>
          <p:cNvPr id="10342" name="Line 951"/>
          <p:cNvSpPr>
            <a:spLocks noChangeShapeType="1"/>
          </p:cNvSpPr>
          <p:nvPr/>
        </p:nvSpPr>
        <p:spPr bwMode="auto">
          <a:xfrm flipH="1">
            <a:off x="6116638" y="3440113"/>
            <a:ext cx="3175" cy="144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43" name="Line 952"/>
          <p:cNvSpPr>
            <a:spLocks noChangeShapeType="1"/>
          </p:cNvSpPr>
          <p:nvPr/>
        </p:nvSpPr>
        <p:spPr bwMode="auto">
          <a:xfrm flipV="1">
            <a:off x="7413625" y="2422525"/>
            <a:ext cx="123825" cy="87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44" name="Line 953"/>
          <p:cNvSpPr>
            <a:spLocks noChangeShapeType="1"/>
          </p:cNvSpPr>
          <p:nvPr/>
        </p:nvSpPr>
        <p:spPr bwMode="auto">
          <a:xfrm>
            <a:off x="7240588" y="2595563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45" name="Line 954"/>
          <p:cNvSpPr>
            <a:spLocks noChangeShapeType="1"/>
          </p:cNvSpPr>
          <p:nvPr/>
        </p:nvSpPr>
        <p:spPr bwMode="auto">
          <a:xfrm flipV="1">
            <a:off x="7424738" y="2492375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46" name="Line 955"/>
          <p:cNvSpPr>
            <a:spLocks noChangeShapeType="1"/>
          </p:cNvSpPr>
          <p:nvPr/>
        </p:nvSpPr>
        <p:spPr bwMode="auto">
          <a:xfrm>
            <a:off x="7777163" y="249078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47" name="Line 956"/>
          <p:cNvSpPr>
            <a:spLocks noChangeShapeType="1"/>
          </p:cNvSpPr>
          <p:nvPr/>
        </p:nvSpPr>
        <p:spPr bwMode="auto">
          <a:xfrm>
            <a:off x="7431088" y="2797175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48" name="Line 957"/>
          <p:cNvSpPr>
            <a:spLocks noChangeShapeType="1"/>
          </p:cNvSpPr>
          <p:nvPr/>
        </p:nvSpPr>
        <p:spPr bwMode="auto">
          <a:xfrm flipV="1">
            <a:off x="5726113" y="3663950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49" name="Line 958"/>
          <p:cNvSpPr>
            <a:spLocks noChangeShapeType="1"/>
          </p:cNvSpPr>
          <p:nvPr/>
        </p:nvSpPr>
        <p:spPr bwMode="auto">
          <a:xfrm flipV="1">
            <a:off x="7845425" y="2190750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50" name="Line 959"/>
          <p:cNvSpPr>
            <a:spLocks noChangeShapeType="1"/>
          </p:cNvSpPr>
          <p:nvPr/>
        </p:nvSpPr>
        <p:spPr bwMode="auto">
          <a:xfrm>
            <a:off x="7985125" y="278765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51" name="Line 960"/>
          <p:cNvSpPr>
            <a:spLocks noChangeShapeType="1"/>
          </p:cNvSpPr>
          <p:nvPr/>
        </p:nvSpPr>
        <p:spPr bwMode="auto">
          <a:xfrm flipH="1">
            <a:off x="7131050" y="2863850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52" name="Line 961"/>
          <p:cNvSpPr>
            <a:spLocks noChangeShapeType="1"/>
          </p:cNvSpPr>
          <p:nvPr/>
        </p:nvSpPr>
        <p:spPr bwMode="auto">
          <a:xfrm flipH="1">
            <a:off x="7721600" y="2863850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10353" name="Group 962"/>
          <p:cNvGrpSpPr>
            <a:grpSpLocks/>
          </p:cNvGrpSpPr>
          <p:nvPr/>
        </p:nvGrpSpPr>
        <p:grpSpPr bwMode="auto">
          <a:xfrm>
            <a:off x="6773863" y="4481513"/>
            <a:ext cx="501650" cy="234950"/>
            <a:chOff x="4701" y="2996"/>
            <a:chExt cx="316" cy="148"/>
          </a:xfrm>
        </p:grpSpPr>
        <p:sp>
          <p:nvSpPr>
            <p:cNvPr id="10411" name="Oval 963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10412" name="Line 964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13" name="Line 965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14" name="Rectangle 966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0415" name="Oval 967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grpSp>
          <p:nvGrpSpPr>
            <p:cNvPr id="10416" name="Group 968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0421" name="Line 9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22" name="Line 9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23" name="Line 9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0417" name="Group 972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0418" name="Line 9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19" name="Line 9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20" name="Line 9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10354" name="Group 976"/>
          <p:cNvGrpSpPr>
            <a:grpSpLocks/>
          </p:cNvGrpSpPr>
          <p:nvPr/>
        </p:nvGrpSpPr>
        <p:grpSpPr bwMode="auto">
          <a:xfrm>
            <a:off x="6108700" y="4783138"/>
            <a:ext cx="501650" cy="234950"/>
            <a:chOff x="4701" y="2996"/>
            <a:chExt cx="316" cy="148"/>
          </a:xfrm>
        </p:grpSpPr>
        <p:sp>
          <p:nvSpPr>
            <p:cNvPr id="10398" name="Oval 97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10399" name="Line 97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00" name="Line 97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01" name="Rectangle 98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0402" name="Oval 98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Comic Sans MS" pitchFamily="66" charset="0"/>
              </a:endParaRPr>
            </a:p>
          </p:txBody>
        </p:sp>
        <p:grpSp>
          <p:nvGrpSpPr>
            <p:cNvPr id="10403" name="Group 982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0408" name="Line 9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09" name="Line 9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10" name="Line 98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0404" name="Group 986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0405" name="Line 9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06" name="Line 9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07" name="Line 9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10355" name="Group 990"/>
          <p:cNvGrpSpPr>
            <a:grpSpLocks/>
          </p:cNvGrpSpPr>
          <p:nvPr/>
        </p:nvGrpSpPr>
        <p:grpSpPr bwMode="auto">
          <a:xfrm>
            <a:off x="6938963" y="4968875"/>
            <a:ext cx="290512" cy="404813"/>
            <a:chOff x="4290" y="3130"/>
            <a:chExt cx="183" cy="255"/>
          </a:xfrm>
        </p:grpSpPr>
        <p:pic>
          <p:nvPicPr>
            <p:cNvPr id="10380" name="Picture 991" descr="31u_bnrz[1]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81" name="Freeform 992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12 w 199"/>
                <a:gd name="T1" fmla="*/ 5 h 232"/>
                <a:gd name="T2" fmla="*/ 9 w 199"/>
                <a:gd name="T3" fmla="*/ 7 h 232"/>
                <a:gd name="T4" fmla="*/ 7 w 199"/>
                <a:gd name="T5" fmla="*/ 8 h 232"/>
                <a:gd name="T6" fmla="*/ 5 w 199"/>
                <a:gd name="T7" fmla="*/ 11 h 232"/>
                <a:gd name="T8" fmla="*/ 3 w 199"/>
                <a:gd name="T9" fmla="*/ 13 h 232"/>
                <a:gd name="T10" fmla="*/ 2 w 199"/>
                <a:gd name="T11" fmla="*/ 15 h 232"/>
                <a:gd name="T12" fmla="*/ 1 w 199"/>
                <a:gd name="T13" fmla="*/ 18 h 232"/>
                <a:gd name="T14" fmla="*/ 0 w 199"/>
                <a:gd name="T15" fmla="*/ 21 h 232"/>
                <a:gd name="T16" fmla="*/ 0 w 199"/>
                <a:gd name="T17" fmla="*/ 24 h 232"/>
                <a:gd name="T18" fmla="*/ 0 w 199"/>
                <a:gd name="T19" fmla="*/ 28 h 232"/>
                <a:gd name="T20" fmla="*/ 2 w 199"/>
                <a:gd name="T21" fmla="*/ 31 h 232"/>
                <a:gd name="T22" fmla="*/ 4 w 199"/>
                <a:gd name="T23" fmla="*/ 34 h 232"/>
                <a:gd name="T24" fmla="*/ 7 w 199"/>
                <a:gd name="T25" fmla="*/ 36 h 232"/>
                <a:gd name="T26" fmla="*/ 11 w 199"/>
                <a:gd name="T27" fmla="*/ 38 h 232"/>
                <a:gd name="T28" fmla="*/ 15 w 199"/>
                <a:gd name="T29" fmla="*/ 39 h 232"/>
                <a:gd name="T30" fmla="*/ 18 w 199"/>
                <a:gd name="T31" fmla="*/ 39 h 232"/>
                <a:gd name="T32" fmla="*/ 22 w 199"/>
                <a:gd name="T33" fmla="*/ 38 h 232"/>
                <a:gd name="T34" fmla="*/ 23 w 199"/>
                <a:gd name="T35" fmla="*/ 38 h 232"/>
                <a:gd name="T36" fmla="*/ 24 w 199"/>
                <a:gd name="T37" fmla="*/ 38 h 232"/>
                <a:gd name="T38" fmla="*/ 24 w 199"/>
                <a:gd name="T39" fmla="*/ 37 h 232"/>
                <a:gd name="T40" fmla="*/ 25 w 199"/>
                <a:gd name="T41" fmla="*/ 37 h 232"/>
                <a:gd name="T42" fmla="*/ 24 w 199"/>
                <a:gd name="T43" fmla="*/ 36 h 232"/>
                <a:gd name="T44" fmla="*/ 23 w 199"/>
                <a:gd name="T45" fmla="*/ 35 h 232"/>
                <a:gd name="T46" fmla="*/ 22 w 199"/>
                <a:gd name="T47" fmla="*/ 34 h 232"/>
                <a:gd name="T48" fmla="*/ 21 w 199"/>
                <a:gd name="T49" fmla="*/ 34 h 232"/>
                <a:gd name="T50" fmla="*/ 19 w 199"/>
                <a:gd name="T51" fmla="*/ 33 h 232"/>
                <a:gd name="T52" fmla="*/ 17 w 199"/>
                <a:gd name="T53" fmla="*/ 33 h 232"/>
                <a:gd name="T54" fmla="*/ 16 w 199"/>
                <a:gd name="T55" fmla="*/ 32 h 232"/>
                <a:gd name="T56" fmla="*/ 14 w 199"/>
                <a:gd name="T57" fmla="*/ 32 h 232"/>
                <a:gd name="T58" fmla="*/ 12 w 199"/>
                <a:gd name="T59" fmla="*/ 31 h 232"/>
                <a:gd name="T60" fmla="*/ 10 w 199"/>
                <a:gd name="T61" fmla="*/ 31 h 232"/>
                <a:gd name="T62" fmla="*/ 9 w 199"/>
                <a:gd name="T63" fmla="*/ 30 h 232"/>
                <a:gd name="T64" fmla="*/ 7 w 199"/>
                <a:gd name="T65" fmla="*/ 28 h 232"/>
                <a:gd name="T66" fmla="*/ 7 w 199"/>
                <a:gd name="T67" fmla="*/ 22 h 232"/>
                <a:gd name="T68" fmla="*/ 8 w 199"/>
                <a:gd name="T69" fmla="*/ 16 h 232"/>
                <a:gd name="T70" fmla="*/ 11 w 199"/>
                <a:gd name="T71" fmla="*/ 12 h 232"/>
                <a:gd name="T72" fmla="*/ 16 w 199"/>
                <a:gd name="T73" fmla="*/ 8 h 232"/>
                <a:gd name="T74" fmla="*/ 20 w 199"/>
                <a:gd name="T75" fmla="*/ 6 h 232"/>
                <a:gd name="T76" fmla="*/ 25 w 199"/>
                <a:gd name="T77" fmla="*/ 4 h 232"/>
                <a:gd name="T78" fmla="*/ 30 w 199"/>
                <a:gd name="T79" fmla="*/ 2 h 232"/>
                <a:gd name="T80" fmla="*/ 33 w 199"/>
                <a:gd name="T81" fmla="*/ 1 h 232"/>
                <a:gd name="T82" fmla="*/ 31 w 199"/>
                <a:gd name="T83" fmla="*/ 0 h 232"/>
                <a:gd name="T84" fmla="*/ 29 w 199"/>
                <a:gd name="T85" fmla="*/ 0 h 232"/>
                <a:gd name="T86" fmla="*/ 26 w 199"/>
                <a:gd name="T87" fmla="*/ 0 h 232"/>
                <a:gd name="T88" fmla="*/ 23 w 199"/>
                <a:gd name="T89" fmla="*/ 1 h 232"/>
                <a:gd name="T90" fmla="*/ 20 w 199"/>
                <a:gd name="T91" fmla="*/ 2 h 232"/>
                <a:gd name="T92" fmla="*/ 17 w 199"/>
                <a:gd name="T93" fmla="*/ 3 h 232"/>
                <a:gd name="T94" fmla="*/ 14 w 199"/>
                <a:gd name="T95" fmla="*/ 4 h 232"/>
                <a:gd name="T96" fmla="*/ 12 w 199"/>
                <a:gd name="T97" fmla="*/ 5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382" name="Freeform 993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9 w 128"/>
                <a:gd name="T1" fmla="*/ 10 h 180"/>
                <a:gd name="T2" fmla="*/ 19 w 128"/>
                <a:gd name="T3" fmla="*/ 13 h 180"/>
                <a:gd name="T4" fmla="*/ 19 w 128"/>
                <a:gd name="T5" fmla="*/ 16 h 180"/>
                <a:gd name="T6" fmla="*/ 18 w 128"/>
                <a:gd name="T7" fmla="*/ 18 h 180"/>
                <a:gd name="T8" fmla="*/ 16 w 128"/>
                <a:gd name="T9" fmla="*/ 20 h 180"/>
                <a:gd name="T10" fmla="*/ 13 w 128"/>
                <a:gd name="T11" fmla="*/ 22 h 180"/>
                <a:gd name="T12" fmla="*/ 10 w 128"/>
                <a:gd name="T13" fmla="*/ 24 h 180"/>
                <a:gd name="T14" fmla="*/ 8 w 128"/>
                <a:gd name="T15" fmla="*/ 26 h 180"/>
                <a:gd name="T16" fmla="*/ 5 w 128"/>
                <a:gd name="T17" fmla="*/ 27 h 180"/>
                <a:gd name="T18" fmla="*/ 5 w 128"/>
                <a:gd name="T19" fmla="*/ 28 h 180"/>
                <a:gd name="T20" fmla="*/ 5 w 128"/>
                <a:gd name="T21" fmla="*/ 28 h 180"/>
                <a:gd name="T22" fmla="*/ 5 w 128"/>
                <a:gd name="T23" fmla="*/ 29 h 180"/>
                <a:gd name="T24" fmla="*/ 5 w 128"/>
                <a:gd name="T25" fmla="*/ 30 h 180"/>
                <a:gd name="T26" fmla="*/ 6 w 128"/>
                <a:gd name="T27" fmla="*/ 30 h 180"/>
                <a:gd name="T28" fmla="*/ 6 w 128"/>
                <a:gd name="T29" fmla="*/ 30 h 180"/>
                <a:gd name="T30" fmla="*/ 6 w 128"/>
                <a:gd name="T31" fmla="*/ 30 h 180"/>
                <a:gd name="T32" fmla="*/ 7 w 128"/>
                <a:gd name="T33" fmla="*/ 30 h 180"/>
                <a:gd name="T34" fmla="*/ 10 w 128"/>
                <a:gd name="T35" fmla="*/ 28 h 180"/>
                <a:gd name="T36" fmla="*/ 13 w 128"/>
                <a:gd name="T37" fmla="*/ 26 h 180"/>
                <a:gd name="T38" fmla="*/ 16 w 128"/>
                <a:gd name="T39" fmla="*/ 24 h 180"/>
                <a:gd name="T40" fmla="*/ 19 w 128"/>
                <a:gd name="T41" fmla="*/ 22 h 180"/>
                <a:gd name="T42" fmla="*/ 21 w 128"/>
                <a:gd name="T43" fmla="*/ 19 h 180"/>
                <a:gd name="T44" fmla="*/ 22 w 128"/>
                <a:gd name="T45" fmla="*/ 16 h 180"/>
                <a:gd name="T46" fmla="*/ 22 w 128"/>
                <a:gd name="T47" fmla="*/ 13 h 180"/>
                <a:gd name="T48" fmla="*/ 21 w 128"/>
                <a:gd name="T49" fmla="*/ 9 h 180"/>
                <a:gd name="T50" fmla="*/ 19 w 128"/>
                <a:gd name="T51" fmla="*/ 7 h 180"/>
                <a:gd name="T52" fmla="*/ 17 w 128"/>
                <a:gd name="T53" fmla="*/ 4 h 180"/>
                <a:gd name="T54" fmla="*/ 14 w 128"/>
                <a:gd name="T55" fmla="*/ 3 h 180"/>
                <a:gd name="T56" fmla="*/ 10 w 128"/>
                <a:gd name="T57" fmla="*/ 1 h 180"/>
                <a:gd name="T58" fmla="*/ 6 w 128"/>
                <a:gd name="T59" fmla="*/ 0 h 180"/>
                <a:gd name="T60" fmla="*/ 3 w 128"/>
                <a:gd name="T61" fmla="*/ 0 h 180"/>
                <a:gd name="T62" fmla="*/ 1 w 128"/>
                <a:gd name="T63" fmla="*/ 0 h 180"/>
                <a:gd name="T64" fmla="*/ 0 w 128"/>
                <a:gd name="T65" fmla="*/ 1 h 180"/>
                <a:gd name="T66" fmla="*/ 2 w 128"/>
                <a:gd name="T67" fmla="*/ 2 h 180"/>
                <a:gd name="T68" fmla="*/ 5 w 128"/>
                <a:gd name="T69" fmla="*/ 2 h 180"/>
                <a:gd name="T70" fmla="*/ 8 w 128"/>
                <a:gd name="T71" fmla="*/ 3 h 180"/>
                <a:gd name="T72" fmla="*/ 10 w 128"/>
                <a:gd name="T73" fmla="*/ 4 h 180"/>
                <a:gd name="T74" fmla="*/ 13 w 128"/>
                <a:gd name="T75" fmla="*/ 5 h 180"/>
                <a:gd name="T76" fmla="*/ 15 w 128"/>
                <a:gd name="T77" fmla="*/ 6 h 180"/>
                <a:gd name="T78" fmla="*/ 17 w 128"/>
                <a:gd name="T79" fmla="*/ 8 h 180"/>
                <a:gd name="T80" fmla="*/ 19 w 128"/>
                <a:gd name="T81" fmla="*/ 1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383" name="Freeform 994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7 w 322"/>
                <a:gd name="T1" fmla="*/ 12 h 378"/>
                <a:gd name="T2" fmla="*/ 9 w 322"/>
                <a:gd name="T3" fmla="*/ 19 h 378"/>
                <a:gd name="T4" fmla="*/ 3 w 322"/>
                <a:gd name="T5" fmla="*/ 28 h 378"/>
                <a:gd name="T6" fmla="*/ 0 w 322"/>
                <a:gd name="T7" fmla="*/ 38 h 378"/>
                <a:gd name="T8" fmla="*/ 1 w 322"/>
                <a:gd name="T9" fmla="*/ 44 h 378"/>
                <a:gd name="T10" fmla="*/ 2 w 322"/>
                <a:gd name="T11" fmla="*/ 47 h 378"/>
                <a:gd name="T12" fmla="*/ 3 w 322"/>
                <a:gd name="T13" fmla="*/ 50 h 378"/>
                <a:gd name="T14" fmla="*/ 5 w 322"/>
                <a:gd name="T15" fmla="*/ 52 h 378"/>
                <a:gd name="T16" fmla="*/ 9 w 322"/>
                <a:gd name="T17" fmla="*/ 54 h 378"/>
                <a:gd name="T18" fmla="*/ 14 w 322"/>
                <a:gd name="T19" fmla="*/ 56 h 378"/>
                <a:gd name="T20" fmla="*/ 20 w 322"/>
                <a:gd name="T21" fmla="*/ 58 h 378"/>
                <a:gd name="T22" fmla="*/ 25 w 322"/>
                <a:gd name="T23" fmla="*/ 60 h 378"/>
                <a:gd name="T24" fmla="*/ 31 w 322"/>
                <a:gd name="T25" fmla="*/ 61 h 378"/>
                <a:gd name="T26" fmla="*/ 37 w 322"/>
                <a:gd name="T27" fmla="*/ 62 h 378"/>
                <a:gd name="T28" fmla="*/ 43 w 322"/>
                <a:gd name="T29" fmla="*/ 62 h 378"/>
                <a:gd name="T30" fmla="*/ 48 w 322"/>
                <a:gd name="T31" fmla="*/ 63 h 378"/>
                <a:gd name="T32" fmla="*/ 52 w 322"/>
                <a:gd name="T33" fmla="*/ 63 h 378"/>
                <a:gd name="T34" fmla="*/ 54 w 322"/>
                <a:gd name="T35" fmla="*/ 62 h 378"/>
                <a:gd name="T36" fmla="*/ 54 w 322"/>
                <a:gd name="T37" fmla="*/ 60 h 378"/>
                <a:gd name="T38" fmla="*/ 53 w 322"/>
                <a:gd name="T39" fmla="*/ 59 h 378"/>
                <a:gd name="T40" fmla="*/ 49 w 322"/>
                <a:gd name="T41" fmla="*/ 58 h 378"/>
                <a:gd name="T42" fmla="*/ 44 w 322"/>
                <a:gd name="T43" fmla="*/ 57 h 378"/>
                <a:gd name="T44" fmla="*/ 39 w 322"/>
                <a:gd name="T45" fmla="*/ 56 h 378"/>
                <a:gd name="T46" fmla="*/ 34 w 322"/>
                <a:gd name="T47" fmla="*/ 55 h 378"/>
                <a:gd name="T48" fmla="*/ 29 w 322"/>
                <a:gd name="T49" fmla="*/ 54 h 378"/>
                <a:gd name="T50" fmla="*/ 23 w 322"/>
                <a:gd name="T51" fmla="*/ 53 h 378"/>
                <a:gd name="T52" fmla="*/ 18 w 322"/>
                <a:gd name="T53" fmla="*/ 52 h 378"/>
                <a:gd name="T54" fmla="*/ 13 w 322"/>
                <a:gd name="T55" fmla="*/ 50 h 378"/>
                <a:gd name="T56" fmla="*/ 9 w 322"/>
                <a:gd name="T57" fmla="*/ 47 h 378"/>
                <a:gd name="T58" fmla="*/ 6 w 322"/>
                <a:gd name="T59" fmla="*/ 43 h 378"/>
                <a:gd name="T60" fmla="*/ 6 w 322"/>
                <a:gd name="T61" fmla="*/ 39 h 378"/>
                <a:gd name="T62" fmla="*/ 6 w 322"/>
                <a:gd name="T63" fmla="*/ 33 h 378"/>
                <a:gd name="T64" fmla="*/ 9 w 322"/>
                <a:gd name="T65" fmla="*/ 28 h 378"/>
                <a:gd name="T66" fmla="*/ 12 w 322"/>
                <a:gd name="T67" fmla="*/ 23 h 378"/>
                <a:gd name="T68" fmla="*/ 16 w 322"/>
                <a:gd name="T69" fmla="*/ 18 h 378"/>
                <a:gd name="T70" fmla="*/ 21 w 322"/>
                <a:gd name="T71" fmla="*/ 14 h 378"/>
                <a:gd name="T72" fmla="*/ 26 w 322"/>
                <a:gd name="T73" fmla="*/ 10 h 378"/>
                <a:gd name="T74" fmla="*/ 33 w 322"/>
                <a:gd name="T75" fmla="*/ 6 h 378"/>
                <a:gd name="T76" fmla="*/ 40 w 322"/>
                <a:gd name="T77" fmla="*/ 3 h 378"/>
                <a:gd name="T78" fmla="*/ 44 w 322"/>
                <a:gd name="T79" fmla="*/ 1 h 378"/>
                <a:gd name="T80" fmla="*/ 43 w 322"/>
                <a:gd name="T81" fmla="*/ 0 h 378"/>
                <a:gd name="T82" fmla="*/ 37 w 322"/>
                <a:gd name="T83" fmla="*/ 1 h 378"/>
                <a:gd name="T84" fmla="*/ 30 w 322"/>
                <a:gd name="T85" fmla="*/ 3 h 378"/>
                <a:gd name="T86" fmla="*/ 24 w 322"/>
                <a:gd name="T87" fmla="*/ 6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384" name="Freeform 995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39 w 283"/>
                <a:gd name="T1" fmla="*/ 13 h 252"/>
                <a:gd name="T2" fmla="*/ 41 w 283"/>
                <a:gd name="T3" fmla="*/ 15 h 252"/>
                <a:gd name="T4" fmla="*/ 43 w 283"/>
                <a:gd name="T5" fmla="*/ 18 h 252"/>
                <a:gd name="T6" fmla="*/ 43 w 283"/>
                <a:gd name="T7" fmla="*/ 21 h 252"/>
                <a:gd name="T8" fmla="*/ 43 w 283"/>
                <a:gd name="T9" fmla="*/ 24 h 252"/>
                <a:gd name="T10" fmla="*/ 43 w 283"/>
                <a:gd name="T11" fmla="*/ 26 h 252"/>
                <a:gd name="T12" fmla="*/ 42 w 283"/>
                <a:gd name="T13" fmla="*/ 28 h 252"/>
                <a:gd name="T14" fmla="*/ 41 w 283"/>
                <a:gd name="T15" fmla="*/ 31 h 252"/>
                <a:gd name="T16" fmla="*/ 39 w 283"/>
                <a:gd name="T17" fmla="*/ 32 h 252"/>
                <a:gd name="T18" fmla="*/ 37 w 283"/>
                <a:gd name="T19" fmla="*/ 34 h 252"/>
                <a:gd name="T20" fmla="*/ 36 w 283"/>
                <a:gd name="T21" fmla="*/ 36 h 252"/>
                <a:gd name="T22" fmla="*/ 34 w 283"/>
                <a:gd name="T23" fmla="*/ 37 h 252"/>
                <a:gd name="T24" fmla="*/ 32 w 283"/>
                <a:gd name="T25" fmla="*/ 39 h 252"/>
                <a:gd name="T26" fmla="*/ 32 w 283"/>
                <a:gd name="T27" fmla="*/ 40 h 252"/>
                <a:gd name="T28" fmla="*/ 32 w 283"/>
                <a:gd name="T29" fmla="*/ 40 h 252"/>
                <a:gd name="T30" fmla="*/ 32 w 283"/>
                <a:gd name="T31" fmla="*/ 41 h 252"/>
                <a:gd name="T32" fmla="*/ 32 w 283"/>
                <a:gd name="T33" fmla="*/ 41 h 252"/>
                <a:gd name="T34" fmla="*/ 33 w 283"/>
                <a:gd name="T35" fmla="*/ 42 h 252"/>
                <a:gd name="T36" fmla="*/ 34 w 283"/>
                <a:gd name="T37" fmla="*/ 42 h 252"/>
                <a:gd name="T38" fmla="*/ 34 w 283"/>
                <a:gd name="T39" fmla="*/ 42 h 252"/>
                <a:gd name="T40" fmla="*/ 35 w 283"/>
                <a:gd name="T41" fmla="*/ 41 h 252"/>
                <a:gd name="T42" fmla="*/ 39 w 283"/>
                <a:gd name="T43" fmla="*/ 39 h 252"/>
                <a:gd name="T44" fmla="*/ 42 w 283"/>
                <a:gd name="T45" fmla="*/ 36 h 252"/>
                <a:gd name="T46" fmla="*/ 45 w 283"/>
                <a:gd name="T47" fmla="*/ 32 h 252"/>
                <a:gd name="T48" fmla="*/ 46 w 283"/>
                <a:gd name="T49" fmla="*/ 28 h 252"/>
                <a:gd name="T50" fmla="*/ 47 w 283"/>
                <a:gd name="T51" fmla="*/ 24 h 252"/>
                <a:gd name="T52" fmla="*/ 47 w 283"/>
                <a:gd name="T53" fmla="*/ 19 h 252"/>
                <a:gd name="T54" fmla="*/ 45 w 283"/>
                <a:gd name="T55" fmla="*/ 15 h 252"/>
                <a:gd name="T56" fmla="*/ 42 w 283"/>
                <a:gd name="T57" fmla="*/ 12 h 252"/>
                <a:gd name="T58" fmla="*/ 40 w 283"/>
                <a:gd name="T59" fmla="*/ 10 h 252"/>
                <a:gd name="T60" fmla="*/ 37 w 283"/>
                <a:gd name="T61" fmla="*/ 8 h 252"/>
                <a:gd name="T62" fmla="*/ 34 w 283"/>
                <a:gd name="T63" fmla="*/ 7 h 252"/>
                <a:gd name="T64" fmla="*/ 31 w 283"/>
                <a:gd name="T65" fmla="*/ 5 h 252"/>
                <a:gd name="T66" fmla="*/ 27 w 283"/>
                <a:gd name="T67" fmla="*/ 4 h 252"/>
                <a:gd name="T68" fmla="*/ 24 w 283"/>
                <a:gd name="T69" fmla="*/ 3 h 252"/>
                <a:gd name="T70" fmla="*/ 20 w 283"/>
                <a:gd name="T71" fmla="*/ 2 h 252"/>
                <a:gd name="T72" fmla="*/ 17 w 283"/>
                <a:gd name="T73" fmla="*/ 1 h 252"/>
                <a:gd name="T74" fmla="*/ 14 w 283"/>
                <a:gd name="T75" fmla="*/ 1 h 252"/>
                <a:gd name="T76" fmla="*/ 11 w 283"/>
                <a:gd name="T77" fmla="*/ 0 h 252"/>
                <a:gd name="T78" fmla="*/ 8 w 283"/>
                <a:gd name="T79" fmla="*/ 0 h 252"/>
                <a:gd name="T80" fmla="*/ 6 w 283"/>
                <a:gd name="T81" fmla="*/ 0 h 252"/>
                <a:gd name="T82" fmla="*/ 3 w 283"/>
                <a:gd name="T83" fmla="*/ 0 h 252"/>
                <a:gd name="T84" fmla="*/ 2 w 283"/>
                <a:gd name="T85" fmla="*/ 0 h 252"/>
                <a:gd name="T86" fmla="*/ 1 w 283"/>
                <a:gd name="T87" fmla="*/ 0 h 252"/>
                <a:gd name="T88" fmla="*/ 0 w 283"/>
                <a:gd name="T89" fmla="*/ 1 h 252"/>
                <a:gd name="T90" fmla="*/ 2 w 283"/>
                <a:gd name="T91" fmla="*/ 1 h 252"/>
                <a:gd name="T92" fmla="*/ 4 w 283"/>
                <a:gd name="T93" fmla="*/ 1 h 252"/>
                <a:gd name="T94" fmla="*/ 6 w 283"/>
                <a:gd name="T95" fmla="*/ 2 h 252"/>
                <a:gd name="T96" fmla="*/ 9 w 283"/>
                <a:gd name="T97" fmla="*/ 2 h 252"/>
                <a:gd name="T98" fmla="*/ 11 w 283"/>
                <a:gd name="T99" fmla="*/ 3 h 252"/>
                <a:gd name="T100" fmla="*/ 14 w 283"/>
                <a:gd name="T101" fmla="*/ 3 h 252"/>
                <a:gd name="T102" fmla="*/ 16 w 283"/>
                <a:gd name="T103" fmla="*/ 4 h 252"/>
                <a:gd name="T104" fmla="*/ 19 w 283"/>
                <a:gd name="T105" fmla="*/ 4 h 252"/>
                <a:gd name="T106" fmla="*/ 21 w 283"/>
                <a:gd name="T107" fmla="*/ 5 h 252"/>
                <a:gd name="T108" fmla="*/ 24 w 283"/>
                <a:gd name="T109" fmla="*/ 6 h 252"/>
                <a:gd name="T110" fmla="*/ 27 w 283"/>
                <a:gd name="T111" fmla="*/ 7 h 252"/>
                <a:gd name="T112" fmla="*/ 29 w 283"/>
                <a:gd name="T113" fmla="*/ 8 h 252"/>
                <a:gd name="T114" fmla="*/ 32 w 283"/>
                <a:gd name="T115" fmla="*/ 9 h 252"/>
                <a:gd name="T116" fmla="*/ 35 w 283"/>
                <a:gd name="T117" fmla="*/ 10 h 252"/>
                <a:gd name="T118" fmla="*/ 37 w 283"/>
                <a:gd name="T119" fmla="*/ 11 h 252"/>
                <a:gd name="T120" fmla="*/ 39 w 283"/>
                <a:gd name="T121" fmla="*/ 13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385" name="Freeform 996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21 h 238"/>
                <a:gd name="T2" fmla="*/ 0 w 114"/>
                <a:gd name="T3" fmla="*/ 24 h 238"/>
                <a:gd name="T4" fmla="*/ 1 w 114"/>
                <a:gd name="T5" fmla="*/ 28 h 238"/>
                <a:gd name="T6" fmla="*/ 2 w 114"/>
                <a:gd name="T7" fmla="*/ 30 h 238"/>
                <a:gd name="T8" fmla="*/ 4 w 114"/>
                <a:gd name="T9" fmla="*/ 33 h 238"/>
                <a:gd name="T10" fmla="*/ 6 w 114"/>
                <a:gd name="T11" fmla="*/ 35 h 238"/>
                <a:gd name="T12" fmla="*/ 9 w 114"/>
                <a:gd name="T13" fmla="*/ 37 h 238"/>
                <a:gd name="T14" fmla="*/ 12 w 114"/>
                <a:gd name="T15" fmla="*/ 38 h 238"/>
                <a:gd name="T16" fmla="*/ 15 w 114"/>
                <a:gd name="T17" fmla="*/ 39 h 238"/>
                <a:gd name="T18" fmla="*/ 16 w 114"/>
                <a:gd name="T19" fmla="*/ 39 h 238"/>
                <a:gd name="T20" fmla="*/ 17 w 114"/>
                <a:gd name="T21" fmla="*/ 39 h 238"/>
                <a:gd name="T22" fmla="*/ 18 w 114"/>
                <a:gd name="T23" fmla="*/ 38 h 238"/>
                <a:gd name="T24" fmla="*/ 19 w 114"/>
                <a:gd name="T25" fmla="*/ 37 h 238"/>
                <a:gd name="T26" fmla="*/ 19 w 114"/>
                <a:gd name="T27" fmla="*/ 36 h 238"/>
                <a:gd name="T28" fmla="*/ 18 w 114"/>
                <a:gd name="T29" fmla="*/ 35 h 238"/>
                <a:gd name="T30" fmla="*/ 18 w 114"/>
                <a:gd name="T31" fmla="*/ 35 h 238"/>
                <a:gd name="T32" fmla="*/ 17 w 114"/>
                <a:gd name="T33" fmla="*/ 34 h 238"/>
                <a:gd name="T34" fmla="*/ 14 w 114"/>
                <a:gd name="T35" fmla="*/ 33 h 238"/>
                <a:gd name="T36" fmla="*/ 11 w 114"/>
                <a:gd name="T37" fmla="*/ 32 h 238"/>
                <a:gd name="T38" fmla="*/ 8 w 114"/>
                <a:gd name="T39" fmla="*/ 29 h 238"/>
                <a:gd name="T40" fmla="*/ 7 w 114"/>
                <a:gd name="T41" fmla="*/ 27 h 238"/>
                <a:gd name="T42" fmla="*/ 5 w 114"/>
                <a:gd name="T43" fmla="*/ 24 h 238"/>
                <a:gd name="T44" fmla="*/ 5 w 114"/>
                <a:gd name="T45" fmla="*/ 21 h 238"/>
                <a:gd name="T46" fmla="*/ 5 w 114"/>
                <a:gd name="T47" fmla="*/ 18 h 238"/>
                <a:gd name="T48" fmla="*/ 6 w 114"/>
                <a:gd name="T49" fmla="*/ 15 h 238"/>
                <a:gd name="T50" fmla="*/ 7 w 114"/>
                <a:gd name="T51" fmla="*/ 12 h 238"/>
                <a:gd name="T52" fmla="*/ 9 w 114"/>
                <a:gd name="T53" fmla="*/ 10 h 238"/>
                <a:gd name="T54" fmla="*/ 10 w 114"/>
                <a:gd name="T55" fmla="*/ 8 h 238"/>
                <a:gd name="T56" fmla="*/ 12 w 114"/>
                <a:gd name="T57" fmla="*/ 6 h 238"/>
                <a:gd name="T58" fmla="*/ 14 w 114"/>
                <a:gd name="T59" fmla="*/ 5 h 238"/>
                <a:gd name="T60" fmla="*/ 16 w 114"/>
                <a:gd name="T61" fmla="*/ 3 h 238"/>
                <a:gd name="T62" fmla="*/ 18 w 114"/>
                <a:gd name="T63" fmla="*/ 1 h 238"/>
                <a:gd name="T64" fmla="*/ 19 w 114"/>
                <a:gd name="T65" fmla="*/ 0 h 238"/>
                <a:gd name="T66" fmla="*/ 18 w 114"/>
                <a:gd name="T67" fmla="*/ 0 h 238"/>
                <a:gd name="T68" fmla="*/ 16 w 114"/>
                <a:gd name="T69" fmla="*/ 1 h 238"/>
                <a:gd name="T70" fmla="*/ 13 w 114"/>
                <a:gd name="T71" fmla="*/ 3 h 238"/>
                <a:gd name="T72" fmla="*/ 9 w 114"/>
                <a:gd name="T73" fmla="*/ 6 h 238"/>
                <a:gd name="T74" fmla="*/ 6 w 114"/>
                <a:gd name="T75" fmla="*/ 9 h 238"/>
                <a:gd name="T76" fmla="*/ 3 w 114"/>
                <a:gd name="T77" fmla="*/ 13 h 238"/>
                <a:gd name="T78" fmla="*/ 1 w 114"/>
                <a:gd name="T79" fmla="*/ 17 h 238"/>
                <a:gd name="T80" fmla="*/ 0 w 114"/>
                <a:gd name="T81" fmla="*/ 21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386" name="Freeform 997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35 w 246"/>
                <a:gd name="T1" fmla="*/ 21 h 310"/>
                <a:gd name="T2" fmla="*/ 37 w 246"/>
                <a:gd name="T3" fmla="*/ 24 h 310"/>
                <a:gd name="T4" fmla="*/ 38 w 246"/>
                <a:gd name="T5" fmla="*/ 28 h 310"/>
                <a:gd name="T6" fmla="*/ 37 w 246"/>
                <a:gd name="T7" fmla="*/ 31 h 310"/>
                <a:gd name="T8" fmla="*/ 35 w 246"/>
                <a:gd name="T9" fmla="*/ 35 h 310"/>
                <a:gd name="T10" fmla="*/ 31 w 246"/>
                <a:gd name="T11" fmla="*/ 38 h 310"/>
                <a:gd name="T12" fmla="*/ 28 w 246"/>
                <a:gd name="T13" fmla="*/ 41 h 310"/>
                <a:gd name="T14" fmla="*/ 24 w 246"/>
                <a:gd name="T15" fmla="*/ 44 h 310"/>
                <a:gd name="T16" fmla="*/ 22 w 246"/>
                <a:gd name="T17" fmla="*/ 47 h 310"/>
                <a:gd name="T18" fmla="*/ 21 w 246"/>
                <a:gd name="T19" fmla="*/ 48 h 310"/>
                <a:gd name="T20" fmla="*/ 20 w 246"/>
                <a:gd name="T21" fmla="*/ 50 h 310"/>
                <a:gd name="T22" fmla="*/ 20 w 246"/>
                <a:gd name="T23" fmla="*/ 51 h 310"/>
                <a:gd name="T24" fmla="*/ 22 w 246"/>
                <a:gd name="T25" fmla="*/ 52 h 310"/>
                <a:gd name="T26" fmla="*/ 23 w 246"/>
                <a:gd name="T27" fmla="*/ 52 h 310"/>
                <a:gd name="T28" fmla="*/ 26 w 246"/>
                <a:gd name="T29" fmla="*/ 49 h 310"/>
                <a:gd name="T30" fmla="*/ 30 w 246"/>
                <a:gd name="T31" fmla="*/ 45 h 310"/>
                <a:gd name="T32" fmla="*/ 35 w 246"/>
                <a:gd name="T33" fmla="*/ 41 h 310"/>
                <a:gd name="T34" fmla="*/ 39 w 246"/>
                <a:gd name="T35" fmla="*/ 37 h 310"/>
                <a:gd name="T36" fmla="*/ 41 w 246"/>
                <a:gd name="T37" fmla="*/ 31 h 310"/>
                <a:gd name="T38" fmla="*/ 40 w 246"/>
                <a:gd name="T39" fmla="*/ 26 h 310"/>
                <a:gd name="T40" fmla="*/ 38 w 246"/>
                <a:gd name="T41" fmla="*/ 20 h 310"/>
                <a:gd name="T42" fmla="*/ 34 w 246"/>
                <a:gd name="T43" fmla="*/ 16 h 310"/>
                <a:gd name="T44" fmla="*/ 30 w 246"/>
                <a:gd name="T45" fmla="*/ 12 h 310"/>
                <a:gd name="T46" fmla="*/ 25 w 246"/>
                <a:gd name="T47" fmla="*/ 10 h 310"/>
                <a:gd name="T48" fmla="*/ 21 w 246"/>
                <a:gd name="T49" fmla="*/ 7 h 310"/>
                <a:gd name="T50" fmla="*/ 16 w 246"/>
                <a:gd name="T51" fmla="*/ 5 h 310"/>
                <a:gd name="T52" fmla="*/ 12 w 246"/>
                <a:gd name="T53" fmla="*/ 3 h 310"/>
                <a:gd name="T54" fmla="*/ 8 w 246"/>
                <a:gd name="T55" fmla="*/ 1 h 310"/>
                <a:gd name="T56" fmla="*/ 4 w 246"/>
                <a:gd name="T57" fmla="*/ 0 h 310"/>
                <a:gd name="T58" fmla="*/ 1 w 246"/>
                <a:gd name="T59" fmla="*/ 0 h 310"/>
                <a:gd name="T60" fmla="*/ 1 w 246"/>
                <a:gd name="T61" fmla="*/ 1 h 310"/>
                <a:gd name="T62" fmla="*/ 5 w 246"/>
                <a:gd name="T63" fmla="*/ 2 h 310"/>
                <a:gd name="T64" fmla="*/ 9 w 246"/>
                <a:gd name="T65" fmla="*/ 4 h 310"/>
                <a:gd name="T66" fmla="*/ 13 w 246"/>
                <a:gd name="T67" fmla="*/ 6 h 310"/>
                <a:gd name="T68" fmla="*/ 18 w 246"/>
                <a:gd name="T69" fmla="*/ 9 h 310"/>
                <a:gd name="T70" fmla="*/ 22 w 246"/>
                <a:gd name="T71" fmla="*/ 12 h 310"/>
                <a:gd name="T72" fmla="*/ 27 w 246"/>
                <a:gd name="T73" fmla="*/ 15 h 310"/>
                <a:gd name="T74" fmla="*/ 31 w 246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387" name="Freeform 998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5 w 83"/>
                <a:gd name="T1" fmla="*/ 2 h 187"/>
                <a:gd name="T2" fmla="*/ 5 w 83"/>
                <a:gd name="T3" fmla="*/ 1 h 187"/>
                <a:gd name="T4" fmla="*/ 4 w 83"/>
                <a:gd name="T5" fmla="*/ 0 h 187"/>
                <a:gd name="T6" fmla="*/ 3 w 83"/>
                <a:gd name="T7" fmla="*/ 0 h 187"/>
                <a:gd name="T8" fmla="*/ 2 w 83"/>
                <a:gd name="T9" fmla="*/ 0 h 187"/>
                <a:gd name="T10" fmla="*/ 1 w 83"/>
                <a:gd name="T11" fmla="*/ 0 h 187"/>
                <a:gd name="T12" fmla="*/ 1 w 83"/>
                <a:gd name="T13" fmla="*/ 1 h 187"/>
                <a:gd name="T14" fmla="*/ 0 w 83"/>
                <a:gd name="T15" fmla="*/ 2 h 187"/>
                <a:gd name="T16" fmla="*/ 0 w 83"/>
                <a:gd name="T17" fmla="*/ 3 h 187"/>
                <a:gd name="T18" fmla="*/ 1 w 83"/>
                <a:gd name="T19" fmla="*/ 7 h 187"/>
                <a:gd name="T20" fmla="*/ 3 w 83"/>
                <a:gd name="T21" fmla="*/ 12 h 187"/>
                <a:gd name="T22" fmla="*/ 5 w 83"/>
                <a:gd name="T23" fmla="*/ 17 h 187"/>
                <a:gd name="T24" fmla="*/ 7 w 83"/>
                <a:gd name="T25" fmla="*/ 21 h 187"/>
                <a:gd name="T26" fmla="*/ 9 w 83"/>
                <a:gd name="T27" fmla="*/ 25 h 187"/>
                <a:gd name="T28" fmla="*/ 11 w 83"/>
                <a:gd name="T29" fmla="*/ 28 h 187"/>
                <a:gd name="T30" fmla="*/ 13 w 83"/>
                <a:gd name="T31" fmla="*/ 31 h 187"/>
                <a:gd name="T32" fmla="*/ 14 w 83"/>
                <a:gd name="T33" fmla="*/ 31 h 187"/>
                <a:gd name="T34" fmla="*/ 13 w 83"/>
                <a:gd name="T35" fmla="*/ 29 h 187"/>
                <a:gd name="T36" fmla="*/ 13 w 83"/>
                <a:gd name="T37" fmla="*/ 26 h 187"/>
                <a:gd name="T38" fmla="*/ 11 w 83"/>
                <a:gd name="T39" fmla="*/ 23 h 187"/>
                <a:gd name="T40" fmla="*/ 10 w 83"/>
                <a:gd name="T41" fmla="*/ 19 h 187"/>
                <a:gd name="T42" fmla="*/ 9 w 83"/>
                <a:gd name="T43" fmla="*/ 15 h 187"/>
                <a:gd name="T44" fmla="*/ 7 w 83"/>
                <a:gd name="T45" fmla="*/ 10 h 187"/>
                <a:gd name="T46" fmla="*/ 6 w 83"/>
                <a:gd name="T47" fmla="*/ 6 h 187"/>
                <a:gd name="T48" fmla="*/ 5 w 83"/>
                <a:gd name="T49" fmla="*/ 2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388" name="Freeform 999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4 w 44"/>
                <a:gd name="T1" fmla="*/ 2 h 94"/>
                <a:gd name="T2" fmla="*/ 3 w 44"/>
                <a:gd name="T3" fmla="*/ 1 h 94"/>
                <a:gd name="T4" fmla="*/ 3 w 44"/>
                <a:gd name="T5" fmla="*/ 0 h 94"/>
                <a:gd name="T6" fmla="*/ 2 w 44"/>
                <a:gd name="T7" fmla="*/ 0 h 94"/>
                <a:gd name="T8" fmla="*/ 2 w 44"/>
                <a:gd name="T9" fmla="*/ 0 h 94"/>
                <a:gd name="T10" fmla="*/ 1 w 44"/>
                <a:gd name="T11" fmla="*/ 0 h 94"/>
                <a:gd name="T12" fmla="*/ 0 w 44"/>
                <a:gd name="T13" fmla="*/ 1 h 94"/>
                <a:gd name="T14" fmla="*/ 0 w 44"/>
                <a:gd name="T15" fmla="*/ 1 h 94"/>
                <a:gd name="T16" fmla="*/ 0 w 44"/>
                <a:gd name="T17" fmla="*/ 2 h 94"/>
                <a:gd name="T18" fmla="*/ 0 w 44"/>
                <a:gd name="T19" fmla="*/ 4 h 94"/>
                <a:gd name="T20" fmla="*/ 1 w 44"/>
                <a:gd name="T21" fmla="*/ 6 h 94"/>
                <a:gd name="T22" fmla="*/ 1 w 44"/>
                <a:gd name="T23" fmla="*/ 9 h 94"/>
                <a:gd name="T24" fmla="*/ 2 w 44"/>
                <a:gd name="T25" fmla="*/ 11 h 94"/>
                <a:gd name="T26" fmla="*/ 3 w 44"/>
                <a:gd name="T27" fmla="*/ 13 h 94"/>
                <a:gd name="T28" fmla="*/ 4 w 44"/>
                <a:gd name="T29" fmla="*/ 15 h 94"/>
                <a:gd name="T30" fmla="*/ 6 w 44"/>
                <a:gd name="T31" fmla="*/ 16 h 94"/>
                <a:gd name="T32" fmla="*/ 7 w 44"/>
                <a:gd name="T33" fmla="*/ 16 h 94"/>
                <a:gd name="T34" fmla="*/ 7 w 44"/>
                <a:gd name="T35" fmla="*/ 13 h 94"/>
                <a:gd name="T36" fmla="*/ 6 w 44"/>
                <a:gd name="T37" fmla="*/ 9 h 94"/>
                <a:gd name="T38" fmla="*/ 5 w 44"/>
                <a:gd name="T39" fmla="*/ 5 h 94"/>
                <a:gd name="T40" fmla="*/ 4 w 44"/>
                <a:gd name="T41" fmla="*/ 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389" name="Freeform 1000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3 w 38"/>
                <a:gd name="T1" fmla="*/ 1 h 54"/>
                <a:gd name="T2" fmla="*/ 3 w 38"/>
                <a:gd name="T3" fmla="*/ 1 h 54"/>
                <a:gd name="T4" fmla="*/ 3 w 38"/>
                <a:gd name="T5" fmla="*/ 1 h 54"/>
                <a:gd name="T6" fmla="*/ 3 w 38"/>
                <a:gd name="T7" fmla="*/ 1 h 54"/>
                <a:gd name="T8" fmla="*/ 3 w 38"/>
                <a:gd name="T9" fmla="*/ 1 h 54"/>
                <a:gd name="T10" fmla="*/ 3 w 38"/>
                <a:gd name="T11" fmla="*/ 1 h 54"/>
                <a:gd name="T12" fmla="*/ 2 w 38"/>
                <a:gd name="T13" fmla="*/ 0 h 54"/>
                <a:gd name="T14" fmla="*/ 2 w 38"/>
                <a:gd name="T15" fmla="*/ 0 h 54"/>
                <a:gd name="T16" fmla="*/ 1 w 38"/>
                <a:gd name="T17" fmla="*/ 0 h 54"/>
                <a:gd name="T18" fmla="*/ 1 w 38"/>
                <a:gd name="T19" fmla="*/ 0 h 54"/>
                <a:gd name="T20" fmla="*/ 0 w 38"/>
                <a:gd name="T21" fmla="*/ 1 h 54"/>
                <a:gd name="T22" fmla="*/ 0 w 38"/>
                <a:gd name="T23" fmla="*/ 1 h 54"/>
                <a:gd name="T24" fmla="*/ 0 w 38"/>
                <a:gd name="T25" fmla="*/ 2 h 54"/>
                <a:gd name="T26" fmla="*/ 0 w 38"/>
                <a:gd name="T27" fmla="*/ 3 h 54"/>
                <a:gd name="T28" fmla="*/ 1 w 38"/>
                <a:gd name="T29" fmla="*/ 4 h 54"/>
                <a:gd name="T30" fmla="*/ 1 w 38"/>
                <a:gd name="T31" fmla="*/ 5 h 54"/>
                <a:gd name="T32" fmla="*/ 2 w 38"/>
                <a:gd name="T33" fmla="*/ 7 h 54"/>
                <a:gd name="T34" fmla="*/ 3 w 38"/>
                <a:gd name="T35" fmla="*/ 8 h 54"/>
                <a:gd name="T36" fmla="*/ 4 w 38"/>
                <a:gd name="T37" fmla="*/ 8 h 54"/>
                <a:gd name="T38" fmla="*/ 5 w 38"/>
                <a:gd name="T39" fmla="*/ 9 h 54"/>
                <a:gd name="T40" fmla="*/ 6 w 38"/>
                <a:gd name="T41" fmla="*/ 9 h 54"/>
                <a:gd name="T42" fmla="*/ 6 w 38"/>
                <a:gd name="T43" fmla="*/ 7 h 54"/>
                <a:gd name="T44" fmla="*/ 5 w 38"/>
                <a:gd name="T45" fmla="*/ 5 h 54"/>
                <a:gd name="T46" fmla="*/ 4 w 38"/>
                <a:gd name="T47" fmla="*/ 3 h 54"/>
                <a:gd name="T48" fmla="*/ 3 w 38"/>
                <a:gd name="T49" fmla="*/ 1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390" name="Freeform 1001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6 w 52"/>
                <a:gd name="T1" fmla="*/ 5 h 36"/>
                <a:gd name="T2" fmla="*/ 7 w 52"/>
                <a:gd name="T3" fmla="*/ 4 h 36"/>
                <a:gd name="T4" fmla="*/ 8 w 52"/>
                <a:gd name="T5" fmla="*/ 4 h 36"/>
                <a:gd name="T6" fmla="*/ 8 w 52"/>
                <a:gd name="T7" fmla="*/ 3 h 36"/>
                <a:gd name="T8" fmla="*/ 8 w 52"/>
                <a:gd name="T9" fmla="*/ 2 h 36"/>
                <a:gd name="T10" fmla="*/ 8 w 52"/>
                <a:gd name="T11" fmla="*/ 1 h 36"/>
                <a:gd name="T12" fmla="*/ 7 w 52"/>
                <a:gd name="T13" fmla="*/ 0 h 36"/>
                <a:gd name="T14" fmla="*/ 6 w 52"/>
                <a:gd name="T15" fmla="*/ 0 h 36"/>
                <a:gd name="T16" fmla="*/ 6 w 52"/>
                <a:gd name="T17" fmla="*/ 0 h 36"/>
                <a:gd name="T18" fmla="*/ 5 w 52"/>
                <a:gd name="T19" fmla="*/ 0 h 36"/>
                <a:gd name="T20" fmla="*/ 4 w 52"/>
                <a:gd name="T21" fmla="*/ 0 h 36"/>
                <a:gd name="T22" fmla="*/ 3 w 52"/>
                <a:gd name="T23" fmla="*/ 1 h 36"/>
                <a:gd name="T24" fmla="*/ 2 w 52"/>
                <a:gd name="T25" fmla="*/ 1 h 36"/>
                <a:gd name="T26" fmla="*/ 1 w 52"/>
                <a:gd name="T27" fmla="*/ 3 h 36"/>
                <a:gd name="T28" fmla="*/ 0 w 52"/>
                <a:gd name="T29" fmla="*/ 4 h 36"/>
                <a:gd name="T30" fmla="*/ 0 w 52"/>
                <a:gd name="T31" fmla="*/ 5 h 36"/>
                <a:gd name="T32" fmla="*/ 0 w 52"/>
                <a:gd name="T33" fmla="*/ 5 h 36"/>
                <a:gd name="T34" fmla="*/ 1 w 52"/>
                <a:gd name="T35" fmla="*/ 6 h 36"/>
                <a:gd name="T36" fmla="*/ 1 w 52"/>
                <a:gd name="T37" fmla="*/ 6 h 36"/>
                <a:gd name="T38" fmla="*/ 2 w 52"/>
                <a:gd name="T39" fmla="*/ 6 h 36"/>
                <a:gd name="T40" fmla="*/ 3 w 52"/>
                <a:gd name="T41" fmla="*/ 6 h 36"/>
                <a:gd name="T42" fmla="*/ 4 w 52"/>
                <a:gd name="T43" fmla="*/ 6 h 36"/>
                <a:gd name="T44" fmla="*/ 5 w 52"/>
                <a:gd name="T45" fmla="*/ 5 h 36"/>
                <a:gd name="T46" fmla="*/ 6 w 52"/>
                <a:gd name="T47" fmla="*/ 5 h 36"/>
                <a:gd name="T48" fmla="*/ 6 w 52"/>
                <a:gd name="T49" fmla="*/ 5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391" name="Freeform 1002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12 w 198"/>
                <a:gd name="T1" fmla="*/ 6 h 236"/>
                <a:gd name="T2" fmla="*/ 10 w 198"/>
                <a:gd name="T3" fmla="*/ 8 h 236"/>
                <a:gd name="T4" fmla="*/ 8 w 198"/>
                <a:gd name="T5" fmla="*/ 10 h 236"/>
                <a:gd name="T6" fmla="*/ 6 w 198"/>
                <a:gd name="T7" fmla="*/ 12 h 236"/>
                <a:gd name="T8" fmla="*/ 4 w 198"/>
                <a:gd name="T9" fmla="*/ 14 h 236"/>
                <a:gd name="T10" fmla="*/ 2 w 198"/>
                <a:gd name="T11" fmla="*/ 17 h 236"/>
                <a:gd name="T12" fmla="*/ 1 w 198"/>
                <a:gd name="T13" fmla="*/ 19 h 236"/>
                <a:gd name="T14" fmla="*/ 0 w 198"/>
                <a:gd name="T15" fmla="*/ 21 h 236"/>
                <a:gd name="T16" fmla="*/ 0 w 198"/>
                <a:gd name="T17" fmla="*/ 24 h 236"/>
                <a:gd name="T18" fmla="*/ 0 w 198"/>
                <a:gd name="T19" fmla="*/ 28 h 236"/>
                <a:gd name="T20" fmla="*/ 2 w 198"/>
                <a:gd name="T21" fmla="*/ 31 h 236"/>
                <a:gd name="T22" fmla="*/ 4 w 198"/>
                <a:gd name="T23" fmla="*/ 34 h 236"/>
                <a:gd name="T24" fmla="*/ 7 w 198"/>
                <a:gd name="T25" fmla="*/ 36 h 236"/>
                <a:gd name="T26" fmla="*/ 11 w 198"/>
                <a:gd name="T27" fmla="*/ 38 h 236"/>
                <a:gd name="T28" fmla="*/ 15 w 198"/>
                <a:gd name="T29" fmla="*/ 39 h 236"/>
                <a:gd name="T30" fmla="*/ 18 w 198"/>
                <a:gd name="T31" fmla="*/ 39 h 236"/>
                <a:gd name="T32" fmla="*/ 22 w 198"/>
                <a:gd name="T33" fmla="*/ 38 h 236"/>
                <a:gd name="T34" fmla="*/ 23 w 198"/>
                <a:gd name="T35" fmla="*/ 38 h 236"/>
                <a:gd name="T36" fmla="*/ 24 w 198"/>
                <a:gd name="T37" fmla="*/ 38 h 236"/>
                <a:gd name="T38" fmla="*/ 24 w 198"/>
                <a:gd name="T39" fmla="*/ 37 h 236"/>
                <a:gd name="T40" fmla="*/ 24 w 198"/>
                <a:gd name="T41" fmla="*/ 37 h 236"/>
                <a:gd name="T42" fmla="*/ 24 w 198"/>
                <a:gd name="T43" fmla="*/ 36 h 236"/>
                <a:gd name="T44" fmla="*/ 24 w 198"/>
                <a:gd name="T45" fmla="*/ 36 h 236"/>
                <a:gd name="T46" fmla="*/ 23 w 198"/>
                <a:gd name="T47" fmla="*/ 36 h 236"/>
                <a:gd name="T48" fmla="*/ 22 w 198"/>
                <a:gd name="T49" fmla="*/ 36 h 236"/>
                <a:gd name="T50" fmla="*/ 21 w 198"/>
                <a:gd name="T51" fmla="*/ 36 h 236"/>
                <a:gd name="T52" fmla="*/ 20 w 198"/>
                <a:gd name="T53" fmla="*/ 36 h 236"/>
                <a:gd name="T54" fmla="*/ 19 w 198"/>
                <a:gd name="T55" fmla="*/ 36 h 236"/>
                <a:gd name="T56" fmla="*/ 18 w 198"/>
                <a:gd name="T57" fmla="*/ 36 h 236"/>
                <a:gd name="T58" fmla="*/ 16 w 198"/>
                <a:gd name="T59" fmla="*/ 36 h 236"/>
                <a:gd name="T60" fmla="*/ 15 w 198"/>
                <a:gd name="T61" fmla="*/ 36 h 236"/>
                <a:gd name="T62" fmla="*/ 13 w 198"/>
                <a:gd name="T63" fmla="*/ 35 h 236"/>
                <a:gd name="T64" fmla="*/ 11 w 198"/>
                <a:gd name="T65" fmla="*/ 35 h 236"/>
                <a:gd name="T66" fmla="*/ 9 w 198"/>
                <a:gd name="T67" fmla="*/ 34 h 236"/>
                <a:gd name="T68" fmla="*/ 7 w 198"/>
                <a:gd name="T69" fmla="*/ 33 h 236"/>
                <a:gd name="T70" fmla="*/ 5 w 198"/>
                <a:gd name="T71" fmla="*/ 31 h 236"/>
                <a:gd name="T72" fmla="*/ 3 w 198"/>
                <a:gd name="T73" fmla="*/ 29 h 236"/>
                <a:gd name="T74" fmla="*/ 3 w 198"/>
                <a:gd name="T75" fmla="*/ 26 h 236"/>
                <a:gd name="T76" fmla="*/ 3 w 198"/>
                <a:gd name="T77" fmla="*/ 23 h 236"/>
                <a:gd name="T78" fmla="*/ 4 w 198"/>
                <a:gd name="T79" fmla="*/ 20 h 236"/>
                <a:gd name="T80" fmla="*/ 5 w 198"/>
                <a:gd name="T81" fmla="*/ 18 h 236"/>
                <a:gd name="T82" fmla="*/ 7 w 198"/>
                <a:gd name="T83" fmla="*/ 16 h 236"/>
                <a:gd name="T84" fmla="*/ 8 w 198"/>
                <a:gd name="T85" fmla="*/ 14 h 236"/>
                <a:gd name="T86" fmla="*/ 11 w 198"/>
                <a:gd name="T87" fmla="*/ 12 h 236"/>
                <a:gd name="T88" fmla="*/ 13 w 198"/>
                <a:gd name="T89" fmla="*/ 10 h 236"/>
                <a:gd name="T90" fmla="*/ 16 w 198"/>
                <a:gd name="T91" fmla="*/ 8 h 236"/>
                <a:gd name="T92" fmla="*/ 18 w 198"/>
                <a:gd name="T93" fmla="*/ 6 h 236"/>
                <a:gd name="T94" fmla="*/ 21 w 198"/>
                <a:gd name="T95" fmla="*/ 5 h 236"/>
                <a:gd name="T96" fmla="*/ 24 w 198"/>
                <a:gd name="T97" fmla="*/ 4 h 236"/>
                <a:gd name="T98" fmla="*/ 26 w 198"/>
                <a:gd name="T99" fmla="*/ 3 h 236"/>
                <a:gd name="T100" fmla="*/ 29 w 198"/>
                <a:gd name="T101" fmla="*/ 2 h 236"/>
                <a:gd name="T102" fmla="*/ 31 w 198"/>
                <a:gd name="T103" fmla="*/ 2 h 236"/>
                <a:gd name="T104" fmla="*/ 33 w 198"/>
                <a:gd name="T105" fmla="*/ 1 h 236"/>
                <a:gd name="T106" fmla="*/ 32 w 198"/>
                <a:gd name="T107" fmla="*/ 0 h 236"/>
                <a:gd name="T108" fmla="*/ 30 w 198"/>
                <a:gd name="T109" fmla="*/ 0 h 236"/>
                <a:gd name="T110" fmla="*/ 27 w 198"/>
                <a:gd name="T111" fmla="*/ 0 h 236"/>
                <a:gd name="T112" fmla="*/ 24 w 198"/>
                <a:gd name="T113" fmla="*/ 1 h 236"/>
                <a:gd name="T114" fmla="*/ 21 w 198"/>
                <a:gd name="T115" fmla="*/ 2 h 236"/>
                <a:gd name="T116" fmla="*/ 18 w 198"/>
                <a:gd name="T117" fmla="*/ 3 h 236"/>
                <a:gd name="T118" fmla="*/ 15 w 198"/>
                <a:gd name="T119" fmla="*/ 5 h 236"/>
                <a:gd name="T120" fmla="*/ 12 w 198"/>
                <a:gd name="T121" fmla="*/ 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92" name="Freeform 1003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9 w 128"/>
                <a:gd name="T1" fmla="*/ 10 h 183"/>
                <a:gd name="T2" fmla="*/ 19 w 128"/>
                <a:gd name="T3" fmla="*/ 13 h 183"/>
                <a:gd name="T4" fmla="*/ 19 w 128"/>
                <a:gd name="T5" fmla="*/ 16 h 183"/>
                <a:gd name="T6" fmla="*/ 17 w 128"/>
                <a:gd name="T7" fmla="*/ 18 h 183"/>
                <a:gd name="T8" fmla="*/ 15 w 128"/>
                <a:gd name="T9" fmla="*/ 20 h 183"/>
                <a:gd name="T10" fmla="*/ 13 w 128"/>
                <a:gd name="T11" fmla="*/ 22 h 183"/>
                <a:gd name="T12" fmla="*/ 10 w 128"/>
                <a:gd name="T13" fmla="*/ 24 h 183"/>
                <a:gd name="T14" fmla="*/ 7 w 128"/>
                <a:gd name="T15" fmla="*/ 26 h 183"/>
                <a:gd name="T16" fmla="*/ 5 w 128"/>
                <a:gd name="T17" fmla="*/ 27 h 183"/>
                <a:gd name="T18" fmla="*/ 5 w 128"/>
                <a:gd name="T19" fmla="*/ 28 h 183"/>
                <a:gd name="T20" fmla="*/ 4 w 128"/>
                <a:gd name="T21" fmla="*/ 28 h 183"/>
                <a:gd name="T22" fmla="*/ 4 w 128"/>
                <a:gd name="T23" fmla="*/ 29 h 183"/>
                <a:gd name="T24" fmla="*/ 5 w 128"/>
                <a:gd name="T25" fmla="*/ 29 h 183"/>
                <a:gd name="T26" fmla="*/ 5 w 128"/>
                <a:gd name="T27" fmla="*/ 30 h 183"/>
                <a:gd name="T28" fmla="*/ 6 w 128"/>
                <a:gd name="T29" fmla="*/ 30 h 183"/>
                <a:gd name="T30" fmla="*/ 6 w 128"/>
                <a:gd name="T31" fmla="*/ 30 h 183"/>
                <a:gd name="T32" fmla="*/ 7 w 128"/>
                <a:gd name="T33" fmla="*/ 30 h 183"/>
                <a:gd name="T34" fmla="*/ 10 w 128"/>
                <a:gd name="T35" fmla="*/ 28 h 183"/>
                <a:gd name="T36" fmla="*/ 13 w 128"/>
                <a:gd name="T37" fmla="*/ 26 h 183"/>
                <a:gd name="T38" fmla="*/ 16 w 128"/>
                <a:gd name="T39" fmla="*/ 24 h 183"/>
                <a:gd name="T40" fmla="*/ 19 w 128"/>
                <a:gd name="T41" fmla="*/ 22 h 183"/>
                <a:gd name="T42" fmla="*/ 20 w 128"/>
                <a:gd name="T43" fmla="*/ 19 h 183"/>
                <a:gd name="T44" fmla="*/ 21 w 128"/>
                <a:gd name="T45" fmla="*/ 16 h 183"/>
                <a:gd name="T46" fmla="*/ 22 w 128"/>
                <a:gd name="T47" fmla="*/ 13 h 183"/>
                <a:gd name="T48" fmla="*/ 21 w 128"/>
                <a:gd name="T49" fmla="*/ 10 h 183"/>
                <a:gd name="T50" fmla="*/ 19 w 128"/>
                <a:gd name="T51" fmla="*/ 7 h 183"/>
                <a:gd name="T52" fmla="*/ 17 w 128"/>
                <a:gd name="T53" fmla="*/ 5 h 183"/>
                <a:gd name="T54" fmla="*/ 14 w 128"/>
                <a:gd name="T55" fmla="*/ 3 h 183"/>
                <a:gd name="T56" fmla="*/ 10 w 128"/>
                <a:gd name="T57" fmla="*/ 1 h 183"/>
                <a:gd name="T58" fmla="*/ 7 w 128"/>
                <a:gd name="T59" fmla="*/ 0 h 183"/>
                <a:gd name="T60" fmla="*/ 4 w 128"/>
                <a:gd name="T61" fmla="*/ 0 h 183"/>
                <a:gd name="T62" fmla="*/ 2 w 128"/>
                <a:gd name="T63" fmla="*/ 0 h 183"/>
                <a:gd name="T64" fmla="*/ 0 w 128"/>
                <a:gd name="T65" fmla="*/ 1 h 183"/>
                <a:gd name="T66" fmla="*/ 3 w 128"/>
                <a:gd name="T67" fmla="*/ 2 h 183"/>
                <a:gd name="T68" fmla="*/ 6 w 128"/>
                <a:gd name="T69" fmla="*/ 2 h 183"/>
                <a:gd name="T70" fmla="*/ 8 w 128"/>
                <a:gd name="T71" fmla="*/ 3 h 183"/>
                <a:gd name="T72" fmla="*/ 11 w 128"/>
                <a:gd name="T73" fmla="*/ 4 h 183"/>
                <a:gd name="T74" fmla="*/ 13 w 128"/>
                <a:gd name="T75" fmla="*/ 5 h 183"/>
                <a:gd name="T76" fmla="*/ 15 w 128"/>
                <a:gd name="T77" fmla="*/ 6 h 183"/>
                <a:gd name="T78" fmla="*/ 17 w 128"/>
                <a:gd name="T79" fmla="*/ 8 h 183"/>
                <a:gd name="T80" fmla="*/ 19 w 128"/>
                <a:gd name="T81" fmla="*/ 1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93" name="Freeform 1004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7 w 323"/>
                <a:gd name="T1" fmla="*/ 12 h 379"/>
                <a:gd name="T2" fmla="*/ 9 w 323"/>
                <a:gd name="T3" fmla="*/ 19 h 379"/>
                <a:gd name="T4" fmla="*/ 3 w 323"/>
                <a:gd name="T5" fmla="*/ 28 h 379"/>
                <a:gd name="T6" fmla="*/ 0 w 323"/>
                <a:gd name="T7" fmla="*/ 38 h 379"/>
                <a:gd name="T8" fmla="*/ 1 w 323"/>
                <a:gd name="T9" fmla="*/ 44 h 379"/>
                <a:gd name="T10" fmla="*/ 2 w 323"/>
                <a:gd name="T11" fmla="*/ 47 h 379"/>
                <a:gd name="T12" fmla="*/ 3 w 323"/>
                <a:gd name="T13" fmla="*/ 50 h 379"/>
                <a:gd name="T14" fmla="*/ 6 w 323"/>
                <a:gd name="T15" fmla="*/ 52 h 379"/>
                <a:gd name="T16" fmla="*/ 9 w 323"/>
                <a:gd name="T17" fmla="*/ 54 h 379"/>
                <a:gd name="T18" fmla="*/ 14 w 323"/>
                <a:gd name="T19" fmla="*/ 57 h 379"/>
                <a:gd name="T20" fmla="*/ 20 w 323"/>
                <a:gd name="T21" fmla="*/ 58 h 379"/>
                <a:gd name="T22" fmla="*/ 25 w 323"/>
                <a:gd name="T23" fmla="*/ 60 h 379"/>
                <a:gd name="T24" fmla="*/ 31 w 323"/>
                <a:gd name="T25" fmla="*/ 61 h 379"/>
                <a:gd name="T26" fmla="*/ 36 w 323"/>
                <a:gd name="T27" fmla="*/ 62 h 379"/>
                <a:gd name="T28" fmla="*/ 42 w 323"/>
                <a:gd name="T29" fmla="*/ 62 h 379"/>
                <a:gd name="T30" fmla="*/ 48 w 323"/>
                <a:gd name="T31" fmla="*/ 63 h 379"/>
                <a:gd name="T32" fmla="*/ 51 w 323"/>
                <a:gd name="T33" fmla="*/ 63 h 379"/>
                <a:gd name="T34" fmla="*/ 53 w 323"/>
                <a:gd name="T35" fmla="*/ 62 h 379"/>
                <a:gd name="T36" fmla="*/ 53 w 323"/>
                <a:gd name="T37" fmla="*/ 60 h 379"/>
                <a:gd name="T38" fmla="*/ 52 w 323"/>
                <a:gd name="T39" fmla="*/ 59 h 379"/>
                <a:gd name="T40" fmla="*/ 48 w 323"/>
                <a:gd name="T41" fmla="*/ 58 h 379"/>
                <a:gd name="T42" fmla="*/ 43 w 323"/>
                <a:gd name="T43" fmla="*/ 58 h 379"/>
                <a:gd name="T44" fmla="*/ 38 w 323"/>
                <a:gd name="T45" fmla="*/ 58 h 379"/>
                <a:gd name="T46" fmla="*/ 33 w 323"/>
                <a:gd name="T47" fmla="*/ 57 h 379"/>
                <a:gd name="T48" fmla="*/ 28 w 323"/>
                <a:gd name="T49" fmla="*/ 56 h 379"/>
                <a:gd name="T50" fmla="*/ 22 w 323"/>
                <a:gd name="T51" fmla="*/ 55 h 379"/>
                <a:gd name="T52" fmla="*/ 17 w 323"/>
                <a:gd name="T53" fmla="*/ 53 h 379"/>
                <a:gd name="T54" fmla="*/ 12 w 323"/>
                <a:gd name="T55" fmla="*/ 51 h 379"/>
                <a:gd name="T56" fmla="*/ 8 w 323"/>
                <a:gd name="T57" fmla="*/ 48 h 379"/>
                <a:gd name="T58" fmla="*/ 6 w 323"/>
                <a:gd name="T59" fmla="*/ 45 h 379"/>
                <a:gd name="T60" fmla="*/ 5 w 323"/>
                <a:gd name="T61" fmla="*/ 40 h 379"/>
                <a:gd name="T62" fmla="*/ 6 w 323"/>
                <a:gd name="T63" fmla="*/ 33 h 379"/>
                <a:gd name="T64" fmla="*/ 8 w 323"/>
                <a:gd name="T65" fmla="*/ 27 h 379"/>
                <a:gd name="T66" fmla="*/ 11 w 323"/>
                <a:gd name="T67" fmla="*/ 23 h 379"/>
                <a:gd name="T68" fmla="*/ 15 w 323"/>
                <a:gd name="T69" fmla="*/ 18 h 379"/>
                <a:gd name="T70" fmla="*/ 19 w 323"/>
                <a:gd name="T71" fmla="*/ 15 h 379"/>
                <a:gd name="T72" fmla="*/ 24 w 323"/>
                <a:gd name="T73" fmla="*/ 11 h 379"/>
                <a:gd name="T74" fmla="*/ 30 w 323"/>
                <a:gd name="T75" fmla="*/ 7 h 379"/>
                <a:gd name="T76" fmla="*/ 36 w 323"/>
                <a:gd name="T77" fmla="*/ 4 h 379"/>
                <a:gd name="T78" fmla="*/ 42 w 323"/>
                <a:gd name="T79" fmla="*/ 1 h 379"/>
                <a:gd name="T80" fmla="*/ 42 w 323"/>
                <a:gd name="T81" fmla="*/ 0 h 379"/>
                <a:gd name="T82" fmla="*/ 36 w 323"/>
                <a:gd name="T83" fmla="*/ 1 h 379"/>
                <a:gd name="T84" fmla="*/ 30 w 323"/>
                <a:gd name="T85" fmla="*/ 3 h 379"/>
                <a:gd name="T86" fmla="*/ 23 w 323"/>
                <a:gd name="T87" fmla="*/ 6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94" name="Freeform 1005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39 w 282"/>
                <a:gd name="T1" fmla="*/ 13 h 253"/>
                <a:gd name="T2" fmla="*/ 41 w 282"/>
                <a:gd name="T3" fmla="*/ 15 h 253"/>
                <a:gd name="T4" fmla="*/ 43 w 282"/>
                <a:gd name="T5" fmla="*/ 18 h 253"/>
                <a:gd name="T6" fmla="*/ 43 w 282"/>
                <a:gd name="T7" fmla="*/ 21 h 253"/>
                <a:gd name="T8" fmla="*/ 43 w 282"/>
                <a:gd name="T9" fmla="*/ 24 h 253"/>
                <a:gd name="T10" fmla="*/ 43 w 282"/>
                <a:gd name="T11" fmla="*/ 26 h 253"/>
                <a:gd name="T12" fmla="*/ 42 w 282"/>
                <a:gd name="T13" fmla="*/ 28 h 253"/>
                <a:gd name="T14" fmla="*/ 41 w 282"/>
                <a:gd name="T15" fmla="*/ 31 h 253"/>
                <a:gd name="T16" fmla="*/ 39 w 282"/>
                <a:gd name="T17" fmla="*/ 32 h 253"/>
                <a:gd name="T18" fmla="*/ 38 w 282"/>
                <a:gd name="T19" fmla="*/ 34 h 253"/>
                <a:gd name="T20" fmla="*/ 36 w 282"/>
                <a:gd name="T21" fmla="*/ 36 h 253"/>
                <a:gd name="T22" fmla="*/ 34 w 282"/>
                <a:gd name="T23" fmla="*/ 37 h 253"/>
                <a:gd name="T24" fmla="*/ 32 w 282"/>
                <a:gd name="T25" fmla="*/ 39 h 253"/>
                <a:gd name="T26" fmla="*/ 32 w 282"/>
                <a:gd name="T27" fmla="*/ 40 h 253"/>
                <a:gd name="T28" fmla="*/ 32 w 282"/>
                <a:gd name="T29" fmla="*/ 40 h 253"/>
                <a:gd name="T30" fmla="*/ 32 w 282"/>
                <a:gd name="T31" fmla="*/ 41 h 253"/>
                <a:gd name="T32" fmla="*/ 32 w 282"/>
                <a:gd name="T33" fmla="*/ 41 h 253"/>
                <a:gd name="T34" fmla="*/ 33 w 282"/>
                <a:gd name="T35" fmla="*/ 42 h 253"/>
                <a:gd name="T36" fmla="*/ 34 w 282"/>
                <a:gd name="T37" fmla="*/ 42 h 253"/>
                <a:gd name="T38" fmla="*/ 34 w 282"/>
                <a:gd name="T39" fmla="*/ 42 h 253"/>
                <a:gd name="T40" fmla="*/ 35 w 282"/>
                <a:gd name="T41" fmla="*/ 41 h 253"/>
                <a:gd name="T42" fmla="*/ 39 w 282"/>
                <a:gd name="T43" fmla="*/ 39 h 253"/>
                <a:gd name="T44" fmla="*/ 42 w 282"/>
                <a:gd name="T45" fmla="*/ 36 h 253"/>
                <a:gd name="T46" fmla="*/ 45 w 282"/>
                <a:gd name="T47" fmla="*/ 32 h 253"/>
                <a:gd name="T48" fmla="*/ 46 w 282"/>
                <a:gd name="T49" fmla="*/ 28 h 253"/>
                <a:gd name="T50" fmla="*/ 47 w 282"/>
                <a:gd name="T51" fmla="*/ 23 h 253"/>
                <a:gd name="T52" fmla="*/ 47 w 282"/>
                <a:gd name="T53" fmla="*/ 19 h 253"/>
                <a:gd name="T54" fmla="*/ 45 w 282"/>
                <a:gd name="T55" fmla="*/ 15 h 253"/>
                <a:gd name="T56" fmla="*/ 42 w 282"/>
                <a:gd name="T57" fmla="*/ 12 h 253"/>
                <a:gd name="T58" fmla="*/ 40 w 282"/>
                <a:gd name="T59" fmla="*/ 10 h 253"/>
                <a:gd name="T60" fmla="*/ 37 w 282"/>
                <a:gd name="T61" fmla="*/ 8 h 253"/>
                <a:gd name="T62" fmla="*/ 34 w 282"/>
                <a:gd name="T63" fmla="*/ 6 h 253"/>
                <a:gd name="T64" fmla="*/ 31 w 282"/>
                <a:gd name="T65" fmla="*/ 5 h 253"/>
                <a:gd name="T66" fmla="*/ 27 w 282"/>
                <a:gd name="T67" fmla="*/ 4 h 253"/>
                <a:gd name="T68" fmla="*/ 24 w 282"/>
                <a:gd name="T69" fmla="*/ 3 h 253"/>
                <a:gd name="T70" fmla="*/ 20 w 282"/>
                <a:gd name="T71" fmla="*/ 2 h 253"/>
                <a:gd name="T72" fmla="*/ 17 w 282"/>
                <a:gd name="T73" fmla="*/ 1 h 253"/>
                <a:gd name="T74" fmla="*/ 14 w 282"/>
                <a:gd name="T75" fmla="*/ 1 h 253"/>
                <a:gd name="T76" fmla="*/ 11 w 282"/>
                <a:gd name="T77" fmla="*/ 0 h 253"/>
                <a:gd name="T78" fmla="*/ 8 w 282"/>
                <a:gd name="T79" fmla="*/ 0 h 253"/>
                <a:gd name="T80" fmla="*/ 5 w 282"/>
                <a:gd name="T81" fmla="*/ 0 h 253"/>
                <a:gd name="T82" fmla="*/ 3 w 282"/>
                <a:gd name="T83" fmla="*/ 0 h 253"/>
                <a:gd name="T84" fmla="*/ 2 w 282"/>
                <a:gd name="T85" fmla="*/ 0 h 253"/>
                <a:gd name="T86" fmla="*/ 1 w 282"/>
                <a:gd name="T87" fmla="*/ 1 h 253"/>
                <a:gd name="T88" fmla="*/ 0 w 282"/>
                <a:gd name="T89" fmla="*/ 1 h 253"/>
                <a:gd name="T90" fmla="*/ 2 w 282"/>
                <a:gd name="T91" fmla="*/ 1 h 253"/>
                <a:gd name="T92" fmla="*/ 4 w 282"/>
                <a:gd name="T93" fmla="*/ 1 h 253"/>
                <a:gd name="T94" fmla="*/ 6 w 282"/>
                <a:gd name="T95" fmla="*/ 2 h 253"/>
                <a:gd name="T96" fmla="*/ 9 w 282"/>
                <a:gd name="T97" fmla="*/ 2 h 253"/>
                <a:gd name="T98" fmla="*/ 11 w 282"/>
                <a:gd name="T99" fmla="*/ 3 h 253"/>
                <a:gd name="T100" fmla="*/ 14 w 282"/>
                <a:gd name="T101" fmla="*/ 3 h 253"/>
                <a:gd name="T102" fmla="*/ 16 w 282"/>
                <a:gd name="T103" fmla="*/ 4 h 253"/>
                <a:gd name="T104" fmla="*/ 19 w 282"/>
                <a:gd name="T105" fmla="*/ 4 h 253"/>
                <a:gd name="T106" fmla="*/ 22 w 282"/>
                <a:gd name="T107" fmla="*/ 5 h 253"/>
                <a:gd name="T108" fmla="*/ 24 w 282"/>
                <a:gd name="T109" fmla="*/ 6 h 253"/>
                <a:gd name="T110" fmla="*/ 27 w 282"/>
                <a:gd name="T111" fmla="*/ 7 h 253"/>
                <a:gd name="T112" fmla="*/ 30 w 282"/>
                <a:gd name="T113" fmla="*/ 8 h 253"/>
                <a:gd name="T114" fmla="*/ 32 w 282"/>
                <a:gd name="T115" fmla="*/ 9 h 253"/>
                <a:gd name="T116" fmla="*/ 35 w 282"/>
                <a:gd name="T117" fmla="*/ 10 h 253"/>
                <a:gd name="T118" fmla="*/ 37 w 282"/>
                <a:gd name="T119" fmla="*/ 11 h 253"/>
                <a:gd name="T120" fmla="*/ 39 w 282"/>
                <a:gd name="T121" fmla="*/ 13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95" name="Freeform 1006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21 h 236"/>
                <a:gd name="T2" fmla="*/ 0 w 115"/>
                <a:gd name="T3" fmla="*/ 24 h 236"/>
                <a:gd name="T4" fmla="*/ 1 w 115"/>
                <a:gd name="T5" fmla="*/ 27 h 236"/>
                <a:gd name="T6" fmla="*/ 2 w 115"/>
                <a:gd name="T7" fmla="*/ 30 h 236"/>
                <a:gd name="T8" fmla="*/ 4 w 115"/>
                <a:gd name="T9" fmla="*/ 33 h 236"/>
                <a:gd name="T10" fmla="*/ 6 w 115"/>
                <a:gd name="T11" fmla="*/ 35 h 236"/>
                <a:gd name="T12" fmla="*/ 9 w 115"/>
                <a:gd name="T13" fmla="*/ 37 h 236"/>
                <a:gd name="T14" fmla="*/ 12 w 115"/>
                <a:gd name="T15" fmla="*/ 38 h 236"/>
                <a:gd name="T16" fmla="*/ 15 w 115"/>
                <a:gd name="T17" fmla="*/ 39 h 236"/>
                <a:gd name="T18" fmla="*/ 16 w 115"/>
                <a:gd name="T19" fmla="*/ 39 h 236"/>
                <a:gd name="T20" fmla="*/ 17 w 115"/>
                <a:gd name="T21" fmla="*/ 39 h 236"/>
                <a:gd name="T22" fmla="*/ 18 w 115"/>
                <a:gd name="T23" fmla="*/ 38 h 236"/>
                <a:gd name="T24" fmla="*/ 18 w 115"/>
                <a:gd name="T25" fmla="*/ 37 h 236"/>
                <a:gd name="T26" fmla="*/ 18 w 115"/>
                <a:gd name="T27" fmla="*/ 36 h 236"/>
                <a:gd name="T28" fmla="*/ 18 w 115"/>
                <a:gd name="T29" fmla="*/ 36 h 236"/>
                <a:gd name="T30" fmla="*/ 18 w 115"/>
                <a:gd name="T31" fmla="*/ 35 h 236"/>
                <a:gd name="T32" fmla="*/ 17 w 115"/>
                <a:gd name="T33" fmla="*/ 34 h 236"/>
                <a:gd name="T34" fmla="*/ 14 w 115"/>
                <a:gd name="T35" fmla="*/ 33 h 236"/>
                <a:gd name="T36" fmla="*/ 11 w 115"/>
                <a:gd name="T37" fmla="*/ 32 h 236"/>
                <a:gd name="T38" fmla="*/ 8 w 115"/>
                <a:gd name="T39" fmla="*/ 30 h 236"/>
                <a:gd name="T40" fmla="*/ 7 w 115"/>
                <a:gd name="T41" fmla="*/ 27 h 236"/>
                <a:gd name="T42" fmla="*/ 5 w 115"/>
                <a:gd name="T43" fmla="*/ 24 h 236"/>
                <a:gd name="T44" fmla="*/ 5 w 115"/>
                <a:gd name="T45" fmla="*/ 21 h 236"/>
                <a:gd name="T46" fmla="*/ 5 w 115"/>
                <a:gd name="T47" fmla="*/ 18 h 236"/>
                <a:gd name="T48" fmla="*/ 6 w 115"/>
                <a:gd name="T49" fmla="*/ 15 h 236"/>
                <a:gd name="T50" fmla="*/ 7 w 115"/>
                <a:gd name="T51" fmla="*/ 12 h 236"/>
                <a:gd name="T52" fmla="*/ 9 w 115"/>
                <a:gd name="T53" fmla="*/ 10 h 236"/>
                <a:gd name="T54" fmla="*/ 12 w 115"/>
                <a:gd name="T55" fmla="*/ 8 h 236"/>
                <a:gd name="T56" fmla="*/ 14 w 115"/>
                <a:gd name="T57" fmla="*/ 5 h 236"/>
                <a:gd name="T58" fmla="*/ 16 w 115"/>
                <a:gd name="T59" fmla="*/ 4 h 236"/>
                <a:gd name="T60" fmla="*/ 18 w 115"/>
                <a:gd name="T61" fmla="*/ 2 h 236"/>
                <a:gd name="T62" fmla="*/ 19 w 115"/>
                <a:gd name="T63" fmla="*/ 1 h 236"/>
                <a:gd name="T64" fmla="*/ 19 w 115"/>
                <a:gd name="T65" fmla="*/ 0 h 236"/>
                <a:gd name="T66" fmla="*/ 17 w 115"/>
                <a:gd name="T67" fmla="*/ 1 h 236"/>
                <a:gd name="T68" fmla="*/ 14 w 115"/>
                <a:gd name="T69" fmla="*/ 2 h 236"/>
                <a:gd name="T70" fmla="*/ 11 w 115"/>
                <a:gd name="T71" fmla="*/ 4 h 236"/>
                <a:gd name="T72" fmla="*/ 8 w 115"/>
                <a:gd name="T73" fmla="*/ 7 h 236"/>
                <a:gd name="T74" fmla="*/ 5 w 115"/>
                <a:gd name="T75" fmla="*/ 10 h 236"/>
                <a:gd name="T76" fmla="*/ 3 w 115"/>
                <a:gd name="T77" fmla="*/ 14 h 236"/>
                <a:gd name="T78" fmla="*/ 1 w 115"/>
                <a:gd name="T79" fmla="*/ 17 h 236"/>
                <a:gd name="T80" fmla="*/ 0 w 115"/>
                <a:gd name="T81" fmla="*/ 21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96" name="Freeform 1007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35 w 245"/>
                <a:gd name="T1" fmla="*/ 21 h 310"/>
                <a:gd name="T2" fmla="*/ 37 w 245"/>
                <a:gd name="T3" fmla="*/ 24 h 310"/>
                <a:gd name="T4" fmla="*/ 38 w 245"/>
                <a:gd name="T5" fmla="*/ 28 h 310"/>
                <a:gd name="T6" fmla="*/ 37 w 245"/>
                <a:gd name="T7" fmla="*/ 31 h 310"/>
                <a:gd name="T8" fmla="*/ 35 w 245"/>
                <a:gd name="T9" fmla="*/ 35 h 310"/>
                <a:gd name="T10" fmla="*/ 31 w 245"/>
                <a:gd name="T11" fmla="*/ 38 h 310"/>
                <a:gd name="T12" fmla="*/ 28 w 245"/>
                <a:gd name="T13" fmla="*/ 41 h 310"/>
                <a:gd name="T14" fmla="*/ 24 w 245"/>
                <a:gd name="T15" fmla="*/ 44 h 310"/>
                <a:gd name="T16" fmla="*/ 21 w 245"/>
                <a:gd name="T17" fmla="*/ 47 h 310"/>
                <a:gd name="T18" fmla="*/ 21 w 245"/>
                <a:gd name="T19" fmla="*/ 48 h 310"/>
                <a:gd name="T20" fmla="*/ 20 w 245"/>
                <a:gd name="T21" fmla="*/ 50 h 310"/>
                <a:gd name="T22" fmla="*/ 20 w 245"/>
                <a:gd name="T23" fmla="*/ 51 h 310"/>
                <a:gd name="T24" fmla="*/ 22 w 245"/>
                <a:gd name="T25" fmla="*/ 52 h 310"/>
                <a:gd name="T26" fmla="*/ 23 w 245"/>
                <a:gd name="T27" fmla="*/ 52 h 310"/>
                <a:gd name="T28" fmla="*/ 26 w 245"/>
                <a:gd name="T29" fmla="*/ 49 h 310"/>
                <a:gd name="T30" fmla="*/ 30 w 245"/>
                <a:gd name="T31" fmla="*/ 45 h 310"/>
                <a:gd name="T32" fmla="*/ 35 w 245"/>
                <a:gd name="T33" fmla="*/ 41 h 310"/>
                <a:gd name="T34" fmla="*/ 38 w 245"/>
                <a:gd name="T35" fmla="*/ 37 h 310"/>
                <a:gd name="T36" fmla="*/ 41 w 245"/>
                <a:gd name="T37" fmla="*/ 31 h 310"/>
                <a:gd name="T38" fmla="*/ 41 w 245"/>
                <a:gd name="T39" fmla="*/ 25 h 310"/>
                <a:gd name="T40" fmla="*/ 38 w 245"/>
                <a:gd name="T41" fmla="*/ 20 h 310"/>
                <a:gd name="T42" fmla="*/ 34 w 245"/>
                <a:gd name="T43" fmla="*/ 16 h 310"/>
                <a:gd name="T44" fmla="*/ 29 w 245"/>
                <a:gd name="T45" fmla="*/ 13 h 310"/>
                <a:gd name="T46" fmla="*/ 25 w 245"/>
                <a:gd name="T47" fmla="*/ 10 h 310"/>
                <a:gd name="T48" fmla="*/ 20 w 245"/>
                <a:gd name="T49" fmla="*/ 8 h 310"/>
                <a:gd name="T50" fmla="*/ 16 w 245"/>
                <a:gd name="T51" fmla="*/ 5 h 310"/>
                <a:gd name="T52" fmla="*/ 11 w 245"/>
                <a:gd name="T53" fmla="*/ 3 h 310"/>
                <a:gd name="T54" fmla="*/ 7 w 245"/>
                <a:gd name="T55" fmla="*/ 1 h 310"/>
                <a:gd name="T56" fmla="*/ 3 w 245"/>
                <a:gd name="T57" fmla="*/ 0 h 310"/>
                <a:gd name="T58" fmla="*/ 1 w 245"/>
                <a:gd name="T59" fmla="*/ 0 h 310"/>
                <a:gd name="T60" fmla="*/ 2 w 245"/>
                <a:gd name="T61" fmla="*/ 1 h 310"/>
                <a:gd name="T62" fmla="*/ 6 w 245"/>
                <a:gd name="T63" fmla="*/ 3 h 310"/>
                <a:gd name="T64" fmla="*/ 10 w 245"/>
                <a:gd name="T65" fmla="*/ 5 h 310"/>
                <a:gd name="T66" fmla="*/ 14 w 245"/>
                <a:gd name="T67" fmla="*/ 7 h 310"/>
                <a:gd name="T68" fmla="*/ 19 w 245"/>
                <a:gd name="T69" fmla="*/ 10 h 310"/>
                <a:gd name="T70" fmla="*/ 23 w 245"/>
                <a:gd name="T71" fmla="*/ 12 h 310"/>
                <a:gd name="T72" fmla="*/ 28 w 245"/>
                <a:gd name="T73" fmla="*/ 15 h 310"/>
                <a:gd name="T74" fmla="*/ 31 w 245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97" name="Freeform 1008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0356" name="Group 1009"/>
          <p:cNvGrpSpPr>
            <a:grpSpLocks/>
          </p:cNvGrpSpPr>
          <p:nvPr/>
        </p:nvGrpSpPr>
        <p:grpSpPr bwMode="auto">
          <a:xfrm>
            <a:off x="5495925" y="3430588"/>
            <a:ext cx="290513" cy="404812"/>
            <a:chOff x="4290" y="3130"/>
            <a:chExt cx="183" cy="255"/>
          </a:xfrm>
        </p:grpSpPr>
        <p:pic>
          <p:nvPicPr>
            <p:cNvPr id="10362" name="Picture 1010" descr="31u_bnrz[1]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3" name="Freeform 1011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12 w 199"/>
                <a:gd name="T1" fmla="*/ 5 h 232"/>
                <a:gd name="T2" fmla="*/ 9 w 199"/>
                <a:gd name="T3" fmla="*/ 7 h 232"/>
                <a:gd name="T4" fmla="*/ 7 w 199"/>
                <a:gd name="T5" fmla="*/ 8 h 232"/>
                <a:gd name="T6" fmla="*/ 5 w 199"/>
                <a:gd name="T7" fmla="*/ 11 h 232"/>
                <a:gd name="T8" fmla="*/ 3 w 199"/>
                <a:gd name="T9" fmla="*/ 13 h 232"/>
                <a:gd name="T10" fmla="*/ 2 w 199"/>
                <a:gd name="T11" fmla="*/ 15 h 232"/>
                <a:gd name="T12" fmla="*/ 1 w 199"/>
                <a:gd name="T13" fmla="*/ 18 h 232"/>
                <a:gd name="T14" fmla="*/ 0 w 199"/>
                <a:gd name="T15" fmla="*/ 21 h 232"/>
                <a:gd name="T16" fmla="*/ 0 w 199"/>
                <a:gd name="T17" fmla="*/ 24 h 232"/>
                <a:gd name="T18" fmla="*/ 0 w 199"/>
                <a:gd name="T19" fmla="*/ 28 h 232"/>
                <a:gd name="T20" fmla="*/ 2 w 199"/>
                <a:gd name="T21" fmla="*/ 31 h 232"/>
                <a:gd name="T22" fmla="*/ 4 w 199"/>
                <a:gd name="T23" fmla="*/ 34 h 232"/>
                <a:gd name="T24" fmla="*/ 7 w 199"/>
                <a:gd name="T25" fmla="*/ 36 h 232"/>
                <a:gd name="T26" fmla="*/ 11 w 199"/>
                <a:gd name="T27" fmla="*/ 38 h 232"/>
                <a:gd name="T28" fmla="*/ 15 w 199"/>
                <a:gd name="T29" fmla="*/ 39 h 232"/>
                <a:gd name="T30" fmla="*/ 18 w 199"/>
                <a:gd name="T31" fmla="*/ 39 h 232"/>
                <a:gd name="T32" fmla="*/ 22 w 199"/>
                <a:gd name="T33" fmla="*/ 38 h 232"/>
                <a:gd name="T34" fmla="*/ 23 w 199"/>
                <a:gd name="T35" fmla="*/ 38 h 232"/>
                <a:gd name="T36" fmla="*/ 24 w 199"/>
                <a:gd name="T37" fmla="*/ 38 h 232"/>
                <a:gd name="T38" fmla="*/ 24 w 199"/>
                <a:gd name="T39" fmla="*/ 37 h 232"/>
                <a:gd name="T40" fmla="*/ 25 w 199"/>
                <a:gd name="T41" fmla="*/ 37 h 232"/>
                <a:gd name="T42" fmla="*/ 24 w 199"/>
                <a:gd name="T43" fmla="*/ 36 h 232"/>
                <a:gd name="T44" fmla="*/ 23 w 199"/>
                <a:gd name="T45" fmla="*/ 35 h 232"/>
                <a:gd name="T46" fmla="*/ 22 w 199"/>
                <a:gd name="T47" fmla="*/ 34 h 232"/>
                <a:gd name="T48" fmla="*/ 21 w 199"/>
                <a:gd name="T49" fmla="*/ 34 h 232"/>
                <a:gd name="T50" fmla="*/ 19 w 199"/>
                <a:gd name="T51" fmla="*/ 33 h 232"/>
                <a:gd name="T52" fmla="*/ 17 w 199"/>
                <a:gd name="T53" fmla="*/ 33 h 232"/>
                <a:gd name="T54" fmla="*/ 16 w 199"/>
                <a:gd name="T55" fmla="*/ 32 h 232"/>
                <a:gd name="T56" fmla="*/ 14 w 199"/>
                <a:gd name="T57" fmla="*/ 32 h 232"/>
                <a:gd name="T58" fmla="*/ 12 w 199"/>
                <a:gd name="T59" fmla="*/ 31 h 232"/>
                <a:gd name="T60" fmla="*/ 10 w 199"/>
                <a:gd name="T61" fmla="*/ 31 h 232"/>
                <a:gd name="T62" fmla="*/ 9 w 199"/>
                <a:gd name="T63" fmla="*/ 30 h 232"/>
                <a:gd name="T64" fmla="*/ 7 w 199"/>
                <a:gd name="T65" fmla="*/ 28 h 232"/>
                <a:gd name="T66" fmla="*/ 7 w 199"/>
                <a:gd name="T67" fmla="*/ 22 h 232"/>
                <a:gd name="T68" fmla="*/ 8 w 199"/>
                <a:gd name="T69" fmla="*/ 16 h 232"/>
                <a:gd name="T70" fmla="*/ 11 w 199"/>
                <a:gd name="T71" fmla="*/ 12 h 232"/>
                <a:gd name="T72" fmla="*/ 16 w 199"/>
                <a:gd name="T73" fmla="*/ 8 h 232"/>
                <a:gd name="T74" fmla="*/ 20 w 199"/>
                <a:gd name="T75" fmla="*/ 6 h 232"/>
                <a:gd name="T76" fmla="*/ 25 w 199"/>
                <a:gd name="T77" fmla="*/ 4 h 232"/>
                <a:gd name="T78" fmla="*/ 30 w 199"/>
                <a:gd name="T79" fmla="*/ 2 h 232"/>
                <a:gd name="T80" fmla="*/ 33 w 199"/>
                <a:gd name="T81" fmla="*/ 1 h 232"/>
                <a:gd name="T82" fmla="*/ 31 w 199"/>
                <a:gd name="T83" fmla="*/ 0 h 232"/>
                <a:gd name="T84" fmla="*/ 29 w 199"/>
                <a:gd name="T85" fmla="*/ 0 h 232"/>
                <a:gd name="T86" fmla="*/ 26 w 199"/>
                <a:gd name="T87" fmla="*/ 0 h 232"/>
                <a:gd name="T88" fmla="*/ 23 w 199"/>
                <a:gd name="T89" fmla="*/ 1 h 232"/>
                <a:gd name="T90" fmla="*/ 20 w 199"/>
                <a:gd name="T91" fmla="*/ 2 h 232"/>
                <a:gd name="T92" fmla="*/ 17 w 199"/>
                <a:gd name="T93" fmla="*/ 3 h 232"/>
                <a:gd name="T94" fmla="*/ 14 w 199"/>
                <a:gd name="T95" fmla="*/ 4 h 232"/>
                <a:gd name="T96" fmla="*/ 12 w 199"/>
                <a:gd name="T97" fmla="*/ 5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364" name="Freeform 1012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9 w 128"/>
                <a:gd name="T1" fmla="*/ 10 h 180"/>
                <a:gd name="T2" fmla="*/ 19 w 128"/>
                <a:gd name="T3" fmla="*/ 13 h 180"/>
                <a:gd name="T4" fmla="*/ 19 w 128"/>
                <a:gd name="T5" fmla="*/ 16 h 180"/>
                <a:gd name="T6" fmla="*/ 18 w 128"/>
                <a:gd name="T7" fmla="*/ 18 h 180"/>
                <a:gd name="T8" fmla="*/ 16 w 128"/>
                <a:gd name="T9" fmla="*/ 20 h 180"/>
                <a:gd name="T10" fmla="*/ 13 w 128"/>
                <a:gd name="T11" fmla="*/ 22 h 180"/>
                <a:gd name="T12" fmla="*/ 10 w 128"/>
                <a:gd name="T13" fmla="*/ 24 h 180"/>
                <a:gd name="T14" fmla="*/ 8 w 128"/>
                <a:gd name="T15" fmla="*/ 26 h 180"/>
                <a:gd name="T16" fmla="*/ 5 w 128"/>
                <a:gd name="T17" fmla="*/ 27 h 180"/>
                <a:gd name="T18" fmla="*/ 5 w 128"/>
                <a:gd name="T19" fmla="*/ 28 h 180"/>
                <a:gd name="T20" fmla="*/ 5 w 128"/>
                <a:gd name="T21" fmla="*/ 28 h 180"/>
                <a:gd name="T22" fmla="*/ 5 w 128"/>
                <a:gd name="T23" fmla="*/ 29 h 180"/>
                <a:gd name="T24" fmla="*/ 5 w 128"/>
                <a:gd name="T25" fmla="*/ 30 h 180"/>
                <a:gd name="T26" fmla="*/ 6 w 128"/>
                <a:gd name="T27" fmla="*/ 30 h 180"/>
                <a:gd name="T28" fmla="*/ 6 w 128"/>
                <a:gd name="T29" fmla="*/ 30 h 180"/>
                <a:gd name="T30" fmla="*/ 6 w 128"/>
                <a:gd name="T31" fmla="*/ 30 h 180"/>
                <a:gd name="T32" fmla="*/ 7 w 128"/>
                <a:gd name="T33" fmla="*/ 30 h 180"/>
                <a:gd name="T34" fmla="*/ 10 w 128"/>
                <a:gd name="T35" fmla="*/ 28 h 180"/>
                <a:gd name="T36" fmla="*/ 13 w 128"/>
                <a:gd name="T37" fmla="*/ 26 h 180"/>
                <a:gd name="T38" fmla="*/ 16 w 128"/>
                <a:gd name="T39" fmla="*/ 24 h 180"/>
                <a:gd name="T40" fmla="*/ 19 w 128"/>
                <a:gd name="T41" fmla="*/ 22 h 180"/>
                <a:gd name="T42" fmla="*/ 21 w 128"/>
                <a:gd name="T43" fmla="*/ 19 h 180"/>
                <a:gd name="T44" fmla="*/ 22 w 128"/>
                <a:gd name="T45" fmla="*/ 16 h 180"/>
                <a:gd name="T46" fmla="*/ 22 w 128"/>
                <a:gd name="T47" fmla="*/ 13 h 180"/>
                <a:gd name="T48" fmla="*/ 21 w 128"/>
                <a:gd name="T49" fmla="*/ 9 h 180"/>
                <a:gd name="T50" fmla="*/ 19 w 128"/>
                <a:gd name="T51" fmla="*/ 7 h 180"/>
                <a:gd name="T52" fmla="*/ 17 w 128"/>
                <a:gd name="T53" fmla="*/ 4 h 180"/>
                <a:gd name="T54" fmla="*/ 14 w 128"/>
                <a:gd name="T55" fmla="*/ 3 h 180"/>
                <a:gd name="T56" fmla="*/ 10 w 128"/>
                <a:gd name="T57" fmla="*/ 1 h 180"/>
                <a:gd name="T58" fmla="*/ 6 w 128"/>
                <a:gd name="T59" fmla="*/ 0 h 180"/>
                <a:gd name="T60" fmla="*/ 3 w 128"/>
                <a:gd name="T61" fmla="*/ 0 h 180"/>
                <a:gd name="T62" fmla="*/ 1 w 128"/>
                <a:gd name="T63" fmla="*/ 0 h 180"/>
                <a:gd name="T64" fmla="*/ 0 w 128"/>
                <a:gd name="T65" fmla="*/ 1 h 180"/>
                <a:gd name="T66" fmla="*/ 2 w 128"/>
                <a:gd name="T67" fmla="*/ 2 h 180"/>
                <a:gd name="T68" fmla="*/ 5 w 128"/>
                <a:gd name="T69" fmla="*/ 2 h 180"/>
                <a:gd name="T70" fmla="*/ 8 w 128"/>
                <a:gd name="T71" fmla="*/ 3 h 180"/>
                <a:gd name="T72" fmla="*/ 10 w 128"/>
                <a:gd name="T73" fmla="*/ 4 h 180"/>
                <a:gd name="T74" fmla="*/ 13 w 128"/>
                <a:gd name="T75" fmla="*/ 5 h 180"/>
                <a:gd name="T76" fmla="*/ 15 w 128"/>
                <a:gd name="T77" fmla="*/ 6 h 180"/>
                <a:gd name="T78" fmla="*/ 17 w 128"/>
                <a:gd name="T79" fmla="*/ 8 h 180"/>
                <a:gd name="T80" fmla="*/ 19 w 128"/>
                <a:gd name="T81" fmla="*/ 1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365" name="Freeform 1013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7 w 322"/>
                <a:gd name="T1" fmla="*/ 12 h 378"/>
                <a:gd name="T2" fmla="*/ 9 w 322"/>
                <a:gd name="T3" fmla="*/ 19 h 378"/>
                <a:gd name="T4" fmla="*/ 3 w 322"/>
                <a:gd name="T5" fmla="*/ 28 h 378"/>
                <a:gd name="T6" fmla="*/ 0 w 322"/>
                <a:gd name="T7" fmla="*/ 38 h 378"/>
                <a:gd name="T8" fmla="*/ 1 w 322"/>
                <a:gd name="T9" fmla="*/ 44 h 378"/>
                <a:gd name="T10" fmla="*/ 2 w 322"/>
                <a:gd name="T11" fmla="*/ 47 h 378"/>
                <a:gd name="T12" fmla="*/ 3 w 322"/>
                <a:gd name="T13" fmla="*/ 50 h 378"/>
                <a:gd name="T14" fmla="*/ 5 w 322"/>
                <a:gd name="T15" fmla="*/ 52 h 378"/>
                <a:gd name="T16" fmla="*/ 9 w 322"/>
                <a:gd name="T17" fmla="*/ 54 h 378"/>
                <a:gd name="T18" fmla="*/ 14 w 322"/>
                <a:gd name="T19" fmla="*/ 56 h 378"/>
                <a:gd name="T20" fmla="*/ 20 w 322"/>
                <a:gd name="T21" fmla="*/ 58 h 378"/>
                <a:gd name="T22" fmla="*/ 25 w 322"/>
                <a:gd name="T23" fmla="*/ 60 h 378"/>
                <a:gd name="T24" fmla="*/ 31 w 322"/>
                <a:gd name="T25" fmla="*/ 61 h 378"/>
                <a:gd name="T26" fmla="*/ 37 w 322"/>
                <a:gd name="T27" fmla="*/ 62 h 378"/>
                <a:gd name="T28" fmla="*/ 43 w 322"/>
                <a:gd name="T29" fmla="*/ 62 h 378"/>
                <a:gd name="T30" fmla="*/ 48 w 322"/>
                <a:gd name="T31" fmla="*/ 63 h 378"/>
                <a:gd name="T32" fmla="*/ 52 w 322"/>
                <a:gd name="T33" fmla="*/ 63 h 378"/>
                <a:gd name="T34" fmla="*/ 54 w 322"/>
                <a:gd name="T35" fmla="*/ 62 h 378"/>
                <a:gd name="T36" fmla="*/ 54 w 322"/>
                <a:gd name="T37" fmla="*/ 60 h 378"/>
                <a:gd name="T38" fmla="*/ 53 w 322"/>
                <a:gd name="T39" fmla="*/ 59 h 378"/>
                <a:gd name="T40" fmla="*/ 49 w 322"/>
                <a:gd name="T41" fmla="*/ 58 h 378"/>
                <a:gd name="T42" fmla="*/ 44 w 322"/>
                <a:gd name="T43" fmla="*/ 57 h 378"/>
                <a:gd name="T44" fmla="*/ 39 w 322"/>
                <a:gd name="T45" fmla="*/ 56 h 378"/>
                <a:gd name="T46" fmla="*/ 34 w 322"/>
                <a:gd name="T47" fmla="*/ 55 h 378"/>
                <a:gd name="T48" fmla="*/ 29 w 322"/>
                <a:gd name="T49" fmla="*/ 54 h 378"/>
                <a:gd name="T50" fmla="*/ 23 w 322"/>
                <a:gd name="T51" fmla="*/ 53 h 378"/>
                <a:gd name="T52" fmla="*/ 18 w 322"/>
                <a:gd name="T53" fmla="*/ 52 h 378"/>
                <a:gd name="T54" fmla="*/ 13 w 322"/>
                <a:gd name="T55" fmla="*/ 50 h 378"/>
                <a:gd name="T56" fmla="*/ 9 w 322"/>
                <a:gd name="T57" fmla="*/ 47 h 378"/>
                <a:gd name="T58" fmla="*/ 6 w 322"/>
                <a:gd name="T59" fmla="*/ 43 h 378"/>
                <a:gd name="T60" fmla="*/ 6 w 322"/>
                <a:gd name="T61" fmla="*/ 39 h 378"/>
                <a:gd name="T62" fmla="*/ 6 w 322"/>
                <a:gd name="T63" fmla="*/ 33 h 378"/>
                <a:gd name="T64" fmla="*/ 9 w 322"/>
                <a:gd name="T65" fmla="*/ 28 h 378"/>
                <a:gd name="T66" fmla="*/ 12 w 322"/>
                <a:gd name="T67" fmla="*/ 23 h 378"/>
                <a:gd name="T68" fmla="*/ 16 w 322"/>
                <a:gd name="T69" fmla="*/ 18 h 378"/>
                <a:gd name="T70" fmla="*/ 21 w 322"/>
                <a:gd name="T71" fmla="*/ 14 h 378"/>
                <a:gd name="T72" fmla="*/ 26 w 322"/>
                <a:gd name="T73" fmla="*/ 10 h 378"/>
                <a:gd name="T74" fmla="*/ 33 w 322"/>
                <a:gd name="T75" fmla="*/ 6 h 378"/>
                <a:gd name="T76" fmla="*/ 40 w 322"/>
                <a:gd name="T77" fmla="*/ 3 h 378"/>
                <a:gd name="T78" fmla="*/ 44 w 322"/>
                <a:gd name="T79" fmla="*/ 1 h 378"/>
                <a:gd name="T80" fmla="*/ 43 w 322"/>
                <a:gd name="T81" fmla="*/ 0 h 378"/>
                <a:gd name="T82" fmla="*/ 37 w 322"/>
                <a:gd name="T83" fmla="*/ 1 h 378"/>
                <a:gd name="T84" fmla="*/ 30 w 322"/>
                <a:gd name="T85" fmla="*/ 3 h 378"/>
                <a:gd name="T86" fmla="*/ 24 w 322"/>
                <a:gd name="T87" fmla="*/ 6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366" name="Freeform 1014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39 w 283"/>
                <a:gd name="T1" fmla="*/ 13 h 252"/>
                <a:gd name="T2" fmla="*/ 41 w 283"/>
                <a:gd name="T3" fmla="*/ 15 h 252"/>
                <a:gd name="T4" fmla="*/ 43 w 283"/>
                <a:gd name="T5" fmla="*/ 18 h 252"/>
                <a:gd name="T6" fmla="*/ 43 w 283"/>
                <a:gd name="T7" fmla="*/ 21 h 252"/>
                <a:gd name="T8" fmla="*/ 43 w 283"/>
                <a:gd name="T9" fmla="*/ 24 h 252"/>
                <a:gd name="T10" fmla="*/ 43 w 283"/>
                <a:gd name="T11" fmla="*/ 26 h 252"/>
                <a:gd name="T12" fmla="*/ 42 w 283"/>
                <a:gd name="T13" fmla="*/ 28 h 252"/>
                <a:gd name="T14" fmla="*/ 41 w 283"/>
                <a:gd name="T15" fmla="*/ 31 h 252"/>
                <a:gd name="T16" fmla="*/ 39 w 283"/>
                <a:gd name="T17" fmla="*/ 32 h 252"/>
                <a:gd name="T18" fmla="*/ 37 w 283"/>
                <a:gd name="T19" fmla="*/ 34 h 252"/>
                <a:gd name="T20" fmla="*/ 36 w 283"/>
                <a:gd name="T21" fmla="*/ 36 h 252"/>
                <a:gd name="T22" fmla="*/ 34 w 283"/>
                <a:gd name="T23" fmla="*/ 37 h 252"/>
                <a:gd name="T24" fmla="*/ 32 w 283"/>
                <a:gd name="T25" fmla="*/ 39 h 252"/>
                <a:gd name="T26" fmla="*/ 32 w 283"/>
                <a:gd name="T27" fmla="*/ 40 h 252"/>
                <a:gd name="T28" fmla="*/ 32 w 283"/>
                <a:gd name="T29" fmla="*/ 40 h 252"/>
                <a:gd name="T30" fmla="*/ 32 w 283"/>
                <a:gd name="T31" fmla="*/ 41 h 252"/>
                <a:gd name="T32" fmla="*/ 32 w 283"/>
                <a:gd name="T33" fmla="*/ 41 h 252"/>
                <a:gd name="T34" fmla="*/ 33 w 283"/>
                <a:gd name="T35" fmla="*/ 42 h 252"/>
                <a:gd name="T36" fmla="*/ 34 w 283"/>
                <a:gd name="T37" fmla="*/ 42 h 252"/>
                <a:gd name="T38" fmla="*/ 34 w 283"/>
                <a:gd name="T39" fmla="*/ 42 h 252"/>
                <a:gd name="T40" fmla="*/ 35 w 283"/>
                <a:gd name="T41" fmla="*/ 41 h 252"/>
                <a:gd name="T42" fmla="*/ 39 w 283"/>
                <a:gd name="T43" fmla="*/ 39 h 252"/>
                <a:gd name="T44" fmla="*/ 42 w 283"/>
                <a:gd name="T45" fmla="*/ 36 h 252"/>
                <a:gd name="T46" fmla="*/ 45 w 283"/>
                <a:gd name="T47" fmla="*/ 32 h 252"/>
                <a:gd name="T48" fmla="*/ 46 w 283"/>
                <a:gd name="T49" fmla="*/ 28 h 252"/>
                <a:gd name="T50" fmla="*/ 47 w 283"/>
                <a:gd name="T51" fmla="*/ 24 h 252"/>
                <a:gd name="T52" fmla="*/ 47 w 283"/>
                <a:gd name="T53" fmla="*/ 19 h 252"/>
                <a:gd name="T54" fmla="*/ 45 w 283"/>
                <a:gd name="T55" fmla="*/ 15 h 252"/>
                <a:gd name="T56" fmla="*/ 42 w 283"/>
                <a:gd name="T57" fmla="*/ 12 h 252"/>
                <a:gd name="T58" fmla="*/ 40 w 283"/>
                <a:gd name="T59" fmla="*/ 10 h 252"/>
                <a:gd name="T60" fmla="*/ 37 w 283"/>
                <a:gd name="T61" fmla="*/ 8 h 252"/>
                <a:gd name="T62" fmla="*/ 34 w 283"/>
                <a:gd name="T63" fmla="*/ 7 h 252"/>
                <a:gd name="T64" fmla="*/ 31 w 283"/>
                <a:gd name="T65" fmla="*/ 5 h 252"/>
                <a:gd name="T66" fmla="*/ 27 w 283"/>
                <a:gd name="T67" fmla="*/ 4 h 252"/>
                <a:gd name="T68" fmla="*/ 24 w 283"/>
                <a:gd name="T69" fmla="*/ 3 h 252"/>
                <a:gd name="T70" fmla="*/ 20 w 283"/>
                <a:gd name="T71" fmla="*/ 2 h 252"/>
                <a:gd name="T72" fmla="*/ 17 w 283"/>
                <a:gd name="T73" fmla="*/ 1 h 252"/>
                <a:gd name="T74" fmla="*/ 14 w 283"/>
                <a:gd name="T75" fmla="*/ 1 h 252"/>
                <a:gd name="T76" fmla="*/ 11 w 283"/>
                <a:gd name="T77" fmla="*/ 0 h 252"/>
                <a:gd name="T78" fmla="*/ 8 w 283"/>
                <a:gd name="T79" fmla="*/ 0 h 252"/>
                <a:gd name="T80" fmla="*/ 6 w 283"/>
                <a:gd name="T81" fmla="*/ 0 h 252"/>
                <a:gd name="T82" fmla="*/ 3 w 283"/>
                <a:gd name="T83" fmla="*/ 0 h 252"/>
                <a:gd name="T84" fmla="*/ 2 w 283"/>
                <a:gd name="T85" fmla="*/ 0 h 252"/>
                <a:gd name="T86" fmla="*/ 1 w 283"/>
                <a:gd name="T87" fmla="*/ 0 h 252"/>
                <a:gd name="T88" fmla="*/ 0 w 283"/>
                <a:gd name="T89" fmla="*/ 1 h 252"/>
                <a:gd name="T90" fmla="*/ 2 w 283"/>
                <a:gd name="T91" fmla="*/ 1 h 252"/>
                <a:gd name="T92" fmla="*/ 4 w 283"/>
                <a:gd name="T93" fmla="*/ 1 h 252"/>
                <a:gd name="T94" fmla="*/ 6 w 283"/>
                <a:gd name="T95" fmla="*/ 2 h 252"/>
                <a:gd name="T96" fmla="*/ 9 w 283"/>
                <a:gd name="T97" fmla="*/ 2 h 252"/>
                <a:gd name="T98" fmla="*/ 11 w 283"/>
                <a:gd name="T99" fmla="*/ 3 h 252"/>
                <a:gd name="T100" fmla="*/ 14 w 283"/>
                <a:gd name="T101" fmla="*/ 3 h 252"/>
                <a:gd name="T102" fmla="*/ 16 w 283"/>
                <a:gd name="T103" fmla="*/ 4 h 252"/>
                <a:gd name="T104" fmla="*/ 19 w 283"/>
                <a:gd name="T105" fmla="*/ 4 h 252"/>
                <a:gd name="T106" fmla="*/ 21 w 283"/>
                <a:gd name="T107" fmla="*/ 5 h 252"/>
                <a:gd name="T108" fmla="*/ 24 w 283"/>
                <a:gd name="T109" fmla="*/ 6 h 252"/>
                <a:gd name="T110" fmla="*/ 27 w 283"/>
                <a:gd name="T111" fmla="*/ 7 h 252"/>
                <a:gd name="T112" fmla="*/ 29 w 283"/>
                <a:gd name="T113" fmla="*/ 8 h 252"/>
                <a:gd name="T114" fmla="*/ 32 w 283"/>
                <a:gd name="T115" fmla="*/ 9 h 252"/>
                <a:gd name="T116" fmla="*/ 35 w 283"/>
                <a:gd name="T117" fmla="*/ 10 h 252"/>
                <a:gd name="T118" fmla="*/ 37 w 283"/>
                <a:gd name="T119" fmla="*/ 11 h 252"/>
                <a:gd name="T120" fmla="*/ 39 w 283"/>
                <a:gd name="T121" fmla="*/ 13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367" name="Freeform 1015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21 h 238"/>
                <a:gd name="T2" fmla="*/ 0 w 114"/>
                <a:gd name="T3" fmla="*/ 24 h 238"/>
                <a:gd name="T4" fmla="*/ 1 w 114"/>
                <a:gd name="T5" fmla="*/ 28 h 238"/>
                <a:gd name="T6" fmla="*/ 2 w 114"/>
                <a:gd name="T7" fmla="*/ 30 h 238"/>
                <a:gd name="T8" fmla="*/ 4 w 114"/>
                <a:gd name="T9" fmla="*/ 33 h 238"/>
                <a:gd name="T10" fmla="*/ 6 w 114"/>
                <a:gd name="T11" fmla="*/ 35 h 238"/>
                <a:gd name="T12" fmla="*/ 9 w 114"/>
                <a:gd name="T13" fmla="*/ 37 h 238"/>
                <a:gd name="T14" fmla="*/ 12 w 114"/>
                <a:gd name="T15" fmla="*/ 38 h 238"/>
                <a:gd name="T16" fmla="*/ 15 w 114"/>
                <a:gd name="T17" fmla="*/ 39 h 238"/>
                <a:gd name="T18" fmla="*/ 16 w 114"/>
                <a:gd name="T19" fmla="*/ 39 h 238"/>
                <a:gd name="T20" fmla="*/ 17 w 114"/>
                <a:gd name="T21" fmla="*/ 39 h 238"/>
                <a:gd name="T22" fmla="*/ 18 w 114"/>
                <a:gd name="T23" fmla="*/ 38 h 238"/>
                <a:gd name="T24" fmla="*/ 19 w 114"/>
                <a:gd name="T25" fmla="*/ 37 h 238"/>
                <a:gd name="T26" fmla="*/ 19 w 114"/>
                <a:gd name="T27" fmla="*/ 36 h 238"/>
                <a:gd name="T28" fmla="*/ 18 w 114"/>
                <a:gd name="T29" fmla="*/ 35 h 238"/>
                <a:gd name="T30" fmla="*/ 18 w 114"/>
                <a:gd name="T31" fmla="*/ 35 h 238"/>
                <a:gd name="T32" fmla="*/ 17 w 114"/>
                <a:gd name="T33" fmla="*/ 34 h 238"/>
                <a:gd name="T34" fmla="*/ 14 w 114"/>
                <a:gd name="T35" fmla="*/ 33 h 238"/>
                <a:gd name="T36" fmla="*/ 11 w 114"/>
                <a:gd name="T37" fmla="*/ 32 h 238"/>
                <a:gd name="T38" fmla="*/ 8 w 114"/>
                <a:gd name="T39" fmla="*/ 29 h 238"/>
                <a:gd name="T40" fmla="*/ 7 w 114"/>
                <a:gd name="T41" fmla="*/ 27 h 238"/>
                <a:gd name="T42" fmla="*/ 5 w 114"/>
                <a:gd name="T43" fmla="*/ 24 h 238"/>
                <a:gd name="T44" fmla="*/ 5 w 114"/>
                <a:gd name="T45" fmla="*/ 21 h 238"/>
                <a:gd name="T46" fmla="*/ 5 w 114"/>
                <a:gd name="T47" fmla="*/ 18 h 238"/>
                <a:gd name="T48" fmla="*/ 6 w 114"/>
                <a:gd name="T49" fmla="*/ 15 h 238"/>
                <a:gd name="T50" fmla="*/ 7 w 114"/>
                <a:gd name="T51" fmla="*/ 12 h 238"/>
                <a:gd name="T52" fmla="*/ 9 w 114"/>
                <a:gd name="T53" fmla="*/ 10 h 238"/>
                <a:gd name="T54" fmla="*/ 10 w 114"/>
                <a:gd name="T55" fmla="*/ 8 h 238"/>
                <a:gd name="T56" fmla="*/ 12 w 114"/>
                <a:gd name="T57" fmla="*/ 6 h 238"/>
                <a:gd name="T58" fmla="*/ 14 w 114"/>
                <a:gd name="T59" fmla="*/ 5 h 238"/>
                <a:gd name="T60" fmla="*/ 16 w 114"/>
                <a:gd name="T61" fmla="*/ 3 h 238"/>
                <a:gd name="T62" fmla="*/ 18 w 114"/>
                <a:gd name="T63" fmla="*/ 1 h 238"/>
                <a:gd name="T64" fmla="*/ 19 w 114"/>
                <a:gd name="T65" fmla="*/ 0 h 238"/>
                <a:gd name="T66" fmla="*/ 18 w 114"/>
                <a:gd name="T67" fmla="*/ 0 h 238"/>
                <a:gd name="T68" fmla="*/ 16 w 114"/>
                <a:gd name="T69" fmla="*/ 1 h 238"/>
                <a:gd name="T70" fmla="*/ 13 w 114"/>
                <a:gd name="T71" fmla="*/ 3 h 238"/>
                <a:gd name="T72" fmla="*/ 9 w 114"/>
                <a:gd name="T73" fmla="*/ 6 h 238"/>
                <a:gd name="T74" fmla="*/ 6 w 114"/>
                <a:gd name="T75" fmla="*/ 9 h 238"/>
                <a:gd name="T76" fmla="*/ 3 w 114"/>
                <a:gd name="T77" fmla="*/ 13 h 238"/>
                <a:gd name="T78" fmla="*/ 1 w 114"/>
                <a:gd name="T79" fmla="*/ 17 h 238"/>
                <a:gd name="T80" fmla="*/ 0 w 114"/>
                <a:gd name="T81" fmla="*/ 21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368" name="Freeform 1016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35 w 246"/>
                <a:gd name="T1" fmla="*/ 21 h 310"/>
                <a:gd name="T2" fmla="*/ 37 w 246"/>
                <a:gd name="T3" fmla="*/ 24 h 310"/>
                <a:gd name="T4" fmla="*/ 38 w 246"/>
                <a:gd name="T5" fmla="*/ 28 h 310"/>
                <a:gd name="T6" fmla="*/ 37 w 246"/>
                <a:gd name="T7" fmla="*/ 31 h 310"/>
                <a:gd name="T8" fmla="*/ 35 w 246"/>
                <a:gd name="T9" fmla="*/ 35 h 310"/>
                <a:gd name="T10" fmla="*/ 31 w 246"/>
                <a:gd name="T11" fmla="*/ 38 h 310"/>
                <a:gd name="T12" fmla="*/ 28 w 246"/>
                <a:gd name="T13" fmla="*/ 41 h 310"/>
                <a:gd name="T14" fmla="*/ 24 w 246"/>
                <a:gd name="T15" fmla="*/ 44 h 310"/>
                <a:gd name="T16" fmla="*/ 22 w 246"/>
                <a:gd name="T17" fmla="*/ 47 h 310"/>
                <a:gd name="T18" fmla="*/ 21 w 246"/>
                <a:gd name="T19" fmla="*/ 48 h 310"/>
                <a:gd name="T20" fmla="*/ 20 w 246"/>
                <a:gd name="T21" fmla="*/ 50 h 310"/>
                <a:gd name="T22" fmla="*/ 20 w 246"/>
                <a:gd name="T23" fmla="*/ 51 h 310"/>
                <a:gd name="T24" fmla="*/ 22 w 246"/>
                <a:gd name="T25" fmla="*/ 52 h 310"/>
                <a:gd name="T26" fmla="*/ 23 w 246"/>
                <a:gd name="T27" fmla="*/ 52 h 310"/>
                <a:gd name="T28" fmla="*/ 26 w 246"/>
                <a:gd name="T29" fmla="*/ 49 h 310"/>
                <a:gd name="T30" fmla="*/ 30 w 246"/>
                <a:gd name="T31" fmla="*/ 45 h 310"/>
                <a:gd name="T32" fmla="*/ 35 w 246"/>
                <a:gd name="T33" fmla="*/ 41 h 310"/>
                <a:gd name="T34" fmla="*/ 39 w 246"/>
                <a:gd name="T35" fmla="*/ 37 h 310"/>
                <a:gd name="T36" fmla="*/ 41 w 246"/>
                <a:gd name="T37" fmla="*/ 31 h 310"/>
                <a:gd name="T38" fmla="*/ 40 w 246"/>
                <a:gd name="T39" fmla="*/ 26 h 310"/>
                <a:gd name="T40" fmla="*/ 38 w 246"/>
                <a:gd name="T41" fmla="*/ 20 h 310"/>
                <a:gd name="T42" fmla="*/ 34 w 246"/>
                <a:gd name="T43" fmla="*/ 16 h 310"/>
                <a:gd name="T44" fmla="*/ 30 w 246"/>
                <a:gd name="T45" fmla="*/ 12 h 310"/>
                <a:gd name="T46" fmla="*/ 25 w 246"/>
                <a:gd name="T47" fmla="*/ 10 h 310"/>
                <a:gd name="T48" fmla="*/ 21 w 246"/>
                <a:gd name="T49" fmla="*/ 7 h 310"/>
                <a:gd name="T50" fmla="*/ 16 w 246"/>
                <a:gd name="T51" fmla="*/ 5 h 310"/>
                <a:gd name="T52" fmla="*/ 12 w 246"/>
                <a:gd name="T53" fmla="*/ 3 h 310"/>
                <a:gd name="T54" fmla="*/ 8 w 246"/>
                <a:gd name="T55" fmla="*/ 1 h 310"/>
                <a:gd name="T56" fmla="*/ 4 w 246"/>
                <a:gd name="T57" fmla="*/ 0 h 310"/>
                <a:gd name="T58" fmla="*/ 1 w 246"/>
                <a:gd name="T59" fmla="*/ 0 h 310"/>
                <a:gd name="T60" fmla="*/ 1 w 246"/>
                <a:gd name="T61" fmla="*/ 1 h 310"/>
                <a:gd name="T62" fmla="*/ 5 w 246"/>
                <a:gd name="T63" fmla="*/ 2 h 310"/>
                <a:gd name="T64" fmla="*/ 9 w 246"/>
                <a:gd name="T65" fmla="*/ 4 h 310"/>
                <a:gd name="T66" fmla="*/ 13 w 246"/>
                <a:gd name="T67" fmla="*/ 6 h 310"/>
                <a:gd name="T68" fmla="*/ 18 w 246"/>
                <a:gd name="T69" fmla="*/ 9 h 310"/>
                <a:gd name="T70" fmla="*/ 22 w 246"/>
                <a:gd name="T71" fmla="*/ 12 h 310"/>
                <a:gd name="T72" fmla="*/ 27 w 246"/>
                <a:gd name="T73" fmla="*/ 15 h 310"/>
                <a:gd name="T74" fmla="*/ 31 w 246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369" name="Freeform 1017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5 w 83"/>
                <a:gd name="T1" fmla="*/ 2 h 187"/>
                <a:gd name="T2" fmla="*/ 5 w 83"/>
                <a:gd name="T3" fmla="*/ 1 h 187"/>
                <a:gd name="T4" fmla="*/ 4 w 83"/>
                <a:gd name="T5" fmla="*/ 0 h 187"/>
                <a:gd name="T6" fmla="*/ 3 w 83"/>
                <a:gd name="T7" fmla="*/ 0 h 187"/>
                <a:gd name="T8" fmla="*/ 2 w 83"/>
                <a:gd name="T9" fmla="*/ 0 h 187"/>
                <a:gd name="T10" fmla="*/ 1 w 83"/>
                <a:gd name="T11" fmla="*/ 0 h 187"/>
                <a:gd name="T12" fmla="*/ 1 w 83"/>
                <a:gd name="T13" fmla="*/ 1 h 187"/>
                <a:gd name="T14" fmla="*/ 0 w 83"/>
                <a:gd name="T15" fmla="*/ 2 h 187"/>
                <a:gd name="T16" fmla="*/ 0 w 83"/>
                <a:gd name="T17" fmla="*/ 3 h 187"/>
                <a:gd name="T18" fmla="*/ 1 w 83"/>
                <a:gd name="T19" fmla="*/ 7 h 187"/>
                <a:gd name="T20" fmla="*/ 3 w 83"/>
                <a:gd name="T21" fmla="*/ 12 h 187"/>
                <a:gd name="T22" fmla="*/ 5 w 83"/>
                <a:gd name="T23" fmla="*/ 17 h 187"/>
                <a:gd name="T24" fmla="*/ 7 w 83"/>
                <a:gd name="T25" fmla="*/ 21 h 187"/>
                <a:gd name="T26" fmla="*/ 9 w 83"/>
                <a:gd name="T27" fmla="*/ 25 h 187"/>
                <a:gd name="T28" fmla="*/ 11 w 83"/>
                <a:gd name="T29" fmla="*/ 28 h 187"/>
                <a:gd name="T30" fmla="*/ 13 w 83"/>
                <a:gd name="T31" fmla="*/ 31 h 187"/>
                <a:gd name="T32" fmla="*/ 14 w 83"/>
                <a:gd name="T33" fmla="*/ 31 h 187"/>
                <a:gd name="T34" fmla="*/ 13 w 83"/>
                <a:gd name="T35" fmla="*/ 29 h 187"/>
                <a:gd name="T36" fmla="*/ 13 w 83"/>
                <a:gd name="T37" fmla="*/ 26 h 187"/>
                <a:gd name="T38" fmla="*/ 11 w 83"/>
                <a:gd name="T39" fmla="*/ 23 h 187"/>
                <a:gd name="T40" fmla="*/ 10 w 83"/>
                <a:gd name="T41" fmla="*/ 19 h 187"/>
                <a:gd name="T42" fmla="*/ 9 w 83"/>
                <a:gd name="T43" fmla="*/ 15 h 187"/>
                <a:gd name="T44" fmla="*/ 7 w 83"/>
                <a:gd name="T45" fmla="*/ 10 h 187"/>
                <a:gd name="T46" fmla="*/ 6 w 83"/>
                <a:gd name="T47" fmla="*/ 6 h 187"/>
                <a:gd name="T48" fmla="*/ 5 w 83"/>
                <a:gd name="T49" fmla="*/ 2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370" name="Freeform 1018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4 w 44"/>
                <a:gd name="T1" fmla="*/ 2 h 94"/>
                <a:gd name="T2" fmla="*/ 3 w 44"/>
                <a:gd name="T3" fmla="*/ 1 h 94"/>
                <a:gd name="T4" fmla="*/ 3 w 44"/>
                <a:gd name="T5" fmla="*/ 0 h 94"/>
                <a:gd name="T6" fmla="*/ 2 w 44"/>
                <a:gd name="T7" fmla="*/ 0 h 94"/>
                <a:gd name="T8" fmla="*/ 2 w 44"/>
                <a:gd name="T9" fmla="*/ 0 h 94"/>
                <a:gd name="T10" fmla="*/ 1 w 44"/>
                <a:gd name="T11" fmla="*/ 0 h 94"/>
                <a:gd name="T12" fmla="*/ 0 w 44"/>
                <a:gd name="T13" fmla="*/ 1 h 94"/>
                <a:gd name="T14" fmla="*/ 0 w 44"/>
                <a:gd name="T15" fmla="*/ 1 h 94"/>
                <a:gd name="T16" fmla="*/ 0 w 44"/>
                <a:gd name="T17" fmla="*/ 2 h 94"/>
                <a:gd name="T18" fmla="*/ 0 w 44"/>
                <a:gd name="T19" fmla="*/ 4 h 94"/>
                <a:gd name="T20" fmla="*/ 1 w 44"/>
                <a:gd name="T21" fmla="*/ 6 h 94"/>
                <a:gd name="T22" fmla="*/ 1 w 44"/>
                <a:gd name="T23" fmla="*/ 9 h 94"/>
                <a:gd name="T24" fmla="*/ 2 w 44"/>
                <a:gd name="T25" fmla="*/ 11 h 94"/>
                <a:gd name="T26" fmla="*/ 3 w 44"/>
                <a:gd name="T27" fmla="*/ 13 h 94"/>
                <a:gd name="T28" fmla="*/ 4 w 44"/>
                <a:gd name="T29" fmla="*/ 15 h 94"/>
                <a:gd name="T30" fmla="*/ 6 w 44"/>
                <a:gd name="T31" fmla="*/ 16 h 94"/>
                <a:gd name="T32" fmla="*/ 7 w 44"/>
                <a:gd name="T33" fmla="*/ 16 h 94"/>
                <a:gd name="T34" fmla="*/ 7 w 44"/>
                <a:gd name="T35" fmla="*/ 13 h 94"/>
                <a:gd name="T36" fmla="*/ 6 w 44"/>
                <a:gd name="T37" fmla="*/ 9 h 94"/>
                <a:gd name="T38" fmla="*/ 5 w 44"/>
                <a:gd name="T39" fmla="*/ 5 h 94"/>
                <a:gd name="T40" fmla="*/ 4 w 44"/>
                <a:gd name="T41" fmla="*/ 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371" name="Freeform 1019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3 w 38"/>
                <a:gd name="T1" fmla="*/ 1 h 54"/>
                <a:gd name="T2" fmla="*/ 3 w 38"/>
                <a:gd name="T3" fmla="*/ 1 h 54"/>
                <a:gd name="T4" fmla="*/ 3 w 38"/>
                <a:gd name="T5" fmla="*/ 1 h 54"/>
                <a:gd name="T6" fmla="*/ 3 w 38"/>
                <a:gd name="T7" fmla="*/ 1 h 54"/>
                <a:gd name="T8" fmla="*/ 3 w 38"/>
                <a:gd name="T9" fmla="*/ 1 h 54"/>
                <a:gd name="T10" fmla="*/ 3 w 38"/>
                <a:gd name="T11" fmla="*/ 1 h 54"/>
                <a:gd name="T12" fmla="*/ 2 w 38"/>
                <a:gd name="T13" fmla="*/ 0 h 54"/>
                <a:gd name="T14" fmla="*/ 2 w 38"/>
                <a:gd name="T15" fmla="*/ 0 h 54"/>
                <a:gd name="T16" fmla="*/ 1 w 38"/>
                <a:gd name="T17" fmla="*/ 0 h 54"/>
                <a:gd name="T18" fmla="*/ 1 w 38"/>
                <a:gd name="T19" fmla="*/ 0 h 54"/>
                <a:gd name="T20" fmla="*/ 0 w 38"/>
                <a:gd name="T21" fmla="*/ 1 h 54"/>
                <a:gd name="T22" fmla="*/ 0 w 38"/>
                <a:gd name="T23" fmla="*/ 1 h 54"/>
                <a:gd name="T24" fmla="*/ 0 w 38"/>
                <a:gd name="T25" fmla="*/ 2 h 54"/>
                <a:gd name="T26" fmla="*/ 0 w 38"/>
                <a:gd name="T27" fmla="*/ 3 h 54"/>
                <a:gd name="T28" fmla="*/ 1 w 38"/>
                <a:gd name="T29" fmla="*/ 4 h 54"/>
                <a:gd name="T30" fmla="*/ 1 w 38"/>
                <a:gd name="T31" fmla="*/ 5 h 54"/>
                <a:gd name="T32" fmla="*/ 2 w 38"/>
                <a:gd name="T33" fmla="*/ 7 h 54"/>
                <a:gd name="T34" fmla="*/ 3 w 38"/>
                <a:gd name="T35" fmla="*/ 8 h 54"/>
                <a:gd name="T36" fmla="*/ 4 w 38"/>
                <a:gd name="T37" fmla="*/ 8 h 54"/>
                <a:gd name="T38" fmla="*/ 5 w 38"/>
                <a:gd name="T39" fmla="*/ 9 h 54"/>
                <a:gd name="T40" fmla="*/ 6 w 38"/>
                <a:gd name="T41" fmla="*/ 9 h 54"/>
                <a:gd name="T42" fmla="*/ 6 w 38"/>
                <a:gd name="T43" fmla="*/ 7 h 54"/>
                <a:gd name="T44" fmla="*/ 5 w 38"/>
                <a:gd name="T45" fmla="*/ 5 h 54"/>
                <a:gd name="T46" fmla="*/ 4 w 38"/>
                <a:gd name="T47" fmla="*/ 3 h 54"/>
                <a:gd name="T48" fmla="*/ 3 w 38"/>
                <a:gd name="T49" fmla="*/ 1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372" name="Freeform 1020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6 w 52"/>
                <a:gd name="T1" fmla="*/ 5 h 36"/>
                <a:gd name="T2" fmla="*/ 7 w 52"/>
                <a:gd name="T3" fmla="*/ 4 h 36"/>
                <a:gd name="T4" fmla="*/ 8 w 52"/>
                <a:gd name="T5" fmla="*/ 4 h 36"/>
                <a:gd name="T6" fmla="*/ 8 w 52"/>
                <a:gd name="T7" fmla="*/ 3 h 36"/>
                <a:gd name="T8" fmla="*/ 8 w 52"/>
                <a:gd name="T9" fmla="*/ 2 h 36"/>
                <a:gd name="T10" fmla="*/ 8 w 52"/>
                <a:gd name="T11" fmla="*/ 1 h 36"/>
                <a:gd name="T12" fmla="*/ 7 w 52"/>
                <a:gd name="T13" fmla="*/ 0 h 36"/>
                <a:gd name="T14" fmla="*/ 6 w 52"/>
                <a:gd name="T15" fmla="*/ 0 h 36"/>
                <a:gd name="T16" fmla="*/ 6 w 52"/>
                <a:gd name="T17" fmla="*/ 0 h 36"/>
                <a:gd name="T18" fmla="*/ 5 w 52"/>
                <a:gd name="T19" fmla="*/ 0 h 36"/>
                <a:gd name="T20" fmla="*/ 4 w 52"/>
                <a:gd name="T21" fmla="*/ 0 h 36"/>
                <a:gd name="T22" fmla="*/ 3 w 52"/>
                <a:gd name="T23" fmla="*/ 1 h 36"/>
                <a:gd name="T24" fmla="*/ 2 w 52"/>
                <a:gd name="T25" fmla="*/ 1 h 36"/>
                <a:gd name="T26" fmla="*/ 1 w 52"/>
                <a:gd name="T27" fmla="*/ 3 h 36"/>
                <a:gd name="T28" fmla="*/ 0 w 52"/>
                <a:gd name="T29" fmla="*/ 4 h 36"/>
                <a:gd name="T30" fmla="*/ 0 w 52"/>
                <a:gd name="T31" fmla="*/ 5 h 36"/>
                <a:gd name="T32" fmla="*/ 0 w 52"/>
                <a:gd name="T33" fmla="*/ 5 h 36"/>
                <a:gd name="T34" fmla="*/ 1 w 52"/>
                <a:gd name="T35" fmla="*/ 6 h 36"/>
                <a:gd name="T36" fmla="*/ 1 w 52"/>
                <a:gd name="T37" fmla="*/ 6 h 36"/>
                <a:gd name="T38" fmla="*/ 2 w 52"/>
                <a:gd name="T39" fmla="*/ 6 h 36"/>
                <a:gd name="T40" fmla="*/ 3 w 52"/>
                <a:gd name="T41" fmla="*/ 6 h 36"/>
                <a:gd name="T42" fmla="*/ 4 w 52"/>
                <a:gd name="T43" fmla="*/ 6 h 36"/>
                <a:gd name="T44" fmla="*/ 5 w 52"/>
                <a:gd name="T45" fmla="*/ 5 h 36"/>
                <a:gd name="T46" fmla="*/ 6 w 52"/>
                <a:gd name="T47" fmla="*/ 5 h 36"/>
                <a:gd name="T48" fmla="*/ 6 w 52"/>
                <a:gd name="T49" fmla="*/ 5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373" name="Freeform 1021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12 w 198"/>
                <a:gd name="T1" fmla="*/ 6 h 236"/>
                <a:gd name="T2" fmla="*/ 10 w 198"/>
                <a:gd name="T3" fmla="*/ 8 h 236"/>
                <a:gd name="T4" fmla="*/ 8 w 198"/>
                <a:gd name="T5" fmla="*/ 10 h 236"/>
                <a:gd name="T6" fmla="*/ 6 w 198"/>
                <a:gd name="T7" fmla="*/ 12 h 236"/>
                <a:gd name="T8" fmla="*/ 4 w 198"/>
                <a:gd name="T9" fmla="*/ 14 h 236"/>
                <a:gd name="T10" fmla="*/ 2 w 198"/>
                <a:gd name="T11" fmla="*/ 17 h 236"/>
                <a:gd name="T12" fmla="*/ 1 w 198"/>
                <a:gd name="T13" fmla="*/ 19 h 236"/>
                <a:gd name="T14" fmla="*/ 0 w 198"/>
                <a:gd name="T15" fmla="*/ 21 h 236"/>
                <a:gd name="T16" fmla="*/ 0 w 198"/>
                <a:gd name="T17" fmla="*/ 24 h 236"/>
                <a:gd name="T18" fmla="*/ 0 w 198"/>
                <a:gd name="T19" fmla="*/ 28 h 236"/>
                <a:gd name="T20" fmla="*/ 2 w 198"/>
                <a:gd name="T21" fmla="*/ 31 h 236"/>
                <a:gd name="T22" fmla="*/ 4 w 198"/>
                <a:gd name="T23" fmla="*/ 34 h 236"/>
                <a:gd name="T24" fmla="*/ 7 w 198"/>
                <a:gd name="T25" fmla="*/ 36 h 236"/>
                <a:gd name="T26" fmla="*/ 11 w 198"/>
                <a:gd name="T27" fmla="*/ 38 h 236"/>
                <a:gd name="T28" fmla="*/ 15 w 198"/>
                <a:gd name="T29" fmla="*/ 39 h 236"/>
                <a:gd name="T30" fmla="*/ 18 w 198"/>
                <a:gd name="T31" fmla="*/ 39 h 236"/>
                <a:gd name="T32" fmla="*/ 22 w 198"/>
                <a:gd name="T33" fmla="*/ 38 h 236"/>
                <a:gd name="T34" fmla="*/ 23 w 198"/>
                <a:gd name="T35" fmla="*/ 38 h 236"/>
                <a:gd name="T36" fmla="*/ 24 w 198"/>
                <a:gd name="T37" fmla="*/ 38 h 236"/>
                <a:gd name="T38" fmla="*/ 24 w 198"/>
                <a:gd name="T39" fmla="*/ 37 h 236"/>
                <a:gd name="T40" fmla="*/ 24 w 198"/>
                <a:gd name="T41" fmla="*/ 37 h 236"/>
                <a:gd name="T42" fmla="*/ 24 w 198"/>
                <a:gd name="T43" fmla="*/ 36 h 236"/>
                <a:gd name="T44" fmla="*/ 24 w 198"/>
                <a:gd name="T45" fmla="*/ 36 h 236"/>
                <a:gd name="T46" fmla="*/ 23 w 198"/>
                <a:gd name="T47" fmla="*/ 36 h 236"/>
                <a:gd name="T48" fmla="*/ 22 w 198"/>
                <a:gd name="T49" fmla="*/ 36 h 236"/>
                <a:gd name="T50" fmla="*/ 21 w 198"/>
                <a:gd name="T51" fmla="*/ 36 h 236"/>
                <a:gd name="T52" fmla="*/ 20 w 198"/>
                <a:gd name="T53" fmla="*/ 36 h 236"/>
                <a:gd name="T54" fmla="*/ 19 w 198"/>
                <a:gd name="T55" fmla="*/ 36 h 236"/>
                <a:gd name="T56" fmla="*/ 18 w 198"/>
                <a:gd name="T57" fmla="*/ 36 h 236"/>
                <a:gd name="T58" fmla="*/ 16 w 198"/>
                <a:gd name="T59" fmla="*/ 36 h 236"/>
                <a:gd name="T60" fmla="*/ 15 w 198"/>
                <a:gd name="T61" fmla="*/ 36 h 236"/>
                <a:gd name="T62" fmla="*/ 13 w 198"/>
                <a:gd name="T63" fmla="*/ 35 h 236"/>
                <a:gd name="T64" fmla="*/ 11 w 198"/>
                <a:gd name="T65" fmla="*/ 35 h 236"/>
                <a:gd name="T66" fmla="*/ 9 w 198"/>
                <a:gd name="T67" fmla="*/ 34 h 236"/>
                <a:gd name="T68" fmla="*/ 7 w 198"/>
                <a:gd name="T69" fmla="*/ 33 h 236"/>
                <a:gd name="T70" fmla="*/ 5 w 198"/>
                <a:gd name="T71" fmla="*/ 31 h 236"/>
                <a:gd name="T72" fmla="*/ 3 w 198"/>
                <a:gd name="T73" fmla="*/ 29 h 236"/>
                <a:gd name="T74" fmla="*/ 3 w 198"/>
                <a:gd name="T75" fmla="*/ 26 h 236"/>
                <a:gd name="T76" fmla="*/ 3 w 198"/>
                <a:gd name="T77" fmla="*/ 23 h 236"/>
                <a:gd name="T78" fmla="*/ 4 w 198"/>
                <a:gd name="T79" fmla="*/ 20 h 236"/>
                <a:gd name="T80" fmla="*/ 5 w 198"/>
                <a:gd name="T81" fmla="*/ 18 h 236"/>
                <a:gd name="T82" fmla="*/ 7 w 198"/>
                <a:gd name="T83" fmla="*/ 16 h 236"/>
                <a:gd name="T84" fmla="*/ 8 w 198"/>
                <a:gd name="T85" fmla="*/ 14 h 236"/>
                <a:gd name="T86" fmla="*/ 11 w 198"/>
                <a:gd name="T87" fmla="*/ 12 h 236"/>
                <a:gd name="T88" fmla="*/ 13 w 198"/>
                <a:gd name="T89" fmla="*/ 10 h 236"/>
                <a:gd name="T90" fmla="*/ 16 w 198"/>
                <a:gd name="T91" fmla="*/ 8 h 236"/>
                <a:gd name="T92" fmla="*/ 18 w 198"/>
                <a:gd name="T93" fmla="*/ 6 h 236"/>
                <a:gd name="T94" fmla="*/ 21 w 198"/>
                <a:gd name="T95" fmla="*/ 5 h 236"/>
                <a:gd name="T96" fmla="*/ 24 w 198"/>
                <a:gd name="T97" fmla="*/ 4 h 236"/>
                <a:gd name="T98" fmla="*/ 26 w 198"/>
                <a:gd name="T99" fmla="*/ 3 h 236"/>
                <a:gd name="T100" fmla="*/ 29 w 198"/>
                <a:gd name="T101" fmla="*/ 2 h 236"/>
                <a:gd name="T102" fmla="*/ 31 w 198"/>
                <a:gd name="T103" fmla="*/ 2 h 236"/>
                <a:gd name="T104" fmla="*/ 33 w 198"/>
                <a:gd name="T105" fmla="*/ 1 h 236"/>
                <a:gd name="T106" fmla="*/ 32 w 198"/>
                <a:gd name="T107" fmla="*/ 0 h 236"/>
                <a:gd name="T108" fmla="*/ 30 w 198"/>
                <a:gd name="T109" fmla="*/ 0 h 236"/>
                <a:gd name="T110" fmla="*/ 27 w 198"/>
                <a:gd name="T111" fmla="*/ 0 h 236"/>
                <a:gd name="T112" fmla="*/ 24 w 198"/>
                <a:gd name="T113" fmla="*/ 1 h 236"/>
                <a:gd name="T114" fmla="*/ 21 w 198"/>
                <a:gd name="T115" fmla="*/ 2 h 236"/>
                <a:gd name="T116" fmla="*/ 18 w 198"/>
                <a:gd name="T117" fmla="*/ 3 h 236"/>
                <a:gd name="T118" fmla="*/ 15 w 198"/>
                <a:gd name="T119" fmla="*/ 5 h 236"/>
                <a:gd name="T120" fmla="*/ 12 w 198"/>
                <a:gd name="T121" fmla="*/ 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74" name="Freeform 1022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9 w 128"/>
                <a:gd name="T1" fmla="*/ 10 h 183"/>
                <a:gd name="T2" fmla="*/ 19 w 128"/>
                <a:gd name="T3" fmla="*/ 13 h 183"/>
                <a:gd name="T4" fmla="*/ 19 w 128"/>
                <a:gd name="T5" fmla="*/ 16 h 183"/>
                <a:gd name="T6" fmla="*/ 17 w 128"/>
                <a:gd name="T7" fmla="*/ 18 h 183"/>
                <a:gd name="T8" fmla="*/ 15 w 128"/>
                <a:gd name="T9" fmla="*/ 20 h 183"/>
                <a:gd name="T10" fmla="*/ 13 w 128"/>
                <a:gd name="T11" fmla="*/ 22 h 183"/>
                <a:gd name="T12" fmla="*/ 10 w 128"/>
                <a:gd name="T13" fmla="*/ 24 h 183"/>
                <a:gd name="T14" fmla="*/ 7 w 128"/>
                <a:gd name="T15" fmla="*/ 26 h 183"/>
                <a:gd name="T16" fmla="*/ 5 w 128"/>
                <a:gd name="T17" fmla="*/ 27 h 183"/>
                <a:gd name="T18" fmla="*/ 5 w 128"/>
                <a:gd name="T19" fmla="*/ 28 h 183"/>
                <a:gd name="T20" fmla="*/ 4 w 128"/>
                <a:gd name="T21" fmla="*/ 28 h 183"/>
                <a:gd name="T22" fmla="*/ 4 w 128"/>
                <a:gd name="T23" fmla="*/ 29 h 183"/>
                <a:gd name="T24" fmla="*/ 5 w 128"/>
                <a:gd name="T25" fmla="*/ 29 h 183"/>
                <a:gd name="T26" fmla="*/ 5 w 128"/>
                <a:gd name="T27" fmla="*/ 30 h 183"/>
                <a:gd name="T28" fmla="*/ 6 w 128"/>
                <a:gd name="T29" fmla="*/ 30 h 183"/>
                <a:gd name="T30" fmla="*/ 6 w 128"/>
                <a:gd name="T31" fmla="*/ 30 h 183"/>
                <a:gd name="T32" fmla="*/ 7 w 128"/>
                <a:gd name="T33" fmla="*/ 30 h 183"/>
                <a:gd name="T34" fmla="*/ 10 w 128"/>
                <a:gd name="T35" fmla="*/ 28 h 183"/>
                <a:gd name="T36" fmla="*/ 13 w 128"/>
                <a:gd name="T37" fmla="*/ 26 h 183"/>
                <a:gd name="T38" fmla="*/ 16 w 128"/>
                <a:gd name="T39" fmla="*/ 24 h 183"/>
                <a:gd name="T40" fmla="*/ 19 w 128"/>
                <a:gd name="T41" fmla="*/ 22 h 183"/>
                <a:gd name="T42" fmla="*/ 20 w 128"/>
                <a:gd name="T43" fmla="*/ 19 h 183"/>
                <a:gd name="T44" fmla="*/ 21 w 128"/>
                <a:gd name="T45" fmla="*/ 16 h 183"/>
                <a:gd name="T46" fmla="*/ 22 w 128"/>
                <a:gd name="T47" fmla="*/ 13 h 183"/>
                <a:gd name="T48" fmla="*/ 21 w 128"/>
                <a:gd name="T49" fmla="*/ 10 h 183"/>
                <a:gd name="T50" fmla="*/ 19 w 128"/>
                <a:gd name="T51" fmla="*/ 7 h 183"/>
                <a:gd name="T52" fmla="*/ 17 w 128"/>
                <a:gd name="T53" fmla="*/ 5 h 183"/>
                <a:gd name="T54" fmla="*/ 14 w 128"/>
                <a:gd name="T55" fmla="*/ 3 h 183"/>
                <a:gd name="T56" fmla="*/ 10 w 128"/>
                <a:gd name="T57" fmla="*/ 1 h 183"/>
                <a:gd name="T58" fmla="*/ 7 w 128"/>
                <a:gd name="T59" fmla="*/ 0 h 183"/>
                <a:gd name="T60" fmla="*/ 4 w 128"/>
                <a:gd name="T61" fmla="*/ 0 h 183"/>
                <a:gd name="T62" fmla="*/ 2 w 128"/>
                <a:gd name="T63" fmla="*/ 0 h 183"/>
                <a:gd name="T64" fmla="*/ 0 w 128"/>
                <a:gd name="T65" fmla="*/ 1 h 183"/>
                <a:gd name="T66" fmla="*/ 3 w 128"/>
                <a:gd name="T67" fmla="*/ 2 h 183"/>
                <a:gd name="T68" fmla="*/ 6 w 128"/>
                <a:gd name="T69" fmla="*/ 2 h 183"/>
                <a:gd name="T70" fmla="*/ 8 w 128"/>
                <a:gd name="T71" fmla="*/ 3 h 183"/>
                <a:gd name="T72" fmla="*/ 11 w 128"/>
                <a:gd name="T73" fmla="*/ 4 h 183"/>
                <a:gd name="T74" fmla="*/ 13 w 128"/>
                <a:gd name="T75" fmla="*/ 5 h 183"/>
                <a:gd name="T76" fmla="*/ 15 w 128"/>
                <a:gd name="T77" fmla="*/ 6 h 183"/>
                <a:gd name="T78" fmla="*/ 17 w 128"/>
                <a:gd name="T79" fmla="*/ 8 h 183"/>
                <a:gd name="T80" fmla="*/ 19 w 128"/>
                <a:gd name="T81" fmla="*/ 1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75" name="Freeform 1023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7 w 323"/>
                <a:gd name="T1" fmla="*/ 12 h 379"/>
                <a:gd name="T2" fmla="*/ 9 w 323"/>
                <a:gd name="T3" fmla="*/ 19 h 379"/>
                <a:gd name="T4" fmla="*/ 3 w 323"/>
                <a:gd name="T5" fmla="*/ 28 h 379"/>
                <a:gd name="T6" fmla="*/ 0 w 323"/>
                <a:gd name="T7" fmla="*/ 38 h 379"/>
                <a:gd name="T8" fmla="*/ 1 w 323"/>
                <a:gd name="T9" fmla="*/ 44 h 379"/>
                <a:gd name="T10" fmla="*/ 2 w 323"/>
                <a:gd name="T11" fmla="*/ 47 h 379"/>
                <a:gd name="T12" fmla="*/ 3 w 323"/>
                <a:gd name="T13" fmla="*/ 50 h 379"/>
                <a:gd name="T14" fmla="*/ 6 w 323"/>
                <a:gd name="T15" fmla="*/ 52 h 379"/>
                <a:gd name="T16" fmla="*/ 9 w 323"/>
                <a:gd name="T17" fmla="*/ 54 h 379"/>
                <a:gd name="T18" fmla="*/ 14 w 323"/>
                <a:gd name="T19" fmla="*/ 57 h 379"/>
                <a:gd name="T20" fmla="*/ 20 w 323"/>
                <a:gd name="T21" fmla="*/ 58 h 379"/>
                <a:gd name="T22" fmla="*/ 25 w 323"/>
                <a:gd name="T23" fmla="*/ 60 h 379"/>
                <a:gd name="T24" fmla="*/ 31 w 323"/>
                <a:gd name="T25" fmla="*/ 61 h 379"/>
                <a:gd name="T26" fmla="*/ 36 w 323"/>
                <a:gd name="T27" fmla="*/ 62 h 379"/>
                <a:gd name="T28" fmla="*/ 42 w 323"/>
                <a:gd name="T29" fmla="*/ 62 h 379"/>
                <a:gd name="T30" fmla="*/ 48 w 323"/>
                <a:gd name="T31" fmla="*/ 63 h 379"/>
                <a:gd name="T32" fmla="*/ 51 w 323"/>
                <a:gd name="T33" fmla="*/ 63 h 379"/>
                <a:gd name="T34" fmla="*/ 53 w 323"/>
                <a:gd name="T35" fmla="*/ 62 h 379"/>
                <a:gd name="T36" fmla="*/ 53 w 323"/>
                <a:gd name="T37" fmla="*/ 60 h 379"/>
                <a:gd name="T38" fmla="*/ 52 w 323"/>
                <a:gd name="T39" fmla="*/ 59 h 379"/>
                <a:gd name="T40" fmla="*/ 48 w 323"/>
                <a:gd name="T41" fmla="*/ 58 h 379"/>
                <a:gd name="T42" fmla="*/ 43 w 323"/>
                <a:gd name="T43" fmla="*/ 58 h 379"/>
                <a:gd name="T44" fmla="*/ 38 w 323"/>
                <a:gd name="T45" fmla="*/ 58 h 379"/>
                <a:gd name="T46" fmla="*/ 33 w 323"/>
                <a:gd name="T47" fmla="*/ 57 h 379"/>
                <a:gd name="T48" fmla="*/ 28 w 323"/>
                <a:gd name="T49" fmla="*/ 56 h 379"/>
                <a:gd name="T50" fmla="*/ 22 w 323"/>
                <a:gd name="T51" fmla="*/ 55 h 379"/>
                <a:gd name="T52" fmla="*/ 17 w 323"/>
                <a:gd name="T53" fmla="*/ 53 h 379"/>
                <a:gd name="T54" fmla="*/ 12 w 323"/>
                <a:gd name="T55" fmla="*/ 51 h 379"/>
                <a:gd name="T56" fmla="*/ 8 w 323"/>
                <a:gd name="T57" fmla="*/ 48 h 379"/>
                <a:gd name="T58" fmla="*/ 6 w 323"/>
                <a:gd name="T59" fmla="*/ 45 h 379"/>
                <a:gd name="T60" fmla="*/ 5 w 323"/>
                <a:gd name="T61" fmla="*/ 40 h 379"/>
                <a:gd name="T62" fmla="*/ 6 w 323"/>
                <a:gd name="T63" fmla="*/ 33 h 379"/>
                <a:gd name="T64" fmla="*/ 8 w 323"/>
                <a:gd name="T65" fmla="*/ 27 h 379"/>
                <a:gd name="T66" fmla="*/ 11 w 323"/>
                <a:gd name="T67" fmla="*/ 23 h 379"/>
                <a:gd name="T68" fmla="*/ 15 w 323"/>
                <a:gd name="T69" fmla="*/ 18 h 379"/>
                <a:gd name="T70" fmla="*/ 19 w 323"/>
                <a:gd name="T71" fmla="*/ 15 h 379"/>
                <a:gd name="T72" fmla="*/ 24 w 323"/>
                <a:gd name="T73" fmla="*/ 11 h 379"/>
                <a:gd name="T74" fmla="*/ 30 w 323"/>
                <a:gd name="T75" fmla="*/ 7 h 379"/>
                <a:gd name="T76" fmla="*/ 36 w 323"/>
                <a:gd name="T77" fmla="*/ 4 h 379"/>
                <a:gd name="T78" fmla="*/ 42 w 323"/>
                <a:gd name="T79" fmla="*/ 1 h 379"/>
                <a:gd name="T80" fmla="*/ 42 w 323"/>
                <a:gd name="T81" fmla="*/ 0 h 379"/>
                <a:gd name="T82" fmla="*/ 36 w 323"/>
                <a:gd name="T83" fmla="*/ 1 h 379"/>
                <a:gd name="T84" fmla="*/ 30 w 323"/>
                <a:gd name="T85" fmla="*/ 3 h 379"/>
                <a:gd name="T86" fmla="*/ 23 w 323"/>
                <a:gd name="T87" fmla="*/ 6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76" name="Freeform 1024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39 w 282"/>
                <a:gd name="T1" fmla="*/ 13 h 253"/>
                <a:gd name="T2" fmla="*/ 41 w 282"/>
                <a:gd name="T3" fmla="*/ 15 h 253"/>
                <a:gd name="T4" fmla="*/ 43 w 282"/>
                <a:gd name="T5" fmla="*/ 18 h 253"/>
                <a:gd name="T6" fmla="*/ 43 w 282"/>
                <a:gd name="T7" fmla="*/ 21 h 253"/>
                <a:gd name="T8" fmla="*/ 43 w 282"/>
                <a:gd name="T9" fmla="*/ 24 h 253"/>
                <a:gd name="T10" fmla="*/ 43 w 282"/>
                <a:gd name="T11" fmla="*/ 26 h 253"/>
                <a:gd name="T12" fmla="*/ 42 w 282"/>
                <a:gd name="T13" fmla="*/ 28 h 253"/>
                <a:gd name="T14" fmla="*/ 41 w 282"/>
                <a:gd name="T15" fmla="*/ 31 h 253"/>
                <a:gd name="T16" fmla="*/ 39 w 282"/>
                <a:gd name="T17" fmla="*/ 32 h 253"/>
                <a:gd name="T18" fmla="*/ 38 w 282"/>
                <a:gd name="T19" fmla="*/ 34 h 253"/>
                <a:gd name="T20" fmla="*/ 36 w 282"/>
                <a:gd name="T21" fmla="*/ 36 h 253"/>
                <a:gd name="T22" fmla="*/ 34 w 282"/>
                <a:gd name="T23" fmla="*/ 37 h 253"/>
                <a:gd name="T24" fmla="*/ 32 w 282"/>
                <a:gd name="T25" fmla="*/ 39 h 253"/>
                <a:gd name="T26" fmla="*/ 32 w 282"/>
                <a:gd name="T27" fmla="*/ 40 h 253"/>
                <a:gd name="T28" fmla="*/ 32 w 282"/>
                <a:gd name="T29" fmla="*/ 40 h 253"/>
                <a:gd name="T30" fmla="*/ 32 w 282"/>
                <a:gd name="T31" fmla="*/ 41 h 253"/>
                <a:gd name="T32" fmla="*/ 32 w 282"/>
                <a:gd name="T33" fmla="*/ 41 h 253"/>
                <a:gd name="T34" fmla="*/ 33 w 282"/>
                <a:gd name="T35" fmla="*/ 42 h 253"/>
                <a:gd name="T36" fmla="*/ 34 w 282"/>
                <a:gd name="T37" fmla="*/ 42 h 253"/>
                <a:gd name="T38" fmla="*/ 34 w 282"/>
                <a:gd name="T39" fmla="*/ 42 h 253"/>
                <a:gd name="T40" fmla="*/ 35 w 282"/>
                <a:gd name="T41" fmla="*/ 41 h 253"/>
                <a:gd name="T42" fmla="*/ 39 w 282"/>
                <a:gd name="T43" fmla="*/ 39 h 253"/>
                <a:gd name="T44" fmla="*/ 42 w 282"/>
                <a:gd name="T45" fmla="*/ 36 h 253"/>
                <a:gd name="T46" fmla="*/ 45 w 282"/>
                <a:gd name="T47" fmla="*/ 32 h 253"/>
                <a:gd name="T48" fmla="*/ 46 w 282"/>
                <a:gd name="T49" fmla="*/ 28 h 253"/>
                <a:gd name="T50" fmla="*/ 47 w 282"/>
                <a:gd name="T51" fmla="*/ 23 h 253"/>
                <a:gd name="T52" fmla="*/ 47 w 282"/>
                <a:gd name="T53" fmla="*/ 19 h 253"/>
                <a:gd name="T54" fmla="*/ 45 w 282"/>
                <a:gd name="T55" fmla="*/ 15 h 253"/>
                <a:gd name="T56" fmla="*/ 42 w 282"/>
                <a:gd name="T57" fmla="*/ 12 h 253"/>
                <a:gd name="T58" fmla="*/ 40 w 282"/>
                <a:gd name="T59" fmla="*/ 10 h 253"/>
                <a:gd name="T60" fmla="*/ 37 w 282"/>
                <a:gd name="T61" fmla="*/ 8 h 253"/>
                <a:gd name="T62" fmla="*/ 34 w 282"/>
                <a:gd name="T63" fmla="*/ 6 h 253"/>
                <a:gd name="T64" fmla="*/ 31 w 282"/>
                <a:gd name="T65" fmla="*/ 5 h 253"/>
                <a:gd name="T66" fmla="*/ 27 w 282"/>
                <a:gd name="T67" fmla="*/ 4 h 253"/>
                <a:gd name="T68" fmla="*/ 24 w 282"/>
                <a:gd name="T69" fmla="*/ 3 h 253"/>
                <a:gd name="T70" fmla="*/ 20 w 282"/>
                <a:gd name="T71" fmla="*/ 2 h 253"/>
                <a:gd name="T72" fmla="*/ 17 w 282"/>
                <a:gd name="T73" fmla="*/ 1 h 253"/>
                <a:gd name="T74" fmla="*/ 14 w 282"/>
                <a:gd name="T75" fmla="*/ 1 h 253"/>
                <a:gd name="T76" fmla="*/ 11 w 282"/>
                <a:gd name="T77" fmla="*/ 0 h 253"/>
                <a:gd name="T78" fmla="*/ 8 w 282"/>
                <a:gd name="T79" fmla="*/ 0 h 253"/>
                <a:gd name="T80" fmla="*/ 5 w 282"/>
                <a:gd name="T81" fmla="*/ 0 h 253"/>
                <a:gd name="T82" fmla="*/ 3 w 282"/>
                <a:gd name="T83" fmla="*/ 0 h 253"/>
                <a:gd name="T84" fmla="*/ 2 w 282"/>
                <a:gd name="T85" fmla="*/ 0 h 253"/>
                <a:gd name="T86" fmla="*/ 1 w 282"/>
                <a:gd name="T87" fmla="*/ 1 h 253"/>
                <a:gd name="T88" fmla="*/ 0 w 282"/>
                <a:gd name="T89" fmla="*/ 1 h 253"/>
                <a:gd name="T90" fmla="*/ 2 w 282"/>
                <a:gd name="T91" fmla="*/ 1 h 253"/>
                <a:gd name="T92" fmla="*/ 4 w 282"/>
                <a:gd name="T93" fmla="*/ 1 h 253"/>
                <a:gd name="T94" fmla="*/ 6 w 282"/>
                <a:gd name="T95" fmla="*/ 2 h 253"/>
                <a:gd name="T96" fmla="*/ 9 w 282"/>
                <a:gd name="T97" fmla="*/ 2 h 253"/>
                <a:gd name="T98" fmla="*/ 11 w 282"/>
                <a:gd name="T99" fmla="*/ 3 h 253"/>
                <a:gd name="T100" fmla="*/ 14 w 282"/>
                <a:gd name="T101" fmla="*/ 3 h 253"/>
                <a:gd name="T102" fmla="*/ 16 w 282"/>
                <a:gd name="T103" fmla="*/ 4 h 253"/>
                <a:gd name="T104" fmla="*/ 19 w 282"/>
                <a:gd name="T105" fmla="*/ 4 h 253"/>
                <a:gd name="T106" fmla="*/ 22 w 282"/>
                <a:gd name="T107" fmla="*/ 5 h 253"/>
                <a:gd name="T108" fmla="*/ 24 w 282"/>
                <a:gd name="T109" fmla="*/ 6 h 253"/>
                <a:gd name="T110" fmla="*/ 27 w 282"/>
                <a:gd name="T111" fmla="*/ 7 h 253"/>
                <a:gd name="T112" fmla="*/ 30 w 282"/>
                <a:gd name="T113" fmla="*/ 8 h 253"/>
                <a:gd name="T114" fmla="*/ 32 w 282"/>
                <a:gd name="T115" fmla="*/ 9 h 253"/>
                <a:gd name="T116" fmla="*/ 35 w 282"/>
                <a:gd name="T117" fmla="*/ 10 h 253"/>
                <a:gd name="T118" fmla="*/ 37 w 282"/>
                <a:gd name="T119" fmla="*/ 11 h 253"/>
                <a:gd name="T120" fmla="*/ 39 w 282"/>
                <a:gd name="T121" fmla="*/ 13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77" name="Freeform 1025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21 h 236"/>
                <a:gd name="T2" fmla="*/ 0 w 115"/>
                <a:gd name="T3" fmla="*/ 24 h 236"/>
                <a:gd name="T4" fmla="*/ 1 w 115"/>
                <a:gd name="T5" fmla="*/ 27 h 236"/>
                <a:gd name="T6" fmla="*/ 2 w 115"/>
                <a:gd name="T7" fmla="*/ 30 h 236"/>
                <a:gd name="T8" fmla="*/ 4 w 115"/>
                <a:gd name="T9" fmla="*/ 33 h 236"/>
                <a:gd name="T10" fmla="*/ 6 w 115"/>
                <a:gd name="T11" fmla="*/ 35 h 236"/>
                <a:gd name="T12" fmla="*/ 9 w 115"/>
                <a:gd name="T13" fmla="*/ 37 h 236"/>
                <a:gd name="T14" fmla="*/ 12 w 115"/>
                <a:gd name="T15" fmla="*/ 38 h 236"/>
                <a:gd name="T16" fmla="*/ 15 w 115"/>
                <a:gd name="T17" fmla="*/ 39 h 236"/>
                <a:gd name="T18" fmla="*/ 16 w 115"/>
                <a:gd name="T19" fmla="*/ 39 h 236"/>
                <a:gd name="T20" fmla="*/ 17 w 115"/>
                <a:gd name="T21" fmla="*/ 39 h 236"/>
                <a:gd name="T22" fmla="*/ 18 w 115"/>
                <a:gd name="T23" fmla="*/ 38 h 236"/>
                <a:gd name="T24" fmla="*/ 18 w 115"/>
                <a:gd name="T25" fmla="*/ 37 h 236"/>
                <a:gd name="T26" fmla="*/ 18 w 115"/>
                <a:gd name="T27" fmla="*/ 36 h 236"/>
                <a:gd name="T28" fmla="*/ 18 w 115"/>
                <a:gd name="T29" fmla="*/ 36 h 236"/>
                <a:gd name="T30" fmla="*/ 18 w 115"/>
                <a:gd name="T31" fmla="*/ 35 h 236"/>
                <a:gd name="T32" fmla="*/ 17 w 115"/>
                <a:gd name="T33" fmla="*/ 34 h 236"/>
                <a:gd name="T34" fmla="*/ 14 w 115"/>
                <a:gd name="T35" fmla="*/ 33 h 236"/>
                <a:gd name="T36" fmla="*/ 11 w 115"/>
                <a:gd name="T37" fmla="*/ 32 h 236"/>
                <a:gd name="T38" fmla="*/ 8 w 115"/>
                <a:gd name="T39" fmla="*/ 30 h 236"/>
                <a:gd name="T40" fmla="*/ 7 w 115"/>
                <a:gd name="T41" fmla="*/ 27 h 236"/>
                <a:gd name="T42" fmla="*/ 5 w 115"/>
                <a:gd name="T43" fmla="*/ 24 h 236"/>
                <a:gd name="T44" fmla="*/ 5 w 115"/>
                <a:gd name="T45" fmla="*/ 21 h 236"/>
                <a:gd name="T46" fmla="*/ 5 w 115"/>
                <a:gd name="T47" fmla="*/ 18 h 236"/>
                <a:gd name="T48" fmla="*/ 6 w 115"/>
                <a:gd name="T49" fmla="*/ 15 h 236"/>
                <a:gd name="T50" fmla="*/ 7 w 115"/>
                <a:gd name="T51" fmla="*/ 12 h 236"/>
                <a:gd name="T52" fmla="*/ 9 w 115"/>
                <a:gd name="T53" fmla="*/ 10 h 236"/>
                <a:gd name="T54" fmla="*/ 12 w 115"/>
                <a:gd name="T55" fmla="*/ 8 h 236"/>
                <a:gd name="T56" fmla="*/ 14 w 115"/>
                <a:gd name="T57" fmla="*/ 5 h 236"/>
                <a:gd name="T58" fmla="*/ 16 w 115"/>
                <a:gd name="T59" fmla="*/ 4 h 236"/>
                <a:gd name="T60" fmla="*/ 18 w 115"/>
                <a:gd name="T61" fmla="*/ 2 h 236"/>
                <a:gd name="T62" fmla="*/ 19 w 115"/>
                <a:gd name="T63" fmla="*/ 1 h 236"/>
                <a:gd name="T64" fmla="*/ 19 w 115"/>
                <a:gd name="T65" fmla="*/ 0 h 236"/>
                <a:gd name="T66" fmla="*/ 17 w 115"/>
                <a:gd name="T67" fmla="*/ 1 h 236"/>
                <a:gd name="T68" fmla="*/ 14 w 115"/>
                <a:gd name="T69" fmla="*/ 2 h 236"/>
                <a:gd name="T70" fmla="*/ 11 w 115"/>
                <a:gd name="T71" fmla="*/ 4 h 236"/>
                <a:gd name="T72" fmla="*/ 8 w 115"/>
                <a:gd name="T73" fmla="*/ 7 h 236"/>
                <a:gd name="T74" fmla="*/ 5 w 115"/>
                <a:gd name="T75" fmla="*/ 10 h 236"/>
                <a:gd name="T76" fmla="*/ 3 w 115"/>
                <a:gd name="T77" fmla="*/ 14 h 236"/>
                <a:gd name="T78" fmla="*/ 1 w 115"/>
                <a:gd name="T79" fmla="*/ 17 h 236"/>
                <a:gd name="T80" fmla="*/ 0 w 115"/>
                <a:gd name="T81" fmla="*/ 21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78" name="Freeform 1026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35 w 245"/>
                <a:gd name="T1" fmla="*/ 21 h 310"/>
                <a:gd name="T2" fmla="*/ 37 w 245"/>
                <a:gd name="T3" fmla="*/ 24 h 310"/>
                <a:gd name="T4" fmla="*/ 38 w 245"/>
                <a:gd name="T5" fmla="*/ 28 h 310"/>
                <a:gd name="T6" fmla="*/ 37 w 245"/>
                <a:gd name="T7" fmla="*/ 31 h 310"/>
                <a:gd name="T8" fmla="*/ 35 w 245"/>
                <a:gd name="T9" fmla="*/ 35 h 310"/>
                <a:gd name="T10" fmla="*/ 31 w 245"/>
                <a:gd name="T11" fmla="*/ 38 h 310"/>
                <a:gd name="T12" fmla="*/ 28 w 245"/>
                <a:gd name="T13" fmla="*/ 41 h 310"/>
                <a:gd name="T14" fmla="*/ 24 w 245"/>
                <a:gd name="T15" fmla="*/ 44 h 310"/>
                <a:gd name="T16" fmla="*/ 21 w 245"/>
                <a:gd name="T17" fmla="*/ 47 h 310"/>
                <a:gd name="T18" fmla="*/ 21 w 245"/>
                <a:gd name="T19" fmla="*/ 48 h 310"/>
                <a:gd name="T20" fmla="*/ 20 w 245"/>
                <a:gd name="T21" fmla="*/ 50 h 310"/>
                <a:gd name="T22" fmla="*/ 20 w 245"/>
                <a:gd name="T23" fmla="*/ 51 h 310"/>
                <a:gd name="T24" fmla="*/ 22 w 245"/>
                <a:gd name="T25" fmla="*/ 52 h 310"/>
                <a:gd name="T26" fmla="*/ 23 w 245"/>
                <a:gd name="T27" fmla="*/ 52 h 310"/>
                <a:gd name="T28" fmla="*/ 26 w 245"/>
                <a:gd name="T29" fmla="*/ 49 h 310"/>
                <a:gd name="T30" fmla="*/ 30 w 245"/>
                <a:gd name="T31" fmla="*/ 45 h 310"/>
                <a:gd name="T32" fmla="*/ 35 w 245"/>
                <a:gd name="T33" fmla="*/ 41 h 310"/>
                <a:gd name="T34" fmla="*/ 38 w 245"/>
                <a:gd name="T35" fmla="*/ 37 h 310"/>
                <a:gd name="T36" fmla="*/ 41 w 245"/>
                <a:gd name="T37" fmla="*/ 31 h 310"/>
                <a:gd name="T38" fmla="*/ 41 w 245"/>
                <a:gd name="T39" fmla="*/ 25 h 310"/>
                <a:gd name="T40" fmla="*/ 38 w 245"/>
                <a:gd name="T41" fmla="*/ 20 h 310"/>
                <a:gd name="T42" fmla="*/ 34 w 245"/>
                <a:gd name="T43" fmla="*/ 16 h 310"/>
                <a:gd name="T44" fmla="*/ 29 w 245"/>
                <a:gd name="T45" fmla="*/ 13 h 310"/>
                <a:gd name="T46" fmla="*/ 25 w 245"/>
                <a:gd name="T47" fmla="*/ 10 h 310"/>
                <a:gd name="T48" fmla="*/ 20 w 245"/>
                <a:gd name="T49" fmla="*/ 8 h 310"/>
                <a:gd name="T50" fmla="*/ 16 w 245"/>
                <a:gd name="T51" fmla="*/ 5 h 310"/>
                <a:gd name="T52" fmla="*/ 11 w 245"/>
                <a:gd name="T53" fmla="*/ 3 h 310"/>
                <a:gd name="T54" fmla="*/ 7 w 245"/>
                <a:gd name="T55" fmla="*/ 1 h 310"/>
                <a:gd name="T56" fmla="*/ 3 w 245"/>
                <a:gd name="T57" fmla="*/ 0 h 310"/>
                <a:gd name="T58" fmla="*/ 1 w 245"/>
                <a:gd name="T59" fmla="*/ 0 h 310"/>
                <a:gd name="T60" fmla="*/ 2 w 245"/>
                <a:gd name="T61" fmla="*/ 1 h 310"/>
                <a:gd name="T62" fmla="*/ 6 w 245"/>
                <a:gd name="T63" fmla="*/ 3 h 310"/>
                <a:gd name="T64" fmla="*/ 10 w 245"/>
                <a:gd name="T65" fmla="*/ 5 h 310"/>
                <a:gd name="T66" fmla="*/ 14 w 245"/>
                <a:gd name="T67" fmla="*/ 7 h 310"/>
                <a:gd name="T68" fmla="*/ 19 w 245"/>
                <a:gd name="T69" fmla="*/ 10 h 310"/>
                <a:gd name="T70" fmla="*/ 23 w 245"/>
                <a:gd name="T71" fmla="*/ 12 h 310"/>
                <a:gd name="T72" fmla="*/ 28 w 245"/>
                <a:gd name="T73" fmla="*/ 15 h 310"/>
                <a:gd name="T74" fmla="*/ 31 w 245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79" name="Freeform 1027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86320" name="Group 1033"/>
          <p:cNvGrpSpPr>
            <a:grpSpLocks/>
          </p:cNvGrpSpPr>
          <p:nvPr/>
        </p:nvGrpSpPr>
        <p:grpSpPr bwMode="auto">
          <a:xfrm>
            <a:off x="4335463" y="2076450"/>
            <a:ext cx="3013075" cy="3355975"/>
            <a:chOff x="2650" y="1308"/>
            <a:chExt cx="1898" cy="2114"/>
          </a:xfrm>
        </p:grpSpPr>
        <p:sp>
          <p:nvSpPr>
            <p:cNvPr id="10358" name="Line 1034"/>
            <p:cNvSpPr>
              <a:spLocks noChangeShapeType="1"/>
            </p:cNvSpPr>
            <p:nvPr/>
          </p:nvSpPr>
          <p:spPr bwMode="auto">
            <a:xfrm flipH="1">
              <a:off x="3800" y="1315"/>
              <a:ext cx="188" cy="67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359" name="Line 1035"/>
            <p:cNvSpPr>
              <a:spLocks noChangeShapeType="1"/>
            </p:cNvSpPr>
            <p:nvPr/>
          </p:nvSpPr>
          <p:spPr bwMode="auto">
            <a:xfrm flipH="1">
              <a:off x="3501" y="1308"/>
              <a:ext cx="15" cy="183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360" name="Line 1036"/>
            <p:cNvSpPr>
              <a:spLocks noChangeShapeType="1"/>
            </p:cNvSpPr>
            <p:nvPr/>
          </p:nvSpPr>
          <p:spPr bwMode="auto">
            <a:xfrm>
              <a:off x="3740" y="2940"/>
              <a:ext cx="808" cy="48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361" name="Text Box 1037"/>
            <p:cNvSpPr txBox="1">
              <a:spLocks noChangeArrowheads="1"/>
            </p:cNvSpPr>
            <p:nvPr/>
          </p:nvSpPr>
          <p:spPr bwMode="auto">
            <a:xfrm>
              <a:off x="2650" y="1581"/>
              <a:ext cx="8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dirty="0">
                  <a:solidFill>
                    <a:srgbClr val="FF3300"/>
                  </a:solidFill>
                  <a:latin typeface="+mn-lt"/>
                </a:rPr>
                <a:t>peer-peer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586DAC-F39E-4739-8FE4-229D30EBD539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8089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533921E-6718-45BE-8128-D9840E6A72FB}" type="slidenum">
              <a:rPr lang="en-US">
                <a:latin typeface="Verdana" pitchFamily="34" charset="0"/>
              </a:rPr>
              <a:pPr/>
              <a:t>70</a:t>
            </a:fld>
            <a:endParaRPr lang="en-US">
              <a:latin typeface="Verdana" pitchFamily="34" charset="0"/>
            </a:endParaRPr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BitTorrent (2)</a:t>
            </a:r>
          </a:p>
        </p:txBody>
      </p:sp>
      <p:sp>
        <p:nvSpPr>
          <p:cNvPr id="364547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5625" y="1231900"/>
            <a:ext cx="3989388" cy="4965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Pulling Chunks</a:t>
            </a:r>
          </a:p>
          <a:p>
            <a:pPr eaLnBrk="1" hangingPunct="1"/>
            <a:r>
              <a:rPr lang="en-US" sz="2400" dirty="0" smtClean="0"/>
              <a:t>at any given time, different peers have different subsets of file chunks</a:t>
            </a:r>
          </a:p>
          <a:p>
            <a:pPr eaLnBrk="1" hangingPunct="1"/>
            <a:r>
              <a:rPr lang="en-US" sz="2400" dirty="0" smtClean="0"/>
              <a:t>periodically, a peer (Alice) asks each neighbor for list of chunks that they have.</a:t>
            </a:r>
          </a:p>
          <a:p>
            <a:pPr eaLnBrk="1" hangingPunct="1"/>
            <a:r>
              <a:rPr lang="en-US" sz="2400" dirty="0" smtClean="0"/>
              <a:t>Alice sends requests for her missing chunks</a:t>
            </a:r>
          </a:p>
          <a:p>
            <a:pPr lvl="1" eaLnBrk="1" hangingPunct="1"/>
            <a:r>
              <a:rPr lang="en-US" sz="2000" dirty="0" smtClean="0"/>
              <a:t>rarest first</a:t>
            </a:r>
          </a:p>
        </p:txBody>
      </p:sp>
      <p:sp>
        <p:nvSpPr>
          <p:cNvPr id="364548" name="Rectangle 6"/>
          <p:cNvSpPr>
            <a:spLocks noChangeArrowheads="1"/>
          </p:cNvSpPr>
          <p:nvPr/>
        </p:nvSpPr>
        <p:spPr bwMode="auto">
          <a:xfrm>
            <a:off x="4473575" y="1027113"/>
            <a:ext cx="4337050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Sending Chunks: tit-for-tat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 dirty="0"/>
              <a:t>Alice sends chunks to four neighbors currently sending her chunks </a:t>
            </a:r>
            <a:r>
              <a:rPr lang="en-US" sz="2400" i="1" dirty="0"/>
              <a:t>at the highest rate</a:t>
            </a:r>
            <a:r>
              <a:rPr lang="en-US" sz="2400" dirty="0"/>
              <a:t> 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/>
              <a:t>re-evaluate top 4 every 10 </a:t>
            </a:r>
            <a:r>
              <a:rPr lang="en-US" sz="2000" dirty="0" err="1"/>
              <a:t>secs</a:t>
            </a:r>
            <a:endParaRPr lang="en-US" sz="2000" dirty="0"/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 dirty="0"/>
              <a:t>every 30 </a:t>
            </a:r>
            <a:r>
              <a:rPr lang="en-US" sz="2400" dirty="0" err="1"/>
              <a:t>secs</a:t>
            </a:r>
            <a:r>
              <a:rPr lang="en-US" sz="2400" dirty="0"/>
              <a:t>: randomly select another peer, starts sending chunks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/>
              <a:t>newly chosen peer may join top 4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/>
              <a:t>“optimistically </a:t>
            </a:r>
            <a:r>
              <a:rPr lang="en-US" sz="2000" dirty="0" err="1"/>
              <a:t>unchoke</a:t>
            </a:r>
            <a:r>
              <a:rPr lang="en-US" sz="2000" dirty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CF096B-5DCF-4A6D-940F-3C3F34633A41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8192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0E06E2-297A-47D8-BF62-C51F65E906E7}" type="slidenum">
              <a:rPr lang="en-US">
                <a:latin typeface="Verdana" pitchFamily="34" charset="0"/>
              </a:rPr>
              <a:pPr/>
              <a:t>71</a:t>
            </a:fld>
            <a:endParaRPr lang="en-US">
              <a:latin typeface="Verdana" pitchFamily="34" charset="0"/>
            </a:endParaRPr>
          </a:p>
        </p:txBody>
      </p:sp>
      <p:sp>
        <p:nvSpPr>
          <p:cNvPr id="819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P2P Case study: Skype</a:t>
            </a: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2288" y="1344613"/>
            <a:ext cx="3781425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inherently P2P: pairs of users communicate.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proprietary application-layer protocol (inferred via reverse engineering)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Super Nodes: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Hierarchical overlay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Relay communications for clients behind firewalls and Symmetric NAT.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Distributed hosting of Index maps usernames to IP addresses</a:t>
            </a:r>
          </a:p>
        </p:txBody>
      </p:sp>
      <p:grpSp>
        <p:nvGrpSpPr>
          <p:cNvPr id="2" name="Group 122"/>
          <p:cNvGrpSpPr>
            <a:grpSpLocks/>
          </p:cNvGrpSpPr>
          <p:nvPr/>
        </p:nvGrpSpPr>
        <p:grpSpPr bwMode="auto">
          <a:xfrm>
            <a:off x="6256338" y="1789113"/>
            <a:ext cx="1635125" cy="1538287"/>
            <a:chOff x="3941" y="1127"/>
            <a:chExt cx="1030" cy="969"/>
          </a:xfrm>
        </p:grpSpPr>
        <p:sp>
          <p:nvSpPr>
            <p:cNvPr id="82009" name="Line 63"/>
            <p:cNvSpPr>
              <a:spLocks noChangeShapeType="1"/>
            </p:cNvSpPr>
            <p:nvPr/>
          </p:nvSpPr>
          <p:spPr bwMode="auto">
            <a:xfrm>
              <a:off x="3941" y="1599"/>
              <a:ext cx="40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82010" name="Line 64"/>
            <p:cNvSpPr>
              <a:spLocks noChangeShapeType="1"/>
            </p:cNvSpPr>
            <p:nvPr/>
          </p:nvSpPr>
          <p:spPr bwMode="auto">
            <a:xfrm>
              <a:off x="4063" y="1232"/>
              <a:ext cx="314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82011" name="Line 65"/>
            <p:cNvSpPr>
              <a:spLocks noChangeShapeType="1"/>
            </p:cNvSpPr>
            <p:nvPr/>
          </p:nvSpPr>
          <p:spPr bwMode="auto">
            <a:xfrm flipH="1">
              <a:off x="4352" y="1127"/>
              <a:ext cx="9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82012" name="Line 66"/>
            <p:cNvSpPr>
              <a:spLocks noChangeShapeType="1"/>
            </p:cNvSpPr>
            <p:nvPr/>
          </p:nvSpPr>
          <p:spPr bwMode="auto">
            <a:xfrm flipH="1">
              <a:off x="4352" y="1231"/>
              <a:ext cx="375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82013" name="Line 67"/>
            <p:cNvSpPr>
              <a:spLocks noChangeShapeType="1"/>
            </p:cNvSpPr>
            <p:nvPr/>
          </p:nvSpPr>
          <p:spPr bwMode="auto">
            <a:xfrm flipH="1">
              <a:off x="4369" y="1457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82014" name="Group 60"/>
            <p:cNvGrpSpPr>
              <a:grpSpLocks/>
            </p:cNvGrpSpPr>
            <p:nvPr/>
          </p:nvGrpSpPr>
          <p:grpSpPr bwMode="auto">
            <a:xfrm>
              <a:off x="4098" y="1653"/>
              <a:ext cx="535" cy="443"/>
              <a:chOff x="3464" y="1275"/>
              <a:chExt cx="395" cy="329"/>
            </a:xfrm>
          </p:grpSpPr>
          <p:pic>
            <p:nvPicPr>
              <p:cNvPr id="82015" name="Picture 61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82016" name="Object 62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609" name="Clip" r:id="rId4" imgW="1307263" imgH="1084139" progId="MS_ClipArt_Gallery.2">
                      <p:embed/>
                    </p:oleObj>
                  </mc:Choice>
                  <mc:Fallback>
                    <p:oleObj name="Clip" r:id="rId4" imgW="1307263" imgH="1084139" progId="MS_ClipArt_Gallery.2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3" y="1275"/>
                            <a:ext cx="280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124"/>
          <p:cNvGrpSpPr>
            <a:grpSpLocks/>
          </p:cNvGrpSpPr>
          <p:nvPr/>
        </p:nvGrpSpPr>
        <p:grpSpPr bwMode="auto">
          <a:xfrm>
            <a:off x="4751388" y="3451225"/>
            <a:ext cx="1557337" cy="2085975"/>
            <a:chOff x="2993" y="2174"/>
            <a:chExt cx="981" cy="1314"/>
          </a:xfrm>
        </p:grpSpPr>
        <p:sp>
          <p:nvSpPr>
            <p:cNvPr id="81986" name="Line 68"/>
            <p:cNvSpPr>
              <a:spLocks noChangeShapeType="1"/>
            </p:cNvSpPr>
            <p:nvPr/>
          </p:nvSpPr>
          <p:spPr bwMode="auto">
            <a:xfrm flipV="1">
              <a:off x="3622" y="2775"/>
              <a:ext cx="61" cy="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81987" name="Line 69"/>
            <p:cNvSpPr>
              <a:spLocks noChangeShapeType="1"/>
            </p:cNvSpPr>
            <p:nvPr/>
          </p:nvSpPr>
          <p:spPr bwMode="auto">
            <a:xfrm>
              <a:off x="3405" y="2181"/>
              <a:ext cx="313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81988" name="Line 70"/>
            <p:cNvSpPr>
              <a:spLocks noChangeShapeType="1"/>
            </p:cNvSpPr>
            <p:nvPr/>
          </p:nvSpPr>
          <p:spPr bwMode="auto">
            <a:xfrm>
              <a:off x="3265" y="2556"/>
              <a:ext cx="428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81989" name="Line 71"/>
            <p:cNvSpPr>
              <a:spLocks noChangeShapeType="1"/>
            </p:cNvSpPr>
            <p:nvPr/>
          </p:nvSpPr>
          <p:spPr bwMode="auto">
            <a:xfrm flipV="1">
              <a:off x="3117" y="2784"/>
              <a:ext cx="576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81990" name="Line 72"/>
            <p:cNvSpPr>
              <a:spLocks noChangeShapeType="1"/>
            </p:cNvSpPr>
            <p:nvPr/>
          </p:nvSpPr>
          <p:spPr bwMode="auto">
            <a:xfrm flipV="1">
              <a:off x="3238" y="2818"/>
              <a:ext cx="472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81991" name="Group 73"/>
            <p:cNvGrpSpPr>
              <a:grpSpLocks/>
            </p:cNvGrpSpPr>
            <p:nvPr/>
          </p:nvGrpSpPr>
          <p:grpSpPr bwMode="auto">
            <a:xfrm>
              <a:off x="3125" y="3091"/>
              <a:ext cx="316" cy="303"/>
              <a:chOff x="3464" y="1275"/>
              <a:chExt cx="395" cy="329"/>
            </a:xfrm>
          </p:grpSpPr>
          <p:pic>
            <p:nvPicPr>
              <p:cNvPr id="82007" name="Picture 74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82008" name="Object 75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610" name="Clip" r:id="rId6" imgW="1307263" imgH="1084139" progId="MS_ClipArt_Gallery.2">
                      <p:embed/>
                    </p:oleObj>
                  </mc:Choice>
                  <mc:Fallback>
                    <p:oleObj name="Clip" r:id="rId6" imgW="1307263" imgH="1084139" progId="MS_ClipArt_Gallery.2">
                      <p:embed/>
                      <p:pic>
                        <p:nvPicPr>
                          <p:cNvPr id="0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3" y="1275"/>
                            <a:ext cx="280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1992" name="Group 76"/>
            <p:cNvGrpSpPr>
              <a:grpSpLocks/>
            </p:cNvGrpSpPr>
            <p:nvPr/>
          </p:nvGrpSpPr>
          <p:grpSpPr bwMode="auto">
            <a:xfrm>
              <a:off x="2993" y="2768"/>
              <a:ext cx="316" cy="303"/>
              <a:chOff x="3464" y="1275"/>
              <a:chExt cx="395" cy="329"/>
            </a:xfrm>
          </p:grpSpPr>
          <p:pic>
            <p:nvPicPr>
              <p:cNvPr id="82005" name="Picture 77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82006" name="Object 78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611" name="Clip" r:id="rId7" imgW="1307263" imgH="1084139" progId="MS_ClipArt_Gallery.2">
                      <p:embed/>
                    </p:oleObj>
                  </mc:Choice>
                  <mc:Fallback>
                    <p:oleObj name="Clip" r:id="rId7" imgW="1307263" imgH="1084139" progId="MS_ClipArt_Gallery.2">
                      <p:embed/>
                      <p:pic>
                        <p:nvPicPr>
                          <p:cNvPr id="0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3" y="1275"/>
                            <a:ext cx="280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1993" name="Group 79"/>
            <p:cNvGrpSpPr>
              <a:grpSpLocks/>
            </p:cNvGrpSpPr>
            <p:nvPr/>
          </p:nvGrpSpPr>
          <p:grpSpPr bwMode="auto">
            <a:xfrm>
              <a:off x="3509" y="3185"/>
              <a:ext cx="316" cy="303"/>
              <a:chOff x="3464" y="1275"/>
              <a:chExt cx="395" cy="329"/>
            </a:xfrm>
          </p:grpSpPr>
          <p:pic>
            <p:nvPicPr>
              <p:cNvPr id="82003" name="Picture 80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82004" name="Object 81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612" name="Clip" r:id="rId8" imgW="1307263" imgH="1084139" progId="MS_ClipArt_Gallery.2">
                      <p:embed/>
                    </p:oleObj>
                  </mc:Choice>
                  <mc:Fallback>
                    <p:oleObj name="Clip" r:id="rId8" imgW="1307263" imgH="1084139" progId="MS_ClipArt_Gallery.2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3" y="1275"/>
                            <a:ext cx="280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1994" name="Group 82"/>
            <p:cNvGrpSpPr>
              <a:grpSpLocks/>
            </p:cNvGrpSpPr>
            <p:nvPr/>
          </p:nvGrpSpPr>
          <p:grpSpPr bwMode="auto">
            <a:xfrm>
              <a:off x="3264" y="2174"/>
              <a:ext cx="316" cy="303"/>
              <a:chOff x="3464" y="1275"/>
              <a:chExt cx="395" cy="329"/>
            </a:xfrm>
          </p:grpSpPr>
          <p:pic>
            <p:nvPicPr>
              <p:cNvPr id="82001" name="Picture 83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82002" name="Object 84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613" name="Clip" r:id="rId9" imgW="1307263" imgH="1084139" progId="MS_ClipArt_Gallery.2">
                      <p:embed/>
                    </p:oleObj>
                  </mc:Choice>
                  <mc:Fallback>
                    <p:oleObj name="Clip" r:id="rId9" imgW="1307263" imgH="1084139" progId="MS_ClipArt_Gallery.2">
                      <p:embed/>
                      <p:pic>
                        <p:nvPicPr>
                          <p:cNvPr id="0" name="Object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3" y="1275"/>
                            <a:ext cx="280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1995" name="Group 85"/>
            <p:cNvGrpSpPr>
              <a:grpSpLocks/>
            </p:cNvGrpSpPr>
            <p:nvPr/>
          </p:nvGrpSpPr>
          <p:grpSpPr bwMode="auto">
            <a:xfrm>
              <a:off x="3019" y="2408"/>
              <a:ext cx="316" cy="303"/>
              <a:chOff x="3464" y="1275"/>
              <a:chExt cx="395" cy="329"/>
            </a:xfrm>
          </p:grpSpPr>
          <p:pic>
            <p:nvPicPr>
              <p:cNvPr id="81999" name="Picture 86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82000" name="Object 87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614" name="Clip" r:id="rId10" imgW="1307263" imgH="1084139" progId="MS_ClipArt_Gallery.2">
                      <p:embed/>
                    </p:oleObj>
                  </mc:Choice>
                  <mc:Fallback>
                    <p:oleObj name="Clip" r:id="rId10" imgW="1307263" imgH="1084139" progId="MS_ClipArt_Gallery.2">
                      <p:embed/>
                      <p:pic>
                        <p:nvPicPr>
                          <p:cNvPr id="0" name="Object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3" y="1275"/>
                            <a:ext cx="280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1996" name="Group 88"/>
            <p:cNvGrpSpPr>
              <a:grpSpLocks/>
            </p:cNvGrpSpPr>
            <p:nvPr/>
          </p:nvGrpSpPr>
          <p:grpSpPr bwMode="auto">
            <a:xfrm>
              <a:off x="3439" y="2610"/>
              <a:ext cx="535" cy="443"/>
              <a:chOff x="3464" y="1275"/>
              <a:chExt cx="395" cy="329"/>
            </a:xfrm>
          </p:grpSpPr>
          <p:pic>
            <p:nvPicPr>
              <p:cNvPr id="81997" name="Picture 89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81998" name="Object 90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615" name="Clip" r:id="rId11" imgW="1307263" imgH="1084139" progId="MS_ClipArt_Gallery.2">
                      <p:embed/>
                    </p:oleObj>
                  </mc:Choice>
                  <mc:Fallback>
                    <p:oleObj name="Clip" r:id="rId11" imgW="1307263" imgH="1084139" progId="MS_ClipArt_Gallery.2">
                      <p:embed/>
                      <p:pic>
                        <p:nvPicPr>
                          <p:cNvPr id="0" name="Object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3" y="1275"/>
                            <a:ext cx="280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4067" name="Line 115"/>
          <p:cNvSpPr>
            <a:spLocks noChangeShapeType="1"/>
          </p:cNvSpPr>
          <p:nvPr/>
        </p:nvSpPr>
        <p:spPr bwMode="auto">
          <a:xfrm flipH="1">
            <a:off x="5930900" y="3021013"/>
            <a:ext cx="1011238" cy="134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254068" name="Line 116"/>
          <p:cNvSpPr>
            <a:spLocks noChangeShapeType="1"/>
          </p:cNvSpPr>
          <p:nvPr/>
        </p:nvSpPr>
        <p:spPr bwMode="auto">
          <a:xfrm>
            <a:off x="6983413" y="2868613"/>
            <a:ext cx="692150" cy="150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254069" name="Line 117"/>
          <p:cNvSpPr>
            <a:spLocks noChangeShapeType="1"/>
          </p:cNvSpPr>
          <p:nvPr/>
        </p:nvSpPr>
        <p:spPr bwMode="auto">
          <a:xfrm flipV="1">
            <a:off x="6013450" y="4335463"/>
            <a:ext cx="17033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pSp>
        <p:nvGrpSpPr>
          <p:cNvPr id="11" name="Group 125"/>
          <p:cNvGrpSpPr>
            <a:grpSpLocks/>
          </p:cNvGrpSpPr>
          <p:nvPr/>
        </p:nvGrpSpPr>
        <p:grpSpPr bwMode="auto">
          <a:xfrm>
            <a:off x="7259638" y="3381375"/>
            <a:ext cx="1620837" cy="2074863"/>
            <a:chOff x="4564" y="2130"/>
            <a:chExt cx="1021" cy="1307"/>
          </a:xfrm>
        </p:grpSpPr>
        <p:sp>
          <p:nvSpPr>
            <p:cNvPr id="81963" name="Line 92"/>
            <p:cNvSpPr>
              <a:spLocks noChangeShapeType="1"/>
            </p:cNvSpPr>
            <p:nvPr/>
          </p:nvSpPr>
          <p:spPr bwMode="auto">
            <a:xfrm flipH="1" flipV="1">
              <a:off x="4808" y="2828"/>
              <a:ext cx="53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81964" name="Line 93"/>
            <p:cNvSpPr>
              <a:spLocks noChangeShapeType="1"/>
            </p:cNvSpPr>
            <p:nvPr/>
          </p:nvSpPr>
          <p:spPr bwMode="auto">
            <a:xfrm flipH="1" flipV="1">
              <a:off x="4843" y="2846"/>
              <a:ext cx="49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81965" name="Line 94"/>
            <p:cNvSpPr>
              <a:spLocks noChangeShapeType="1"/>
            </p:cNvSpPr>
            <p:nvPr/>
          </p:nvSpPr>
          <p:spPr bwMode="auto">
            <a:xfrm flipH="1" flipV="1">
              <a:off x="4818" y="2828"/>
              <a:ext cx="638" cy="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81966" name="Line 95"/>
            <p:cNvSpPr>
              <a:spLocks noChangeShapeType="1"/>
            </p:cNvSpPr>
            <p:nvPr/>
          </p:nvSpPr>
          <p:spPr bwMode="auto">
            <a:xfrm flipH="1">
              <a:off x="4818" y="2233"/>
              <a:ext cx="375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81967" name="Line 96"/>
            <p:cNvSpPr>
              <a:spLocks noChangeShapeType="1"/>
            </p:cNvSpPr>
            <p:nvPr/>
          </p:nvSpPr>
          <p:spPr bwMode="auto">
            <a:xfrm flipH="1">
              <a:off x="4835" y="2459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81968" name="Group 100"/>
            <p:cNvGrpSpPr>
              <a:grpSpLocks/>
            </p:cNvGrpSpPr>
            <p:nvPr/>
          </p:nvGrpSpPr>
          <p:grpSpPr bwMode="auto">
            <a:xfrm>
              <a:off x="5269" y="2759"/>
              <a:ext cx="316" cy="303"/>
              <a:chOff x="3464" y="1275"/>
              <a:chExt cx="395" cy="329"/>
            </a:xfrm>
          </p:grpSpPr>
          <p:pic>
            <p:nvPicPr>
              <p:cNvPr id="81984" name="Picture 101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81985" name="Object 102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616" name="Clip" r:id="rId12" imgW="1307263" imgH="1084139" progId="MS_ClipArt_Gallery.2">
                      <p:embed/>
                    </p:oleObj>
                  </mc:Choice>
                  <mc:Fallback>
                    <p:oleObj name="Clip" r:id="rId12" imgW="1307263" imgH="1084139" progId="MS_ClipArt_Gallery.2">
                      <p:embed/>
                      <p:pic>
                        <p:nvPicPr>
                          <p:cNvPr id="0" name="Object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3" y="1275"/>
                            <a:ext cx="280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1969" name="Group 103"/>
            <p:cNvGrpSpPr>
              <a:grpSpLocks/>
            </p:cNvGrpSpPr>
            <p:nvPr/>
          </p:nvGrpSpPr>
          <p:grpSpPr bwMode="auto">
            <a:xfrm>
              <a:off x="5166" y="3081"/>
              <a:ext cx="316" cy="303"/>
              <a:chOff x="3464" y="1275"/>
              <a:chExt cx="395" cy="329"/>
            </a:xfrm>
          </p:grpSpPr>
          <p:pic>
            <p:nvPicPr>
              <p:cNvPr id="81982" name="Picture 104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81983" name="Object 105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617" name="Clip" r:id="rId13" imgW="1307263" imgH="1084139" progId="MS_ClipArt_Gallery.2">
                      <p:embed/>
                    </p:oleObj>
                  </mc:Choice>
                  <mc:Fallback>
                    <p:oleObj name="Clip" r:id="rId13" imgW="1307263" imgH="1084139" progId="MS_ClipArt_Gallery.2">
                      <p:embed/>
                      <p:pic>
                        <p:nvPicPr>
                          <p:cNvPr id="0" name="Object 1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3" y="1275"/>
                            <a:ext cx="280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1970" name="Group 106"/>
            <p:cNvGrpSpPr>
              <a:grpSpLocks/>
            </p:cNvGrpSpPr>
            <p:nvPr/>
          </p:nvGrpSpPr>
          <p:grpSpPr bwMode="auto">
            <a:xfrm>
              <a:off x="5262" y="2375"/>
              <a:ext cx="316" cy="303"/>
              <a:chOff x="3464" y="1275"/>
              <a:chExt cx="395" cy="329"/>
            </a:xfrm>
          </p:grpSpPr>
          <p:pic>
            <p:nvPicPr>
              <p:cNvPr id="81980" name="Picture 107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81981" name="Object 108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618" name="Clip" r:id="rId14" imgW="1307263" imgH="1084139" progId="MS_ClipArt_Gallery.2">
                      <p:embed/>
                    </p:oleObj>
                  </mc:Choice>
                  <mc:Fallback>
                    <p:oleObj name="Clip" r:id="rId14" imgW="1307263" imgH="1084139" progId="MS_ClipArt_Gallery.2">
                      <p:embed/>
                      <p:pic>
                        <p:nvPicPr>
                          <p:cNvPr id="0" name="Object 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3" y="1275"/>
                            <a:ext cx="280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1971" name="Group 109"/>
            <p:cNvGrpSpPr>
              <a:grpSpLocks/>
            </p:cNvGrpSpPr>
            <p:nvPr/>
          </p:nvGrpSpPr>
          <p:grpSpPr bwMode="auto">
            <a:xfrm>
              <a:off x="5026" y="2130"/>
              <a:ext cx="316" cy="303"/>
              <a:chOff x="3464" y="1275"/>
              <a:chExt cx="395" cy="329"/>
            </a:xfrm>
          </p:grpSpPr>
          <p:pic>
            <p:nvPicPr>
              <p:cNvPr id="81978" name="Picture 110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81979" name="Object 111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619" name="Clip" r:id="rId15" imgW="1307263" imgH="1084139" progId="MS_ClipArt_Gallery.2">
                      <p:embed/>
                    </p:oleObj>
                  </mc:Choice>
                  <mc:Fallback>
                    <p:oleObj name="Clip" r:id="rId15" imgW="1307263" imgH="1084139" progId="MS_ClipArt_Gallery.2">
                      <p:embed/>
                      <p:pic>
                        <p:nvPicPr>
                          <p:cNvPr id="0" name="Object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3" y="1275"/>
                            <a:ext cx="280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1972" name="Group 97"/>
            <p:cNvGrpSpPr>
              <a:grpSpLocks/>
            </p:cNvGrpSpPr>
            <p:nvPr/>
          </p:nvGrpSpPr>
          <p:grpSpPr bwMode="auto">
            <a:xfrm>
              <a:off x="4720" y="3134"/>
              <a:ext cx="316" cy="303"/>
              <a:chOff x="3464" y="1275"/>
              <a:chExt cx="395" cy="329"/>
            </a:xfrm>
          </p:grpSpPr>
          <p:pic>
            <p:nvPicPr>
              <p:cNvPr id="81976" name="Picture 98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81977" name="Object 99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620" name="Clip" r:id="rId16" imgW="1307263" imgH="1084139" progId="MS_ClipArt_Gallery.2">
                      <p:embed/>
                    </p:oleObj>
                  </mc:Choice>
                  <mc:Fallback>
                    <p:oleObj name="Clip" r:id="rId16" imgW="1307263" imgH="1084139" progId="MS_ClipArt_Gallery.2">
                      <p:embed/>
                      <p:pic>
                        <p:nvPicPr>
                          <p:cNvPr id="0" name="Object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3" y="1275"/>
                            <a:ext cx="280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1973" name="Group 112"/>
            <p:cNvGrpSpPr>
              <a:grpSpLocks/>
            </p:cNvGrpSpPr>
            <p:nvPr/>
          </p:nvGrpSpPr>
          <p:grpSpPr bwMode="auto">
            <a:xfrm>
              <a:off x="4564" y="2655"/>
              <a:ext cx="535" cy="443"/>
              <a:chOff x="3464" y="1275"/>
              <a:chExt cx="395" cy="329"/>
            </a:xfrm>
          </p:grpSpPr>
          <p:pic>
            <p:nvPicPr>
              <p:cNvPr id="81974" name="Picture 113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4" y="1427"/>
                <a:ext cx="395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81975" name="Object 114"/>
              <p:cNvGraphicFramePr>
                <a:graphicFrameLocks noChangeAspect="1"/>
              </p:cNvGraphicFramePr>
              <p:nvPr/>
            </p:nvGraphicFramePr>
            <p:xfrm>
              <a:off x="3523" y="1275"/>
              <a:ext cx="280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621" name="Clip" r:id="rId17" imgW="1307263" imgH="1084139" progId="MS_ClipArt_Gallery.2">
                      <p:embed/>
                    </p:oleObj>
                  </mc:Choice>
                  <mc:Fallback>
                    <p:oleObj name="Clip" r:id="rId17" imgW="1307263" imgH="1084139" progId="MS_ClipArt_Gallery.2">
                      <p:embed/>
                      <p:pic>
                        <p:nvPicPr>
                          <p:cNvPr id="0" name="Object 1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3" y="1275"/>
                            <a:ext cx="280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" name="Group 123"/>
          <p:cNvGrpSpPr>
            <a:grpSpLocks/>
          </p:cNvGrpSpPr>
          <p:nvPr/>
        </p:nvGrpSpPr>
        <p:grpSpPr bwMode="auto">
          <a:xfrm>
            <a:off x="5867400" y="1235075"/>
            <a:ext cx="3025775" cy="1425575"/>
            <a:chOff x="3696" y="778"/>
            <a:chExt cx="1906" cy="898"/>
          </a:xfrm>
        </p:grpSpPr>
        <p:grpSp>
          <p:nvGrpSpPr>
            <p:cNvPr id="81946" name="Group 121"/>
            <p:cNvGrpSpPr>
              <a:grpSpLocks/>
            </p:cNvGrpSpPr>
            <p:nvPr/>
          </p:nvGrpSpPr>
          <p:grpSpPr bwMode="auto">
            <a:xfrm>
              <a:off x="3696" y="1085"/>
              <a:ext cx="1416" cy="591"/>
              <a:chOff x="3696" y="1085"/>
              <a:chExt cx="1416" cy="591"/>
            </a:xfrm>
          </p:grpSpPr>
          <p:grpSp>
            <p:nvGrpSpPr>
              <p:cNvPr id="81948" name="Group 44"/>
              <p:cNvGrpSpPr>
                <a:grpSpLocks/>
              </p:cNvGrpSpPr>
              <p:nvPr/>
            </p:nvGrpSpPr>
            <p:grpSpPr bwMode="auto">
              <a:xfrm>
                <a:off x="3696" y="1373"/>
                <a:ext cx="316" cy="303"/>
                <a:chOff x="3464" y="1275"/>
                <a:chExt cx="395" cy="329"/>
              </a:xfrm>
            </p:grpSpPr>
            <p:pic>
              <p:nvPicPr>
                <p:cNvPr id="81961" name="Picture 4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64" y="1427"/>
                  <a:ext cx="395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aphicFrame>
              <p:nvGraphicFramePr>
                <p:cNvPr id="81962" name="Object 23"/>
                <p:cNvGraphicFramePr>
                  <a:graphicFrameLocks noChangeAspect="1"/>
                </p:cNvGraphicFramePr>
                <p:nvPr/>
              </p:nvGraphicFramePr>
              <p:xfrm>
                <a:off x="3523" y="1275"/>
                <a:ext cx="280" cy="20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622" name="Clip" r:id="rId18" imgW="1307263" imgH="1084139" progId="MS_ClipArt_Gallery.2">
                        <p:embed/>
                      </p:oleObj>
                    </mc:Choice>
                    <mc:Fallback>
                      <p:oleObj name="Clip" r:id="rId18" imgW="1307263" imgH="1084139" progId="MS_ClipArt_Gallery.2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23" y="1275"/>
                              <a:ext cx="280" cy="20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81949" name="Group 48"/>
              <p:cNvGrpSpPr>
                <a:grpSpLocks/>
              </p:cNvGrpSpPr>
              <p:nvPr/>
            </p:nvGrpSpPr>
            <p:grpSpPr bwMode="auto">
              <a:xfrm>
                <a:off x="4219" y="1085"/>
                <a:ext cx="316" cy="303"/>
                <a:chOff x="3464" y="1275"/>
                <a:chExt cx="395" cy="329"/>
              </a:xfrm>
            </p:grpSpPr>
            <p:pic>
              <p:nvPicPr>
                <p:cNvPr id="81959" name="Picture 49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64" y="1427"/>
                  <a:ext cx="395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aphicFrame>
              <p:nvGraphicFramePr>
                <p:cNvPr id="81960" name="Object 50"/>
                <p:cNvGraphicFramePr>
                  <a:graphicFrameLocks noChangeAspect="1"/>
                </p:cNvGraphicFramePr>
                <p:nvPr/>
              </p:nvGraphicFramePr>
              <p:xfrm>
                <a:off x="3523" y="1275"/>
                <a:ext cx="280" cy="20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623" name="Clip" r:id="rId19" imgW="1307263" imgH="1084139" progId="MS_ClipArt_Gallery.2">
                        <p:embed/>
                      </p:oleObj>
                    </mc:Choice>
                    <mc:Fallback>
                      <p:oleObj name="Clip" r:id="rId19" imgW="1307263" imgH="1084139" progId="MS_ClipArt_Gallery.2">
                        <p:embed/>
                        <p:pic>
                          <p:nvPicPr>
                            <p:cNvPr id="0" name="Object 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23" y="1275"/>
                              <a:ext cx="280" cy="20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81950" name="Group 51"/>
              <p:cNvGrpSpPr>
                <a:grpSpLocks/>
              </p:cNvGrpSpPr>
              <p:nvPr/>
            </p:nvGrpSpPr>
            <p:grpSpPr bwMode="auto">
              <a:xfrm>
                <a:off x="3888" y="1146"/>
                <a:ext cx="316" cy="303"/>
                <a:chOff x="3464" y="1275"/>
                <a:chExt cx="395" cy="329"/>
              </a:xfrm>
            </p:grpSpPr>
            <p:pic>
              <p:nvPicPr>
                <p:cNvPr id="81957" name="Picture 52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64" y="1427"/>
                  <a:ext cx="395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aphicFrame>
              <p:nvGraphicFramePr>
                <p:cNvPr id="81958" name="Object 53"/>
                <p:cNvGraphicFramePr>
                  <a:graphicFrameLocks noChangeAspect="1"/>
                </p:cNvGraphicFramePr>
                <p:nvPr/>
              </p:nvGraphicFramePr>
              <p:xfrm>
                <a:off x="3523" y="1275"/>
                <a:ext cx="280" cy="20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624" name="Clip" r:id="rId20" imgW="1307263" imgH="1084139" progId="MS_ClipArt_Gallery.2">
                        <p:embed/>
                      </p:oleObj>
                    </mc:Choice>
                    <mc:Fallback>
                      <p:oleObj name="Clip" r:id="rId20" imgW="1307263" imgH="1084139" progId="MS_ClipArt_Gallery.2">
                        <p:embed/>
                        <p:pic>
                          <p:nvPicPr>
                            <p:cNvPr id="0" name="Object 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23" y="1275"/>
                              <a:ext cx="280" cy="20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81951" name="Group 54"/>
              <p:cNvGrpSpPr>
                <a:grpSpLocks/>
              </p:cNvGrpSpPr>
              <p:nvPr/>
            </p:nvGrpSpPr>
            <p:grpSpPr bwMode="auto">
              <a:xfrm>
                <a:off x="4796" y="1373"/>
                <a:ext cx="316" cy="303"/>
                <a:chOff x="3464" y="1275"/>
                <a:chExt cx="395" cy="329"/>
              </a:xfrm>
            </p:grpSpPr>
            <p:pic>
              <p:nvPicPr>
                <p:cNvPr id="81955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64" y="1427"/>
                  <a:ext cx="395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aphicFrame>
              <p:nvGraphicFramePr>
                <p:cNvPr id="81956" name="Object 56"/>
                <p:cNvGraphicFramePr>
                  <a:graphicFrameLocks noChangeAspect="1"/>
                </p:cNvGraphicFramePr>
                <p:nvPr/>
              </p:nvGraphicFramePr>
              <p:xfrm>
                <a:off x="3523" y="1275"/>
                <a:ext cx="280" cy="20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625" name="Clip" r:id="rId21" imgW="1307263" imgH="1084139" progId="MS_ClipArt_Gallery.2">
                        <p:embed/>
                      </p:oleObj>
                    </mc:Choice>
                    <mc:Fallback>
                      <p:oleObj name="Clip" r:id="rId21" imgW="1307263" imgH="1084139" progId="MS_ClipArt_Gallery.2">
                        <p:embed/>
                        <p:pic>
                          <p:nvPicPr>
                            <p:cNvPr id="0" name="Object 5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23" y="1275"/>
                              <a:ext cx="280" cy="20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81952" name="Group 57"/>
              <p:cNvGrpSpPr>
                <a:grpSpLocks/>
              </p:cNvGrpSpPr>
              <p:nvPr/>
            </p:nvGrpSpPr>
            <p:grpSpPr bwMode="auto">
              <a:xfrm>
                <a:off x="4560" y="1128"/>
                <a:ext cx="316" cy="303"/>
                <a:chOff x="3464" y="1275"/>
                <a:chExt cx="395" cy="329"/>
              </a:xfrm>
            </p:grpSpPr>
            <p:pic>
              <p:nvPicPr>
                <p:cNvPr id="81953" name="Picture 58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64" y="1427"/>
                  <a:ext cx="395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aphicFrame>
              <p:nvGraphicFramePr>
                <p:cNvPr id="81954" name="Object 59"/>
                <p:cNvGraphicFramePr>
                  <a:graphicFrameLocks noChangeAspect="1"/>
                </p:cNvGraphicFramePr>
                <p:nvPr/>
              </p:nvGraphicFramePr>
              <p:xfrm>
                <a:off x="3523" y="1275"/>
                <a:ext cx="280" cy="20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626" name="Clip" r:id="rId22" imgW="1307263" imgH="1084139" progId="MS_ClipArt_Gallery.2">
                        <p:embed/>
                      </p:oleObj>
                    </mc:Choice>
                    <mc:Fallback>
                      <p:oleObj name="Clip" r:id="rId22" imgW="1307263" imgH="1084139" progId="MS_ClipArt_Gallery.2">
                        <p:embed/>
                        <p:pic>
                          <p:nvPicPr>
                            <p:cNvPr id="0" name="Object 5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23" y="1275"/>
                              <a:ext cx="280" cy="20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81947" name="Text Box 118"/>
            <p:cNvSpPr txBox="1">
              <a:spLocks noChangeArrowheads="1"/>
            </p:cNvSpPr>
            <p:nvPr/>
          </p:nvSpPr>
          <p:spPr bwMode="auto">
            <a:xfrm>
              <a:off x="4115" y="778"/>
              <a:ext cx="14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latin typeface="+mn-lt"/>
                </a:rPr>
                <a:t>Skype clients (SC)</a:t>
              </a:r>
            </a:p>
          </p:txBody>
        </p:sp>
      </p:grpSp>
      <p:sp>
        <p:nvSpPr>
          <p:cNvPr id="254071" name="Text Box 119"/>
          <p:cNvSpPr txBox="1">
            <a:spLocks noChangeArrowheads="1"/>
          </p:cNvSpPr>
          <p:nvPr/>
        </p:nvSpPr>
        <p:spPr bwMode="auto">
          <a:xfrm>
            <a:off x="7242175" y="2746375"/>
            <a:ext cx="15224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>
                <a:latin typeface="+mn-lt"/>
              </a:rPr>
              <a:t>Supernode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>
                <a:latin typeface="+mn-lt"/>
              </a:rPr>
              <a:t>(SN)</a:t>
            </a:r>
          </a:p>
        </p:txBody>
      </p:sp>
      <p:grpSp>
        <p:nvGrpSpPr>
          <p:cNvPr id="25" name="Group 127"/>
          <p:cNvGrpSpPr>
            <a:grpSpLocks/>
          </p:cNvGrpSpPr>
          <p:nvPr/>
        </p:nvGrpSpPr>
        <p:grpSpPr bwMode="auto">
          <a:xfrm>
            <a:off x="4221164" y="1677988"/>
            <a:ext cx="1509713" cy="1482725"/>
            <a:chOff x="2659" y="1057"/>
            <a:chExt cx="951" cy="934"/>
          </a:xfrm>
        </p:grpSpPr>
        <p:grpSp>
          <p:nvGrpSpPr>
            <p:cNvPr id="81936" name="Group 6"/>
            <p:cNvGrpSpPr>
              <a:grpSpLocks/>
            </p:cNvGrpSpPr>
            <p:nvPr/>
          </p:nvGrpSpPr>
          <p:grpSpPr bwMode="auto">
            <a:xfrm>
              <a:off x="2974" y="1057"/>
              <a:ext cx="269" cy="547"/>
              <a:chOff x="4180" y="783"/>
              <a:chExt cx="150" cy="307"/>
            </a:xfrm>
          </p:grpSpPr>
          <p:sp>
            <p:nvSpPr>
              <p:cNvPr id="81938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81939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81940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81941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81942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81943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81944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81945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tr-TR" sz="2400">
                  <a:latin typeface="+mn-lt"/>
                </a:endParaRPr>
              </a:p>
            </p:txBody>
          </p:sp>
        </p:grpSp>
        <p:sp>
          <p:nvSpPr>
            <p:cNvPr id="81937" name="Text Box 120"/>
            <p:cNvSpPr txBox="1">
              <a:spLocks noChangeArrowheads="1"/>
            </p:cNvSpPr>
            <p:nvPr/>
          </p:nvSpPr>
          <p:spPr bwMode="auto">
            <a:xfrm>
              <a:off x="2659" y="1603"/>
              <a:ext cx="951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latin typeface="+mn-lt"/>
                </a:rPr>
                <a:t>Skype </a:t>
              </a:r>
            </a:p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latin typeface="+mn-lt"/>
                </a:rPr>
                <a:t>login server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067" grpId="0" animBg="1"/>
      <p:bldP spid="254068" grpId="0" animBg="1"/>
      <p:bldP spid="25406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" y="4109089"/>
            <a:ext cx="8229600" cy="1887992"/>
          </a:xfrm>
        </p:spPr>
        <p:txBody>
          <a:bodyPr/>
          <a:lstStyle/>
          <a:p>
            <a:r>
              <a:rPr lang="en-US" sz="1800" i="1" dirty="0" smtClean="0"/>
              <a:t>Things </a:t>
            </a:r>
            <a:r>
              <a:rPr lang="en-US" sz="1800" dirty="0" smtClean="0"/>
              <a:t>(Problem sizes, processor speed, link speed, amount of data transferred on the Internet, number of hosts) in the field of computers grow exponentially.</a:t>
            </a:r>
          </a:p>
          <a:p>
            <a:r>
              <a:rPr lang="en-US" sz="1800" dirty="0" smtClean="0"/>
              <a:t>Any solution, application, architecture should be </a:t>
            </a:r>
            <a:r>
              <a:rPr lang="en-US" sz="1800" i="1" dirty="0" smtClean="0"/>
              <a:t>scalable</a:t>
            </a:r>
            <a:r>
              <a:rPr lang="en-US" sz="1800" dirty="0"/>
              <a:t> </a:t>
            </a:r>
            <a:r>
              <a:rPr lang="en-US" sz="1800" dirty="0" smtClean="0"/>
              <a:t>which means: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It should still be useful when the original problem size grows by a large factor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12D778-2E63-48C6-B436-6D25F347456E}" type="datetime1">
              <a:rPr lang="en-US" smtClean="0"/>
              <a:pPr>
                <a:defRPr/>
              </a:pPr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EE78A-4290-4106-9DC3-CA0E1F510BB3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18" y="1099857"/>
            <a:ext cx="4205515" cy="3071427"/>
          </a:xfrm>
          <a:prstGeom prst="rect">
            <a:avLst/>
          </a:prstGeom>
        </p:spPr>
      </p:pic>
      <p:pic>
        <p:nvPicPr>
          <p:cNvPr id="98306" name="Picture 2" descr="https://news.netcraft.com/wp-content/uploads/2016/03/wpid-wss-to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326" y="1358371"/>
            <a:ext cx="4001789" cy="198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83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tr-T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75658"/>
            <a:ext cx="8229600" cy="4950506"/>
          </a:xfrm>
        </p:spPr>
        <p:txBody>
          <a:bodyPr/>
          <a:lstStyle/>
          <a:p>
            <a:r>
              <a:rPr lang="en-US" sz="2400" b="1" dirty="0"/>
              <a:t>Client server file </a:t>
            </a:r>
            <a:r>
              <a:rPr lang="en-US" sz="2400" b="1" dirty="0" smtClean="0"/>
              <a:t>distribution:</a:t>
            </a:r>
          </a:p>
          <a:p>
            <a:pPr lvl="1"/>
            <a:r>
              <a:rPr lang="en-US" sz="1800" dirty="0" smtClean="0"/>
              <a:t>Single </a:t>
            </a:r>
            <a:r>
              <a:rPr lang="en-US" sz="1800" dirty="0"/>
              <a:t>server will crash when number of clients grow </a:t>
            </a:r>
            <a:r>
              <a:rPr lang="en-US" sz="1800" dirty="0" smtClean="0"/>
              <a:t>exponentially</a:t>
            </a:r>
          </a:p>
          <a:p>
            <a:pPr lvl="1"/>
            <a:r>
              <a:rPr lang="en-US" sz="1800" dirty="0" smtClean="0"/>
              <a:t>Centralized: Does not scale wit the number of clients</a:t>
            </a:r>
            <a:endParaRPr lang="en-US" sz="1800" dirty="0"/>
          </a:p>
          <a:p>
            <a:r>
              <a:rPr lang="en-US" sz="2400" b="1" dirty="0"/>
              <a:t>P2P:</a:t>
            </a:r>
          </a:p>
          <a:p>
            <a:pPr lvl="1"/>
            <a:r>
              <a:rPr lang="en-US" sz="1800" dirty="0"/>
              <a:t>There is no single server, a large number of clients participate in the file download </a:t>
            </a:r>
            <a:endParaRPr lang="en-US" sz="1800" dirty="0" smtClean="0"/>
          </a:p>
          <a:p>
            <a:pPr lvl="1"/>
            <a:r>
              <a:rPr lang="en-US" sz="1800" dirty="0" smtClean="0"/>
              <a:t>Tracker is a limit </a:t>
            </a:r>
          </a:p>
          <a:p>
            <a:pPr lvl="1"/>
            <a:r>
              <a:rPr lang="en-US" sz="1800" dirty="0" smtClean="0"/>
              <a:t>P2P </a:t>
            </a:r>
            <a:r>
              <a:rPr lang="en-US" sz="1800" dirty="0"/>
              <a:t>is a distributed application, it </a:t>
            </a:r>
            <a:r>
              <a:rPr lang="en-US" sz="1800" dirty="0">
                <a:solidFill>
                  <a:srgbClr val="FF0000"/>
                </a:solidFill>
              </a:rPr>
              <a:t>scales </a:t>
            </a:r>
            <a:r>
              <a:rPr lang="en-US" sz="1800" dirty="0" smtClean="0">
                <a:solidFill>
                  <a:srgbClr val="FF0000"/>
                </a:solidFill>
              </a:rPr>
              <a:t>with </a:t>
            </a:r>
            <a:r>
              <a:rPr lang="en-US" sz="1800" dirty="0"/>
              <a:t>the number of files and participants</a:t>
            </a:r>
          </a:p>
          <a:p>
            <a:r>
              <a:rPr lang="en-US" sz="2400" b="1" dirty="0" smtClean="0"/>
              <a:t>DNS:</a:t>
            </a:r>
            <a:endParaRPr lang="en-US" sz="2400" b="1" dirty="0"/>
          </a:p>
          <a:p>
            <a:pPr lvl="1"/>
            <a:r>
              <a:rPr lang="en-US" sz="1800" dirty="0" err="1" smtClean="0"/>
              <a:t>url</a:t>
            </a:r>
            <a:r>
              <a:rPr lang="en-US" sz="1800" dirty="0" smtClean="0"/>
              <a:t> to IP address mapping </a:t>
            </a:r>
            <a:r>
              <a:rPr lang="en-US" sz="1800" dirty="0"/>
              <a:t>cannot be handled by a single </a:t>
            </a:r>
            <a:r>
              <a:rPr lang="en-US" sz="1800" dirty="0" smtClean="0"/>
              <a:t>server</a:t>
            </a:r>
          </a:p>
          <a:p>
            <a:pPr lvl="1"/>
            <a:r>
              <a:rPr lang="en-US" sz="1800" dirty="0" smtClean="0"/>
              <a:t>DNS </a:t>
            </a:r>
            <a:r>
              <a:rPr lang="en-US" sz="1800" dirty="0"/>
              <a:t>is </a:t>
            </a:r>
            <a:r>
              <a:rPr lang="en-US" sz="1800" dirty="0" smtClean="0"/>
              <a:t>a distributed database, </a:t>
            </a:r>
            <a:r>
              <a:rPr lang="en-US" sz="1800" dirty="0" smtClean="0">
                <a:solidFill>
                  <a:srgbClr val="FF0000"/>
                </a:solidFill>
              </a:rPr>
              <a:t>it scales with </a:t>
            </a:r>
            <a:r>
              <a:rPr lang="en-US" sz="1800" dirty="0"/>
              <a:t>number of hosts and IP mappings, clients that query</a:t>
            </a:r>
          </a:p>
          <a:p>
            <a:pPr marL="457200" lvl="1" indent="0">
              <a:buNone/>
            </a:pPr>
            <a:endParaRPr lang="tr-TR" sz="1800" dirty="0"/>
          </a:p>
          <a:p>
            <a:endParaRPr lang="tr-T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12D778-2E63-48C6-B436-6D25F347456E}" type="datetime1">
              <a:rPr lang="en-US" smtClean="0"/>
              <a:pPr>
                <a:defRPr/>
              </a:pPr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EE78A-4290-4106-9DC3-CA0E1F510BB3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 Layer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CE4B74-801C-44C2-AA2E-726C21B28026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1694D0-6273-42DA-B2E7-01CAFF890880}" type="slidenum">
              <a:rPr lang="en-US">
                <a:latin typeface="Verdana" pitchFamily="34" charset="0"/>
              </a:rPr>
              <a:pPr/>
              <a:t>8</a:t>
            </a:fld>
            <a:endParaRPr lang="en-US">
              <a:latin typeface="Verdana" pitchFamily="34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Hybrid of client-server and P2P</a:t>
            </a:r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Skype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voice-over-IP P2P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centralized server: finding address of remote party: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client-client connection: direct (not through server)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Instant messaging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chatting between two users is P2P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centralized service: client presence detection/location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user registers its IP address with central server when it comes online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user contacts central server to find IP addresses of buddies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34E1E8-5184-449F-8DE5-023A1EB575C4}" type="datetime1">
              <a:rPr lang="en-US">
                <a:latin typeface="Verdana" pitchFamily="34" charset="0"/>
              </a:rPr>
              <a:pPr/>
              <a:t>3/5/2018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1229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122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A11181C-28A7-48AD-997C-9B8D92BBDA52}" type="slidenum">
              <a:rPr lang="en-US">
                <a:latin typeface="Verdana" pitchFamily="34" charset="0"/>
              </a:rPr>
              <a:pPr/>
              <a:t>9</a:t>
            </a:fld>
            <a:endParaRPr lang="en-US">
              <a:latin typeface="Verdana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Layered Architecture: Application Layer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168775"/>
            <a:ext cx="8232775" cy="1957388"/>
          </a:xfrm>
        </p:spPr>
        <p:txBody>
          <a:bodyPr/>
          <a:lstStyle/>
          <a:p>
            <a:pPr eaLnBrk="1" hangingPunct="1"/>
            <a:r>
              <a:rPr lang="en-US" sz="2400" smtClean="0"/>
              <a:t>Application Layer:</a:t>
            </a:r>
          </a:p>
          <a:p>
            <a:pPr lvl="1" eaLnBrk="1" hangingPunct="1"/>
            <a:r>
              <a:rPr lang="en-US" sz="2000" smtClean="0"/>
              <a:t>Ece wants to browse a web page located in a server in the US</a:t>
            </a:r>
          </a:p>
          <a:p>
            <a:pPr lvl="1" eaLnBrk="1" hangingPunct="1"/>
            <a:r>
              <a:rPr lang="en-US" sz="2000" smtClean="0"/>
              <a:t>It should look as if 2 processes communicate on the same machine</a:t>
            </a:r>
          </a:p>
          <a:p>
            <a:pPr lvl="1" eaLnBrk="1" hangingPunct="1"/>
            <a:r>
              <a:rPr lang="en-US" sz="2000" smtClean="0"/>
              <a:t>Network should be invisible: Network cloud</a:t>
            </a:r>
          </a:p>
        </p:txBody>
      </p:sp>
      <p:sp>
        <p:nvSpPr>
          <p:cNvPr id="12295" name="Text Box 14"/>
          <p:cNvSpPr txBox="1">
            <a:spLocks noChangeArrowheads="1"/>
          </p:cNvSpPr>
          <p:nvPr/>
        </p:nvSpPr>
        <p:spPr bwMode="auto">
          <a:xfrm>
            <a:off x="5372100" y="46418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tr-TR" sz="2400"/>
          </a:p>
        </p:txBody>
      </p:sp>
      <p:graphicFrame>
        <p:nvGraphicFramePr>
          <p:cNvPr id="1229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009482"/>
              </p:ext>
            </p:extLst>
          </p:nvPr>
        </p:nvGraphicFramePr>
        <p:xfrm>
          <a:off x="2349500" y="1870075"/>
          <a:ext cx="6429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4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870075"/>
                        <a:ext cx="64293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7" name="Group 10"/>
          <p:cNvGrpSpPr>
            <a:grpSpLocks/>
          </p:cNvGrpSpPr>
          <p:nvPr/>
        </p:nvGrpSpPr>
        <p:grpSpPr bwMode="auto">
          <a:xfrm>
            <a:off x="2181225" y="2389188"/>
            <a:ext cx="1062038" cy="560387"/>
            <a:chOff x="3046" y="1508"/>
            <a:chExt cx="669" cy="353"/>
          </a:xfrm>
        </p:grpSpPr>
        <p:sp>
          <p:nvSpPr>
            <p:cNvPr id="12326" name="Oval 8"/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12327" name="Text Box 9"/>
            <p:cNvSpPr txBox="1">
              <a:spLocks noChangeArrowheads="1"/>
            </p:cNvSpPr>
            <p:nvPr/>
          </p:nvSpPr>
          <p:spPr bwMode="auto">
            <a:xfrm>
              <a:off x="3121" y="1578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latin typeface="+mn-lt"/>
                </a:rPr>
                <a:t>process</a:t>
              </a:r>
            </a:p>
          </p:txBody>
        </p:sp>
      </p:grpSp>
      <p:sp>
        <p:nvSpPr>
          <p:cNvPr id="12298" name="Text Box 36"/>
          <p:cNvSpPr txBox="1">
            <a:spLocks noChangeArrowheads="1"/>
          </p:cNvSpPr>
          <p:nvPr/>
        </p:nvSpPr>
        <p:spPr bwMode="auto">
          <a:xfrm>
            <a:off x="2244725" y="3095625"/>
            <a:ext cx="827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latin typeface="+mn-lt"/>
              </a:rPr>
              <a:t>Ankara</a:t>
            </a:r>
          </a:p>
        </p:txBody>
      </p:sp>
      <p:graphicFrame>
        <p:nvGraphicFramePr>
          <p:cNvPr id="12299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207460"/>
              </p:ext>
            </p:extLst>
          </p:nvPr>
        </p:nvGraphicFramePr>
        <p:xfrm>
          <a:off x="5507038" y="1849438"/>
          <a:ext cx="64293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5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1849438"/>
                        <a:ext cx="64293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0" name="Group 41"/>
          <p:cNvGrpSpPr>
            <a:grpSpLocks/>
          </p:cNvGrpSpPr>
          <p:nvPr/>
        </p:nvGrpSpPr>
        <p:grpSpPr bwMode="auto">
          <a:xfrm>
            <a:off x="5338763" y="2368550"/>
            <a:ext cx="1062037" cy="560388"/>
            <a:chOff x="3046" y="1508"/>
            <a:chExt cx="669" cy="353"/>
          </a:xfrm>
        </p:grpSpPr>
        <p:sp>
          <p:nvSpPr>
            <p:cNvPr id="12324" name="Oval 42"/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12325" name="Text Box 43"/>
            <p:cNvSpPr txBox="1">
              <a:spLocks noChangeArrowheads="1"/>
            </p:cNvSpPr>
            <p:nvPr/>
          </p:nvSpPr>
          <p:spPr bwMode="auto">
            <a:xfrm>
              <a:off x="3121" y="1578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latin typeface="+mn-lt"/>
                </a:rPr>
                <a:t>process</a:t>
              </a:r>
            </a:p>
          </p:txBody>
        </p:sp>
      </p:grpSp>
      <p:sp>
        <p:nvSpPr>
          <p:cNvPr id="12301" name="Text Box 50"/>
          <p:cNvSpPr txBox="1">
            <a:spLocks noChangeArrowheads="1"/>
          </p:cNvSpPr>
          <p:nvPr/>
        </p:nvSpPr>
        <p:spPr bwMode="auto">
          <a:xfrm>
            <a:off x="5489575" y="1246188"/>
            <a:ext cx="806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host or</a:t>
            </a:r>
          </a:p>
          <a:p>
            <a:r>
              <a:rPr lang="en-US" sz="1600"/>
              <a:t>server</a:t>
            </a:r>
          </a:p>
        </p:txBody>
      </p:sp>
      <p:sp>
        <p:nvSpPr>
          <p:cNvPr id="12302" name="Text Box 56"/>
          <p:cNvSpPr txBox="1">
            <a:spLocks noChangeArrowheads="1"/>
          </p:cNvSpPr>
          <p:nvPr/>
        </p:nvSpPr>
        <p:spPr bwMode="auto">
          <a:xfrm>
            <a:off x="3395663" y="2081213"/>
            <a:ext cx="1470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  <a:latin typeface="+mn-lt"/>
              </a:rPr>
              <a:t>controlled by</a:t>
            </a:r>
          </a:p>
          <a:p>
            <a:r>
              <a:rPr lang="en-US" sz="1600">
                <a:solidFill>
                  <a:srgbClr val="FF0000"/>
                </a:solidFill>
                <a:latin typeface="+mn-lt"/>
              </a:rPr>
              <a:t>app developer</a:t>
            </a:r>
            <a:endParaRPr lang="en-US" sz="1600">
              <a:latin typeface="+mn-lt"/>
            </a:endParaRPr>
          </a:p>
        </p:txBody>
      </p:sp>
      <p:sp>
        <p:nvSpPr>
          <p:cNvPr id="12303" name="Line 58"/>
          <p:cNvSpPr>
            <a:spLocks noChangeShapeType="1"/>
          </p:cNvSpPr>
          <p:nvPr/>
        </p:nvSpPr>
        <p:spPr bwMode="auto">
          <a:xfrm flipH="1">
            <a:off x="3167063" y="2363788"/>
            <a:ext cx="219075" cy="133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2304" name="Line 58"/>
          <p:cNvSpPr>
            <a:spLocks noChangeShapeType="1"/>
          </p:cNvSpPr>
          <p:nvPr/>
        </p:nvSpPr>
        <p:spPr bwMode="auto">
          <a:xfrm>
            <a:off x="4806950" y="2376488"/>
            <a:ext cx="506413" cy="2492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2305" name="Text Box 36"/>
          <p:cNvSpPr txBox="1">
            <a:spLocks noChangeArrowheads="1"/>
          </p:cNvSpPr>
          <p:nvPr/>
        </p:nvSpPr>
        <p:spPr bwMode="auto">
          <a:xfrm>
            <a:off x="2547938" y="1354138"/>
            <a:ext cx="806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host or</a:t>
            </a:r>
          </a:p>
          <a:p>
            <a:r>
              <a:rPr lang="en-US" sz="1600"/>
              <a:t>server</a:t>
            </a:r>
          </a:p>
        </p:txBody>
      </p:sp>
      <p:sp>
        <p:nvSpPr>
          <p:cNvPr id="12306" name="Text Box 36"/>
          <p:cNvSpPr txBox="1">
            <a:spLocks noChangeArrowheads="1"/>
          </p:cNvSpPr>
          <p:nvPr/>
        </p:nvSpPr>
        <p:spPr bwMode="auto">
          <a:xfrm>
            <a:off x="5246688" y="3140075"/>
            <a:ext cx="1098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latin typeface="+mn-lt"/>
              </a:rPr>
              <a:t>Pittsburgh</a:t>
            </a:r>
          </a:p>
        </p:txBody>
      </p:sp>
      <p:sp>
        <p:nvSpPr>
          <p:cNvPr id="12307" name="Line 20"/>
          <p:cNvSpPr>
            <a:spLocks noChangeShapeType="1"/>
          </p:cNvSpPr>
          <p:nvPr/>
        </p:nvSpPr>
        <p:spPr bwMode="auto">
          <a:xfrm>
            <a:off x="3208338" y="2728913"/>
            <a:ext cx="2162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2308" name="Rectangle 21"/>
          <p:cNvSpPr>
            <a:spLocks noChangeArrowheads="1"/>
          </p:cNvSpPr>
          <p:nvPr/>
        </p:nvSpPr>
        <p:spPr bwMode="auto">
          <a:xfrm>
            <a:off x="760413" y="2527300"/>
            <a:ext cx="1301750" cy="15208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2309" name="Rectangle 22"/>
          <p:cNvSpPr>
            <a:spLocks noChangeArrowheads="1"/>
          </p:cNvSpPr>
          <p:nvPr/>
        </p:nvSpPr>
        <p:spPr bwMode="auto">
          <a:xfrm>
            <a:off x="696913" y="2573338"/>
            <a:ext cx="1328737" cy="1566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2310" name="Rectangle 23"/>
          <p:cNvSpPr>
            <a:spLocks noChangeArrowheads="1"/>
          </p:cNvSpPr>
          <p:nvPr/>
        </p:nvSpPr>
        <p:spPr bwMode="auto">
          <a:xfrm>
            <a:off x="706438" y="2570163"/>
            <a:ext cx="1319212" cy="3365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2311" name="Text Box 24"/>
          <p:cNvSpPr txBox="1">
            <a:spLocks noChangeArrowheads="1"/>
          </p:cNvSpPr>
          <p:nvPr/>
        </p:nvSpPr>
        <p:spPr bwMode="auto">
          <a:xfrm>
            <a:off x="569913" y="2527300"/>
            <a:ext cx="156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+mn-lt"/>
              </a:rPr>
              <a:t>application</a:t>
            </a:r>
          </a:p>
        </p:txBody>
      </p:sp>
      <p:sp>
        <p:nvSpPr>
          <p:cNvPr id="12312" name="Line 25"/>
          <p:cNvSpPr>
            <a:spLocks noChangeShapeType="1"/>
          </p:cNvSpPr>
          <p:nvPr/>
        </p:nvSpPr>
        <p:spPr bwMode="auto">
          <a:xfrm>
            <a:off x="696913" y="3227388"/>
            <a:ext cx="132873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2313" name="Line 26"/>
          <p:cNvSpPr>
            <a:spLocks noChangeShapeType="1"/>
          </p:cNvSpPr>
          <p:nvPr/>
        </p:nvSpPr>
        <p:spPr bwMode="auto">
          <a:xfrm>
            <a:off x="714375" y="3525838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2314" name="Line 27"/>
          <p:cNvSpPr>
            <a:spLocks noChangeShapeType="1"/>
          </p:cNvSpPr>
          <p:nvPr/>
        </p:nvSpPr>
        <p:spPr bwMode="auto">
          <a:xfrm>
            <a:off x="714375" y="3786188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2315" name="Line 28"/>
          <p:cNvSpPr>
            <a:spLocks noChangeShapeType="1"/>
          </p:cNvSpPr>
          <p:nvPr/>
        </p:nvSpPr>
        <p:spPr bwMode="auto">
          <a:xfrm>
            <a:off x="714375" y="2909888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2316" name="Rectangle 29"/>
          <p:cNvSpPr>
            <a:spLocks noChangeArrowheads="1"/>
          </p:cNvSpPr>
          <p:nvPr/>
        </p:nvSpPr>
        <p:spPr bwMode="auto">
          <a:xfrm>
            <a:off x="6670675" y="2422525"/>
            <a:ext cx="1301750" cy="15208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2317" name="Rectangle 30"/>
          <p:cNvSpPr>
            <a:spLocks noChangeArrowheads="1"/>
          </p:cNvSpPr>
          <p:nvPr/>
        </p:nvSpPr>
        <p:spPr bwMode="auto">
          <a:xfrm>
            <a:off x="6607175" y="2468563"/>
            <a:ext cx="1328738" cy="1566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2318" name="Rectangle 31"/>
          <p:cNvSpPr>
            <a:spLocks noChangeArrowheads="1"/>
          </p:cNvSpPr>
          <p:nvPr/>
        </p:nvSpPr>
        <p:spPr bwMode="auto">
          <a:xfrm>
            <a:off x="6616700" y="2465388"/>
            <a:ext cx="1319213" cy="3365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2319" name="Text Box 32"/>
          <p:cNvSpPr txBox="1">
            <a:spLocks noChangeArrowheads="1"/>
          </p:cNvSpPr>
          <p:nvPr/>
        </p:nvSpPr>
        <p:spPr bwMode="auto">
          <a:xfrm>
            <a:off x="6480175" y="2422525"/>
            <a:ext cx="156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+mn-lt"/>
              </a:rPr>
              <a:t>application</a:t>
            </a:r>
          </a:p>
        </p:txBody>
      </p:sp>
      <p:sp>
        <p:nvSpPr>
          <p:cNvPr id="12320" name="Line 33"/>
          <p:cNvSpPr>
            <a:spLocks noChangeShapeType="1"/>
          </p:cNvSpPr>
          <p:nvPr/>
        </p:nvSpPr>
        <p:spPr bwMode="auto">
          <a:xfrm>
            <a:off x="6607175" y="3122613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2321" name="Line 34"/>
          <p:cNvSpPr>
            <a:spLocks noChangeShapeType="1"/>
          </p:cNvSpPr>
          <p:nvPr/>
        </p:nvSpPr>
        <p:spPr bwMode="auto">
          <a:xfrm>
            <a:off x="6624638" y="3421063"/>
            <a:ext cx="132873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2322" name="Line 35"/>
          <p:cNvSpPr>
            <a:spLocks noChangeShapeType="1"/>
          </p:cNvSpPr>
          <p:nvPr/>
        </p:nvSpPr>
        <p:spPr bwMode="auto">
          <a:xfrm>
            <a:off x="6624638" y="3681413"/>
            <a:ext cx="132873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2323" name="Line 36"/>
          <p:cNvSpPr>
            <a:spLocks noChangeShapeType="1"/>
          </p:cNvSpPr>
          <p:nvPr/>
        </p:nvSpPr>
        <p:spPr bwMode="auto">
          <a:xfrm>
            <a:off x="6624638" y="2805113"/>
            <a:ext cx="132873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3223</TotalTime>
  <Words>4786</Words>
  <Application>Microsoft Office PowerPoint</Application>
  <PresentationFormat>On-screen Show (4:3)</PresentationFormat>
  <Paragraphs>1248</Paragraphs>
  <Slides>74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7" baseType="lpstr">
      <vt:lpstr>ＭＳ Ｐゴシック</vt:lpstr>
      <vt:lpstr>ＭＳ Ｐゴシック</vt:lpstr>
      <vt:lpstr>Arial</vt:lpstr>
      <vt:lpstr>Comic Sans MS</vt:lpstr>
      <vt:lpstr>Courier New</vt:lpstr>
      <vt:lpstr>Gill Sans MT</vt:lpstr>
      <vt:lpstr>Symbol</vt:lpstr>
      <vt:lpstr>Times New Roman</vt:lpstr>
      <vt:lpstr>Verdana</vt:lpstr>
      <vt:lpstr>Wingdings</vt:lpstr>
      <vt:lpstr>ZapfDingbats</vt:lpstr>
      <vt:lpstr>LECTURE</vt:lpstr>
      <vt:lpstr>Clip</vt:lpstr>
      <vt:lpstr>Application Layer</vt:lpstr>
      <vt:lpstr>Where are we now?</vt:lpstr>
      <vt:lpstr>Some network apps</vt:lpstr>
      <vt:lpstr>Creating a network app</vt:lpstr>
      <vt:lpstr>Application architectures</vt:lpstr>
      <vt:lpstr>Client-server architecture</vt:lpstr>
      <vt:lpstr>Pure P2P architecture</vt:lpstr>
      <vt:lpstr>Hybrid of client-server and P2P</vt:lpstr>
      <vt:lpstr>Layered Architecture: Application Layer</vt:lpstr>
      <vt:lpstr>App-layer protocol defines</vt:lpstr>
      <vt:lpstr>Processes communicating</vt:lpstr>
      <vt:lpstr>Layered Architecture: Application Layer</vt:lpstr>
      <vt:lpstr>Sockets</vt:lpstr>
      <vt:lpstr>Sockets: What are they?</vt:lpstr>
      <vt:lpstr>Multiplexing / Demultiplexing</vt:lpstr>
      <vt:lpstr>What transport service does an app need?</vt:lpstr>
      <vt:lpstr>Internet transport protocols services</vt:lpstr>
      <vt:lpstr>Internet apps:  application, transport protocols</vt:lpstr>
      <vt:lpstr>Some application protocols</vt:lpstr>
      <vt:lpstr>WEB HTTP</vt:lpstr>
      <vt:lpstr>Web and HTTP</vt:lpstr>
      <vt:lpstr>HTTP overview</vt:lpstr>
      <vt:lpstr>HTTP request message</vt:lpstr>
      <vt:lpstr>HTTP response message</vt:lpstr>
      <vt:lpstr>HTTP response status codes</vt:lpstr>
      <vt:lpstr>HTTP overview (continued)</vt:lpstr>
      <vt:lpstr>Transport Layer Overhead</vt:lpstr>
      <vt:lpstr>HTTP connections</vt:lpstr>
      <vt:lpstr>Nonpersistent HTTP</vt:lpstr>
      <vt:lpstr>Nonpersistent HTTP (cont.)</vt:lpstr>
      <vt:lpstr>Persistent HTTP</vt:lpstr>
      <vt:lpstr>HTTP: Response time</vt:lpstr>
      <vt:lpstr>Persistent Non-Persistent</vt:lpstr>
      <vt:lpstr>User-server state: cookies</vt:lpstr>
      <vt:lpstr>Cookies: keeping “state” (cont.)</vt:lpstr>
      <vt:lpstr>Cookies (continued)</vt:lpstr>
      <vt:lpstr>Caching</vt:lpstr>
      <vt:lpstr>Web caches (proxy server)</vt:lpstr>
      <vt:lpstr>Web Caching Advantages</vt:lpstr>
      <vt:lpstr>EMAIL</vt:lpstr>
      <vt:lpstr>Electronic Mail</vt:lpstr>
      <vt:lpstr>Electronic Mail: mail servers</vt:lpstr>
      <vt:lpstr>Electronic Mail: SMTP</vt:lpstr>
      <vt:lpstr>Scenario: Alice sends message to Bob</vt:lpstr>
      <vt:lpstr>Mail access protocols</vt:lpstr>
      <vt:lpstr>POP3 and IMAP</vt:lpstr>
      <vt:lpstr>DNS: Domain Name System</vt:lpstr>
      <vt:lpstr>DNS: Domain Name System</vt:lpstr>
      <vt:lpstr>DNS: Domain Name System</vt:lpstr>
      <vt:lpstr>DNS: domain name system</vt:lpstr>
      <vt:lpstr>DNS: domain name system</vt:lpstr>
      <vt:lpstr>DNS Query</vt:lpstr>
      <vt:lpstr>Local Resolver</vt:lpstr>
      <vt:lpstr>Local Resolver</vt:lpstr>
      <vt:lpstr>DNS Servers: Types and Hierarchy</vt:lpstr>
      <vt:lpstr>DNS name  resolution example</vt:lpstr>
      <vt:lpstr>PowerPoint Presentation</vt:lpstr>
      <vt:lpstr>Mix and Match</vt:lpstr>
      <vt:lpstr>Workload and Caching</vt:lpstr>
      <vt:lpstr>Peer-to-Peer</vt:lpstr>
      <vt:lpstr>P2P: A distributed System Architecture</vt:lpstr>
      <vt:lpstr>File Distribution: Server-Client vs P2P</vt:lpstr>
      <vt:lpstr>File distribution time: server-client</vt:lpstr>
      <vt:lpstr>File distribution time: P2P</vt:lpstr>
      <vt:lpstr>Server-client vs. P2P: example </vt:lpstr>
      <vt:lpstr>File distribution: BitTorrent </vt:lpstr>
      <vt:lpstr>File distribution: BitTorrent  Tracker</vt:lpstr>
      <vt:lpstr>File distribution: BitTorrent </vt:lpstr>
      <vt:lpstr>BitTorrent (1)</vt:lpstr>
      <vt:lpstr>BitTorrent (2)</vt:lpstr>
      <vt:lpstr>P2P Case study: Skype</vt:lpstr>
      <vt:lpstr>Scalability</vt:lpstr>
      <vt:lpstr>Scalability</vt:lpstr>
      <vt:lpstr>Application Layer</vt:lpstr>
    </vt:vector>
  </TitlesOfParts>
  <Company>METUCC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guran</dc:creator>
  <cp:lastModifiedBy>eguran</cp:lastModifiedBy>
  <cp:revision>449</cp:revision>
  <cp:lastPrinted>1601-01-01T00:00:00Z</cp:lastPrinted>
  <dcterms:created xsi:type="dcterms:W3CDTF">2011-02-15T06:49:03Z</dcterms:created>
  <dcterms:modified xsi:type="dcterms:W3CDTF">2018-03-05T04:20:42Z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