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5" r:id="rId2"/>
    <p:sldId id="381" r:id="rId3"/>
    <p:sldId id="491" r:id="rId4"/>
    <p:sldId id="492" r:id="rId5"/>
    <p:sldId id="598" r:id="rId6"/>
    <p:sldId id="568" r:id="rId7"/>
    <p:sldId id="552" r:id="rId8"/>
    <p:sldId id="597" r:id="rId9"/>
    <p:sldId id="599" r:id="rId10"/>
    <p:sldId id="572" r:id="rId11"/>
    <p:sldId id="600" r:id="rId12"/>
    <p:sldId id="390" r:id="rId13"/>
    <p:sldId id="396" r:id="rId14"/>
    <p:sldId id="397" r:id="rId15"/>
    <p:sldId id="398" r:id="rId16"/>
    <p:sldId id="518" r:id="rId17"/>
    <p:sldId id="544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45" r:id="rId27"/>
    <p:sldId id="603" r:id="rId28"/>
    <p:sldId id="602" r:id="rId29"/>
    <p:sldId id="56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84380" autoAdjust="0"/>
  </p:normalViewPr>
  <p:slideViewPr>
    <p:cSldViewPr snapToGrid="0">
      <p:cViewPr varScale="1">
        <p:scale>
          <a:sx n="75" d="100"/>
          <a:sy n="75" d="100"/>
        </p:scale>
        <p:origin x="1675" y="58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2A7EA88-26A2-4108-A5CF-92BB39DC7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0FF75B-A7EA-465C-BC6E-EFA05B42F652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66237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E48205-CFE1-46AD-853C-980E8E5776DB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181596F-639B-4ECC-BBD8-96D4D5126AE7}" type="slidenum">
              <a:rPr lang="en-US" sz="1200">
                <a:latin typeface="Times New Roman" pitchFamily="18" charset="0"/>
              </a:rPr>
              <a:pPr algn="r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20" tIns="45711" rIns="91420" bIns="45711"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4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C02BF2-6978-4459-9179-5B9A9F637A2C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60021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A7EA88-26A2-4108-A5CF-92BB39DC7D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957" y="693738"/>
            <a:ext cx="108834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657611-34A1-40A1-BF45-561706AF4AC6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7FED37-6EE1-4B30-9F30-A5BD89289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FB2F-5D2B-4284-822B-39833B564789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0EB0-4D05-4435-AC36-30186E28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4C0C4-0970-46B8-9CC6-A14FF6BB9379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9AAD9-A888-4238-B855-49E14C2B0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C89DF-EA51-4F7C-BBD0-5E89382A9DE9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96B0-A4C5-496F-9182-9D39A7DA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2B2A-D6F9-4E89-88E4-FF72E10A0B42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297DF-A53B-44A4-88D7-EF89BA6B5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1794-A303-429F-8A2B-0BBFB47D95B0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B1654-3357-4E61-ABD4-60EC8CE5B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0F994-B7E5-4861-8588-22A294D21D3A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5CD9-4BED-444D-A5C5-87E438D1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A73C1-00EC-4BA8-AC61-FCCB99CDB46C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4E61B-14E6-4E29-864F-4655409EE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932F-37C7-4B91-9E05-9DA9704F9F41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EF646-4FC2-4B44-B705-AB2075CA2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17A6D-6D06-4A5B-9E56-40195563537B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F92D-9C63-4668-B959-A15FA3822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5316-75CF-446F-9F3F-30A13EC81022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B9896-5EC6-4DAE-BBCB-B768740D6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187319DF-7E7E-45B6-A761-985DA790E3A9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B185FBC-D42B-4C2C-9901-6FA5F0B45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663" y="6216650"/>
            <a:ext cx="6622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11.wmf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1.wmf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Part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F13B2C-6275-4C17-81B4-7B508CB6C58B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59E037-1BBF-472D-B32A-6312446ACB75}" type="slidenum">
              <a:rPr lang="en-US">
                <a:latin typeface="Verdana" pitchFamily="34" charset="0"/>
              </a:rPr>
              <a:pPr/>
              <a:t>10</a:t>
            </a:fld>
            <a:endParaRPr lang="en-US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Transport Layer Segment</a:t>
            </a:r>
            <a:endParaRPr lang="en-US" dirty="0" smtClean="0"/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2790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IP datagrams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each datagram has source IP address, destination IP address</a:t>
            </a:r>
          </a:p>
          <a:p>
            <a:pPr lvl="1" eaLnBrk="1" hangingPunct="1"/>
            <a:r>
              <a:rPr lang="en-US" sz="2000" dirty="0" smtClean="0"/>
              <a:t>each datagram carries 1 transport-layer segment</a:t>
            </a:r>
            <a:endParaRPr lang="en-US" sz="1800" dirty="0" smtClean="0"/>
          </a:p>
          <a:p>
            <a:pPr lvl="1" eaLnBrk="1" hangingPunct="1"/>
            <a:r>
              <a:rPr lang="en-US" sz="2000" dirty="0" smtClean="0"/>
              <a:t>each segment has source, destination port number </a:t>
            </a:r>
          </a:p>
          <a:p>
            <a:pPr eaLnBrk="1" hangingPunct="1"/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Port numbers are components of process IDs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Host uses IP addresses &amp; port numbers to direct segment to appropriate socket</a:t>
            </a:r>
            <a:endParaRPr lang="en-US" sz="2000" dirty="0" smtClean="0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324056" y="2117725"/>
            <a:ext cx="15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source port #</a:t>
            </a:r>
            <a:endParaRPr lang="en-US" sz="2400" dirty="0">
              <a:latin typeface="+mn-lt"/>
            </a:endParaRPr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7119965" y="2117725"/>
            <a:ext cx="1274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+mn-lt"/>
              </a:rPr>
              <a:t>dest port #</a:t>
            </a:r>
            <a:endParaRPr lang="en-US" sz="2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6449643" y="1665288"/>
            <a:ext cx="86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32 bits</a:t>
            </a:r>
            <a:endParaRPr lang="en-US" sz="2400">
              <a:latin typeface="+mn-lt"/>
            </a:endParaRP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21" name="Text Box 14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data </a:t>
            </a:r>
          </a:p>
          <a:p>
            <a:pPr algn="ctr"/>
            <a:r>
              <a:rPr lang="en-US" sz="2000">
                <a:latin typeface="+mn-lt"/>
              </a:rPr>
              <a:t>(message)</a:t>
            </a:r>
            <a:endParaRPr lang="en-US" sz="2400">
              <a:latin typeface="+mn-lt"/>
            </a:endParaRPr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5768773" y="2860675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other header fields</a:t>
            </a:r>
            <a:endParaRPr lang="en-US" sz="2400">
              <a:latin typeface="+mn-lt"/>
            </a:endParaRPr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TCP/UDP segment format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Protocols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31939"/>
            <a:ext cx="4038600" cy="3118803"/>
          </a:xfrm>
        </p:spPr>
        <p:txBody>
          <a:bodyPr/>
          <a:lstStyle/>
          <a:p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No state on either side </a:t>
            </a:r>
            <a:r>
              <a:rPr lang="en-US" dirty="0" smtClean="0">
                <a:sym typeface="Wingdings" panose="05000000000000000000" pitchFamily="2" charset="2"/>
              </a:rPr>
              <a:t>Connectionless</a:t>
            </a:r>
          </a:p>
          <a:p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2817969"/>
            <a:ext cx="4038600" cy="3118803"/>
          </a:xfrm>
        </p:spPr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State at both sides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State: which segments are sent, which segments are received, order of segments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5B1794-A303-429F-8A2B-0BBFB47D95B0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B1654-3357-4E61-ABD4-60EC8CE5B0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34720" y="1625599"/>
            <a:ext cx="7274560" cy="99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Run on sender and receiver host devices</a:t>
            </a:r>
          </a:p>
          <a:p>
            <a:pPr marL="0" indent="0">
              <a:buNone/>
            </a:pPr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142104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54BCAC-5730-4BB3-A538-FF5950B9C21A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4BC8A0-66DD-4EB2-A335-372E7C5189BC}" type="slidenum">
              <a:rPr lang="en-US">
                <a:latin typeface="Verdana" pitchFamily="34" charset="0"/>
              </a:rPr>
              <a:pPr/>
              <a:t>12</a:t>
            </a:fld>
            <a:endParaRPr lang="en-US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Connectionless demultiplexing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UDP socket identified by  two-tuple: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dest</a:t>
            </a:r>
            <a:r>
              <a:rPr lang="en-US" sz="2400" dirty="0" smtClean="0">
                <a:solidFill>
                  <a:srgbClr val="FF0000"/>
                </a:solidFill>
              </a:rPr>
              <a:t> IP address, </a:t>
            </a:r>
            <a:r>
              <a:rPr lang="en-US" sz="2400" dirty="0" err="1" smtClean="0">
                <a:solidFill>
                  <a:srgbClr val="FF0000"/>
                </a:solidFill>
              </a:rPr>
              <a:t>dest</a:t>
            </a:r>
            <a:r>
              <a:rPr lang="en-US" sz="2400" dirty="0" smtClean="0">
                <a:solidFill>
                  <a:srgbClr val="FF0000"/>
                </a:solidFill>
              </a:rPr>
              <a:t> port number)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When host receives UDP segment: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checks destination port number in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directs UDP segment to socket with that port number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 datagrams with different source IP addresses and/or source port numbers directed to same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265493-F0A3-49BD-9095-DCD81584F0AB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F022B2-F326-496F-B00E-C5C0E9249DA9}" type="slidenum">
              <a:rPr lang="en-US">
                <a:latin typeface="Verdana" pitchFamily="34" charset="0"/>
              </a:rPr>
              <a:pPr/>
              <a:t>13</a:t>
            </a:fld>
            <a:endParaRPr lang="en-US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UDP: User Datagram Protocol</a:t>
            </a:r>
            <a:endParaRPr lang="en-US" sz="440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5772" y="1447800"/>
            <a:ext cx="4194628" cy="4648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“no frills,” “bare bones” Internet transport protocol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Only provides process </a:t>
            </a:r>
            <a:r>
              <a:rPr lang="en-US" sz="2000" dirty="0" err="1" smtClean="0">
                <a:solidFill>
                  <a:srgbClr val="FF0000"/>
                </a:solidFill>
              </a:rPr>
              <a:t>demux</a:t>
            </a:r>
            <a:r>
              <a:rPr lang="en-US" sz="2000" dirty="0" smtClean="0">
                <a:solidFill>
                  <a:srgbClr val="FF0000"/>
                </a:solidFill>
              </a:rPr>
              <a:t> via socket</a:t>
            </a:r>
          </a:p>
          <a:p>
            <a:pPr eaLnBrk="1" hangingPunct="1"/>
            <a:r>
              <a:rPr lang="en-US" sz="2000" dirty="0" smtClean="0"/>
              <a:t>“best effort” service, UDP segments may be:</a:t>
            </a:r>
          </a:p>
          <a:p>
            <a:pPr lvl="1" eaLnBrk="1" hangingPunct="1"/>
            <a:r>
              <a:rPr lang="en-US" sz="2000" dirty="0" smtClean="0"/>
              <a:t>lost</a:t>
            </a:r>
          </a:p>
          <a:p>
            <a:pPr lvl="1" eaLnBrk="1" hangingPunct="1"/>
            <a:r>
              <a:rPr lang="en-US" sz="2000" dirty="0" smtClean="0"/>
              <a:t>delivered out of order to app</a:t>
            </a:r>
          </a:p>
          <a:p>
            <a:pPr eaLnBrk="1" hangingPunct="1"/>
            <a:r>
              <a:rPr lang="en-US" sz="2000" i="1" dirty="0" smtClean="0">
                <a:solidFill>
                  <a:srgbClr val="FF0000"/>
                </a:solidFill>
              </a:rPr>
              <a:t>connectionless: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no handshaking between UDP sender, receiver</a:t>
            </a:r>
          </a:p>
          <a:p>
            <a:pPr lvl="1" eaLnBrk="1" hangingPunct="1"/>
            <a:r>
              <a:rPr lang="en-US" sz="2000" dirty="0" smtClean="0"/>
              <a:t>each UDP segment handled independently of others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Why is there a UDP?</a:t>
            </a:r>
            <a:endParaRPr lang="en-US" sz="2400" smtClean="0"/>
          </a:p>
          <a:p>
            <a:pPr eaLnBrk="1" hangingPunct="1"/>
            <a:r>
              <a:rPr lang="en-US" sz="2000" smtClean="0"/>
              <a:t>no connection establishment (which can add delay)</a:t>
            </a:r>
          </a:p>
          <a:p>
            <a:pPr eaLnBrk="1" hangingPunct="1"/>
            <a:r>
              <a:rPr lang="en-US" sz="2000" smtClean="0"/>
              <a:t>simple: no connection state at sender, receiver</a:t>
            </a:r>
          </a:p>
          <a:p>
            <a:pPr eaLnBrk="1" hangingPunct="1"/>
            <a:r>
              <a:rPr lang="en-US" sz="2000" smtClean="0"/>
              <a:t>small segment header</a:t>
            </a:r>
          </a:p>
          <a:p>
            <a:pPr eaLnBrk="1" hangingPunct="1"/>
            <a:r>
              <a:rPr lang="en-US" sz="2000" smtClean="0"/>
              <a:t>no congestion control: UDP can blast away as fast as desired</a:t>
            </a:r>
            <a:endParaRPr lang="en-US" sz="2400" smtClean="0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1F2A6D-F301-4C8A-8B88-AB3AFF549451}" type="datetime1">
              <a:rPr lang="en-US">
                <a:latin typeface="+mn-lt"/>
              </a:rPr>
              <a:pPr/>
              <a:t>3/13/2018</a:t>
            </a:fld>
            <a:endParaRPr lang="en-US">
              <a:latin typeface="+mn-lt"/>
            </a:endParaRP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Ece GURAN SCHMIDT EE444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F3CE42-3B81-4BC0-9F01-9612AA841A13}" type="slidenum">
              <a:rPr lang="en-US">
                <a:latin typeface="+mn-lt"/>
              </a:rPr>
              <a:pPr/>
              <a:t>14</a:t>
            </a:fld>
            <a:endParaRPr lang="en-US">
              <a:latin typeface="+mn-lt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UDP: more</a:t>
            </a:r>
            <a:endParaRPr lang="en-US" smtClean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often used for streaming multimedia apps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loss tolerant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rate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other UDP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reliable transfer over UDP: add reliability at a higher layer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5324056" y="2117725"/>
            <a:ext cx="15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source port #</a:t>
            </a:r>
            <a:endParaRPr lang="en-US" sz="2400">
              <a:latin typeface="+mn-lt"/>
            </a:endParaRP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7119965" y="21177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dest port #</a:t>
            </a:r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6449643" y="1665288"/>
            <a:ext cx="86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32 bits</a:t>
            </a:r>
            <a:endParaRPr lang="en-US" sz="2400">
              <a:latin typeface="+mn-lt"/>
            </a:endParaRPr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89" name="Text Box 14"/>
          <p:cNvSpPr txBox="1">
            <a:spLocks noChangeArrowheads="1"/>
          </p:cNvSpPr>
          <p:nvPr/>
        </p:nvSpPr>
        <p:spPr bwMode="auto">
          <a:xfrm>
            <a:off x="6154752" y="3951288"/>
            <a:ext cx="1441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data </a:t>
            </a:r>
          </a:p>
          <a:p>
            <a:pPr algn="ctr"/>
            <a:r>
              <a:rPr lang="en-US" sz="2000">
                <a:latin typeface="+mn-lt"/>
              </a:rPr>
              <a:t>(message)</a:t>
            </a:r>
            <a:endParaRPr lang="en-US" sz="2400">
              <a:latin typeface="+mn-lt"/>
            </a:endParaRPr>
          </a:p>
        </p:txBody>
      </p:sp>
      <p:sp>
        <p:nvSpPr>
          <p:cNvPr id="28690" name="Text Box 15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UDP segment format</a:t>
            </a:r>
            <a:endParaRPr lang="en-US" sz="2400">
              <a:latin typeface="+mn-lt"/>
            </a:endParaRPr>
          </a:p>
        </p:txBody>
      </p:sp>
      <p:sp>
        <p:nvSpPr>
          <p:cNvPr id="28691" name="Line 16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8692" name="Text Box 17"/>
          <p:cNvSpPr txBox="1">
            <a:spLocks noChangeArrowheads="1"/>
          </p:cNvSpPr>
          <p:nvPr/>
        </p:nvSpPr>
        <p:spPr bwMode="auto">
          <a:xfrm>
            <a:off x="5651378" y="2508250"/>
            <a:ext cx="813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length</a:t>
            </a:r>
            <a:endParaRPr lang="en-US" sz="2400">
              <a:latin typeface="+mn-lt"/>
            </a:endParaRPr>
          </a:p>
        </p:txBody>
      </p:sp>
      <p:sp>
        <p:nvSpPr>
          <p:cNvPr id="28693" name="Text Box 18"/>
          <p:cNvSpPr txBox="1">
            <a:spLocks noChangeArrowheads="1"/>
          </p:cNvSpPr>
          <p:nvPr/>
        </p:nvSpPr>
        <p:spPr bwMode="auto">
          <a:xfrm>
            <a:off x="7172600" y="2498725"/>
            <a:ext cx="1223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checksum</a:t>
            </a:r>
            <a:endParaRPr lang="en-US" sz="2400">
              <a:latin typeface="+mn-lt"/>
            </a:endParaRPr>
          </a:p>
        </p:txBody>
      </p:sp>
      <p:sp>
        <p:nvSpPr>
          <p:cNvPr id="28694" name="Text Box 19"/>
          <p:cNvSpPr txBox="1">
            <a:spLocks noChangeArrowheads="1"/>
          </p:cNvSpPr>
          <p:nvPr/>
        </p:nvSpPr>
        <p:spPr bwMode="auto">
          <a:xfrm>
            <a:off x="3561388" y="2212975"/>
            <a:ext cx="15440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>
                <a:latin typeface="+mn-lt"/>
              </a:rPr>
              <a:t>Length, in</a:t>
            </a:r>
          </a:p>
          <a:p>
            <a:pPr algn="r"/>
            <a:r>
              <a:rPr lang="en-US">
                <a:latin typeface="+mn-lt"/>
              </a:rPr>
              <a:t>bytes of UDP</a:t>
            </a:r>
          </a:p>
          <a:p>
            <a:pPr algn="r"/>
            <a:r>
              <a:rPr lang="en-US">
                <a:latin typeface="+mn-lt"/>
              </a:rPr>
              <a:t>segment,</a:t>
            </a:r>
          </a:p>
          <a:p>
            <a:pPr algn="r"/>
            <a:r>
              <a:rPr lang="en-US">
                <a:latin typeface="+mn-lt"/>
              </a:rPr>
              <a:t>including</a:t>
            </a:r>
          </a:p>
          <a:p>
            <a:pPr algn="r"/>
            <a:r>
              <a:rPr lang="en-US">
                <a:latin typeface="+mn-lt"/>
              </a:rPr>
              <a:t>header</a:t>
            </a:r>
            <a:endParaRPr lang="en-US" sz="2400">
              <a:latin typeface="+mn-lt"/>
            </a:endParaRPr>
          </a:p>
        </p:txBody>
      </p:sp>
      <p:sp>
        <p:nvSpPr>
          <p:cNvPr id="28695" name="Line 20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9E856D-3205-4F50-A221-C4C18138A8FD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ABAD91-9ADD-48F5-8AE9-9F5BCF7E5E76}" type="slidenum">
              <a:rPr lang="en-US">
                <a:latin typeface="Verdana" pitchFamily="34" charset="0"/>
              </a:rPr>
              <a:pPr/>
              <a:t>15</a:t>
            </a:fld>
            <a:endParaRPr lang="en-US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 checksum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2532063"/>
            <a:ext cx="3871913" cy="340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pPr eaLnBrk="1" hangingPunct="1"/>
            <a:r>
              <a:rPr lang="en-US" sz="2000" smtClean="0"/>
              <a:t>treat segment contents as sequence of 16-bit integers</a:t>
            </a:r>
          </a:p>
          <a:p>
            <a:pPr eaLnBrk="1" hangingPunct="1"/>
            <a:r>
              <a:rPr lang="en-US" sz="2000" smtClean="0"/>
              <a:t>checksum: addition (1’s complement sum) of segment contents</a:t>
            </a:r>
          </a:p>
          <a:p>
            <a:pPr eaLnBrk="1" hangingPunct="1"/>
            <a:r>
              <a:rPr lang="en-US" sz="2000" smtClean="0"/>
              <a:t>sender puts checksum value into UDP checksum field</a:t>
            </a: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Receiver:</a:t>
            </a:r>
            <a:endParaRPr lang="en-US" sz="2400" smtClean="0"/>
          </a:p>
          <a:p>
            <a:pPr eaLnBrk="1" hangingPunct="1"/>
            <a:r>
              <a:rPr lang="en-US" sz="2000" smtClean="0"/>
              <a:t>compute checksum of received segment</a:t>
            </a:r>
          </a:p>
          <a:p>
            <a:pPr eaLnBrk="1" hangingPunct="1"/>
            <a:r>
              <a:rPr lang="en-US" sz="2000" smtClean="0"/>
              <a:t>check if computed checksum equals checksum field value:</a:t>
            </a:r>
          </a:p>
          <a:p>
            <a:pPr lvl="1" eaLnBrk="1" hangingPunct="1"/>
            <a:r>
              <a:rPr lang="en-US" sz="2000" smtClean="0"/>
              <a:t>NO - error detected</a:t>
            </a:r>
          </a:p>
          <a:p>
            <a:pPr lvl="1" eaLnBrk="1" hangingPunct="1"/>
            <a:r>
              <a:rPr lang="en-US" sz="2000" smtClean="0"/>
              <a:t>YES - no error detected. </a:t>
            </a:r>
            <a:r>
              <a:rPr lang="en-US" sz="2000" i="1" smtClean="0"/>
              <a:t>But maybe errors nonetheless?</a:t>
            </a:r>
            <a:r>
              <a:rPr lang="en-US" sz="2000" smtClean="0"/>
              <a:t> More later ….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800" u="sng">
                <a:solidFill>
                  <a:srgbClr val="FF0000"/>
                </a:solidFill>
              </a:rPr>
              <a:t>Goal:</a:t>
            </a:r>
            <a:r>
              <a:rPr lang="en-US" sz="2800"/>
              <a:t> detect “errors” (e.g., flipped bits) in transmitted segment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E09B5E-7FE6-4BB2-BB41-61DDE586FB0F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1CF021-05EC-4A18-B376-4C690128CE66}" type="slidenum">
              <a:rPr lang="en-US">
                <a:latin typeface="Verdana" pitchFamily="34" charset="0"/>
              </a:rPr>
              <a:pPr/>
              <a:t>16</a:t>
            </a:fld>
            <a:endParaRPr lang="en-US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Real-Time Transport Protocol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63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A layer between UDP (Transport Layer) and application layer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Adds more features to UDP without delays of TCP</a:t>
            </a:r>
          </a:p>
        </p:txBody>
      </p:sp>
      <p:pic>
        <p:nvPicPr>
          <p:cNvPr id="30727" name="Picture 4" descr="6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9787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0" y="5230813"/>
            <a:ext cx="4194175" cy="649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The position of RTP </a:t>
            </a:r>
          </a:p>
          <a:p>
            <a:pPr marL="609600" indent="-609600"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in the protocol stack.  </a:t>
            </a:r>
          </a:p>
        </p:txBody>
      </p:sp>
      <p:sp>
        <p:nvSpPr>
          <p:cNvPr id="30729" name="Rectangle 6"/>
          <p:cNvSpPr>
            <a:spLocks noChangeArrowheads="1"/>
          </p:cNvSpPr>
          <p:nvPr/>
        </p:nvSpPr>
        <p:spPr bwMode="auto">
          <a:xfrm>
            <a:off x="5099050" y="5559425"/>
            <a:ext cx="3395663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Packet nesting.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48CEFD-8831-4DFD-A6F7-0AE01D5C00EE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9CCD70-E0D2-45F5-8E27-C613BE82161D}" type="slidenum">
              <a:rPr lang="en-US">
                <a:latin typeface="Verdana" pitchFamily="34" charset="0"/>
              </a:rPr>
              <a:pPr/>
              <a:t>17</a:t>
            </a:fld>
            <a:endParaRPr lang="en-US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Real-Time Transport Protocol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end-to-end delivery services for data with real-time  characteristics, such as interactive audio and video.</a:t>
            </a:r>
          </a:p>
          <a:p>
            <a:pPr eaLnBrk="1" hangingPunct="1"/>
            <a:r>
              <a:rPr lang="en-US" smtClean="0"/>
              <a:t>Those services include payload type identification, sequence numbering, timestamping and delivery monitoring.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BE442-FA5E-4337-8DBC-27E8978D00AE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74344F-6148-4B7B-BA4D-68C80EE87C1D}" type="slidenum">
              <a:rPr lang="en-US">
                <a:latin typeface="Verdana" pitchFamily="34" charset="0"/>
              </a:rPr>
              <a:pPr/>
              <a:t>18</a:t>
            </a:fld>
            <a:endParaRPr lang="en-US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Internet transport-layer protocol services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214438"/>
            <a:ext cx="457835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Service primitives: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Implemented as the </a:t>
            </a:r>
            <a:r>
              <a:rPr lang="en-US" dirty="0" smtClean="0">
                <a:solidFill>
                  <a:srgbClr val="FF0000"/>
                </a:solidFill>
              </a:rPr>
              <a:t>Socket Data Structure </a:t>
            </a:r>
            <a:r>
              <a:rPr lang="en-US" dirty="0" smtClean="0"/>
              <a:t>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Application programmers can write code according to a standard set of primitives and have these programs work on a wide variety of networks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5367" name="Freeform 4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68" name="Freeform 5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959058 w 765"/>
              <a:gd name="T1" fmla="*/ 22758 h 459"/>
              <a:gd name="T2" fmla="*/ 651435 w 765"/>
              <a:gd name="T3" fmla="*/ 159303 h 459"/>
              <a:gd name="T4" fmla="*/ 217145 w 765"/>
              <a:gd name="T5" fmla="*/ 227576 h 459"/>
              <a:gd name="T6" fmla="*/ 31667 w 765"/>
              <a:gd name="T7" fmla="*/ 764656 h 459"/>
              <a:gd name="T8" fmla="*/ 407147 w 765"/>
              <a:gd name="T9" fmla="*/ 1010439 h 459"/>
              <a:gd name="T10" fmla="*/ 782627 w 765"/>
              <a:gd name="T11" fmla="*/ 969475 h 459"/>
              <a:gd name="T12" fmla="*/ 1320966 w 765"/>
              <a:gd name="T13" fmla="*/ 1010439 h 459"/>
              <a:gd name="T14" fmla="*/ 1578826 w 765"/>
              <a:gd name="T15" fmla="*/ 987681 h 459"/>
              <a:gd name="T16" fmla="*/ 1700970 w 765"/>
              <a:gd name="T17" fmla="*/ 846584 h 459"/>
              <a:gd name="T18" fmla="*/ 1696446 w 765"/>
              <a:gd name="T19" fmla="*/ 359570 h 459"/>
              <a:gd name="T20" fmla="*/ 1497396 w 765"/>
              <a:gd name="T21" fmla="*/ 77376 h 459"/>
              <a:gd name="T22" fmla="*/ 959058 w 765"/>
              <a:gd name="T23" fmla="*/ 2275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69" name="Freeform 6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1028700 w 1036"/>
              <a:gd name="T1" fmla="*/ 17463 h 675"/>
              <a:gd name="T2" fmla="*/ 619125 w 1036"/>
              <a:gd name="T3" fmla="*/ 84138 h 675"/>
              <a:gd name="T4" fmla="*/ 327025 w 1036"/>
              <a:gd name="T5" fmla="*/ 204788 h 675"/>
              <a:gd name="T6" fmla="*/ 241300 w 1036"/>
              <a:gd name="T7" fmla="*/ 363538 h 675"/>
              <a:gd name="T8" fmla="*/ 34925 w 1036"/>
              <a:gd name="T9" fmla="*/ 471488 h 675"/>
              <a:gd name="T10" fmla="*/ 28575 w 1036"/>
              <a:gd name="T11" fmla="*/ 728663 h 675"/>
              <a:gd name="T12" fmla="*/ 209550 w 1036"/>
              <a:gd name="T13" fmla="*/ 776288 h 675"/>
              <a:gd name="T14" fmla="*/ 727075 w 1036"/>
              <a:gd name="T15" fmla="*/ 776288 h 675"/>
              <a:gd name="T16" fmla="*/ 949325 w 1036"/>
              <a:gd name="T17" fmla="*/ 881063 h 675"/>
              <a:gd name="T18" fmla="*/ 1193800 w 1036"/>
              <a:gd name="T19" fmla="*/ 1042988 h 675"/>
              <a:gd name="T20" fmla="*/ 1381125 w 1036"/>
              <a:gd name="T21" fmla="*/ 1049338 h 675"/>
              <a:gd name="T22" fmla="*/ 1511300 w 1036"/>
              <a:gd name="T23" fmla="*/ 957263 h 675"/>
              <a:gd name="T24" fmla="*/ 1574800 w 1036"/>
              <a:gd name="T25" fmla="*/ 706438 h 675"/>
              <a:gd name="T26" fmla="*/ 1616075 w 1036"/>
              <a:gd name="T27" fmla="*/ 461963 h 675"/>
              <a:gd name="T28" fmla="*/ 1622425 w 1036"/>
              <a:gd name="T29" fmla="*/ 169863 h 675"/>
              <a:gd name="T30" fmla="*/ 1482725 w 1036"/>
              <a:gd name="T31" fmla="*/ 26988 h 675"/>
              <a:gd name="T32" fmla="*/ 1231900 w 1036"/>
              <a:gd name="T33" fmla="*/ 4763 h 675"/>
              <a:gd name="T34" fmla="*/ 1028700 w 1036"/>
              <a:gd name="T35" fmla="*/ 17463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370" name="Group 7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5759" name="Rectangle 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60" name="AutoShape 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+mn-lt"/>
              </a:endParaRPr>
            </a:p>
          </p:txBody>
        </p:sp>
      </p:grpSp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5729" name="Line 1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0" name="Line 1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1" name="Line 1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2" name="Line 1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3" name="Line 1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4" name="Line 1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5" name="Line 1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6" name="Line 1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7" name="Line 1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8" name="Line 2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9" name="Line 2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0" name="Line 2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1" name="Line 2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2" name="Line 2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3" name="Line 2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744" name="Group 2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5755" name="Line 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6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7" name="Line 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8" name="Line 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745" name="Group 3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5751" name="Line 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2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3" name="Line 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4" name="Line 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746" name="Group 3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5747" name="Line 3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48" name="Line 3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49" name="Line 3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0" name="Line 4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372" name="Oval 41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3" name="Line 42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4" name="Line 43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5" name="Rectangle 44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76" name="Oval 45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77" name="Group 46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5726" name="Line 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7" name="Line 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8" name="Line 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78" name="Group 50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5723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4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5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79" name="Oval 54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0" name="Line 55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1" name="Line 56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2" name="Rectangle 57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83" name="Oval 58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84" name="Group 59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5720" name="Line 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1" name="Line 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2" name="Line 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85" name="Group 63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5717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8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9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86" name="Oval 67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7" name="Line 68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8" name="Line 69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9" name="Rectangle 70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90" name="Oval 71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91" name="Group 72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5714" name="Line 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5" name="Line 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6" name="Line 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92" name="Group 76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5711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2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3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93" name="Oval 80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4" name="Line 81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5" name="Line 82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6" name="Rectangle 83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97" name="Oval 84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98" name="Group 85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5708" name="Line 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9" name="Line 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0" name="Line 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99" name="Group 89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5705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6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7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00" name="Oval 93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1" name="Line 94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2" name="Line 95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3" name="Rectangle 96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04" name="Oval 97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05" name="Group 98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5702" name="Line 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3" name="Line 1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4" name="Line 1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06" name="Group 102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5699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0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1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07" name="Oval 106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8" name="Line 107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9" name="Line 108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0" name="Rectangle 109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411" name="Oval 110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12" name="Group 111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5696" name="Line 1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7" name="Line 1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8" name="Line 1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13" name="Group 115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5693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4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5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14" name="Oval 119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5" name="Line 120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6" name="Line 121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7" name="Rectangle 122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18" name="Oval 123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19" name="Group 124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5690" name="Line 1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1" name="Line 1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2" name="Line 1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20" name="Group 128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5687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8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9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21" name="Oval 132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2" name="Line 133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3" name="Line 134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4" name="Rectangle 135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25" name="Oval 136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26" name="Group 137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5684" name="Line 1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5" name="Line 1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6" name="Line 1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27" name="Group 141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5681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2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3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28" name="Oval 145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9" name="Line 146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30" name="Line 147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31" name="Rectangle 148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32" name="Oval 149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33" name="Group 150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5678" name="Line 1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9" name="Line 1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0" name="Line 1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34" name="Group 154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56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35" name="Line 158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6" name="Line 159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7" name="Line 160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8" name="Line 161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9" name="Line 162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0" name="Line 163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1" name="Line 164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2" name="Freeform 165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1411288 w 1877"/>
              <a:gd name="T1" fmla="*/ 36512 h 917"/>
              <a:gd name="T2" fmla="*/ 1098550 w 1877"/>
              <a:gd name="T3" fmla="*/ 173037 h 917"/>
              <a:gd name="T4" fmla="*/ 658813 w 1877"/>
              <a:gd name="T5" fmla="*/ 144462 h 917"/>
              <a:gd name="T6" fmla="*/ 177800 w 1877"/>
              <a:gd name="T7" fmla="*/ 269875 h 917"/>
              <a:gd name="T8" fmla="*/ 79375 w 1877"/>
              <a:gd name="T9" fmla="*/ 560387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7 h 917"/>
              <a:gd name="T16" fmla="*/ 1481138 w 1877"/>
              <a:gd name="T17" fmla="*/ 1406525 h 917"/>
              <a:gd name="T18" fmla="*/ 2174875 w 1877"/>
              <a:gd name="T19" fmla="*/ 1430337 h 917"/>
              <a:gd name="T20" fmla="*/ 2660650 w 1877"/>
              <a:gd name="T21" fmla="*/ 1258887 h 917"/>
              <a:gd name="T22" fmla="*/ 2952750 w 1877"/>
              <a:gd name="T23" fmla="*/ 990600 h 917"/>
              <a:gd name="T24" fmla="*/ 2819400 w 1877"/>
              <a:gd name="T25" fmla="*/ 347662 h 917"/>
              <a:gd name="T26" fmla="*/ 2386013 w 1877"/>
              <a:gd name="T27" fmla="*/ 158750 h 917"/>
              <a:gd name="T28" fmla="*/ 1905000 w 1877"/>
              <a:gd name="T29" fmla="*/ 20637 h 917"/>
              <a:gd name="T30" fmla="*/ 1411288 w 1877"/>
              <a:gd name="T31" fmla="*/ 36512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3" name="Line 166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44" name="Line 167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45" name="Line 168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46" name="Group 169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5662" name="Oval 17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3" name="Line 17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4" name="Line 17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5" name="Rectangle 17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66" name="Oval 17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67" name="Group 17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672" name="Line 1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3" name="Line 1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4" name="Line 1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68" name="Group 17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669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0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1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47" name="Group 183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5649" name="Oval 1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0" name="Line 1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1" name="Line 1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2" name="Rectangle 1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53" name="Oval 1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54" name="Group 1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659" name="Line 1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0" name="Line 1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1" name="Line 1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55" name="Group 1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656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7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8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48" name="Group 197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5636" name="Oval 1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7" name="Line 1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8" name="Line 2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9" name="Rectangle 20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40" name="Oval 2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41" name="Group 2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646" name="Line 2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7" name="Line 2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8" name="Line 2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42" name="Group 2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643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4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5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449" name="Line 211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0" name="Line 212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1" name="Line 213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2" name="Line 214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3" name="Line 215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4" name="Line 216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5" name="Line 217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6" name="Line 218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7" name="Line 219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8" name="Line 220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9" name="Line 221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0" name="Line 222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461" name="Group 223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5596" name="Group 224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5633" name="Picture 225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34" name="Line 226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35" name="Line 227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pic>
          <p:nvPicPr>
            <p:cNvPr id="15597" name="Picture 228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598" name="Group 229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5631" name="Object 2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5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32" name="Object 2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6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599" name="Group 232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5629" name="Object 2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7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30" name="Object 2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8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600" name="Object 235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9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01" name="Group 236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5621" name="AutoShape 2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2" name="Rectangle 2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3" name="Rectangle 2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4" name="AutoShape 2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5" name="Line 2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6" name="Line 2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7" name="Rectangle 2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8" name="Rectangle 2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aphicFrame>
          <p:nvGraphicFramePr>
            <p:cNvPr id="15602" name="Object 245"/>
            <p:cNvGraphicFramePr>
              <a:graphicFrameLocks noChangeAspect="1"/>
            </p:cNvGraphicFramePr>
            <p:nvPr/>
          </p:nvGraphicFramePr>
          <p:xfrm>
            <a:off x="-840" y="3330"/>
            <a:ext cx="22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0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40" y="3330"/>
                          <a:ext cx="22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3" name="Object 246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1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4" name="Object 247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2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5" name="Object 248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3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06" name="Group 249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5619" name="Object 25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4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20" name="Object 25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5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07" name="Group 252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5617" name="Object 25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6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18" name="Object 25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7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08" name="Group 255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5609" name="AutoShape 25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0" name="Rectangle 25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1" name="Rectangle 25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2" name="AutoShape 25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3" name="Line 26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4" name="Line 26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5" name="Rectangle 26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6" name="Rectangle 26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462" name="Line 264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3" name="Line 265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4" name="Line 266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5" name="Line 267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6" name="Line 268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7" name="Line 269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8" name="Line 270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9" name="Line 271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0" name="Line 272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1" name="Line 273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2" name="Line 274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473" name="Group 275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5583" name="Oval 276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4" name="Line 277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5" name="Line 278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6" name="Rectangle 279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587" name="Oval 280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588" name="Group 281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593" name="Line 2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4" name="Line 2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5" name="Line 2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589" name="Group 285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590" name="Line 2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1" name="Line 2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2" name="Line 2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74" name="Group 289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5570" name="Oval 29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1" name="Line 29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2" name="Line 29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3" name="Rectangle 29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574" name="Oval 29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575" name="Group 29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580" name="Line 2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1" name="Line 2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2" name="Line 2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576" name="Group 29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577" name="Line 3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78" name="Line 3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79" name="Line 3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75" name="Group 303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5552" name="Picture 304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53" name="Freeform 30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4" name="Freeform 30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5" name="Freeform 30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6" name="Freeform 30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7" name="Freeform 30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8" name="Freeform 31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9" name="Freeform 31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0" name="Freeform 31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1" name="Freeform 31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2" name="Freeform 31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3" name="Freeform 31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4" name="Freeform 31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5" name="Freeform 31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6" name="Freeform 31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7" name="Freeform 31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8" name="Freeform 32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9" name="Freeform 32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6" name="Group 322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5534" name="Picture 323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35" name="Freeform 32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6" name="Freeform 32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7" name="Freeform 32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8" name="Freeform 32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9" name="Freeform 32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0" name="Freeform 32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1" name="Freeform 33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2" name="Freeform 33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3" name="Freeform 33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4" name="Freeform 33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5" name="Freeform 33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6" name="Freeform 33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7" name="Freeform 33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8" name="Freeform 33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9" name="Freeform 33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0" name="Freeform 33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1" name="Freeform 34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7" name="Group 341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15527" name="Rectangle 34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8" name="Rectangle 34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9" name="Rectangle 34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0" name="Text Box 34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>
                  <a:latin typeface="+mn-lt"/>
                </a:rPr>
                <a:t>application</a:t>
              </a:r>
            </a:p>
            <a:p>
              <a:pPr algn="ctr"/>
              <a:r>
                <a:rPr lang="en-US" sz="1000">
                  <a:solidFill>
                    <a:schemeClr val="bg1"/>
                  </a:solidFill>
                  <a:latin typeface="+mn-lt"/>
                </a:rPr>
                <a:t>transport</a:t>
              </a:r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31" name="Line 34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2" name="Line 34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3" name="Line 34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8" name="Group 349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15522" name="Rectangle 3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3" name="Rectangle 3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4" name="Text Box 3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25" name="Line 3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6" name="Line 3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9" name="Group 355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15517" name="Rectangle 3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8" name="Rectangle 3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9" name="Text Box 3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20" name="Line 3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1" name="Line 3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0" name="Group 361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15512" name="Rectangle 3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3" name="Rectangle 3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4" name="Text Box 3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15" name="Line 3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6" name="Line 3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1" name="Group 367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15507" name="Rectangle 36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8" name="Rectangle 36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9" name="Text Box 37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10" name="Line 37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1" name="Line 37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2" name="Group 373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15502" name="Rectangle 37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3" name="Rectangle 37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4" name="Text Box 37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05" name="Line 37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6" name="Line 37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3" name="Group 379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15497" name="Rectangle 38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8" name="Rectangle 38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9" name="Text Box 38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00" name="Line 38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1" name="Line 38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4" name="Group 385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15490" name="Rectangle 38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1" name="Rectangle 38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2" name="Rectangle 38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3" name="Text Box 38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>
                  <a:latin typeface="+mn-lt"/>
                </a:rPr>
                <a:t>application</a:t>
              </a:r>
            </a:p>
            <a:p>
              <a:pPr algn="ctr"/>
              <a:r>
                <a:rPr lang="en-US" sz="1000">
                  <a:solidFill>
                    <a:schemeClr val="bg1"/>
                  </a:solidFill>
                  <a:latin typeface="+mn-lt"/>
                </a:rPr>
                <a:t>transport</a:t>
              </a:r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494" name="Line 39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5" name="Line 39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6" name="Line 39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5" name="Group 393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15486" name="Rectangle 394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87" name="Text Box 395"/>
            <p:cNvSpPr txBox="1">
              <a:spLocks noChangeArrowheads="1"/>
            </p:cNvSpPr>
            <p:nvPr/>
          </p:nvSpPr>
          <p:spPr bwMode="auto">
            <a:xfrm>
              <a:off x="3382" y="3616"/>
              <a:ext cx="15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logical end-end transport</a:t>
              </a:r>
              <a:endParaRPr lang="en-US" sz="1600">
                <a:latin typeface="+mn-lt"/>
              </a:endParaRPr>
            </a:p>
          </p:txBody>
        </p:sp>
        <p:sp>
          <p:nvSpPr>
            <p:cNvPr id="15488" name="Freeform 3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89" name="Freeform 3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8B313-EE37-42F4-A881-67BFE333C1EE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2B72F0-9871-441B-B2B5-6D5CBEF75FC9}" type="slidenum">
              <a:rPr lang="en-US">
                <a:latin typeface="Verdana" pitchFamily="34" charset="0"/>
              </a:rPr>
              <a:pPr/>
              <a:t>19</a:t>
            </a:fld>
            <a:endParaRPr lang="en-US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Use of service primitives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349375"/>
            <a:ext cx="4038600" cy="4530725"/>
          </a:xfrm>
        </p:spPr>
        <p:txBody>
          <a:bodyPr/>
          <a:lstStyle/>
          <a:p>
            <a:pPr marL="495300" indent="-495300" eaLnBrk="1" hangingPunct="1"/>
            <a:r>
              <a:rPr lang="en-US" sz="2000" dirty="0" smtClean="0"/>
              <a:t>Server 1 and Server 2 are 2 server processes on host 2</a:t>
            </a:r>
          </a:p>
          <a:p>
            <a:pPr marL="495300" indent="-495300" eaLnBrk="1" hangingPunct="1"/>
            <a:r>
              <a:rPr lang="en-US" sz="2000" dirty="0" smtClean="0"/>
              <a:t>Server 1: time of day server process </a:t>
            </a:r>
            <a:endParaRPr lang="en-US" sz="1800" dirty="0" smtClean="0"/>
          </a:p>
          <a:p>
            <a:pPr marL="763588" lvl="1" indent="-419100" eaLnBrk="1" hangingPunct="1"/>
            <a:r>
              <a:rPr lang="en-US" sz="1800" dirty="0" smtClean="0"/>
              <a:t>Attaches itself to port 1522 </a:t>
            </a:r>
          </a:p>
          <a:p>
            <a:pPr marL="763588" lvl="1" indent="-419100" eaLnBrk="1" hangingPunct="1"/>
            <a:r>
              <a:rPr lang="en-US" sz="1800" dirty="0" smtClean="0"/>
              <a:t>LISTEN: Waits for an incoming call</a:t>
            </a:r>
          </a:p>
          <a:p>
            <a:pPr marL="495300" indent="-495300" eaLnBrk="1" hangingPunct="1"/>
            <a:r>
              <a:rPr lang="en-US" sz="2000" dirty="0" smtClean="0"/>
              <a:t>App is a </a:t>
            </a:r>
            <a:r>
              <a:rPr lang="en-US" sz="2000" dirty="0" err="1" smtClean="0"/>
              <a:t>a</a:t>
            </a:r>
            <a:r>
              <a:rPr lang="en-US" sz="2000" dirty="0" smtClean="0"/>
              <a:t> client process on host 1</a:t>
            </a:r>
          </a:p>
          <a:p>
            <a:pPr marL="763588" lvl="1" indent="-419100" eaLnBrk="1" hangingPunct="1"/>
            <a:r>
              <a:rPr lang="en-US" sz="1800" dirty="0" smtClean="0"/>
              <a:t>wants to find out the time-of-day</a:t>
            </a:r>
          </a:p>
          <a:p>
            <a:pPr marL="763588" lvl="1" indent="-419100" eaLnBrk="1" hangingPunct="1"/>
            <a:r>
              <a:rPr lang="en-US" sz="1800" dirty="0" smtClean="0"/>
              <a:t>CONNECT: source port 1208, </a:t>
            </a:r>
            <a:r>
              <a:rPr lang="en-US" sz="1800" dirty="0" err="1" smtClean="0"/>
              <a:t>dest</a:t>
            </a:r>
            <a:r>
              <a:rPr lang="en-US" sz="1800" dirty="0" smtClean="0"/>
              <a:t> port 1522 </a:t>
            </a:r>
          </a:p>
        </p:txBody>
      </p:sp>
      <p:pic>
        <p:nvPicPr>
          <p:cNvPr id="17415" name="Picture 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506663"/>
            <a:ext cx="4989513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636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C3B06F-000E-4C97-800D-FA0B20A04FFD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E00F7B-902B-4C1C-9BE8-D54F1AAB140A}" type="slidenum">
              <a:rPr lang="en-US">
                <a:latin typeface="Verdana" pitchFamily="34" charset="0"/>
              </a:rPr>
              <a:pPr/>
              <a:t>2</a:t>
            </a:fld>
            <a:endParaRPr lang="en-US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we now?</a:t>
            </a:r>
            <a:endParaRPr lang="en-US" smtClean="0">
              <a:solidFill>
                <a:srgbClr val="969696"/>
              </a:solidFill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Introduction to Networking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Basic Queuing Theory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Application Layer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Transport Layer </a:t>
            </a:r>
          </a:p>
          <a:p>
            <a:pPr eaLnBrk="1" hangingPunct="1"/>
            <a:r>
              <a:rPr lang="en-US" sz="2400" smtClean="0"/>
              <a:t>Network Layer and Routing</a:t>
            </a:r>
          </a:p>
          <a:p>
            <a:pPr eaLnBrk="1" hangingPunct="1"/>
            <a:r>
              <a:rPr lang="en-US" sz="2400" smtClean="0"/>
              <a:t>Data Link Layer</a:t>
            </a:r>
          </a:p>
          <a:p>
            <a:pPr eaLnBrk="1" hangingPunct="1"/>
            <a:r>
              <a:rPr lang="en-US" sz="2400" smtClean="0"/>
              <a:t>Medium Access Control SubLayer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Physical 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Further subjects (we will decide what to talk about based on the time left at the end of the semester)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18C0FB-7759-46A8-9CD1-4D76E95BC2AA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206B60-B131-48FD-B747-36EE9490DE75}" type="slidenum">
              <a:rPr lang="en-US">
                <a:latin typeface="Verdana" pitchFamily="34" charset="0"/>
              </a:rPr>
              <a:pPr/>
              <a:t>20</a:t>
            </a:fld>
            <a:endParaRPr lang="en-US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Use of service primitives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835150"/>
            <a:ext cx="4038600" cy="4530725"/>
          </a:xfrm>
        </p:spPr>
        <p:txBody>
          <a:bodyPr/>
          <a:lstStyle/>
          <a:p>
            <a:pPr marL="495300" indent="-495300" eaLnBrk="1" hangingPunct="1"/>
            <a:r>
              <a:rPr lang="en-US" sz="2000" dirty="0" smtClean="0"/>
              <a:t>A transport </a:t>
            </a:r>
            <a:r>
              <a:rPr lang="en-US" sz="2000" i="1" dirty="0" smtClean="0"/>
              <a:t>connection</a:t>
            </a:r>
            <a:r>
              <a:rPr lang="en-US" sz="2000" dirty="0" smtClean="0"/>
              <a:t> is established between the application process on host 1 and server 1 on host 2.</a:t>
            </a:r>
          </a:p>
          <a:p>
            <a:pPr marL="495300" indent="-495300" eaLnBrk="1" hangingPunct="1"/>
            <a:r>
              <a:rPr lang="en-US" sz="2000" dirty="0" smtClean="0"/>
              <a:t>Client </a:t>
            </a:r>
            <a:r>
              <a:rPr lang="en-US" sz="2000" dirty="0" err="1" smtClean="0"/>
              <a:t>process</a:t>
            </a:r>
            <a:r>
              <a:rPr lang="en-US" sz="2000" dirty="0" err="1" smtClean="0">
                <a:sym typeface="Wingdings" pitchFamily="2" charset="2"/>
              </a:rPr>
              <a:t></a:t>
            </a:r>
            <a:r>
              <a:rPr lang="en-US" sz="2000" dirty="0" err="1" smtClean="0"/>
              <a:t>SEND</a:t>
            </a:r>
            <a:r>
              <a:rPr lang="en-US" sz="2000" dirty="0" smtClean="0"/>
              <a:t>: sends a request for the time</a:t>
            </a:r>
          </a:p>
          <a:p>
            <a:pPr marL="495300" indent="-495300" eaLnBrk="1" hangingPunct="1"/>
            <a:r>
              <a:rPr lang="en-US" sz="2000" dirty="0" smtClean="0"/>
              <a:t>The time server process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 RECEIVE, SEND: responds with the current time</a:t>
            </a:r>
          </a:p>
          <a:p>
            <a:pPr marL="495300" indent="-495300" eaLnBrk="1" hangingPunct="1"/>
            <a:r>
              <a:rPr lang="en-US" sz="2000" dirty="0" smtClean="0"/>
              <a:t>DISCONNECT: The transport connection is then released.</a:t>
            </a:r>
          </a:p>
          <a:p>
            <a:pPr marL="495300" indent="-495300" eaLnBrk="1" hangingPunct="1"/>
            <a:endParaRPr lang="en-US" sz="2000" dirty="0" smtClean="0"/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506663"/>
            <a:ext cx="4989513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683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C443FA-857A-4FA1-8340-74DB1961A181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BEFD22-C48F-4B10-954C-7C2BFA8205CC}" type="slidenum">
              <a:rPr lang="en-US">
                <a:latin typeface="Verdana" pitchFamily="34" charset="0"/>
              </a:rPr>
              <a:pPr/>
              <a:t>21</a:t>
            </a:fld>
            <a:endParaRPr lang="en-US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Use of addresses and service primitives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506663"/>
            <a:ext cx="4989513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How does the client process on host 1 know that the time-of-day server is attached to port 1522?</a:t>
            </a:r>
          </a:p>
        </p:txBody>
      </p:sp>
    </p:spTree>
    <p:extLst>
      <p:ext uri="{BB962C8B-B14F-4D97-AF65-F5344CB8AC3E}">
        <p14:creationId xmlns:p14="http://schemas.microsoft.com/office/powerpoint/2010/main" val="272375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C8BC14-74FA-4598-9756-870AAF23D174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183589-6C97-4EDB-A6B4-DD39141FCCE4}" type="slidenum">
              <a:rPr lang="en-US">
                <a:latin typeface="Verdana" pitchFamily="34" charset="0"/>
              </a:rPr>
              <a:pPr/>
              <a:t>22</a:t>
            </a:fld>
            <a:endParaRPr lang="en-US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Client Connection to Port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2392363"/>
          </a:xfrm>
        </p:spPr>
        <p:txBody>
          <a:bodyPr/>
          <a:lstStyle/>
          <a:p>
            <a:pPr lvl="1" eaLnBrk="1" hangingPunct="1"/>
            <a:r>
              <a:rPr lang="en-GB" sz="2000" dirty="0" smtClean="0"/>
              <a:t>Know address ahead of time</a:t>
            </a:r>
          </a:p>
          <a:p>
            <a:pPr lvl="2" eaLnBrk="1" hangingPunct="1"/>
            <a:r>
              <a:rPr lang="en-GB" sz="1800" dirty="0" smtClean="0"/>
              <a:t>e.g. collection of network device stats</a:t>
            </a:r>
          </a:p>
          <a:p>
            <a:pPr lvl="1" eaLnBrk="1" hangingPunct="1"/>
            <a:r>
              <a:rPr lang="en-GB" sz="2000" dirty="0" smtClean="0"/>
              <a:t>Well known addresses</a:t>
            </a:r>
          </a:p>
          <a:p>
            <a:pPr lvl="2" eaLnBrk="1" hangingPunct="1"/>
            <a:r>
              <a:rPr lang="en-GB" sz="1800" dirty="0" smtClean="0"/>
              <a:t>Web at port 80, mail at port 25 </a:t>
            </a:r>
          </a:p>
          <a:p>
            <a:pPr lvl="1" eaLnBrk="1" hangingPunct="1"/>
            <a:r>
              <a:rPr lang="en-GB" sz="2000" dirty="0" smtClean="0"/>
              <a:t>Name server (at a </a:t>
            </a:r>
            <a:r>
              <a:rPr lang="en-US" sz="2000" dirty="0" smtClean="0"/>
              <a:t>well-known port)</a:t>
            </a:r>
            <a:endParaRPr lang="en-GB" sz="2000" dirty="0" smtClean="0"/>
          </a:p>
          <a:p>
            <a:pPr lvl="2" eaLnBrk="1" hangingPunct="1"/>
            <a:r>
              <a:rPr lang="en-US" sz="1800" dirty="0" smtClean="0"/>
              <a:t>a user sends a message specifying the service name, and the name server sends back the port address (Similar idea as in DNS)</a:t>
            </a:r>
          </a:p>
        </p:txBody>
      </p:sp>
      <p:pic>
        <p:nvPicPr>
          <p:cNvPr id="530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984625"/>
            <a:ext cx="4462462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1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F13B2C-6275-4C17-81B4-7B508CB6C58B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59E037-1BBF-472D-B32A-6312446ACB75}" type="slidenum">
              <a:rPr lang="en-US">
                <a:latin typeface="Verdana" pitchFamily="34" charset="0"/>
              </a:rPr>
              <a:pPr/>
              <a:t>23</a:t>
            </a:fld>
            <a:endParaRPr lang="en-US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+mn-lt"/>
              </a:rPr>
              <a:t>Sending: Transport Layer Mux (TCP/UDP)</a:t>
            </a:r>
            <a:endParaRPr lang="en-US" dirty="0" smtClean="0">
              <a:latin typeface="+mn-lt"/>
            </a:endParaRP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409825"/>
            <a:ext cx="4522694" cy="2790825"/>
          </a:xfrm>
        </p:spPr>
        <p:txBody>
          <a:bodyPr/>
          <a:lstStyle/>
          <a:p>
            <a:pPr eaLnBrk="1" hangingPunct="1"/>
            <a:r>
              <a:rPr lang="en-US" dirty="0" smtClean="0"/>
              <a:t>Host uses Destination IP addresses &amp; port numbers to direct segment to appropriate socket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324056" y="2117725"/>
            <a:ext cx="15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+mn-lt"/>
              </a:rPr>
              <a:t>source port #</a:t>
            </a:r>
            <a:endParaRPr lang="en-US" sz="2400">
              <a:latin typeface="+mn-lt"/>
            </a:endParaRPr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7119965" y="2117725"/>
            <a:ext cx="1274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+mn-lt"/>
              </a:rPr>
              <a:t>dest port #</a:t>
            </a:r>
            <a:endParaRPr lang="en-US" sz="2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6449643" y="1665288"/>
            <a:ext cx="86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>
                <a:latin typeface="+mn-lt"/>
              </a:rPr>
              <a:t>32 bits</a:t>
            </a:r>
            <a:endParaRPr lang="en-US" sz="2400">
              <a:latin typeface="+mn-lt"/>
            </a:endParaRP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1521" name="Text Box 14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data </a:t>
            </a:r>
          </a:p>
          <a:p>
            <a:pPr algn="ctr"/>
            <a:r>
              <a:rPr lang="en-US" sz="2000">
                <a:latin typeface="+mn-lt"/>
              </a:rPr>
              <a:t>(message)</a:t>
            </a:r>
            <a:endParaRPr lang="en-US" sz="2400">
              <a:latin typeface="+mn-lt"/>
            </a:endParaRPr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5768773" y="2860675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other header fields</a:t>
            </a:r>
            <a:endParaRPr lang="en-US" sz="2400">
              <a:latin typeface="+mn-lt"/>
            </a:endParaRPr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TCP/UDP segment format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3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F167D9-CE45-4BA0-9B3D-2E15B1241379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30A140-9103-4E21-9B24-712352AC9710}" type="slidenum">
              <a:rPr lang="en-US">
                <a:latin typeface="Verdana" pitchFamily="34" charset="0"/>
              </a:rPr>
              <a:pPr/>
              <a:t>24</a:t>
            </a:fld>
            <a:endParaRPr lang="en-US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Receiving: </a:t>
            </a:r>
            <a:r>
              <a:rPr lang="en-US" dirty="0"/>
              <a:t>TCP </a:t>
            </a:r>
            <a:r>
              <a:rPr lang="en-US" dirty="0" smtClean="0"/>
              <a:t>Connection-oriented </a:t>
            </a:r>
            <a:r>
              <a:rPr lang="en-US" dirty="0" err="1" smtClean="0"/>
              <a:t>demux</a:t>
            </a:r>
            <a:endParaRPr lang="en-US" dirty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TCP socket identified by 4-tuple: 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source IP address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source port number</a:t>
            </a:r>
          </a:p>
          <a:p>
            <a:pPr lvl="1" eaLnBrk="1" hangingPunct="1"/>
            <a:r>
              <a:rPr lang="en-US" dirty="0" err="1" smtClean="0">
                <a:solidFill>
                  <a:srgbClr val="FF0000"/>
                </a:solidFill>
              </a:rPr>
              <a:t>dest</a:t>
            </a:r>
            <a:r>
              <a:rPr lang="en-US" dirty="0" smtClean="0">
                <a:solidFill>
                  <a:srgbClr val="FF0000"/>
                </a:solidFill>
              </a:rPr>
              <a:t> IP address</a:t>
            </a:r>
          </a:p>
          <a:p>
            <a:pPr lvl="1" eaLnBrk="1" hangingPunct="1"/>
            <a:r>
              <a:rPr lang="en-US" dirty="0" err="1" smtClean="0">
                <a:solidFill>
                  <a:srgbClr val="FF0000"/>
                </a:solidFill>
              </a:rPr>
              <a:t>dest</a:t>
            </a:r>
            <a:r>
              <a:rPr lang="en-US" dirty="0" smtClean="0">
                <a:solidFill>
                  <a:srgbClr val="FF0000"/>
                </a:solidFill>
              </a:rPr>
              <a:t> port number</a:t>
            </a:r>
          </a:p>
          <a:p>
            <a:pPr eaLnBrk="1" hangingPunct="1"/>
            <a:r>
              <a:rPr lang="en-US" dirty="0" smtClean="0"/>
              <a:t>receiving host uses all four values to direct segment to appropriate socket</a:t>
            </a:r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Server host may support many simultaneous TCP sockets:</a:t>
            </a:r>
          </a:p>
          <a:p>
            <a:pPr lvl="1" eaLnBrk="1" hangingPunct="1"/>
            <a:r>
              <a:rPr lang="en-US" sz="2000" dirty="0" smtClean="0"/>
              <a:t>each socket identified by its own 4-tuple</a:t>
            </a:r>
          </a:p>
          <a:p>
            <a:pPr eaLnBrk="1" hangingPunct="1"/>
            <a:r>
              <a:rPr lang="en-US" sz="2400" dirty="0" smtClean="0"/>
              <a:t>Web servers have different sockets for each connecting client</a:t>
            </a:r>
          </a:p>
          <a:p>
            <a:pPr lvl="1" eaLnBrk="1" hangingPunct="1"/>
            <a:r>
              <a:rPr lang="en-US" sz="2000" dirty="0" smtClean="0"/>
              <a:t>non-persistent HTTP will have different socket for each request</a:t>
            </a:r>
          </a:p>
        </p:txBody>
      </p:sp>
    </p:spTree>
    <p:extLst>
      <p:ext uri="{BB962C8B-B14F-4D97-AF65-F5344CB8AC3E}">
        <p14:creationId xmlns:p14="http://schemas.microsoft.com/office/powerpoint/2010/main" val="1452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3B1945-8679-4CC4-8E24-D4AE0E123025}" type="datetime1">
              <a:rPr lang="en-US">
                <a:latin typeface="+mn-lt"/>
              </a:rPr>
              <a:pPr/>
              <a:t>3/13/2018</a:t>
            </a:fld>
            <a:endParaRPr lang="en-US">
              <a:latin typeface="+mn-lt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Ece GURAN SCHMIDT EE444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DBA6D7-E75A-476B-9E2E-C45C47321419}" type="slidenum">
              <a:rPr lang="en-US">
                <a:latin typeface="+mn-lt"/>
              </a:rPr>
              <a:pPr/>
              <a:t>25</a:t>
            </a:fld>
            <a:endParaRPr lang="en-US">
              <a:latin typeface="+mn-lt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+mn-lt"/>
              </a:rPr>
              <a:t>Connection-oriented demux (cont)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7662863" y="5195888"/>
            <a:ext cx="86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Client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IP:B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381000" y="2757488"/>
            <a:ext cx="1011238" cy="3143250"/>
            <a:chOff x="240" y="1440"/>
            <a:chExt cx="637" cy="1980"/>
          </a:xfrm>
        </p:grpSpPr>
        <p:grpSp>
          <p:nvGrpSpPr>
            <p:cNvPr id="2363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2364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3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4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5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</p:grpSp>
        <p:grpSp>
          <p:nvGrpSpPr>
            <p:cNvPr id="2363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2363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2364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P1</a:t>
                </a:r>
              </a:p>
            </p:txBody>
          </p:sp>
        </p:grpSp>
        <p:sp>
          <p:nvSpPr>
            <p:cNvPr id="23637" name="Text Box 14"/>
            <p:cNvSpPr txBox="1">
              <a:spLocks noChangeArrowheads="1"/>
            </p:cNvSpPr>
            <p:nvPr/>
          </p:nvSpPr>
          <p:spPr bwMode="auto">
            <a:xfrm>
              <a:off x="316" y="2974"/>
              <a:ext cx="50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accent2"/>
                  </a:solidFill>
                  <a:latin typeface="+mn-lt"/>
                </a:rPr>
                <a:t>client</a:t>
              </a:r>
            </a:p>
            <a:p>
              <a:pPr algn="ctr"/>
              <a:r>
                <a:rPr lang="en-US" sz="2000">
                  <a:solidFill>
                    <a:schemeClr val="accent2"/>
                  </a:solidFill>
                  <a:latin typeface="+mn-lt"/>
                </a:rPr>
                <a:t> IP: A</a:t>
              </a:r>
            </a:p>
          </p:txBody>
        </p:sp>
        <p:sp>
          <p:nvSpPr>
            <p:cNvPr id="23638" name="Line 15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3560" name="Group 16"/>
          <p:cNvGrpSpPr>
            <a:grpSpLocks/>
          </p:cNvGrpSpPr>
          <p:nvPr/>
        </p:nvGrpSpPr>
        <p:grpSpPr bwMode="auto">
          <a:xfrm>
            <a:off x="7575550" y="2797175"/>
            <a:ext cx="598488" cy="500063"/>
            <a:chOff x="2614" y="2862"/>
            <a:chExt cx="377" cy="315"/>
          </a:xfrm>
        </p:grpSpPr>
        <p:sp>
          <p:nvSpPr>
            <p:cNvPr id="23633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34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P1</a:t>
              </a:r>
            </a:p>
          </p:txBody>
        </p:sp>
      </p:grpSp>
      <p:grpSp>
        <p:nvGrpSpPr>
          <p:cNvPr id="23561" name="Group 19"/>
          <p:cNvGrpSpPr>
            <a:grpSpLocks/>
          </p:cNvGrpSpPr>
          <p:nvPr/>
        </p:nvGrpSpPr>
        <p:grpSpPr bwMode="auto">
          <a:xfrm>
            <a:off x="6934200" y="2757488"/>
            <a:ext cx="1503363" cy="2381250"/>
            <a:chOff x="608" y="2454"/>
            <a:chExt cx="1261" cy="1500"/>
          </a:xfrm>
        </p:grpSpPr>
        <p:sp>
          <p:nvSpPr>
            <p:cNvPr id="23628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29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0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1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2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grpSp>
        <p:nvGrpSpPr>
          <p:cNvPr id="23562" name="Group 25"/>
          <p:cNvGrpSpPr>
            <a:grpSpLocks/>
          </p:cNvGrpSpPr>
          <p:nvPr/>
        </p:nvGrpSpPr>
        <p:grpSpPr bwMode="auto">
          <a:xfrm>
            <a:off x="7035800" y="2820988"/>
            <a:ext cx="598488" cy="500062"/>
            <a:chOff x="2614" y="2862"/>
            <a:chExt cx="377" cy="315"/>
          </a:xfrm>
        </p:grpSpPr>
        <p:sp>
          <p:nvSpPr>
            <p:cNvPr id="23626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7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P2</a:t>
              </a:r>
            </a:p>
          </p:txBody>
        </p:sp>
      </p:grpSp>
      <p:sp>
        <p:nvSpPr>
          <p:cNvPr id="23563" name="Line 28"/>
          <p:cNvSpPr>
            <a:spLocks noChangeShapeType="1"/>
          </p:cNvSpPr>
          <p:nvPr/>
        </p:nvSpPr>
        <p:spPr bwMode="auto">
          <a:xfrm>
            <a:off x="8077200" y="3214688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3005138" y="27574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3005138" y="32146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3005138" y="37099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3005138" y="418623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8" name="Rectangle 33"/>
          <p:cNvSpPr>
            <a:spLocks noChangeArrowheads="1"/>
          </p:cNvSpPr>
          <p:nvPr/>
        </p:nvSpPr>
        <p:spPr bwMode="auto">
          <a:xfrm>
            <a:off x="3005138" y="46624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3081338" y="2833688"/>
            <a:ext cx="571500" cy="500062"/>
            <a:chOff x="2614" y="2862"/>
            <a:chExt cx="377" cy="315"/>
          </a:xfrm>
        </p:grpSpPr>
        <p:sp>
          <p:nvSpPr>
            <p:cNvPr id="23624" name="Rectangle 3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5" name="Oval 3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P4</a:t>
              </a:r>
            </a:p>
          </p:txBody>
        </p:sp>
      </p:grpSp>
      <p:sp>
        <p:nvSpPr>
          <p:cNvPr id="23570" name="Text Box 37"/>
          <p:cNvSpPr txBox="1">
            <a:spLocks noChangeArrowheads="1"/>
          </p:cNvSpPr>
          <p:nvPr/>
        </p:nvSpPr>
        <p:spPr bwMode="auto">
          <a:xfrm>
            <a:off x="3949176" y="5268913"/>
            <a:ext cx="896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server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 C</a:t>
            </a:r>
          </a:p>
        </p:txBody>
      </p:sp>
      <p:sp>
        <p:nvSpPr>
          <p:cNvPr id="23571" name="Line 38"/>
          <p:cNvSpPr>
            <a:spLocks noChangeShapeType="1"/>
          </p:cNvSpPr>
          <p:nvPr/>
        </p:nvSpPr>
        <p:spPr bwMode="auto">
          <a:xfrm flipV="1">
            <a:off x="3614738" y="329088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2" name="Line 40"/>
          <p:cNvSpPr>
            <a:spLocks noChangeShapeType="1"/>
          </p:cNvSpPr>
          <p:nvPr/>
        </p:nvSpPr>
        <p:spPr bwMode="auto">
          <a:xfrm flipV="1">
            <a:off x="3843338" y="329088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3" name="Line 41"/>
          <p:cNvSpPr>
            <a:spLocks noChangeShapeType="1"/>
          </p:cNvSpPr>
          <p:nvPr/>
        </p:nvSpPr>
        <p:spPr bwMode="auto">
          <a:xfrm>
            <a:off x="3875088" y="4938713"/>
            <a:ext cx="4202112" cy="28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4" name="Line 42"/>
          <p:cNvSpPr>
            <a:spLocks noChangeShapeType="1"/>
          </p:cNvSpPr>
          <p:nvPr/>
        </p:nvSpPr>
        <p:spPr bwMode="auto">
          <a:xfrm>
            <a:off x="3614738" y="34432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5" name="Line 43"/>
          <p:cNvSpPr>
            <a:spLocks noChangeShapeType="1"/>
          </p:cNvSpPr>
          <p:nvPr/>
        </p:nvSpPr>
        <p:spPr bwMode="auto">
          <a:xfrm flipV="1">
            <a:off x="784225" y="4953000"/>
            <a:ext cx="2832100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6" name="Rectangle 44"/>
          <p:cNvSpPr>
            <a:spLocks noChangeArrowheads="1"/>
          </p:cNvSpPr>
          <p:nvPr/>
        </p:nvSpPr>
        <p:spPr bwMode="auto">
          <a:xfrm>
            <a:off x="1600200" y="48910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SP: 1208</a:t>
            </a:r>
          </a:p>
        </p:txBody>
      </p:sp>
      <p:sp>
        <p:nvSpPr>
          <p:cNvPr id="23577" name="Rectangle 45"/>
          <p:cNvSpPr>
            <a:spLocks noChangeArrowheads="1"/>
          </p:cNvSpPr>
          <p:nvPr/>
        </p:nvSpPr>
        <p:spPr bwMode="auto">
          <a:xfrm>
            <a:off x="1600200" y="51958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DP: 1522</a:t>
            </a:r>
          </a:p>
        </p:txBody>
      </p:sp>
      <p:sp>
        <p:nvSpPr>
          <p:cNvPr id="23578" name="Rectangle 46"/>
          <p:cNvSpPr>
            <a:spLocks noChangeArrowheads="1"/>
          </p:cNvSpPr>
          <p:nvPr/>
        </p:nvSpPr>
        <p:spPr bwMode="auto">
          <a:xfrm>
            <a:off x="1600200" y="55006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grpSp>
        <p:nvGrpSpPr>
          <p:cNvPr id="23579" name="Group 47"/>
          <p:cNvGrpSpPr>
            <a:grpSpLocks/>
          </p:cNvGrpSpPr>
          <p:nvPr/>
        </p:nvGrpSpPr>
        <p:grpSpPr bwMode="auto">
          <a:xfrm>
            <a:off x="6248400" y="4891088"/>
            <a:ext cx="990600" cy="914400"/>
            <a:chOff x="3936" y="2784"/>
            <a:chExt cx="624" cy="576"/>
          </a:xfrm>
        </p:grpSpPr>
        <p:sp>
          <p:nvSpPr>
            <p:cNvPr id="23621" name="Rectangle 48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SP: 9157</a:t>
              </a:r>
            </a:p>
          </p:txBody>
        </p:sp>
        <p:sp>
          <p:nvSpPr>
            <p:cNvPr id="23622" name="Rectangle 49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DP: 80</a:t>
              </a:r>
            </a:p>
          </p:txBody>
        </p:sp>
        <p:sp>
          <p:nvSpPr>
            <p:cNvPr id="23623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grpSp>
        <p:nvGrpSpPr>
          <p:cNvPr id="23580" name="Group 51"/>
          <p:cNvGrpSpPr>
            <a:grpSpLocks/>
          </p:cNvGrpSpPr>
          <p:nvPr/>
        </p:nvGrpSpPr>
        <p:grpSpPr bwMode="auto">
          <a:xfrm>
            <a:off x="3690938" y="2833688"/>
            <a:ext cx="571500" cy="500062"/>
            <a:chOff x="2614" y="2862"/>
            <a:chExt cx="377" cy="315"/>
          </a:xfrm>
        </p:grpSpPr>
        <p:sp>
          <p:nvSpPr>
            <p:cNvPr id="23619" name="Rectangle 52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0" name="Oval 53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P5</a:t>
              </a:r>
            </a:p>
          </p:txBody>
        </p:sp>
      </p:grpSp>
      <p:grpSp>
        <p:nvGrpSpPr>
          <p:cNvPr id="23581" name="Group 54"/>
          <p:cNvGrpSpPr>
            <a:grpSpLocks/>
          </p:cNvGrpSpPr>
          <p:nvPr/>
        </p:nvGrpSpPr>
        <p:grpSpPr bwMode="auto">
          <a:xfrm>
            <a:off x="4294188" y="2822575"/>
            <a:ext cx="571500" cy="500063"/>
            <a:chOff x="2614" y="2862"/>
            <a:chExt cx="377" cy="315"/>
          </a:xfrm>
        </p:grpSpPr>
        <p:sp>
          <p:nvSpPr>
            <p:cNvPr id="23617" name="Rectangle 5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8" name="Oval 5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P6</a:t>
              </a:r>
            </a:p>
          </p:txBody>
        </p:sp>
      </p:grpSp>
      <p:grpSp>
        <p:nvGrpSpPr>
          <p:cNvPr id="23582" name="Group 57"/>
          <p:cNvGrpSpPr>
            <a:grpSpLocks/>
          </p:cNvGrpSpPr>
          <p:nvPr/>
        </p:nvGrpSpPr>
        <p:grpSpPr bwMode="auto">
          <a:xfrm>
            <a:off x="7740650" y="2835275"/>
            <a:ext cx="598488" cy="500063"/>
            <a:chOff x="2614" y="2862"/>
            <a:chExt cx="377" cy="315"/>
          </a:xfrm>
        </p:grpSpPr>
        <p:sp>
          <p:nvSpPr>
            <p:cNvPr id="23615" name="Rectangle 5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6" name="Oval 5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P3</a:t>
              </a:r>
            </a:p>
          </p:txBody>
        </p:sp>
      </p:grpSp>
      <p:sp>
        <p:nvSpPr>
          <p:cNvPr id="23583" name="Line 60"/>
          <p:cNvSpPr>
            <a:spLocks noChangeShapeType="1"/>
          </p:cNvSpPr>
          <p:nvPr/>
        </p:nvSpPr>
        <p:spPr bwMode="auto">
          <a:xfrm>
            <a:off x="7391400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4" name="Line 61"/>
          <p:cNvSpPr>
            <a:spLocks noChangeShapeType="1"/>
          </p:cNvSpPr>
          <p:nvPr/>
        </p:nvSpPr>
        <p:spPr bwMode="auto">
          <a:xfrm>
            <a:off x="4621213" y="4800600"/>
            <a:ext cx="2770187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5" name="Line 62"/>
          <p:cNvSpPr>
            <a:spLocks noChangeShapeType="1"/>
          </p:cNvSpPr>
          <p:nvPr/>
        </p:nvSpPr>
        <p:spPr bwMode="auto">
          <a:xfrm flipV="1">
            <a:off x="4605338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6" name="Rectangle 63"/>
          <p:cNvSpPr>
            <a:spLocks noChangeArrowheads="1"/>
          </p:cNvSpPr>
          <p:nvPr/>
        </p:nvSpPr>
        <p:spPr bwMode="auto">
          <a:xfrm>
            <a:off x="1600200" y="5805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23587" name="Rectangle 64"/>
          <p:cNvSpPr>
            <a:spLocks noChangeArrowheads="1"/>
          </p:cNvSpPr>
          <p:nvPr/>
        </p:nvSpPr>
        <p:spPr bwMode="auto">
          <a:xfrm>
            <a:off x="6248400" y="5805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88" name="Text Box 65"/>
          <p:cNvSpPr txBox="1">
            <a:spLocks noChangeArrowheads="1"/>
          </p:cNvSpPr>
          <p:nvPr/>
        </p:nvSpPr>
        <p:spPr bwMode="auto">
          <a:xfrm>
            <a:off x="1736725" y="54133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tr-TR" sz="1600">
              <a:latin typeface="+mn-lt"/>
            </a:endParaRPr>
          </a:p>
        </p:txBody>
      </p:sp>
      <p:sp>
        <p:nvSpPr>
          <p:cNvPr id="23589" name="Text Box 66"/>
          <p:cNvSpPr txBox="1">
            <a:spLocks noChangeArrowheads="1"/>
          </p:cNvSpPr>
          <p:nvPr/>
        </p:nvSpPr>
        <p:spPr bwMode="auto">
          <a:xfrm>
            <a:off x="1712801" y="5500688"/>
            <a:ext cx="824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S-IP: A</a:t>
            </a:r>
          </a:p>
        </p:txBody>
      </p:sp>
      <p:sp>
        <p:nvSpPr>
          <p:cNvPr id="23590" name="Text Box 67"/>
          <p:cNvSpPr txBox="1">
            <a:spLocks noChangeArrowheads="1"/>
          </p:cNvSpPr>
          <p:nvPr/>
        </p:nvSpPr>
        <p:spPr bwMode="auto">
          <a:xfrm>
            <a:off x="1676400" y="5805488"/>
            <a:ext cx="814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91" name="Text Box 68"/>
          <p:cNvSpPr txBox="1">
            <a:spLocks noChangeArrowheads="1"/>
          </p:cNvSpPr>
          <p:nvPr/>
        </p:nvSpPr>
        <p:spPr bwMode="auto">
          <a:xfrm>
            <a:off x="6356120" y="5500688"/>
            <a:ext cx="83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S-IP: B</a:t>
            </a:r>
          </a:p>
        </p:txBody>
      </p:sp>
      <p:grpSp>
        <p:nvGrpSpPr>
          <p:cNvPr id="23592" name="Group 69"/>
          <p:cNvGrpSpPr>
            <a:grpSpLocks/>
          </p:cNvGrpSpPr>
          <p:nvPr/>
        </p:nvGrpSpPr>
        <p:grpSpPr bwMode="auto">
          <a:xfrm>
            <a:off x="5791200" y="3367088"/>
            <a:ext cx="990600" cy="914400"/>
            <a:chOff x="3936" y="2784"/>
            <a:chExt cx="624" cy="576"/>
          </a:xfrm>
        </p:grpSpPr>
        <p:sp>
          <p:nvSpPr>
            <p:cNvPr id="23612" name="Rectangle 70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SP: 5775</a:t>
              </a:r>
            </a:p>
          </p:txBody>
        </p:sp>
        <p:sp>
          <p:nvSpPr>
            <p:cNvPr id="23613" name="Rectangle 71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DP: 80</a:t>
              </a:r>
            </a:p>
          </p:txBody>
        </p:sp>
        <p:sp>
          <p:nvSpPr>
            <p:cNvPr id="23614" name="Rectangle 72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sp>
        <p:nvSpPr>
          <p:cNvPr id="23593" name="Rectangle 73"/>
          <p:cNvSpPr>
            <a:spLocks noChangeArrowheads="1"/>
          </p:cNvSpPr>
          <p:nvPr/>
        </p:nvSpPr>
        <p:spPr bwMode="auto">
          <a:xfrm>
            <a:off x="5791200" y="4281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94" name="Rectangle 74"/>
          <p:cNvSpPr>
            <a:spLocks noChangeArrowheads="1"/>
          </p:cNvSpPr>
          <p:nvPr/>
        </p:nvSpPr>
        <p:spPr bwMode="auto">
          <a:xfrm>
            <a:off x="5887807" y="3976688"/>
            <a:ext cx="83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n-lt"/>
              </a:rPr>
              <a:t>S-IP: B</a:t>
            </a:r>
          </a:p>
        </p:txBody>
      </p:sp>
      <p:sp>
        <p:nvSpPr>
          <p:cNvPr id="23595" name="Line 75"/>
          <p:cNvSpPr>
            <a:spLocks noChangeShapeType="1"/>
          </p:cNvSpPr>
          <p:nvPr/>
        </p:nvSpPr>
        <p:spPr bwMode="auto">
          <a:xfrm flipH="1">
            <a:off x="6172200" y="45862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23596" name="Text Box 87"/>
          <p:cNvSpPr txBox="1">
            <a:spLocks noChangeArrowheads="1"/>
          </p:cNvSpPr>
          <p:nvPr/>
        </p:nvSpPr>
        <p:spPr bwMode="auto">
          <a:xfrm>
            <a:off x="444500" y="158908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sz="1600">
              <a:latin typeface="+mn-lt"/>
            </a:endParaRPr>
          </a:p>
        </p:txBody>
      </p:sp>
      <p:sp>
        <p:nvSpPr>
          <p:cNvPr id="23597" name="Text Box 88"/>
          <p:cNvSpPr txBox="1">
            <a:spLocks noChangeArrowheads="1"/>
          </p:cNvSpPr>
          <p:nvPr/>
        </p:nvSpPr>
        <p:spPr bwMode="auto">
          <a:xfrm>
            <a:off x="468313" y="136683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sz="2400">
              <a:latin typeface="+mn-lt"/>
            </a:endParaRPr>
          </a:p>
        </p:txBody>
      </p:sp>
      <p:sp>
        <p:nvSpPr>
          <p:cNvPr id="23598" name="Rectangle 89"/>
          <p:cNvSpPr>
            <a:spLocks noChangeArrowheads="1"/>
          </p:cNvSpPr>
          <p:nvPr/>
        </p:nvSpPr>
        <p:spPr bwMode="auto">
          <a:xfrm>
            <a:off x="444500" y="1524000"/>
            <a:ext cx="3808413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latin typeface="+mn-lt"/>
              </a:rPr>
              <a:t>delivering received segments</a:t>
            </a:r>
          </a:p>
          <a:p>
            <a:r>
              <a:rPr lang="en-US" dirty="0">
                <a:latin typeface="+mn-lt"/>
              </a:rPr>
              <a:t>to correct socket</a:t>
            </a:r>
          </a:p>
        </p:txBody>
      </p:sp>
      <p:grpSp>
        <p:nvGrpSpPr>
          <p:cNvPr id="23599" name="Group 90"/>
          <p:cNvGrpSpPr>
            <a:grpSpLocks/>
          </p:cNvGrpSpPr>
          <p:nvPr/>
        </p:nvGrpSpPr>
        <p:grpSpPr bwMode="auto">
          <a:xfrm>
            <a:off x="778336" y="1314450"/>
            <a:ext cx="2889917" cy="369888"/>
            <a:chOff x="1204" y="3725"/>
            <a:chExt cx="1463" cy="233"/>
          </a:xfrm>
        </p:grpSpPr>
        <p:sp>
          <p:nvSpPr>
            <p:cNvPr id="23610" name="Rectangle 91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1" name="Text Box 92"/>
            <p:cNvSpPr txBox="1">
              <a:spLocks noChangeArrowheads="1"/>
            </p:cNvSpPr>
            <p:nvPr/>
          </p:nvSpPr>
          <p:spPr bwMode="auto">
            <a:xfrm>
              <a:off x="1204" y="3725"/>
              <a:ext cx="146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u="sng">
                  <a:solidFill>
                    <a:srgbClr val="FF0000"/>
                  </a:solidFill>
                  <a:latin typeface="+mn-lt"/>
                </a:rPr>
                <a:t>Demultiplexing at rcv host:</a:t>
              </a:r>
            </a:p>
          </p:txBody>
        </p:sp>
      </p:grpSp>
      <p:sp>
        <p:nvSpPr>
          <p:cNvPr id="23600" name="Text Box 93"/>
          <p:cNvSpPr txBox="1">
            <a:spLocks noChangeArrowheads="1"/>
          </p:cNvSpPr>
          <p:nvPr/>
        </p:nvSpPr>
        <p:spPr bwMode="auto">
          <a:xfrm>
            <a:off x="4651375" y="1590675"/>
            <a:ext cx="41751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gathering data from multiple sockets, enveloping data with  header (later used for demultiplexing)</a:t>
            </a:r>
            <a:endParaRPr lang="en-US" sz="2000">
              <a:latin typeface="+mn-lt"/>
            </a:endParaRPr>
          </a:p>
        </p:txBody>
      </p:sp>
      <p:sp>
        <p:nvSpPr>
          <p:cNvPr id="23601" name="Rectangle 94"/>
          <p:cNvSpPr>
            <a:spLocks noChangeArrowheads="1"/>
          </p:cNvSpPr>
          <p:nvPr/>
        </p:nvSpPr>
        <p:spPr bwMode="auto">
          <a:xfrm>
            <a:off x="4583113" y="1506538"/>
            <a:ext cx="4233862" cy="1171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23602" name="Group 95"/>
          <p:cNvGrpSpPr>
            <a:grpSpLocks/>
          </p:cNvGrpSpPr>
          <p:nvPr/>
        </p:nvGrpSpPr>
        <p:grpSpPr bwMode="auto">
          <a:xfrm>
            <a:off x="5505450" y="1238250"/>
            <a:ext cx="2762250" cy="366713"/>
            <a:chOff x="1069" y="3725"/>
            <a:chExt cx="1740" cy="231"/>
          </a:xfrm>
        </p:grpSpPr>
        <p:sp>
          <p:nvSpPr>
            <p:cNvPr id="23608" name="Rectangle 96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09" name="Text Box 97"/>
            <p:cNvSpPr txBox="1">
              <a:spLocks noChangeArrowheads="1"/>
            </p:cNvSpPr>
            <p:nvPr/>
          </p:nvSpPr>
          <p:spPr bwMode="auto">
            <a:xfrm>
              <a:off x="1069" y="3725"/>
              <a:ext cx="17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u="sng">
                  <a:solidFill>
                    <a:srgbClr val="FF0000"/>
                  </a:solidFill>
                  <a:latin typeface="+mn-lt"/>
                </a:rPr>
                <a:t>Multiplexing at send host:</a:t>
              </a: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3603" name="Line 98"/>
          <p:cNvSpPr>
            <a:spLocks noChangeShapeType="1"/>
          </p:cNvSpPr>
          <p:nvPr/>
        </p:nvSpPr>
        <p:spPr bwMode="auto">
          <a:xfrm flipH="1">
            <a:off x="2219325" y="3265488"/>
            <a:ext cx="103187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4" name="Text Box 99"/>
          <p:cNvSpPr txBox="1">
            <a:spLocks noChangeArrowheads="1"/>
          </p:cNvSpPr>
          <p:nvPr/>
        </p:nvSpPr>
        <p:spPr bwMode="auto">
          <a:xfrm>
            <a:off x="1566863" y="3063875"/>
            <a:ext cx="11318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Time server process</a:t>
            </a:r>
          </a:p>
        </p:txBody>
      </p:sp>
      <p:sp>
        <p:nvSpPr>
          <p:cNvPr id="23605" name="Line 100"/>
          <p:cNvSpPr>
            <a:spLocks noChangeShapeType="1"/>
          </p:cNvSpPr>
          <p:nvPr/>
        </p:nvSpPr>
        <p:spPr bwMode="auto">
          <a:xfrm flipV="1">
            <a:off x="3876675" y="2960688"/>
            <a:ext cx="1684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6" name="Line 101"/>
          <p:cNvSpPr>
            <a:spLocks noChangeShapeType="1"/>
          </p:cNvSpPr>
          <p:nvPr/>
        </p:nvSpPr>
        <p:spPr bwMode="auto">
          <a:xfrm flipV="1">
            <a:off x="4687888" y="3106738"/>
            <a:ext cx="8270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7" name="Text Box 102"/>
          <p:cNvSpPr txBox="1">
            <a:spLocks noChangeArrowheads="1"/>
          </p:cNvSpPr>
          <p:nvPr/>
        </p:nvSpPr>
        <p:spPr bwMode="auto">
          <a:xfrm>
            <a:off x="5511800" y="2713038"/>
            <a:ext cx="1452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Web server processes</a:t>
            </a:r>
          </a:p>
        </p:txBody>
      </p:sp>
    </p:spTree>
    <p:extLst>
      <p:ext uri="{BB962C8B-B14F-4D97-AF65-F5344CB8AC3E}">
        <p14:creationId xmlns:p14="http://schemas.microsoft.com/office/powerpoint/2010/main" val="1929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36E16A-4F36-4887-BF45-DA906F5232CB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93C736-86B9-47CB-8DA3-5B33953CED62}" type="slidenum">
              <a:rPr lang="en-US">
                <a:latin typeface="Verdana" pitchFamily="34" charset="0"/>
              </a:rPr>
              <a:pPr/>
              <a:t>26</a:t>
            </a:fld>
            <a:endParaRPr lang="en-US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TCP: Transport Control Protocol</a:t>
            </a:r>
            <a:endParaRPr lang="en-US" sz="3200" smtClean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End-to-end</a:t>
            </a:r>
            <a:r>
              <a:rPr lang="en-US" smtClean="0">
                <a:sym typeface="Wingdings" pitchFamily="2" charset="2"/>
              </a:rPr>
              <a:t></a:t>
            </a:r>
            <a:r>
              <a:rPr lang="en-US" smtClean="0"/>
              <a:t> between source and destination nodes: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Connection-oriented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Reliable delivery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Congestion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Problem: Underlying network that actually carries the messages end to end is unreliable and connectionless!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3B1945-8679-4CC4-8E24-D4AE0E123025}" type="datetime1">
              <a:rPr lang="en-US">
                <a:latin typeface="+mn-lt"/>
              </a:rPr>
              <a:pPr/>
              <a:t>3/13/2018</a:t>
            </a:fld>
            <a:endParaRPr lang="en-US">
              <a:latin typeface="+mn-lt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Ece GURAN SCHMIDT EE444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DBA6D7-E75A-476B-9E2E-C45C47321419}" type="slidenum">
              <a:rPr lang="en-US">
                <a:latin typeface="+mn-lt"/>
              </a:rPr>
              <a:pPr/>
              <a:t>27</a:t>
            </a:fld>
            <a:endParaRPr lang="en-US">
              <a:latin typeface="+mn-lt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607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+mn-lt"/>
              </a:rPr>
              <a:t>Transport Layer Socket/Port summary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7662863" y="5195888"/>
            <a:ext cx="86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Client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IP:B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381000" y="2757488"/>
            <a:ext cx="1011238" cy="3143250"/>
            <a:chOff x="240" y="1440"/>
            <a:chExt cx="637" cy="1980"/>
          </a:xfrm>
        </p:grpSpPr>
        <p:grpSp>
          <p:nvGrpSpPr>
            <p:cNvPr id="2363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2364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3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4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  <p:sp>
            <p:nvSpPr>
              <p:cNvPr id="23645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sz="1600">
                  <a:latin typeface="+mn-lt"/>
                </a:endParaRPr>
              </a:p>
            </p:txBody>
          </p:sp>
        </p:grpSp>
        <p:grpSp>
          <p:nvGrpSpPr>
            <p:cNvPr id="2363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2363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2364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P1</a:t>
                </a:r>
              </a:p>
            </p:txBody>
          </p:sp>
        </p:grpSp>
        <p:sp>
          <p:nvSpPr>
            <p:cNvPr id="23637" name="Text Box 14"/>
            <p:cNvSpPr txBox="1">
              <a:spLocks noChangeArrowheads="1"/>
            </p:cNvSpPr>
            <p:nvPr/>
          </p:nvSpPr>
          <p:spPr bwMode="auto">
            <a:xfrm>
              <a:off x="316" y="2974"/>
              <a:ext cx="50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accent2"/>
                  </a:solidFill>
                  <a:latin typeface="+mn-lt"/>
                </a:rPr>
                <a:t>client</a:t>
              </a:r>
            </a:p>
            <a:p>
              <a:pPr algn="ctr"/>
              <a:r>
                <a:rPr lang="en-US" sz="2000">
                  <a:solidFill>
                    <a:schemeClr val="accent2"/>
                  </a:solidFill>
                  <a:latin typeface="+mn-lt"/>
                </a:rPr>
                <a:t> IP: A</a:t>
              </a:r>
            </a:p>
          </p:txBody>
        </p:sp>
        <p:sp>
          <p:nvSpPr>
            <p:cNvPr id="23638" name="Line 15"/>
            <p:cNvSpPr>
              <a:spLocks noChangeShapeType="1"/>
            </p:cNvSpPr>
            <p:nvPr/>
          </p:nvSpPr>
          <p:spPr bwMode="auto">
            <a:xfrm>
              <a:off x="510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3560" name="Group 16"/>
          <p:cNvGrpSpPr>
            <a:grpSpLocks/>
          </p:cNvGrpSpPr>
          <p:nvPr/>
        </p:nvGrpSpPr>
        <p:grpSpPr bwMode="auto">
          <a:xfrm>
            <a:off x="7575550" y="2797175"/>
            <a:ext cx="598488" cy="500063"/>
            <a:chOff x="2614" y="2862"/>
            <a:chExt cx="377" cy="315"/>
          </a:xfrm>
        </p:grpSpPr>
        <p:sp>
          <p:nvSpPr>
            <p:cNvPr id="23633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34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P1</a:t>
              </a:r>
            </a:p>
          </p:txBody>
        </p:sp>
      </p:grpSp>
      <p:grpSp>
        <p:nvGrpSpPr>
          <p:cNvPr id="23561" name="Group 19"/>
          <p:cNvGrpSpPr>
            <a:grpSpLocks/>
          </p:cNvGrpSpPr>
          <p:nvPr/>
        </p:nvGrpSpPr>
        <p:grpSpPr bwMode="auto">
          <a:xfrm>
            <a:off x="6934200" y="2757488"/>
            <a:ext cx="1503363" cy="2381250"/>
            <a:chOff x="608" y="2454"/>
            <a:chExt cx="1261" cy="1500"/>
          </a:xfrm>
        </p:grpSpPr>
        <p:sp>
          <p:nvSpPr>
            <p:cNvPr id="23628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29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0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1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2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grpSp>
        <p:nvGrpSpPr>
          <p:cNvPr id="23562" name="Group 25"/>
          <p:cNvGrpSpPr>
            <a:grpSpLocks/>
          </p:cNvGrpSpPr>
          <p:nvPr/>
        </p:nvGrpSpPr>
        <p:grpSpPr bwMode="auto">
          <a:xfrm>
            <a:off x="7035800" y="2820988"/>
            <a:ext cx="598488" cy="500062"/>
            <a:chOff x="2614" y="2862"/>
            <a:chExt cx="377" cy="315"/>
          </a:xfrm>
        </p:grpSpPr>
        <p:sp>
          <p:nvSpPr>
            <p:cNvPr id="23626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7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P2</a:t>
              </a:r>
            </a:p>
          </p:txBody>
        </p:sp>
      </p:grpSp>
      <p:sp>
        <p:nvSpPr>
          <p:cNvPr id="23563" name="Line 28"/>
          <p:cNvSpPr>
            <a:spLocks noChangeShapeType="1"/>
          </p:cNvSpPr>
          <p:nvPr/>
        </p:nvSpPr>
        <p:spPr bwMode="auto">
          <a:xfrm>
            <a:off x="8077200" y="3214688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3005138" y="27574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3005138" y="32146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3005138" y="37099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3005138" y="418623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8" name="Rectangle 33"/>
          <p:cNvSpPr>
            <a:spLocks noChangeArrowheads="1"/>
          </p:cNvSpPr>
          <p:nvPr/>
        </p:nvSpPr>
        <p:spPr bwMode="auto">
          <a:xfrm>
            <a:off x="3005138" y="4662488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3081338" y="2833688"/>
            <a:ext cx="571500" cy="500062"/>
            <a:chOff x="2614" y="2862"/>
            <a:chExt cx="377" cy="315"/>
          </a:xfrm>
        </p:grpSpPr>
        <p:sp>
          <p:nvSpPr>
            <p:cNvPr id="23624" name="Rectangle 3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5" name="Oval 3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P7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3570" name="Text Box 37"/>
          <p:cNvSpPr txBox="1">
            <a:spLocks noChangeArrowheads="1"/>
          </p:cNvSpPr>
          <p:nvPr/>
        </p:nvSpPr>
        <p:spPr bwMode="auto">
          <a:xfrm>
            <a:off x="3949176" y="5268913"/>
            <a:ext cx="896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server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 C</a:t>
            </a:r>
          </a:p>
        </p:txBody>
      </p:sp>
      <p:sp>
        <p:nvSpPr>
          <p:cNvPr id="23571" name="Line 38"/>
          <p:cNvSpPr>
            <a:spLocks noChangeShapeType="1"/>
          </p:cNvSpPr>
          <p:nvPr/>
        </p:nvSpPr>
        <p:spPr bwMode="auto">
          <a:xfrm flipV="1">
            <a:off x="3269298" y="329088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2" name="Line 40"/>
          <p:cNvSpPr>
            <a:spLocks noChangeShapeType="1"/>
          </p:cNvSpPr>
          <p:nvPr/>
        </p:nvSpPr>
        <p:spPr bwMode="auto">
          <a:xfrm flipV="1">
            <a:off x="3497898" y="329088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3" name="Line 41"/>
          <p:cNvSpPr>
            <a:spLocks noChangeShapeType="1"/>
          </p:cNvSpPr>
          <p:nvPr/>
        </p:nvSpPr>
        <p:spPr bwMode="auto">
          <a:xfrm>
            <a:off x="3459162" y="4945063"/>
            <a:ext cx="4618038" cy="22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5" name="Line 43"/>
          <p:cNvSpPr>
            <a:spLocks noChangeShapeType="1"/>
          </p:cNvSpPr>
          <p:nvPr/>
        </p:nvSpPr>
        <p:spPr bwMode="auto">
          <a:xfrm flipV="1">
            <a:off x="784225" y="4967288"/>
            <a:ext cx="2466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7" name="Rectangle 45"/>
          <p:cNvSpPr>
            <a:spLocks noChangeArrowheads="1"/>
          </p:cNvSpPr>
          <p:nvPr/>
        </p:nvSpPr>
        <p:spPr bwMode="auto">
          <a:xfrm>
            <a:off x="1600200" y="487076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DP: </a:t>
            </a:r>
            <a:r>
              <a:rPr lang="en-US" sz="1600" dirty="0" smtClean="0">
                <a:latin typeface="+mn-lt"/>
              </a:rPr>
              <a:t>53</a:t>
            </a:r>
            <a:endParaRPr lang="en-US" sz="1600" dirty="0">
              <a:latin typeface="+mn-lt"/>
            </a:endParaRPr>
          </a:p>
        </p:txBody>
      </p:sp>
      <p:sp>
        <p:nvSpPr>
          <p:cNvPr id="23578" name="Rectangle 46"/>
          <p:cNvSpPr>
            <a:spLocks noChangeArrowheads="1"/>
          </p:cNvSpPr>
          <p:nvPr/>
        </p:nvSpPr>
        <p:spPr bwMode="auto">
          <a:xfrm>
            <a:off x="1600200" y="517556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23621" name="Rectangle 48"/>
          <p:cNvSpPr>
            <a:spLocks noChangeArrowheads="1"/>
          </p:cNvSpPr>
          <p:nvPr/>
        </p:nvSpPr>
        <p:spPr bwMode="auto">
          <a:xfrm>
            <a:off x="5837238" y="4900613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P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smtClean="0">
                <a:latin typeface="+mn-lt"/>
              </a:rPr>
              <a:t>53</a:t>
            </a:r>
            <a:endParaRPr lang="en-US" sz="1600" dirty="0">
              <a:latin typeface="+mn-lt"/>
            </a:endParaRPr>
          </a:p>
        </p:txBody>
      </p:sp>
      <p:grpSp>
        <p:nvGrpSpPr>
          <p:cNvPr id="23581" name="Group 54"/>
          <p:cNvGrpSpPr>
            <a:grpSpLocks/>
          </p:cNvGrpSpPr>
          <p:nvPr/>
        </p:nvGrpSpPr>
        <p:grpSpPr bwMode="auto">
          <a:xfrm>
            <a:off x="4294188" y="2822584"/>
            <a:ext cx="571500" cy="500064"/>
            <a:chOff x="2614" y="2862"/>
            <a:chExt cx="377" cy="315"/>
          </a:xfrm>
        </p:grpSpPr>
        <p:sp>
          <p:nvSpPr>
            <p:cNvPr id="23617" name="Rectangle 5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8" name="Oval 5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3582" name="Group 57"/>
          <p:cNvGrpSpPr>
            <a:grpSpLocks/>
          </p:cNvGrpSpPr>
          <p:nvPr/>
        </p:nvGrpSpPr>
        <p:grpSpPr bwMode="auto">
          <a:xfrm>
            <a:off x="7740650" y="2835275"/>
            <a:ext cx="598488" cy="500063"/>
            <a:chOff x="2614" y="2862"/>
            <a:chExt cx="377" cy="315"/>
          </a:xfrm>
        </p:grpSpPr>
        <p:sp>
          <p:nvSpPr>
            <p:cNvPr id="23615" name="Rectangle 5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6" name="Oval 5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P3</a:t>
              </a:r>
            </a:p>
          </p:txBody>
        </p:sp>
      </p:grpSp>
      <p:sp>
        <p:nvSpPr>
          <p:cNvPr id="23583" name="Line 60"/>
          <p:cNvSpPr>
            <a:spLocks noChangeShapeType="1"/>
          </p:cNvSpPr>
          <p:nvPr/>
        </p:nvSpPr>
        <p:spPr bwMode="auto">
          <a:xfrm>
            <a:off x="7391400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4" name="Line 61"/>
          <p:cNvSpPr>
            <a:spLocks noChangeShapeType="1"/>
          </p:cNvSpPr>
          <p:nvPr/>
        </p:nvSpPr>
        <p:spPr bwMode="auto">
          <a:xfrm>
            <a:off x="4621213" y="4800600"/>
            <a:ext cx="2770187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5" name="Line 62"/>
          <p:cNvSpPr>
            <a:spLocks noChangeShapeType="1"/>
          </p:cNvSpPr>
          <p:nvPr/>
        </p:nvSpPr>
        <p:spPr bwMode="auto">
          <a:xfrm flipV="1">
            <a:off x="4605338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7" name="Rectangle 64"/>
          <p:cNvSpPr>
            <a:spLocks noChangeArrowheads="1"/>
          </p:cNvSpPr>
          <p:nvPr/>
        </p:nvSpPr>
        <p:spPr bwMode="auto">
          <a:xfrm>
            <a:off x="5837238" y="521716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88" name="Text Box 65"/>
          <p:cNvSpPr txBox="1">
            <a:spLocks noChangeArrowheads="1"/>
          </p:cNvSpPr>
          <p:nvPr/>
        </p:nvSpPr>
        <p:spPr bwMode="auto">
          <a:xfrm>
            <a:off x="1736725" y="508825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tr-TR" sz="1600">
              <a:latin typeface="+mn-lt"/>
            </a:endParaRPr>
          </a:p>
        </p:txBody>
      </p:sp>
      <p:sp>
        <p:nvSpPr>
          <p:cNvPr id="23589" name="Text Box 66"/>
          <p:cNvSpPr txBox="1">
            <a:spLocks noChangeArrowheads="1"/>
          </p:cNvSpPr>
          <p:nvPr/>
        </p:nvSpPr>
        <p:spPr bwMode="auto">
          <a:xfrm>
            <a:off x="1695906" y="5175568"/>
            <a:ext cx="857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 smtClean="0">
                <a:latin typeface="+mn-lt"/>
              </a:rPr>
              <a:t>D-IP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smtClean="0">
                <a:latin typeface="+mn-lt"/>
              </a:rPr>
              <a:t>C</a:t>
            </a:r>
            <a:endParaRPr lang="en-US" sz="1600" dirty="0">
              <a:latin typeface="+mn-lt"/>
            </a:endParaRPr>
          </a:p>
        </p:txBody>
      </p:sp>
      <p:grpSp>
        <p:nvGrpSpPr>
          <p:cNvPr id="23592" name="Group 69"/>
          <p:cNvGrpSpPr>
            <a:grpSpLocks/>
          </p:cNvGrpSpPr>
          <p:nvPr/>
        </p:nvGrpSpPr>
        <p:grpSpPr bwMode="auto">
          <a:xfrm>
            <a:off x="5791200" y="3367088"/>
            <a:ext cx="990600" cy="914400"/>
            <a:chOff x="3936" y="2784"/>
            <a:chExt cx="624" cy="576"/>
          </a:xfrm>
        </p:grpSpPr>
        <p:sp>
          <p:nvSpPr>
            <p:cNvPr id="23612" name="Rectangle 70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SP: 5775</a:t>
              </a:r>
            </a:p>
          </p:txBody>
        </p:sp>
        <p:sp>
          <p:nvSpPr>
            <p:cNvPr id="23613" name="Rectangle 71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DP: 80</a:t>
              </a:r>
            </a:p>
          </p:txBody>
        </p:sp>
        <p:sp>
          <p:nvSpPr>
            <p:cNvPr id="23614" name="Rectangle 72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sp>
        <p:nvSpPr>
          <p:cNvPr id="23593" name="Rectangle 73"/>
          <p:cNvSpPr>
            <a:spLocks noChangeArrowheads="1"/>
          </p:cNvSpPr>
          <p:nvPr/>
        </p:nvSpPr>
        <p:spPr bwMode="auto">
          <a:xfrm>
            <a:off x="5791200" y="4281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94" name="Rectangle 74"/>
          <p:cNvSpPr>
            <a:spLocks noChangeArrowheads="1"/>
          </p:cNvSpPr>
          <p:nvPr/>
        </p:nvSpPr>
        <p:spPr bwMode="auto">
          <a:xfrm>
            <a:off x="5887807" y="3976688"/>
            <a:ext cx="83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n-lt"/>
              </a:rPr>
              <a:t>S-IP: B</a:t>
            </a:r>
          </a:p>
        </p:txBody>
      </p:sp>
      <p:sp>
        <p:nvSpPr>
          <p:cNvPr id="23595" name="Line 75"/>
          <p:cNvSpPr>
            <a:spLocks noChangeShapeType="1"/>
          </p:cNvSpPr>
          <p:nvPr/>
        </p:nvSpPr>
        <p:spPr bwMode="auto">
          <a:xfrm flipH="1">
            <a:off x="6172200" y="45862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23603" name="Line 98"/>
          <p:cNvSpPr>
            <a:spLocks noChangeShapeType="1"/>
          </p:cNvSpPr>
          <p:nvPr/>
        </p:nvSpPr>
        <p:spPr bwMode="auto">
          <a:xfrm flipH="1">
            <a:off x="2219325" y="3265488"/>
            <a:ext cx="103187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4" name="Text Box 99"/>
          <p:cNvSpPr txBox="1">
            <a:spLocks noChangeArrowheads="1"/>
          </p:cNvSpPr>
          <p:nvPr/>
        </p:nvSpPr>
        <p:spPr bwMode="auto">
          <a:xfrm>
            <a:off x="1566863" y="3063875"/>
            <a:ext cx="1131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DNS process over UDP</a:t>
            </a:r>
            <a:endParaRPr lang="en-US" dirty="0">
              <a:latin typeface="+mn-lt"/>
            </a:endParaRPr>
          </a:p>
        </p:txBody>
      </p:sp>
      <p:sp>
        <p:nvSpPr>
          <p:cNvPr id="23606" name="Line 101"/>
          <p:cNvSpPr>
            <a:spLocks noChangeShapeType="1"/>
          </p:cNvSpPr>
          <p:nvPr/>
        </p:nvSpPr>
        <p:spPr bwMode="auto">
          <a:xfrm flipV="1">
            <a:off x="4687888" y="3106738"/>
            <a:ext cx="8270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7" name="Text Box 102"/>
          <p:cNvSpPr txBox="1">
            <a:spLocks noChangeArrowheads="1"/>
          </p:cNvSpPr>
          <p:nvPr/>
        </p:nvSpPr>
        <p:spPr bwMode="auto">
          <a:xfrm>
            <a:off x="5328443" y="2346108"/>
            <a:ext cx="14525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Web server </a:t>
            </a:r>
            <a:r>
              <a:rPr lang="en-US" dirty="0" smtClean="0">
                <a:latin typeface="+mn-lt"/>
              </a:rPr>
              <a:t>processes over TCP </a:t>
            </a: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028" y="996792"/>
            <a:ext cx="8681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process initiates the connection with the server process</a:t>
            </a:r>
          </a:p>
          <a:p>
            <a:r>
              <a:rPr lang="en-US" dirty="0" smtClean="0"/>
              <a:t>Client process must know the server process address: IP address and Transport layer port </a:t>
            </a:r>
            <a:r>
              <a:rPr lang="en-US" dirty="0" smtClean="0">
                <a:sym typeface="Wingdings" panose="05000000000000000000" pitchFamily="2" charset="2"/>
              </a:rPr>
              <a:t> That is all UDP socket!</a:t>
            </a:r>
            <a:endParaRPr lang="en-US" dirty="0" smtClean="0"/>
          </a:p>
          <a:p>
            <a:r>
              <a:rPr lang="en-US" dirty="0" smtClean="0"/>
              <a:t>Transport layer port on the server side: Fixed, well known or can be looked up from some table</a:t>
            </a:r>
          </a:p>
        </p:txBody>
      </p:sp>
    </p:spTree>
    <p:extLst>
      <p:ext uri="{BB962C8B-B14F-4D97-AF65-F5344CB8AC3E}">
        <p14:creationId xmlns:p14="http://schemas.microsoft.com/office/powerpoint/2010/main" val="384495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70" grpId="0"/>
      <p:bldP spid="23571" grpId="0" animBg="1"/>
      <p:bldP spid="23572" grpId="0" animBg="1"/>
      <p:bldP spid="23573" grpId="0" animBg="1"/>
      <p:bldP spid="23575" grpId="0" animBg="1"/>
      <p:bldP spid="23577" grpId="0" animBg="1"/>
      <p:bldP spid="23578" grpId="0" animBg="1"/>
      <p:bldP spid="23621" grpId="0" animBg="1"/>
      <p:bldP spid="23583" grpId="0" animBg="1"/>
      <p:bldP spid="23584" grpId="0" animBg="1"/>
      <p:bldP spid="23585" grpId="0" animBg="1"/>
      <p:bldP spid="23587" grpId="0" animBg="1"/>
      <p:bldP spid="23588" grpId="0"/>
      <p:bldP spid="23589" grpId="0"/>
      <p:bldP spid="23593" grpId="0" animBg="1"/>
      <p:bldP spid="23594" grpId="0"/>
      <p:bldP spid="23595" grpId="0" animBg="1"/>
      <p:bldP spid="23603" grpId="0" animBg="1"/>
      <p:bldP spid="23604" grpId="0"/>
      <p:bldP spid="23606" grpId="0" animBg="1"/>
      <p:bldP spid="236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3B1945-8679-4CC4-8E24-D4AE0E123025}" type="datetime1">
              <a:rPr lang="en-US">
                <a:latin typeface="+mn-lt"/>
              </a:rPr>
              <a:pPr/>
              <a:t>3/13/2018</a:t>
            </a:fld>
            <a:endParaRPr lang="en-US">
              <a:latin typeface="+mn-lt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Ece GURAN SCHMIDT EE444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DBA6D7-E75A-476B-9E2E-C45C47321419}" type="slidenum">
              <a:rPr lang="en-US">
                <a:latin typeface="+mn-lt"/>
              </a:rPr>
              <a:pPr/>
              <a:t>28</a:t>
            </a:fld>
            <a:endParaRPr lang="en-US">
              <a:latin typeface="+mn-lt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607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+mn-lt"/>
              </a:rPr>
              <a:t>Transport Layer Socket/Port summary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7662863" y="5195888"/>
            <a:ext cx="86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Client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IP:B</a:t>
            </a:r>
          </a:p>
        </p:txBody>
      </p:sp>
      <p:grpSp>
        <p:nvGrpSpPr>
          <p:cNvPr id="23635" name="Group 5"/>
          <p:cNvGrpSpPr>
            <a:grpSpLocks/>
          </p:cNvGrpSpPr>
          <p:nvPr/>
        </p:nvGrpSpPr>
        <p:grpSpPr bwMode="auto">
          <a:xfrm>
            <a:off x="187959" y="2757488"/>
            <a:ext cx="1360648" cy="2381250"/>
            <a:chOff x="608" y="2454"/>
            <a:chExt cx="1261" cy="1500"/>
          </a:xfrm>
        </p:grpSpPr>
        <p:sp>
          <p:nvSpPr>
            <p:cNvPr id="23641" name="Rectangle 6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1600">
                <a:latin typeface="+mn-lt"/>
              </a:endParaRPr>
            </a:p>
          </p:txBody>
        </p:sp>
        <p:sp>
          <p:nvSpPr>
            <p:cNvPr id="23642" name="Rectangle 7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1600">
                <a:latin typeface="+mn-lt"/>
              </a:endParaRPr>
            </a:p>
          </p:txBody>
        </p:sp>
        <p:sp>
          <p:nvSpPr>
            <p:cNvPr id="23643" name="Rectangle 8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1600">
                <a:latin typeface="+mn-lt"/>
              </a:endParaRPr>
            </a:p>
          </p:txBody>
        </p:sp>
        <p:sp>
          <p:nvSpPr>
            <p:cNvPr id="23644" name="Rectangle 9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1600">
                <a:latin typeface="+mn-lt"/>
              </a:endParaRPr>
            </a:p>
          </p:txBody>
        </p:sp>
        <p:sp>
          <p:nvSpPr>
            <p:cNvPr id="23645" name="Rectangle 10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sz="1600">
                <a:latin typeface="+mn-lt"/>
              </a:endParaRPr>
            </a:p>
          </p:txBody>
        </p:sp>
      </p:grpSp>
      <p:grpSp>
        <p:nvGrpSpPr>
          <p:cNvPr id="23636" name="Group 11"/>
          <p:cNvGrpSpPr>
            <a:grpSpLocks/>
          </p:cNvGrpSpPr>
          <p:nvPr/>
        </p:nvGrpSpPr>
        <p:grpSpPr bwMode="auto">
          <a:xfrm>
            <a:off x="192088" y="2827338"/>
            <a:ext cx="598488" cy="500063"/>
            <a:chOff x="2614" y="2862"/>
            <a:chExt cx="377" cy="315"/>
          </a:xfrm>
        </p:grpSpPr>
        <p:sp>
          <p:nvSpPr>
            <p:cNvPr id="23639" name="Rectangle 12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40" name="Oval 13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P8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3637" name="Text Box 14"/>
          <p:cNvSpPr txBox="1">
            <a:spLocks noChangeArrowheads="1"/>
          </p:cNvSpPr>
          <p:nvPr/>
        </p:nvSpPr>
        <p:spPr bwMode="auto">
          <a:xfrm>
            <a:off x="501650" y="5192713"/>
            <a:ext cx="7953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client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 IP: A</a:t>
            </a:r>
          </a:p>
        </p:txBody>
      </p:sp>
      <p:sp>
        <p:nvSpPr>
          <p:cNvPr id="23638" name="Line 15"/>
          <p:cNvSpPr>
            <a:spLocks noChangeShapeType="1"/>
          </p:cNvSpPr>
          <p:nvPr/>
        </p:nvSpPr>
        <p:spPr bwMode="auto">
          <a:xfrm>
            <a:off x="452120" y="3208338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23560" name="Group 16"/>
          <p:cNvGrpSpPr>
            <a:grpSpLocks/>
          </p:cNvGrpSpPr>
          <p:nvPr/>
        </p:nvGrpSpPr>
        <p:grpSpPr bwMode="auto">
          <a:xfrm>
            <a:off x="7575550" y="2797175"/>
            <a:ext cx="598488" cy="500063"/>
            <a:chOff x="2614" y="2862"/>
            <a:chExt cx="377" cy="315"/>
          </a:xfrm>
        </p:grpSpPr>
        <p:sp>
          <p:nvSpPr>
            <p:cNvPr id="23633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34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P1</a:t>
              </a:r>
            </a:p>
          </p:txBody>
        </p:sp>
      </p:grpSp>
      <p:grpSp>
        <p:nvGrpSpPr>
          <p:cNvPr id="23561" name="Group 19"/>
          <p:cNvGrpSpPr>
            <a:grpSpLocks/>
          </p:cNvGrpSpPr>
          <p:nvPr/>
        </p:nvGrpSpPr>
        <p:grpSpPr bwMode="auto">
          <a:xfrm>
            <a:off x="6934200" y="2757488"/>
            <a:ext cx="1503363" cy="2381250"/>
            <a:chOff x="608" y="2454"/>
            <a:chExt cx="1261" cy="1500"/>
          </a:xfrm>
        </p:grpSpPr>
        <p:sp>
          <p:nvSpPr>
            <p:cNvPr id="23628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29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0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1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  <p:sp>
          <p:nvSpPr>
            <p:cNvPr id="23632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grpSp>
        <p:nvGrpSpPr>
          <p:cNvPr id="23562" name="Group 25"/>
          <p:cNvGrpSpPr>
            <a:grpSpLocks/>
          </p:cNvGrpSpPr>
          <p:nvPr/>
        </p:nvGrpSpPr>
        <p:grpSpPr bwMode="auto">
          <a:xfrm>
            <a:off x="7035800" y="2820988"/>
            <a:ext cx="598488" cy="500062"/>
            <a:chOff x="2614" y="2862"/>
            <a:chExt cx="377" cy="315"/>
          </a:xfrm>
        </p:grpSpPr>
        <p:sp>
          <p:nvSpPr>
            <p:cNvPr id="23626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7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P2</a:t>
              </a:r>
            </a:p>
          </p:txBody>
        </p:sp>
      </p:grpSp>
      <p:sp>
        <p:nvSpPr>
          <p:cNvPr id="23563" name="Line 28"/>
          <p:cNvSpPr>
            <a:spLocks noChangeShapeType="1"/>
          </p:cNvSpPr>
          <p:nvPr/>
        </p:nvSpPr>
        <p:spPr bwMode="auto">
          <a:xfrm>
            <a:off x="8077200" y="3214688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2317750" y="2757488"/>
            <a:ext cx="266858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2317750" y="3214688"/>
            <a:ext cx="266858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2317750" y="3709988"/>
            <a:ext cx="266858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2317750" y="4186238"/>
            <a:ext cx="266858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sp>
        <p:nvSpPr>
          <p:cNvPr id="23568" name="Rectangle 33"/>
          <p:cNvSpPr>
            <a:spLocks noChangeArrowheads="1"/>
          </p:cNvSpPr>
          <p:nvPr/>
        </p:nvSpPr>
        <p:spPr bwMode="auto">
          <a:xfrm>
            <a:off x="2317750" y="4662488"/>
            <a:ext cx="266858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600">
              <a:latin typeface="+mn-lt"/>
            </a:endParaRP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3081338" y="2833688"/>
            <a:ext cx="571500" cy="500062"/>
            <a:chOff x="2614" y="2862"/>
            <a:chExt cx="377" cy="315"/>
          </a:xfrm>
        </p:grpSpPr>
        <p:sp>
          <p:nvSpPr>
            <p:cNvPr id="23624" name="Rectangle 3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5" name="Oval 3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P7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23570" name="Text Box 37"/>
          <p:cNvSpPr txBox="1">
            <a:spLocks noChangeArrowheads="1"/>
          </p:cNvSpPr>
          <p:nvPr/>
        </p:nvSpPr>
        <p:spPr bwMode="auto">
          <a:xfrm>
            <a:off x="3949176" y="5268913"/>
            <a:ext cx="896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server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latin typeface="+mn-lt"/>
              </a:rPr>
              <a:t>IP: C</a:t>
            </a:r>
          </a:p>
        </p:txBody>
      </p:sp>
      <p:sp>
        <p:nvSpPr>
          <p:cNvPr id="23571" name="Line 38"/>
          <p:cNvSpPr>
            <a:spLocks noChangeShapeType="1"/>
          </p:cNvSpPr>
          <p:nvPr/>
        </p:nvSpPr>
        <p:spPr bwMode="auto">
          <a:xfrm flipV="1">
            <a:off x="3372804" y="333533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2" name="Line 40"/>
          <p:cNvSpPr>
            <a:spLocks noChangeShapeType="1"/>
          </p:cNvSpPr>
          <p:nvPr/>
        </p:nvSpPr>
        <p:spPr bwMode="auto">
          <a:xfrm flipV="1">
            <a:off x="3843338" y="3290888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3" name="Line 41"/>
          <p:cNvSpPr>
            <a:spLocks noChangeShapeType="1"/>
          </p:cNvSpPr>
          <p:nvPr/>
        </p:nvSpPr>
        <p:spPr bwMode="auto">
          <a:xfrm>
            <a:off x="3875088" y="4938713"/>
            <a:ext cx="4202112" cy="28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5" name="Line 43"/>
          <p:cNvSpPr>
            <a:spLocks noChangeShapeType="1"/>
          </p:cNvSpPr>
          <p:nvPr/>
        </p:nvSpPr>
        <p:spPr bwMode="auto">
          <a:xfrm>
            <a:off x="420371" y="4946651"/>
            <a:ext cx="2920684" cy="38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76" name="Rectangle 44"/>
          <p:cNvSpPr>
            <a:spLocks noChangeArrowheads="1"/>
          </p:cNvSpPr>
          <p:nvPr/>
        </p:nvSpPr>
        <p:spPr bwMode="auto">
          <a:xfrm>
            <a:off x="1600200" y="48910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SP: </a:t>
            </a:r>
            <a:r>
              <a:rPr lang="en-US" sz="1600" dirty="0" smtClean="0">
                <a:latin typeface="+mn-lt"/>
              </a:rPr>
              <a:t>9157</a:t>
            </a:r>
            <a:endParaRPr lang="en-US" sz="1600" dirty="0">
              <a:latin typeface="+mn-lt"/>
            </a:endParaRPr>
          </a:p>
        </p:txBody>
      </p:sp>
      <p:sp>
        <p:nvSpPr>
          <p:cNvPr id="23577" name="Rectangle 45"/>
          <p:cNvSpPr>
            <a:spLocks noChangeArrowheads="1"/>
          </p:cNvSpPr>
          <p:nvPr/>
        </p:nvSpPr>
        <p:spPr bwMode="auto">
          <a:xfrm>
            <a:off x="1600200" y="51958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DP: </a:t>
            </a:r>
            <a:r>
              <a:rPr lang="en-US" sz="1600" dirty="0" smtClean="0">
                <a:latin typeface="+mn-lt"/>
              </a:rPr>
              <a:t>80</a:t>
            </a:r>
            <a:endParaRPr lang="en-US" sz="1600" dirty="0">
              <a:latin typeface="+mn-lt"/>
            </a:endParaRPr>
          </a:p>
        </p:txBody>
      </p:sp>
      <p:sp>
        <p:nvSpPr>
          <p:cNvPr id="23578" name="Rectangle 46"/>
          <p:cNvSpPr>
            <a:spLocks noChangeArrowheads="1"/>
          </p:cNvSpPr>
          <p:nvPr/>
        </p:nvSpPr>
        <p:spPr bwMode="auto">
          <a:xfrm>
            <a:off x="1600200" y="55006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grpSp>
        <p:nvGrpSpPr>
          <p:cNvPr id="23579" name="Group 47"/>
          <p:cNvGrpSpPr>
            <a:grpSpLocks/>
          </p:cNvGrpSpPr>
          <p:nvPr/>
        </p:nvGrpSpPr>
        <p:grpSpPr bwMode="auto">
          <a:xfrm>
            <a:off x="6248400" y="4891088"/>
            <a:ext cx="990600" cy="914400"/>
            <a:chOff x="3936" y="2784"/>
            <a:chExt cx="624" cy="576"/>
          </a:xfrm>
        </p:grpSpPr>
        <p:sp>
          <p:nvSpPr>
            <p:cNvPr id="23621" name="Rectangle 48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SP: 9157</a:t>
              </a:r>
            </a:p>
          </p:txBody>
        </p:sp>
        <p:sp>
          <p:nvSpPr>
            <p:cNvPr id="23622" name="Rectangle 49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DP: 80</a:t>
              </a:r>
            </a:p>
          </p:txBody>
        </p:sp>
        <p:sp>
          <p:nvSpPr>
            <p:cNvPr id="23623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grpSp>
        <p:nvGrpSpPr>
          <p:cNvPr id="23580" name="Group 51"/>
          <p:cNvGrpSpPr>
            <a:grpSpLocks/>
          </p:cNvGrpSpPr>
          <p:nvPr/>
        </p:nvGrpSpPr>
        <p:grpSpPr bwMode="auto">
          <a:xfrm>
            <a:off x="3690938" y="2833688"/>
            <a:ext cx="571500" cy="500062"/>
            <a:chOff x="2614" y="2862"/>
            <a:chExt cx="377" cy="315"/>
          </a:xfrm>
        </p:grpSpPr>
        <p:sp>
          <p:nvSpPr>
            <p:cNvPr id="23619" name="Rectangle 52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20" name="Oval 53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P5</a:t>
              </a:r>
            </a:p>
          </p:txBody>
        </p:sp>
      </p:grpSp>
      <p:grpSp>
        <p:nvGrpSpPr>
          <p:cNvPr id="23581" name="Group 54"/>
          <p:cNvGrpSpPr>
            <a:grpSpLocks/>
          </p:cNvGrpSpPr>
          <p:nvPr/>
        </p:nvGrpSpPr>
        <p:grpSpPr bwMode="auto">
          <a:xfrm>
            <a:off x="4294188" y="2822575"/>
            <a:ext cx="571500" cy="500063"/>
            <a:chOff x="2614" y="2862"/>
            <a:chExt cx="377" cy="315"/>
          </a:xfrm>
        </p:grpSpPr>
        <p:sp>
          <p:nvSpPr>
            <p:cNvPr id="23617" name="Rectangle 5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8" name="Oval 5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P6</a:t>
              </a:r>
            </a:p>
          </p:txBody>
        </p:sp>
      </p:grpSp>
      <p:grpSp>
        <p:nvGrpSpPr>
          <p:cNvPr id="23582" name="Group 57"/>
          <p:cNvGrpSpPr>
            <a:grpSpLocks/>
          </p:cNvGrpSpPr>
          <p:nvPr/>
        </p:nvGrpSpPr>
        <p:grpSpPr bwMode="auto">
          <a:xfrm>
            <a:off x="7740650" y="2835275"/>
            <a:ext cx="598488" cy="500063"/>
            <a:chOff x="2614" y="2862"/>
            <a:chExt cx="377" cy="315"/>
          </a:xfrm>
        </p:grpSpPr>
        <p:sp>
          <p:nvSpPr>
            <p:cNvPr id="23615" name="Rectangle 5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3616" name="Oval 5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P3</a:t>
              </a:r>
            </a:p>
          </p:txBody>
        </p:sp>
      </p:grpSp>
      <p:sp>
        <p:nvSpPr>
          <p:cNvPr id="23583" name="Line 60"/>
          <p:cNvSpPr>
            <a:spLocks noChangeShapeType="1"/>
          </p:cNvSpPr>
          <p:nvPr/>
        </p:nvSpPr>
        <p:spPr bwMode="auto">
          <a:xfrm>
            <a:off x="7391400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4" name="Line 61"/>
          <p:cNvSpPr>
            <a:spLocks noChangeShapeType="1"/>
          </p:cNvSpPr>
          <p:nvPr/>
        </p:nvSpPr>
        <p:spPr bwMode="auto">
          <a:xfrm>
            <a:off x="4621213" y="4800600"/>
            <a:ext cx="2770187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5" name="Line 62"/>
          <p:cNvSpPr>
            <a:spLocks noChangeShapeType="1"/>
          </p:cNvSpPr>
          <p:nvPr/>
        </p:nvSpPr>
        <p:spPr bwMode="auto">
          <a:xfrm flipV="1">
            <a:off x="4605338" y="3290888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23586" name="Rectangle 63"/>
          <p:cNvSpPr>
            <a:spLocks noChangeArrowheads="1"/>
          </p:cNvSpPr>
          <p:nvPr/>
        </p:nvSpPr>
        <p:spPr bwMode="auto">
          <a:xfrm>
            <a:off x="1600200" y="5805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23587" name="Rectangle 64"/>
          <p:cNvSpPr>
            <a:spLocks noChangeArrowheads="1"/>
          </p:cNvSpPr>
          <p:nvPr/>
        </p:nvSpPr>
        <p:spPr bwMode="auto">
          <a:xfrm>
            <a:off x="6248400" y="5805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88" name="Text Box 65"/>
          <p:cNvSpPr txBox="1">
            <a:spLocks noChangeArrowheads="1"/>
          </p:cNvSpPr>
          <p:nvPr/>
        </p:nvSpPr>
        <p:spPr bwMode="auto">
          <a:xfrm>
            <a:off x="1736725" y="54133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tr-TR" sz="1600">
              <a:latin typeface="+mn-lt"/>
            </a:endParaRPr>
          </a:p>
        </p:txBody>
      </p:sp>
      <p:sp>
        <p:nvSpPr>
          <p:cNvPr id="23589" name="Text Box 66"/>
          <p:cNvSpPr txBox="1">
            <a:spLocks noChangeArrowheads="1"/>
          </p:cNvSpPr>
          <p:nvPr/>
        </p:nvSpPr>
        <p:spPr bwMode="auto">
          <a:xfrm>
            <a:off x="1712801" y="5500688"/>
            <a:ext cx="824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S-IP: A</a:t>
            </a:r>
          </a:p>
        </p:txBody>
      </p:sp>
      <p:sp>
        <p:nvSpPr>
          <p:cNvPr id="23590" name="Text Box 67"/>
          <p:cNvSpPr txBox="1">
            <a:spLocks noChangeArrowheads="1"/>
          </p:cNvSpPr>
          <p:nvPr/>
        </p:nvSpPr>
        <p:spPr bwMode="auto">
          <a:xfrm>
            <a:off x="1676400" y="5805488"/>
            <a:ext cx="814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91" name="Text Box 68"/>
          <p:cNvSpPr txBox="1">
            <a:spLocks noChangeArrowheads="1"/>
          </p:cNvSpPr>
          <p:nvPr/>
        </p:nvSpPr>
        <p:spPr bwMode="auto">
          <a:xfrm>
            <a:off x="6356120" y="5500688"/>
            <a:ext cx="83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S-IP: B</a:t>
            </a:r>
          </a:p>
        </p:txBody>
      </p:sp>
      <p:grpSp>
        <p:nvGrpSpPr>
          <p:cNvPr id="23592" name="Group 69"/>
          <p:cNvGrpSpPr>
            <a:grpSpLocks/>
          </p:cNvGrpSpPr>
          <p:nvPr/>
        </p:nvGrpSpPr>
        <p:grpSpPr bwMode="auto">
          <a:xfrm>
            <a:off x="5791200" y="3367088"/>
            <a:ext cx="990600" cy="914400"/>
            <a:chOff x="3936" y="2784"/>
            <a:chExt cx="624" cy="576"/>
          </a:xfrm>
        </p:grpSpPr>
        <p:sp>
          <p:nvSpPr>
            <p:cNvPr id="23612" name="Rectangle 70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SP: 5775</a:t>
              </a:r>
            </a:p>
          </p:txBody>
        </p:sp>
        <p:sp>
          <p:nvSpPr>
            <p:cNvPr id="23613" name="Rectangle 71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DP: 80</a:t>
              </a:r>
            </a:p>
          </p:txBody>
        </p:sp>
        <p:sp>
          <p:nvSpPr>
            <p:cNvPr id="23614" name="Rectangle 72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latin typeface="+mn-lt"/>
              </a:endParaRPr>
            </a:p>
          </p:txBody>
        </p:sp>
      </p:grpSp>
      <p:sp>
        <p:nvSpPr>
          <p:cNvPr id="23593" name="Rectangle 73"/>
          <p:cNvSpPr>
            <a:spLocks noChangeArrowheads="1"/>
          </p:cNvSpPr>
          <p:nvPr/>
        </p:nvSpPr>
        <p:spPr bwMode="auto">
          <a:xfrm>
            <a:off x="5791200" y="4281488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23594" name="Rectangle 74"/>
          <p:cNvSpPr>
            <a:spLocks noChangeArrowheads="1"/>
          </p:cNvSpPr>
          <p:nvPr/>
        </p:nvSpPr>
        <p:spPr bwMode="auto">
          <a:xfrm>
            <a:off x="5887807" y="3976688"/>
            <a:ext cx="83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n-lt"/>
              </a:rPr>
              <a:t>S-IP: B</a:t>
            </a:r>
          </a:p>
        </p:txBody>
      </p:sp>
      <p:sp>
        <p:nvSpPr>
          <p:cNvPr id="23595" name="Line 75"/>
          <p:cNvSpPr>
            <a:spLocks noChangeShapeType="1"/>
          </p:cNvSpPr>
          <p:nvPr/>
        </p:nvSpPr>
        <p:spPr bwMode="auto">
          <a:xfrm flipH="1">
            <a:off x="6172200" y="45862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23603" name="Line 98"/>
          <p:cNvSpPr>
            <a:spLocks noChangeShapeType="1"/>
          </p:cNvSpPr>
          <p:nvPr/>
        </p:nvSpPr>
        <p:spPr bwMode="auto">
          <a:xfrm flipH="1" flipV="1">
            <a:off x="1647032" y="2659063"/>
            <a:ext cx="933449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4" name="Text Box 99"/>
          <p:cNvSpPr txBox="1">
            <a:spLocks noChangeArrowheads="1"/>
          </p:cNvSpPr>
          <p:nvPr/>
        </p:nvSpPr>
        <p:spPr bwMode="auto">
          <a:xfrm>
            <a:off x="1145064" y="2116029"/>
            <a:ext cx="2234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Time server process</a:t>
            </a:r>
          </a:p>
        </p:txBody>
      </p:sp>
      <p:sp>
        <p:nvSpPr>
          <p:cNvPr id="23605" name="Line 100"/>
          <p:cNvSpPr>
            <a:spLocks noChangeShapeType="1"/>
          </p:cNvSpPr>
          <p:nvPr/>
        </p:nvSpPr>
        <p:spPr bwMode="auto">
          <a:xfrm flipV="1">
            <a:off x="3876675" y="2960688"/>
            <a:ext cx="1684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6" name="Line 101"/>
          <p:cNvSpPr>
            <a:spLocks noChangeShapeType="1"/>
          </p:cNvSpPr>
          <p:nvPr/>
        </p:nvSpPr>
        <p:spPr bwMode="auto">
          <a:xfrm flipV="1">
            <a:off x="4687888" y="3106738"/>
            <a:ext cx="8270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3607" name="Text Box 102"/>
          <p:cNvSpPr txBox="1">
            <a:spLocks noChangeArrowheads="1"/>
          </p:cNvSpPr>
          <p:nvPr/>
        </p:nvSpPr>
        <p:spPr bwMode="auto">
          <a:xfrm>
            <a:off x="5511800" y="2713038"/>
            <a:ext cx="1452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Web server processes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280" y="865346"/>
            <a:ext cx="8681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 Sockets require 4 tuple.</a:t>
            </a:r>
          </a:p>
          <a:p>
            <a:r>
              <a:rPr lang="en-US" dirty="0" smtClean="0"/>
              <a:t>Both client and the server need to keep state of the specific process.</a:t>
            </a:r>
          </a:p>
          <a:p>
            <a:r>
              <a:rPr lang="en-US" dirty="0" smtClean="0"/>
              <a:t>Sockets on the same client that connect to the same server and same port has different local ports to differentiate</a:t>
            </a:r>
          </a:p>
          <a:p>
            <a:endParaRPr lang="en-US" dirty="0" smtClean="0"/>
          </a:p>
        </p:txBody>
      </p:sp>
      <p:grpSp>
        <p:nvGrpSpPr>
          <p:cNvPr id="95" name="Group 34"/>
          <p:cNvGrpSpPr>
            <a:grpSpLocks/>
          </p:cNvGrpSpPr>
          <p:nvPr/>
        </p:nvGrpSpPr>
        <p:grpSpPr bwMode="auto">
          <a:xfrm>
            <a:off x="2479676" y="2833688"/>
            <a:ext cx="571500" cy="500062"/>
            <a:chOff x="2614" y="2862"/>
            <a:chExt cx="377" cy="315"/>
          </a:xfrm>
        </p:grpSpPr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7" name="Oval 3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+mn-lt"/>
                </a:rPr>
                <a:t>P4</a:t>
              </a:r>
            </a:p>
          </p:txBody>
        </p:sp>
      </p:grpSp>
      <p:grpSp>
        <p:nvGrpSpPr>
          <p:cNvPr id="98" name="Group 11"/>
          <p:cNvGrpSpPr>
            <a:grpSpLocks/>
          </p:cNvGrpSpPr>
          <p:nvPr/>
        </p:nvGrpSpPr>
        <p:grpSpPr bwMode="auto">
          <a:xfrm>
            <a:off x="852648" y="2837499"/>
            <a:ext cx="598488" cy="500063"/>
            <a:chOff x="2614" y="2862"/>
            <a:chExt cx="377" cy="315"/>
          </a:xfrm>
        </p:grpSpPr>
        <p:sp>
          <p:nvSpPr>
            <p:cNvPr id="99" name="Rectangle 12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00" name="Oval 13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+mn-lt"/>
                </a:rPr>
                <a:t>P9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01" name="Line 15"/>
          <p:cNvSpPr>
            <a:spLocks noChangeShapeType="1"/>
          </p:cNvSpPr>
          <p:nvPr/>
        </p:nvSpPr>
        <p:spPr bwMode="auto">
          <a:xfrm flipH="1">
            <a:off x="1139825" y="3208338"/>
            <a:ext cx="10478" cy="1131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02" name="Rectangle 44"/>
          <p:cNvSpPr>
            <a:spLocks noChangeArrowheads="1"/>
          </p:cNvSpPr>
          <p:nvPr/>
        </p:nvSpPr>
        <p:spPr bwMode="auto">
          <a:xfrm>
            <a:off x="1437007" y="3569971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SP: 1208</a:t>
            </a:r>
          </a:p>
        </p:txBody>
      </p:sp>
      <p:sp>
        <p:nvSpPr>
          <p:cNvPr id="103" name="Rectangle 45"/>
          <p:cNvSpPr>
            <a:spLocks noChangeArrowheads="1"/>
          </p:cNvSpPr>
          <p:nvPr/>
        </p:nvSpPr>
        <p:spPr bwMode="auto">
          <a:xfrm>
            <a:off x="1437007" y="3874771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DP: 1522</a:t>
            </a:r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1437007" y="4179571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105" name="Text Box 65"/>
          <p:cNvSpPr txBox="1">
            <a:spLocks noChangeArrowheads="1"/>
          </p:cNvSpPr>
          <p:nvPr/>
        </p:nvSpPr>
        <p:spPr bwMode="auto">
          <a:xfrm>
            <a:off x="1573532" y="409225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tr-TR" sz="1600">
              <a:latin typeface="+mn-lt"/>
            </a:endParaRPr>
          </a:p>
        </p:txBody>
      </p:sp>
      <p:sp>
        <p:nvSpPr>
          <p:cNvPr id="106" name="Text Box 66"/>
          <p:cNvSpPr txBox="1">
            <a:spLocks noChangeArrowheads="1"/>
          </p:cNvSpPr>
          <p:nvPr/>
        </p:nvSpPr>
        <p:spPr bwMode="auto">
          <a:xfrm>
            <a:off x="1549608" y="4179571"/>
            <a:ext cx="824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S-IP: A</a:t>
            </a:r>
          </a:p>
        </p:txBody>
      </p:sp>
      <p:sp>
        <p:nvSpPr>
          <p:cNvPr id="107" name="Rectangle 63"/>
          <p:cNvSpPr>
            <a:spLocks noChangeArrowheads="1"/>
          </p:cNvSpPr>
          <p:nvPr/>
        </p:nvSpPr>
        <p:spPr bwMode="auto">
          <a:xfrm>
            <a:off x="1436847" y="4484787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1600">
              <a:latin typeface="+mn-lt"/>
            </a:endParaRP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1502887" y="4484787"/>
            <a:ext cx="814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D-IP:C</a:t>
            </a:r>
          </a:p>
        </p:txBody>
      </p:sp>
      <p:sp>
        <p:nvSpPr>
          <p:cNvPr id="112" name="Line 38"/>
          <p:cNvSpPr>
            <a:spLocks noChangeShapeType="1"/>
          </p:cNvSpPr>
          <p:nvPr/>
        </p:nvSpPr>
        <p:spPr bwMode="auto">
          <a:xfrm flipV="1">
            <a:off x="2854644" y="3321050"/>
            <a:ext cx="0" cy="1036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3" name="Line 43"/>
          <p:cNvSpPr>
            <a:spLocks noChangeShapeType="1"/>
          </p:cNvSpPr>
          <p:nvPr/>
        </p:nvSpPr>
        <p:spPr bwMode="auto">
          <a:xfrm>
            <a:off x="1111093" y="4357687"/>
            <a:ext cx="340043" cy="66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4" name="Line 43"/>
          <p:cNvSpPr>
            <a:spLocks noChangeShapeType="1"/>
          </p:cNvSpPr>
          <p:nvPr/>
        </p:nvSpPr>
        <p:spPr bwMode="auto">
          <a:xfrm flipV="1">
            <a:off x="2432210" y="4349850"/>
            <a:ext cx="406560" cy="767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 flipV="1">
            <a:off x="3420269" y="2523392"/>
            <a:ext cx="1684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17" name="Text Box 102"/>
          <p:cNvSpPr txBox="1">
            <a:spLocks noChangeArrowheads="1"/>
          </p:cNvSpPr>
          <p:nvPr/>
        </p:nvSpPr>
        <p:spPr bwMode="auto">
          <a:xfrm>
            <a:off x="5064918" y="1953479"/>
            <a:ext cx="1452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Web server </a:t>
            </a:r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8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637" grpId="0"/>
      <p:bldP spid="23638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70" grpId="0"/>
      <p:bldP spid="23571" grpId="0" animBg="1"/>
      <p:bldP spid="23572" grpId="0" animBg="1"/>
      <p:bldP spid="23573" grpId="0" animBg="1"/>
      <p:bldP spid="23575" grpId="0" animBg="1"/>
      <p:bldP spid="23576" grpId="0" animBg="1"/>
      <p:bldP spid="23577" grpId="0" animBg="1"/>
      <p:bldP spid="23578" grpId="0" animBg="1"/>
      <p:bldP spid="23583" grpId="0" animBg="1"/>
      <p:bldP spid="23584" grpId="0" animBg="1"/>
      <p:bldP spid="23585" grpId="0" animBg="1"/>
      <p:bldP spid="23586" grpId="0" animBg="1"/>
      <p:bldP spid="23587" grpId="0" animBg="1"/>
      <p:bldP spid="23588" grpId="0"/>
      <p:bldP spid="23589" grpId="0"/>
      <p:bldP spid="23590" grpId="0"/>
      <p:bldP spid="23591" grpId="0"/>
      <p:bldP spid="23593" grpId="0" animBg="1"/>
      <p:bldP spid="23594" grpId="0"/>
      <p:bldP spid="23595" grpId="0" animBg="1"/>
      <p:bldP spid="23603" grpId="0" animBg="1"/>
      <p:bldP spid="23604" grpId="0"/>
      <p:bldP spid="23605" grpId="0" animBg="1"/>
      <p:bldP spid="23606" grpId="0" animBg="1"/>
      <p:bldP spid="23607" grpId="0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/>
      <p:bldP spid="112" grpId="0" animBg="1"/>
      <p:bldP spid="113" grpId="0" animBg="1"/>
      <p:bldP spid="114" grpId="0" animBg="1"/>
      <p:bldP spid="115" grpId="0" animBg="1"/>
      <p:bldP spid="1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Part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DD14C5-7936-4A95-A056-63A777975686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20F920-E359-4FE7-AC38-916243571796}" type="slidenum">
              <a:rPr lang="en-US">
                <a:latin typeface="Verdana" pitchFamily="34" charset="0"/>
              </a:rPr>
              <a:pPr/>
              <a:t>3</a:t>
            </a:fld>
            <a:endParaRPr lang="en-US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Application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708400"/>
            <a:ext cx="8232775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Application: Firefox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 data: Jpeg image, HTML text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 layer protocol: HTTP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Defines the rules to communicate the application data between the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 layer: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needs the HTTP </a:t>
            </a:r>
            <a:r>
              <a:rPr lang="en-US" sz="1800" i="1" dirty="0" smtClean="0"/>
              <a:t>messages</a:t>
            </a:r>
            <a:r>
              <a:rPr lang="en-US" sz="1800" dirty="0" smtClean="0"/>
              <a:t> to be transmitted from sender process to receiver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Gives the HTTP messages to the transport layer </a:t>
            </a:r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3419475" y="2611438"/>
            <a:ext cx="1808163" cy="1031875"/>
          </a:xfrm>
          <a:custGeom>
            <a:avLst/>
            <a:gdLst>
              <a:gd name="T0" fmla="*/ 22867 w 2135"/>
              <a:gd name="T1" fmla="*/ 404803 h 1662"/>
              <a:gd name="T2" fmla="*/ 88926 w 2135"/>
              <a:gd name="T3" fmla="*/ 47186 h 1662"/>
              <a:gd name="T4" fmla="*/ 556423 w 2135"/>
              <a:gd name="T5" fmla="*/ 121689 h 1662"/>
              <a:gd name="T6" fmla="*/ 1023920 w 2135"/>
              <a:gd name="T7" fmla="*/ 62086 h 1662"/>
              <a:gd name="T8" fmla="*/ 1694676 w 2135"/>
              <a:gd name="T9" fmla="*/ 252071 h 1662"/>
              <a:gd name="T10" fmla="*/ 1704839 w 2135"/>
              <a:gd name="T11" fmla="*/ 710268 h 1662"/>
              <a:gd name="T12" fmla="*/ 1338972 w 2135"/>
              <a:gd name="T13" fmla="*/ 993381 h 1662"/>
              <a:gd name="T14" fmla="*/ 688542 w 2135"/>
              <a:gd name="T15" fmla="*/ 941229 h 1662"/>
              <a:gd name="T16" fmla="*/ 424304 w 2135"/>
              <a:gd name="T17" fmla="*/ 788497 h 1662"/>
              <a:gd name="T18" fmla="*/ 154985 w 2135"/>
              <a:gd name="T19" fmla="*/ 661840 h 1662"/>
              <a:gd name="T20" fmla="*/ 22867 w 2135"/>
              <a:gd name="T21" fmla="*/ 404803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/>
          </a:p>
        </p:txBody>
      </p:sp>
      <p:graphicFrame>
        <p:nvGraphicFramePr>
          <p:cNvPr id="51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80205"/>
              </p:ext>
            </p:extLst>
          </p:nvPr>
        </p:nvGraphicFramePr>
        <p:xfrm>
          <a:off x="2349500" y="1598613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598613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2181225" y="2117725"/>
            <a:ext cx="1062038" cy="560388"/>
            <a:chOff x="3046" y="1508"/>
            <a:chExt cx="669" cy="353"/>
          </a:xfrm>
        </p:grpSpPr>
        <p:sp>
          <p:nvSpPr>
            <p:cNvPr id="5165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166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5131" name="Text Box 36"/>
          <p:cNvSpPr txBox="1">
            <a:spLocks noChangeArrowheads="1"/>
          </p:cNvSpPr>
          <p:nvPr/>
        </p:nvSpPr>
        <p:spPr bwMode="auto">
          <a:xfrm>
            <a:off x="2244725" y="2824163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Ankara</a:t>
            </a:r>
          </a:p>
        </p:txBody>
      </p:sp>
      <p:graphicFrame>
        <p:nvGraphicFramePr>
          <p:cNvPr id="51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41022"/>
              </p:ext>
            </p:extLst>
          </p:nvPr>
        </p:nvGraphicFramePr>
        <p:xfrm>
          <a:off x="5507038" y="1577975"/>
          <a:ext cx="642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577975"/>
                        <a:ext cx="6429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41"/>
          <p:cNvGrpSpPr>
            <a:grpSpLocks/>
          </p:cNvGrpSpPr>
          <p:nvPr/>
        </p:nvGrpSpPr>
        <p:grpSpPr bwMode="auto">
          <a:xfrm>
            <a:off x="5338763" y="2097088"/>
            <a:ext cx="1062037" cy="560387"/>
            <a:chOff x="3046" y="1508"/>
            <a:chExt cx="669" cy="353"/>
          </a:xfrm>
        </p:grpSpPr>
        <p:sp>
          <p:nvSpPr>
            <p:cNvPr id="5163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5164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5134" name="Text Box 50"/>
          <p:cNvSpPr txBox="1">
            <a:spLocks noChangeArrowheads="1"/>
          </p:cNvSpPr>
          <p:nvPr/>
        </p:nvSpPr>
        <p:spPr bwMode="auto">
          <a:xfrm>
            <a:off x="5489575" y="974725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host or</a:t>
            </a:r>
          </a:p>
          <a:p>
            <a:r>
              <a:rPr lang="en-US" sz="1600">
                <a:latin typeface="+mn-lt"/>
              </a:rPr>
              <a:t>server</a:t>
            </a:r>
          </a:p>
        </p:txBody>
      </p:sp>
      <p:sp>
        <p:nvSpPr>
          <p:cNvPr id="5135" name="Text Box 51"/>
          <p:cNvSpPr txBox="1">
            <a:spLocks noChangeArrowheads="1"/>
          </p:cNvSpPr>
          <p:nvPr/>
        </p:nvSpPr>
        <p:spPr bwMode="auto">
          <a:xfrm>
            <a:off x="3944938" y="3032125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Internet</a:t>
            </a:r>
          </a:p>
        </p:txBody>
      </p:sp>
      <p:sp>
        <p:nvSpPr>
          <p:cNvPr id="5136" name="Text Box 56"/>
          <p:cNvSpPr txBox="1">
            <a:spLocks noChangeArrowheads="1"/>
          </p:cNvSpPr>
          <p:nvPr/>
        </p:nvSpPr>
        <p:spPr bwMode="auto">
          <a:xfrm>
            <a:off x="3395663" y="18097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+mn-lt"/>
              </a:rPr>
              <a:t>app developer</a:t>
            </a:r>
            <a:endParaRPr lang="en-US" sz="1600">
              <a:latin typeface="+mn-lt"/>
            </a:endParaRPr>
          </a:p>
        </p:txBody>
      </p:sp>
      <p:sp>
        <p:nvSpPr>
          <p:cNvPr id="5137" name="Line 58"/>
          <p:cNvSpPr>
            <a:spLocks noChangeShapeType="1"/>
          </p:cNvSpPr>
          <p:nvPr/>
        </p:nvSpPr>
        <p:spPr bwMode="auto">
          <a:xfrm flipH="1">
            <a:off x="3167063" y="2092325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38" name="Freeform 19"/>
          <p:cNvSpPr>
            <a:spLocks/>
          </p:cNvSpPr>
          <p:nvPr/>
        </p:nvSpPr>
        <p:spPr bwMode="auto">
          <a:xfrm>
            <a:off x="2670175" y="2624138"/>
            <a:ext cx="3367088" cy="361950"/>
          </a:xfrm>
          <a:custGeom>
            <a:avLst/>
            <a:gdLst>
              <a:gd name="T0" fmla="*/ 0 w 2121"/>
              <a:gd name="T1" fmla="*/ 16791 h 776"/>
              <a:gd name="T2" fmla="*/ 914400 w 2121"/>
              <a:gd name="T3" fmla="*/ 281258 h 776"/>
              <a:gd name="T4" fmla="*/ 2743200 w 2121"/>
              <a:gd name="T5" fmla="*/ 315307 h 776"/>
              <a:gd name="T6" fmla="*/ 3367088 w 2121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" h="776">
                <a:moveTo>
                  <a:pt x="0" y="36"/>
                </a:moveTo>
                <a:cubicBezTo>
                  <a:pt x="144" y="266"/>
                  <a:pt x="288" y="496"/>
                  <a:pt x="576" y="603"/>
                </a:cubicBezTo>
                <a:cubicBezTo>
                  <a:pt x="864" y="710"/>
                  <a:pt x="1471" y="776"/>
                  <a:pt x="1728" y="676"/>
                </a:cubicBezTo>
                <a:cubicBezTo>
                  <a:pt x="1985" y="576"/>
                  <a:pt x="2053" y="288"/>
                  <a:pt x="212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39" name="Line 58"/>
          <p:cNvSpPr>
            <a:spLocks noChangeShapeType="1"/>
          </p:cNvSpPr>
          <p:nvPr/>
        </p:nvSpPr>
        <p:spPr bwMode="auto">
          <a:xfrm>
            <a:off x="4806950" y="2105025"/>
            <a:ext cx="506413" cy="249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0" name="Text Box 36"/>
          <p:cNvSpPr txBox="1">
            <a:spLocks noChangeArrowheads="1"/>
          </p:cNvSpPr>
          <p:nvPr/>
        </p:nvSpPr>
        <p:spPr bwMode="auto">
          <a:xfrm>
            <a:off x="2301875" y="1081088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host or</a:t>
            </a:r>
          </a:p>
          <a:p>
            <a:r>
              <a:rPr lang="en-US" sz="1600">
                <a:latin typeface="+mn-lt"/>
              </a:rPr>
              <a:t>server</a:t>
            </a:r>
          </a:p>
        </p:txBody>
      </p:sp>
      <p:sp>
        <p:nvSpPr>
          <p:cNvPr id="5141" name="Text Box 36"/>
          <p:cNvSpPr txBox="1">
            <a:spLocks noChangeArrowheads="1"/>
          </p:cNvSpPr>
          <p:nvPr/>
        </p:nvSpPr>
        <p:spPr bwMode="auto">
          <a:xfrm>
            <a:off x="5246688" y="30114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Pittsburgh</a:t>
            </a:r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3208338" y="24574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43" name="Rectangle 24"/>
          <p:cNvSpPr>
            <a:spLocks noChangeArrowheads="1"/>
          </p:cNvSpPr>
          <p:nvPr/>
        </p:nvSpPr>
        <p:spPr bwMode="auto">
          <a:xfrm>
            <a:off x="757238" y="1919288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4" name="Rectangle 25"/>
          <p:cNvSpPr>
            <a:spLocks noChangeArrowheads="1"/>
          </p:cNvSpPr>
          <p:nvPr/>
        </p:nvSpPr>
        <p:spPr bwMode="auto">
          <a:xfrm>
            <a:off x="693738" y="1965325"/>
            <a:ext cx="1328737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5" name="Rectangle 26"/>
          <p:cNvSpPr>
            <a:spLocks noChangeArrowheads="1"/>
          </p:cNvSpPr>
          <p:nvPr/>
        </p:nvSpPr>
        <p:spPr bwMode="auto">
          <a:xfrm>
            <a:off x="703263" y="1962150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566738" y="1919288"/>
            <a:ext cx="1566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transport</a:t>
            </a:r>
          </a:p>
        </p:txBody>
      </p:sp>
      <p:sp>
        <p:nvSpPr>
          <p:cNvPr id="5147" name="Line 28"/>
          <p:cNvSpPr>
            <a:spLocks noChangeShapeType="1"/>
          </p:cNvSpPr>
          <p:nvPr/>
        </p:nvSpPr>
        <p:spPr bwMode="auto">
          <a:xfrm>
            <a:off x="693738" y="2619375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>
            <a:off x="711200" y="291782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>
            <a:off x="711200" y="317817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>
            <a:off x="711200" y="230187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1" name="Rectangle 32"/>
          <p:cNvSpPr>
            <a:spLocks noChangeArrowheads="1"/>
          </p:cNvSpPr>
          <p:nvPr/>
        </p:nvSpPr>
        <p:spPr bwMode="auto">
          <a:xfrm>
            <a:off x="6664325" y="2005013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2" name="Rectangle 33"/>
          <p:cNvSpPr>
            <a:spLocks noChangeArrowheads="1"/>
          </p:cNvSpPr>
          <p:nvPr/>
        </p:nvSpPr>
        <p:spPr bwMode="auto">
          <a:xfrm>
            <a:off x="6600825" y="2051050"/>
            <a:ext cx="1328738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3" name="Rectangle 34"/>
          <p:cNvSpPr>
            <a:spLocks noChangeArrowheads="1"/>
          </p:cNvSpPr>
          <p:nvPr/>
        </p:nvSpPr>
        <p:spPr bwMode="auto">
          <a:xfrm>
            <a:off x="6610350" y="2047875"/>
            <a:ext cx="1319213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4" name="Text Box 35"/>
          <p:cNvSpPr txBox="1">
            <a:spLocks noChangeArrowheads="1"/>
          </p:cNvSpPr>
          <p:nvPr/>
        </p:nvSpPr>
        <p:spPr bwMode="auto">
          <a:xfrm>
            <a:off x="6473825" y="2005013"/>
            <a:ext cx="1566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application</a:t>
            </a:r>
          </a:p>
          <a:p>
            <a:pPr algn="ctr"/>
            <a:r>
              <a:rPr lang="en-US" sz="2000">
                <a:latin typeface="+mn-lt"/>
              </a:rPr>
              <a:t>transport</a:t>
            </a:r>
          </a:p>
        </p:txBody>
      </p:sp>
      <p:sp>
        <p:nvSpPr>
          <p:cNvPr id="5155" name="Line 36"/>
          <p:cNvSpPr>
            <a:spLocks noChangeShapeType="1"/>
          </p:cNvSpPr>
          <p:nvPr/>
        </p:nvSpPr>
        <p:spPr bwMode="auto">
          <a:xfrm>
            <a:off x="6600825" y="270510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6" name="Line 37"/>
          <p:cNvSpPr>
            <a:spLocks noChangeShapeType="1"/>
          </p:cNvSpPr>
          <p:nvPr/>
        </p:nvSpPr>
        <p:spPr bwMode="auto">
          <a:xfrm>
            <a:off x="6618288" y="300355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7" name="Line 38"/>
          <p:cNvSpPr>
            <a:spLocks noChangeShapeType="1"/>
          </p:cNvSpPr>
          <p:nvPr/>
        </p:nvSpPr>
        <p:spPr bwMode="auto">
          <a:xfrm>
            <a:off x="6618288" y="326390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58" name="Line 39"/>
          <p:cNvSpPr>
            <a:spLocks noChangeShapeType="1"/>
          </p:cNvSpPr>
          <p:nvPr/>
        </p:nvSpPr>
        <p:spPr bwMode="auto">
          <a:xfrm>
            <a:off x="6618288" y="238760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pic>
        <p:nvPicPr>
          <p:cNvPr id="51511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89063"/>
            <a:ext cx="461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0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38263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14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1446213"/>
            <a:ext cx="461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2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395413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37E678-3899-428C-9B7E-18344057B4CF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0318D0-F3C0-4041-B110-E979071DA325}" type="slidenum">
              <a:rPr lang="en-US">
                <a:latin typeface="Verdana" pitchFamily="34" charset="0"/>
              </a:rPr>
              <a:pPr/>
              <a:t>4</a:t>
            </a:fld>
            <a:endParaRPr lang="en-US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Transport Layer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168775"/>
            <a:ext cx="8232775" cy="195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Transport layer protocol: TCP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Encapsulates application layer messages in </a:t>
            </a:r>
            <a:r>
              <a:rPr lang="en-US" sz="1800" i="1" dirty="0" smtClean="0"/>
              <a:t>segments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Transmits the data from sender process to receiver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Transport layer: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Needs the segments to be transmitted from sender host machine to receiver host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Gives the segments to the </a:t>
            </a:r>
            <a:r>
              <a:rPr lang="en-US" sz="1800" b="1" dirty="0" smtClean="0"/>
              <a:t>network layer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3419475" y="2725738"/>
            <a:ext cx="1808163" cy="1031875"/>
          </a:xfrm>
          <a:custGeom>
            <a:avLst/>
            <a:gdLst>
              <a:gd name="T0" fmla="*/ 22867 w 2135"/>
              <a:gd name="T1" fmla="*/ 404803 h 1662"/>
              <a:gd name="T2" fmla="*/ 88926 w 2135"/>
              <a:gd name="T3" fmla="*/ 47186 h 1662"/>
              <a:gd name="T4" fmla="*/ 556423 w 2135"/>
              <a:gd name="T5" fmla="*/ 121689 h 1662"/>
              <a:gd name="T6" fmla="*/ 1023920 w 2135"/>
              <a:gd name="T7" fmla="*/ 62086 h 1662"/>
              <a:gd name="T8" fmla="*/ 1694676 w 2135"/>
              <a:gd name="T9" fmla="*/ 252071 h 1662"/>
              <a:gd name="T10" fmla="*/ 1704839 w 2135"/>
              <a:gd name="T11" fmla="*/ 710268 h 1662"/>
              <a:gd name="T12" fmla="*/ 1338972 w 2135"/>
              <a:gd name="T13" fmla="*/ 993381 h 1662"/>
              <a:gd name="T14" fmla="*/ 688542 w 2135"/>
              <a:gd name="T15" fmla="*/ 941229 h 1662"/>
              <a:gd name="T16" fmla="*/ 424304 w 2135"/>
              <a:gd name="T17" fmla="*/ 788497 h 1662"/>
              <a:gd name="T18" fmla="*/ 154985 w 2135"/>
              <a:gd name="T19" fmla="*/ 661840 h 1662"/>
              <a:gd name="T20" fmla="*/ 22867 w 2135"/>
              <a:gd name="T21" fmla="*/ 404803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/>
          </a:p>
        </p:txBody>
      </p:sp>
      <p:graphicFrame>
        <p:nvGraphicFramePr>
          <p:cNvPr id="71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7441"/>
              </p:ext>
            </p:extLst>
          </p:nvPr>
        </p:nvGraphicFramePr>
        <p:xfrm>
          <a:off x="2349500" y="1712913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12913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2181225" y="2232025"/>
            <a:ext cx="1062038" cy="560388"/>
            <a:chOff x="3046" y="1508"/>
            <a:chExt cx="669" cy="353"/>
          </a:xfrm>
        </p:grpSpPr>
        <p:sp>
          <p:nvSpPr>
            <p:cNvPr id="7213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7179" name="Text Box 36"/>
          <p:cNvSpPr txBox="1">
            <a:spLocks noChangeArrowheads="1"/>
          </p:cNvSpPr>
          <p:nvPr/>
        </p:nvSpPr>
        <p:spPr bwMode="auto">
          <a:xfrm>
            <a:off x="2244725" y="2938463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Ankara</a:t>
            </a:r>
          </a:p>
        </p:txBody>
      </p:sp>
      <p:graphicFrame>
        <p:nvGraphicFramePr>
          <p:cNvPr id="71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47096"/>
              </p:ext>
            </p:extLst>
          </p:nvPr>
        </p:nvGraphicFramePr>
        <p:xfrm>
          <a:off x="5507038" y="1692275"/>
          <a:ext cx="642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692275"/>
                        <a:ext cx="6429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41"/>
          <p:cNvGrpSpPr>
            <a:grpSpLocks/>
          </p:cNvGrpSpPr>
          <p:nvPr/>
        </p:nvGrpSpPr>
        <p:grpSpPr bwMode="auto">
          <a:xfrm>
            <a:off x="5338763" y="2211388"/>
            <a:ext cx="1062037" cy="560387"/>
            <a:chOff x="3046" y="1508"/>
            <a:chExt cx="669" cy="353"/>
          </a:xfrm>
        </p:grpSpPr>
        <p:sp>
          <p:nvSpPr>
            <p:cNvPr id="7211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+mn-lt"/>
              </a:endParaRPr>
            </a:p>
          </p:txBody>
        </p:sp>
        <p:sp>
          <p:nvSpPr>
            <p:cNvPr id="7212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+mn-lt"/>
                </a:rPr>
                <a:t>process</a:t>
              </a:r>
            </a:p>
          </p:txBody>
        </p:sp>
      </p:grpSp>
      <p:sp>
        <p:nvSpPr>
          <p:cNvPr id="7182" name="Text Box 50"/>
          <p:cNvSpPr txBox="1">
            <a:spLocks noChangeArrowheads="1"/>
          </p:cNvSpPr>
          <p:nvPr/>
        </p:nvSpPr>
        <p:spPr bwMode="auto">
          <a:xfrm>
            <a:off x="5489575" y="1089025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host or</a:t>
            </a:r>
          </a:p>
          <a:p>
            <a:r>
              <a:rPr lang="en-US" sz="1600">
                <a:latin typeface="+mn-lt"/>
              </a:rPr>
              <a:t>server</a:t>
            </a:r>
          </a:p>
        </p:txBody>
      </p:sp>
      <p:sp>
        <p:nvSpPr>
          <p:cNvPr id="7183" name="Text Box 51"/>
          <p:cNvSpPr txBox="1">
            <a:spLocks noChangeArrowheads="1"/>
          </p:cNvSpPr>
          <p:nvPr/>
        </p:nvSpPr>
        <p:spPr bwMode="auto">
          <a:xfrm>
            <a:off x="3944938" y="3146425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Internet</a:t>
            </a:r>
          </a:p>
        </p:txBody>
      </p:sp>
      <p:sp>
        <p:nvSpPr>
          <p:cNvPr id="7184" name="Text Box 56"/>
          <p:cNvSpPr txBox="1">
            <a:spLocks noChangeArrowheads="1"/>
          </p:cNvSpPr>
          <p:nvPr/>
        </p:nvSpPr>
        <p:spPr bwMode="auto">
          <a:xfrm>
            <a:off x="3395663" y="19240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+mn-lt"/>
              </a:rPr>
              <a:t>app developer</a:t>
            </a:r>
            <a:endParaRPr lang="en-US" sz="1600">
              <a:latin typeface="+mn-lt"/>
            </a:endParaRPr>
          </a:p>
        </p:txBody>
      </p:sp>
      <p:sp>
        <p:nvSpPr>
          <p:cNvPr id="7185" name="Line 58"/>
          <p:cNvSpPr>
            <a:spLocks noChangeShapeType="1"/>
          </p:cNvSpPr>
          <p:nvPr/>
        </p:nvSpPr>
        <p:spPr bwMode="auto">
          <a:xfrm flipH="1">
            <a:off x="3167063" y="2206625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6" name="Freeform 19"/>
          <p:cNvSpPr>
            <a:spLocks/>
          </p:cNvSpPr>
          <p:nvPr/>
        </p:nvSpPr>
        <p:spPr bwMode="auto">
          <a:xfrm>
            <a:off x="2670175" y="2738438"/>
            <a:ext cx="3367088" cy="361950"/>
          </a:xfrm>
          <a:custGeom>
            <a:avLst/>
            <a:gdLst>
              <a:gd name="T0" fmla="*/ 0 w 2121"/>
              <a:gd name="T1" fmla="*/ 16791 h 776"/>
              <a:gd name="T2" fmla="*/ 914400 w 2121"/>
              <a:gd name="T3" fmla="*/ 281258 h 776"/>
              <a:gd name="T4" fmla="*/ 2743200 w 2121"/>
              <a:gd name="T5" fmla="*/ 315307 h 776"/>
              <a:gd name="T6" fmla="*/ 3367088 w 2121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" h="776">
                <a:moveTo>
                  <a:pt x="0" y="36"/>
                </a:moveTo>
                <a:cubicBezTo>
                  <a:pt x="144" y="266"/>
                  <a:pt x="288" y="496"/>
                  <a:pt x="576" y="603"/>
                </a:cubicBezTo>
                <a:cubicBezTo>
                  <a:pt x="864" y="710"/>
                  <a:pt x="1471" y="776"/>
                  <a:pt x="1728" y="676"/>
                </a:cubicBezTo>
                <a:cubicBezTo>
                  <a:pt x="1985" y="576"/>
                  <a:pt x="2053" y="288"/>
                  <a:pt x="212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87" name="Line 58"/>
          <p:cNvSpPr>
            <a:spLocks noChangeShapeType="1"/>
          </p:cNvSpPr>
          <p:nvPr/>
        </p:nvSpPr>
        <p:spPr bwMode="auto">
          <a:xfrm>
            <a:off x="4806950" y="2219325"/>
            <a:ext cx="506413" cy="249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88" name="Text Box 36"/>
          <p:cNvSpPr txBox="1">
            <a:spLocks noChangeArrowheads="1"/>
          </p:cNvSpPr>
          <p:nvPr/>
        </p:nvSpPr>
        <p:spPr bwMode="auto">
          <a:xfrm>
            <a:off x="2547938" y="1168400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host or</a:t>
            </a:r>
          </a:p>
          <a:p>
            <a:r>
              <a:rPr lang="en-US" sz="1600">
                <a:latin typeface="+mn-lt"/>
              </a:rPr>
              <a:t>server</a:t>
            </a:r>
          </a:p>
        </p:txBody>
      </p:sp>
      <p:sp>
        <p:nvSpPr>
          <p:cNvPr id="7189" name="Text Box 36"/>
          <p:cNvSpPr txBox="1">
            <a:spLocks noChangeArrowheads="1"/>
          </p:cNvSpPr>
          <p:nvPr/>
        </p:nvSpPr>
        <p:spPr bwMode="auto">
          <a:xfrm>
            <a:off x="5246688" y="31257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latin typeface="+mn-lt"/>
              </a:rPr>
              <a:t>Pittsburgh</a:t>
            </a:r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3208338" y="25717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91" name="Rectangle 24"/>
          <p:cNvSpPr>
            <a:spLocks noChangeArrowheads="1"/>
          </p:cNvSpPr>
          <p:nvPr/>
        </p:nvSpPr>
        <p:spPr bwMode="auto">
          <a:xfrm>
            <a:off x="782638" y="2100263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719138" y="2146300"/>
            <a:ext cx="1328737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728663" y="2486025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665163" y="2100263"/>
            <a:ext cx="1566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application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transport</a:t>
            </a:r>
          </a:p>
          <a:p>
            <a:pPr algn="ctr"/>
            <a:r>
              <a:rPr lang="en-US" sz="2000">
                <a:latin typeface="+mn-lt"/>
              </a:rPr>
              <a:t>network</a:t>
            </a:r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>
            <a:off x="719138" y="280035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>
            <a:off x="736600" y="309880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7" name="Line 30"/>
          <p:cNvSpPr>
            <a:spLocks noChangeShapeType="1"/>
          </p:cNvSpPr>
          <p:nvPr/>
        </p:nvSpPr>
        <p:spPr bwMode="auto">
          <a:xfrm>
            <a:off x="736600" y="335915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8" name="Line 31"/>
          <p:cNvSpPr>
            <a:spLocks noChangeShapeType="1"/>
          </p:cNvSpPr>
          <p:nvPr/>
        </p:nvSpPr>
        <p:spPr bwMode="auto">
          <a:xfrm>
            <a:off x="736600" y="248285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>
            <a:off x="6573838" y="1978025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0" name="Rectangle 33"/>
          <p:cNvSpPr>
            <a:spLocks noChangeArrowheads="1"/>
          </p:cNvSpPr>
          <p:nvPr/>
        </p:nvSpPr>
        <p:spPr bwMode="auto">
          <a:xfrm>
            <a:off x="6510338" y="2024063"/>
            <a:ext cx="1328737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1" name="Rectangle 34"/>
          <p:cNvSpPr>
            <a:spLocks noChangeArrowheads="1"/>
          </p:cNvSpPr>
          <p:nvPr/>
        </p:nvSpPr>
        <p:spPr bwMode="auto">
          <a:xfrm>
            <a:off x="6519863" y="2363788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6456363" y="1978025"/>
            <a:ext cx="1566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application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n-lt"/>
              </a:rPr>
              <a:t>transport</a:t>
            </a:r>
          </a:p>
          <a:p>
            <a:pPr algn="ctr"/>
            <a:r>
              <a:rPr lang="en-US" sz="2000">
                <a:latin typeface="+mn-lt"/>
              </a:rPr>
              <a:t>network</a:t>
            </a:r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>
            <a:off x="6510338" y="267811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>
            <a:off x="6527800" y="297656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5" name="Line 38"/>
          <p:cNvSpPr>
            <a:spLocks noChangeShapeType="1"/>
          </p:cNvSpPr>
          <p:nvPr/>
        </p:nvSpPr>
        <p:spPr bwMode="auto">
          <a:xfrm>
            <a:off x="6527800" y="323691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206" name="Line 39"/>
          <p:cNvSpPr>
            <a:spLocks noChangeShapeType="1"/>
          </p:cNvSpPr>
          <p:nvPr/>
        </p:nvSpPr>
        <p:spPr bwMode="auto">
          <a:xfrm>
            <a:off x="6527800" y="236061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pic>
        <p:nvPicPr>
          <p:cNvPr id="51818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89075"/>
            <a:ext cx="4619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8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38275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8187" name="Picture 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1430338"/>
            <a:ext cx="4619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10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1379538"/>
            <a:ext cx="6715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D3AC7F-5EBA-409C-9225-0C8FC584C774}" type="datetime1">
              <a:rPr lang="en-US">
                <a:latin typeface="+mn-lt"/>
              </a:rPr>
              <a:pPr/>
              <a:t>3/13/2018</a:t>
            </a:fld>
            <a:endParaRPr lang="en-US">
              <a:latin typeface="+mn-lt"/>
            </a:endParaRP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+mn-lt"/>
              </a:rPr>
              <a:t>Ece GURAN SCHMIDT EE444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641FE1-E15C-4F27-AFE0-4C12C4D689A2}" type="slidenum">
              <a:rPr lang="en-US">
                <a:latin typeface="+mn-lt"/>
              </a:rPr>
              <a:pPr/>
              <a:t>5</a:t>
            </a:fld>
            <a:endParaRPr lang="en-US">
              <a:latin typeface="+mn-lt"/>
            </a:endParaRP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7100888" y="3170238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  <a:latin typeface="+mn-lt"/>
              </a:rPr>
              <a:t>source</a:t>
            </a:r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>
            <p:extLst/>
          </p:nvPr>
        </p:nvGraphicFramePr>
        <p:xfrm>
          <a:off x="8497888" y="1912938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7888" y="1912938"/>
                        <a:ext cx="646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Freeform 10"/>
          <p:cNvSpPr>
            <a:spLocks/>
          </p:cNvSpPr>
          <p:nvPr/>
        </p:nvSpPr>
        <p:spPr bwMode="auto">
          <a:xfrm>
            <a:off x="8267700" y="1365250"/>
            <a:ext cx="360363" cy="1577975"/>
          </a:xfrm>
          <a:custGeom>
            <a:avLst/>
            <a:gdLst>
              <a:gd name="T0" fmla="*/ 462689896 w 267"/>
              <a:gd name="T1" fmla="*/ 824929673 h 1186"/>
              <a:gd name="T2" fmla="*/ 0 w 267"/>
              <a:gd name="T3" fmla="*/ 0 h 1186"/>
              <a:gd name="T4" fmla="*/ 0 w 267"/>
              <a:gd name="T5" fmla="*/ 2099498399 h 1186"/>
              <a:gd name="T6" fmla="*/ 486371279 w 267"/>
              <a:gd name="T7" fmla="*/ 1154192916 h 1186"/>
              <a:gd name="T8" fmla="*/ 462689896 w 267"/>
              <a:gd name="T9" fmla="*/ 824929673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8200" name="Rectangle 23"/>
          <p:cNvSpPr>
            <a:spLocks noChangeArrowheads="1"/>
          </p:cNvSpPr>
          <p:nvPr/>
        </p:nvSpPr>
        <p:spPr bwMode="auto">
          <a:xfrm>
            <a:off x="7043738" y="13716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 sz="2400">
              <a:latin typeface="+mn-lt"/>
            </a:endParaRPr>
          </a:p>
        </p:txBody>
      </p:sp>
      <p:sp>
        <p:nvSpPr>
          <p:cNvPr id="8201" name="Rectangle 24"/>
          <p:cNvSpPr>
            <a:spLocks noChangeArrowheads="1"/>
          </p:cNvSpPr>
          <p:nvPr/>
        </p:nvSpPr>
        <p:spPr bwMode="auto">
          <a:xfrm>
            <a:off x="6996113" y="1443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+mn-lt"/>
            </a:endParaRPr>
          </a:p>
        </p:txBody>
      </p:sp>
      <p:sp>
        <p:nvSpPr>
          <p:cNvPr id="8202" name="Line 25"/>
          <p:cNvSpPr>
            <a:spLocks noChangeShapeType="1"/>
          </p:cNvSpPr>
          <p:nvPr/>
        </p:nvSpPr>
        <p:spPr bwMode="auto">
          <a:xfrm>
            <a:off x="6996113" y="1760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03" name="Text Box 26"/>
          <p:cNvSpPr txBox="1">
            <a:spLocks noChangeArrowheads="1"/>
          </p:cNvSpPr>
          <p:nvPr/>
        </p:nvSpPr>
        <p:spPr bwMode="auto">
          <a:xfrm>
            <a:off x="6953250" y="1409700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network</a:t>
            </a:r>
          </a:p>
        </p:txBody>
      </p:sp>
      <p:sp>
        <p:nvSpPr>
          <p:cNvPr id="8204" name="Line 27"/>
          <p:cNvSpPr>
            <a:spLocks noChangeShapeType="1"/>
          </p:cNvSpPr>
          <p:nvPr/>
        </p:nvSpPr>
        <p:spPr bwMode="auto">
          <a:xfrm>
            <a:off x="7004050" y="2081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05" name="Line 28"/>
          <p:cNvSpPr>
            <a:spLocks noChangeShapeType="1"/>
          </p:cNvSpPr>
          <p:nvPr/>
        </p:nvSpPr>
        <p:spPr bwMode="auto">
          <a:xfrm>
            <a:off x="7008813" y="2362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06" name="Line 29"/>
          <p:cNvSpPr>
            <a:spLocks noChangeShapeType="1"/>
          </p:cNvSpPr>
          <p:nvPr/>
        </p:nvSpPr>
        <p:spPr bwMode="auto">
          <a:xfrm>
            <a:off x="7008813" y="2638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498975" y="177482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segment</a:t>
            </a:r>
            <a:endParaRPr lang="en-US" sz="16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27500" y="2124075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datagram</a:t>
            </a:r>
            <a:endParaRPr lang="en-US" sz="16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209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  <a:latin typeface="+mn-lt"/>
              </a:rPr>
              <a:t>destination</a:t>
            </a:r>
          </a:p>
        </p:txBody>
      </p:sp>
      <p:graphicFrame>
        <p:nvGraphicFramePr>
          <p:cNvPr id="8210" name="Object 55"/>
          <p:cNvGraphicFramePr>
            <a:graphicFrameLocks noChangeAspect="1"/>
          </p:cNvGraphicFramePr>
          <p:nvPr>
            <p:extLst/>
          </p:nvPr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462688612 w 267"/>
              <a:gd name="T1" fmla="*/ 824929673 h 1186"/>
              <a:gd name="T2" fmla="*/ 0 w 267"/>
              <a:gd name="T3" fmla="*/ 0 h 1186"/>
              <a:gd name="T4" fmla="*/ 0 w 267"/>
              <a:gd name="T5" fmla="*/ 2099498399 h 1186"/>
              <a:gd name="T6" fmla="*/ 486369929 w 267"/>
              <a:gd name="T7" fmla="*/ 1154192916 h 1186"/>
              <a:gd name="T8" fmla="*/ 462688612 w 267"/>
              <a:gd name="T9" fmla="*/ 824929673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8212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 sz="2400">
              <a:latin typeface="+mn-lt"/>
            </a:endParaRPr>
          </a:p>
        </p:txBody>
      </p:sp>
      <p:sp>
        <p:nvSpPr>
          <p:cNvPr id="8213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+mn-lt"/>
            </a:endParaRPr>
          </a:p>
        </p:txBody>
      </p:sp>
      <p:sp>
        <p:nvSpPr>
          <p:cNvPr id="8214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15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>
                <a:latin typeface="+mn-lt"/>
              </a:rPr>
              <a:t>network</a:t>
            </a:r>
          </a:p>
        </p:txBody>
      </p:sp>
      <p:sp>
        <p:nvSpPr>
          <p:cNvPr id="8216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17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18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4749800" y="1422400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message</a:t>
            </a:r>
            <a:endParaRPr lang="en-US" sz="16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220" name="Cloud"/>
          <p:cNvSpPr>
            <a:spLocks noChangeAspect="1" noEditPoints="1" noChangeArrowheads="1"/>
          </p:cNvSpPr>
          <p:nvPr/>
        </p:nvSpPr>
        <p:spPr bwMode="auto">
          <a:xfrm>
            <a:off x="3548063" y="2673350"/>
            <a:ext cx="2901950" cy="1944688"/>
          </a:xfrm>
          <a:custGeom>
            <a:avLst/>
            <a:gdLst>
              <a:gd name="T0" fmla="*/ 9001 w 21600"/>
              <a:gd name="T1" fmla="*/ 972344 h 21600"/>
              <a:gd name="T2" fmla="*/ 1450975 w 21600"/>
              <a:gd name="T3" fmla="*/ 1942617 h 21600"/>
              <a:gd name="T4" fmla="*/ 2899532 w 21600"/>
              <a:gd name="T5" fmla="*/ 972344 h 21600"/>
              <a:gd name="T6" fmla="*/ 1450975 w 21600"/>
              <a:gd name="T7" fmla="*/ 11118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>
                <a:latin typeface="+mn-lt"/>
              </a:rPr>
              <a:t>Network cloud</a:t>
            </a:r>
          </a:p>
        </p:txBody>
      </p:sp>
      <p:sp>
        <p:nvSpPr>
          <p:cNvPr id="8221" name="Line 151"/>
          <p:cNvSpPr>
            <a:spLocks noChangeShapeType="1"/>
          </p:cNvSpPr>
          <p:nvPr/>
        </p:nvSpPr>
        <p:spPr bwMode="auto">
          <a:xfrm flipV="1">
            <a:off x="3643313" y="4513263"/>
            <a:ext cx="104457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8222" name="Line 152"/>
          <p:cNvSpPr>
            <a:spLocks noChangeShapeType="1"/>
          </p:cNvSpPr>
          <p:nvPr/>
        </p:nvSpPr>
        <p:spPr bwMode="auto">
          <a:xfrm>
            <a:off x="6853238" y="1452563"/>
            <a:ext cx="0" cy="1581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8223" name="Line 153"/>
          <p:cNvSpPr>
            <a:spLocks noChangeShapeType="1"/>
          </p:cNvSpPr>
          <p:nvPr/>
        </p:nvSpPr>
        <p:spPr bwMode="auto">
          <a:xfrm>
            <a:off x="1582738" y="4614863"/>
            <a:ext cx="0" cy="1581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cxnSp>
        <p:nvCxnSpPr>
          <p:cNvPr id="8224" name="AutoShape 155"/>
          <p:cNvCxnSpPr>
            <a:cxnSpLocks noChangeShapeType="1"/>
            <a:stCxn id="8220" idx="2"/>
          </p:cNvCxnSpPr>
          <p:nvPr/>
        </p:nvCxnSpPr>
        <p:spPr bwMode="auto">
          <a:xfrm flipV="1">
            <a:off x="6446838" y="2446338"/>
            <a:ext cx="2374900" cy="1200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Rectangle 15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222625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+mn-lt"/>
              </a:rPr>
              <a:t>Encapsulation</a:t>
            </a:r>
          </a:p>
        </p:txBody>
      </p:sp>
      <p:pic>
        <p:nvPicPr>
          <p:cNvPr id="520349" name="Picture 15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3692525"/>
            <a:ext cx="4619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27" name="Text Box 174"/>
          <p:cNvSpPr txBox="1">
            <a:spLocks noChangeArrowheads="1"/>
          </p:cNvSpPr>
          <p:nvPr/>
        </p:nvSpPr>
        <p:spPr bwMode="auto">
          <a:xfrm>
            <a:off x="5173663" y="747713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+mn-lt"/>
              </a:rPr>
              <a:t>User data</a:t>
            </a:r>
            <a:endParaRPr lang="en-US" sz="160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869950" y="3862388"/>
            <a:ext cx="679450" cy="301625"/>
            <a:chOff x="780" y="1553"/>
            <a:chExt cx="428" cy="190"/>
          </a:xfrm>
        </p:grpSpPr>
        <p:sp>
          <p:nvSpPr>
            <p:cNvPr id="8296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+mn-lt"/>
              </a:endParaRPr>
            </a:p>
          </p:txBody>
        </p:sp>
        <p:sp>
          <p:nvSpPr>
            <p:cNvPr id="8297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+mn-lt"/>
                </a:rPr>
                <a:t>D</a:t>
              </a:r>
            </a:p>
          </p:txBody>
        </p:sp>
      </p:grpSp>
      <p:grpSp>
        <p:nvGrpSpPr>
          <p:cNvPr id="520388" name="Group 196"/>
          <p:cNvGrpSpPr>
            <a:grpSpLocks/>
          </p:cNvGrpSpPr>
          <p:nvPr/>
        </p:nvGrpSpPr>
        <p:grpSpPr bwMode="auto">
          <a:xfrm>
            <a:off x="5894388" y="1471613"/>
            <a:ext cx="955675" cy="315912"/>
            <a:chOff x="4364" y="2847"/>
            <a:chExt cx="602" cy="199"/>
          </a:xfrm>
        </p:grpSpPr>
        <p:grpSp>
          <p:nvGrpSpPr>
            <p:cNvPr id="8290" name="Group 175"/>
            <p:cNvGrpSpPr>
              <a:grpSpLocks/>
            </p:cNvGrpSpPr>
            <p:nvPr/>
          </p:nvGrpSpPr>
          <p:grpSpPr bwMode="auto">
            <a:xfrm>
              <a:off x="4364" y="2847"/>
              <a:ext cx="255" cy="199"/>
              <a:chOff x="780" y="1553"/>
              <a:chExt cx="428" cy="190"/>
            </a:xfrm>
          </p:grpSpPr>
          <p:sp>
            <p:nvSpPr>
              <p:cNvPr id="829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9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91" name="Group 175"/>
            <p:cNvGrpSpPr>
              <a:grpSpLocks/>
            </p:cNvGrpSpPr>
            <p:nvPr/>
          </p:nvGrpSpPr>
          <p:grpSpPr bwMode="auto">
            <a:xfrm>
              <a:off x="4538" y="2848"/>
              <a:ext cx="428" cy="196"/>
              <a:chOff x="780" y="1553"/>
              <a:chExt cx="428" cy="190"/>
            </a:xfrm>
          </p:grpSpPr>
          <p:sp>
            <p:nvSpPr>
              <p:cNvPr id="8292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93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520389" name="Group 197"/>
          <p:cNvGrpSpPr>
            <a:grpSpLocks/>
          </p:cNvGrpSpPr>
          <p:nvPr/>
        </p:nvGrpSpPr>
        <p:grpSpPr bwMode="auto">
          <a:xfrm>
            <a:off x="5595938" y="1793875"/>
            <a:ext cx="1255712" cy="319088"/>
            <a:chOff x="4383" y="3188"/>
            <a:chExt cx="791" cy="201"/>
          </a:xfrm>
        </p:grpSpPr>
        <p:grpSp>
          <p:nvGrpSpPr>
            <p:cNvPr id="8281" name="Group 175"/>
            <p:cNvGrpSpPr>
              <a:grpSpLocks/>
            </p:cNvGrpSpPr>
            <p:nvPr/>
          </p:nvGrpSpPr>
          <p:grpSpPr bwMode="auto">
            <a:xfrm>
              <a:off x="4383" y="3190"/>
              <a:ext cx="255" cy="199"/>
              <a:chOff x="780" y="1553"/>
              <a:chExt cx="428" cy="190"/>
            </a:xfrm>
          </p:grpSpPr>
          <p:sp>
            <p:nvSpPr>
              <p:cNvPr id="8288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89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8282" name="Group 175"/>
            <p:cNvGrpSpPr>
              <a:grpSpLocks/>
            </p:cNvGrpSpPr>
            <p:nvPr/>
          </p:nvGrpSpPr>
          <p:grpSpPr bwMode="auto">
            <a:xfrm>
              <a:off x="4572" y="3190"/>
              <a:ext cx="255" cy="199"/>
              <a:chOff x="780" y="1553"/>
              <a:chExt cx="428" cy="190"/>
            </a:xfrm>
          </p:grpSpPr>
          <p:sp>
            <p:nvSpPr>
              <p:cNvPr id="8286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87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83" name="Group 175"/>
            <p:cNvGrpSpPr>
              <a:grpSpLocks/>
            </p:cNvGrpSpPr>
            <p:nvPr/>
          </p:nvGrpSpPr>
          <p:grpSpPr bwMode="auto">
            <a:xfrm>
              <a:off x="4746" y="3188"/>
              <a:ext cx="428" cy="196"/>
              <a:chOff x="780" y="1553"/>
              <a:chExt cx="428" cy="190"/>
            </a:xfrm>
          </p:grpSpPr>
          <p:sp>
            <p:nvSpPr>
              <p:cNvPr id="828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8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520390" name="Group 198"/>
          <p:cNvGrpSpPr>
            <a:grpSpLocks/>
          </p:cNvGrpSpPr>
          <p:nvPr/>
        </p:nvGrpSpPr>
        <p:grpSpPr bwMode="auto">
          <a:xfrm>
            <a:off x="5294313" y="2108200"/>
            <a:ext cx="1563687" cy="322263"/>
            <a:chOff x="4205" y="3494"/>
            <a:chExt cx="985" cy="203"/>
          </a:xfrm>
        </p:grpSpPr>
        <p:grpSp>
          <p:nvGrpSpPr>
            <p:cNvPr id="8269" name="Group 175"/>
            <p:cNvGrpSpPr>
              <a:grpSpLocks/>
            </p:cNvGrpSpPr>
            <p:nvPr/>
          </p:nvGrpSpPr>
          <p:grpSpPr bwMode="auto">
            <a:xfrm>
              <a:off x="4399" y="3494"/>
              <a:ext cx="255" cy="199"/>
              <a:chOff x="780" y="1553"/>
              <a:chExt cx="428" cy="190"/>
            </a:xfrm>
          </p:grpSpPr>
          <p:sp>
            <p:nvSpPr>
              <p:cNvPr id="8279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80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8270" name="Group 175"/>
            <p:cNvGrpSpPr>
              <a:grpSpLocks/>
            </p:cNvGrpSpPr>
            <p:nvPr/>
          </p:nvGrpSpPr>
          <p:grpSpPr bwMode="auto">
            <a:xfrm>
              <a:off x="4588" y="3494"/>
              <a:ext cx="255" cy="199"/>
              <a:chOff x="780" y="1553"/>
              <a:chExt cx="428" cy="190"/>
            </a:xfrm>
          </p:grpSpPr>
          <p:sp>
            <p:nvSpPr>
              <p:cNvPr id="827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7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71" name="Group 175"/>
            <p:cNvGrpSpPr>
              <a:grpSpLocks/>
            </p:cNvGrpSpPr>
            <p:nvPr/>
          </p:nvGrpSpPr>
          <p:grpSpPr bwMode="auto">
            <a:xfrm>
              <a:off x="4762" y="3498"/>
              <a:ext cx="428" cy="196"/>
              <a:chOff x="780" y="1553"/>
              <a:chExt cx="428" cy="190"/>
            </a:xfrm>
          </p:grpSpPr>
          <p:sp>
            <p:nvSpPr>
              <p:cNvPr id="8275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76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8272" name="Group 175"/>
            <p:cNvGrpSpPr>
              <a:grpSpLocks/>
            </p:cNvGrpSpPr>
            <p:nvPr/>
          </p:nvGrpSpPr>
          <p:grpSpPr bwMode="auto">
            <a:xfrm>
              <a:off x="4205" y="3498"/>
              <a:ext cx="255" cy="199"/>
              <a:chOff x="780" y="1553"/>
              <a:chExt cx="428" cy="190"/>
            </a:xfrm>
          </p:grpSpPr>
          <p:sp>
            <p:nvSpPr>
              <p:cNvPr id="8273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74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N</a:t>
                </a:r>
              </a:p>
            </p:txBody>
          </p:sp>
        </p:grpSp>
      </p:grpSp>
      <p:grpSp>
        <p:nvGrpSpPr>
          <p:cNvPr id="520394" name="Group 202"/>
          <p:cNvGrpSpPr>
            <a:grpSpLocks/>
          </p:cNvGrpSpPr>
          <p:nvPr/>
        </p:nvGrpSpPr>
        <p:grpSpPr bwMode="auto">
          <a:xfrm>
            <a:off x="600075" y="4576763"/>
            <a:ext cx="955675" cy="315912"/>
            <a:chOff x="4364" y="2847"/>
            <a:chExt cx="602" cy="199"/>
          </a:xfrm>
        </p:grpSpPr>
        <p:grpSp>
          <p:nvGrpSpPr>
            <p:cNvPr id="8263" name="Group 175"/>
            <p:cNvGrpSpPr>
              <a:grpSpLocks/>
            </p:cNvGrpSpPr>
            <p:nvPr/>
          </p:nvGrpSpPr>
          <p:grpSpPr bwMode="auto">
            <a:xfrm>
              <a:off x="4364" y="2847"/>
              <a:ext cx="255" cy="199"/>
              <a:chOff x="780" y="1553"/>
              <a:chExt cx="428" cy="190"/>
            </a:xfrm>
          </p:grpSpPr>
          <p:sp>
            <p:nvSpPr>
              <p:cNvPr id="826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6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64" name="Group 175"/>
            <p:cNvGrpSpPr>
              <a:grpSpLocks/>
            </p:cNvGrpSpPr>
            <p:nvPr/>
          </p:nvGrpSpPr>
          <p:grpSpPr bwMode="auto">
            <a:xfrm>
              <a:off x="4538" y="2848"/>
              <a:ext cx="428" cy="196"/>
              <a:chOff x="780" y="1553"/>
              <a:chExt cx="428" cy="190"/>
            </a:xfrm>
          </p:grpSpPr>
          <p:sp>
            <p:nvSpPr>
              <p:cNvPr id="8265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66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520401" name="Group 209"/>
          <p:cNvGrpSpPr>
            <a:grpSpLocks/>
          </p:cNvGrpSpPr>
          <p:nvPr/>
        </p:nvGrpSpPr>
        <p:grpSpPr bwMode="auto">
          <a:xfrm>
            <a:off x="301625" y="4899025"/>
            <a:ext cx="1255713" cy="319088"/>
            <a:chOff x="4383" y="3188"/>
            <a:chExt cx="791" cy="201"/>
          </a:xfrm>
        </p:grpSpPr>
        <p:grpSp>
          <p:nvGrpSpPr>
            <p:cNvPr id="8254" name="Group 175"/>
            <p:cNvGrpSpPr>
              <a:grpSpLocks/>
            </p:cNvGrpSpPr>
            <p:nvPr/>
          </p:nvGrpSpPr>
          <p:grpSpPr bwMode="auto">
            <a:xfrm>
              <a:off x="4383" y="3190"/>
              <a:ext cx="255" cy="199"/>
              <a:chOff x="780" y="1553"/>
              <a:chExt cx="428" cy="190"/>
            </a:xfrm>
          </p:grpSpPr>
          <p:sp>
            <p:nvSpPr>
              <p:cNvPr id="8261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62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8255" name="Group 175"/>
            <p:cNvGrpSpPr>
              <a:grpSpLocks/>
            </p:cNvGrpSpPr>
            <p:nvPr/>
          </p:nvGrpSpPr>
          <p:grpSpPr bwMode="auto">
            <a:xfrm>
              <a:off x="4572" y="3190"/>
              <a:ext cx="255" cy="199"/>
              <a:chOff x="780" y="1553"/>
              <a:chExt cx="428" cy="190"/>
            </a:xfrm>
          </p:grpSpPr>
          <p:sp>
            <p:nvSpPr>
              <p:cNvPr id="8259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60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56" name="Group 175"/>
            <p:cNvGrpSpPr>
              <a:grpSpLocks/>
            </p:cNvGrpSpPr>
            <p:nvPr/>
          </p:nvGrpSpPr>
          <p:grpSpPr bwMode="auto">
            <a:xfrm>
              <a:off x="4746" y="3188"/>
              <a:ext cx="428" cy="196"/>
              <a:chOff x="780" y="1553"/>
              <a:chExt cx="428" cy="190"/>
            </a:xfrm>
          </p:grpSpPr>
          <p:sp>
            <p:nvSpPr>
              <p:cNvPr id="825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5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520411" name="Group 219"/>
          <p:cNvGrpSpPr>
            <a:grpSpLocks/>
          </p:cNvGrpSpPr>
          <p:nvPr/>
        </p:nvGrpSpPr>
        <p:grpSpPr bwMode="auto">
          <a:xfrm>
            <a:off x="0" y="5213350"/>
            <a:ext cx="1563688" cy="322263"/>
            <a:chOff x="4205" y="3494"/>
            <a:chExt cx="985" cy="203"/>
          </a:xfrm>
        </p:grpSpPr>
        <p:grpSp>
          <p:nvGrpSpPr>
            <p:cNvPr id="8242" name="Group 175"/>
            <p:cNvGrpSpPr>
              <a:grpSpLocks/>
            </p:cNvGrpSpPr>
            <p:nvPr/>
          </p:nvGrpSpPr>
          <p:grpSpPr bwMode="auto">
            <a:xfrm>
              <a:off x="4399" y="3494"/>
              <a:ext cx="255" cy="199"/>
              <a:chOff x="780" y="1553"/>
              <a:chExt cx="428" cy="190"/>
            </a:xfrm>
          </p:grpSpPr>
          <p:sp>
            <p:nvSpPr>
              <p:cNvPr id="8252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53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8243" name="Group 175"/>
            <p:cNvGrpSpPr>
              <a:grpSpLocks/>
            </p:cNvGrpSpPr>
            <p:nvPr/>
          </p:nvGrpSpPr>
          <p:grpSpPr bwMode="auto">
            <a:xfrm>
              <a:off x="4588" y="3494"/>
              <a:ext cx="255" cy="199"/>
              <a:chOff x="780" y="1553"/>
              <a:chExt cx="428" cy="190"/>
            </a:xfrm>
          </p:grpSpPr>
          <p:sp>
            <p:nvSpPr>
              <p:cNvPr id="8250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51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8244" name="Group 175"/>
            <p:cNvGrpSpPr>
              <a:grpSpLocks/>
            </p:cNvGrpSpPr>
            <p:nvPr/>
          </p:nvGrpSpPr>
          <p:grpSpPr bwMode="auto">
            <a:xfrm>
              <a:off x="4762" y="3498"/>
              <a:ext cx="428" cy="196"/>
              <a:chOff x="780" y="1553"/>
              <a:chExt cx="428" cy="190"/>
            </a:xfrm>
          </p:grpSpPr>
          <p:sp>
            <p:nvSpPr>
              <p:cNvPr id="8248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49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8245" name="Group 175"/>
            <p:cNvGrpSpPr>
              <a:grpSpLocks/>
            </p:cNvGrpSpPr>
            <p:nvPr/>
          </p:nvGrpSpPr>
          <p:grpSpPr bwMode="auto">
            <a:xfrm>
              <a:off x="4205" y="3498"/>
              <a:ext cx="255" cy="199"/>
              <a:chOff x="780" y="1553"/>
              <a:chExt cx="428" cy="190"/>
            </a:xfrm>
          </p:grpSpPr>
          <p:sp>
            <p:nvSpPr>
              <p:cNvPr id="8246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8247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N</a:t>
                </a:r>
              </a:p>
            </p:txBody>
          </p:sp>
        </p:grpSp>
      </p:grpSp>
      <p:pic>
        <p:nvPicPr>
          <p:cNvPr id="8235" name="Picture 2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42938"/>
            <a:ext cx="461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36" name="Group 175"/>
          <p:cNvGrpSpPr>
            <a:grpSpLocks/>
          </p:cNvGrpSpPr>
          <p:nvPr/>
        </p:nvGrpSpPr>
        <p:grpSpPr bwMode="auto">
          <a:xfrm>
            <a:off x="6470650" y="784225"/>
            <a:ext cx="679450" cy="301625"/>
            <a:chOff x="780" y="1553"/>
            <a:chExt cx="428" cy="190"/>
          </a:xfrm>
        </p:grpSpPr>
        <p:sp>
          <p:nvSpPr>
            <p:cNvPr id="82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400">
                <a:latin typeface="+mn-lt"/>
              </a:endParaRPr>
            </a:p>
          </p:txBody>
        </p:sp>
        <p:sp>
          <p:nvSpPr>
            <p:cNvPr id="82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+mn-lt"/>
                </a:rPr>
                <a:t>D</a:t>
              </a:r>
            </a:p>
          </p:txBody>
        </p:sp>
      </p:grpSp>
      <p:sp>
        <p:nvSpPr>
          <p:cNvPr id="8237" name="Text Box 237"/>
          <p:cNvSpPr txBox="1">
            <a:spLocks noChangeArrowheads="1"/>
          </p:cNvSpPr>
          <p:nvPr/>
        </p:nvSpPr>
        <p:spPr bwMode="auto">
          <a:xfrm>
            <a:off x="550863" y="1465263"/>
            <a:ext cx="342582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latin typeface="+mn-lt"/>
              </a:rPr>
              <a:t>The communicated units at a certain layer have different names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latin typeface="+mn-lt"/>
              </a:rPr>
              <a:t>If this name is not specifically necessary we will just call the communicated unit a </a:t>
            </a:r>
            <a:r>
              <a:rPr lang="en-US" b="1">
                <a:latin typeface="+mn-lt"/>
              </a:rPr>
              <a:t>packet</a:t>
            </a:r>
          </a:p>
        </p:txBody>
      </p:sp>
      <p:pic>
        <p:nvPicPr>
          <p:cNvPr id="8238" name="Picture 2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534988"/>
            <a:ext cx="116363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431" name="Picture 2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509963"/>
            <a:ext cx="116363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5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4" grpId="0"/>
      <p:bldP spid="1128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10F6B8-CD25-46DD-B63C-8028539AA210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B1B537-02D7-4DF7-8237-D98108424802}" type="slidenum">
              <a:rPr lang="en-US">
                <a:latin typeface="Verdana" pitchFamily="34" charset="0"/>
              </a:rPr>
              <a:pPr/>
              <a:t>6</a:t>
            </a:fld>
            <a:endParaRPr lang="en-US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 we need to know about network layer at this point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503" y="1403397"/>
            <a:ext cx="5865074" cy="4525963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Transport layer vs. network layer: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transport layer:</a:t>
            </a:r>
            <a:r>
              <a:rPr lang="en-US" dirty="0" smtClean="0"/>
              <a:t> logical communication between processes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network layer:</a:t>
            </a:r>
            <a:r>
              <a:rPr lang="en-US" dirty="0" smtClean="0"/>
              <a:t> logical communication between hosts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dirty="0"/>
              <a:t>most common network layer protocol : Internet Protocol (IP)</a:t>
            </a:r>
          </a:p>
          <a:p>
            <a:pPr lvl="1" eaLnBrk="1" hangingPunct="1"/>
            <a:r>
              <a:rPr lang="en-US" dirty="0"/>
              <a:t>Carries IP datagrams</a:t>
            </a:r>
          </a:p>
          <a:p>
            <a:pPr lvl="1" eaLnBrk="1" hangingPunct="1"/>
            <a:r>
              <a:rPr lang="en-US" dirty="0"/>
              <a:t>The hosts are identified by IP addresses:</a:t>
            </a:r>
          </a:p>
          <a:p>
            <a:pPr lvl="2" eaLnBrk="1" hangingPunct="1"/>
            <a:r>
              <a:rPr lang="en-US" sz="2400" dirty="0"/>
              <a:t>Example: 144.122.199.90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7184005" y="2323354"/>
            <a:ext cx="1314450" cy="674687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24" name="Group 5"/>
          <p:cNvGrpSpPr>
            <a:grpSpLocks/>
          </p:cNvGrpSpPr>
          <p:nvPr/>
        </p:nvGrpSpPr>
        <p:grpSpPr bwMode="auto">
          <a:xfrm>
            <a:off x="5550468" y="1840754"/>
            <a:ext cx="1458912" cy="933450"/>
            <a:chOff x="2889" y="1631"/>
            <a:chExt cx="980" cy="743"/>
          </a:xfrm>
        </p:grpSpPr>
        <p:sp>
          <p:nvSpPr>
            <p:cNvPr id="9374" name="Rectangle 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5" name="AutoShape 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7309418" y="251861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7309418" y="25106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7668193" y="25106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7309418" y="2510679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7306243" y="2442416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30" name="Group 13"/>
          <p:cNvGrpSpPr>
            <a:grpSpLocks/>
          </p:cNvGrpSpPr>
          <p:nvPr/>
        </p:nvGrpSpPr>
        <p:grpSpPr bwMode="auto">
          <a:xfrm>
            <a:off x="7391968" y="2466229"/>
            <a:ext cx="179387" cy="65087"/>
            <a:chOff x="2848" y="848"/>
            <a:chExt cx="140" cy="98"/>
          </a:xfrm>
        </p:grpSpPr>
        <p:sp>
          <p:nvSpPr>
            <p:cNvPr id="9371" name="Line 1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2" name="Line 1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3" name="Line 1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 flipV="1">
            <a:off x="7391968" y="2466229"/>
            <a:ext cx="179387" cy="65087"/>
            <a:chOff x="2848" y="848"/>
            <a:chExt cx="140" cy="98"/>
          </a:xfrm>
        </p:grpSpPr>
        <p:sp>
          <p:nvSpPr>
            <p:cNvPr id="936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32" name="Oval 21"/>
          <p:cNvSpPr>
            <a:spLocks noChangeArrowheads="1"/>
          </p:cNvSpPr>
          <p:nvPr/>
        </p:nvSpPr>
        <p:spPr bwMode="auto">
          <a:xfrm>
            <a:off x="7665018" y="279801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3" name="Line 22"/>
          <p:cNvSpPr>
            <a:spLocks noChangeShapeType="1"/>
          </p:cNvSpPr>
          <p:nvPr/>
        </p:nvSpPr>
        <p:spPr bwMode="auto">
          <a:xfrm>
            <a:off x="7665018" y="27900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4" name="Line 23"/>
          <p:cNvSpPr>
            <a:spLocks noChangeShapeType="1"/>
          </p:cNvSpPr>
          <p:nvPr/>
        </p:nvSpPr>
        <p:spPr bwMode="auto">
          <a:xfrm>
            <a:off x="8023793" y="27900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7665018" y="2790079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36" name="Oval 25"/>
          <p:cNvSpPr>
            <a:spLocks noChangeArrowheads="1"/>
          </p:cNvSpPr>
          <p:nvPr/>
        </p:nvSpPr>
        <p:spPr bwMode="auto">
          <a:xfrm>
            <a:off x="7661843" y="2721816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37" name="Group 26"/>
          <p:cNvGrpSpPr>
            <a:grpSpLocks/>
          </p:cNvGrpSpPr>
          <p:nvPr/>
        </p:nvGrpSpPr>
        <p:grpSpPr bwMode="auto">
          <a:xfrm>
            <a:off x="7747568" y="2745629"/>
            <a:ext cx="179387" cy="65087"/>
            <a:chOff x="2848" y="848"/>
            <a:chExt cx="140" cy="98"/>
          </a:xfrm>
        </p:grpSpPr>
        <p:sp>
          <p:nvSpPr>
            <p:cNvPr id="9365" name="Line 2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6" name="Line 2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7" name="Line 2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38" name="Group 30"/>
          <p:cNvGrpSpPr>
            <a:grpSpLocks/>
          </p:cNvGrpSpPr>
          <p:nvPr/>
        </p:nvGrpSpPr>
        <p:grpSpPr bwMode="auto">
          <a:xfrm flipV="1">
            <a:off x="7747568" y="2745629"/>
            <a:ext cx="179387" cy="65087"/>
            <a:chOff x="2848" y="848"/>
            <a:chExt cx="140" cy="98"/>
          </a:xfrm>
        </p:grpSpPr>
        <p:sp>
          <p:nvSpPr>
            <p:cNvPr id="9362" name="Line 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3" name="Line 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4" name="Line 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39" name="Oval 34"/>
          <p:cNvSpPr>
            <a:spLocks noChangeArrowheads="1"/>
          </p:cNvSpPr>
          <p:nvPr/>
        </p:nvSpPr>
        <p:spPr bwMode="auto">
          <a:xfrm>
            <a:off x="7944418" y="2531316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0" name="Line 35"/>
          <p:cNvSpPr>
            <a:spLocks noChangeShapeType="1"/>
          </p:cNvSpPr>
          <p:nvPr/>
        </p:nvSpPr>
        <p:spPr bwMode="auto">
          <a:xfrm>
            <a:off x="7944418" y="25233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1" name="Line 36"/>
          <p:cNvSpPr>
            <a:spLocks noChangeShapeType="1"/>
          </p:cNvSpPr>
          <p:nvPr/>
        </p:nvSpPr>
        <p:spPr bwMode="auto">
          <a:xfrm>
            <a:off x="8303193" y="2523379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2" name="Rectangle 37"/>
          <p:cNvSpPr>
            <a:spLocks noChangeArrowheads="1"/>
          </p:cNvSpPr>
          <p:nvPr/>
        </p:nvSpPr>
        <p:spPr bwMode="auto">
          <a:xfrm>
            <a:off x="7944418" y="2523379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43" name="Oval 38"/>
          <p:cNvSpPr>
            <a:spLocks noChangeArrowheads="1"/>
          </p:cNvSpPr>
          <p:nvPr/>
        </p:nvSpPr>
        <p:spPr bwMode="auto">
          <a:xfrm>
            <a:off x="7941243" y="2455116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44" name="Group 39"/>
          <p:cNvGrpSpPr>
            <a:grpSpLocks/>
          </p:cNvGrpSpPr>
          <p:nvPr/>
        </p:nvGrpSpPr>
        <p:grpSpPr bwMode="auto">
          <a:xfrm>
            <a:off x="8026968" y="2478929"/>
            <a:ext cx="179387" cy="65087"/>
            <a:chOff x="2848" y="848"/>
            <a:chExt cx="140" cy="98"/>
          </a:xfrm>
        </p:grpSpPr>
        <p:sp>
          <p:nvSpPr>
            <p:cNvPr id="9359" name="Line 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0" name="Line 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1" name="Line 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45" name="Group 43"/>
          <p:cNvGrpSpPr>
            <a:grpSpLocks/>
          </p:cNvGrpSpPr>
          <p:nvPr/>
        </p:nvGrpSpPr>
        <p:grpSpPr bwMode="auto">
          <a:xfrm flipV="1">
            <a:off x="8026968" y="2478929"/>
            <a:ext cx="179387" cy="65087"/>
            <a:chOff x="2848" y="848"/>
            <a:chExt cx="140" cy="98"/>
          </a:xfrm>
        </p:grpSpPr>
        <p:sp>
          <p:nvSpPr>
            <p:cNvPr id="9356" name="Line 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7" name="Line 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8" name="Line 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46" name="Oval 47"/>
          <p:cNvSpPr>
            <a:spLocks noChangeArrowheads="1"/>
          </p:cNvSpPr>
          <p:nvPr/>
        </p:nvSpPr>
        <p:spPr bwMode="auto">
          <a:xfrm>
            <a:off x="6253730" y="2513854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7" name="Line 48"/>
          <p:cNvSpPr>
            <a:spLocks noChangeShapeType="1"/>
          </p:cNvSpPr>
          <p:nvPr/>
        </p:nvSpPr>
        <p:spPr bwMode="auto">
          <a:xfrm>
            <a:off x="6253730" y="2505916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8" name="Line 49"/>
          <p:cNvSpPr>
            <a:spLocks noChangeShapeType="1"/>
          </p:cNvSpPr>
          <p:nvPr/>
        </p:nvSpPr>
        <p:spPr bwMode="auto">
          <a:xfrm>
            <a:off x="6599805" y="2505916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9" name="Rectangle 50"/>
          <p:cNvSpPr>
            <a:spLocks noChangeArrowheads="1"/>
          </p:cNvSpPr>
          <p:nvPr/>
        </p:nvSpPr>
        <p:spPr bwMode="auto">
          <a:xfrm>
            <a:off x="6253730" y="2505916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50" name="Oval 51"/>
          <p:cNvSpPr>
            <a:spLocks noChangeArrowheads="1"/>
          </p:cNvSpPr>
          <p:nvPr/>
        </p:nvSpPr>
        <p:spPr bwMode="auto">
          <a:xfrm>
            <a:off x="6250555" y="2442416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51" name="Group 52"/>
          <p:cNvGrpSpPr>
            <a:grpSpLocks/>
          </p:cNvGrpSpPr>
          <p:nvPr/>
        </p:nvGrpSpPr>
        <p:grpSpPr bwMode="auto">
          <a:xfrm>
            <a:off x="6334693" y="2464641"/>
            <a:ext cx="171450" cy="60325"/>
            <a:chOff x="2848" y="848"/>
            <a:chExt cx="140" cy="98"/>
          </a:xfrm>
        </p:grpSpPr>
        <p:sp>
          <p:nvSpPr>
            <p:cNvPr id="9353" name="Line 5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4" name="Line 5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5" name="Line 5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52" name="Group 56"/>
          <p:cNvGrpSpPr>
            <a:grpSpLocks/>
          </p:cNvGrpSpPr>
          <p:nvPr/>
        </p:nvGrpSpPr>
        <p:grpSpPr bwMode="auto">
          <a:xfrm flipV="1">
            <a:off x="6334693" y="2464641"/>
            <a:ext cx="171450" cy="58738"/>
            <a:chOff x="2848" y="848"/>
            <a:chExt cx="140" cy="98"/>
          </a:xfrm>
        </p:grpSpPr>
        <p:sp>
          <p:nvSpPr>
            <p:cNvPr id="9350" name="Line 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1" name="Line 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2" name="Line 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53" name="Line 60"/>
          <p:cNvSpPr>
            <a:spLocks noChangeShapeType="1"/>
          </p:cNvSpPr>
          <p:nvPr/>
        </p:nvSpPr>
        <p:spPr bwMode="auto">
          <a:xfrm flipV="1">
            <a:off x="7452293" y="2871041"/>
            <a:ext cx="227012" cy="436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4" name="Line 61"/>
          <p:cNvSpPr>
            <a:spLocks noChangeShapeType="1"/>
          </p:cNvSpPr>
          <p:nvPr/>
        </p:nvSpPr>
        <p:spPr bwMode="auto">
          <a:xfrm>
            <a:off x="7576118" y="2609104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5" name="Line 62"/>
          <p:cNvSpPr>
            <a:spLocks noChangeShapeType="1"/>
          </p:cNvSpPr>
          <p:nvPr/>
        </p:nvSpPr>
        <p:spPr bwMode="auto">
          <a:xfrm>
            <a:off x="7672955" y="2529729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6" name="Line 63"/>
          <p:cNvSpPr>
            <a:spLocks noChangeShapeType="1"/>
          </p:cNvSpPr>
          <p:nvPr/>
        </p:nvSpPr>
        <p:spPr bwMode="auto">
          <a:xfrm flipV="1">
            <a:off x="7909493" y="2615454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7" name="Line 64"/>
          <p:cNvSpPr>
            <a:spLocks noChangeShapeType="1"/>
          </p:cNvSpPr>
          <p:nvPr/>
        </p:nvSpPr>
        <p:spPr bwMode="auto">
          <a:xfrm>
            <a:off x="6607743" y="2536079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8" name="Freeform 65"/>
          <p:cNvSpPr>
            <a:spLocks/>
          </p:cNvSpPr>
          <p:nvPr/>
        </p:nvSpPr>
        <p:spPr bwMode="auto">
          <a:xfrm>
            <a:off x="5790180" y="3218704"/>
            <a:ext cx="2979738" cy="1455737"/>
          </a:xfrm>
          <a:custGeom>
            <a:avLst/>
            <a:gdLst>
              <a:gd name="T0" fmla="*/ 1411288 w 1877"/>
              <a:gd name="T1" fmla="*/ 36512 h 917"/>
              <a:gd name="T2" fmla="*/ 1098550 w 1877"/>
              <a:gd name="T3" fmla="*/ 173037 h 917"/>
              <a:gd name="T4" fmla="*/ 658813 w 1877"/>
              <a:gd name="T5" fmla="*/ 144462 h 917"/>
              <a:gd name="T6" fmla="*/ 177800 w 1877"/>
              <a:gd name="T7" fmla="*/ 269875 h 917"/>
              <a:gd name="T8" fmla="*/ 79375 w 1877"/>
              <a:gd name="T9" fmla="*/ 560387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7 h 917"/>
              <a:gd name="T16" fmla="*/ 1481138 w 1877"/>
              <a:gd name="T17" fmla="*/ 1406525 h 917"/>
              <a:gd name="T18" fmla="*/ 2174875 w 1877"/>
              <a:gd name="T19" fmla="*/ 1430337 h 917"/>
              <a:gd name="T20" fmla="*/ 2660650 w 1877"/>
              <a:gd name="T21" fmla="*/ 1258887 h 917"/>
              <a:gd name="T22" fmla="*/ 2952750 w 1877"/>
              <a:gd name="T23" fmla="*/ 990600 h 917"/>
              <a:gd name="T24" fmla="*/ 2819400 w 1877"/>
              <a:gd name="T25" fmla="*/ 347662 h 917"/>
              <a:gd name="T26" fmla="*/ 2386013 w 1877"/>
              <a:gd name="T27" fmla="*/ 158750 h 917"/>
              <a:gd name="T28" fmla="*/ 1905000 w 1877"/>
              <a:gd name="T29" fmla="*/ 20637 h 917"/>
              <a:gd name="T30" fmla="*/ 1411288 w 1877"/>
              <a:gd name="T31" fmla="*/ 36512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9" name="Line 66"/>
          <p:cNvSpPr>
            <a:spLocks noChangeShapeType="1"/>
          </p:cNvSpPr>
          <p:nvPr/>
        </p:nvSpPr>
        <p:spPr bwMode="auto">
          <a:xfrm rot="5400000" flipV="1">
            <a:off x="8321449" y="3732260"/>
            <a:ext cx="158750" cy="3159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60" name="Group 67"/>
          <p:cNvGrpSpPr>
            <a:grpSpLocks/>
          </p:cNvGrpSpPr>
          <p:nvPr/>
        </p:nvGrpSpPr>
        <p:grpSpPr bwMode="auto">
          <a:xfrm>
            <a:off x="7936480" y="3621929"/>
            <a:ext cx="501650" cy="234950"/>
            <a:chOff x="4701" y="2996"/>
            <a:chExt cx="316" cy="148"/>
          </a:xfrm>
        </p:grpSpPr>
        <p:sp>
          <p:nvSpPr>
            <p:cNvPr id="9337" name="Oval 6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8" name="Line 6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9" name="Line 7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0" name="Rectangle 7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41" name="Oval 7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342" name="Group 7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347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8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9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43" name="Group 7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344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5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6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261" name="Group 81"/>
          <p:cNvGrpSpPr>
            <a:grpSpLocks/>
          </p:cNvGrpSpPr>
          <p:nvPr/>
        </p:nvGrpSpPr>
        <p:grpSpPr bwMode="auto">
          <a:xfrm>
            <a:off x="7120505" y="3345704"/>
            <a:ext cx="501650" cy="234950"/>
            <a:chOff x="3600" y="219"/>
            <a:chExt cx="360" cy="175"/>
          </a:xfrm>
        </p:grpSpPr>
        <p:sp>
          <p:nvSpPr>
            <p:cNvPr id="932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2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32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5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6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30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2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3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262" name="Group 95"/>
          <p:cNvGrpSpPr>
            <a:grpSpLocks/>
          </p:cNvGrpSpPr>
          <p:nvPr/>
        </p:nvGrpSpPr>
        <p:grpSpPr bwMode="auto">
          <a:xfrm>
            <a:off x="6455343" y="3650504"/>
            <a:ext cx="501650" cy="234950"/>
            <a:chOff x="3600" y="219"/>
            <a:chExt cx="360" cy="175"/>
          </a:xfrm>
        </p:grpSpPr>
        <p:sp>
          <p:nvSpPr>
            <p:cNvPr id="9311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2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3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4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15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316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22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23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17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19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20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263" name="Line 109"/>
          <p:cNvSpPr>
            <a:spLocks noChangeShapeType="1"/>
          </p:cNvSpPr>
          <p:nvPr/>
        </p:nvSpPr>
        <p:spPr bwMode="auto">
          <a:xfrm>
            <a:off x="7569768" y="3556841"/>
            <a:ext cx="358775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64" name="Line 110"/>
          <p:cNvSpPr>
            <a:spLocks noChangeShapeType="1"/>
          </p:cNvSpPr>
          <p:nvPr/>
        </p:nvSpPr>
        <p:spPr bwMode="auto">
          <a:xfrm flipV="1">
            <a:off x="6917305" y="3569541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65" name="Line 111"/>
          <p:cNvSpPr>
            <a:spLocks noChangeShapeType="1"/>
          </p:cNvSpPr>
          <p:nvPr/>
        </p:nvSpPr>
        <p:spPr bwMode="auto">
          <a:xfrm flipV="1">
            <a:off x="6960168" y="3772741"/>
            <a:ext cx="9715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926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37615"/>
              </p:ext>
            </p:extLst>
          </p:nvPr>
        </p:nvGraphicFramePr>
        <p:xfrm>
          <a:off x="6306118" y="2031254"/>
          <a:ext cx="3286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118" y="2031254"/>
                        <a:ext cx="328612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7" name="Group 113"/>
          <p:cNvGrpSpPr>
            <a:grpSpLocks/>
          </p:cNvGrpSpPr>
          <p:nvPr/>
        </p:nvGrpSpPr>
        <p:grpSpPr bwMode="auto">
          <a:xfrm>
            <a:off x="8588943" y="3796554"/>
            <a:ext cx="207962" cy="409575"/>
            <a:chOff x="4180" y="783"/>
            <a:chExt cx="150" cy="307"/>
          </a:xfrm>
        </p:grpSpPr>
        <p:sp>
          <p:nvSpPr>
            <p:cNvPr id="9303" name="AutoShape 11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4" name="Rectangle 11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5" name="Rectangle 11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6" name="AutoShape 11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7" name="Line 11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8" name="Line 11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09" name="Rectangle 12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0" name="Rectangle 12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68" name="Line 122"/>
          <p:cNvSpPr>
            <a:spLocks noChangeShapeType="1"/>
          </p:cNvSpPr>
          <p:nvPr/>
        </p:nvSpPr>
        <p:spPr bwMode="auto">
          <a:xfrm flipH="1">
            <a:off x="6461693" y="2305891"/>
            <a:ext cx="3175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69" name="Group 123"/>
          <p:cNvGrpSpPr>
            <a:grpSpLocks/>
          </p:cNvGrpSpPr>
          <p:nvPr/>
        </p:nvGrpSpPr>
        <p:grpSpPr bwMode="auto">
          <a:xfrm>
            <a:off x="7118918" y="3347291"/>
            <a:ext cx="501650" cy="234950"/>
            <a:chOff x="4701" y="2996"/>
            <a:chExt cx="316" cy="148"/>
          </a:xfrm>
        </p:grpSpPr>
        <p:sp>
          <p:nvSpPr>
            <p:cNvPr id="9290" name="Oval 12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1" name="Line 12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2" name="Line 12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3" name="Rectangle 12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294" name="Oval 12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295" name="Group 12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300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01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02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296" name="Group 13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297" name="Line 1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98" name="Line 1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99" name="Line 1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270" name="Group 137"/>
          <p:cNvGrpSpPr>
            <a:grpSpLocks/>
          </p:cNvGrpSpPr>
          <p:nvPr/>
        </p:nvGrpSpPr>
        <p:grpSpPr bwMode="auto">
          <a:xfrm>
            <a:off x="6453755" y="3648916"/>
            <a:ext cx="501650" cy="234950"/>
            <a:chOff x="4701" y="2996"/>
            <a:chExt cx="316" cy="148"/>
          </a:xfrm>
        </p:grpSpPr>
        <p:sp>
          <p:nvSpPr>
            <p:cNvPr id="9277" name="Oval 1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78" name="Line 1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79" name="Line 1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0" name="Rectangle 1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281" name="Oval 1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282" name="Group 1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287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88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89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283" name="Group 1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284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85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86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271" name="Line 151"/>
          <p:cNvSpPr>
            <a:spLocks noChangeShapeType="1"/>
          </p:cNvSpPr>
          <p:nvPr/>
        </p:nvSpPr>
        <p:spPr bwMode="auto">
          <a:xfrm flipH="1">
            <a:off x="6520430" y="2293191"/>
            <a:ext cx="3175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72" name="Line 152"/>
          <p:cNvSpPr>
            <a:spLocks noChangeShapeType="1"/>
          </p:cNvSpPr>
          <p:nvPr/>
        </p:nvSpPr>
        <p:spPr bwMode="auto">
          <a:xfrm>
            <a:off x="6358505" y="2607516"/>
            <a:ext cx="331788" cy="10588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73" name="Line 153"/>
          <p:cNvSpPr>
            <a:spLocks noChangeShapeType="1"/>
          </p:cNvSpPr>
          <p:nvPr/>
        </p:nvSpPr>
        <p:spPr bwMode="auto">
          <a:xfrm rot="5400000" flipV="1">
            <a:off x="8239693" y="3752103"/>
            <a:ext cx="260350" cy="4603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9274" name="Picture 1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30" y="1556591"/>
            <a:ext cx="4619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75" name="Picture 1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793" y="3355229"/>
            <a:ext cx="4619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76" name="Line 156"/>
          <p:cNvSpPr>
            <a:spLocks noChangeShapeType="1"/>
          </p:cNvSpPr>
          <p:nvPr/>
        </p:nvSpPr>
        <p:spPr bwMode="auto">
          <a:xfrm>
            <a:off x="6382318" y="1723279"/>
            <a:ext cx="2163762" cy="16986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32EEC3-FBD0-40A8-B7E6-1C9DE7333B04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90352F-3E84-4194-A06D-030804F519F0}" type="slidenum">
              <a:rPr lang="en-US">
                <a:latin typeface="Verdana" pitchFamily="34" charset="0"/>
              </a:rPr>
              <a:pPr/>
              <a:t>7</a:t>
            </a:fld>
            <a:endParaRPr lang="en-US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 we need to know about network layer at this point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Internet Protocol (IP)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Can</a:t>
            </a:r>
            <a:r>
              <a:rPr lang="en-US" smtClean="0"/>
              <a:t> deliver the transport layer segments from the source host to the destination host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 guarantee of delivery </a:t>
            </a:r>
            <a:r>
              <a:rPr lang="en-US" smtClean="0">
                <a:sym typeface="Wingdings" pitchFamily="2" charset="2"/>
              </a:rPr>
              <a:t> Datagrams can be lost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Connectionless communication</a:t>
            </a:r>
            <a:r>
              <a:rPr lang="en-US" smtClean="0">
                <a:sym typeface="Wingdings" pitchFamily="2" charset="2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 signalling phase before data transmission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Datagrams that carry the parts of the same user data can be sent over different paths and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Datagrams can be delivered out of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 state information to keep track of what is sent or received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BE442-FA5E-4337-8DBC-27E8978D00AE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74344F-6148-4B7B-BA4D-68C80EE87C1D}" type="slidenum">
              <a:rPr lang="en-US">
                <a:latin typeface="Verdana" pitchFamily="34" charset="0"/>
              </a:rPr>
              <a:pPr/>
              <a:t>8</a:t>
            </a:fld>
            <a:endParaRPr lang="en-US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Internet transport-layer protocol services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214438"/>
            <a:ext cx="457835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Service primitives: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Implemented as the Socket Data Structure </a:t>
            </a:r>
            <a:r>
              <a:rPr lang="en-US" dirty="0" smtClean="0">
                <a:solidFill>
                  <a:srgbClr val="FF0000"/>
                </a:solidFill>
              </a:rPr>
              <a:t>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Application programmers can write code according to a standard set of primitives and have these programs work on a wide variety of networks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5367" name="Freeform 4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606425 w 828"/>
              <a:gd name="T1" fmla="*/ 47625 h 425"/>
              <a:gd name="T2" fmla="*/ 587375 w 828"/>
              <a:gd name="T3" fmla="*/ 47625 h 425"/>
              <a:gd name="T4" fmla="*/ 200025 w 828"/>
              <a:gd name="T5" fmla="*/ 50800 h 425"/>
              <a:gd name="T6" fmla="*/ 9525 w 828"/>
              <a:gd name="T7" fmla="*/ 200025 h 425"/>
              <a:gd name="T8" fmla="*/ 146050 w 828"/>
              <a:gd name="T9" fmla="*/ 434975 h 425"/>
              <a:gd name="T10" fmla="*/ 463550 w 828"/>
              <a:gd name="T11" fmla="*/ 609600 h 425"/>
              <a:gd name="T12" fmla="*/ 857250 w 828"/>
              <a:gd name="T13" fmla="*/ 660400 h 425"/>
              <a:gd name="T14" fmla="*/ 1108075 w 828"/>
              <a:gd name="T15" fmla="*/ 523875 h 425"/>
              <a:gd name="T16" fmla="*/ 1231900 w 828"/>
              <a:gd name="T17" fmla="*/ 269875 h 425"/>
              <a:gd name="T18" fmla="*/ 1257300 w 828"/>
              <a:gd name="T19" fmla="*/ 34925 h 425"/>
              <a:gd name="T20" fmla="*/ 889000 w 828"/>
              <a:gd name="T21" fmla="*/ 60325 h 425"/>
              <a:gd name="T22" fmla="*/ 606425 w 828"/>
              <a:gd name="T23" fmla="*/ 47625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68" name="Freeform 5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959058 w 765"/>
              <a:gd name="T1" fmla="*/ 22758 h 459"/>
              <a:gd name="T2" fmla="*/ 651435 w 765"/>
              <a:gd name="T3" fmla="*/ 159303 h 459"/>
              <a:gd name="T4" fmla="*/ 217145 w 765"/>
              <a:gd name="T5" fmla="*/ 227576 h 459"/>
              <a:gd name="T6" fmla="*/ 31667 w 765"/>
              <a:gd name="T7" fmla="*/ 764656 h 459"/>
              <a:gd name="T8" fmla="*/ 407147 w 765"/>
              <a:gd name="T9" fmla="*/ 1010439 h 459"/>
              <a:gd name="T10" fmla="*/ 782627 w 765"/>
              <a:gd name="T11" fmla="*/ 969475 h 459"/>
              <a:gd name="T12" fmla="*/ 1320966 w 765"/>
              <a:gd name="T13" fmla="*/ 1010439 h 459"/>
              <a:gd name="T14" fmla="*/ 1578826 w 765"/>
              <a:gd name="T15" fmla="*/ 987681 h 459"/>
              <a:gd name="T16" fmla="*/ 1700970 w 765"/>
              <a:gd name="T17" fmla="*/ 846584 h 459"/>
              <a:gd name="T18" fmla="*/ 1696446 w 765"/>
              <a:gd name="T19" fmla="*/ 359570 h 459"/>
              <a:gd name="T20" fmla="*/ 1497396 w 765"/>
              <a:gd name="T21" fmla="*/ 77376 h 459"/>
              <a:gd name="T22" fmla="*/ 959058 w 765"/>
              <a:gd name="T23" fmla="*/ 2275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69" name="Freeform 6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1028700 w 1036"/>
              <a:gd name="T1" fmla="*/ 17463 h 675"/>
              <a:gd name="T2" fmla="*/ 619125 w 1036"/>
              <a:gd name="T3" fmla="*/ 84138 h 675"/>
              <a:gd name="T4" fmla="*/ 327025 w 1036"/>
              <a:gd name="T5" fmla="*/ 204788 h 675"/>
              <a:gd name="T6" fmla="*/ 241300 w 1036"/>
              <a:gd name="T7" fmla="*/ 363538 h 675"/>
              <a:gd name="T8" fmla="*/ 34925 w 1036"/>
              <a:gd name="T9" fmla="*/ 471488 h 675"/>
              <a:gd name="T10" fmla="*/ 28575 w 1036"/>
              <a:gd name="T11" fmla="*/ 728663 h 675"/>
              <a:gd name="T12" fmla="*/ 209550 w 1036"/>
              <a:gd name="T13" fmla="*/ 776288 h 675"/>
              <a:gd name="T14" fmla="*/ 727075 w 1036"/>
              <a:gd name="T15" fmla="*/ 776288 h 675"/>
              <a:gd name="T16" fmla="*/ 949325 w 1036"/>
              <a:gd name="T17" fmla="*/ 881063 h 675"/>
              <a:gd name="T18" fmla="*/ 1193800 w 1036"/>
              <a:gd name="T19" fmla="*/ 1042988 h 675"/>
              <a:gd name="T20" fmla="*/ 1381125 w 1036"/>
              <a:gd name="T21" fmla="*/ 1049338 h 675"/>
              <a:gd name="T22" fmla="*/ 1511300 w 1036"/>
              <a:gd name="T23" fmla="*/ 957263 h 675"/>
              <a:gd name="T24" fmla="*/ 1574800 w 1036"/>
              <a:gd name="T25" fmla="*/ 706438 h 675"/>
              <a:gd name="T26" fmla="*/ 1616075 w 1036"/>
              <a:gd name="T27" fmla="*/ 461963 h 675"/>
              <a:gd name="T28" fmla="*/ 1622425 w 1036"/>
              <a:gd name="T29" fmla="*/ 169863 h 675"/>
              <a:gd name="T30" fmla="*/ 1482725 w 1036"/>
              <a:gd name="T31" fmla="*/ 26988 h 675"/>
              <a:gd name="T32" fmla="*/ 1231900 w 1036"/>
              <a:gd name="T33" fmla="*/ 4763 h 675"/>
              <a:gd name="T34" fmla="*/ 1028700 w 1036"/>
              <a:gd name="T35" fmla="*/ 17463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370" name="Group 7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5759" name="Rectangle 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60" name="AutoShape 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+mn-lt"/>
              </a:endParaRPr>
            </a:p>
          </p:txBody>
        </p:sp>
      </p:grpSp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5729" name="Line 1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0" name="Line 1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1" name="Line 1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2" name="Line 1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3" name="Line 1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4" name="Line 1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5" name="Line 1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6" name="Line 1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7" name="Line 1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8" name="Line 2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39" name="Line 2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0" name="Line 2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1" name="Line 2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2" name="Line 2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43" name="Line 2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744" name="Group 2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5755" name="Line 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6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7" name="Line 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8" name="Line 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745" name="Group 3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5751" name="Line 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2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3" name="Line 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4" name="Line 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746" name="Group 3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5747" name="Line 3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48" name="Line 3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49" name="Line 3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750" name="Line 4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372" name="Oval 41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3" name="Line 42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4" name="Line 43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5" name="Rectangle 44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76" name="Oval 45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77" name="Group 46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5726" name="Line 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7" name="Line 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8" name="Line 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78" name="Group 50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5723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4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5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79" name="Oval 54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0" name="Line 55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1" name="Line 56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2" name="Rectangle 57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83" name="Oval 58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84" name="Group 59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5720" name="Line 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1" name="Line 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22" name="Line 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85" name="Group 63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5717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8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9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86" name="Oval 67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7" name="Line 68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8" name="Line 69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89" name="Rectangle 70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90" name="Oval 71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91" name="Group 72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5714" name="Line 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5" name="Line 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6" name="Line 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92" name="Group 76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5711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2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3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93" name="Oval 80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4" name="Line 81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5" name="Line 82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96" name="Rectangle 83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397" name="Oval 84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398" name="Group 85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5708" name="Line 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9" name="Line 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10" name="Line 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399" name="Group 89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5705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6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7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00" name="Oval 93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1" name="Line 94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2" name="Line 95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3" name="Rectangle 96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04" name="Oval 97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05" name="Group 98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5702" name="Line 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3" name="Line 1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4" name="Line 1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06" name="Group 102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5699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0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701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07" name="Oval 106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8" name="Line 107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09" name="Line 108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0" name="Rectangle 109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411" name="Oval 110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12" name="Group 111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5696" name="Line 1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7" name="Line 1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8" name="Line 1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13" name="Group 115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5693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4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5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14" name="Oval 119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5" name="Line 120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6" name="Line 121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17" name="Rectangle 122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18" name="Oval 123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19" name="Group 124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5690" name="Line 1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1" name="Line 1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92" name="Line 1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20" name="Group 128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5687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8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9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21" name="Oval 132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2" name="Line 133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3" name="Line 134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4" name="Rectangle 135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25" name="Oval 136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26" name="Group 137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5684" name="Line 1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5" name="Line 1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6" name="Line 1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27" name="Group 141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5681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2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3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28" name="Oval 145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29" name="Line 146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30" name="Line 147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31" name="Rectangle 148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+mn-lt"/>
            </a:endParaRPr>
          </a:p>
        </p:txBody>
      </p:sp>
      <p:sp>
        <p:nvSpPr>
          <p:cNvPr id="15432" name="Oval 149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33" name="Group 150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5678" name="Line 1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9" name="Line 1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80" name="Line 1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34" name="Group 154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56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435" name="Line 158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6" name="Line 159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7" name="Line 160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8" name="Line 161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39" name="Line 162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0" name="Line 163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1" name="Line 164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2" name="Freeform 165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1411288 w 1877"/>
              <a:gd name="T1" fmla="*/ 36512 h 917"/>
              <a:gd name="T2" fmla="*/ 1098550 w 1877"/>
              <a:gd name="T3" fmla="*/ 173037 h 917"/>
              <a:gd name="T4" fmla="*/ 658813 w 1877"/>
              <a:gd name="T5" fmla="*/ 144462 h 917"/>
              <a:gd name="T6" fmla="*/ 177800 w 1877"/>
              <a:gd name="T7" fmla="*/ 269875 h 917"/>
              <a:gd name="T8" fmla="*/ 79375 w 1877"/>
              <a:gd name="T9" fmla="*/ 560387 h 917"/>
              <a:gd name="T10" fmla="*/ 22225 w 1877"/>
              <a:gd name="T11" fmla="*/ 838200 h 917"/>
              <a:gd name="T12" fmla="*/ 220663 w 1877"/>
              <a:gd name="T13" fmla="*/ 1031875 h 917"/>
              <a:gd name="T14" fmla="*/ 801688 w 1877"/>
              <a:gd name="T15" fmla="*/ 1239837 h 917"/>
              <a:gd name="T16" fmla="*/ 1481138 w 1877"/>
              <a:gd name="T17" fmla="*/ 1406525 h 917"/>
              <a:gd name="T18" fmla="*/ 2174875 w 1877"/>
              <a:gd name="T19" fmla="*/ 1430337 h 917"/>
              <a:gd name="T20" fmla="*/ 2660650 w 1877"/>
              <a:gd name="T21" fmla="*/ 1258887 h 917"/>
              <a:gd name="T22" fmla="*/ 2952750 w 1877"/>
              <a:gd name="T23" fmla="*/ 990600 h 917"/>
              <a:gd name="T24" fmla="*/ 2819400 w 1877"/>
              <a:gd name="T25" fmla="*/ 347662 h 917"/>
              <a:gd name="T26" fmla="*/ 2386013 w 1877"/>
              <a:gd name="T27" fmla="*/ 158750 h 917"/>
              <a:gd name="T28" fmla="*/ 1905000 w 1877"/>
              <a:gd name="T29" fmla="*/ 20637 h 917"/>
              <a:gd name="T30" fmla="*/ 1411288 w 1877"/>
              <a:gd name="T31" fmla="*/ 36512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43" name="Line 166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44" name="Line 167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445" name="Line 168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5446" name="Group 169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5662" name="Oval 17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3" name="Line 17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4" name="Line 17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65" name="Rectangle 17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66" name="Oval 17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67" name="Group 17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672" name="Line 1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3" name="Line 1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4" name="Line 1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68" name="Group 17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669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0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71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47" name="Group 183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5649" name="Oval 1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0" name="Line 1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1" name="Line 1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52" name="Rectangle 1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53" name="Oval 1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54" name="Group 1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659" name="Line 1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0" name="Line 1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1" name="Line 1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55" name="Group 1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656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7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8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48" name="Group 197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5636" name="Oval 1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7" name="Line 1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8" name="Line 2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639" name="Rectangle 20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640" name="Oval 2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641" name="Group 2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646" name="Line 2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7" name="Line 2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8" name="Line 2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642" name="Group 2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643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4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5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449" name="Line 211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0" name="Line 212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1" name="Line 213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2" name="Line 214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3" name="Line 215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4" name="Line 216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5" name="Line 217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6" name="Line 218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7" name="Line 219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8" name="Line 220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59" name="Line 221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0" name="Line 222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461" name="Group 223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5596" name="Group 224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5633" name="Picture 225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34" name="Line 226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35" name="Line 227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pic>
          <p:nvPicPr>
            <p:cNvPr id="15597" name="Picture 228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598" name="Group 229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5631" name="Object 2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0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32" name="Object 2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1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599" name="Group 232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5629" name="Object 2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2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30" name="Object 2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3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600" name="Object 235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4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01" name="Group 236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5621" name="AutoShape 2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2" name="Rectangle 2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3" name="Rectangle 2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4" name="AutoShape 2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5" name="Line 2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6" name="Line 2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7" name="Rectangle 2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8" name="Rectangle 2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aphicFrame>
          <p:nvGraphicFramePr>
            <p:cNvPr id="15602" name="Object 245"/>
            <p:cNvGraphicFramePr>
              <a:graphicFrameLocks noChangeAspect="1"/>
            </p:cNvGraphicFramePr>
            <p:nvPr/>
          </p:nvGraphicFramePr>
          <p:xfrm>
            <a:off x="-840" y="3330"/>
            <a:ext cx="22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5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40" y="3330"/>
                          <a:ext cx="22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3" name="Object 246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6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4" name="Object 247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7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05" name="Object 248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8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06" name="Group 249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5619" name="Object 25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9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20" name="Object 25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50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07" name="Group 252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5617" name="Object 25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51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18" name="Object 25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52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08" name="Group 255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5609" name="AutoShape 25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0" name="Rectangle 25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1" name="Rectangle 25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2" name="AutoShape 25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3" name="Line 26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4" name="Line 26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5" name="Rectangle 26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6" name="Rectangle 26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15462" name="Line 264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3" name="Line 265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4" name="Line 266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5" name="Line 267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6" name="Line 268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7" name="Line 269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8" name="Line 270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69" name="Line 271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0" name="Line 272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1" name="Line 273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472" name="Line 274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15473" name="Group 275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5583" name="Oval 276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4" name="Line 277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5" name="Line 278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86" name="Rectangle 279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587" name="Oval 280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588" name="Group 281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593" name="Line 2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4" name="Line 2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5" name="Line 2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589" name="Group 285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590" name="Line 2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1" name="Line 2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2" name="Line 2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74" name="Group 289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5570" name="Oval 29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1" name="Line 29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2" name="Line 29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73" name="Rectangle 29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15574" name="Oval 29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575" name="Group 29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580" name="Line 2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1" name="Line 2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2" name="Line 2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15576" name="Group 29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577" name="Line 3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78" name="Line 3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79" name="Line 3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5475" name="Group 303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5552" name="Picture 304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53" name="Freeform 30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4" name="Freeform 30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5" name="Freeform 30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6" name="Freeform 30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7" name="Freeform 30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8" name="Freeform 31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9" name="Freeform 31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0" name="Freeform 31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1" name="Freeform 31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2" name="Freeform 31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3" name="Freeform 31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4" name="Freeform 31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5" name="Freeform 31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6" name="Freeform 31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7" name="Freeform 31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8" name="Freeform 32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69" name="Freeform 32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6" name="Group 322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5534" name="Picture 323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35" name="Freeform 32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6" name="Freeform 32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7" name="Freeform 32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8" name="Freeform 32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9" name="Freeform 32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0" name="Freeform 32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1" name="Freeform 33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2" name="Freeform 33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3" name="Freeform 33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4" name="Freeform 33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5" name="Freeform 33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6" name="Freeform 33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7" name="Freeform 33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8" name="Freeform 33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49" name="Freeform 33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0" name="Freeform 33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51" name="Freeform 34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7" name="Group 341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15527" name="Rectangle 34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8" name="Rectangle 34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9" name="Rectangle 34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0" name="Text Box 34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>
                  <a:latin typeface="+mn-lt"/>
                </a:rPr>
                <a:t>application</a:t>
              </a:r>
            </a:p>
            <a:p>
              <a:pPr algn="ctr"/>
              <a:r>
                <a:rPr lang="en-US" sz="1000">
                  <a:solidFill>
                    <a:schemeClr val="bg1"/>
                  </a:solidFill>
                  <a:latin typeface="+mn-lt"/>
                </a:rPr>
                <a:t>transport</a:t>
              </a:r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31" name="Line 34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2" name="Line 34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33" name="Line 34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8" name="Group 349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15522" name="Rectangle 3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3" name="Rectangle 3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4" name="Text Box 3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25" name="Line 3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6" name="Line 3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79" name="Group 355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15517" name="Rectangle 3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8" name="Rectangle 3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9" name="Text Box 3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20" name="Line 3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21" name="Line 3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0" name="Group 361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15512" name="Rectangle 3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3" name="Rectangle 3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4" name="Text Box 3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15" name="Line 3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6" name="Line 3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1" name="Group 367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15507" name="Rectangle 36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8" name="Rectangle 36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9" name="Text Box 37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10" name="Line 37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11" name="Line 37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2" name="Group 373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15502" name="Rectangle 37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3" name="Rectangle 37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4" name="Text Box 37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05" name="Line 37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6" name="Line 37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3" name="Group 379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15497" name="Rectangle 38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8" name="Rectangle 38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9" name="Text Box 38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500" name="Line 38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501" name="Line 38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4" name="Group 385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15490" name="Rectangle 38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1" name="Rectangle 38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2" name="Rectangle 38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3" name="Text Box 38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>
                  <a:latin typeface="+mn-lt"/>
                </a:rPr>
                <a:t>application</a:t>
              </a:r>
            </a:p>
            <a:p>
              <a:pPr algn="ctr"/>
              <a:r>
                <a:rPr lang="en-US" sz="1000">
                  <a:solidFill>
                    <a:schemeClr val="bg1"/>
                  </a:solidFill>
                  <a:latin typeface="+mn-lt"/>
                </a:rPr>
                <a:t>transport</a:t>
              </a:r>
              <a:endParaRPr lang="en-US" sz="1000">
                <a:latin typeface="+mn-lt"/>
              </a:endParaRPr>
            </a:p>
            <a:p>
              <a:pPr algn="ctr"/>
              <a:r>
                <a:rPr lang="en-US" sz="1000">
                  <a:latin typeface="+mn-lt"/>
                </a:rPr>
                <a:t>network</a:t>
              </a:r>
            </a:p>
            <a:p>
              <a:pPr algn="ctr"/>
              <a:r>
                <a:rPr lang="en-US" sz="1000">
                  <a:latin typeface="+mn-lt"/>
                </a:rPr>
                <a:t>data link</a:t>
              </a:r>
            </a:p>
            <a:p>
              <a:pPr algn="ctr"/>
              <a:r>
                <a:rPr lang="en-US" sz="1000">
                  <a:latin typeface="+mn-lt"/>
                </a:rPr>
                <a:t>physical</a:t>
              </a:r>
              <a:endParaRPr lang="en-US" sz="2400">
                <a:latin typeface="+mn-lt"/>
              </a:endParaRPr>
            </a:p>
          </p:txBody>
        </p:sp>
        <p:sp>
          <p:nvSpPr>
            <p:cNvPr id="15494" name="Line 39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5" name="Line 39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96" name="Line 39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5485" name="Group 393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15486" name="Rectangle 394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87" name="Text Box 395"/>
            <p:cNvSpPr txBox="1">
              <a:spLocks noChangeArrowheads="1"/>
            </p:cNvSpPr>
            <p:nvPr/>
          </p:nvSpPr>
          <p:spPr bwMode="auto">
            <a:xfrm>
              <a:off x="3382" y="3616"/>
              <a:ext cx="15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logical end-end transport</a:t>
              </a:r>
              <a:endParaRPr lang="en-US" sz="1600">
                <a:latin typeface="+mn-lt"/>
              </a:endParaRPr>
            </a:p>
          </p:txBody>
        </p:sp>
        <p:sp>
          <p:nvSpPr>
            <p:cNvPr id="15488" name="Freeform 3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89" name="Freeform 3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3DD709-1805-4D89-B3E8-8FA9BC76A951}" type="datetime1">
              <a:rPr lang="en-US">
                <a:latin typeface="Verdana" pitchFamily="34" charset="0"/>
              </a:rPr>
              <a:pPr/>
              <a:t>3/13/2018</a:t>
            </a:fld>
            <a:endParaRPr lang="en-US">
              <a:latin typeface="Verdana" pitchFamily="34" charset="0"/>
            </a:endParaRP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3B168-6CC1-4584-855C-B3F4DD2BE1E2}" type="slidenum">
              <a:rPr lang="en-US">
                <a:latin typeface="Verdana" pitchFamily="34" charset="0"/>
              </a:rPr>
              <a:pPr/>
              <a:t>9</a:t>
            </a:fld>
            <a:endParaRPr lang="en-US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46063"/>
            <a:ext cx="71628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Remember: Sockets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9" y="1356287"/>
            <a:ext cx="3144716" cy="2690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06" y="4046445"/>
            <a:ext cx="5305994" cy="219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0880" y="1737360"/>
            <a:ext cx="403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interface to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mux out of single physical interface from many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err="1" smtClean="0"/>
              <a:t>demux</a:t>
            </a:r>
            <a:r>
              <a:rPr lang="en-US" dirty="0" smtClean="0"/>
              <a:t> from  single physical interface to many processes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43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2339</TotalTime>
  <Words>1882</Words>
  <Application>Microsoft Office PowerPoint</Application>
  <PresentationFormat>On-screen Show (4:3)</PresentationFormat>
  <Paragraphs>514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Times New Roman</vt:lpstr>
      <vt:lpstr>Verdana</vt:lpstr>
      <vt:lpstr>Wingdings</vt:lpstr>
      <vt:lpstr>ZapfDingbats</vt:lpstr>
      <vt:lpstr>LECTURE</vt:lpstr>
      <vt:lpstr>Clip</vt:lpstr>
      <vt:lpstr>Transport Layer Part I</vt:lpstr>
      <vt:lpstr>Where are we now?</vt:lpstr>
      <vt:lpstr>Layered Architecture: Application Layer</vt:lpstr>
      <vt:lpstr>Layered Architecture: Transport Layer</vt:lpstr>
      <vt:lpstr>Encapsulation</vt:lpstr>
      <vt:lpstr>What do we need to know about network layer at this point</vt:lpstr>
      <vt:lpstr>What do we need to know about network layer at this point</vt:lpstr>
      <vt:lpstr>Internet transport-layer protocol services</vt:lpstr>
      <vt:lpstr>Remember: Sockets</vt:lpstr>
      <vt:lpstr>Transport Layer Segment</vt:lpstr>
      <vt:lpstr>Transport Layer Protocols</vt:lpstr>
      <vt:lpstr>Connectionless demultiplexing</vt:lpstr>
      <vt:lpstr>UDP: User Datagram Protocol</vt:lpstr>
      <vt:lpstr>UDP: more</vt:lpstr>
      <vt:lpstr>UDP checksum</vt:lpstr>
      <vt:lpstr>The Real-Time Transport Protocol</vt:lpstr>
      <vt:lpstr>The Real-Time Transport Protocol</vt:lpstr>
      <vt:lpstr>Internet transport-layer protocol services</vt:lpstr>
      <vt:lpstr>Use of service primitives</vt:lpstr>
      <vt:lpstr>Use of service primitives</vt:lpstr>
      <vt:lpstr>Use of addresses and service primitives</vt:lpstr>
      <vt:lpstr>Client Connection to Port</vt:lpstr>
      <vt:lpstr>Sending: Transport Layer Mux (TCP/UDP)</vt:lpstr>
      <vt:lpstr>Receiving: TCP Connection-oriented demux</vt:lpstr>
      <vt:lpstr>Connection-oriented demux (cont)</vt:lpstr>
      <vt:lpstr>TCP: Transport Control Protocol</vt:lpstr>
      <vt:lpstr>Transport Layer Socket/Port summary</vt:lpstr>
      <vt:lpstr>Transport Layer Socket/Port summary</vt:lpstr>
      <vt:lpstr>Transport Layer Part I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538</cp:revision>
  <cp:lastPrinted>1601-01-01T00:00:00Z</cp:lastPrinted>
  <dcterms:created xsi:type="dcterms:W3CDTF">2011-02-15T06:49:03Z</dcterms:created>
  <dcterms:modified xsi:type="dcterms:W3CDTF">2018-03-13T10:31:43Z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