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65" r:id="rId2"/>
    <p:sldId id="618" r:id="rId3"/>
    <p:sldId id="545" r:id="rId4"/>
    <p:sldId id="547" r:id="rId5"/>
    <p:sldId id="549" r:id="rId6"/>
    <p:sldId id="619" r:id="rId7"/>
    <p:sldId id="548" r:id="rId8"/>
    <p:sldId id="562" r:id="rId9"/>
    <p:sldId id="563" r:id="rId10"/>
    <p:sldId id="566" r:id="rId11"/>
    <p:sldId id="569" r:id="rId12"/>
    <p:sldId id="570" r:id="rId13"/>
    <p:sldId id="641" r:id="rId14"/>
    <p:sldId id="571" r:id="rId15"/>
    <p:sldId id="572" r:id="rId16"/>
    <p:sldId id="673" r:id="rId17"/>
    <p:sldId id="573" r:id="rId18"/>
    <p:sldId id="575" r:id="rId19"/>
    <p:sldId id="620" r:id="rId20"/>
    <p:sldId id="576" r:id="rId21"/>
    <p:sldId id="579" r:id="rId22"/>
    <p:sldId id="621" r:id="rId23"/>
    <p:sldId id="577" r:id="rId24"/>
    <p:sldId id="644" r:id="rId25"/>
    <p:sldId id="626" r:id="rId26"/>
    <p:sldId id="642" r:id="rId27"/>
    <p:sldId id="583" r:id="rId28"/>
    <p:sldId id="627" r:id="rId29"/>
    <p:sldId id="646" r:id="rId30"/>
    <p:sldId id="630" r:id="rId31"/>
    <p:sldId id="631" r:id="rId32"/>
    <p:sldId id="647" r:id="rId33"/>
    <p:sldId id="649" r:id="rId34"/>
    <p:sldId id="651" r:id="rId35"/>
    <p:sldId id="652" r:id="rId36"/>
    <p:sldId id="674" r:id="rId37"/>
    <p:sldId id="588" r:id="rId38"/>
    <p:sldId id="589" r:id="rId39"/>
    <p:sldId id="591" r:id="rId40"/>
    <p:sldId id="637" r:id="rId41"/>
    <p:sldId id="634" r:id="rId42"/>
    <p:sldId id="666" r:id="rId43"/>
    <p:sldId id="667" r:id="rId44"/>
    <p:sldId id="602" r:id="rId45"/>
    <p:sldId id="605" r:id="rId46"/>
    <p:sldId id="606" r:id="rId47"/>
    <p:sldId id="653" r:id="rId48"/>
    <p:sldId id="668" r:id="rId49"/>
    <p:sldId id="669" r:id="rId50"/>
    <p:sldId id="612" r:id="rId51"/>
    <p:sldId id="655" r:id="rId52"/>
    <p:sldId id="656" r:id="rId53"/>
    <p:sldId id="657" r:id="rId54"/>
    <p:sldId id="613" r:id="rId55"/>
    <p:sldId id="658" r:id="rId56"/>
    <p:sldId id="663" r:id="rId57"/>
    <p:sldId id="660" r:id="rId58"/>
    <p:sldId id="664" r:id="rId59"/>
    <p:sldId id="665" r:id="rId60"/>
    <p:sldId id="672" r:id="rId61"/>
    <p:sldId id="616" r:id="rId62"/>
    <p:sldId id="675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1">
          <p15:clr>
            <a:srgbClr val="A4A3A4"/>
          </p15:clr>
        </p15:guide>
        <p15:guide id="2" pos="16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00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1" autoAdjust="0"/>
    <p:restoredTop sz="84380" autoAdjust="0"/>
  </p:normalViewPr>
  <p:slideViewPr>
    <p:cSldViewPr snapToGrid="0">
      <p:cViewPr varScale="1">
        <p:scale>
          <a:sx n="75" d="100"/>
          <a:sy n="75" d="100"/>
        </p:scale>
        <p:origin x="1118" y="58"/>
      </p:cViewPr>
      <p:guideLst>
        <p:guide orient="horz" pos="3631"/>
        <p:guide pos="16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EF4C81C-5687-4F29-AAF5-F4E57617BF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82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B8DDE04-1A4C-41B1-8FA8-A780183C718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2275220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1D66052-21B3-4EF8-B303-CED41C65F8C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2527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8CCB148-7846-4AD1-BFDB-FD330686BF1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388518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425FA6-19A6-463A-90BB-B03ACE4E89C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3338236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425FA6-19A6-463A-90BB-B03ACE4E89C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3408703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6E1C8B2-6C80-4240-9DE2-B7F9B4F7D860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3213495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A57354-C68C-4369-B3E1-7A20D9A83CB8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3413529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C82750-1FF6-4F21-8F23-50591C20AA15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295306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9605412-8F20-46AF-BC3E-5F65C369651F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3411336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6F4F835-F38C-47C6-8BC9-6C422609311B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832258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4914932-934D-48B6-A61C-C31DB1782AA9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112066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6B62F3-4F20-41DB-BFF5-72BCF7A2AE67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7169933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00DBB26-01F3-4FC0-9EC7-040589131092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2939920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2878C1-1269-4149-BD97-0643C66EAED7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2553341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EBE567-43F3-4DB6-A23C-7129E4C99D2D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2009115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48ED9E6-C0FB-4971-B82B-83FD50547382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65323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FEDC59-FABE-4E4E-A858-A9DBB37147E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3821552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F4C81C-5687-4F29-AAF5-F4E57617BFB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0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175D6A2-E762-4397-A43A-D7D18A6ED7F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3225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  <p:extLst>
      <p:ext uri="{BB962C8B-B14F-4D97-AF65-F5344CB8AC3E}">
        <p14:creationId xmlns:p14="http://schemas.microsoft.com/office/powerpoint/2010/main" val="3582546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372C69-3782-4965-BC70-8857FC8DEC1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130130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C978C9F-9598-4753-A75E-BC9B403A02DD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1976585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C4A6E1-1F0A-4554-9D4B-8B7C1EA68BB3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436069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B108AD-5C5F-4841-AA18-A0B5E3873F9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l-GR" smtClean="0"/>
          </a:p>
        </p:txBody>
      </p:sp>
    </p:spTree>
    <p:extLst>
      <p:ext uri="{BB962C8B-B14F-4D97-AF65-F5344CB8AC3E}">
        <p14:creationId xmlns:p14="http://schemas.microsoft.com/office/powerpoint/2010/main" val="1378944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1957" y="693738"/>
            <a:ext cx="1088348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logo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93738"/>
            <a:ext cx="100806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07932-6322-4453-A770-18EF84C2AA6E}" type="datetime1">
              <a:rPr lang="en-US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0E3CB-378E-4FBA-BB81-613B5CED0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0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D6E5F-B5BA-444E-A60B-5D76F2835A7F}" type="datetime1">
              <a:rPr lang="en-US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4AE82-9737-413B-87B1-09F357B89E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8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BC99B-6071-4491-BE05-FCD141A9E8CE}" type="datetime1">
              <a:rPr lang="en-US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21999-B2EC-4FB1-92FE-CB0119033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06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E381A-EE39-40CF-92DE-1AB997C477D3}" type="datetime1">
              <a:rPr lang="en-US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3BA74-33AE-44B8-A61F-7FE433167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02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3B527-38AA-4785-A390-C7E76116F3E1}" type="datetime1">
              <a:rPr lang="en-US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41062-55E4-46B4-A031-57838D02C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3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53D8-D755-47B4-AC0B-73E726041547}" type="datetime1">
              <a:rPr lang="en-US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F73E4-7FDE-47CF-8B6B-42F89A01B3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5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63522-8C40-40E5-B81C-D414910B260A}" type="datetime1">
              <a:rPr lang="en-US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0E354-049B-4A6C-9850-8B7D51130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05C54-2C8A-4673-B85B-DAC56975CDE5}" type="datetime1">
              <a:rPr lang="en-US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073F8-555D-4F5E-A544-328A18502A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9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26513-E022-4117-8199-69A79AA6FDBB}" type="datetime1">
              <a:rPr lang="en-US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C6148-8972-4DE6-9ECD-41406FDA7E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0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0C27B-1774-468B-BCC8-5526324FFD14}" type="datetime1">
              <a:rPr lang="en-US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179F8-E424-4488-92B1-3F8483A47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1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DA64E-BA80-430D-A6B5-6B8CF66C1F09}" type="datetime1">
              <a:rPr lang="en-US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4030D-BB40-4323-B335-337761BBA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E6646-CCA2-45F9-A7F6-6B13C58BC005}" type="datetime1">
              <a:rPr lang="en-US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E9BAA-B4D7-4207-B11B-E0EC79C11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1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8034C-0B7D-469F-8E32-727646AA849C}" type="datetime1">
              <a:rPr lang="en-US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06239-0EF8-4AE9-86C8-B831243EF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0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60B58CCE-7B25-446A-A38A-B062297196A0}" type="datetime1">
              <a:rPr lang="en-US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Ece GURAN SCHMIDT EE444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4A35BD18-7C7C-46B7-966F-4BECCA3FE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9663" y="6216650"/>
            <a:ext cx="662212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" descr="logo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88" y="6242050"/>
            <a:ext cx="5762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jobs.cisco.com/jobs/ProjectDetail/Cisco-Services-Network-Engineer-Graduate-Poland/1218278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Techniques for Reliable Data Transmission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DCC16C4-505C-4432-A3BF-508FC890A20E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331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3A9D00A-720D-4F86-BDC0-3A22D72A7A0D}" type="slidenum">
              <a:rPr lang="en-US" smtClean="0">
                <a:latin typeface="Verdana" pitchFamily="34" charset="0"/>
              </a:rPr>
              <a:pPr/>
              <a:t>10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Stop and Wait </a:t>
            </a:r>
            <a:r>
              <a:rPr lang="en-US" dirty="0" smtClean="0">
                <a:ea typeface="MS PGothic" pitchFamily="34" charset="-128"/>
              </a:rPr>
              <a:t>when everything is OK </a:t>
            </a:r>
            <a:r>
              <a:rPr lang="en-US" dirty="0" smtClean="0">
                <a:ea typeface="MS PGothic" pitchFamily="34" charset="-128"/>
                <a:sym typeface="Wingdings" panose="05000000000000000000" pitchFamily="2" charset="2"/>
              </a:rPr>
              <a:t></a:t>
            </a:r>
            <a:endParaRPr lang="en-US" dirty="0" smtClean="0"/>
          </a:p>
        </p:txBody>
      </p:sp>
      <p:sp>
        <p:nvSpPr>
          <p:cNvPr id="620548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1800" dirty="0" smtClean="0"/>
              <a:t>Source transmits packets</a:t>
            </a:r>
          </a:p>
          <a:p>
            <a:pPr eaLnBrk="1" hangingPunct="1"/>
            <a:r>
              <a:rPr lang="en-US" sz="1800" dirty="0" smtClean="0"/>
              <a:t>Destination receives packets and replies with ACK</a:t>
            </a:r>
          </a:p>
          <a:p>
            <a:pPr eaLnBrk="1" hangingPunct="1"/>
            <a:r>
              <a:rPr lang="en-US" sz="1800" dirty="0" smtClean="0">
                <a:solidFill>
                  <a:srgbClr val="FF0000"/>
                </a:solidFill>
              </a:rPr>
              <a:t>Source waits for ACK before sending next packet</a:t>
            </a:r>
          </a:p>
          <a:p>
            <a:pPr eaLnBrk="1" hangingPunct="1"/>
            <a:r>
              <a:rPr lang="en-US" sz="1800" dirty="0" smtClean="0"/>
              <a:t>Destination can stop flow by not sending ACK</a:t>
            </a:r>
          </a:p>
          <a:p>
            <a:pPr eaLnBrk="1" hangingPunct="1"/>
            <a:r>
              <a:rPr lang="en-US" sz="1800" dirty="0" smtClean="0"/>
              <a:t>Works well for a few large packets</a:t>
            </a:r>
          </a:p>
          <a:p>
            <a:pPr eaLnBrk="1" hangingPunct="1"/>
            <a:r>
              <a:rPr lang="en-US" sz="1800" dirty="0" smtClean="0"/>
              <a:t>Simple</a:t>
            </a:r>
          </a:p>
        </p:txBody>
      </p:sp>
      <p:sp>
        <p:nvSpPr>
          <p:cNvPr id="13319" name="Line 41"/>
          <p:cNvSpPr>
            <a:spLocks noChangeShapeType="1"/>
          </p:cNvSpPr>
          <p:nvPr/>
        </p:nvSpPr>
        <p:spPr bwMode="auto">
          <a:xfrm flipV="1">
            <a:off x="4252913" y="3379788"/>
            <a:ext cx="4411662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586" name="Rectangle 42"/>
          <p:cNvSpPr>
            <a:spLocks noChangeArrowheads="1"/>
          </p:cNvSpPr>
          <p:nvPr/>
        </p:nvSpPr>
        <p:spPr bwMode="auto">
          <a:xfrm>
            <a:off x="4441825" y="2946400"/>
            <a:ext cx="914400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20587" name="Line 43"/>
          <p:cNvSpPr>
            <a:spLocks noChangeShapeType="1"/>
          </p:cNvSpPr>
          <p:nvPr/>
        </p:nvSpPr>
        <p:spPr bwMode="auto">
          <a:xfrm>
            <a:off x="5356225" y="3409950"/>
            <a:ext cx="46355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588" name="Rectangle 44"/>
          <p:cNvSpPr>
            <a:spLocks noChangeArrowheads="1"/>
          </p:cNvSpPr>
          <p:nvPr/>
        </p:nvSpPr>
        <p:spPr bwMode="auto">
          <a:xfrm>
            <a:off x="6022975" y="3948113"/>
            <a:ext cx="290513" cy="2746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20589" name="Line 45"/>
          <p:cNvSpPr>
            <a:spLocks noChangeShapeType="1"/>
          </p:cNvSpPr>
          <p:nvPr/>
        </p:nvSpPr>
        <p:spPr bwMode="auto">
          <a:xfrm flipV="1">
            <a:off x="6327775" y="3409950"/>
            <a:ext cx="623888" cy="79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0590" name="Rectangle 46"/>
          <p:cNvSpPr>
            <a:spLocks noChangeArrowheads="1"/>
          </p:cNvSpPr>
          <p:nvPr/>
        </p:nvSpPr>
        <p:spPr bwMode="auto">
          <a:xfrm>
            <a:off x="7191375" y="2943225"/>
            <a:ext cx="914400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325" name="Line 63"/>
          <p:cNvSpPr>
            <a:spLocks noChangeShapeType="1"/>
          </p:cNvSpPr>
          <p:nvPr/>
        </p:nvSpPr>
        <p:spPr bwMode="auto">
          <a:xfrm flipV="1">
            <a:off x="4240213" y="4210050"/>
            <a:ext cx="4411662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Text Box 64"/>
          <p:cNvSpPr txBox="1">
            <a:spLocks noChangeArrowheads="1"/>
          </p:cNvSpPr>
          <p:nvPr/>
        </p:nvSpPr>
        <p:spPr bwMode="auto">
          <a:xfrm>
            <a:off x="7532688" y="4359275"/>
            <a:ext cx="1263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Receiver side</a:t>
            </a:r>
            <a:endParaRPr lang="en-US" baseline="-25000"/>
          </a:p>
        </p:txBody>
      </p:sp>
      <p:sp>
        <p:nvSpPr>
          <p:cNvPr id="13327" name="Text Box 66"/>
          <p:cNvSpPr txBox="1">
            <a:spLocks noChangeArrowheads="1"/>
          </p:cNvSpPr>
          <p:nvPr/>
        </p:nvSpPr>
        <p:spPr bwMode="auto">
          <a:xfrm>
            <a:off x="7531100" y="2136775"/>
            <a:ext cx="1263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Sender side</a:t>
            </a:r>
            <a:endParaRPr lang="en-US" baseline="-25000"/>
          </a:p>
        </p:txBody>
      </p:sp>
      <p:sp>
        <p:nvSpPr>
          <p:cNvPr id="13328" name="Text Box 67"/>
          <p:cNvSpPr txBox="1">
            <a:spLocks noChangeArrowheads="1"/>
          </p:cNvSpPr>
          <p:nvPr/>
        </p:nvSpPr>
        <p:spPr bwMode="auto">
          <a:xfrm>
            <a:off x="7285038" y="3443288"/>
            <a:ext cx="1263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time</a:t>
            </a: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86" grpId="0" animBg="1"/>
      <p:bldP spid="620587" grpId="0" animBg="1"/>
      <p:bldP spid="620588" grpId="0" animBg="1"/>
      <p:bldP spid="620589" grpId="0" animBg="1"/>
      <p:bldP spid="6205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C93FB2-427C-42F9-8B99-86494E21A7F0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33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176E655-C945-4A4C-B5B5-AD1B474CBE2A}" type="slidenum">
              <a:rPr lang="en-US" smtClean="0">
                <a:latin typeface="Verdana" pitchFamily="34" charset="0"/>
              </a:rPr>
              <a:pPr/>
              <a:t>11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Stop and Wait: Timing Details</a:t>
            </a:r>
          </a:p>
        </p:txBody>
      </p:sp>
      <p:sp>
        <p:nvSpPr>
          <p:cNvPr id="625693" name="Rectangle 2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data</a:t>
            </a:r>
            <a:r>
              <a:rPr lang="en-US" sz="2000" smtClean="0"/>
              <a:t>: time to transmit the data packet out of the sender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sr</a:t>
            </a:r>
            <a:r>
              <a:rPr lang="en-US" sz="2000" smtClean="0"/>
              <a:t>: time until the data packet reaches the receiver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ack</a:t>
            </a:r>
            <a:r>
              <a:rPr lang="en-US" sz="2000" smtClean="0"/>
              <a:t>: time to transmit the ack packet out of the receiver interface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rs</a:t>
            </a:r>
            <a:r>
              <a:rPr lang="en-US" sz="2000" smtClean="0"/>
              <a:t>: time until the ack packet reaches the sender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RTT= t</a:t>
            </a:r>
            <a:r>
              <a:rPr lang="en-US" sz="2000" baseline="-25000" smtClean="0"/>
              <a:t>sr</a:t>
            </a:r>
            <a:r>
              <a:rPr lang="en-US" sz="2000" smtClean="0"/>
              <a:t> + t</a:t>
            </a:r>
            <a:r>
              <a:rPr lang="en-US" sz="2000" baseline="-25000" smtClean="0"/>
              <a:t>rs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</a:t>
            </a:r>
            <a:r>
              <a:rPr lang="en-US" sz="2000" baseline="-25000" smtClean="0"/>
              <a:t>proc</a:t>
            </a:r>
            <a:r>
              <a:rPr lang="en-US" sz="2000" smtClean="0"/>
              <a:t>: time to process the data at the receiver and the ack at the sender. Can be ignored.</a:t>
            </a:r>
          </a:p>
        </p:txBody>
      </p:sp>
      <p:sp>
        <p:nvSpPr>
          <p:cNvPr id="14343" name="Line 77"/>
          <p:cNvSpPr>
            <a:spLocks noChangeShapeType="1"/>
          </p:cNvSpPr>
          <p:nvPr/>
        </p:nvSpPr>
        <p:spPr bwMode="auto">
          <a:xfrm flipV="1">
            <a:off x="4252913" y="3379788"/>
            <a:ext cx="4411662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Rectangle 78"/>
          <p:cNvSpPr>
            <a:spLocks noChangeArrowheads="1"/>
          </p:cNvSpPr>
          <p:nvPr/>
        </p:nvSpPr>
        <p:spPr bwMode="auto">
          <a:xfrm>
            <a:off x="4441825" y="2946400"/>
            <a:ext cx="914400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345" name="Line 79"/>
          <p:cNvSpPr>
            <a:spLocks noChangeShapeType="1"/>
          </p:cNvSpPr>
          <p:nvPr/>
        </p:nvSpPr>
        <p:spPr bwMode="auto">
          <a:xfrm>
            <a:off x="5356225" y="3409950"/>
            <a:ext cx="46355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Rectangle 80"/>
          <p:cNvSpPr>
            <a:spLocks noChangeArrowheads="1"/>
          </p:cNvSpPr>
          <p:nvPr/>
        </p:nvSpPr>
        <p:spPr bwMode="auto">
          <a:xfrm>
            <a:off x="6022975" y="3948113"/>
            <a:ext cx="290513" cy="2746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347" name="Line 81"/>
          <p:cNvSpPr>
            <a:spLocks noChangeShapeType="1"/>
          </p:cNvSpPr>
          <p:nvPr/>
        </p:nvSpPr>
        <p:spPr bwMode="auto">
          <a:xfrm flipV="1">
            <a:off x="6327775" y="3409950"/>
            <a:ext cx="623888" cy="79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Rectangle 82"/>
          <p:cNvSpPr>
            <a:spLocks noChangeArrowheads="1"/>
          </p:cNvSpPr>
          <p:nvPr/>
        </p:nvSpPr>
        <p:spPr bwMode="auto">
          <a:xfrm>
            <a:off x="7191375" y="2943225"/>
            <a:ext cx="914400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349" name="Line 83"/>
          <p:cNvSpPr>
            <a:spLocks noChangeShapeType="1"/>
          </p:cNvSpPr>
          <p:nvPr/>
        </p:nvSpPr>
        <p:spPr bwMode="auto">
          <a:xfrm flipH="1">
            <a:off x="4427538" y="1984375"/>
            <a:ext cx="14287" cy="21780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84"/>
          <p:cNvSpPr>
            <a:spLocks noChangeShapeType="1"/>
          </p:cNvSpPr>
          <p:nvPr/>
        </p:nvSpPr>
        <p:spPr bwMode="auto">
          <a:xfrm>
            <a:off x="5362575" y="252730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85"/>
          <p:cNvSpPr>
            <a:spLocks noChangeShapeType="1"/>
          </p:cNvSpPr>
          <p:nvPr/>
        </p:nvSpPr>
        <p:spPr bwMode="auto">
          <a:xfrm>
            <a:off x="5826125" y="2501900"/>
            <a:ext cx="0" cy="1724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86"/>
          <p:cNvSpPr>
            <a:spLocks noChangeShapeType="1"/>
          </p:cNvSpPr>
          <p:nvPr/>
        </p:nvSpPr>
        <p:spPr bwMode="auto">
          <a:xfrm>
            <a:off x="6022975" y="2489200"/>
            <a:ext cx="0" cy="1724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87"/>
          <p:cNvSpPr>
            <a:spLocks noChangeShapeType="1"/>
          </p:cNvSpPr>
          <p:nvPr/>
        </p:nvSpPr>
        <p:spPr bwMode="auto">
          <a:xfrm>
            <a:off x="6302375" y="2501900"/>
            <a:ext cx="0" cy="1724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Line 88"/>
          <p:cNvSpPr>
            <a:spLocks noChangeShapeType="1"/>
          </p:cNvSpPr>
          <p:nvPr/>
        </p:nvSpPr>
        <p:spPr bwMode="auto">
          <a:xfrm>
            <a:off x="6969125" y="2489200"/>
            <a:ext cx="0" cy="1724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89"/>
          <p:cNvSpPr>
            <a:spLocks noChangeShapeType="1"/>
          </p:cNvSpPr>
          <p:nvPr/>
        </p:nvSpPr>
        <p:spPr bwMode="auto">
          <a:xfrm>
            <a:off x="7191375" y="2024063"/>
            <a:ext cx="0" cy="21891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Text Box 90"/>
          <p:cNvSpPr txBox="1">
            <a:spLocks noChangeArrowheads="1"/>
          </p:cNvSpPr>
          <p:nvPr/>
        </p:nvSpPr>
        <p:spPr bwMode="auto">
          <a:xfrm>
            <a:off x="4470400" y="2584450"/>
            <a:ext cx="871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data</a:t>
            </a:r>
          </a:p>
        </p:txBody>
      </p:sp>
      <p:sp>
        <p:nvSpPr>
          <p:cNvPr id="14357" name="Text Box 91"/>
          <p:cNvSpPr txBox="1">
            <a:spLocks noChangeArrowheads="1"/>
          </p:cNvSpPr>
          <p:nvPr/>
        </p:nvSpPr>
        <p:spPr bwMode="auto">
          <a:xfrm>
            <a:off x="6378575" y="2387600"/>
            <a:ext cx="566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rs</a:t>
            </a:r>
          </a:p>
        </p:txBody>
      </p:sp>
      <p:sp>
        <p:nvSpPr>
          <p:cNvPr id="14358" name="Text Box 93"/>
          <p:cNvSpPr txBox="1">
            <a:spLocks noChangeArrowheads="1"/>
          </p:cNvSpPr>
          <p:nvPr/>
        </p:nvSpPr>
        <p:spPr bwMode="auto">
          <a:xfrm>
            <a:off x="5326063" y="2425700"/>
            <a:ext cx="566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sr</a:t>
            </a:r>
          </a:p>
        </p:txBody>
      </p:sp>
      <p:sp>
        <p:nvSpPr>
          <p:cNvPr id="14359" name="Text Box 95"/>
          <p:cNvSpPr txBox="1">
            <a:spLocks noChangeArrowheads="1"/>
          </p:cNvSpPr>
          <p:nvPr/>
        </p:nvSpPr>
        <p:spPr bwMode="auto">
          <a:xfrm>
            <a:off x="5870575" y="2565400"/>
            <a:ext cx="566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ack</a:t>
            </a:r>
          </a:p>
        </p:txBody>
      </p:sp>
      <p:sp>
        <p:nvSpPr>
          <p:cNvPr id="14360" name="Line 96"/>
          <p:cNvSpPr>
            <a:spLocks noChangeShapeType="1"/>
          </p:cNvSpPr>
          <p:nvPr/>
        </p:nvSpPr>
        <p:spPr bwMode="auto">
          <a:xfrm flipV="1">
            <a:off x="5921375" y="1901825"/>
            <a:ext cx="798513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Line 97"/>
          <p:cNvSpPr>
            <a:spLocks noChangeShapeType="1"/>
          </p:cNvSpPr>
          <p:nvPr/>
        </p:nvSpPr>
        <p:spPr bwMode="auto">
          <a:xfrm flipH="1" flipV="1">
            <a:off x="6835775" y="2017713"/>
            <a:ext cx="188913" cy="4651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Text Box 98"/>
          <p:cNvSpPr txBox="1">
            <a:spLocks noChangeArrowheads="1"/>
          </p:cNvSpPr>
          <p:nvPr/>
        </p:nvSpPr>
        <p:spPr bwMode="auto">
          <a:xfrm>
            <a:off x="6778625" y="1687513"/>
            <a:ext cx="566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proc</a:t>
            </a:r>
          </a:p>
        </p:txBody>
      </p:sp>
      <p:sp>
        <p:nvSpPr>
          <p:cNvPr id="14363" name="Line 99"/>
          <p:cNvSpPr>
            <a:spLocks noChangeShapeType="1"/>
          </p:cNvSpPr>
          <p:nvPr/>
        </p:nvSpPr>
        <p:spPr bwMode="auto">
          <a:xfrm flipV="1">
            <a:off x="4240213" y="4210050"/>
            <a:ext cx="4411662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CA3666E-5044-46B8-9226-C6EC8FB257EE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536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56A1729-63BE-4AC1-BAC7-F5C8BA5A8B2C}" type="slidenum">
              <a:rPr lang="en-US" smtClean="0">
                <a:latin typeface="Verdana" pitchFamily="34" charset="0"/>
              </a:rPr>
              <a:pPr/>
              <a:t>12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Stop and Wait: Efficiency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T=Total time spent for one data packet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T=</a:t>
            </a:r>
            <a:r>
              <a:rPr lang="en-US" dirty="0" err="1" smtClean="0"/>
              <a:t>t</a:t>
            </a:r>
            <a:r>
              <a:rPr lang="en-US" baseline="-25000" dirty="0" err="1" smtClean="0"/>
              <a:t>data</a:t>
            </a:r>
            <a:r>
              <a:rPr lang="en-US" dirty="0" err="1" smtClean="0"/>
              <a:t>+t</a:t>
            </a:r>
            <a:r>
              <a:rPr lang="en-US" baseline="-25000" dirty="0" err="1" smtClean="0"/>
              <a:t>sr</a:t>
            </a:r>
            <a:r>
              <a:rPr lang="en-US" dirty="0" err="1" smtClean="0"/>
              <a:t>+t</a:t>
            </a:r>
            <a:r>
              <a:rPr lang="en-US" baseline="-25000" dirty="0" err="1" smtClean="0"/>
              <a:t>ack</a:t>
            </a:r>
            <a:r>
              <a:rPr lang="en-US" dirty="0" err="1" smtClean="0"/>
              <a:t>+t</a:t>
            </a:r>
            <a:r>
              <a:rPr lang="en-US" baseline="-25000" dirty="0" err="1" smtClean="0"/>
              <a:t>rs</a:t>
            </a:r>
            <a:endParaRPr lang="en-US" baseline="-250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The actual time spent for the data transmission: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data</a:t>
            </a:r>
            <a:endParaRPr lang="en-US" baseline="-25000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Efficiency (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</a:t>
            </a:r>
            <a:r>
              <a:rPr lang="en-US" dirty="0" smtClean="0">
                <a:solidFill>
                  <a:srgbClr val="FF0000"/>
                </a:solidFill>
              </a:rPr>
              <a:t>): Fraction of time that is spent directly for the user data</a:t>
            </a:r>
          </a:p>
        </p:txBody>
      </p:sp>
      <p:sp>
        <p:nvSpPr>
          <p:cNvPr id="15367" name="Line 52"/>
          <p:cNvSpPr>
            <a:spLocks noChangeShapeType="1"/>
          </p:cNvSpPr>
          <p:nvPr/>
        </p:nvSpPr>
        <p:spPr bwMode="auto">
          <a:xfrm flipV="1">
            <a:off x="4252913" y="3379788"/>
            <a:ext cx="4411662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Rectangle 53"/>
          <p:cNvSpPr>
            <a:spLocks noChangeArrowheads="1"/>
          </p:cNvSpPr>
          <p:nvPr/>
        </p:nvSpPr>
        <p:spPr bwMode="auto">
          <a:xfrm>
            <a:off x="4441825" y="2946400"/>
            <a:ext cx="914400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5369" name="Line 54"/>
          <p:cNvSpPr>
            <a:spLocks noChangeShapeType="1"/>
          </p:cNvSpPr>
          <p:nvPr/>
        </p:nvSpPr>
        <p:spPr bwMode="auto">
          <a:xfrm>
            <a:off x="5356225" y="3409950"/>
            <a:ext cx="46355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55"/>
          <p:cNvSpPr>
            <a:spLocks noChangeArrowheads="1"/>
          </p:cNvSpPr>
          <p:nvPr/>
        </p:nvSpPr>
        <p:spPr bwMode="auto">
          <a:xfrm>
            <a:off x="6022975" y="3948113"/>
            <a:ext cx="290513" cy="2746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5371" name="Line 56"/>
          <p:cNvSpPr>
            <a:spLocks noChangeShapeType="1"/>
          </p:cNvSpPr>
          <p:nvPr/>
        </p:nvSpPr>
        <p:spPr bwMode="auto">
          <a:xfrm flipV="1">
            <a:off x="6327775" y="3409950"/>
            <a:ext cx="623888" cy="79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Rectangle 57"/>
          <p:cNvSpPr>
            <a:spLocks noChangeArrowheads="1"/>
          </p:cNvSpPr>
          <p:nvPr/>
        </p:nvSpPr>
        <p:spPr bwMode="auto">
          <a:xfrm>
            <a:off x="7191375" y="2943225"/>
            <a:ext cx="914400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5373" name="Line 58"/>
          <p:cNvSpPr>
            <a:spLocks noChangeShapeType="1"/>
          </p:cNvSpPr>
          <p:nvPr/>
        </p:nvSpPr>
        <p:spPr bwMode="auto">
          <a:xfrm flipH="1">
            <a:off x="4427538" y="1984375"/>
            <a:ext cx="14287" cy="21780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59"/>
          <p:cNvSpPr>
            <a:spLocks noChangeShapeType="1"/>
          </p:cNvSpPr>
          <p:nvPr/>
        </p:nvSpPr>
        <p:spPr bwMode="auto">
          <a:xfrm>
            <a:off x="5362575" y="252730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60"/>
          <p:cNvSpPr>
            <a:spLocks noChangeShapeType="1"/>
          </p:cNvSpPr>
          <p:nvPr/>
        </p:nvSpPr>
        <p:spPr bwMode="auto">
          <a:xfrm>
            <a:off x="5826125" y="2501900"/>
            <a:ext cx="0" cy="1724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61"/>
          <p:cNvSpPr>
            <a:spLocks noChangeShapeType="1"/>
          </p:cNvSpPr>
          <p:nvPr/>
        </p:nvSpPr>
        <p:spPr bwMode="auto">
          <a:xfrm>
            <a:off x="6022975" y="2489200"/>
            <a:ext cx="0" cy="1724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62"/>
          <p:cNvSpPr>
            <a:spLocks noChangeShapeType="1"/>
          </p:cNvSpPr>
          <p:nvPr/>
        </p:nvSpPr>
        <p:spPr bwMode="auto">
          <a:xfrm>
            <a:off x="6302375" y="2501900"/>
            <a:ext cx="0" cy="1724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63"/>
          <p:cNvSpPr>
            <a:spLocks noChangeShapeType="1"/>
          </p:cNvSpPr>
          <p:nvPr/>
        </p:nvSpPr>
        <p:spPr bwMode="auto">
          <a:xfrm>
            <a:off x="6969125" y="2489200"/>
            <a:ext cx="0" cy="1724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64"/>
          <p:cNvSpPr>
            <a:spLocks noChangeShapeType="1"/>
          </p:cNvSpPr>
          <p:nvPr/>
        </p:nvSpPr>
        <p:spPr bwMode="auto">
          <a:xfrm>
            <a:off x="7191375" y="2024063"/>
            <a:ext cx="0" cy="21891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Text Box 65"/>
          <p:cNvSpPr txBox="1">
            <a:spLocks noChangeArrowheads="1"/>
          </p:cNvSpPr>
          <p:nvPr/>
        </p:nvSpPr>
        <p:spPr bwMode="auto">
          <a:xfrm>
            <a:off x="4470400" y="2584450"/>
            <a:ext cx="871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data</a:t>
            </a:r>
          </a:p>
        </p:txBody>
      </p:sp>
      <p:sp>
        <p:nvSpPr>
          <p:cNvPr id="15381" name="Text Box 66"/>
          <p:cNvSpPr txBox="1">
            <a:spLocks noChangeArrowheads="1"/>
          </p:cNvSpPr>
          <p:nvPr/>
        </p:nvSpPr>
        <p:spPr bwMode="auto">
          <a:xfrm>
            <a:off x="6378575" y="2387600"/>
            <a:ext cx="566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rs</a:t>
            </a:r>
          </a:p>
        </p:txBody>
      </p:sp>
      <p:sp>
        <p:nvSpPr>
          <p:cNvPr id="15382" name="Line 67"/>
          <p:cNvSpPr>
            <a:spLocks noChangeShapeType="1"/>
          </p:cNvSpPr>
          <p:nvPr/>
        </p:nvSpPr>
        <p:spPr bwMode="auto">
          <a:xfrm>
            <a:off x="4441825" y="239553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3" name="Text Box 68"/>
          <p:cNvSpPr txBox="1">
            <a:spLocks noChangeArrowheads="1"/>
          </p:cNvSpPr>
          <p:nvPr/>
        </p:nvSpPr>
        <p:spPr bwMode="auto">
          <a:xfrm>
            <a:off x="5326063" y="2425700"/>
            <a:ext cx="566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sr</a:t>
            </a:r>
          </a:p>
        </p:txBody>
      </p:sp>
      <p:sp>
        <p:nvSpPr>
          <p:cNvPr id="15384" name="Text Box 69"/>
          <p:cNvSpPr txBox="1">
            <a:spLocks noChangeArrowheads="1"/>
          </p:cNvSpPr>
          <p:nvPr/>
        </p:nvSpPr>
        <p:spPr bwMode="auto">
          <a:xfrm>
            <a:off x="5535613" y="2041525"/>
            <a:ext cx="566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endParaRPr lang="en-US" baseline="-25000"/>
          </a:p>
        </p:txBody>
      </p:sp>
      <p:sp>
        <p:nvSpPr>
          <p:cNvPr id="15385" name="Text Box 70"/>
          <p:cNvSpPr txBox="1">
            <a:spLocks noChangeArrowheads="1"/>
          </p:cNvSpPr>
          <p:nvPr/>
        </p:nvSpPr>
        <p:spPr bwMode="auto">
          <a:xfrm>
            <a:off x="5870575" y="2565400"/>
            <a:ext cx="566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ack</a:t>
            </a:r>
          </a:p>
        </p:txBody>
      </p:sp>
      <p:sp>
        <p:nvSpPr>
          <p:cNvPr id="15386" name="Line 71"/>
          <p:cNvSpPr>
            <a:spLocks noChangeShapeType="1"/>
          </p:cNvSpPr>
          <p:nvPr/>
        </p:nvSpPr>
        <p:spPr bwMode="auto">
          <a:xfrm flipV="1">
            <a:off x="5921375" y="1901825"/>
            <a:ext cx="798513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7" name="Line 72"/>
          <p:cNvSpPr>
            <a:spLocks noChangeShapeType="1"/>
          </p:cNvSpPr>
          <p:nvPr/>
        </p:nvSpPr>
        <p:spPr bwMode="auto">
          <a:xfrm flipH="1" flipV="1">
            <a:off x="6835775" y="2017713"/>
            <a:ext cx="188913" cy="4651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8" name="Text Box 73"/>
          <p:cNvSpPr txBox="1">
            <a:spLocks noChangeArrowheads="1"/>
          </p:cNvSpPr>
          <p:nvPr/>
        </p:nvSpPr>
        <p:spPr bwMode="auto">
          <a:xfrm>
            <a:off x="6778625" y="1687513"/>
            <a:ext cx="566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proc</a:t>
            </a:r>
          </a:p>
        </p:txBody>
      </p:sp>
      <p:sp>
        <p:nvSpPr>
          <p:cNvPr id="15389" name="Line 74"/>
          <p:cNvSpPr>
            <a:spLocks noChangeShapeType="1"/>
          </p:cNvSpPr>
          <p:nvPr/>
        </p:nvSpPr>
        <p:spPr bwMode="auto">
          <a:xfrm flipV="1">
            <a:off x="4240213" y="4210050"/>
            <a:ext cx="4411662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9FA53C-B888-4392-8946-EED40DA6E5F0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638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68C9CF-0D8D-450E-B980-8A01CF272B01}" type="slidenum">
              <a:rPr lang="en-US" smtClean="0">
                <a:latin typeface="Verdana" pitchFamily="34" charset="0"/>
              </a:rPr>
              <a:pPr/>
              <a:t>13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Stop and Wait: Efficiency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Efficiency (</a:t>
            </a:r>
            <a:r>
              <a:rPr lang="en-US" sz="2400" smtClean="0">
                <a:sym typeface="Symbol" pitchFamily="18" charset="2"/>
              </a:rPr>
              <a:t></a:t>
            </a:r>
            <a:r>
              <a:rPr lang="en-US" sz="2400" smtClean="0"/>
              <a:t>): Fraction of time that is spent directly for the user data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=</a:t>
            </a:r>
            <a:r>
              <a:rPr lang="en-US" sz="2400" smtClean="0"/>
              <a:t>t</a:t>
            </a:r>
            <a:r>
              <a:rPr lang="en-US" sz="2400" baseline="-25000" smtClean="0"/>
              <a:t>data</a:t>
            </a:r>
            <a:r>
              <a:rPr lang="en-US" sz="2400" smtClean="0"/>
              <a:t>/(t</a:t>
            </a:r>
            <a:r>
              <a:rPr lang="en-US" sz="2400" baseline="-25000" smtClean="0"/>
              <a:t>data</a:t>
            </a:r>
            <a:r>
              <a:rPr lang="en-US" sz="2400" smtClean="0"/>
              <a:t>+t</a:t>
            </a:r>
            <a:r>
              <a:rPr lang="en-US" sz="2400" baseline="-25000" smtClean="0"/>
              <a:t>sr</a:t>
            </a:r>
            <a:r>
              <a:rPr lang="en-US" sz="2400" smtClean="0"/>
              <a:t>+t</a:t>
            </a:r>
            <a:r>
              <a:rPr lang="en-US" sz="2400" baseline="-25000" smtClean="0"/>
              <a:t>proc</a:t>
            </a:r>
            <a:r>
              <a:rPr lang="en-US" sz="2400" smtClean="0"/>
              <a:t>+t</a:t>
            </a:r>
            <a:r>
              <a:rPr lang="en-US" sz="2400" baseline="-25000" smtClean="0"/>
              <a:t>ack</a:t>
            </a:r>
            <a:r>
              <a:rPr lang="en-US" sz="2400" smtClean="0"/>
              <a:t>+t</a:t>
            </a:r>
            <a:r>
              <a:rPr lang="en-US" sz="2400" baseline="-25000" smtClean="0"/>
              <a:t>rs</a:t>
            </a:r>
            <a:r>
              <a:rPr lang="en-US" sz="2400" smtClean="0"/>
              <a:t>+t</a:t>
            </a:r>
            <a:r>
              <a:rPr lang="en-US" sz="2400" baseline="-25000" smtClean="0"/>
              <a:t>proc</a:t>
            </a:r>
            <a:r>
              <a:rPr lang="en-US" sz="2400" smtClean="0"/>
              <a:t>)</a:t>
            </a:r>
          </a:p>
          <a:p>
            <a:pPr eaLnBrk="1" hangingPunct="1"/>
            <a:r>
              <a:rPr lang="en-US" sz="2400" smtClean="0"/>
              <a:t>Small enough terms can be ignored:</a:t>
            </a:r>
          </a:p>
          <a:p>
            <a:pPr lvl="1" eaLnBrk="1" hangingPunct="1"/>
            <a:r>
              <a:rPr lang="en-US" sz="2000" smtClean="0"/>
              <a:t>t</a:t>
            </a:r>
            <a:r>
              <a:rPr lang="en-US" sz="2000" baseline="-25000" smtClean="0"/>
              <a:t>proc</a:t>
            </a:r>
          </a:p>
          <a:p>
            <a:pPr lvl="1" eaLnBrk="1" hangingPunct="1"/>
            <a:r>
              <a:rPr lang="en-US" sz="2000" smtClean="0"/>
              <a:t>t</a:t>
            </a:r>
            <a:r>
              <a:rPr lang="en-US" sz="2000" baseline="-25000" smtClean="0"/>
              <a:t>ack </a:t>
            </a:r>
          </a:p>
          <a:p>
            <a:pPr eaLnBrk="1" hangingPunct="1"/>
            <a:r>
              <a:rPr lang="en-US" sz="2400" smtClean="0">
                <a:sym typeface="Symbol" pitchFamily="18" charset="2"/>
              </a:rPr>
              <a:t>=</a:t>
            </a:r>
            <a:r>
              <a:rPr lang="en-US" sz="2400" smtClean="0"/>
              <a:t>t</a:t>
            </a:r>
            <a:r>
              <a:rPr lang="en-US" sz="2400" baseline="-25000" smtClean="0"/>
              <a:t>data</a:t>
            </a:r>
            <a:r>
              <a:rPr lang="en-US" sz="2400" smtClean="0"/>
              <a:t>/(t</a:t>
            </a:r>
            <a:r>
              <a:rPr lang="en-US" sz="2400" baseline="-25000" smtClean="0"/>
              <a:t>data</a:t>
            </a:r>
            <a:r>
              <a:rPr lang="en-US" sz="2400" smtClean="0"/>
              <a:t>+t</a:t>
            </a:r>
            <a:r>
              <a:rPr lang="en-US" sz="2400" baseline="-25000" smtClean="0"/>
              <a:t>sr</a:t>
            </a:r>
            <a:r>
              <a:rPr lang="en-US" sz="2400" smtClean="0"/>
              <a:t>+t</a:t>
            </a:r>
            <a:r>
              <a:rPr lang="en-US" sz="2400" baseline="-25000" smtClean="0"/>
              <a:t>rs</a:t>
            </a:r>
            <a:r>
              <a:rPr lang="en-US" sz="2400" smtClean="0"/>
              <a:t>)</a:t>
            </a:r>
          </a:p>
        </p:txBody>
      </p:sp>
      <p:sp>
        <p:nvSpPr>
          <p:cNvPr id="16391" name="Line 4"/>
          <p:cNvSpPr>
            <a:spLocks noChangeShapeType="1"/>
          </p:cNvSpPr>
          <p:nvPr/>
        </p:nvSpPr>
        <p:spPr bwMode="auto">
          <a:xfrm flipV="1">
            <a:off x="4252913" y="3379788"/>
            <a:ext cx="4411662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4441825" y="2946400"/>
            <a:ext cx="914400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6393" name="Line 6"/>
          <p:cNvSpPr>
            <a:spLocks noChangeShapeType="1"/>
          </p:cNvSpPr>
          <p:nvPr/>
        </p:nvSpPr>
        <p:spPr bwMode="auto">
          <a:xfrm>
            <a:off x="5356225" y="3409950"/>
            <a:ext cx="46355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Rectangle 7"/>
          <p:cNvSpPr>
            <a:spLocks noChangeArrowheads="1"/>
          </p:cNvSpPr>
          <p:nvPr/>
        </p:nvSpPr>
        <p:spPr bwMode="auto">
          <a:xfrm>
            <a:off x="6022975" y="3948113"/>
            <a:ext cx="290513" cy="2746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6395" name="Line 8"/>
          <p:cNvSpPr>
            <a:spLocks noChangeShapeType="1"/>
          </p:cNvSpPr>
          <p:nvPr/>
        </p:nvSpPr>
        <p:spPr bwMode="auto">
          <a:xfrm flipV="1">
            <a:off x="6327775" y="3409950"/>
            <a:ext cx="623888" cy="79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Rectangle 9"/>
          <p:cNvSpPr>
            <a:spLocks noChangeArrowheads="1"/>
          </p:cNvSpPr>
          <p:nvPr/>
        </p:nvSpPr>
        <p:spPr bwMode="auto">
          <a:xfrm>
            <a:off x="7191375" y="2943225"/>
            <a:ext cx="914400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6397" name="Line 10"/>
          <p:cNvSpPr>
            <a:spLocks noChangeShapeType="1"/>
          </p:cNvSpPr>
          <p:nvPr/>
        </p:nvSpPr>
        <p:spPr bwMode="auto">
          <a:xfrm flipH="1">
            <a:off x="4427538" y="1984375"/>
            <a:ext cx="14287" cy="21780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1"/>
          <p:cNvSpPr>
            <a:spLocks noChangeShapeType="1"/>
          </p:cNvSpPr>
          <p:nvPr/>
        </p:nvSpPr>
        <p:spPr bwMode="auto">
          <a:xfrm>
            <a:off x="5362575" y="252730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2"/>
          <p:cNvSpPr>
            <a:spLocks noChangeShapeType="1"/>
          </p:cNvSpPr>
          <p:nvPr/>
        </p:nvSpPr>
        <p:spPr bwMode="auto">
          <a:xfrm>
            <a:off x="5826125" y="2501900"/>
            <a:ext cx="0" cy="1724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3"/>
          <p:cNvSpPr>
            <a:spLocks noChangeShapeType="1"/>
          </p:cNvSpPr>
          <p:nvPr/>
        </p:nvSpPr>
        <p:spPr bwMode="auto">
          <a:xfrm>
            <a:off x="6022975" y="2489200"/>
            <a:ext cx="0" cy="1724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4"/>
          <p:cNvSpPr>
            <a:spLocks noChangeShapeType="1"/>
          </p:cNvSpPr>
          <p:nvPr/>
        </p:nvSpPr>
        <p:spPr bwMode="auto">
          <a:xfrm>
            <a:off x="6302375" y="2501900"/>
            <a:ext cx="0" cy="1724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5"/>
          <p:cNvSpPr>
            <a:spLocks noChangeShapeType="1"/>
          </p:cNvSpPr>
          <p:nvPr/>
        </p:nvSpPr>
        <p:spPr bwMode="auto">
          <a:xfrm>
            <a:off x="6969125" y="2489200"/>
            <a:ext cx="0" cy="1724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6"/>
          <p:cNvSpPr>
            <a:spLocks noChangeShapeType="1"/>
          </p:cNvSpPr>
          <p:nvPr/>
        </p:nvSpPr>
        <p:spPr bwMode="auto">
          <a:xfrm>
            <a:off x="7191375" y="2024063"/>
            <a:ext cx="0" cy="21891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Text Box 17"/>
          <p:cNvSpPr txBox="1">
            <a:spLocks noChangeArrowheads="1"/>
          </p:cNvSpPr>
          <p:nvPr/>
        </p:nvSpPr>
        <p:spPr bwMode="auto">
          <a:xfrm>
            <a:off x="4470400" y="2584450"/>
            <a:ext cx="871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data</a:t>
            </a:r>
          </a:p>
        </p:txBody>
      </p:sp>
      <p:sp>
        <p:nvSpPr>
          <p:cNvPr id="16405" name="Text Box 18"/>
          <p:cNvSpPr txBox="1">
            <a:spLocks noChangeArrowheads="1"/>
          </p:cNvSpPr>
          <p:nvPr/>
        </p:nvSpPr>
        <p:spPr bwMode="auto">
          <a:xfrm>
            <a:off x="6378575" y="2387600"/>
            <a:ext cx="566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rs</a:t>
            </a:r>
          </a:p>
        </p:txBody>
      </p:sp>
      <p:sp>
        <p:nvSpPr>
          <p:cNvPr id="16406" name="Line 19"/>
          <p:cNvSpPr>
            <a:spLocks noChangeShapeType="1"/>
          </p:cNvSpPr>
          <p:nvPr/>
        </p:nvSpPr>
        <p:spPr bwMode="auto">
          <a:xfrm>
            <a:off x="4441825" y="239553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7" name="Text Box 20"/>
          <p:cNvSpPr txBox="1">
            <a:spLocks noChangeArrowheads="1"/>
          </p:cNvSpPr>
          <p:nvPr/>
        </p:nvSpPr>
        <p:spPr bwMode="auto">
          <a:xfrm>
            <a:off x="5326063" y="2425700"/>
            <a:ext cx="566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sr</a:t>
            </a:r>
          </a:p>
        </p:txBody>
      </p:sp>
      <p:sp>
        <p:nvSpPr>
          <p:cNvPr id="16408" name="Text Box 21"/>
          <p:cNvSpPr txBox="1">
            <a:spLocks noChangeArrowheads="1"/>
          </p:cNvSpPr>
          <p:nvPr/>
        </p:nvSpPr>
        <p:spPr bwMode="auto">
          <a:xfrm>
            <a:off x="5535613" y="2041525"/>
            <a:ext cx="566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endParaRPr lang="en-US" baseline="-25000"/>
          </a:p>
        </p:txBody>
      </p:sp>
      <p:sp>
        <p:nvSpPr>
          <p:cNvPr id="16409" name="Text Box 22"/>
          <p:cNvSpPr txBox="1">
            <a:spLocks noChangeArrowheads="1"/>
          </p:cNvSpPr>
          <p:nvPr/>
        </p:nvSpPr>
        <p:spPr bwMode="auto">
          <a:xfrm>
            <a:off x="5870575" y="2565400"/>
            <a:ext cx="566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ack</a:t>
            </a:r>
          </a:p>
        </p:txBody>
      </p:sp>
      <p:sp>
        <p:nvSpPr>
          <p:cNvPr id="16410" name="Line 23"/>
          <p:cNvSpPr>
            <a:spLocks noChangeShapeType="1"/>
          </p:cNvSpPr>
          <p:nvPr/>
        </p:nvSpPr>
        <p:spPr bwMode="auto">
          <a:xfrm flipV="1">
            <a:off x="5921375" y="1901825"/>
            <a:ext cx="798513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24"/>
          <p:cNvSpPr>
            <a:spLocks noChangeShapeType="1"/>
          </p:cNvSpPr>
          <p:nvPr/>
        </p:nvSpPr>
        <p:spPr bwMode="auto">
          <a:xfrm flipH="1" flipV="1">
            <a:off x="6835775" y="2017713"/>
            <a:ext cx="188913" cy="4651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Text Box 25"/>
          <p:cNvSpPr txBox="1">
            <a:spLocks noChangeArrowheads="1"/>
          </p:cNvSpPr>
          <p:nvPr/>
        </p:nvSpPr>
        <p:spPr bwMode="auto">
          <a:xfrm>
            <a:off x="6778625" y="1687513"/>
            <a:ext cx="566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t</a:t>
            </a:r>
            <a:r>
              <a:rPr lang="en-US" baseline="-25000"/>
              <a:t>proc</a:t>
            </a:r>
          </a:p>
        </p:txBody>
      </p:sp>
      <p:sp>
        <p:nvSpPr>
          <p:cNvPr id="16413" name="Line 26"/>
          <p:cNvSpPr>
            <a:spLocks noChangeShapeType="1"/>
          </p:cNvSpPr>
          <p:nvPr/>
        </p:nvSpPr>
        <p:spPr bwMode="auto">
          <a:xfrm flipV="1">
            <a:off x="4240213" y="4210050"/>
            <a:ext cx="4411662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4BEC9C-65D1-4BFD-B08C-4669DC9EF952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35B3B96-0AA1-46B4-810A-D68F5CFAB22D}" type="slidenum">
              <a:rPr lang="en-US" smtClean="0">
                <a:latin typeface="Verdana" pitchFamily="34" charset="0"/>
              </a:rPr>
              <a:pPr/>
              <a:t>14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352425"/>
            <a:ext cx="7591425" cy="11176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smtClean="0">
                <a:ea typeface="MS PGothic" pitchFamily="34" charset="-128"/>
              </a:rPr>
              <a:t>Stop and Wait for transmission with errors and losses</a:t>
            </a:r>
            <a:endParaRPr lang="en-US" altLang="ja-JP" smtClean="0">
              <a:ea typeface="MS PGothic" pitchFamily="34" charset="-128"/>
            </a:endParaRP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Errors on transmission line</a:t>
            </a:r>
          </a:p>
          <a:p>
            <a:pPr eaLnBrk="1" hangingPunct="1"/>
            <a:r>
              <a:rPr lang="en-US" sz="2800" smtClean="0"/>
              <a:t>Network nodes between sender and receiver can lose packets</a:t>
            </a:r>
          </a:p>
          <a:p>
            <a:pPr eaLnBrk="1" hangingPunct="1"/>
            <a:r>
              <a:rPr lang="en-US" sz="2800" smtClean="0"/>
              <a:t>Finite buffer at the receiver / Processor limit</a:t>
            </a:r>
          </a:p>
          <a:p>
            <a:pPr eaLnBrk="1" hangingPunct="1"/>
            <a:r>
              <a:rPr lang="en-US" sz="2800" smtClean="0"/>
              <a:t>Sender does not get ACK because:</a:t>
            </a:r>
          </a:p>
          <a:p>
            <a:pPr lvl="1" eaLnBrk="1" hangingPunct="1"/>
            <a:r>
              <a:rPr lang="en-US" altLang="ja-JP" sz="2400" smtClean="0">
                <a:solidFill>
                  <a:srgbClr val="FF3300"/>
                </a:solidFill>
                <a:ea typeface="MS PGothic" pitchFamily="34" charset="-128"/>
              </a:rPr>
              <a:t>Buffer overflow at the receiver</a:t>
            </a:r>
          </a:p>
          <a:p>
            <a:pPr lvl="2" eaLnBrk="1" hangingPunct="1"/>
            <a:r>
              <a:rPr lang="en-US" altLang="ja-JP" sz="2000" smtClean="0">
                <a:ea typeface="MS PGothic" pitchFamily="34" charset="-128"/>
              </a:rPr>
              <a:t>Buffer overflow may happen at the receiver when the sender sends packets at a rate faster than the receiver</a:t>
            </a:r>
          </a:p>
          <a:p>
            <a:pPr lvl="1" eaLnBrk="1" hangingPunct="1"/>
            <a:r>
              <a:rPr lang="en-US" altLang="ja-JP" sz="2400" smtClean="0">
                <a:solidFill>
                  <a:srgbClr val="FF3300"/>
                </a:solidFill>
                <a:ea typeface="MS PGothic" pitchFamily="34" charset="-128"/>
              </a:rPr>
              <a:t>Data packets or acknowledgement packets are lost/ in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C821B02-0A54-4721-A669-2654C93E69E0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E67EF0-0C16-4753-A4B6-73C0DDC70D06}" type="slidenum">
              <a:rPr lang="en-US" smtClean="0">
                <a:latin typeface="Verdana" pitchFamily="34" charset="0"/>
              </a:rPr>
              <a:pPr/>
              <a:t>15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ARQ Error Control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/>
              <a:t>Types of errors: </a:t>
            </a:r>
            <a:r>
              <a:rPr lang="en-US" dirty="0" smtClean="0"/>
              <a:t>Lost packets, damaged packets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Error control schemes that involve </a:t>
            </a:r>
            <a:r>
              <a:rPr lang="en-US" dirty="0" smtClean="0">
                <a:solidFill>
                  <a:srgbClr val="FF0000"/>
                </a:solidFill>
              </a:rPr>
              <a:t>error detection and retransmission of lost or corrupted packets </a:t>
            </a:r>
            <a:r>
              <a:rPr lang="en-US" dirty="0" smtClean="0"/>
              <a:t>are referred to as Automatic Repeat Request (ARQ</a:t>
            </a:r>
            <a:r>
              <a:rPr lang="en-US" i="1" dirty="0" smtClean="0"/>
              <a:t>) </a:t>
            </a:r>
            <a:r>
              <a:rPr lang="en-US" dirty="0" smtClean="0"/>
              <a:t>error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Techniques using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120"/>
            <a:ext cx="8575040" cy="4785043"/>
          </a:xfrm>
        </p:spPr>
        <p:txBody>
          <a:bodyPr/>
          <a:lstStyle/>
          <a:p>
            <a:r>
              <a:rPr lang="en-US" sz="2800" dirty="0" smtClean="0"/>
              <a:t>Individual or piggybacked cumulative ACKs</a:t>
            </a:r>
          </a:p>
          <a:p>
            <a:r>
              <a:rPr lang="en-US" sz="2800" dirty="0"/>
              <a:t>Pipelining</a:t>
            </a:r>
          </a:p>
          <a:p>
            <a:pPr lvl="1"/>
            <a:r>
              <a:rPr lang="en-US" sz="2400" dirty="0"/>
              <a:t>Sender Window&gt;1, Receiver </a:t>
            </a:r>
            <a:r>
              <a:rPr lang="en-US" sz="2400" dirty="0" smtClean="0"/>
              <a:t>Window&gt;1</a:t>
            </a:r>
          </a:p>
          <a:p>
            <a:r>
              <a:rPr lang="en-US" sz="2800" dirty="0" smtClean="0"/>
              <a:t>Sequence numbering</a:t>
            </a:r>
          </a:p>
          <a:p>
            <a:r>
              <a:rPr lang="en-US" sz="2800" dirty="0" smtClean="0"/>
              <a:t>Retransmissions triggered by:</a:t>
            </a:r>
          </a:p>
          <a:p>
            <a:pPr lvl="1"/>
            <a:r>
              <a:rPr lang="en-US" sz="2400" dirty="0" smtClean="0"/>
              <a:t>Time out: If ACK is not received until a certain time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 smtClean="0"/>
              <a:t>Duplicate ACK: If ACK for the same data is received multiple times without a new ACK  </a:t>
            </a:r>
          </a:p>
          <a:p>
            <a:pPr lvl="1"/>
            <a:r>
              <a:rPr lang="en-US" sz="24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NACK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E653D8-D755-47B4-AC0B-73E726041547}" type="datetime1">
              <a:rPr lang="en-US" smtClean="0"/>
              <a:pPr>
                <a:defRPr/>
              </a:pPr>
              <a:t>3/27/2018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Ece</a:t>
            </a:r>
            <a:r>
              <a:rPr lang="en-US" dirty="0" smtClean="0"/>
              <a:t> GURAN SCHMIDT EE444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F73E4-7FDE-47CF-8B6B-42F89A01B31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6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CD9FC13-2419-42E0-BE3F-0B7B82BB5BCC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ACB05CF-DCD4-458B-87FC-D21FF99DECDF}" type="slidenum">
              <a:rPr lang="en-US" smtClean="0">
                <a:latin typeface="Verdana" pitchFamily="34" charset="0"/>
              </a:rPr>
              <a:pPr/>
              <a:t>17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itchFamily="34" charset="-128"/>
              </a:rPr>
              <a:t>Stop and Wait for transmission with errors and losses</a:t>
            </a:r>
          </a:p>
        </p:txBody>
      </p:sp>
      <p:sp>
        <p:nvSpPr>
          <p:cNvPr id="1946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177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Sender transmits packets one by one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FF0000"/>
                </a:solidFill>
              </a:rPr>
              <a:t>Keeps timeout</a:t>
            </a:r>
            <a:r>
              <a:rPr lang="en-US" sz="2400" smtClean="0"/>
              <a:t> for every packet transmitted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Waits for ACK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If received packet is damaged or lost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No ACK is sent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smtClean="0"/>
              <a:t>Timeout expires, sender retransmits</a:t>
            </a:r>
          </a:p>
        </p:txBody>
      </p:sp>
      <p:sp>
        <p:nvSpPr>
          <p:cNvPr id="19463" name="Line 14"/>
          <p:cNvSpPr>
            <a:spLocks noChangeShapeType="1"/>
          </p:cNvSpPr>
          <p:nvPr/>
        </p:nvSpPr>
        <p:spPr bwMode="auto">
          <a:xfrm>
            <a:off x="987425" y="4551363"/>
            <a:ext cx="657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Line 15"/>
          <p:cNvSpPr>
            <a:spLocks noChangeShapeType="1"/>
          </p:cNvSpPr>
          <p:nvPr/>
        </p:nvSpPr>
        <p:spPr bwMode="auto">
          <a:xfrm>
            <a:off x="989013" y="6024563"/>
            <a:ext cx="6573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00" name="Line 16"/>
          <p:cNvSpPr>
            <a:spLocks noChangeShapeType="1"/>
          </p:cNvSpPr>
          <p:nvPr/>
        </p:nvSpPr>
        <p:spPr bwMode="auto">
          <a:xfrm>
            <a:off x="1277938" y="4521200"/>
            <a:ext cx="477837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01" name="Text Box 17"/>
          <p:cNvSpPr txBox="1">
            <a:spLocks noChangeArrowheads="1"/>
          </p:cNvSpPr>
          <p:nvPr/>
        </p:nvSpPr>
        <p:spPr bwMode="auto">
          <a:xfrm rot="4463763">
            <a:off x="852488" y="4956175"/>
            <a:ext cx="1023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Data: A</a:t>
            </a:r>
          </a:p>
        </p:txBody>
      </p:sp>
      <p:sp>
        <p:nvSpPr>
          <p:cNvPr id="630803" name="Line 19"/>
          <p:cNvSpPr>
            <a:spLocks noChangeShapeType="1"/>
          </p:cNvSpPr>
          <p:nvPr/>
        </p:nvSpPr>
        <p:spPr bwMode="auto">
          <a:xfrm flipV="1">
            <a:off x="1755775" y="4506913"/>
            <a:ext cx="406400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04" name="Text Box 20"/>
          <p:cNvSpPr txBox="1">
            <a:spLocks noChangeArrowheads="1"/>
          </p:cNvSpPr>
          <p:nvPr/>
        </p:nvSpPr>
        <p:spPr bwMode="auto">
          <a:xfrm rot="6458931">
            <a:off x="1562101" y="5557837"/>
            <a:ext cx="735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</a:t>
            </a:r>
          </a:p>
        </p:txBody>
      </p:sp>
      <p:sp>
        <p:nvSpPr>
          <p:cNvPr id="630805" name="Line 21"/>
          <p:cNvSpPr>
            <a:spLocks noChangeShapeType="1"/>
          </p:cNvSpPr>
          <p:nvPr/>
        </p:nvSpPr>
        <p:spPr bwMode="auto">
          <a:xfrm>
            <a:off x="2208213" y="4537075"/>
            <a:ext cx="477837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06" name="Text Box 22"/>
          <p:cNvSpPr txBox="1">
            <a:spLocks noChangeArrowheads="1"/>
          </p:cNvSpPr>
          <p:nvPr/>
        </p:nvSpPr>
        <p:spPr bwMode="auto">
          <a:xfrm rot="4463763">
            <a:off x="1818481" y="4941095"/>
            <a:ext cx="96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Data: B</a:t>
            </a:r>
          </a:p>
        </p:txBody>
      </p:sp>
      <p:sp>
        <p:nvSpPr>
          <p:cNvPr id="630807" name="Line 23"/>
          <p:cNvSpPr>
            <a:spLocks noChangeShapeType="1"/>
          </p:cNvSpPr>
          <p:nvPr/>
        </p:nvSpPr>
        <p:spPr bwMode="auto">
          <a:xfrm flipV="1">
            <a:off x="2686050" y="4522788"/>
            <a:ext cx="406400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08" name="Text Box 24"/>
          <p:cNvSpPr txBox="1">
            <a:spLocks noChangeArrowheads="1"/>
          </p:cNvSpPr>
          <p:nvPr/>
        </p:nvSpPr>
        <p:spPr bwMode="auto">
          <a:xfrm rot="6458931">
            <a:off x="2506663" y="5630863"/>
            <a:ext cx="735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</a:t>
            </a:r>
          </a:p>
        </p:txBody>
      </p:sp>
      <p:sp>
        <p:nvSpPr>
          <p:cNvPr id="630809" name="Line 25"/>
          <p:cNvSpPr>
            <a:spLocks noChangeShapeType="1"/>
          </p:cNvSpPr>
          <p:nvPr/>
        </p:nvSpPr>
        <p:spPr bwMode="auto">
          <a:xfrm>
            <a:off x="3136900" y="4594225"/>
            <a:ext cx="26035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10" name="Text Box 26"/>
          <p:cNvSpPr txBox="1">
            <a:spLocks noChangeArrowheads="1"/>
          </p:cNvSpPr>
          <p:nvPr/>
        </p:nvSpPr>
        <p:spPr bwMode="auto">
          <a:xfrm rot="4463763">
            <a:off x="2635251" y="4945062"/>
            <a:ext cx="1128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Data: C</a:t>
            </a:r>
          </a:p>
        </p:txBody>
      </p:sp>
      <p:sp>
        <p:nvSpPr>
          <p:cNvPr id="630811" name="AutoShape 27"/>
          <p:cNvSpPr>
            <a:spLocks noChangeArrowheads="1"/>
          </p:cNvSpPr>
          <p:nvPr/>
        </p:nvSpPr>
        <p:spPr bwMode="auto">
          <a:xfrm>
            <a:off x="3221038" y="5519738"/>
            <a:ext cx="522287" cy="34925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30812" name="Line 28"/>
          <p:cNvSpPr>
            <a:spLocks noChangeShapeType="1"/>
          </p:cNvSpPr>
          <p:nvPr/>
        </p:nvSpPr>
        <p:spPr bwMode="auto">
          <a:xfrm>
            <a:off x="3090863" y="4464050"/>
            <a:ext cx="20621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Text Box 29"/>
          <p:cNvSpPr txBox="1">
            <a:spLocks noChangeArrowheads="1"/>
          </p:cNvSpPr>
          <p:nvPr/>
        </p:nvSpPr>
        <p:spPr bwMode="auto">
          <a:xfrm>
            <a:off x="261938" y="3948113"/>
            <a:ext cx="1654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ABCD</a:t>
            </a:r>
          </a:p>
        </p:txBody>
      </p:sp>
      <p:sp>
        <p:nvSpPr>
          <p:cNvPr id="630814" name="Text Box 30"/>
          <p:cNvSpPr txBox="1">
            <a:spLocks noChangeArrowheads="1"/>
          </p:cNvSpPr>
          <p:nvPr/>
        </p:nvSpPr>
        <p:spPr bwMode="auto">
          <a:xfrm>
            <a:off x="3435350" y="41005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/>
              <a:t>Timeout</a:t>
            </a:r>
          </a:p>
        </p:txBody>
      </p:sp>
      <p:sp>
        <p:nvSpPr>
          <p:cNvPr id="630815" name="Line 31"/>
          <p:cNvSpPr>
            <a:spLocks noChangeShapeType="1"/>
          </p:cNvSpPr>
          <p:nvPr/>
        </p:nvSpPr>
        <p:spPr bwMode="auto">
          <a:xfrm>
            <a:off x="5108575" y="4513263"/>
            <a:ext cx="477838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16" name="Text Box 32"/>
          <p:cNvSpPr txBox="1">
            <a:spLocks noChangeArrowheads="1"/>
          </p:cNvSpPr>
          <p:nvPr/>
        </p:nvSpPr>
        <p:spPr bwMode="auto">
          <a:xfrm rot="4463763">
            <a:off x="4683125" y="4948238"/>
            <a:ext cx="1023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Data: C</a:t>
            </a:r>
          </a:p>
        </p:txBody>
      </p:sp>
      <p:sp>
        <p:nvSpPr>
          <p:cNvPr id="630817" name="Line 33"/>
          <p:cNvSpPr>
            <a:spLocks noChangeShapeType="1"/>
          </p:cNvSpPr>
          <p:nvPr/>
        </p:nvSpPr>
        <p:spPr bwMode="auto">
          <a:xfrm flipV="1">
            <a:off x="5586413" y="4498975"/>
            <a:ext cx="406400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18" name="Text Box 34"/>
          <p:cNvSpPr txBox="1">
            <a:spLocks noChangeArrowheads="1"/>
          </p:cNvSpPr>
          <p:nvPr/>
        </p:nvSpPr>
        <p:spPr bwMode="auto">
          <a:xfrm rot="6458931">
            <a:off x="5392737" y="5549901"/>
            <a:ext cx="735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</a:t>
            </a:r>
          </a:p>
        </p:txBody>
      </p:sp>
      <p:sp>
        <p:nvSpPr>
          <p:cNvPr id="630819" name="Line 35"/>
          <p:cNvSpPr>
            <a:spLocks noChangeShapeType="1"/>
          </p:cNvSpPr>
          <p:nvPr/>
        </p:nvSpPr>
        <p:spPr bwMode="auto">
          <a:xfrm>
            <a:off x="5995988" y="4514850"/>
            <a:ext cx="477837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20" name="Text Box 36"/>
          <p:cNvSpPr txBox="1">
            <a:spLocks noChangeArrowheads="1"/>
          </p:cNvSpPr>
          <p:nvPr/>
        </p:nvSpPr>
        <p:spPr bwMode="auto">
          <a:xfrm rot="4463763">
            <a:off x="5570538" y="4949825"/>
            <a:ext cx="1023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Data: D</a:t>
            </a:r>
          </a:p>
        </p:txBody>
      </p:sp>
      <p:sp>
        <p:nvSpPr>
          <p:cNvPr id="630821" name="Line 37"/>
          <p:cNvSpPr>
            <a:spLocks noChangeShapeType="1"/>
          </p:cNvSpPr>
          <p:nvPr/>
        </p:nvSpPr>
        <p:spPr bwMode="auto">
          <a:xfrm flipV="1">
            <a:off x="6473825" y="4500563"/>
            <a:ext cx="406400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822" name="Text Box 38"/>
          <p:cNvSpPr txBox="1">
            <a:spLocks noChangeArrowheads="1"/>
          </p:cNvSpPr>
          <p:nvPr/>
        </p:nvSpPr>
        <p:spPr bwMode="auto">
          <a:xfrm rot="6458931">
            <a:off x="6280151" y="5551487"/>
            <a:ext cx="735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</a:t>
            </a:r>
          </a:p>
        </p:txBody>
      </p:sp>
      <p:sp>
        <p:nvSpPr>
          <p:cNvPr id="630823" name="Text Box 39"/>
          <p:cNvSpPr txBox="1">
            <a:spLocks noChangeArrowheads="1"/>
          </p:cNvSpPr>
          <p:nvPr/>
        </p:nvSpPr>
        <p:spPr bwMode="auto">
          <a:xfrm>
            <a:off x="6892925" y="5695950"/>
            <a:ext cx="165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ABCD</a:t>
            </a:r>
          </a:p>
        </p:txBody>
      </p:sp>
      <p:sp>
        <p:nvSpPr>
          <p:cNvPr id="630824" name="Text Box 40"/>
          <p:cNvSpPr txBox="1">
            <a:spLocks noChangeArrowheads="1"/>
          </p:cNvSpPr>
          <p:nvPr/>
        </p:nvSpPr>
        <p:spPr bwMode="auto">
          <a:xfrm>
            <a:off x="4827588" y="3727450"/>
            <a:ext cx="3297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Automatic Repeat reQuest </a:t>
            </a:r>
          </a:p>
          <a:p>
            <a:pPr eaLnBrk="1" hangingPunct="1"/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(ARQ) protocol!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800" grpId="0" animBg="1"/>
      <p:bldP spid="630801" grpId="0"/>
      <p:bldP spid="630803" grpId="0" animBg="1"/>
      <p:bldP spid="630804" grpId="0"/>
      <p:bldP spid="630805" grpId="0" animBg="1"/>
      <p:bldP spid="630806" grpId="0"/>
      <p:bldP spid="630807" grpId="0" animBg="1"/>
      <p:bldP spid="630808" grpId="0"/>
      <p:bldP spid="630809" grpId="0" animBg="1"/>
      <p:bldP spid="630810" grpId="0"/>
      <p:bldP spid="630811" grpId="0" animBg="1"/>
      <p:bldP spid="630812" grpId="0" animBg="1"/>
      <p:bldP spid="630814" grpId="0"/>
      <p:bldP spid="630815" grpId="0" animBg="1"/>
      <p:bldP spid="630816" grpId="0"/>
      <p:bldP spid="630817" grpId="0" animBg="1"/>
      <p:bldP spid="630818" grpId="0"/>
      <p:bldP spid="630819" grpId="0" animBg="1"/>
      <p:bldP spid="630820" grpId="0"/>
      <p:bldP spid="630821" grpId="0" animBg="1"/>
      <p:bldP spid="630822" grpId="0"/>
      <p:bldP spid="630823" grpId="0"/>
      <p:bldP spid="6308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E4262B-7C7F-4F93-9E62-A48AA26C7FD2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10BF9D-6F18-4567-85DE-2639EEF9F9F5}" type="slidenum">
              <a:rPr lang="en-US" smtClean="0">
                <a:latin typeface="Verdana" pitchFamily="34" charset="0"/>
              </a:rPr>
              <a:pPr/>
              <a:t>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itchFamily="34" charset="-128"/>
              </a:rPr>
              <a:t>Stop and Wait for transmission with errors and losses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177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What happens if </a:t>
            </a:r>
            <a:r>
              <a:rPr lang="en-US" sz="2000" dirty="0" err="1" smtClean="0"/>
              <a:t>ack</a:t>
            </a:r>
            <a:r>
              <a:rPr lang="en-US" sz="2000" dirty="0" smtClean="0"/>
              <a:t> is damaged or lost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smtClean="0"/>
              <a:t>Data packet is correctly transmitted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smtClean="0"/>
              <a:t>Timeout expires, sender retransmits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solidFill>
                  <a:srgbClr val="FF3300"/>
                </a:solidFill>
              </a:rPr>
              <a:t>What is the problem here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smtClean="0"/>
              <a:t>Receiver thinks the transmitter will send the next packet (it sent an </a:t>
            </a:r>
            <a:r>
              <a:rPr lang="en-US" sz="1900" dirty="0" err="1" smtClean="0"/>
              <a:t>ack</a:t>
            </a:r>
            <a:r>
              <a:rPr lang="en-US" sz="19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smtClean="0"/>
              <a:t>Transmitter sends the same packet</a:t>
            </a:r>
          </a:p>
        </p:txBody>
      </p:sp>
      <p:sp>
        <p:nvSpPr>
          <p:cNvPr id="20487" name="Line 4"/>
          <p:cNvSpPr>
            <a:spLocks noChangeShapeType="1"/>
          </p:cNvSpPr>
          <p:nvPr/>
        </p:nvSpPr>
        <p:spPr bwMode="auto">
          <a:xfrm>
            <a:off x="987425" y="4551363"/>
            <a:ext cx="657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5"/>
          <p:cNvSpPr>
            <a:spLocks noChangeShapeType="1"/>
          </p:cNvSpPr>
          <p:nvPr/>
        </p:nvSpPr>
        <p:spPr bwMode="auto">
          <a:xfrm>
            <a:off x="989013" y="6024563"/>
            <a:ext cx="6573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6"/>
          <p:cNvSpPr>
            <a:spLocks noChangeShapeType="1"/>
          </p:cNvSpPr>
          <p:nvPr/>
        </p:nvSpPr>
        <p:spPr bwMode="auto">
          <a:xfrm>
            <a:off x="1277938" y="4521200"/>
            <a:ext cx="477837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Text Box 7"/>
          <p:cNvSpPr txBox="1">
            <a:spLocks noChangeArrowheads="1"/>
          </p:cNvSpPr>
          <p:nvPr/>
        </p:nvSpPr>
        <p:spPr bwMode="auto">
          <a:xfrm rot="4463763">
            <a:off x="852488" y="4956175"/>
            <a:ext cx="1023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Data: A</a:t>
            </a:r>
          </a:p>
        </p:txBody>
      </p:sp>
      <p:sp>
        <p:nvSpPr>
          <p:cNvPr id="20491" name="Line 8"/>
          <p:cNvSpPr>
            <a:spLocks noChangeShapeType="1"/>
          </p:cNvSpPr>
          <p:nvPr/>
        </p:nvSpPr>
        <p:spPr bwMode="auto">
          <a:xfrm flipV="1">
            <a:off x="1755775" y="4506913"/>
            <a:ext cx="406400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Text Box 9"/>
          <p:cNvSpPr txBox="1">
            <a:spLocks noChangeArrowheads="1"/>
          </p:cNvSpPr>
          <p:nvPr/>
        </p:nvSpPr>
        <p:spPr bwMode="auto">
          <a:xfrm rot="6458931">
            <a:off x="1562101" y="5557837"/>
            <a:ext cx="735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</a:t>
            </a:r>
          </a:p>
        </p:txBody>
      </p:sp>
      <p:sp>
        <p:nvSpPr>
          <p:cNvPr id="20493" name="Line 10"/>
          <p:cNvSpPr>
            <a:spLocks noChangeShapeType="1"/>
          </p:cNvSpPr>
          <p:nvPr/>
        </p:nvSpPr>
        <p:spPr bwMode="auto">
          <a:xfrm>
            <a:off x="2208213" y="4537075"/>
            <a:ext cx="477837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Text Box 11"/>
          <p:cNvSpPr txBox="1">
            <a:spLocks noChangeArrowheads="1"/>
          </p:cNvSpPr>
          <p:nvPr/>
        </p:nvSpPr>
        <p:spPr bwMode="auto">
          <a:xfrm rot="4463763">
            <a:off x="1818481" y="4941095"/>
            <a:ext cx="96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Data: B</a:t>
            </a:r>
          </a:p>
        </p:txBody>
      </p:sp>
      <p:sp>
        <p:nvSpPr>
          <p:cNvPr id="20495" name="Line 12"/>
          <p:cNvSpPr>
            <a:spLocks noChangeShapeType="1"/>
          </p:cNvSpPr>
          <p:nvPr/>
        </p:nvSpPr>
        <p:spPr bwMode="auto">
          <a:xfrm flipV="1">
            <a:off x="2686050" y="4522788"/>
            <a:ext cx="406400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Text Box 13"/>
          <p:cNvSpPr txBox="1">
            <a:spLocks noChangeArrowheads="1"/>
          </p:cNvSpPr>
          <p:nvPr/>
        </p:nvSpPr>
        <p:spPr bwMode="auto">
          <a:xfrm rot="6458931">
            <a:off x="2506663" y="5630863"/>
            <a:ext cx="735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</a:t>
            </a:r>
          </a:p>
        </p:txBody>
      </p:sp>
      <p:sp>
        <p:nvSpPr>
          <p:cNvPr id="20497" name="Line 14"/>
          <p:cNvSpPr>
            <a:spLocks noChangeShapeType="1"/>
          </p:cNvSpPr>
          <p:nvPr/>
        </p:nvSpPr>
        <p:spPr bwMode="auto">
          <a:xfrm>
            <a:off x="3136900" y="4594225"/>
            <a:ext cx="477838" cy="148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Text Box 15"/>
          <p:cNvSpPr txBox="1">
            <a:spLocks noChangeArrowheads="1"/>
          </p:cNvSpPr>
          <p:nvPr/>
        </p:nvSpPr>
        <p:spPr bwMode="auto">
          <a:xfrm rot="4463763">
            <a:off x="2847975" y="4946650"/>
            <a:ext cx="1128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Data: C</a:t>
            </a:r>
          </a:p>
        </p:txBody>
      </p:sp>
      <p:sp>
        <p:nvSpPr>
          <p:cNvPr id="20499" name="AutoShape 16"/>
          <p:cNvSpPr>
            <a:spLocks noChangeArrowheads="1"/>
          </p:cNvSpPr>
          <p:nvPr/>
        </p:nvSpPr>
        <p:spPr bwMode="auto">
          <a:xfrm>
            <a:off x="3743325" y="4852988"/>
            <a:ext cx="522288" cy="34925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500" name="Line 17"/>
          <p:cNvSpPr>
            <a:spLocks noChangeShapeType="1"/>
          </p:cNvSpPr>
          <p:nvPr/>
        </p:nvSpPr>
        <p:spPr bwMode="auto">
          <a:xfrm>
            <a:off x="3090863" y="4464050"/>
            <a:ext cx="20621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Text Box 18"/>
          <p:cNvSpPr txBox="1">
            <a:spLocks noChangeArrowheads="1"/>
          </p:cNvSpPr>
          <p:nvPr/>
        </p:nvSpPr>
        <p:spPr bwMode="auto">
          <a:xfrm>
            <a:off x="261938" y="3948113"/>
            <a:ext cx="1654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ABCD</a:t>
            </a:r>
          </a:p>
        </p:txBody>
      </p:sp>
      <p:sp>
        <p:nvSpPr>
          <p:cNvPr id="20502" name="Text Box 19"/>
          <p:cNvSpPr txBox="1">
            <a:spLocks noChangeArrowheads="1"/>
          </p:cNvSpPr>
          <p:nvPr/>
        </p:nvSpPr>
        <p:spPr bwMode="auto">
          <a:xfrm>
            <a:off x="3435350" y="41005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/>
              <a:t>Timeout</a:t>
            </a:r>
          </a:p>
        </p:txBody>
      </p:sp>
      <p:sp>
        <p:nvSpPr>
          <p:cNvPr id="632852" name="Line 20"/>
          <p:cNvSpPr>
            <a:spLocks noChangeShapeType="1"/>
          </p:cNvSpPr>
          <p:nvPr/>
        </p:nvSpPr>
        <p:spPr bwMode="auto">
          <a:xfrm>
            <a:off x="5108575" y="4513263"/>
            <a:ext cx="477838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853" name="Text Box 21"/>
          <p:cNvSpPr txBox="1">
            <a:spLocks noChangeArrowheads="1"/>
          </p:cNvSpPr>
          <p:nvPr/>
        </p:nvSpPr>
        <p:spPr bwMode="auto">
          <a:xfrm rot="4463763">
            <a:off x="4683125" y="4948238"/>
            <a:ext cx="10239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Data: C</a:t>
            </a:r>
          </a:p>
        </p:txBody>
      </p:sp>
      <p:sp>
        <p:nvSpPr>
          <p:cNvPr id="632854" name="Line 22"/>
          <p:cNvSpPr>
            <a:spLocks noChangeShapeType="1"/>
          </p:cNvSpPr>
          <p:nvPr/>
        </p:nvSpPr>
        <p:spPr bwMode="auto">
          <a:xfrm flipV="1">
            <a:off x="5586413" y="4498975"/>
            <a:ext cx="406400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855" name="Text Box 23"/>
          <p:cNvSpPr txBox="1">
            <a:spLocks noChangeArrowheads="1"/>
          </p:cNvSpPr>
          <p:nvPr/>
        </p:nvSpPr>
        <p:spPr bwMode="auto">
          <a:xfrm rot="6458931">
            <a:off x="5392737" y="5549901"/>
            <a:ext cx="735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</a:t>
            </a:r>
          </a:p>
        </p:txBody>
      </p:sp>
      <p:sp>
        <p:nvSpPr>
          <p:cNvPr id="632856" name="Line 24"/>
          <p:cNvSpPr>
            <a:spLocks noChangeShapeType="1"/>
          </p:cNvSpPr>
          <p:nvPr/>
        </p:nvSpPr>
        <p:spPr bwMode="auto">
          <a:xfrm>
            <a:off x="5995988" y="4514850"/>
            <a:ext cx="477837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857" name="Text Box 25"/>
          <p:cNvSpPr txBox="1">
            <a:spLocks noChangeArrowheads="1"/>
          </p:cNvSpPr>
          <p:nvPr/>
        </p:nvSpPr>
        <p:spPr bwMode="auto">
          <a:xfrm rot="4463763">
            <a:off x="5570538" y="4949825"/>
            <a:ext cx="1023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Data: D</a:t>
            </a:r>
          </a:p>
        </p:txBody>
      </p:sp>
      <p:sp>
        <p:nvSpPr>
          <p:cNvPr id="632858" name="Line 26"/>
          <p:cNvSpPr>
            <a:spLocks noChangeShapeType="1"/>
          </p:cNvSpPr>
          <p:nvPr/>
        </p:nvSpPr>
        <p:spPr bwMode="auto">
          <a:xfrm flipV="1">
            <a:off x="6473825" y="4500563"/>
            <a:ext cx="406400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2859" name="Text Box 27"/>
          <p:cNvSpPr txBox="1">
            <a:spLocks noChangeArrowheads="1"/>
          </p:cNvSpPr>
          <p:nvPr/>
        </p:nvSpPr>
        <p:spPr bwMode="auto">
          <a:xfrm rot="6458931">
            <a:off x="6280151" y="5551487"/>
            <a:ext cx="735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</a:t>
            </a:r>
          </a:p>
        </p:txBody>
      </p:sp>
      <p:sp>
        <p:nvSpPr>
          <p:cNvPr id="632860" name="Text Box 28"/>
          <p:cNvSpPr txBox="1">
            <a:spLocks noChangeArrowheads="1"/>
          </p:cNvSpPr>
          <p:nvPr/>
        </p:nvSpPr>
        <p:spPr bwMode="auto">
          <a:xfrm>
            <a:off x="6892925" y="5695950"/>
            <a:ext cx="165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ABCCD</a:t>
            </a:r>
          </a:p>
        </p:txBody>
      </p:sp>
      <p:sp>
        <p:nvSpPr>
          <p:cNvPr id="632861" name="Text Box 29"/>
          <p:cNvSpPr txBox="1">
            <a:spLocks noChangeArrowheads="1"/>
          </p:cNvSpPr>
          <p:nvPr/>
        </p:nvSpPr>
        <p:spPr bwMode="auto">
          <a:xfrm>
            <a:off x="4827588" y="3727450"/>
            <a:ext cx="32972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Automatic Repeat reQuest </a:t>
            </a:r>
          </a:p>
          <a:p>
            <a:pPr eaLnBrk="1" hangingPunct="1"/>
            <a:r>
              <a:rPr lang="en-US" sz="2000">
                <a:solidFill>
                  <a:srgbClr val="FF0000"/>
                </a:solidFill>
                <a:latin typeface="Tahoma" pitchFamily="34" charset="0"/>
              </a:rPr>
              <a:t>(ARQ) protocol!</a:t>
            </a:r>
          </a:p>
        </p:txBody>
      </p:sp>
      <p:sp>
        <p:nvSpPr>
          <p:cNvPr id="20513" name="Line 31"/>
          <p:cNvSpPr>
            <a:spLocks noChangeShapeType="1"/>
          </p:cNvSpPr>
          <p:nvPr/>
        </p:nvSpPr>
        <p:spPr bwMode="auto">
          <a:xfrm flipV="1">
            <a:off x="3654425" y="5195888"/>
            <a:ext cx="246063" cy="769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4" name="Text Box 32"/>
          <p:cNvSpPr txBox="1">
            <a:spLocks noChangeArrowheads="1"/>
          </p:cNvSpPr>
          <p:nvPr/>
        </p:nvSpPr>
        <p:spPr bwMode="auto">
          <a:xfrm rot="6458931">
            <a:off x="3546476" y="5329237"/>
            <a:ext cx="735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52" grpId="0" animBg="1"/>
      <p:bldP spid="632853" grpId="0"/>
      <p:bldP spid="632854" grpId="0" animBg="1"/>
      <p:bldP spid="632855" grpId="0"/>
      <p:bldP spid="632856" grpId="0" animBg="1"/>
      <p:bldP spid="632857" grpId="0"/>
      <p:bldP spid="632858" grpId="0" animBg="1"/>
      <p:bldP spid="632859" grpId="0"/>
      <p:bldP spid="632860" grpId="0"/>
      <p:bldP spid="6328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BDBEF1-C56A-4009-B960-15B5590D1AEB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41141A-921B-445D-9290-A8CC98A8A83D}" type="slidenum">
              <a:rPr lang="en-US" smtClean="0">
                <a:latin typeface="Verdana" pitchFamily="34" charset="0"/>
              </a:rPr>
              <a:pPr/>
              <a:t>19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itchFamily="34" charset="-128"/>
              </a:rPr>
              <a:t>Stop and Wait for transmission with errors and losses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17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Use </a:t>
            </a:r>
            <a:r>
              <a:rPr lang="en-US" sz="2000" dirty="0" smtClean="0">
                <a:solidFill>
                  <a:srgbClr val="FF0000"/>
                </a:solidFill>
              </a:rPr>
              <a:t>sequence numbers </a:t>
            </a:r>
            <a:r>
              <a:rPr lang="en-US" sz="2000" dirty="0" smtClean="0"/>
              <a:t>for data packets and ACKs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ACK n: Receiver </a:t>
            </a:r>
            <a:r>
              <a:rPr lang="en-US" sz="2000" dirty="0" err="1" smtClean="0">
                <a:solidFill>
                  <a:srgbClr val="FF0000"/>
                </a:solidFill>
              </a:rPr>
              <a:t>acks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upto</a:t>
            </a:r>
            <a:r>
              <a:rPr lang="en-US" sz="2000" dirty="0" smtClean="0">
                <a:solidFill>
                  <a:srgbClr val="FF0000"/>
                </a:solidFill>
              </a:rPr>
              <a:t> data packet number n-1 and expects data packet 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If receiver gets two copies of the data packet (duplicate)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discards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21511" name="Line 4"/>
          <p:cNvSpPr>
            <a:spLocks noChangeShapeType="1"/>
          </p:cNvSpPr>
          <p:nvPr/>
        </p:nvSpPr>
        <p:spPr bwMode="auto">
          <a:xfrm>
            <a:off x="987425" y="3751263"/>
            <a:ext cx="657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5"/>
          <p:cNvSpPr>
            <a:spLocks noChangeShapeType="1"/>
          </p:cNvSpPr>
          <p:nvPr/>
        </p:nvSpPr>
        <p:spPr bwMode="auto">
          <a:xfrm>
            <a:off x="989013" y="5224463"/>
            <a:ext cx="6573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Line 6"/>
          <p:cNvSpPr>
            <a:spLocks noChangeShapeType="1"/>
          </p:cNvSpPr>
          <p:nvPr/>
        </p:nvSpPr>
        <p:spPr bwMode="auto">
          <a:xfrm>
            <a:off x="1277938" y="3721100"/>
            <a:ext cx="477837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4" name="Text Box 7"/>
          <p:cNvSpPr txBox="1">
            <a:spLocks noChangeArrowheads="1"/>
          </p:cNvSpPr>
          <p:nvPr/>
        </p:nvSpPr>
        <p:spPr bwMode="auto">
          <a:xfrm rot="4463763">
            <a:off x="810419" y="4015582"/>
            <a:ext cx="12065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Packet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/>
              <a:t>Data: A</a:t>
            </a:r>
          </a:p>
        </p:txBody>
      </p:sp>
      <p:sp>
        <p:nvSpPr>
          <p:cNvPr id="21515" name="Line 8"/>
          <p:cNvSpPr>
            <a:spLocks noChangeShapeType="1"/>
          </p:cNvSpPr>
          <p:nvPr/>
        </p:nvSpPr>
        <p:spPr bwMode="auto">
          <a:xfrm flipV="1">
            <a:off x="1755775" y="3706813"/>
            <a:ext cx="406400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6" name="Text Box 9"/>
          <p:cNvSpPr txBox="1">
            <a:spLocks noChangeArrowheads="1"/>
          </p:cNvSpPr>
          <p:nvPr/>
        </p:nvSpPr>
        <p:spPr bwMode="auto">
          <a:xfrm rot="6458931">
            <a:off x="1481138" y="4652963"/>
            <a:ext cx="957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ACK1</a:t>
            </a:r>
          </a:p>
        </p:txBody>
      </p:sp>
      <p:sp>
        <p:nvSpPr>
          <p:cNvPr id="21517" name="Line 10"/>
          <p:cNvSpPr>
            <a:spLocks noChangeShapeType="1"/>
          </p:cNvSpPr>
          <p:nvPr/>
        </p:nvSpPr>
        <p:spPr bwMode="auto">
          <a:xfrm>
            <a:off x="2208213" y="3736975"/>
            <a:ext cx="477837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11"/>
          <p:cNvSpPr>
            <a:spLocks noChangeShapeType="1"/>
          </p:cNvSpPr>
          <p:nvPr/>
        </p:nvSpPr>
        <p:spPr bwMode="auto">
          <a:xfrm flipV="1">
            <a:off x="2686050" y="3722688"/>
            <a:ext cx="406400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Text Box 12"/>
          <p:cNvSpPr txBox="1">
            <a:spLocks noChangeArrowheads="1"/>
          </p:cNvSpPr>
          <p:nvPr/>
        </p:nvSpPr>
        <p:spPr bwMode="auto">
          <a:xfrm rot="6458931">
            <a:off x="2463800" y="4778376"/>
            <a:ext cx="846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ACK2</a:t>
            </a:r>
          </a:p>
        </p:txBody>
      </p:sp>
      <p:sp>
        <p:nvSpPr>
          <p:cNvPr id="21520" name="Line 13"/>
          <p:cNvSpPr>
            <a:spLocks noChangeShapeType="1"/>
          </p:cNvSpPr>
          <p:nvPr/>
        </p:nvSpPr>
        <p:spPr bwMode="auto">
          <a:xfrm>
            <a:off x="3136900" y="3794125"/>
            <a:ext cx="477838" cy="148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AutoShape 14"/>
          <p:cNvSpPr>
            <a:spLocks noChangeArrowheads="1"/>
          </p:cNvSpPr>
          <p:nvPr/>
        </p:nvSpPr>
        <p:spPr bwMode="auto">
          <a:xfrm>
            <a:off x="3743325" y="4052888"/>
            <a:ext cx="522288" cy="34925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1522" name="Line 15"/>
          <p:cNvSpPr>
            <a:spLocks noChangeShapeType="1"/>
          </p:cNvSpPr>
          <p:nvPr/>
        </p:nvSpPr>
        <p:spPr bwMode="auto">
          <a:xfrm>
            <a:off x="3090863" y="3663950"/>
            <a:ext cx="20621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Text Box 16"/>
          <p:cNvSpPr txBox="1">
            <a:spLocks noChangeArrowheads="1"/>
          </p:cNvSpPr>
          <p:nvPr/>
        </p:nvSpPr>
        <p:spPr bwMode="auto">
          <a:xfrm>
            <a:off x="231775" y="2887663"/>
            <a:ext cx="1654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ABCD</a:t>
            </a:r>
          </a:p>
        </p:txBody>
      </p:sp>
      <p:sp>
        <p:nvSpPr>
          <p:cNvPr id="21524" name="Text Box 17"/>
          <p:cNvSpPr txBox="1">
            <a:spLocks noChangeArrowheads="1"/>
          </p:cNvSpPr>
          <p:nvPr/>
        </p:nvSpPr>
        <p:spPr bwMode="auto">
          <a:xfrm>
            <a:off x="3435350" y="3300413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/>
              <a:t>Timeout</a:t>
            </a:r>
          </a:p>
        </p:txBody>
      </p:sp>
      <p:sp>
        <p:nvSpPr>
          <p:cNvPr id="21525" name="Line 18"/>
          <p:cNvSpPr>
            <a:spLocks noChangeShapeType="1"/>
          </p:cNvSpPr>
          <p:nvPr/>
        </p:nvSpPr>
        <p:spPr bwMode="auto">
          <a:xfrm>
            <a:off x="5108575" y="3713163"/>
            <a:ext cx="477838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19"/>
          <p:cNvSpPr>
            <a:spLocks noChangeShapeType="1"/>
          </p:cNvSpPr>
          <p:nvPr/>
        </p:nvSpPr>
        <p:spPr bwMode="auto">
          <a:xfrm flipV="1">
            <a:off x="5586413" y="3698875"/>
            <a:ext cx="406400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Text Box 20"/>
          <p:cNvSpPr txBox="1">
            <a:spLocks noChangeArrowheads="1"/>
          </p:cNvSpPr>
          <p:nvPr/>
        </p:nvSpPr>
        <p:spPr bwMode="auto">
          <a:xfrm rot="6458931">
            <a:off x="5310982" y="4642643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ACK3</a:t>
            </a:r>
          </a:p>
        </p:txBody>
      </p:sp>
      <p:sp>
        <p:nvSpPr>
          <p:cNvPr id="21528" name="Line 21"/>
          <p:cNvSpPr>
            <a:spLocks noChangeShapeType="1"/>
          </p:cNvSpPr>
          <p:nvPr/>
        </p:nvSpPr>
        <p:spPr bwMode="auto">
          <a:xfrm>
            <a:off x="5995988" y="3714750"/>
            <a:ext cx="477837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22"/>
          <p:cNvSpPr>
            <a:spLocks noChangeShapeType="1"/>
          </p:cNvSpPr>
          <p:nvPr/>
        </p:nvSpPr>
        <p:spPr bwMode="auto">
          <a:xfrm flipV="1">
            <a:off x="6473825" y="3700463"/>
            <a:ext cx="406400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Text Box 23"/>
          <p:cNvSpPr txBox="1">
            <a:spLocks noChangeArrowheads="1"/>
          </p:cNvSpPr>
          <p:nvPr/>
        </p:nvSpPr>
        <p:spPr bwMode="auto">
          <a:xfrm rot="6458931">
            <a:off x="6242844" y="4704557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ACK4</a:t>
            </a:r>
          </a:p>
        </p:txBody>
      </p:sp>
      <p:sp>
        <p:nvSpPr>
          <p:cNvPr id="21531" name="Text Box 24"/>
          <p:cNvSpPr txBox="1">
            <a:spLocks noChangeArrowheads="1"/>
          </p:cNvSpPr>
          <p:nvPr/>
        </p:nvSpPr>
        <p:spPr bwMode="auto">
          <a:xfrm>
            <a:off x="6892925" y="4895850"/>
            <a:ext cx="165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/>
              <a:t>ABCD</a:t>
            </a:r>
          </a:p>
        </p:txBody>
      </p:sp>
      <p:sp>
        <p:nvSpPr>
          <p:cNvPr id="21532" name="Line 25"/>
          <p:cNvSpPr>
            <a:spLocks noChangeShapeType="1"/>
          </p:cNvSpPr>
          <p:nvPr/>
        </p:nvSpPr>
        <p:spPr bwMode="auto">
          <a:xfrm flipV="1">
            <a:off x="3654425" y="4395788"/>
            <a:ext cx="246063" cy="769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Text Box 26"/>
          <p:cNvSpPr txBox="1">
            <a:spLocks noChangeArrowheads="1"/>
          </p:cNvSpPr>
          <p:nvPr/>
        </p:nvSpPr>
        <p:spPr bwMode="auto">
          <a:xfrm rot="6458931">
            <a:off x="3355456" y="4679436"/>
            <a:ext cx="1012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ACK3</a:t>
            </a:r>
          </a:p>
        </p:txBody>
      </p:sp>
      <p:sp>
        <p:nvSpPr>
          <p:cNvPr id="21534" name="Text Box 27"/>
          <p:cNvSpPr txBox="1">
            <a:spLocks noChangeArrowheads="1"/>
          </p:cNvSpPr>
          <p:nvPr/>
        </p:nvSpPr>
        <p:spPr bwMode="auto">
          <a:xfrm rot="4463763">
            <a:off x="1826419" y="4160044"/>
            <a:ext cx="12065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Packet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/>
              <a:t>Data: B</a:t>
            </a:r>
          </a:p>
        </p:txBody>
      </p:sp>
      <p:sp>
        <p:nvSpPr>
          <p:cNvPr id="21535" name="Text Box 28"/>
          <p:cNvSpPr txBox="1">
            <a:spLocks noChangeArrowheads="1"/>
          </p:cNvSpPr>
          <p:nvPr/>
        </p:nvSpPr>
        <p:spPr bwMode="auto">
          <a:xfrm rot="4463763">
            <a:off x="2710657" y="4180681"/>
            <a:ext cx="12065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Packet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/>
              <a:t>Data: C</a:t>
            </a:r>
          </a:p>
        </p:txBody>
      </p:sp>
      <p:sp>
        <p:nvSpPr>
          <p:cNvPr id="21536" name="Text Box 29"/>
          <p:cNvSpPr txBox="1">
            <a:spLocks noChangeArrowheads="1"/>
          </p:cNvSpPr>
          <p:nvPr/>
        </p:nvSpPr>
        <p:spPr bwMode="auto">
          <a:xfrm rot="4463763">
            <a:off x="4769644" y="4210844"/>
            <a:ext cx="12065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Packet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/>
              <a:t>Data: C</a:t>
            </a:r>
          </a:p>
        </p:txBody>
      </p:sp>
      <p:sp>
        <p:nvSpPr>
          <p:cNvPr id="21537" name="Text Box 30"/>
          <p:cNvSpPr txBox="1">
            <a:spLocks noChangeArrowheads="1"/>
          </p:cNvSpPr>
          <p:nvPr/>
        </p:nvSpPr>
        <p:spPr bwMode="auto">
          <a:xfrm>
            <a:off x="614363" y="5373688"/>
            <a:ext cx="15684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A1</a:t>
            </a:r>
            <a:r>
              <a:rPr lang="en-US">
                <a:sym typeface="Wingdings" pitchFamily="2" charset="2"/>
              </a:rPr>
              <a:t>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P0 is ok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P1 expected</a:t>
            </a:r>
          </a:p>
        </p:txBody>
      </p:sp>
      <p:sp>
        <p:nvSpPr>
          <p:cNvPr id="21538" name="Text Box 31"/>
          <p:cNvSpPr txBox="1">
            <a:spLocks noChangeArrowheads="1"/>
          </p:cNvSpPr>
          <p:nvPr/>
        </p:nvSpPr>
        <p:spPr bwMode="auto">
          <a:xfrm>
            <a:off x="569379" y="3118576"/>
            <a:ext cx="265589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smtClean="0"/>
              <a:t>Starts with P0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Expects </a:t>
            </a:r>
            <a:r>
              <a:rPr lang="en-US" dirty="0"/>
              <a:t>A1 to send P1</a:t>
            </a:r>
          </a:p>
        </p:txBody>
      </p:sp>
      <p:sp>
        <p:nvSpPr>
          <p:cNvPr id="21539" name="Text Box 32"/>
          <p:cNvSpPr txBox="1">
            <a:spLocks noChangeArrowheads="1"/>
          </p:cNvSpPr>
          <p:nvPr/>
        </p:nvSpPr>
        <p:spPr bwMode="auto">
          <a:xfrm rot="4463763">
            <a:off x="5557044" y="4123532"/>
            <a:ext cx="12065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Packet 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/>
              <a:t>Data: D</a:t>
            </a:r>
          </a:p>
        </p:txBody>
      </p:sp>
      <p:sp>
        <p:nvSpPr>
          <p:cNvPr id="21540" name="Text Box 33"/>
          <p:cNvSpPr txBox="1">
            <a:spLocks noChangeArrowheads="1"/>
          </p:cNvSpPr>
          <p:nvPr/>
        </p:nvSpPr>
        <p:spPr bwMode="auto">
          <a:xfrm>
            <a:off x="5287963" y="5399088"/>
            <a:ext cx="2322512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Expects P3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gets P2 instead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discards it</a:t>
            </a:r>
          </a:p>
        </p:txBody>
      </p:sp>
      <p:sp>
        <p:nvSpPr>
          <p:cNvPr id="21541" name="Text Box 34"/>
          <p:cNvSpPr txBox="1">
            <a:spLocks noChangeArrowheads="1"/>
          </p:cNvSpPr>
          <p:nvPr/>
        </p:nvSpPr>
        <p:spPr bwMode="auto">
          <a:xfrm>
            <a:off x="5372100" y="4805363"/>
            <a:ext cx="40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542" name="Text Box 35"/>
          <p:cNvSpPr txBox="1">
            <a:spLocks noChangeArrowheads="1"/>
          </p:cNvSpPr>
          <p:nvPr/>
        </p:nvSpPr>
        <p:spPr bwMode="auto">
          <a:xfrm>
            <a:off x="2136775" y="5427663"/>
            <a:ext cx="15684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/>
              <a:t>A2</a:t>
            </a:r>
            <a:r>
              <a:rPr lang="en-US" dirty="0">
                <a:sym typeface="Wingdings" pitchFamily="2" charset="2"/>
              </a:rPr>
              <a:t>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>
                <a:sym typeface="Wingdings" pitchFamily="2" charset="2"/>
              </a:rPr>
              <a:t>P1 is ok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dirty="0"/>
              <a:t>P2 expected</a:t>
            </a:r>
          </a:p>
        </p:txBody>
      </p:sp>
      <p:sp>
        <p:nvSpPr>
          <p:cNvPr id="21543" name="Text Box 36"/>
          <p:cNvSpPr txBox="1">
            <a:spLocks noChangeArrowheads="1"/>
          </p:cNvSpPr>
          <p:nvPr/>
        </p:nvSpPr>
        <p:spPr bwMode="auto">
          <a:xfrm>
            <a:off x="3506788" y="5410200"/>
            <a:ext cx="156845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A2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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sym typeface="Wingdings" pitchFamily="2" charset="2"/>
              </a:rPr>
              <a:t>P2 is ok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P3 expected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nimBg="1"/>
      <p:bldP spid="21514" grpId="0"/>
      <p:bldP spid="21515" grpId="0" animBg="1"/>
      <p:bldP spid="21516" grpId="0"/>
      <p:bldP spid="21517" grpId="0" animBg="1"/>
      <p:bldP spid="21518" grpId="0" animBg="1"/>
      <p:bldP spid="21519" grpId="0"/>
      <p:bldP spid="21520" grpId="0" animBg="1"/>
      <p:bldP spid="21521" grpId="0" animBg="1"/>
      <p:bldP spid="21522" grpId="0" animBg="1"/>
      <p:bldP spid="21524" grpId="0"/>
      <p:bldP spid="21525" grpId="0" animBg="1"/>
      <p:bldP spid="21526" grpId="0" animBg="1"/>
      <p:bldP spid="21527" grpId="0"/>
      <p:bldP spid="21528" grpId="0" animBg="1"/>
      <p:bldP spid="21529" grpId="0" animBg="1"/>
      <p:bldP spid="21530" grpId="0"/>
      <p:bldP spid="21531" grpId="0"/>
      <p:bldP spid="21532" grpId="0" animBg="1"/>
      <p:bldP spid="21533" grpId="0"/>
      <p:bldP spid="21534" grpId="0"/>
      <p:bldP spid="21535" grpId="0"/>
      <p:bldP spid="21536" grpId="0"/>
      <p:bldP spid="21537" grpId="0"/>
      <p:bldP spid="21539" grpId="0"/>
      <p:bldP spid="21540" grpId="0"/>
      <p:bldP spid="21541" grpId="0"/>
      <p:bldP spid="21542" grpId="0"/>
      <p:bldP spid="215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4ED9829-F6C8-4405-9C63-99362D1E1258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CADB7A9-2337-41F0-98FD-5D106AB50F30}" type="slidenum">
              <a:rPr lang="en-US" smtClean="0">
                <a:latin typeface="Verdana" pitchFamily="34" charset="0"/>
              </a:rPr>
              <a:pPr/>
              <a:t>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Providing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Reliable packet delivery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Flow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Congestion control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Problem: Underlying transmission facilities that actually carry the messages is unreliable!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Bit errors, corrupt packets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Lost packets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29BA11-8929-4BCE-90D3-3B9C32719EF0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987935-415D-41E9-88D3-67D7CB7BC00A}" type="slidenum">
              <a:rPr lang="en-US" smtClean="0">
                <a:latin typeface="Verdana" pitchFamily="34" charset="0"/>
              </a:rPr>
              <a:pPr/>
              <a:t>20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S PGothic" pitchFamily="34" charset="-128"/>
              </a:rPr>
              <a:t>Stop and Wait for transmission with errors and losses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2177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We can solve this with 1-bit sequence number (mod 2)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Why does it work?</a:t>
            </a:r>
          </a:p>
        </p:txBody>
      </p:sp>
      <p:sp>
        <p:nvSpPr>
          <p:cNvPr id="22535" name="Line 4"/>
          <p:cNvSpPr>
            <a:spLocks noChangeShapeType="1"/>
          </p:cNvSpPr>
          <p:nvPr/>
        </p:nvSpPr>
        <p:spPr bwMode="auto">
          <a:xfrm>
            <a:off x="987425" y="3494088"/>
            <a:ext cx="657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5"/>
          <p:cNvSpPr>
            <a:spLocks noChangeShapeType="1"/>
          </p:cNvSpPr>
          <p:nvPr/>
        </p:nvSpPr>
        <p:spPr bwMode="auto">
          <a:xfrm>
            <a:off x="989013" y="4967288"/>
            <a:ext cx="6573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6"/>
          <p:cNvSpPr>
            <a:spLocks noChangeShapeType="1"/>
          </p:cNvSpPr>
          <p:nvPr/>
        </p:nvSpPr>
        <p:spPr bwMode="auto">
          <a:xfrm>
            <a:off x="1277938" y="3463925"/>
            <a:ext cx="477837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Text Box 7"/>
          <p:cNvSpPr txBox="1">
            <a:spLocks noChangeArrowheads="1"/>
          </p:cNvSpPr>
          <p:nvPr/>
        </p:nvSpPr>
        <p:spPr bwMode="auto">
          <a:xfrm rot="4463763">
            <a:off x="810419" y="3758407"/>
            <a:ext cx="12065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Packet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Data: A</a:t>
            </a:r>
          </a:p>
        </p:txBody>
      </p:sp>
      <p:sp>
        <p:nvSpPr>
          <p:cNvPr id="22539" name="Line 8"/>
          <p:cNvSpPr>
            <a:spLocks noChangeShapeType="1"/>
          </p:cNvSpPr>
          <p:nvPr/>
        </p:nvSpPr>
        <p:spPr bwMode="auto">
          <a:xfrm flipV="1">
            <a:off x="1755775" y="3449638"/>
            <a:ext cx="406400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Text Box 9"/>
          <p:cNvSpPr txBox="1">
            <a:spLocks noChangeArrowheads="1"/>
          </p:cNvSpPr>
          <p:nvPr/>
        </p:nvSpPr>
        <p:spPr bwMode="auto">
          <a:xfrm rot="6458931">
            <a:off x="1481138" y="4395788"/>
            <a:ext cx="9572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ACK1</a:t>
            </a:r>
          </a:p>
        </p:txBody>
      </p:sp>
      <p:sp>
        <p:nvSpPr>
          <p:cNvPr id="22541" name="Line 10"/>
          <p:cNvSpPr>
            <a:spLocks noChangeShapeType="1"/>
          </p:cNvSpPr>
          <p:nvPr/>
        </p:nvSpPr>
        <p:spPr bwMode="auto">
          <a:xfrm>
            <a:off x="2208213" y="3479800"/>
            <a:ext cx="477837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2"/>
          <p:cNvSpPr>
            <a:spLocks noChangeShapeType="1"/>
          </p:cNvSpPr>
          <p:nvPr/>
        </p:nvSpPr>
        <p:spPr bwMode="auto">
          <a:xfrm flipV="1">
            <a:off x="2686050" y="3465513"/>
            <a:ext cx="406400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Text Box 13"/>
          <p:cNvSpPr txBox="1">
            <a:spLocks noChangeArrowheads="1"/>
          </p:cNvSpPr>
          <p:nvPr/>
        </p:nvSpPr>
        <p:spPr bwMode="auto">
          <a:xfrm rot="6458931">
            <a:off x="2463800" y="4521201"/>
            <a:ext cx="846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ACK0</a:t>
            </a:r>
          </a:p>
        </p:txBody>
      </p:sp>
      <p:sp>
        <p:nvSpPr>
          <p:cNvPr id="22544" name="Line 14"/>
          <p:cNvSpPr>
            <a:spLocks noChangeShapeType="1"/>
          </p:cNvSpPr>
          <p:nvPr/>
        </p:nvSpPr>
        <p:spPr bwMode="auto">
          <a:xfrm>
            <a:off x="3136900" y="3536950"/>
            <a:ext cx="477838" cy="148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AutoShape 16"/>
          <p:cNvSpPr>
            <a:spLocks noChangeArrowheads="1"/>
          </p:cNvSpPr>
          <p:nvPr/>
        </p:nvSpPr>
        <p:spPr bwMode="auto">
          <a:xfrm>
            <a:off x="3743325" y="3795713"/>
            <a:ext cx="522288" cy="34925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2546" name="Line 17"/>
          <p:cNvSpPr>
            <a:spLocks noChangeShapeType="1"/>
          </p:cNvSpPr>
          <p:nvPr/>
        </p:nvSpPr>
        <p:spPr bwMode="auto">
          <a:xfrm>
            <a:off x="3090863" y="3406775"/>
            <a:ext cx="20621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Text Box 18"/>
          <p:cNvSpPr txBox="1">
            <a:spLocks noChangeArrowheads="1"/>
          </p:cNvSpPr>
          <p:nvPr/>
        </p:nvSpPr>
        <p:spPr bwMode="auto">
          <a:xfrm>
            <a:off x="231775" y="2630488"/>
            <a:ext cx="1654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ABCD</a:t>
            </a:r>
          </a:p>
        </p:txBody>
      </p:sp>
      <p:sp>
        <p:nvSpPr>
          <p:cNvPr id="22548" name="Text Box 19"/>
          <p:cNvSpPr txBox="1">
            <a:spLocks noChangeArrowheads="1"/>
          </p:cNvSpPr>
          <p:nvPr/>
        </p:nvSpPr>
        <p:spPr bwMode="auto">
          <a:xfrm>
            <a:off x="3435350" y="3043238"/>
            <a:ext cx="1073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/>
              <a:t>Timeout</a:t>
            </a:r>
          </a:p>
        </p:txBody>
      </p:sp>
      <p:sp>
        <p:nvSpPr>
          <p:cNvPr id="22549" name="Line 20"/>
          <p:cNvSpPr>
            <a:spLocks noChangeShapeType="1"/>
          </p:cNvSpPr>
          <p:nvPr/>
        </p:nvSpPr>
        <p:spPr bwMode="auto">
          <a:xfrm>
            <a:off x="5108575" y="3455988"/>
            <a:ext cx="477838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V="1">
            <a:off x="5586413" y="3441700"/>
            <a:ext cx="406400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 rot="6458931">
            <a:off x="5310982" y="4385468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ACK1</a:t>
            </a:r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5995988" y="3457575"/>
            <a:ext cx="477837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Line 26"/>
          <p:cNvSpPr>
            <a:spLocks noChangeShapeType="1"/>
          </p:cNvSpPr>
          <p:nvPr/>
        </p:nvSpPr>
        <p:spPr bwMode="auto">
          <a:xfrm flipV="1">
            <a:off x="6473825" y="3443288"/>
            <a:ext cx="406400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 rot="6458931">
            <a:off x="6280151" y="4494212"/>
            <a:ext cx="7350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ACK</a:t>
            </a:r>
          </a:p>
        </p:txBody>
      </p:sp>
      <p:sp>
        <p:nvSpPr>
          <p:cNvPr id="22555" name="Text Box 28"/>
          <p:cNvSpPr txBox="1">
            <a:spLocks noChangeArrowheads="1"/>
          </p:cNvSpPr>
          <p:nvPr/>
        </p:nvSpPr>
        <p:spPr bwMode="auto">
          <a:xfrm>
            <a:off x="6892925" y="4638675"/>
            <a:ext cx="165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ABCD</a:t>
            </a:r>
          </a:p>
        </p:txBody>
      </p:sp>
      <p:sp>
        <p:nvSpPr>
          <p:cNvPr id="22556" name="Line 30"/>
          <p:cNvSpPr>
            <a:spLocks noChangeShapeType="1"/>
          </p:cNvSpPr>
          <p:nvPr/>
        </p:nvSpPr>
        <p:spPr bwMode="auto">
          <a:xfrm flipV="1">
            <a:off x="3654425" y="4138613"/>
            <a:ext cx="246063" cy="769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7" name="Text Box 31"/>
          <p:cNvSpPr txBox="1">
            <a:spLocks noChangeArrowheads="1"/>
          </p:cNvSpPr>
          <p:nvPr/>
        </p:nvSpPr>
        <p:spPr bwMode="auto">
          <a:xfrm rot="6458931">
            <a:off x="3361531" y="4402932"/>
            <a:ext cx="1012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ACK1</a:t>
            </a:r>
          </a:p>
        </p:txBody>
      </p:sp>
      <p:sp>
        <p:nvSpPr>
          <p:cNvPr id="22558" name="Text Box 32"/>
          <p:cNvSpPr txBox="1">
            <a:spLocks noChangeArrowheads="1"/>
          </p:cNvSpPr>
          <p:nvPr/>
        </p:nvSpPr>
        <p:spPr bwMode="auto">
          <a:xfrm rot="4463763">
            <a:off x="1826419" y="3902869"/>
            <a:ext cx="12065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Packet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Data: B</a:t>
            </a:r>
          </a:p>
        </p:txBody>
      </p:sp>
      <p:sp>
        <p:nvSpPr>
          <p:cNvPr id="22559" name="Text Box 33"/>
          <p:cNvSpPr txBox="1">
            <a:spLocks noChangeArrowheads="1"/>
          </p:cNvSpPr>
          <p:nvPr/>
        </p:nvSpPr>
        <p:spPr bwMode="auto">
          <a:xfrm rot="4463763">
            <a:off x="2710657" y="3923506"/>
            <a:ext cx="12065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Packet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Data: C</a:t>
            </a:r>
          </a:p>
        </p:txBody>
      </p:sp>
      <p:sp>
        <p:nvSpPr>
          <p:cNvPr id="22560" name="Text Box 34"/>
          <p:cNvSpPr txBox="1">
            <a:spLocks noChangeArrowheads="1"/>
          </p:cNvSpPr>
          <p:nvPr/>
        </p:nvSpPr>
        <p:spPr bwMode="auto">
          <a:xfrm rot="4463763">
            <a:off x="4769644" y="3953669"/>
            <a:ext cx="12065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Packet 0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Data: C</a:t>
            </a:r>
          </a:p>
        </p:txBody>
      </p:sp>
      <p:sp>
        <p:nvSpPr>
          <p:cNvPr id="22561" name="Text Box 36"/>
          <p:cNvSpPr txBox="1">
            <a:spLocks noChangeArrowheads="1"/>
          </p:cNvSpPr>
          <p:nvPr/>
        </p:nvSpPr>
        <p:spPr bwMode="auto">
          <a:xfrm>
            <a:off x="614363" y="5116513"/>
            <a:ext cx="15684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A1</a:t>
            </a:r>
            <a:r>
              <a:rPr lang="en-US">
                <a:sym typeface="Wingdings" pitchFamily="2" charset="2"/>
              </a:rPr>
              <a:t>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sym typeface="Wingdings" pitchFamily="2" charset="2"/>
              </a:rPr>
              <a:t>P0 is ok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P1 expected</a:t>
            </a:r>
          </a:p>
        </p:txBody>
      </p:sp>
      <p:sp>
        <p:nvSpPr>
          <p:cNvPr id="22562" name="Text Box 37"/>
          <p:cNvSpPr txBox="1">
            <a:spLocks noChangeArrowheads="1"/>
          </p:cNvSpPr>
          <p:nvPr/>
        </p:nvSpPr>
        <p:spPr bwMode="auto">
          <a:xfrm>
            <a:off x="598488" y="2836863"/>
            <a:ext cx="1485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Expects A1 to send P1</a:t>
            </a:r>
          </a:p>
        </p:txBody>
      </p:sp>
      <p:sp>
        <p:nvSpPr>
          <p:cNvPr id="22563" name="Text Box 38"/>
          <p:cNvSpPr txBox="1">
            <a:spLocks noChangeArrowheads="1"/>
          </p:cNvSpPr>
          <p:nvPr/>
        </p:nvSpPr>
        <p:spPr bwMode="auto">
          <a:xfrm rot="4463763">
            <a:off x="5642769" y="3955257"/>
            <a:ext cx="12065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Packet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Data: D</a:t>
            </a:r>
          </a:p>
        </p:txBody>
      </p:sp>
      <p:sp>
        <p:nvSpPr>
          <p:cNvPr id="22564" name="Text Box 39"/>
          <p:cNvSpPr txBox="1">
            <a:spLocks noChangeArrowheads="1"/>
          </p:cNvSpPr>
          <p:nvPr/>
        </p:nvSpPr>
        <p:spPr bwMode="auto">
          <a:xfrm>
            <a:off x="4795838" y="5141913"/>
            <a:ext cx="2322512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Expects P1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gets P0 instead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discards it</a:t>
            </a:r>
          </a:p>
        </p:txBody>
      </p:sp>
      <p:sp>
        <p:nvSpPr>
          <p:cNvPr id="22565" name="Text Box 40"/>
          <p:cNvSpPr txBox="1">
            <a:spLocks noChangeArrowheads="1"/>
          </p:cNvSpPr>
          <p:nvPr/>
        </p:nvSpPr>
        <p:spPr bwMode="auto">
          <a:xfrm>
            <a:off x="5372100" y="4548188"/>
            <a:ext cx="40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6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566" name="Text Box 42"/>
          <p:cNvSpPr txBox="1">
            <a:spLocks noChangeArrowheads="1"/>
          </p:cNvSpPr>
          <p:nvPr/>
        </p:nvSpPr>
        <p:spPr bwMode="auto">
          <a:xfrm>
            <a:off x="1976438" y="5127625"/>
            <a:ext cx="1568450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A0</a:t>
            </a:r>
            <a:r>
              <a:rPr lang="en-US">
                <a:sym typeface="Wingdings" pitchFamily="2" charset="2"/>
              </a:rPr>
              <a:t>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P1 is ok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P0 expected</a:t>
            </a:r>
          </a:p>
        </p:txBody>
      </p:sp>
      <p:sp>
        <p:nvSpPr>
          <p:cNvPr id="22567" name="Text Box 42"/>
          <p:cNvSpPr txBox="1">
            <a:spLocks noChangeArrowheads="1"/>
          </p:cNvSpPr>
          <p:nvPr/>
        </p:nvSpPr>
        <p:spPr bwMode="auto">
          <a:xfrm>
            <a:off x="3333750" y="5119688"/>
            <a:ext cx="15684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A1</a:t>
            </a:r>
            <a:r>
              <a:rPr lang="en-US">
                <a:sym typeface="Wingdings" pitchFamily="2" charset="2"/>
              </a:rPr>
              <a:t>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P0 is ok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P1 expected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A6F87B2-3564-49C1-B804-8488A807BC5D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5EB1BF-0D94-46B0-B56B-B3749B978ADE}" type="slidenum">
              <a:rPr lang="en-US" smtClean="0">
                <a:latin typeface="Verdana" pitchFamily="34" charset="0"/>
              </a:rPr>
              <a:pPr/>
              <a:t>21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Efficiency of Stop and Wait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1676400" y="6096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sz="2400">
              <a:latin typeface="Tahoma" pitchFamily="34" charset="0"/>
            </a:endParaRPr>
          </a:p>
        </p:txBody>
      </p:sp>
      <p:sp>
        <p:nvSpPr>
          <p:cNvPr id="2355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Example: (Large bandwidth x delay channels) 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50Kb/s satellite link, RTT=500ms, packet=1000 bits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t=0 		send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t=20 	packet sent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t=270 	packet is at receiver</a:t>
            </a:r>
          </a:p>
          <a:p>
            <a:pPr eaLnBrk="1" hangingPunct="1">
              <a:buFontTx/>
              <a:buNone/>
            </a:pPr>
            <a:r>
              <a:rPr lang="en-US" sz="2400" smtClean="0"/>
              <a:t>	t=520 	ACK is back 	</a:t>
            </a:r>
          </a:p>
          <a:p>
            <a:pPr eaLnBrk="1" hangingPunct="1">
              <a:buFontTx/>
              <a:buNone/>
            </a:pPr>
            <a:r>
              <a:rPr lang="en-US" sz="2400" smtClean="0">
                <a:sym typeface="Wingdings" pitchFamily="2" charset="2"/>
              </a:rPr>
              <a:t>	 </a:t>
            </a:r>
            <a:r>
              <a:rPr lang="en-US" sz="2400" smtClean="0"/>
              <a:t>Efficiency=20/520</a:t>
            </a:r>
          </a:p>
          <a:p>
            <a:pPr eaLnBrk="1" hangingPunct="1"/>
            <a:r>
              <a:rPr lang="en-GB" sz="2400" smtClean="0"/>
              <a:t>Sender is busy for 20/520 = 4% of time ... very inefficient.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33DD1BA-7AED-41E1-B8C0-D6552698F2E5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457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45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AAB140-D081-4838-850F-36D7B11C1382}" type="slidenum">
              <a:rPr lang="en-US" smtClean="0">
                <a:latin typeface="Verdana" pitchFamily="34" charset="0"/>
              </a:rPr>
              <a:pPr/>
              <a:t>22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Solution: Pipelining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358775" y="4719638"/>
            <a:ext cx="5035550" cy="1149350"/>
            <a:chOff x="1140" y="1976"/>
            <a:chExt cx="3172" cy="724"/>
          </a:xfrm>
        </p:grpSpPr>
        <p:sp>
          <p:nvSpPr>
            <p:cNvPr id="24614" name="Line 63"/>
            <p:cNvSpPr>
              <a:spLocks noChangeShapeType="1"/>
            </p:cNvSpPr>
            <p:nvPr/>
          </p:nvSpPr>
          <p:spPr bwMode="auto">
            <a:xfrm>
              <a:off x="1342" y="2377"/>
              <a:ext cx="2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Oval 64"/>
            <p:cNvSpPr>
              <a:spLocks noChangeArrowheads="1"/>
            </p:cNvSpPr>
            <p:nvPr/>
          </p:nvSpPr>
          <p:spPr bwMode="auto">
            <a:xfrm>
              <a:off x="1140" y="2281"/>
              <a:ext cx="186" cy="1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sz="1600" b="1">
                  <a:ea typeface="MS PGothic" pitchFamily="34" charset="-128"/>
                </a:rPr>
                <a:t>A</a:t>
              </a:r>
            </a:p>
          </p:txBody>
        </p:sp>
        <p:sp>
          <p:nvSpPr>
            <p:cNvPr id="24616" name="Oval 65"/>
            <p:cNvSpPr>
              <a:spLocks noChangeArrowheads="1"/>
            </p:cNvSpPr>
            <p:nvPr/>
          </p:nvSpPr>
          <p:spPr bwMode="auto">
            <a:xfrm>
              <a:off x="4126" y="2281"/>
              <a:ext cx="186" cy="18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sz="1600" b="1">
                  <a:ea typeface="MS PGothic" pitchFamily="34" charset="-128"/>
                </a:rPr>
                <a:t>B</a:t>
              </a:r>
            </a:p>
          </p:txBody>
        </p:sp>
        <p:sp>
          <p:nvSpPr>
            <p:cNvPr id="24617" name="Rectangle 66"/>
            <p:cNvSpPr>
              <a:spLocks noChangeArrowheads="1"/>
            </p:cNvSpPr>
            <p:nvPr/>
          </p:nvSpPr>
          <p:spPr bwMode="auto">
            <a:xfrm>
              <a:off x="1379" y="2215"/>
              <a:ext cx="172" cy="1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000">
                  <a:ea typeface="MS PGothic" pitchFamily="34" charset="-128"/>
                </a:rPr>
                <a:t>99</a:t>
              </a:r>
            </a:p>
          </p:txBody>
        </p:sp>
        <p:sp>
          <p:nvSpPr>
            <p:cNvPr id="24618" name="Line 67"/>
            <p:cNvSpPr>
              <a:spLocks noChangeShapeType="1"/>
            </p:cNvSpPr>
            <p:nvPr/>
          </p:nvSpPr>
          <p:spPr bwMode="auto">
            <a:xfrm>
              <a:off x="1605" y="2256"/>
              <a:ext cx="20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Line 68"/>
            <p:cNvSpPr>
              <a:spLocks noChangeShapeType="1"/>
            </p:cNvSpPr>
            <p:nvPr/>
          </p:nvSpPr>
          <p:spPr bwMode="auto">
            <a:xfrm>
              <a:off x="1935" y="2143"/>
              <a:ext cx="14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69"/>
            <p:cNvSpPr>
              <a:spLocks noChangeArrowheads="1"/>
            </p:cNvSpPr>
            <p:nvPr/>
          </p:nvSpPr>
          <p:spPr bwMode="auto">
            <a:xfrm>
              <a:off x="2259" y="1976"/>
              <a:ext cx="8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600" b="1">
                  <a:ea typeface="MS PGothic" pitchFamily="34" charset="-128"/>
                </a:rPr>
                <a:t>data stream</a:t>
              </a:r>
            </a:p>
          </p:txBody>
        </p:sp>
        <p:sp>
          <p:nvSpPr>
            <p:cNvPr id="24621" name="Line 70"/>
            <p:cNvSpPr>
              <a:spLocks noChangeShapeType="1"/>
            </p:cNvSpPr>
            <p:nvPr/>
          </p:nvSpPr>
          <p:spPr bwMode="auto">
            <a:xfrm>
              <a:off x="1935" y="2662"/>
              <a:ext cx="14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2" name="Rectangle 71"/>
            <p:cNvSpPr>
              <a:spLocks noChangeArrowheads="1"/>
            </p:cNvSpPr>
            <p:nvPr/>
          </p:nvSpPr>
          <p:spPr bwMode="auto">
            <a:xfrm>
              <a:off x="3714" y="2215"/>
              <a:ext cx="172" cy="1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000">
                  <a:ea typeface="MS PGothic" pitchFamily="34" charset="-128"/>
                </a:rPr>
                <a:t>51</a:t>
              </a:r>
            </a:p>
          </p:txBody>
        </p:sp>
        <p:sp>
          <p:nvSpPr>
            <p:cNvPr id="24623" name="Rectangle 72"/>
            <p:cNvSpPr>
              <a:spLocks noChangeArrowheads="1"/>
            </p:cNvSpPr>
            <p:nvPr/>
          </p:nvSpPr>
          <p:spPr bwMode="auto">
            <a:xfrm>
              <a:off x="3929" y="2215"/>
              <a:ext cx="172" cy="1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000">
                  <a:ea typeface="MS PGothic" pitchFamily="34" charset="-128"/>
                </a:rPr>
                <a:t>50</a:t>
              </a:r>
            </a:p>
          </p:txBody>
        </p:sp>
        <p:sp>
          <p:nvSpPr>
            <p:cNvPr id="24624" name="Rectangle 73"/>
            <p:cNvSpPr>
              <a:spLocks noChangeArrowheads="1"/>
            </p:cNvSpPr>
            <p:nvPr/>
          </p:nvSpPr>
          <p:spPr bwMode="auto">
            <a:xfrm>
              <a:off x="3929" y="2420"/>
              <a:ext cx="172" cy="1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000">
                  <a:ea typeface="MS PGothic" pitchFamily="34" charset="-128"/>
                </a:rPr>
                <a:t>49</a:t>
              </a:r>
            </a:p>
          </p:txBody>
        </p:sp>
        <p:sp>
          <p:nvSpPr>
            <p:cNvPr id="24625" name="Line 74"/>
            <p:cNvSpPr>
              <a:spLocks noChangeShapeType="1"/>
            </p:cNvSpPr>
            <p:nvPr/>
          </p:nvSpPr>
          <p:spPr bwMode="auto">
            <a:xfrm>
              <a:off x="1822" y="2468"/>
              <a:ext cx="20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6" name="Rectangle 75"/>
            <p:cNvSpPr>
              <a:spLocks noChangeArrowheads="1"/>
            </p:cNvSpPr>
            <p:nvPr/>
          </p:nvSpPr>
          <p:spPr bwMode="auto">
            <a:xfrm>
              <a:off x="1599" y="2420"/>
              <a:ext cx="172" cy="1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000">
                  <a:ea typeface="MS PGothic" pitchFamily="34" charset="-128"/>
                </a:rPr>
                <a:t>1</a:t>
              </a:r>
            </a:p>
          </p:txBody>
        </p:sp>
        <p:sp>
          <p:nvSpPr>
            <p:cNvPr id="24627" name="Rectangle 76"/>
            <p:cNvSpPr>
              <a:spLocks noChangeArrowheads="1"/>
            </p:cNvSpPr>
            <p:nvPr/>
          </p:nvSpPr>
          <p:spPr bwMode="auto">
            <a:xfrm>
              <a:off x="1389" y="2420"/>
              <a:ext cx="172" cy="1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000">
                  <a:ea typeface="MS PGothic" pitchFamily="34" charset="-128"/>
                </a:rPr>
                <a:t>0</a:t>
              </a:r>
            </a:p>
          </p:txBody>
        </p:sp>
        <p:sp>
          <p:nvSpPr>
            <p:cNvPr id="24628" name="Rectangle 77"/>
            <p:cNvSpPr>
              <a:spLocks noChangeArrowheads="1"/>
            </p:cNvSpPr>
            <p:nvPr/>
          </p:nvSpPr>
          <p:spPr bwMode="auto">
            <a:xfrm>
              <a:off x="2259" y="2488"/>
              <a:ext cx="8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600" b="1">
                  <a:ea typeface="MS PGothic" pitchFamily="34" charset="-128"/>
                </a:rPr>
                <a:t>ACK stream</a:t>
              </a:r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849313" y="1309688"/>
            <a:ext cx="8258174" cy="1431925"/>
            <a:chOff x="535" y="825"/>
            <a:chExt cx="5202" cy="902"/>
          </a:xfrm>
        </p:grpSpPr>
        <p:sp>
          <p:nvSpPr>
            <p:cNvPr id="24605" name="Line 24"/>
            <p:cNvSpPr>
              <a:spLocks noChangeShapeType="1"/>
            </p:cNvSpPr>
            <p:nvPr/>
          </p:nvSpPr>
          <p:spPr bwMode="auto">
            <a:xfrm flipV="1">
              <a:off x="543" y="1100"/>
              <a:ext cx="277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Rectangle 25"/>
            <p:cNvSpPr>
              <a:spLocks noChangeArrowheads="1"/>
            </p:cNvSpPr>
            <p:nvPr/>
          </p:nvSpPr>
          <p:spPr bwMode="auto">
            <a:xfrm>
              <a:off x="662" y="827"/>
              <a:ext cx="302" cy="28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607" name="Line 26"/>
            <p:cNvSpPr>
              <a:spLocks noChangeShapeType="1"/>
            </p:cNvSpPr>
            <p:nvPr/>
          </p:nvSpPr>
          <p:spPr bwMode="auto">
            <a:xfrm>
              <a:off x="950" y="1125"/>
              <a:ext cx="557" cy="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Line 27"/>
            <p:cNvSpPr>
              <a:spLocks noChangeShapeType="1"/>
            </p:cNvSpPr>
            <p:nvPr/>
          </p:nvSpPr>
          <p:spPr bwMode="auto">
            <a:xfrm flipV="1">
              <a:off x="1520" y="1119"/>
              <a:ext cx="339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9" name="Line 28"/>
            <p:cNvSpPr>
              <a:spLocks noChangeShapeType="1"/>
            </p:cNvSpPr>
            <p:nvPr/>
          </p:nvSpPr>
          <p:spPr bwMode="auto">
            <a:xfrm flipV="1">
              <a:off x="535" y="1623"/>
              <a:ext cx="277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0" name="Rectangle 32"/>
            <p:cNvSpPr>
              <a:spLocks noChangeArrowheads="1"/>
            </p:cNvSpPr>
            <p:nvPr/>
          </p:nvSpPr>
          <p:spPr bwMode="auto">
            <a:xfrm>
              <a:off x="1908" y="825"/>
              <a:ext cx="302" cy="28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611" name="Line 42"/>
            <p:cNvSpPr>
              <a:spLocks noChangeShapeType="1"/>
            </p:cNvSpPr>
            <p:nvPr/>
          </p:nvSpPr>
          <p:spPr bwMode="auto">
            <a:xfrm>
              <a:off x="2200" y="1123"/>
              <a:ext cx="466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Line 43"/>
            <p:cNvSpPr>
              <a:spLocks noChangeShapeType="1"/>
            </p:cNvSpPr>
            <p:nvPr/>
          </p:nvSpPr>
          <p:spPr bwMode="auto">
            <a:xfrm flipV="1">
              <a:off x="2660" y="1117"/>
              <a:ext cx="431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3" name="Rectangle 81"/>
            <p:cNvSpPr>
              <a:spLocks noChangeArrowheads="1"/>
            </p:cNvSpPr>
            <p:nvPr/>
          </p:nvSpPr>
          <p:spPr bwMode="auto">
            <a:xfrm>
              <a:off x="3533" y="893"/>
              <a:ext cx="2204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rgbClr val="FF0000"/>
                </a:buClr>
              </a:pPr>
              <a:r>
                <a:rPr lang="en-GB" sz="2000" dirty="0" smtClean="0">
                  <a:solidFill>
                    <a:srgbClr val="FF0000"/>
                  </a:solidFill>
                </a:rPr>
                <a:t>PROBLEM with Stop and Wait : </a:t>
              </a:r>
              <a:r>
                <a:rPr lang="en-GB" sz="2000" dirty="0" smtClean="0"/>
                <a:t>Sender </a:t>
              </a:r>
              <a:r>
                <a:rPr lang="en-GB" sz="2000" dirty="0"/>
                <a:t>has to </a:t>
              </a:r>
              <a:r>
                <a:rPr lang="en-GB" sz="2000" i="1" dirty="0"/>
                <a:t>wait </a:t>
              </a:r>
              <a:r>
                <a:rPr lang="en-GB" sz="2000" i="1" dirty="0" smtClean="0"/>
                <a:t>until a </a:t>
              </a:r>
              <a:r>
                <a:rPr lang="en-GB" sz="2000" i="1" dirty="0"/>
                <a:t>packet is </a:t>
              </a:r>
              <a:r>
                <a:rPr lang="en-GB" sz="2000" i="1" dirty="0" err="1"/>
                <a:t>acked</a:t>
              </a:r>
              <a:r>
                <a:rPr lang="en-GB" sz="2000" i="1" dirty="0"/>
                <a:t> before sending the next packet</a:t>
              </a:r>
              <a:r>
                <a:rPr lang="en-GB" sz="2000" dirty="0"/>
                <a:t>.</a:t>
              </a:r>
            </a:p>
          </p:txBody>
        </p:sp>
      </p:grpSp>
      <p:grpSp>
        <p:nvGrpSpPr>
          <p:cNvPr id="4" name="Group 93"/>
          <p:cNvGrpSpPr>
            <a:grpSpLocks/>
          </p:cNvGrpSpPr>
          <p:nvPr/>
        </p:nvGrpSpPr>
        <p:grpSpPr bwMode="auto">
          <a:xfrm>
            <a:off x="690563" y="2786062"/>
            <a:ext cx="8550274" cy="1847849"/>
            <a:chOff x="435" y="1755"/>
            <a:chExt cx="5386" cy="1164"/>
          </a:xfrm>
        </p:grpSpPr>
        <p:sp>
          <p:nvSpPr>
            <p:cNvPr id="24585" name="Line 4"/>
            <p:cNvSpPr>
              <a:spLocks noChangeShapeType="1"/>
            </p:cNvSpPr>
            <p:nvPr/>
          </p:nvSpPr>
          <p:spPr bwMode="auto">
            <a:xfrm flipV="1">
              <a:off x="443" y="2128"/>
              <a:ext cx="277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Rectangle 5"/>
            <p:cNvSpPr>
              <a:spLocks noChangeArrowheads="1"/>
            </p:cNvSpPr>
            <p:nvPr/>
          </p:nvSpPr>
          <p:spPr bwMode="auto">
            <a:xfrm>
              <a:off x="562" y="1855"/>
              <a:ext cx="302" cy="28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87" name="Line 8"/>
            <p:cNvSpPr>
              <a:spLocks noChangeShapeType="1"/>
            </p:cNvSpPr>
            <p:nvPr/>
          </p:nvSpPr>
          <p:spPr bwMode="auto">
            <a:xfrm flipV="1">
              <a:off x="435" y="2651"/>
              <a:ext cx="277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8" name="Rectangle 9"/>
            <p:cNvSpPr>
              <a:spLocks noChangeArrowheads="1"/>
            </p:cNvSpPr>
            <p:nvPr/>
          </p:nvSpPr>
          <p:spPr bwMode="auto">
            <a:xfrm>
              <a:off x="875" y="1854"/>
              <a:ext cx="302" cy="28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89" name="Rectangle 10"/>
            <p:cNvSpPr>
              <a:spLocks noChangeArrowheads="1"/>
            </p:cNvSpPr>
            <p:nvPr/>
          </p:nvSpPr>
          <p:spPr bwMode="auto">
            <a:xfrm>
              <a:off x="1184" y="1853"/>
              <a:ext cx="302" cy="28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90" name="Rectangle 11"/>
            <p:cNvSpPr>
              <a:spLocks noChangeArrowheads="1"/>
            </p:cNvSpPr>
            <p:nvPr/>
          </p:nvSpPr>
          <p:spPr bwMode="auto">
            <a:xfrm>
              <a:off x="1497" y="1852"/>
              <a:ext cx="302" cy="28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91" name="Rectangle 12"/>
            <p:cNvSpPr>
              <a:spLocks noChangeArrowheads="1"/>
            </p:cNvSpPr>
            <p:nvPr/>
          </p:nvSpPr>
          <p:spPr bwMode="auto">
            <a:xfrm>
              <a:off x="1808" y="1853"/>
              <a:ext cx="302" cy="28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92" name="Rectangle 13"/>
            <p:cNvSpPr>
              <a:spLocks noChangeArrowheads="1"/>
            </p:cNvSpPr>
            <p:nvPr/>
          </p:nvSpPr>
          <p:spPr bwMode="auto">
            <a:xfrm>
              <a:off x="2121" y="1852"/>
              <a:ext cx="302" cy="28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93" name="Rectangle 14"/>
            <p:cNvSpPr>
              <a:spLocks noChangeArrowheads="1"/>
            </p:cNvSpPr>
            <p:nvPr/>
          </p:nvSpPr>
          <p:spPr bwMode="auto">
            <a:xfrm>
              <a:off x="2430" y="1851"/>
              <a:ext cx="302" cy="28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94" name="Rectangle 15"/>
            <p:cNvSpPr>
              <a:spLocks noChangeArrowheads="1"/>
            </p:cNvSpPr>
            <p:nvPr/>
          </p:nvSpPr>
          <p:spPr bwMode="auto">
            <a:xfrm>
              <a:off x="2743" y="1850"/>
              <a:ext cx="302" cy="28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95" name="Rectangle 80"/>
            <p:cNvSpPr>
              <a:spLocks noChangeArrowheads="1"/>
            </p:cNvSpPr>
            <p:nvPr/>
          </p:nvSpPr>
          <p:spPr bwMode="auto">
            <a:xfrm>
              <a:off x="3336" y="2097"/>
              <a:ext cx="2485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ja-JP" sz="2000" dirty="0">
                  <a:solidFill>
                    <a:srgbClr val="FF0000"/>
                  </a:solidFill>
                  <a:ea typeface="MS PGothic" pitchFamily="34" charset="-128"/>
                </a:rPr>
                <a:t>Pipelining: 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altLang="ja-JP" sz="2000" dirty="0">
                  <a:solidFill>
                    <a:srgbClr val="FF0000"/>
                  </a:solidFill>
                  <a:ea typeface="MS PGothic" pitchFamily="34" charset="-128"/>
                </a:rPr>
                <a:t>Allowing several packets into the network before receiving ACK</a:t>
              </a:r>
            </a:p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altLang="ja-JP" sz="2000" dirty="0">
                  <a:solidFill>
                    <a:srgbClr val="FF0000"/>
                  </a:solidFill>
                  <a:ea typeface="MS PGothic" pitchFamily="34" charset="-128"/>
                </a:rPr>
                <a:t>keeps the transmission line from being idle !</a:t>
              </a:r>
            </a:p>
          </p:txBody>
        </p:sp>
        <p:sp>
          <p:nvSpPr>
            <p:cNvPr id="24596" name="Rectangle 82"/>
            <p:cNvSpPr>
              <a:spLocks noChangeArrowheads="1"/>
            </p:cNvSpPr>
            <p:nvPr/>
          </p:nvSpPr>
          <p:spPr bwMode="auto">
            <a:xfrm>
              <a:off x="448" y="1755"/>
              <a:ext cx="1408" cy="485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597" name="Line 84"/>
            <p:cNvSpPr>
              <a:spLocks noChangeShapeType="1"/>
            </p:cNvSpPr>
            <p:nvPr/>
          </p:nvSpPr>
          <p:spPr bwMode="auto">
            <a:xfrm>
              <a:off x="848" y="2139"/>
              <a:ext cx="557" cy="51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Line 85"/>
            <p:cNvSpPr>
              <a:spLocks noChangeShapeType="1"/>
            </p:cNvSpPr>
            <p:nvPr/>
          </p:nvSpPr>
          <p:spPr bwMode="auto">
            <a:xfrm flipV="1">
              <a:off x="1418" y="2133"/>
              <a:ext cx="339" cy="5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Line 86"/>
            <p:cNvSpPr>
              <a:spLocks noChangeShapeType="1"/>
            </p:cNvSpPr>
            <p:nvPr/>
          </p:nvSpPr>
          <p:spPr bwMode="auto">
            <a:xfrm>
              <a:off x="1195" y="2147"/>
              <a:ext cx="557" cy="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87"/>
            <p:cNvSpPr>
              <a:spLocks noChangeShapeType="1"/>
            </p:cNvSpPr>
            <p:nvPr/>
          </p:nvSpPr>
          <p:spPr bwMode="auto">
            <a:xfrm flipV="1">
              <a:off x="1765" y="2141"/>
              <a:ext cx="339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88"/>
            <p:cNvSpPr>
              <a:spLocks noChangeShapeType="1"/>
            </p:cNvSpPr>
            <p:nvPr/>
          </p:nvSpPr>
          <p:spPr bwMode="auto">
            <a:xfrm>
              <a:off x="1496" y="2147"/>
              <a:ext cx="557" cy="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Line 89"/>
            <p:cNvSpPr>
              <a:spLocks noChangeShapeType="1"/>
            </p:cNvSpPr>
            <p:nvPr/>
          </p:nvSpPr>
          <p:spPr bwMode="auto">
            <a:xfrm flipV="1">
              <a:off x="2066" y="2141"/>
              <a:ext cx="339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3" name="Line 90"/>
            <p:cNvSpPr>
              <a:spLocks noChangeShapeType="1"/>
            </p:cNvSpPr>
            <p:nvPr/>
          </p:nvSpPr>
          <p:spPr bwMode="auto">
            <a:xfrm>
              <a:off x="1796" y="2137"/>
              <a:ext cx="557" cy="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Line 91"/>
            <p:cNvSpPr>
              <a:spLocks noChangeShapeType="1"/>
            </p:cNvSpPr>
            <p:nvPr/>
          </p:nvSpPr>
          <p:spPr bwMode="auto">
            <a:xfrm flipV="1">
              <a:off x="2366" y="2131"/>
              <a:ext cx="339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0A3C1F2-AA00-4AB4-A2F2-27DCC39E3CF0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C85455C-3C2B-42C1-84FA-7084A0DCD91F}" type="slidenum">
              <a:rPr lang="en-US" smtClean="0">
                <a:latin typeface="Verdana" pitchFamily="34" charset="0"/>
              </a:rPr>
              <a:pPr/>
              <a:t>23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Efficiency of Stop and Wait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Example: (Large bandwidth x delay channels)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50Kb/s satellite link, RTT=500ms, packet=1000 bits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t=0 		send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t=20 	packet sent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t=270 	packet is at receiver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t=520 	ACK is back 	</a:t>
            </a:r>
            <a:endParaRPr lang="en-GB" sz="2800" dirty="0" smtClean="0"/>
          </a:p>
          <a:p>
            <a:pPr eaLnBrk="1" hangingPunct="1">
              <a:lnSpc>
                <a:spcPct val="80000"/>
              </a:lnSpc>
            </a:pPr>
            <a:r>
              <a:rPr lang="en-GB" sz="2800" dirty="0" smtClean="0">
                <a:solidFill>
                  <a:srgbClr val="FF0000"/>
                </a:solidFill>
              </a:rPr>
              <a:t>Solution: Allow sender to send up to w (&gt;1) packets without waiting for ack.</a:t>
            </a:r>
          </a:p>
          <a:p>
            <a:pPr eaLnBrk="1" hangingPunct="1">
              <a:lnSpc>
                <a:spcPct val="80000"/>
              </a:lnSpc>
            </a:pPr>
            <a:r>
              <a:rPr lang="en-GB" sz="2800" dirty="0" smtClean="0">
                <a:solidFill>
                  <a:srgbClr val="FF0000"/>
                </a:solidFill>
              </a:rPr>
              <a:t>So from t = 0 to t = 520, sender could have sent 26 packets, so let w should be at least 26.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78CAA1-932A-4D2A-A975-903A4E64EAFF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66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27F3C0-90F6-4AB7-B8AB-DF3E4802F834}" type="slidenum">
              <a:rPr lang="en-US" smtClean="0">
                <a:latin typeface="Verdana" pitchFamily="34" charset="0"/>
              </a:rPr>
              <a:pPr/>
              <a:t>24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Sliding Window Flow Control: Sender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Sender has a (buffer) window of W</a:t>
            </a:r>
            <a:r>
              <a:rPr lang="en-US" baseline="-25000" dirty="0" smtClean="0"/>
              <a:t>S</a:t>
            </a:r>
            <a:r>
              <a:rPr lang="en-US" dirty="0" smtClean="0"/>
              <a:t> contiguous packets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At any given time sender only knows about the packets in the window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Sender can transmit/retransmit the packets in the window</a:t>
            </a:r>
          </a:p>
        </p:txBody>
      </p:sp>
      <p:sp>
        <p:nvSpPr>
          <p:cNvPr id="26631" name="Line 4"/>
          <p:cNvSpPr>
            <a:spLocks noChangeShapeType="1"/>
          </p:cNvSpPr>
          <p:nvPr/>
        </p:nvSpPr>
        <p:spPr bwMode="auto">
          <a:xfrm flipV="1">
            <a:off x="4425950" y="2376488"/>
            <a:ext cx="4411663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Rectangle 5"/>
          <p:cNvSpPr>
            <a:spLocks noChangeArrowheads="1"/>
          </p:cNvSpPr>
          <p:nvPr/>
        </p:nvSpPr>
        <p:spPr bwMode="auto">
          <a:xfrm>
            <a:off x="4614863" y="1943100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5111750" y="1941513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5602288" y="1939925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6099175" y="1938338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597400" y="1286670"/>
            <a:ext cx="1741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Sender W</a:t>
            </a:r>
            <a:r>
              <a:rPr lang="en-US" baseline="-25000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=4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6615113" y="1938338"/>
            <a:ext cx="479425" cy="449262"/>
          </a:xfrm>
          <a:prstGeom prst="rect">
            <a:avLst/>
          </a:prstGeom>
          <a:solidFill>
            <a:srgbClr val="FFCC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7112000" y="1936750"/>
            <a:ext cx="479425" cy="449263"/>
          </a:xfrm>
          <a:prstGeom prst="rect">
            <a:avLst/>
          </a:prstGeom>
          <a:solidFill>
            <a:srgbClr val="FFCC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7629525" y="1936750"/>
            <a:ext cx="479425" cy="449263"/>
          </a:xfrm>
          <a:prstGeom prst="rect">
            <a:avLst/>
          </a:prstGeom>
          <a:solidFill>
            <a:srgbClr val="FFCC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8126413" y="1935163"/>
            <a:ext cx="479425" cy="449262"/>
          </a:xfrm>
          <a:prstGeom prst="rect">
            <a:avLst/>
          </a:prstGeom>
          <a:solidFill>
            <a:srgbClr val="FFCC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6641" name="Rectangle 11"/>
          <p:cNvSpPr>
            <a:spLocks noChangeArrowheads="1"/>
          </p:cNvSpPr>
          <p:nvPr/>
        </p:nvSpPr>
        <p:spPr bwMode="auto">
          <a:xfrm>
            <a:off x="4470400" y="1727200"/>
            <a:ext cx="2220913" cy="7826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6642" name="Rectangle 17"/>
          <p:cNvSpPr>
            <a:spLocks noChangeArrowheads="1"/>
          </p:cNvSpPr>
          <p:nvPr/>
        </p:nvSpPr>
        <p:spPr bwMode="auto">
          <a:xfrm>
            <a:off x="4572000" y="3126392"/>
            <a:ext cx="40386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800" dirty="0"/>
              <a:t>New packets that are allowed in the window come from the upper layer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800" dirty="0"/>
              <a:t>Each packet is numbered (</a:t>
            </a:r>
            <a:r>
              <a:rPr lang="en-US" sz="2800" dirty="0">
                <a:solidFill>
                  <a:srgbClr val="FF0000"/>
                </a:solidFill>
              </a:rPr>
              <a:t>sequence number</a:t>
            </a:r>
            <a:r>
              <a:rPr lang="en-US" sz="2800" dirty="0"/>
              <a:t>)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4653182" y="2766220"/>
            <a:ext cx="41922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0000"/>
                </a:solidFill>
              </a:rPr>
              <a:t>Packets arrive from upper layer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597400" y="2810782"/>
            <a:ext cx="4248000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5BB0BA-3005-495C-959C-BADEF92D5374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5003D0-003A-4741-8B4C-B78C6F25C82D}" type="slidenum">
              <a:rPr lang="en-US" smtClean="0">
                <a:latin typeface="Verdana" pitchFamily="34" charset="0"/>
              </a:rPr>
              <a:pPr/>
              <a:t>25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Sliding Window Flow Control: Sender</a:t>
            </a:r>
          </a:p>
        </p:txBody>
      </p:sp>
      <p:sp>
        <p:nvSpPr>
          <p:cNvPr id="711708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06913" y="3660775"/>
            <a:ext cx="4019550" cy="2378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When Ack2 comes Packet 1 goes out of the window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Window moves to include next packet from the upper layer  (Packet 5)</a:t>
            </a:r>
          </a:p>
        </p:txBody>
      </p:sp>
      <p:sp>
        <p:nvSpPr>
          <p:cNvPr id="27655" name="Line 4"/>
          <p:cNvSpPr>
            <a:spLocks noChangeShapeType="1"/>
          </p:cNvSpPr>
          <p:nvPr/>
        </p:nvSpPr>
        <p:spPr bwMode="auto">
          <a:xfrm flipV="1">
            <a:off x="4425950" y="2376488"/>
            <a:ext cx="4411663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4614863" y="1943100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7657" name="Line 6"/>
          <p:cNvSpPr>
            <a:spLocks noChangeShapeType="1"/>
          </p:cNvSpPr>
          <p:nvPr/>
        </p:nvSpPr>
        <p:spPr bwMode="auto">
          <a:xfrm>
            <a:off x="5049838" y="2401888"/>
            <a:ext cx="942975" cy="81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687" name="Line 7"/>
          <p:cNvSpPr>
            <a:spLocks noChangeShapeType="1"/>
          </p:cNvSpPr>
          <p:nvPr/>
        </p:nvSpPr>
        <p:spPr bwMode="auto">
          <a:xfrm flipV="1">
            <a:off x="6034088" y="2406650"/>
            <a:ext cx="481012" cy="798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8"/>
          <p:cNvSpPr>
            <a:spLocks noChangeShapeType="1"/>
          </p:cNvSpPr>
          <p:nvPr/>
        </p:nvSpPr>
        <p:spPr bwMode="auto">
          <a:xfrm flipV="1">
            <a:off x="4413250" y="3206750"/>
            <a:ext cx="4411663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Rectangle 9"/>
          <p:cNvSpPr>
            <a:spLocks noChangeArrowheads="1"/>
          </p:cNvSpPr>
          <p:nvPr/>
        </p:nvSpPr>
        <p:spPr bwMode="auto">
          <a:xfrm>
            <a:off x="5111750" y="1941513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7661" name="Rectangle 10"/>
          <p:cNvSpPr>
            <a:spLocks noChangeArrowheads="1"/>
          </p:cNvSpPr>
          <p:nvPr/>
        </p:nvSpPr>
        <p:spPr bwMode="auto">
          <a:xfrm>
            <a:off x="5602288" y="1939925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27662" name="Rectangle 11"/>
          <p:cNvSpPr>
            <a:spLocks noChangeArrowheads="1"/>
          </p:cNvSpPr>
          <p:nvPr/>
        </p:nvSpPr>
        <p:spPr bwMode="auto">
          <a:xfrm>
            <a:off x="6099175" y="1938338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11692" name="Text Box 12"/>
          <p:cNvSpPr txBox="1">
            <a:spLocks noChangeArrowheads="1"/>
          </p:cNvSpPr>
          <p:nvPr/>
        </p:nvSpPr>
        <p:spPr bwMode="auto">
          <a:xfrm rot="-3379996">
            <a:off x="5685632" y="2586831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Ack1</a:t>
            </a:r>
          </a:p>
        </p:txBody>
      </p:sp>
      <p:sp>
        <p:nvSpPr>
          <p:cNvPr id="711693" name="Rectangle 13"/>
          <p:cNvSpPr>
            <a:spLocks noChangeArrowheads="1"/>
          </p:cNvSpPr>
          <p:nvPr/>
        </p:nvSpPr>
        <p:spPr bwMode="auto">
          <a:xfrm>
            <a:off x="4470400" y="1727200"/>
            <a:ext cx="2220913" cy="7826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1697" name="Line 17"/>
          <p:cNvSpPr>
            <a:spLocks noChangeShapeType="1"/>
          </p:cNvSpPr>
          <p:nvPr/>
        </p:nvSpPr>
        <p:spPr bwMode="auto">
          <a:xfrm flipV="1">
            <a:off x="6546850" y="2408238"/>
            <a:ext cx="481013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1702" name="Rectangle 22"/>
          <p:cNvSpPr>
            <a:spLocks noChangeArrowheads="1"/>
          </p:cNvSpPr>
          <p:nvPr/>
        </p:nvSpPr>
        <p:spPr bwMode="auto">
          <a:xfrm>
            <a:off x="6591300" y="1941513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11703" name="Text Box 23"/>
          <p:cNvSpPr txBox="1">
            <a:spLocks noChangeArrowheads="1"/>
          </p:cNvSpPr>
          <p:nvPr/>
        </p:nvSpPr>
        <p:spPr bwMode="auto">
          <a:xfrm rot="-3379996">
            <a:off x="6188869" y="2645569"/>
            <a:ext cx="1012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Ack2</a:t>
            </a:r>
          </a:p>
        </p:txBody>
      </p:sp>
      <p:sp>
        <p:nvSpPr>
          <p:cNvPr id="27668" name="Text Box 25"/>
          <p:cNvSpPr txBox="1">
            <a:spLocks noChangeArrowheads="1"/>
          </p:cNvSpPr>
          <p:nvPr/>
        </p:nvSpPr>
        <p:spPr bwMode="auto">
          <a:xfrm>
            <a:off x="6357938" y="1233488"/>
            <a:ext cx="1741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Sender W</a:t>
            </a:r>
            <a:r>
              <a:rPr lang="en-US" baseline="-25000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=4</a:t>
            </a:r>
          </a:p>
        </p:txBody>
      </p:sp>
      <p:sp>
        <p:nvSpPr>
          <p:cNvPr id="711706" name="Rectangle 26"/>
          <p:cNvSpPr>
            <a:spLocks noChangeArrowheads="1"/>
          </p:cNvSpPr>
          <p:nvPr/>
        </p:nvSpPr>
        <p:spPr bwMode="auto">
          <a:xfrm>
            <a:off x="7083425" y="1939925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11707" name="Rectangle 27"/>
          <p:cNvSpPr>
            <a:spLocks noChangeArrowheads="1"/>
          </p:cNvSpPr>
          <p:nvPr/>
        </p:nvSpPr>
        <p:spPr bwMode="auto">
          <a:xfrm>
            <a:off x="5600700" y="1711325"/>
            <a:ext cx="2220913" cy="7826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1704" name="Rectangle 24"/>
          <p:cNvSpPr>
            <a:spLocks noChangeArrowheads="1"/>
          </p:cNvSpPr>
          <p:nvPr/>
        </p:nvSpPr>
        <p:spPr bwMode="auto">
          <a:xfrm>
            <a:off x="5083175" y="1714500"/>
            <a:ext cx="2220913" cy="7826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1709" name="Rectangle 29"/>
          <p:cNvSpPr>
            <a:spLocks noChangeArrowheads="1"/>
          </p:cNvSpPr>
          <p:nvPr/>
        </p:nvSpPr>
        <p:spPr bwMode="auto">
          <a:xfrm>
            <a:off x="673100" y="1816100"/>
            <a:ext cx="40195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400"/>
              <a:t>Initially: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000"/>
              <a:t>Window has 0 to W</a:t>
            </a:r>
            <a:r>
              <a:rPr lang="en-US" sz="2000" baseline="-25000"/>
              <a:t>S</a:t>
            </a:r>
            <a:r>
              <a:rPr lang="en-US" sz="2000"/>
              <a:t>-1 (0 to 3)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–"/>
            </a:pPr>
            <a:r>
              <a:rPr lang="en-US" sz="2000"/>
              <a:t>The transmitter can send W</a:t>
            </a:r>
            <a:r>
              <a:rPr lang="en-US" sz="2000" baseline="-25000"/>
              <a:t>S</a:t>
            </a:r>
            <a:r>
              <a:rPr lang="en-US" sz="2000"/>
              <a:t> packets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400"/>
              <a:t>When Ack1 comes Packet 0 goes out of the window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400"/>
              <a:t>Window moves to include next packet from the upper layer (Packet 4)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7" grpId="0" animBg="1"/>
      <p:bldP spid="711692" grpId="0"/>
      <p:bldP spid="711693" grpId="0" animBg="1"/>
      <p:bldP spid="711697" grpId="0" animBg="1"/>
      <p:bldP spid="711702" grpId="0" animBg="1"/>
      <p:bldP spid="711703" grpId="0"/>
      <p:bldP spid="711706" grpId="0" animBg="1"/>
      <p:bldP spid="711707" grpId="0" animBg="1"/>
      <p:bldP spid="711707" grpId="1" animBg="1"/>
      <p:bldP spid="711707" grpId="2" animBg="1"/>
      <p:bldP spid="711704" grpId="0" animBg="1"/>
      <p:bldP spid="711704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235375-4D13-4F25-A999-04BBABA24E1E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64D1D10-C817-407F-BB26-FC5B539B1498}" type="slidenum">
              <a:rPr lang="en-US" smtClean="0">
                <a:latin typeface="Verdana" pitchFamily="34" charset="0"/>
              </a:rPr>
              <a:pPr/>
              <a:t>26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Sliding Window Flow Control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With a sender window size of 1</a:t>
            </a:r>
          </a:p>
          <a:p>
            <a:pPr lvl="1" eaLnBrk="1" hangingPunct="1"/>
            <a:r>
              <a:rPr lang="en-US" altLang="ja-JP" smtClean="0">
                <a:ea typeface="MS PGothic" pitchFamily="34" charset="-128"/>
              </a:rPr>
              <a:t>the sender waits for an ACK before sending another packet</a:t>
            </a:r>
          </a:p>
          <a:p>
            <a:pPr lvl="1" eaLnBrk="1" hangingPunct="1"/>
            <a:r>
              <a:rPr lang="en-US" altLang="ja-JP" smtClean="0">
                <a:solidFill>
                  <a:srgbClr val="FF0000"/>
                </a:solidFill>
                <a:ea typeface="MS PGothic" pitchFamily="34" charset="-128"/>
              </a:rPr>
              <a:t>Which protocol is this actually?</a:t>
            </a:r>
          </a:p>
          <a:p>
            <a:pPr lvl="1" eaLnBrk="1" hangingPunct="1"/>
            <a:r>
              <a:rPr lang="en-US" altLang="ja-JP" smtClean="0">
                <a:solidFill>
                  <a:srgbClr val="FF0000"/>
                </a:solidFill>
                <a:ea typeface="MS PGothic" pitchFamily="34" charset="-128"/>
              </a:rPr>
              <a:t>This protocol behaves identically to stop and wait </a:t>
            </a:r>
          </a:p>
          <a:p>
            <a:pPr eaLnBrk="1" hangingPunct="1"/>
            <a:endParaRPr lang="en-US" sz="2400" baseline="30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7FE585-9561-4236-B9EB-BBF27B1CE2AE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BF841ED-98C1-4323-AD82-A4F1909E202F}" type="slidenum">
              <a:rPr lang="en-US" smtClean="0">
                <a:latin typeface="Verdana" pitchFamily="34" charset="0"/>
              </a:rPr>
              <a:pPr/>
              <a:t>27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Duplex Protocols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Usually data flows both directions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Ex: HTTP request response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Piggy backing 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Send data and the acknowledgement for the received data together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We can use the header of the packet to denote if it is an acknowledgement packet or a data packet.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Cumulative acknowledgement: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/>
              <a:t>ACKn</a:t>
            </a:r>
            <a:r>
              <a:rPr lang="en-US" sz="2400" dirty="0" smtClean="0"/>
              <a:t> acknowledges all </a:t>
            </a:r>
            <a:r>
              <a:rPr lang="en-US" sz="2400" dirty="0" err="1" smtClean="0"/>
              <a:t>upto</a:t>
            </a:r>
            <a:r>
              <a:rPr lang="en-US" sz="2400" dirty="0" smtClean="0"/>
              <a:t> n-1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It is possible to send ACK5 after ACK3 without sending ACK4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54FD9A1-0AA4-42E7-BA46-5CAB5B489476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DDC446D-79B2-454F-B4F4-6DFA80226235}" type="slidenum">
              <a:rPr lang="en-US" smtClean="0">
                <a:latin typeface="Verdana" pitchFamily="34" charset="0"/>
              </a:rPr>
              <a:pPr/>
              <a:t>28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ja-JP" sz="3600" smtClean="0">
                <a:ea typeface="MS PGothic" pitchFamily="34" charset="-128"/>
              </a:rPr>
              <a:t>Sliding Window Protocols</a:t>
            </a:r>
            <a:br>
              <a:rPr lang="en-US" altLang="ja-JP" sz="3600" smtClean="0">
                <a:ea typeface="MS PGothic" pitchFamily="34" charset="-128"/>
              </a:rPr>
            </a:br>
            <a:r>
              <a:rPr lang="en-US" altLang="ja-JP" sz="2800" i="1" smtClean="0">
                <a:ea typeface="MS PGothic" pitchFamily="34" charset="-128"/>
              </a:rPr>
              <a:t>Piggybacking Cumulative Acknowledgements</a:t>
            </a:r>
          </a:p>
        </p:txBody>
      </p:sp>
      <p:sp>
        <p:nvSpPr>
          <p:cNvPr id="30726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4318953" y="1568450"/>
            <a:ext cx="4789806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Ack2: Cumulative ACK: </a:t>
            </a:r>
            <a:r>
              <a:rPr lang="en-US" dirty="0" err="1" smtClean="0"/>
              <a:t>Acks</a:t>
            </a:r>
            <a:r>
              <a:rPr lang="en-US" dirty="0" smtClean="0"/>
              <a:t> all packets </a:t>
            </a:r>
            <a:r>
              <a:rPr lang="en-US" dirty="0" err="1" smtClean="0"/>
              <a:t>upto</a:t>
            </a:r>
            <a:r>
              <a:rPr lang="en-US" dirty="0" smtClean="0"/>
              <a:t> and including 1 (packet 0 and packet 1)</a:t>
            </a:r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 flipV="1">
            <a:off x="173990" y="2690813"/>
            <a:ext cx="4411663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362903" y="2257425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12712" name="Line 8"/>
          <p:cNvSpPr>
            <a:spLocks noChangeShapeType="1"/>
          </p:cNvSpPr>
          <p:nvPr/>
        </p:nvSpPr>
        <p:spPr bwMode="auto">
          <a:xfrm>
            <a:off x="840740" y="2751138"/>
            <a:ext cx="566738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V="1">
            <a:off x="161290" y="4192588"/>
            <a:ext cx="4411663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859790" y="2255838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350328" y="2254250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847215" y="2252663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12720" name="Line 16"/>
          <p:cNvSpPr>
            <a:spLocks noChangeShapeType="1"/>
          </p:cNvSpPr>
          <p:nvPr/>
        </p:nvSpPr>
        <p:spPr bwMode="auto">
          <a:xfrm flipV="1">
            <a:off x="1961515" y="2684463"/>
            <a:ext cx="365125" cy="149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2721" name="Rectangle 17"/>
          <p:cNvSpPr>
            <a:spLocks noChangeArrowheads="1"/>
          </p:cNvSpPr>
          <p:nvPr/>
        </p:nvSpPr>
        <p:spPr bwMode="auto">
          <a:xfrm>
            <a:off x="2339340" y="2255838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12722" name="Text Box 18"/>
          <p:cNvSpPr txBox="1">
            <a:spLocks noChangeArrowheads="1"/>
          </p:cNvSpPr>
          <p:nvPr/>
        </p:nvSpPr>
        <p:spPr bwMode="auto">
          <a:xfrm rot="-4509067">
            <a:off x="1239203" y="3328987"/>
            <a:ext cx="1544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Ack2 on data</a:t>
            </a:r>
          </a:p>
        </p:txBody>
      </p:sp>
      <p:sp>
        <p:nvSpPr>
          <p:cNvPr id="30737" name="Text Box 20"/>
          <p:cNvSpPr txBox="1">
            <a:spLocks noChangeArrowheads="1"/>
          </p:cNvSpPr>
          <p:nvPr/>
        </p:nvSpPr>
        <p:spPr bwMode="auto">
          <a:xfrm>
            <a:off x="1409065" y="1536700"/>
            <a:ext cx="1741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Sender W</a:t>
            </a:r>
            <a:r>
              <a:rPr lang="en-US" baseline="-25000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=4</a:t>
            </a:r>
          </a:p>
        </p:txBody>
      </p:sp>
      <p:sp>
        <p:nvSpPr>
          <p:cNvPr id="712725" name="Rectangle 21"/>
          <p:cNvSpPr>
            <a:spLocks noChangeArrowheads="1"/>
          </p:cNvSpPr>
          <p:nvPr/>
        </p:nvSpPr>
        <p:spPr bwMode="auto">
          <a:xfrm>
            <a:off x="2831465" y="2254250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12727" name="Line 23"/>
          <p:cNvSpPr>
            <a:spLocks noChangeShapeType="1"/>
          </p:cNvSpPr>
          <p:nvPr/>
        </p:nvSpPr>
        <p:spPr bwMode="auto">
          <a:xfrm>
            <a:off x="1363028" y="2689225"/>
            <a:ext cx="550862" cy="151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2748" name="Rectangle 44"/>
          <p:cNvSpPr>
            <a:spLocks noChangeArrowheads="1"/>
          </p:cNvSpPr>
          <p:nvPr/>
        </p:nvSpPr>
        <p:spPr bwMode="auto">
          <a:xfrm>
            <a:off x="3323590" y="2251075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712752" name="Rectangle 48"/>
          <p:cNvSpPr>
            <a:spLocks noChangeArrowheads="1"/>
          </p:cNvSpPr>
          <p:nvPr/>
        </p:nvSpPr>
        <p:spPr bwMode="auto">
          <a:xfrm>
            <a:off x="275590" y="1982788"/>
            <a:ext cx="2103438" cy="7826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2753" name="Rectangle 49"/>
          <p:cNvSpPr>
            <a:spLocks noChangeArrowheads="1"/>
          </p:cNvSpPr>
          <p:nvPr/>
        </p:nvSpPr>
        <p:spPr bwMode="auto">
          <a:xfrm>
            <a:off x="1245553" y="1979613"/>
            <a:ext cx="2103437" cy="7826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12" grpId="0" animBg="1"/>
      <p:bldP spid="712720" grpId="0" animBg="1"/>
      <p:bldP spid="712721" grpId="0" animBg="1"/>
      <p:bldP spid="712722" grpId="0"/>
      <p:bldP spid="712725" grpId="0" animBg="1"/>
      <p:bldP spid="712727" grpId="0" animBg="1"/>
      <p:bldP spid="712748" grpId="0" animBg="1"/>
      <p:bldP spid="712752" grpId="0" animBg="1"/>
      <p:bldP spid="7127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EED9DF-30E5-4A51-9D20-A077CC03F8D9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36706E1-3BBC-455D-97F8-6824BC7FB7CB}" type="slidenum">
              <a:rPr lang="en-US" smtClean="0">
                <a:latin typeface="Verdana" pitchFamily="34" charset="0"/>
              </a:rPr>
              <a:pPr/>
              <a:t>29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ja-JP" sz="3600" smtClean="0">
                <a:ea typeface="MS PGothic" pitchFamily="34" charset="-128"/>
              </a:rPr>
              <a:t>Sliding Window Protocols</a:t>
            </a:r>
            <a:br>
              <a:rPr lang="en-US" altLang="ja-JP" sz="3600" smtClean="0">
                <a:ea typeface="MS PGothic" pitchFamily="34" charset="-128"/>
              </a:rPr>
            </a:br>
            <a:r>
              <a:rPr lang="en-US" altLang="ja-JP" sz="2800" i="1" smtClean="0">
                <a:ea typeface="MS PGothic" pitchFamily="34" charset="-128"/>
              </a:rPr>
              <a:t>Piggybacking Cumulative Acknowledgements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25" y="1600200"/>
            <a:ext cx="4310063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Ack3: </a:t>
            </a:r>
            <a:r>
              <a:rPr lang="en-US" dirty="0" err="1" smtClean="0"/>
              <a:t>Acks</a:t>
            </a:r>
            <a:r>
              <a:rPr lang="en-US" dirty="0" smtClean="0"/>
              <a:t> all packets </a:t>
            </a:r>
            <a:r>
              <a:rPr lang="en-US" dirty="0" err="1" smtClean="0"/>
              <a:t>upto</a:t>
            </a:r>
            <a:r>
              <a:rPr lang="en-US" dirty="0" smtClean="0"/>
              <a:t> and including 2 (only packet 2)</a:t>
            </a:r>
          </a:p>
          <a:p>
            <a:pPr eaLnBrk="1" hangingPunct="1"/>
            <a:r>
              <a:rPr lang="en-US" dirty="0" smtClean="0"/>
              <a:t>Window moves</a:t>
            </a:r>
          </a:p>
        </p:txBody>
      </p:sp>
      <p:sp>
        <p:nvSpPr>
          <p:cNvPr id="31751" name="Line 4"/>
          <p:cNvSpPr>
            <a:spLocks noChangeShapeType="1"/>
          </p:cNvSpPr>
          <p:nvPr/>
        </p:nvSpPr>
        <p:spPr bwMode="auto">
          <a:xfrm flipV="1">
            <a:off x="311150" y="2693988"/>
            <a:ext cx="4411663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2" name="Rectangle 5"/>
          <p:cNvSpPr>
            <a:spLocks noChangeArrowheads="1"/>
          </p:cNvSpPr>
          <p:nvPr/>
        </p:nvSpPr>
        <p:spPr bwMode="auto">
          <a:xfrm>
            <a:off x="500063" y="2260600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50598" name="Line 6"/>
          <p:cNvSpPr>
            <a:spLocks noChangeShapeType="1"/>
          </p:cNvSpPr>
          <p:nvPr/>
        </p:nvSpPr>
        <p:spPr bwMode="auto">
          <a:xfrm>
            <a:off x="977900" y="2754313"/>
            <a:ext cx="566738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4" name="Line 7"/>
          <p:cNvSpPr>
            <a:spLocks noChangeShapeType="1"/>
          </p:cNvSpPr>
          <p:nvPr/>
        </p:nvSpPr>
        <p:spPr bwMode="auto">
          <a:xfrm flipV="1">
            <a:off x="298450" y="4195763"/>
            <a:ext cx="4411663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5" name="Rectangle 8"/>
          <p:cNvSpPr>
            <a:spLocks noChangeArrowheads="1"/>
          </p:cNvSpPr>
          <p:nvPr/>
        </p:nvSpPr>
        <p:spPr bwMode="auto">
          <a:xfrm>
            <a:off x="996950" y="2259013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1756" name="Rectangle 9"/>
          <p:cNvSpPr>
            <a:spLocks noChangeArrowheads="1"/>
          </p:cNvSpPr>
          <p:nvPr/>
        </p:nvSpPr>
        <p:spPr bwMode="auto">
          <a:xfrm>
            <a:off x="1487488" y="2257425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1757" name="Rectangle 10"/>
          <p:cNvSpPr>
            <a:spLocks noChangeArrowheads="1"/>
          </p:cNvSpPr>
          <p:nvPr/>
        </p:nvSpPr>
        <p:spPr bwMode="auto">
          <a:xfrm>
            <a:off x="1984375" y="2255838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50603" name="Line 11"/>
          <p:cNvSpPr>
            <a:spLocks noChangeShapeType="1"/>
          </p:cNvSpPr>
          <p:nvPr/>
        </p:nvSpPr>
        <p:spPr bwMode="auto">
          <a:xfrm flipV="1">
            <a:off x="2098675" y="2687638"/>
            <a:ext cx="365125" cy="1493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0604" name="Rectangle 12"/>
          <p:cNvSpPr>
            <a:spLocks noChangeArrowheads="1"/>
          </p:cNvSpPr>
          <p:nvPr/>
        </p:nvSpPr>
        <p:spPr bwMode="auto">
          <a:xfrm>
            <a:off x="2476500" y="2259013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50605" name="Text Box 13"/>
          <p:cNvSpPr txBox="1">
            <a:spLocks noChangeArrowheads="1"/>
          </p:cNvSpPr>
          <p:nvPr/>
        </p:nvSpPr>
        <p:spPr bwMode="auto">
          <a:xfrm rot="-4509067">
            <a:off x="1376363" y="3332162"/>
            <a:ext cx="1544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Ack2 on data</a:t>
            </a:r>
          </a:p>
        </p:txBody>
      </p:sp>
      <p:sp>
        <p:nvSpPr>
          <p:cNvPr id="31761" name="Text Box 14"/>
          <p:cNvSpPr txBox="1">
            <a:spLocks noChangeArrowheads="1"/>
          </p:cNvSpPr>
          <p:nvPr/>
        </p:nvSpPr>
        <p:spPr bwMode="auto">
          <a:xfrm>
            <a:off x="1546225" y="1539875"/>
            <a:ext cx="1741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Sender W</a:t>
            </a:r>
            <a:r>
              <a:rPr lang="en-US" baseline="-25000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=4</a:t>
            </a:r>
          </a:p>
        </p:txBody>
      </p:sp>
      <p:sp>
        <p:nvSpPr>
          <p:cNvPr id="750607" name="Rectangle 15"/>
          <p:cNvSpPr>
            <a:spLocks noChangeArrowheads="1"/>
          </p:cNvSpPr>
          <p:nvPr/>
        </p:nvSpPr>
        <p:spPr bwMode="auto">
          <a:xfrm>
            <a:off x="2968625" y="2257425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50608" name="Rectangle 16"/>
          <p:cNvSpPr>
            <a:spLocks noChangeArrowheads="1"/>
          </p:cNvSpPr>
          <p:nvPr/>
        </p:nvSpPr>
        <p:spPr bwMode="auto">
          <a:xfrm>
            <a:off x="1355725" y="2043113"/>
            <a:ext cx="2220913" cy="7826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50609" name="Line 17"/>
          <p:cNvSpPr>
            <a:spLocks noChangeShapeType="1"/>
          </p:cNvSpPr>
          <p:nvPr/>
        </p:nvSpPr>
        <p:spPr bwMode="auto">
          <a:xfrm>
            <a:off x="1500188" y="2692400"/>
            <a:ext cx="550862" cy="151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0610" name="Rectangle 18"/>
          <p:cNvSpPr>
            <a:spLocks noChangeArrowheads="1"/>
          </p:cNvSpPr>
          <p:nvPr/>
        </p:nvSpPr>
        <p:spPr bwMode="auto">
          <a:xfrm>
            <a:off x="442913" y="2057400"/>
            <a:ext cx="2103437" cy="7826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50611" name="Line 19"/>
          <p:cNvSpPr>
            <a:spLocks noChangeShapeType="1"/>
          </p:cNvSpPr>
          <p:nvPr/>
        </p:nvSpPr>
        <p:spPr bwMode="auto">
          <a:xfrm flipV="1">
            <a:off x="2662238" y="2668588"/>
            <a:ext cx="322262" cy="149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0612" name="Line 20"/>
          <p:cNvSpPr>
            <a:spLocks noChangeShapeType="1"/>
          </p:cNvSpPr>
          <p:nvPr/>
        </p:nvSpPr>
        <p:spPr bwMode="auto">
          <a:xfrm>
            <a:off x="2019300" y="2762250"/>
            <a:ext cx="595313" cy="1427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0613" name="Text Box 21"/>
          <p:cNvSpPr txBox="1">
            <a:spLocks noChangeArrowheads="1"/>
          </p:cNvSpPr>
          <p:nvPr/>
        </p:nvSpPr>
        <p:spPr bwMode="auto">
          <a:xfrm rot="-4671588">
            <a:off x="1915319" y="3290094"/>
            <a:ext cx="154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Ack3 on data</a:t>
            </a:r>
          </a:p>
        </p:txBody>
      </p:sp>
      <p:sp>
        <p:nvSpPr>
          <p:cNvPr id="750614" name="Rectangle 22"/>
          <p:cNvSpPr>
            <a:spLocks noChangeArrowheads="1"/>
          </p:cNvSpPr>
          <p:nvPr/>
        </p:nvSpPr>
        <p:spPr bwMode="auto">
          <a:xfrm>
            <a:off x="3460750" y="2254250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750615" name="Rectangle 23"/>
          <p:cNvSpPr>
            <a:spLocks noChangeArrowheads="1"/>
          </p:cNvSpPr>
          <p:nvPr/>
        </p:nvSpPr>
        <p:spPr bwMode="auto">
          <a:xfrm>
            <a:off x="1862138" y="2012950"/>
            <a:ext cx="2220912" cy="7826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8" grpId="0" animBg="1"/>
      <p:bldP spid="750603" grpId="0" animBg="1"/>
      <p:bldP spid="750604" grpId="0" animBg="1"/>
      <p:bldP spid="750605" grpId="0"/>
      <p:bldP spid="750607" grpId="0" animBg="1"/>
      <p:bldP spid="750608" grpId="0" animBg="1"/>
      <p:bldP spid="750608" grpId="1" animBg="1"/>
      <p:bldP spid="750609" grpId="0" animBg="1"/>
      <p:bldP spid="750610" grpId="0" animBg="1"/>
      <p:bldP spid="750611" grpId="0" animBg="1"/>
      <p:bldP spid="750612" grpId="0" animBg="1"/>
      <p:bldP spid="750613" grpId="0"/>
      <p:bldP spid="750614" grpId="0" animBg="1"/>
      <p:bldP spid="7506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21E94F-D47F-4AB0-B459-BCA2C35904C4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FC42F5C-A0C7-488B-B350-F0C6AD6487CE}" type="slidenum">
              <a:rPr lang="en-US" smtClean="0">
                <a:latin typeface="Verdana" pitchFamily="34" charset="0"/>
              </a:rPr>
              <a:pPr/>
              <a:t>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772511" y="109705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66546"/>
            <a:ext cx="8229600" cy="2961290"/>
          </a:xfrm>
        </p:spPr>
        <p:txBody>
          <a:bodyPr/>
          <a:lstStyle/>
          <a:p>
            <a:pPr eaLnBrk="1" hangingPunct="1"/>
            <a:r>
              <a:rPr lang="en-US" dirty="0" smtClean="0"/>
              <a:t>Transport layer (TCP): 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End-to-end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process</a:t>
            </a:r>
            <a:r>
              <a:rPr lang="en-US" dirty="0" smtClean="0"/>
              <a:t> communication over unreliable connectionless </a:t>
            </a:r>
            <a:r>
              <a:rPr lang="en-US" dirty="0" smtClean="0">
                <a:solidFill>
                  <a:srgbClr val="FF0000"/>
                </a:solidFill>
              </a:rPr>
              <a:t>network</a:t>
            </a:r>
            <a:r>
              <a:rPr lang="en-US" dirty="0" smtClean="0"/>
              <a:t> </a:t>
            </a:r>
          </a:p>
          <a:p>
            <a:pPr eaLnBrk="1" hangingPunct="1"/>
            <a:r>
              <a:rPr lang="en-US" dirty="0" smtClean="0"/>
              <a:t>Data Link layer (later)</a:t>
            </a:r>
          </a:p>
          <a:p>
            <a:pPr lvl="1" eaLnBrk="1" hangingPunct="1"/>
            <a:r>
              <a:rPr lang="en-US" dirty="0" smtClean="0"/>
              <a:t>Communication between </a:t>
            </a:r>
            <a:r>
              <a:rPr lang="en-US" dirty="0" smtClean="0">
                <a:solidFill>
                  <a:srgbClr val="FF0000"/>
                </a:solidFill>
              </a:rPr>
              <a:t>two machines </a:t>
            </a:r>
            <a:r>
              <a:rPr lang="en-US" dirty="0" smtClean="0"/>
              <a:t>connected by an unreliable </a:t>
            </a:r>
            <a:r>
              <a:rPr lang="en-US" dirty="0" smtClean="0">
                <a:solidFill>
                  <a:srgbClr val="FF0000"/>
                </a:solidFill>
              </a:rPr>
              <a:t>link</a:t>
            </a:r>
            <a:r>
              <a:rPr lang="en-US" dirty="0" smtClean="0"/>
              <a:t> with errors</a:t>
            </a:r>
          </a:p>
          <a:p>
            <a:pPr eaLnBrk="1" hangingPunct="1"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43152" y="1125759"/>
            <a:ext cx="2517230" cy="4414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Upper Layer 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43152" y="1567192"/>
            <a:ext cx="2517230" cy="694311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Reliable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Transmission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Layer 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54821" y="1104109"/>
            <a:ext cx="914401" cy="4414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54820" y="1787910"/>
            <a:ext cx="914401" cy="44143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74480" y="1787910"/>
            <a:ext cx="1024755" cy="441434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Control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043152" y="2272235"/>
            <a:ext cx="2517230" cy="694311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Unreliable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Transmission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kumimoji="0" 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3F941B-34FE-4F5C-A2B3-97B92D617F16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C21529A-6241-40E7-908E-41CE6508B5D7}" type="slidenum">
              <a:rPr lang="en-US" smtClean="0">
                <a:latin typeface="Verdana" pitchFamily="34" charset="0"/>
              </a:rPr>
              <a:pPr/>
              <a:t>30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2773" name="Line 3"/>
          <p:cNvSpPr>
            <a:spLocks noChangeShapeType="1"/>
          </p:cNvSpPr>
          <p:nvPr/>
        </p:nvSpPr>
        <p:spPr bwMode="auto">
          <a:xfrm flipV="1">
            <a:off x="1479550" y="2859088"/>
            <a:ext cx="6181725" cy="30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1668463" y="2439988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V="1">
            <a:off x="1466850" y="3675063"/>
            <a:ext cx="6108700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2165350" y="2438400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2655888" y="2436813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3152775" y="2435225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18858" name="Line 10"/>
          <p:cNvSpPr>
            <a:spLocks noChangeShapeType="1"/>
          </p:cNvSpPr>
          <p:nvPr/>
        </p:nvSpPr>
        <p:spPr bwMode="auto">
          <a:xfrm flipV="1">
            <a:off x="3267075" y="2890838"/>
            <a:ext cx="1743075" cy="798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59" name="Rectangle 11"/>
          <p:cNvSpPr>
            <a:spLocks noChangeArrowheads="1"/>
          </p:cNvSpPr>
          <p:nvPr/>
        </p:nvSpPr>
        <p:spPr bwMode="auto">
          <a:xfrm>
            <a:off x="4987925" y="2395538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18860" name="Text Box 12"/>
          <p:cNvSpPr txBox="1">
            <a:spLocks noChangeArrowheads="1"/>
          </p:cNvSpPr>
          <p:nvPr/>
        </p:nvSpPr>
        <p:spPr bwMode="auto">
          <a:xfrm rot="-1519423">
            <a:off x="3652838" y="3125788"/>
            <a:ext cx="1627187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Ack4</a:t>
            </a:r>
          </a:p>
          <a:p>
            <a:pPr>
              <a:spcBef>
                <a:spcPct val="50000"/>
              </a:spcBef>
            </a:pPr>
            <a:r>
              <a:rPr lang="en-US"/>
              <a:t>with data</a:t>
            </a:r>
          </a:p>
        </p:txBody>
      </p:sp>
      <p:sp>
        <p:nvSpPr>
          <p:cNvPr id="32782" name="Text Box 13"/>
          <p:cNvSpPr txBox="1">
            <a:spLocks noChangeArrowheads="1"/>
          </p:cNvSpPr>
          <p:nvPr/>
        </p:nvSpPr>
        <p:spPr bwMode="auto">
          <a:xfrm>
            <a:off x="623888" y="1654175"/>
            <a:ext cx="1741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Sender W</a:t>
            </a:r>
            <a:r>
              <a:rPr lang="en-US" baseline="-25000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=4</a:t>
            </a:r>
          </a:p>
        </p:txBody>
      </p:sp>
      <p:sp>
        <p:nvSpPr>
          <p:cNvPr id="718862" name="Rectangle 14"/>
          <p:cNvSpPr>
            <a:spLocks noChangeArrowheads="1"/>
          </p:cNvSpPr>
          <p:nvPr/>
        </p:nvSpPr>
        <p:spPr bwMode="auto">
          <a:xfrm>
            <a:off x="5480050" y="2408238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2784" name="Rectangle 17"/>
          <p:cNvSpPr>
            <a:spLocks noChangeArrowheads="1"/>
          </p:cNvSpPr>
          <p:nvPr/>
        </p:nvSpPr>
        <p:spPr bwMode="auto">
          <a:xfrm>
            <a:off x="1611313" y="2208213"/>
            <a:ext cx="2103437" cy="7826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8866" name="Text Box 18"/>
          <p:cNvSpPr txBox="1">
            <a:spLocks noChangeArrowheads="1"/>
          </p:cNvSpPr>
          <p:nvPr/>
        </p:nvSpPr>
        <p:spPr bwMode="auto">
          <a:xfrm>
            <a:off x="1174750" y="4540250"/>
            <a:ext cx="3875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Long propagation delay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 pipe is not full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2786" name="Rectangle 2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ja-JP" sz="3600" smtClean="0">
                <a:ea typeface="MS PGothic" pitchFamily="34" charset="-128"/>
              </a:rPr>
              <a:t>Sliding Window Protocols</a:t>
            </a:r>
            <a:r>
              <a:rPr lang="en-US" altLang="ja-JP" sz="2800" smtClean="0">
                <a:ea typeface="MS PGothic" pitchFamily="34" charset="-128"/>
              </a:rPr>
              <a:t/>
            </a:r>
            <a:br>
              <a:rPr lang="en-US" altLang="ja-JP" sz="2800" smtClean="0">
                <a:ea typeface="MS PGothic" pitchFamily="34" charset="-128"/>
              </a:rPr>
            </a:br>
            <a:r>
              <a:rPr lang="en-US" altLang="ja-JP" sz="2800" i="1" smtClean="0">
                <a:ea typeface="MS PGothic" pitchFamily="34" charset="-128"/>
              </a:rPr>
              <a:t>Piggybacking Cumulative Acknowledgements</a:t>
            </a:r>
          </a:p>
        </p:txBody>
      </p:sp>
      <p:sp>
        <p:nvSpPr>
          <p:cNvPr id="718869" name="Rectangle 21"/>
          <p:cNvSpPr>
            <a:spLocks noChangeArrowheads="1"/>
          </p:cNvSpPr>
          <p:nvPr/>
        </p:nvSpPr>
        <p:spPr bwMode="auto">
          <a:xfrm>
            <a:off x="5973763" y="2420938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718870" name="Rectangle 22"/>
          <p:cNvSpPr>
            <a:spLocks noChangeArrowheads="1"/>
          </p:cNvSpPr>
          <p:nvPr/>
        </p:nvSpPr>
        <p:spPr bwMode="auto">
          <a:xfrm>
            <a:off x="6465888" y="2419350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18871" name="Rectangle 23"/>
          <p:cNvSpPr>
            <a:spLocks noChangeArrowheads="1"/>
          </p:cNvSpPr>
          <p:nvPr/>
        </p:nvSpPr>
        <p:spPr bwMode="auto">
          <a:xfrm>
            <a:off x="4860925" y="2178050"/>
            <a:ext cx="2103438" cy="7826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8" grpId="0" animBg="1"/>
      <p:bldP spid="718859" grpId="0" animBg="1"/>
      <p:bldP spid="718860" grpId="0"/>
      <p:bldP spid="718862" grpId="0" animBg="1"/>
      <p:bldP spid="718866" grpId="0"/>
      <p:bldP spid="718869" grpId="0" animBg="1"/>
      <p:bldP spid="718870" grpId="0" animBg="1"/>
      <p:bldP spid="71887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5574D27-4A19-43EE-8A92-E51DBE9715D5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9E29590-F3D9-4AA2-8D51-F239E7C0C6B3}" type="slidenum">
              <a:rPr lang="en-US" smtClean="0">
                <a:latin typeface="Verdana" pitchFamily="34" charset="0"/>
              </a:rPr>
              <a:pPr/>
              <a:t>31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428625"/>
            <a:ext cx="6545263" cy="9144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Sliding Window Protocols</a:t>
            </a:r>
            <a:br>
              <a:rPr lang="en-US" altLang="ja-JP" smtClean="0">
                <a:ea typeface="MS PGothic" pitchFamily="34" charset="-128"/>
              </a:rPr>
            </a:br>
            <a:r>
              <a:rPr lang="en-US" altLang="ja-JP" sz="3200" i="1" smtClean="0">
                <a:ea typeface="MS PGothic" pitchFamily="34" charset="-128"/>
              </a:rPr>
              <a:t>Definitions</a:t>
            </a:r>
          </a:p>
        </p:txBody>
      </p:sp>
      <p:sp>
        <p:nvSpPr>
          <p:cNvPr id="3379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solidFill>
                  <a:srgbClr val="FF0000"/>
                </a:solidFill>
                <a:ea typeface="MS PGothic" pitchFamily="34" charset="-128"/>
              </a:rPr>
              <a:t>Sequence Number:</a:t>
            </a:r>
            <a:r>
              <a:rPr lang="en-US" altLang="ja-JP" dirty="0" smtClean="0">
                <a:ea typeface="MS PGothic" pitchFamily="34" charset="-128"/>
              </a:rPr>
              <a:t>  Each packet is assigned a k-bit sequence number that is incremented as each packet is transmitted.</a:t>
            </a:r>
            <a:endParaRPr lang="en-US" sz="2400" dirty="0" smtClean="0"/>
          </a:p>
          <a:p>
            <a:pPr lvl="1" eaLnBrk="1" hangingPunct="1"/>
            <a:r>
              <a:rPr lang="en-US" dirty="0" smtClean="0"/>
              <a:t>Range of sequence number is [0..2</a:t>
            </a:r>
            <a:r>
              <a:rPr lang="en-US" baseline="30000" dirty="0" smtClean="0"/>
              <a:t>k-1</a:t>
            </a:r>
            <a:r>
              <a:rPr lang="en-US" dirty="0" smtClean="0"/>
              <a:t>], </a:t>
            </a:r>
          </a:p>
          <a:p>
            <a:pPr lvl="1" eaLnBrk="1" hangingPunct="1"/>
            <a:r>
              <a:rPr lang="en-US" dirty="0" err="1" smtClean="0"/>
              <a:t>i.e.,packets</a:t>
            </a:r>
            <a:r>
              <a:rPr lang="en-US" dirty="0" smtClean="0"/>
              <a:t> are counted modulo 2</a:t>
            </a:r>
            <a:r>
              <a:rPr lang="en-US" baseline="30000" dirty="0" smtClean="0"/>
              <a:t>k</a:t>
            </a:r>
          </a:p>
          <a:p>
            <a:pPr lvl="1" eaLnBrk="1" hangingPunct="1"/>
            <a:r>
              <a:rPr lang="en-US" altLang="ja-JP" dirty="0" smtClean="0">
                <a:ea typeface="MS PGothic" pitchFamily="34" charset="-128"/>
              </a:rPr>
              <a:t>How to determine the sequence number range?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4D8F132-34AF-45D7-91F3-364B56EFC125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44007D2-6B11-470E-9E50-A2857A1C1162}" type="slidenum">
              <a:rPr lang="en-US" smtClean="0">
                <a:latin typeface="Verdana" pitchFamily="34" charset="0"/>
              </a:rPr>
              <a:pPr/>
              <a:t>32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428625"/>
            <a:ext cx="6545263" cy="9144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ja-JP" dirty="0" smtClean="0">
                <a:ea typeface="MS PGothic" pitchFamily="34" charset="-128"/>
              </a:rPr>
              <a:t>Sliding Window Protocols</a:t>
            </a:r>
            <a:br>
              <a:rPr lang="en-US" altLang="ja-JP" dirty="0" smtClean="0">
                <a:ea typeface="MS PGothic" pitchFamily="34" charset="-128"/>
              </a:rPr>
            </a:br>
            <a:r>
              <a:rPr lang="en-US" altLang="ja-JP" sz="3200" i="1" dirty="0" smtClean="0">
                <a:ea typeface="MS PGothic" pitchFamily="34" charset="-128"/>
              </a:rPr>
              <a:t>Definitions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1166813"/>
          </a:xfrm>
          <a:noFill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ja-JP" sz="2000" dirty="0" smtClean="0">
                <a:solidFill>
                  <a:srgbClr val="FF0000"/>
                </a:solidFill>
                <a:ea typeface="MS PGothic" pitchFamily="34" charset="-128"/>
              </a:rPr>
              <a:t>Sender</a:t>
            </a:r>
            <a:r>
              <a:rPr lang="en-US" altLang="ja-JP" sz="2000" dirty="0" smtClean="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’</a:t>
            </a:r>
            <a:r>
              <a:rPr lang="en-US" altLang="ja-JP" sz="2000" dirty="0" smtClean="0">
                <a:solidFill>
                  <a:srgbClr val="FF0000"/>
                </a:solidFill>
                <a:ea typeface="MS PGothic" pitchFamily="34" charset="-128"/>
              </a:rPr>
              <a:t>s Window:</a:t>
            </a:r>
            <a:r>
              <a:rPr lang="en-US" altLang="ja-JP" sz="2000" dirty="0" smtClean="0">
                <a:ea typeface="MS PGothic" pitchFamily="34" charset="-128"/>
              </a:rPr>
              <a:t>  Keeps sequence numbers of packets that have been sent (or can be sent) but not yet acknowledged</a:t>
            </a:r>
          </a:p>
        </p:txBody>
      </p:sp>
      <p:sp>
        <p:nvSpPr>
          <p:cNvPr id="34823" name="Rectangle 9"/>
          <p:cNvSpPr>
            <a:spLocks noChangeArrowheads="1"/>
          </p:cNvSpPr>
          <p:nvPr/>
        </p:nvSpPr>
        <p:spPr bwMode="auto">
          <a:xfrm>
            <a:off x="942975" y="3810000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1439863" y="3808413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4825" name="Rectangle 11"/>
          <p:cNvSpPr>
            <a:spLocks noChangeArrowheads="1"/>
          </p:cNvSpPr>
          <p:nvPr/>
        </p:nvSpPr>
        <p:spPr bwMode="auto">
          <a:xfrm>
            <a:off x="1930400" y="3806825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4826" name="Rectangle 12"/>
          <p:cNvSpPr>
            <a:spLocks noChangeArrowheads="1"/>
          </p:cNvSpPr>
          <p:nvPr/>
        </p:nvSpPr>
        <p:spPr bwMode="auto">
          <a:xfrm>
            <a:off x="2427288" y="3805238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4827" name="Rectangle 14"/>
          <p:cNvSpPr>
            <a:spLocks noChangeArrowheads="1"/>
          </p:cNvSpPr>
          <p:nvPr/>
        </p:nvSpPr>
        <p:spPr bwMode="auto">
          <a:xfrm>
            <a:off x="2943225" y="3805238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4828" name="Rectangle 15"/>
          <p:cNvSpPr>
            <a:spLocks noChangeArrowheads="1"/>
          </p:cNvSpPr>
          <p:nvPr/>
        </p:nvSpPr>
        <p:spPr bwMode="auto">
          <a:xfrm>
            <a:off x="3440113" y="3803650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4829" name="Rectangle 16"/>
          <p:cNvSpPr>
            <a:spLocks noChangeArrowheads="1"/>
          </p:cNvSpPr>
          <p:nvPr/>
        </p:nvSpPr>
        <p:spPr bwMode="auto">
          <a:xfrm>
            <a:off x="3957638" y="3803650"/>
            <a:ext cx="479425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4830" name="Rectangle 17"/>
          <p:cNvSpPr>
            <a:spLocks noChangeArrowheads="1"/>
          </p:cNvSpPr>
          <p:nvPr/>
        </p:nvSpPr>
        <p:spPr bwMode="auto">
          <a:xfrm>
            <a:off x="4454525" y="3802063"/>
            <a:ext cx="479425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4831" name="Rectangle 30"/>
          <p:cNvSpPr>
            <a:spLocks noChangeArrowheads="1"/>
          </p:cNvSpPr>
          <p:nvPr/>
        </p:nvSpPr>
        <p:spPr bwMode="auto">
          <a:xfrm>
            <a:off x="4932363" y="3808413"/>
            <a:ext cx="479425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4832" name="Rectangle 31"/>
          <p:cNvSpPr>
            <a:spLocks noChangeArrowheads="1"/>
          </p:cNvSpPr>
          <p:nvPr/>
        </p:nvSpPr>
        <p:spPr bwMode="auto">
          <a:xfrm>
            <a:off x="5429250" y="3806825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4833" name="Rectangle 32"/>
          <p:cNvSpPr>
            <a:spLocks noChangeArrowheads="1"/>
          </p:cNvSpPr>
          <p:nvPr/>
        </p:nvSpPr>
        <p:spPr bwMode="auto">
          <a:xfrm>
            <a:off x="5919788" y="3805238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4834" name="Rectangle 33"/>
          <p:cNvSpPr>
            <a:spLocks noChangeArrowheads="1"/>
          </p:cNvSpPr>
          <p:nvPr/>
        </p:nvSpPr>
        <p:spPr bwMode="auto">
          <a:xfrm>
            <a:off x="6416675" y="3803650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4835" name="Rectangle 34"/>
          <p:cNvSpPr>
            <a:spLocks noChangeArrowheads="1"/>
          </p:cNvSpPr>
          <p:nvPr/>
        </p:nvSpPr>
        <p:spPr bwMode="auto">
          <a:xfrm>
            <a:off x="6932613" y="3803650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4836" name="Rectangle 35"/>
          <p:cNvSpPr>
            <a:spLocks noChangeArrowheads="1"/>
          </p:cNvSpPr>
          <p:nvPr/>
        </p:nvSpPr>
        <p:spPr bwMode="auto">
          <a:xfrm>
            <a:off x="7429500" y="3802063"/>
            <a:ext cx="479425" cy="463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4837" name="Rectangle 36"/>
          <p:cNvSpPr>
            <a:spLocks noChangeArrowheads="1"/>
          </p:cNvSpPr>
          <p:nvPr/>
        </p:nvSpPr>
        <p:spPr bwMode="auto">
          <a:xfrm>
            <a:off x="7947025" y="3802063"/>
            <a:ext cx="479425" cy="463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4838" name="Rectangle 37"/>
          <p:cNvSpPr>
            <a:spLocks noChangeArrowheads="1"/>
          </p:cNvSpPr>
          <p:nvPr/>
        </p:nvSpPr>
        <p:spPr bwMode="auto">
          <a:xfrm>
            <a:off x="8443913" y="3800475"/>
            <a:ext cx="479425" cy="463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4839" name="Rectangle 38"/>
          <p:cNvSpPr>
            <a:spLocks noChangeArrowheads="1"/>
          </p:cNvSpPr>
          <p:nvPr/>
        </p:nvSpPr>
        <p:spPr bwMode="auto">
          <a:xfrm>
            <a:off x="3787775" y="3594100"/>
            <a:ext cx="3786188" cy="7826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840" name="AutoShape 39"/>
          <p:cNvSpPr>
            <a:spLocks/>
          </p:cNvSpPr>
          <p:nvPr/>
        </p:nvSpPr>
        <p:spPr bwMode="auto">
          <a:xfrm rot="-5400000">
            <a:off x="4486276" y="3738562"/>
            <a:ext cx="347662" cy="1465263"/>
          </a:xfrm>
          <a:prstGeom prst="leftBrace">
            <a:avLst>
              <a:gd name="adj1" fmla="val 351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841" name="Text Box 40"/>
          <p:cNvSpPr txBox="1">
            <a:spLocks noChangeArrowheads="1"/>
          </p:cNvSpPr>
          <p:nvPr/>
        </p:nvSpPr>
        <p:spPr bwMode="auto">
          <a:xfrm>
            <a:off x="3932238" y="4783138"/>
            <a:ext cx="1363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Sent but not acked</a:t>
            </a:r>
          </a:p>
        </p:txBody>
      </p:sp>
      <p:sp>
        <p:nvSpPr>
          <p:cNvPr id="34842" name="AutoShape 41"/>
          <p:cNvSpPr>
            <a:spLocks/>
          </p:cNvSpPr>
          <p:nvPr/>
        </p:nvSpPr>
        <p:spPr bwMode="auto">
          <a:xfrm rot="-5400000">
            <a:off x="2248694" y="3026569"/>
            <a:ext cx="347663" cy="2974975"/>
          </a:xfrm>
          <a:prstGeom prst="leftBrace">
            <a:avLst>
              <a:gd name="adj1" fmla="val 713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843" name="Text Box 42"/>
          <p:cNvSpPr txBox="1">
            <a:spLocks noChangeArrowheads="1"/>
          </p:cNvSpPr>
          <p:nvPr/>
        </p:nvSpPr>
        <p:spPr bwMode="auto">
          <a:xfrm>
            <a:off x="1187450" y="4779963"/>
            <a:ext cx="2524125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Sent and  acked</a:t>
            </a:r>
          </a:p>
          <a:p>
            <a:pPr>
              <a:spcBef>
                <a:spcPct val="50000"/>
              </a:spcBef>
            </a:pPr>
            <a:r>
              <a:rPr lang="en-US"/>
              <a:t>Sender is done with these packets</a:t>
            </a:r>
          </a:p>
        </p:txBody>
      </p:sp>
      <p:sp>
        <p:nvSpPr>
          <p:cNvPr id="34844" name="AutoShape 43"/>
          <p:cNvSpPr>
            <a:spLocks/>
          </p:cNvSpPr>
          <p:nvPr/>
        </p:nvSpPr>
        <p:spPr bwMode="auto">
          <a:xfrm rot="-5400000">
            <a:off x="6289675" y="3482976"/>
            <a:ext cx="331787" cy="2017712"/>
          </a:xfrm>
          <a:prstGeom prst="leftBrace">
            <a:avLst>
              <a:gd name="adj1" fmla="val 506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845" name="Text Box 44"/>
          <p:cNvSpPr txBox="1">
            <a:spLocks noChangeArrowheads="1"/>
          </p:cNvSpPr>
          <p:nvPr/>
        </p:nvSpPr>
        <p:spPr bwMode="auto">
          <a:xfrm>
            <a:off x="5557838" y="4808538"/>
            <a:ext cx="2160587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Can be sent without getting a new ack</a:t>
            </a:r>
          </a:p>
        </p:txBody>
      </p:sp>
      <p:sp>
        <p:nvSpPr>
          <p:cNvPr id="34846" name="AutoShape 45"/>
          <p:cNvSpPr>
            <a:spLocks/>
          </p:cNvSpPr>
          <p:nvPr/>
        </p:nvSpPr>
        <p:spPr bwMode="auto">
          <a:xfrm rot="5400000">
            <a:off x="5476875" y="1533525"/>
            <a:ext cx="390525" cy="3527425"/>
          </a:xfrm>
          <a:prstGeom prst="leftBrace">
            <a:avLst>
              <a:gd name="adj1" fmla="val 752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847" name="Text Box 46"/>
          <p:cNvSpPr txBox="1">
            <a:spLocks noChangeArrowheads="1"/>
          </p:cNvSpPr>
          <p:nvPr/>
        </p:nvSpPr>
        <p:spPr bwMode="auto">
          <a:xfrm>
            <a:off x="4887913" y="2692400"/>
            <a:ext cx="2160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W</a:t>
            </a:r>
            <a:r>
              <a:rPr lang="en-US" baseline="-250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534987" y="2245784"/>
            <a:ext cx="2647950" cy="52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ja-JP" sz="2000" kern="0" dirty="0" smtClean="0">
                <a:ea typeface="MS PGothic" pitchFamily="34" charset="-128"/>
              </a:rPr>
              <a:t>Example with 3 bit sequence numbers, </a:t>
            </a:r>
            <a:r>
              <a:rPr lang="en-US" altLang="ja-JP" sz="2000" kern="0" dirty="0" err="1" smtClean="0">
                <a:ea typeface="MS PGothic" pitchFamily="34" charset="-128"/>
              </a:rPr>
              <a:t>Ws</a:t>
            </a:r>
            <a:r>
              <a:rPr lang="en-US" altLang="ja-JP" sz="2000" kern="0" dirty="0" smtClean="0">
                <a:ea typeface="MS PGothic" pitchFamily="34" charset="-128"/>
              </a:rPr>
              <a:t>=7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640EB3-0A4F-41D8-AF57-AA4692082AFA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5858FB-62EF-4AB2-97C1-85FE650C8FF6}" type="slidenum">
              <a:rPr lang="en-US" smtClean="0">
                <a:latin typeface="Verdana" pitchFamily="34" charset="0"/>
              </a:rPr>
              <a:pPr/>
              <a:t>33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428625"/>
            <a:ext cx="6545263" cy="9144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Sliding Window Protocols</a:t>
            </a:r>
            <a:br>
              <a:rPr lang="en-US" altLang="ja-JP" smtClean="0">
                <a:ea typeface="MS PGothic" pitchFamily="34" charset="-128"/>
              </a:rPr>
            </a:br>
            <a:r>
              <a:rPr lang="en-US" altLang="ja-JP" sz="3200" i="1" smtClean="0">
                <a:ea typeface="MS PGothic" pitchFamily="34" charset="-128"/>
              </a:rPr>
              <a:t>Definitions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50"/>
            <a:ext cx="8229600" cy="1166813"/>
          </a:xfrm>
          <a:noFill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ja-JP" sz="2000" smtClean="0">
                <a:ea typeface="MS PGothic" pitchFamily="34" charset="-128"/>
              </a:rPr>
              <a:t>Piggybacked cumulative Ack 0 comes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ja-JP" sz="2000" smtClean="0">
                <a:ea typeface="MS PGothic" pitchFamily="34" charset="-128"/>
              </a:rPr>
              <a:t>Window moves</a:t>
            </a: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942975" y="2481263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5848" name="Rectangle 5"/>
          <p:cNvSpPr>
            <a:spLocks noChangeArrowheads="1"/>
          </p:cNvSpPr>
          <p:nvPr/>
        </p:nvSpPr>
        <p:spPr bwMode="auto">
          <a:xfrm>
            <a:off x="1439863" y="2479675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49" name="Rectangle 6"/>
          <p:cNvSpPr>
            <a:spLocks noChangeArrowheads="1"/>
          </p:cNvSpPr>
          <p:nvPr/>
        </p:nvSpPr>
        <p:spPr bwMode="auto">
          <a:xfrm>
            <a:off x="1930400" y="2478088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50" name="Rectangle 7"/>
          <p:cNvSpPr>
            <a:spLocks noChangeArrowheads="1"/>
          </p:cNvSpPr>
          <p:nvPr/>
        </p:nvSpPr>
        <p:spPr bwMode="auto">
          <a:xfrm>
            <a:off x="2427288" y="2476500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5851" name="Rectangle 8"/>
          <p:cNvSpPr>
            <a:spLocks noChangeArrowheads="1"/>
          </p:cNvSpPr>
          <p:nvPr/>
        </p:nvSpPr>
        <p:spPr bwMode="auto">
          <a:xfrm>
            <a:off x="2943225" y="2476500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5852" name="Rectangle 9"/>
          <p:cNvSpPr>
            <a:spLocks noChangeArrowheads="1"/>
          </p:cNvSpPr>
          <p:nvPr/>
        </p:nvSpPr>
        <p:spPr bwMode="auto">
          <a:xfrm>
            <a:off x="3440113" y="2474913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5853" name="Rectangle 10"/>
          <p:cNvSpPr>
            <a:spLocks noChangeArrowheads="1"/>
          </p:cNvSpPr>
          <p:nvPr/>
        </p:nvSpPr>
        <p:spPr bwMode="auto">
          <a:xfrm>
            <a:off x="3957638" y="2474913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5854" name="Rectangle 11"/>
          <p:cNvSpPr>
            <a:spLocks noChangeArrowheads="1"/>
          </p:cNvSpPr>
          <p:nvPr/>
        </p:nvSpPr>
        <p:spPr bwMode="auto">
          <a:xfrm>
            <a:off x="4454525" y="2473325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5855" name="Rectangle 12"/>
          <p:cNvSpPr>
            <a:spLocks noChangeArrowheads="1"/>
          </p:cNvSpPr>
          <p:nvPr/>
        </p:nvSpPr>
        <p:spPr bwMode="auto">
          <a:xfrm>
            <a:off x="4932363" y="2479675"/>
            <a:ext cx="479425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5856" name="Rectangle 13"/>
          <p:cNvSpPr>
            <a:spLocks noChangeArrowheads="1"/>
          </p:cNvSpPr>
          <p:nvPr/>
        </p:nvSpPr>
        <p:spPr bwMode="auto">
          <a:xfrm>
            <a:off x="5429250" y="2478088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5857" name="Rectangle 14"/>
          <p:cNvSpPr>
            <a:spLocks noChangeArrowheads="1"/>
          </p:cNvSpPr>
          <p:nvPr/>
        </p:nvSpPr>
        <p:spPr bwMode="auto">
          <a:xfrm>
            <a:off x="5919788" y="2476500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5858" name="Rectangle 15"/>
          <p:cNvSpPr>
            <a:spLocks noChangeArrowheads="1"/>
          </p:cNvSpPr>
          <p:nvPr/>
        </p:nvSpPr>
        <p:spPr bwMode="auto">
          <a:xfrm>
            <a:off x="6416675" y="2474913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5859" name="Rectangle 16"/>
          <p:cNvSpPr>
            <a:spLocks noChangeArrowheads="1"/>
          </p:cNvSpPr>
          <p:nvPr/>
        </p:nvSpPr>
        <p:spPr bwMode="auto">
          <a:xfrm>
            <a:off x="6932613" y="2474913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5860" name="Rectangle 17"/>
          <p:cNvSpPr>
            <a:spLocks noChangeArrowheads="1"/>
          </p:cNvSpPr>
          <p:nvPr/>
        </p:nvSpPr>
        <p:spPr bwMode="auto">
          <a:xfrm>
            <a:off x="7429500" y="2473325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5861" name="Rectangle 18"/>
          <p:cNvSpPr>
            <a:spLocks noChangeArrowheads="1"/>
          </p:cNvSpPr>
          <p:nvPr/>
        </p:nvSpPr>
        <p:spPr bwMode="auto">
          <a:xfrm>
            <a:off x="7947025" y="2473325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5862" name="Rectangle 19"/>
          <p:cNvSpPr>
            <a:spLocks noChangeArrowheads="1"/>
          </p:cNvSpPr>
          <p:nvPr/>
        </p:nvSpPr>
        <p:spPr bwMode="auto">
          <a:xfrm>
            <a:off x="8443913" y="2471738"/>
            <a:ext cx="479425" cy="463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5863" name="Rectangle 20"/>
          <p:cNvSpPr>
            <a:spLocks noChangeArrowheads="1"/>
          </p:cNvSpPr>
          <p:nvPr/>
        </p:nvSpPr>
        <p:spPr bwMode="auto">
          <a:xfrm>
            <a:off x="4805363" y="2265363"/>
            <a:ext cx="3786187" cy="7826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64" name="AutoShape 21"/>
          <p:cNvSpPr>
            <a:spLocks/>
          </p:cNvSpPr>
          <p:nvPr/>
        </p:nvSpPr>
        <p:spPr bwMode="auto">
          <a:xfrm rot="-5400000">
            <a:off x="5001419" y="2924969"/>
            <a:ext cx="347663" cy="434975"/>
          </a:xfrm>
          <a:prstGeom prst="leftBrace">
            <a:avLst>
              <a:gd name="adj1" fmla="val 104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65" name="Text Box 22"/>
          <p:cNvSpPr txBox="1">
            <a:spLocks noChangeArrowheads="1"/>
          </p:cNvSpPr>
          <p:nvPr/>
        </p:nvSpPr>
        <p:spPr bwMode="auto">
          <a:xfrm>
            <a:off x="4251325" y="3425825"/>
            <a:ext cx="1363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Sent but not acked</a:t>
            </a:r>
          </a:p>
        </p:txBody>
      </p:sp>
      <p:sp>
        <p:nvSpPr>
          <p:cNvPr id="35866" name="AutoShape 23"/>
          <p:cNvSpPr>
            <a:spLocks/>
          </p:cNvSpPr>
          <p:nvPr/>
        </p:nvSpPr>
        <p:spPr bwMode="auto">
          <a:xfrm rot="-5400000">
            <a:off x="2720975" y="1182688"/>
            <a:ext cx="390525" cy="3962400"/>
          </a:xfrm>
          <a:prstGeom prst="leftBrace">
            <a:avLst>
              <a:gd name="adj1" fmla="val 8455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67" name="Text Box 24"/>
          <p:cNvSpPr txBox="1">
            <a:spLocks noChangeArrowheads="1"/>
          </p:cNvSpPr>
          <p:nvPr/>
        </p:nvSpPr>
        <p:spPr bwMode="auto">
          <a:xfrm>
            <a:off x="287338" y="3451225"/>
            <a:ext cx="393223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Sent and  acked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/>
              <a:t>Sender is done with these packets</a:t>
            </a:r>
          </a:p>
        </p:txBody>
      </p:sp>
      <p:sp>
        <p:nvSpPr>
          <p:cNvPr id="35868" name="AutoShape 25"/>
          <p:cNvSpPr>
            <a:spLocks/>
          </p:cNvSpPr>
          <p:nvPr/>
        </p:nvSpPr>
        <p:spPr bwMode="auto">
          <a:xfrm rot="-5400000">
            <a:off x="6796882" y="1647031"/>
            <a:ext cx="260350" cy="2960687"/>
          </a:xfrm>
          <a:prstGeom prst="leftBrace">
            <a:avLst>
              <a:gd name="adj1" fmla="val 947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69" name="Text Box 26"/>
          <p:cNvSpPr txBox="1">
            <a:spLocks noChangeArrowheads="1"/>
          </p:cNvSpPr>
          <p:nvPr/>
        </p:nvSpPr>
        <p:spPr bwMode="auto">
          <a:xfrm>
            <a:off x="5557838" y="3479800"/>
            <a:ext cx="216058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Can be sent without getting a new ack</a:t>
            </a:r>
          </a:p>
        </p:txBody>
      </p:sp>
      <p:sp>
        <p:nvSpPr>
          <p:cNvPr id="756763" name="Rectangle 27"/>
          <p:cNvSpPr>
            <a:spLocks noChangeArrowheads="1"/>
          </p:cNvSpPr>
          <p:nvPr/>
        </p:nvSpPr>
        <p:spPr bwMode="auto">
          <a:xfrm>
            <a:off x="296863" y="4445000"/>
            <a:ext cx="82296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ja-JP" sz="2000">
                <a:ea typeface="MS PGothic" pitchFamily="34" charset="-128"/>
              </a:rPr>
              <a:t>Sender goes on sending packets</a:t>
            </a:r>
          </a:p>
        </p:txBody>
      </p:sp>
      <p:sp>
        <p:nvSpPr>
          <p:cNvPr id="756787" name="Rectangle 51"/>
          <p:cNvSpPr>
            <a:spLocks noChangeArrowheads="1"/>
          </p:cNvSpPr>
          <p:nvPr/>
        </p:nvSpPr>
        <p:spPr bwMode="auto">
          <a:xfrm>
            <a:off x="620713" y="5149850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56788" name="Rectangle 52"/>
          <p:cNvSpPr>
            <a:spLocks noChangeArrowheads="1"/>
          </p:cNvSpPr>
          <p:nvPr/>
        </p:nvSpPr>
        <p:spPr bwMode="auto">
          <a:xfrm>
            <a:off x="1117600" y="5148263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56789" name="Rectangle 53"/>
          <p:cNvSpPr>
            <a:spLocks noChangeArrowheads="1"/>
          </p:cNvSpPr>
          <p:nvPr/>
        </p:nvSpPr>
        <p:spPr bwMode="auto">
          <a:xfrm>
            <a:off x="1608138" y="5146675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56790" name="Rectangle 54"/>
          <p:cNvSpPr>
            <a:spLocks noChangeArrowheads="1"/>
          </p:cNvSpPr>
          <p:nvPr/>
        </p:nvSpPr>
        <p:spPr bwMode="auto">
          <a:xfrm>
            <a:off x="2105025" y="5145088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56791" name="Rectangle 55"/>
          <p:cNvSpPr>
            <a:spLocks noChangeArrowheads="1"/>
          </p:cNvSpPr>
          <p:nvPr/>
        </p:nvSpPr>
        <p:spPr bwMode="auto">
          <a:xfrm>
            <a:off x="2620963" y="5145088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56792" name="Rectangle 56"/>
          <p:cNvSpPr>
            <a:spLocks noChangeArrowheads="1"/>
          </p:cNvSpPr>
          <p:nvPr/>
        </p:nvSpPr>
        <p:spPr bwMode="auto">
          <a:xfrm>
            <a:off x="3117850" y="5143500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56793" name="Rectangle 57"/>
          <p:cNvSpPr>
            <a:spLocks noChangeArrowheads="1"/>
          </p:cNvSpPr>
          <p:nvPr/>
        </p:nvSpPr>
        <p:spPr bwMode="auto">
          <a:xfrm>
            <a:off x="3635375" y="5143500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756794" name="Rectangle 58"/>
          <p:cNvSpPr>
            <a:spLocks noChangeArrowheads="1"/>
          </p:cNvSpPr>
          <p:nvPr/>
        </p:nvSpPr>
        <p:spPr bwMode="auto">
          <a:xfrm>
            <a:off x="4132263" y="5141913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56795" name="Rectangle 59"/>
          <p:cNvSpPr>
            <a:spLocks noChangeArrowheads="1"/>
          </p:cNvSpPr>
          <p:nvPr/>
        </p:nvSpPr>
        <p:spPr bwMode="auto">
          <a:xfrm>
            <a:off x="4610100" y="5148263"/>
            <a:ext cx="479425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756796" name="Rectangle 60"/>
          <p:cNvSpPr>
            <a:spLocks noChangeArrowheads="1"/>
          </p:cNvSpPr>
          <p:nvPr/>
        </p:nvSpPr>
        <p:spPr bwMode="auto">
          <a:xfrm>
            <a:off x="5106988" y="5146675"/>
            <a:ext cx="479425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756797" name="Rectangle 61"/>
          <p:cNvSpPr>
            <a:spLocks noChangeArrowheads="1"/>
          </p:cNvSpPr>
          <p:nvPr/>
        </p:nvSpPr>
        <p:spPr bwMode="auto">
          <a:xfrm>
            <a:off x="5597525" y="5145088"/>
            <a:ext cx="479425" cy="463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56798" name="Rectangle 62"/>
          <p:cNvSpPr>
            <a:spLocks noChangeArrowheads="1"/>
          </p:cNvSpPr>
          <p:nvPr/>
        </p:nvSpPr>
        <p:spPr bwMode="auto">
          <a:xfrm>
            <a:off x="6094413" y="5143500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56799" name="Rectangle 63"/>
          <p:cNvSpPr>
            <a:spLocks noChangeArrowheads="1"/>
          </p:cNvSpPr>
          <p:nvPr/>
        </p:nvSpPr>
        <p:spPr bwMode="auto">
          <a:xfrm>
            <a:off x="6610350" y="5143500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756800" name="Rectangle 64"/>
          <p:cNvSpPr>
            <a:spLocks noChangeArrowheads="1"/>
          </p:cNvSpPr>
          <p:nvPr/>
        </p:nvSpPr>
        <p:spPr bwMode="auto">
          <a:xfrm>
            <a:off x="7107238" y="5141913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56801" name="Rectangle 65"/>
          <p:cNvSpPr>
            <a:spLocks noChangeArrowheads="1"/>
          </p:cNvSpPr>
          <p:nvPr/>
        </p:nvSpPr>
        <p:spPr bwMode="auto">
          <a:xfrm>
            <a:off x="7624763" y="5141913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756802" name="Rectangle 66"/>
          <p:cNvSpPr>
            <a:spLocks noChangeArrowheads="1"/>
          </p:cNvSpPr>
          <p:nvPr/>
        </p:nvSpPr>
        <p:spPr bwMode="auto">
          <a:xfrm>
            <a:off x="8121650" y="5140325"/>
            <a:ext cx="479425" cy="463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56803" name="Rectangle 67"/>
          <p:cNvSpPr>
            <a:spLocks noChangeArrowheads="1"/>
          </p:cNvSpPr>
          <p:nvPr/>
        </p:nvSpPr>
        <p:spPr bwMode="auto">
          <a:xfrm>
            <a:off x="4483100" y="4933950"/>
            <a:ext cx="3786188" cy="7826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88" name="AutoShape 69"/>
          <p:cNvSpPr>
            <a:spLocks/>
          </p:cNvSpPr>
          <p:nvPr/>
        </p:nvSpPr>
        <p:spPr bwMode="auto">
          <a:xfrm rot="5400000">
            <a:off x="6450013" y="169863"/>
            <a:ext cx="390525" cy="3527425"/>
          </a:xfrm>
          <a:prstGeom prst="leftBrace">
            <a:avLst>
              <a:gd name="adj1" fmla="val 7527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89" name="Text Box 70"/>
          <p:cNvSpPr txBox="1">
            <a:spLocks noChangeArrowheads="1"/>
          </p:cNvSpPr>
          <p:nvPr/>
        </p:nvSpPr>
        <p:spPr bwMode="auto">
          <a:xfrm>
            <a:off x="5861050" y="1328738"/>
            <a:ext cx="2160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W</a:t>
            </a:r>
            <a:r>
              <a:rPr lang="en-US" baseline="-25000">
                <a:solidFill>
                  <a:srgbClr val="FF0000"/>
                </a:solidFill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63" grpId="0"/>
      <p:bldP spid="756787" grpId="0" animBg="1"/>
      <p:bldP spid="756788" grpId="0" animBg="1"/>
      <p:bldP spid="756789" grpId="0" animBg="1"/>
      <p:bldP spid="756790" grpId="0" animBg="1"/>
      <p:bldP spid="756791" grpId="0" animBg="1"/>
      <p:bldP spid="756792" grpId="0" animBg="1"/>
      <p:bldP spid="756793" grpId="0" animBg="1"/>
      <p:bldP spid="756794" grpId="0" animBg="1"/>
      <p:bldP spid="756795" grpId="0" animBg="1"/>
      <p:bldP spid="756796" grpId="0" animBg="1"/>
      <p:bldP spid="756797" grpId="0" animBg="1"/>
      <p:bldP spid="756798" grpId="0" animBg="1"/>
      <p:bldP spid="756799" grpId="0" animBg="1"/>
      <p:bldP spid="756800" grpId="0" animBg="1"/>
      <p:bldP spid="756801" grpId="0" animBg="1"/>
      <p:bldP spid="756802" grpId="0" animBg="1"/>
      <p:bldP spid="75680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119DF0-C54D-4E05-89C8-1D06315D530A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686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68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4B0057-682A-44E5-B69C-3533C1A71BA6}" type="slidenum">
              <a:rPr lang="en-US" smtClean="0">
                <a:latin typeface="Verdana" pitchFamily="34" charset="0"/>
              </a:rPr>
              <a:pPr/>
              <a:t>34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Sliding Window Flow Control: Receiver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Receiver has a (buffer) window of W</a:t>
            </a:r>
            <a:r>
              <a:rPr lang="en-US" baseline="-25000" dirty="0" smtClean="0"/>
              <a:t>R</a:t>
            </a:r>
            <a:r>
              <a:rPr lang="en-US" dirty="0" smtClean="0"/>
              <a:t> contiguous packets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At any given time receiver only knows about the packets in the window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Window contains packets that are already accepted and can be accepted</a:t>
            </a:r>
          </a:p>
        </p:txBody>
      </p:sp>
      <p:sp>
        <p:nvSpPr>
          <p:cNvPr id="36871" name="Line 4"/>
          <p:cNvSpPr>
            <a:spLocks noChangeShapeType="1"/>
          </p:cNvSpPr>
          <p:nvPr/>
        </p:nvSpPr>
        <p:spPr bwMode="auto">
          <a:xfrm flipV="1">
            <a:off x="4425950" y="2376488"/>
            <a:ext cx="4411663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Rectangle 5"/>
          <p:cNvSpPr>
            <a:spLocks noChangeArrowheads="1"/>
          </p:cNvSpPr>
          <p:nvPr/>
        </p:nvSpPr>
        <p:spPr bwMode="auto">
          <a:xfrm>
            <a:off x="4614863" y="1943100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6873" name="Rectangle 6"/>
          <p:cNvSpPr>
            <a:spLocks noChangeArrowheads="1"/>
          </p:cNvSpPr>
          <p:nvPr/>
        </p:nvSpPr>
        <p:spPr bwMode="auto">
          <a:xfrm>
            <a:off x="5111750" y="1941513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6874" name="Rectangle 7"/>
          <p:cNvSpPr>
            <a:spLocks noChangeArrowheads="1"/>
          </p:cNvSpPr>
          <p:nvPr/>
        </p:nvSpPr>
        <p:spPr bwMode="auto">
          <a:xfrm>
            <a:off x="5602288" y="1939925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6875" name="Rectangle 8"/>
          <p:cNvSpPr>
            <a:spLocks noChangeArrowheads="1"/>
          </p:cNvSpPr>
          <p:nvPr/>
        </p:nvSpPr>
        <p:spPr bwMode="auto">
          <a:xfrm>
            <a:off x="6099175" y="1938338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6876" name="Text Box 9"/>
          <p:cNvSpPr txBox="1">
            <a:spLocks noChangeArrowheads="1"/>
          </p:cNvSpPr>
          <p:nvPr/>
        </p:nvSpPr>
        <p:spPr bwMode="auto">
          <a:xfrm>
            <a:off x="6967538" y="1379538"/>
            <a:ext cx="1741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Receiver W</a:t>
            </a:r>
            <a:r>
              <a:rPr lang="en-US" baseline="-25000">
                <a:solidFill>
                  <a:srgbClr val="FF0000"/>
                </a:solidFill>
              </a:rPr>
              <a:t>R</a:t>
            </a:r>
            <a:r>
              <a:rPr lang="en-US">
                <a:solidFill>
                  <a:srgbClr val="FF0000"/>
                </a:solidFill>
              </a:rPr>
              <a:t>=4</a:t>
            </a:r>
          </a:p>
        </p:txBody>
      </p:sp>
      <p:sp>
        <p:nvSpPr>
          <p:cNvPr id="36877" name="Rectangle 10"/>
          <p:cNvSpPr>
            <a:spLocks noChangeArrowheads="1"/>
          </p:cNvSpPr>
          <p:nvPr/>
        </p:nvSpPr>
        <p:spPr bwMode="auto">
          <a:xfrm>
            <a:off x="6615113" y="1938338"/>
            <a:ext cx="479425" cy="449262"/>
          </a:xfrm>
          <a:prstGeom prst="rect">
            <a:avLst/>
          </a:prstGeom>
          <a:solidFill>
            <a:srgbClr val="FFCC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6878" name="Rectangle 11"/>
          <p:cNvSpPr>
            <a:spLocks noChangeArrowheads="1"/>
          </p:cNvSpPr>
          <p:nvPr/>
        </p:nvSpPr>
        <p:spPr bwMode="auto">
          <a:xfrm>
            <a:off x="7112000" y="1936750"/>
            <a:ext cx="479425" cy="449263"/>
          </a:xfrm>
          <a:prstGeom prst="rect">
            <a:avLst/>
          </a:prstGeom>
          <a:solidFill>
            <a:srgbClr val="FFCC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6879" name="Rectangle 12"/>
          <p:cNvSpPr>
            <a:spLocks noChangeArrowheads="1"/>
          </p:cNvSpPr>
          <p:nvPr/>
        </p:nvSpPr>
        <p:spPr bwMode="auto">
          <a:xfrm>
            <a:off x="7629525" y="1936750"/>
            <a:ext cx="479425" cy="449263"/>
          </a:xfrm>
          <a:prstGeom prst="rect">
            <a:avLst/>
          </a:prstGeom>
          <a:solidFill>
            <a:srgbClr val="FFCC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6880" name="Rectangle 13"/>
          <p:cNvSpPr>
            <a:spLocks noChangeArrowheads="1"/>
          </p:cNvSpPr>
          <p:nvPr/>
        </p:nvSpPr>
        <p:spPr bwMode="auto">
          <a:xfrm>
            <a:off x="8126413" y="1935163"/>
            <a:ext cx="479425" cy="449262"/>
          </a:xfrm>
          <a:prstGeom prst="rect">
            <a:avLst/>
          </a:prstGeom>
          <a:solidFill>
            <a:srgbClr val="FFCC00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6881" name="Rectangle 14"/>
          <p:cNvSpPr>
            <a:spLocks noChangeArrowheads="1"/>
          </p:cNvSpPr>
          <p:nvPr/>
        </p:nvSpPr>
        <p:spPr bwMode="auto">
          <a:xfrm>
            <a:off x="4470400" y="1727200"/>
            <a:ext cx="2336800" cy="7826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6882" name="Rectangle 15"/>
          <p:cNvSpPr>
            <a:spLocks noChangeArrowheads="1"/>
          </p:cNvSpPr>
          <p:nvPr/>
        </p:nvSpPr>
        <p:spPr bwMode="auto">
          <a:xfrm>
            <a:off x="4586288" y="2716213"/>
            <a:ext cx="40386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800" dirty="0"/>
              <a:t>Receiver delivers contiguous groups of received packets to the upper layer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800" dirty="0"/>
              <a:t>These packets go out of the window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7A9967E-3B6C-4ED9-BA91-67D7A15C14DB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375BEC-5149-477B-B8E2-C6D38E2A7BC2}" type="slidenum">
              <a:rPr lang="en-US" smtClean="0">
                <a:latin typeface="Verdana" pitchFamily="34" charset="0"/>
              </a:rPr>
              <a:pPr/>
              <a:t>35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428625"/>
            <a:ext cx="6545263" cy="9144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Sliding Window Protocols</a:t>
            </a:r>
            <a:br>
              <a:rPr lang="en-US" altLang="ja-JP" smtClean="0">
                <a:ea typeface="MS PGothic" pitchFamily="34" charset="-128"/>
              </a:rPr>
            </a:br>
            <a:r>
              <a:rPr lang="en-US" altLang="ja-JP" sz="3200" i="1" smtClean="0">
                <a:ea typeface="MS PGothic" pitchFamily="34" charset="-128"/>
              </a:rPr>
              <a:t>Definitions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75" y="1662112"/>
            <a:ext cx="8229600" cy="1562099"/>
          </a:xfrm>
          <a:noFill/>
        </p:spPr>
        <p:txBody>
          <a:bodyPr lIns="92075" tIns="46038" rIns="92075" bIns="46038"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altLang="ja-JP" sz="1800" dirty="0" smtClean="0">
                <a:solidFill>
                  <a:srgbClr val="FF0000"/>
                </a:solidFill>
                <a:ea typeface="MS PGothic" pitchFamily="34" charset="-128"/>
              </a:rPr>
              <a:t>Receiver</a:t>
            </a:r>
            <a:r>
              <a:rPr lang="en-US" altLang="ja-JP" sz="1800" dirty="0" smtClean="0">
                <a:solidFill>
                  <a:srgbClr val="FF0000"/>
                </a:solidFill>
                <a:latin typeface="Tahoma" pitchFamily="34" charset="0"/>
                <a:ea typeface="MS PGothic" pitchFamily="34" charset="-128"/>
              </a:rPr>
              <a:t>’</a:t>
            </a:r>
            <a:r>
              <a:rPr lang="en-US" altLang="ja-JP" sz="1800" dirty="0" smtClean="0">
                <a:solidFill>
                  <a:srgbClr val="FF0000"/>
                </a:solidFill>
                <a:ea typeface="MS PGothic" pitchFamily="34" charset="-128"/>
              </a:rPr>
              <a:t>s Window:</a:t>
            </a:r>
            <a:r>
              <a:rPr lang="en-US" altLang="ja-JP" sz="1800" dirty="0" smtClean="0">
                <a:ea typeface="MS PGothic" pitchFamily="34" charset="-128"/>
              </a:rPr>
              <a:t>  Keeps sequence numbers of packets that have been received (or can be accepted) but not yet delivered to the upper layer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ja-JP" sz="1800" dirty="0" smtClean="0">
                <a:solidFill>
                  <a:srgbClr val="FF0000"/>
                </a:solidFill>
                <a:ea typeface="MS PGothic" pitchFamily="34" charset="-128"/>
              </a:rPr>
              <a:t>W</a:t>
            </a:r>
            <a:r>
              <a:rPr lang="en-US" altLang="ja-JP" sz="1800" baseline="-25000" dirty="0" smtClean="0">
                <a:solidFill>
                  <a:srgbClr val="FF0000"/>
                </a:solidFill>
                <a:ea typeface="MS PGothic" pitchFamily="34" charset="-128"/>
              </a:rPr>
              <a:t>R</a:t>
            </a:r>
            <a:r>
              <a:rPr lang="en-US" altLang="ja-JP" sz="1800" dirty="0" smtClean="0">
                <a:solidFill>
                  <a:srgbClr val="FF0000"/>
                </a:solidFill>
                <a:ea typeface="MS PGothic" pitchFamily="34" charset="-128"/>
              </a:rPr>
              <a:t> is not necessarily the same as W</a:t>
            </a:r>
            <a:r>
              <a:rPr lang="en-US" altLang="ja-JP" sz="1800" baseline="-25000" dirty="0" smtClean="0">
                <a:solidFill>
                  <a:srgbClr val="FF0000"/>
                </a:solidFill>
                <a:ea typeface="MS PGothic" pitchFamily="34" charset="-128"/>
              </a:rPr>
              <a:t>S</a:t>
            </a:r>
            <a:endParaRPr lang="tr-TR" altLang="ja-JP" sz="1800" baseline="-25000" dirty="0" smtClean="0">
              <a:solidFill>
                <a:srgbClr val="FF0000"/>
              </a:solidFill>
              <a:ea typeface="MS PGothic" pitchFamily="34" charset="-128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tr-TR" altLang="ja-JP" sz="1800" dirty="0" smtClean="0">
                <a:solidFill>
                  <a:srgbClr val="FF0000"/>
                </a:solidFill>
                <a:ea typeface="MS PGothic" pitchFamily="34" charset="-128"/>
              </a:rPr>
              <a:t>Progresses </a:t>
            </a:r>
            <a:r>
              <a:rPr lang="tr-TR" altLang="ja-JP" sz="1800" dirty="0">
                <a:solidFill>
                  <a:srgbClr val="FF0000"/>
                </a:solidFill>
                <a:ea typeface="MS PGothic" pitchFamily="34" charset="-128"/>
              </a:rPr>
              <a:t>independent of the sender </a:t>
            </a:r>
            <a:r>
              <a:rPr lang="tr-TR" altLang="ja-JP" sz="1800" dirty="0" smtClean="0">
                <a:solidFill>
                  <a:srgbClr val="FF0000"/>
                </a:solidFill>
                <a:ea typeface="MS PGothic" pitchFamily="34" charset="-128"/>
              </a:rPr>
              <a:t>window progress</a:t>
            </a:r>
            <a:endParaRPr lang="en-US" altLang="ja-JP" sz="1800" dirty="0">
              <a:solidFill>
                <a:srgbClr val="FF0000"/>
              </a:solidFill>
              <a:ea typeface="MS PGothic" pitchFamily="34" charset="-128"/>
            </a:endParaRPr>
          </a:p>
        </p:txBody>
      </p:sp>
      <p:sp>
        <p:nvSpPr>
          <p:cNvPr id="37895" name="Text Box 24"/>
          <p:cNvSpPr txBox="1">
            <a:spLocks noChangeArrowheads="1"/>
          </p:cNvSpPr>
          <p:nvPr/>
        </p:nvSpPr>
        <p:spPr bwMode="auto">
          <a:xfrm>
            <a:off x="842963" y="4902200"/>
            <a:ext cx="2524125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Acked and delivered to the upper layer</a:t>
            </a:r>
          </a:p>
          <a:p>
            <a:pPr>
              <a:spcBef>
                <a:spcPct val="50000"/>
              </a:spcBef>
            </a:pPr>
            <a:r>
              <a:rPr lang="en-US"/>
              <a:t>Receiver is done with these packets</a:t>
            </a:r>
          </a:p>
        </p:txBody>
      </p:sp>
      <p:sp>
        <p:nvSpPr>
          <p:cNvPr id="37896" name="Text Box 26"/>
          <p:cNvSpPr txBox="1">
            <a:spLocks noChangeArrowheads="1"/>
          </p:cNvSpPr>
          <p:nvPr/>
        </p:nvSpPr>
        <p:spPr bwMode="auto">
          <a:xfrm>
            <a:off x="4689475" y="4786313"/>
            <a:ext cx="2160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Can be accepted if received</a:t>
            </a:r>
          </a:p>
        </p:txBody>
      </p:sp>
      <p:sp>
        <p:nvSpPr>
          <p:cNvPr id="37897" name="AutoShape 48"/>
          <p:cNvSpPr>
            <a:spLocks/>
          </p:cNvSpPr>
          <p:nvPr/>
        </p:nvSpPr>
        <p:spPr bwMode="auto">
          <a:xfrm rot="-5400000">
            <a:off x="2463006" y="2882107"/>
            <a:ext cx="477837" cy="3409950"/>
          </a:xfrm>
          <a:prstGeom prst="leftBrace">
            <a:avLst>
              <a:gd name="adj1" fmla="val 594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898" name="AutoShape 50"/>
          <p:cNvSpPr>
            <a:spLocks/>
          </p:cNvSpPr>
          <p:nvPr/>
        </p:nvSpPr>
        <p:spPr bwMode="auto">
          <a:xfrm rot="-5400000">
            <a:off x="5277645" y="3548856"/>
            <a:ext cx="315912" cy="1914525"/>
          </a:xfrm>
          <a:prstGeom prst="leftBrace">
            <a:avLst>
              <a:gd name="adj1" fmla="val 505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899" name="Text Box 53"/>
          <p:cNvSpPr txBox="1">
            <a:spLocks noChangeArrowheads="1"/>
          </p:cNvSpPr>
          <p:nvPr/>
        </p:nvSpPr>
        <p:spPr bwMode="auto">
          <a:xfrm>
            <a:off x="5486400" y="3025775"/>
            <a:ext cx="2160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W</a:t>
            </a:r>
            <a:r>
              <a:rPr lang="en-US" baseline="-250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37900" name="Rectangle 54"/>
          <p:cNvSpPr>
            <a:spLocks noChangeArrowheads="1"/>
          </p:cNvSpPr>
          <p:nvPr/>
        </p:nvSpPr>
        <p:spPr bwMode="auto">
          <a:xfrm>
            <a:off x="944563" y="3849688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7901" name="Rectangle 55"/>
          <p:cNvSpPr>
            <a:spLocks noChangeArrowheads="1"/>
          </p:cNvSpPr>
          <p:nvPr/>
        </p:nvSpPr>
        <p:spPr bwMode="auto">
          <a:xfrm>
            <a:off x="1441450" y="3848100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902" name="Rectangle 56"/>
          <p:cNvSpPr>
            <a:spLocks noChangeArrowheads="1"/>
          </p:cNvSpPr>
          <p:nvPr/>
        </p:nvSpPr>
        <p:spPr bwMode="auto">
          <a:xfrm>
            <a:off x="1931988" y="3846513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7903" name="Rectangle 57"/>
          <p:cNvSpPr>
            <a:spLocks noChangeArrowheads="1"/>
          </p:cNvSpPr>
          <p:nvPr/>
        </p:nvSpPr>
        <p:spPr bwMode="auto">
          <a:xfrm>
            <a:off x="2428875" y="3844925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7904" name="Rectangle 58"/>
          <p:cNvSpPr>
            <a:spLocks noChangeArrowheads="1"/>
          </p:cNvSpPr>
          <p:nvPr/>
        </p:nvSpPr>
        <p:spPr bwMode="auto">
          <a:xfrm>
            <a:off x="2944813" y="3844925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7905" name="Rectangle 59"/>
          <p:cNvSpPr>
            <a:spLocks noChangeArrowheads="1"/>
          </p:cNvSpPr>
          <p:nvPr/>
        </p:nvSpPr>
        <p:spPr bwMode="auto">
          <a:xfrm>
            <a:off x="3441700" y="3843338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7906" name="Rectangle 60"/>
          <p:cNvSpPr>
            <a:spLocks noChangeArrowheads="1"/>
          </p:cNvSpPr>
          <p:nvPr/>
        </p:nvSpPr>
        <p:spPr bwMode="auto">
          <a:xfrm>
            <a:off x="3959225" y="3843338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7907" name="Rectangle 61"/>
          <p:cNvSpPr>
            <a:spLocks noChangeArrowheads="1"/>
          </p:cNvSpPr>
          <p:nvPr/>
        </p:nvSpPr>
        <p:spPr bwMode="auto">
          <a:xfrm>
            <a:off x="4456113" y="3841750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7908" name="Rectangle 62"/>
          <p:cNvSpPr>
            <a:spLocks noChangeArrowheads="1"/>
          </p:cNvSpPr>
          <p:nvPr/>
        </p:nvSpPr>
        <p:spPr bwMode="auto">
          <a:xfrm>
            <a:off x="4933950" y="3833813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7909" name="Rectangle 63"/>
          <p:cNvSpPr>
            <a:spLocks noChangeArrowheads="1"/>
          </p:cNvSpPr>
          <p:nvPr/>
        </p:nvSpPr>
        <p:spPr bwMode="auto">
          <a:xfrm>
            <a:off x="5416550" y="3832225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910" name="Rectangle 64"/>
          <p:cNvSpPr>
            <a:spLocks noChangeArrowheads="1"/>
          </p:cNvSpPr>
          <p:nvPr/>
        </p:nvSpPr>
        <p:spPr bwMode="auto">
          <a:xfrm>
            <a:off x="5921375" y="3844925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7911" name="Rectangle 65"/>
          <p:cNvSpPr>
            <a:spLocks noChangeArrowheads="1"/>
          </p:cNvSpPr>
          <p:nvPr/>
        </p:nvSpPr>
        <p:spPr bwMode="auto">
          <a:xfrm>
            <a:off x="6418263" y="3843338"/>
            <a:ext cx="479425" cy="463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7912" name="Rectangle 66"/>
          <p:cNvSpPr>
            <a:spLocks noChangeArrowheads="1"/>
          </p:cNvSpPr>
          <p:nvPr/>
        </p:nvSpPr>
        <p:spPr bwMode="auto">
          <a:xfrm>
            <a:off x="6934200" y="3843338"/>
            <a:ext cx="479425" cy="463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7913" name="Rectangle 67"/>
          <p:cNvSpPr>
            <a:spLocks noChangeArrowheads="1"/>
          </p:cNvSpPr>
          <p:nvPr/>
        </p:nvSpPr>
        <p:spPr bwMode="auto">
          <a:xfrm>
            <a:off x="7431088" y="3841750"/>
            <a:ext cx="479425" cy="463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7914" name="Rectangle 68"/>
          <p:cNvSpPr>
            <a:spLocks noChangeArrowheads="1"/>
          </p:cNvSpPr>
          <p:nvPr/>
        </p:nvSpPr>
        <p:spPr bwMode="auto">
          <a:xfrm>
            <a:off x="7948613" y="3841750"/>
            <a:ext cx="479425" cy="463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7915" name="Rectangle 69"/>
          <p:cNvSpPr>
            <a:spLocks noChangeArrowheads="1"/>
          </p:cNvSpPr>
          <p:nvPr/>
        </p:nvSpPr>
        <p:spPr bwMode="auto">
          <a:xfrm>
            <a:off x="8445500" y="3840163"/>
            <a:ext cx="479425" cy="463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7916" name="Rectangle 70"/>
          <p:cNvSpPr>
            <a:spLocks noChangeArrowheads="1"/>
          </p:cNvSpPr>
          <p:nvPr/>
        </p:nvSpPr>
        <p:spPr bwMode="auto">
          <a:xfrm>
            <a:off x="4370388" y="3633788"/>
            <a:ext cx="2128837" cy="7826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17" name="AutoShape 71"/>
          <p:cNvSpPr>
            <a:spLocks/>
          </p:cNvSpPr>
          <p:nvPr/>
        </p:nvSpPr>
        <p:spPr bwMode="auto">
          <a:xfrm rot="5400000">
            <a:off x="5239544" y="2320132"/>
            <a:ext cx="477837" cy="2120900"/>
          </a:xfrm>
          <a:prstGeom prst="leftBrace">
            <a:avLst>
              <a:gd name="adj1" fmla="val 3698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60905" name="Rectangle 73"/>
          <p:cNvSpPr>
            <a:spLocks noChangeArrowheads="1"/>
          </p:cNvSpPr>
          <p:nvPr/>
        </p:nvSpPr>
        <p:spPr bwMode="auto">
          <a:xfrm>
            <a:off x="5570538" y="5307013"/>
            <a:ext cx="3297237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altLang="ja-JP">
                <a:solidFill>
                  <a:srgbClr val="FF0000"/>
                </a:solidFill>
                <a:ea typeface="MS PGothic" pitchFamily="34" charset="-128"/>
              </a:rPr>
              <a:t>Any packet which falls outside the receiver window is discarded at the receiver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384492" y="3065620"/>
            <a:ext cx="2647950" cy="52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ja-JP" sz="2000" kern="0" dirty="0" smtClean="0">
                <a:ea typeface="MS PGothic" pitchFamily="34" charset="-128"/>
              </a:rPr>
              <a:t>Example with 3 bit sequence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90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7A9967E-3B6C-4ED9-BA91-67D7A15C14DB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375BEC-5149-477B-B8E2-C6D38E2A7BC2}" type="slidenum">
              <a:rPr lang="en-US" smtClean="0">
                <a:latin typeface="Verdana" pitchFamily="34" charset="0"/>
              </a:rPr>
              <a:pPr/>
              <a:t>36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428625"/>
            <a:ext cx="8385394" cy="9144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ja-JP" dirty="0" smtClean="0">
                <a:ea typeface="MS PGothic" pitchFamily="34" charset="-128"/>
              </a:rPr>
              <a:t>Sliding Window Protocols</a:t>
            </a:r>
            <a:br>
              <a:rPr lang="en-US" altLang="ja-JP" dirty="0" smtClean="0">
                <a:ea typeface="MS PGothic" pitchFamily="34" charset="-128"/>
              </a:rPr>
            </a:br>
            <a:r>
              <a:rPr lang="en-US" altLang="ja-JP" sz="3200" i="1" dirty="0" smtClean="0">
                <a:ea typeface="MS PGothic" pitchFamily="34" charset="-128"/>
              </a:rPr>
              <a:t>Definitions</a:t>
            </a:r>
          </a:p>
        </p:txBody>
      </p:sp>
      <p:sp>
        <p:nvSpPr>
          <p:cNvPr id="37895" name="Text Box 24"/>
          <p:cNvSpPr txBox="1">
            <a:spLocks noChangeArrowheads="1"/>
          </p:cNvSpPr>
          <p:nvPr/>
        </p:nvSpPr>
        <p:spPr bwMode="auto">
          <a:xfrm>
            <a:off x="1478320" y="5162245"/>
            <a:ext cx="4092218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Upper layer reads two more packets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dirty="0"/>
              <a:t>Receiver is done with these </a:t>
            </a:r>
            <a:r>
              <a:rPr lang="en-US" dirty="0" smtClean="0"/>
              <a:t>packets, receiver window moves</a:t>
            </a:r>
            <a:endParaRPr lang="en-US" dirty="0"/>
          </a:p>
        </p:txBody>
      </p:sp>
      <p:sp>
        <p:nvSpPr>
          <p:cNvPr id="37896" name="Text Box 26"/>
          <p:cNvSpPr txBox="1">
            <a:spLocks noChangeArrowheads="1"/>
          </p:cNvSpPr>
          <p:nvPr/>
        </p:nvSpPr>
        <p:spPr bwMode="auto">
          <a:xfrm>
            <a:off x="5570538" y="5101400"/>
            <a:ext cx="2160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Can be accepted if received</a:t>
            </a:r>
          </a:p>
        </p:txBody>
      </p:sp>
      <p:sp>
        <p:nvSpPr>
          <p:cNvPr id="37897" name="AutoShape 48"/>
          <p:cNvSpPr>
            <a:spLocks/>
          </p:cNvSpPr>
          <p:nvPr/>
        </p:nvSpPr>
        <p:spPr bwMode="auto">
          <a:xfrm rot="-5400000">
            <a:off x="4779167" y="4545173"/>
            <a:ext cx="477837" cy="749297"/>
          </a:xfrm>
          <a:prstGeom prst="leftBrace">
            <a:avLst>
              <a:gd name="adj1" fmla="val 594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898" name="AutoShape 50"/>
          <p:cNvSpPr>
            <a:spLocks/>
          </p:cNvSpPr>
          <p:nvPr/>
        </p:nvSpPr>
        <p:spPr bwMode="auto">
          <a:xfrm rot="-5400000">
            <a:off x="6229841" y="4053650"/>
            <a:ext cx="315912" cy="1914525"/>
          </a:xfrm>
          <a:prstGeom prst="leftBrace">
            <a:avLst>
              <a:gd name="adj1" fmla="val 505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00" name="Rectangle 54"/>
          <p:cNvSpPr>
            <a:spLocks noChangeArrowheads="1"/>
          </p:cNvSpPr>
          <p:nvPr/>
        </p:nvSpPr>
        <p:spPr bwMode="auto">
          <a:xfrm>
            <a:off x="944563" y="4196526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7901" name="Rectangle 55"/>
          <p:cNvSpPr>
            <a:spLocks noChangeArrowheads="1"/>
          </p:cNvSpPr>
          <p:nvPr/>
        </p:nvSpPr>
        <p:spPr bwMode="auto">
          <a:xfrm>
            <a:off x="1441450" y="4194938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902" name="Rectangle 56"/>
          <p:cNvSpPr>
            <a:spLocks noChangeArrowheads="1"/>
          </p:cNvSpPr>
          <p:nvPr/>
        </p:nvSpPr>
        <p:spPr bwMode="auto">
          <a:xfrm>
            <a:off x="1931988" y="4193351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37903" name="Rectangle 57"/>
          <p:cNvSpPr>
            <a:spLocks noChangeArrowheads="1"/>
          </p:cNvSpPr>
          <p:nvPr/>
        </p:nvSpPr>
        <p:spPr bwMode="auto">
          <a:xfrm>
            <a:off x="2428875" y="4191763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7904" name="Rectangle 58"/>
          <p:cNvSpPr>
            <a:spLocks noChangeArrowheads="1"/>
          </p:cNvSpPr>
          <p:nvPr/>
        </p:nvSpPr>
        <p:spPr bwMode="auto">
          <a:xfrm>
            <a:off x="2944813" y="4191763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7905" name="Rectangle 59"/>
          <p:cNvSpPr>
            <a:spLocks noChangeArrowheads="1"/>
          </p:cNvSpPr>
          <p:nvPr/>
        </p:nvSpPr>
        <p:spPr bwMode="auto">
          <a:xfrm>
            <a:off x="3441700" y="4190176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7906" name="Rectangle 60"/>
          <p:cNvSpPr>
            <a:spLocks noChangeArrowheads="1"/>
          </p:cNvSpPr>
          <p:nvPr/>
        </p:nvSpPr>
        <p:spPr bwMode="auto">
          <a:xfrm>
            <a:off x="3959225" y="4190176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7907" name="Rectangle 61"/>
          <p:cNvSpPr>
            <a:spLocks noChangeArrowheads="1"/>
          </p:cNvSpPr>
          <p:nvPr/>
        </p:nvSpPr>
        <p:spPr bwMode="auto">
          <a:xfrm>
            <a:off x="4456113" y="4188588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7908" name="Rectangle 62"/>
          <p:cNvSpPr>
            <a:spLocks noChangeArrowheads="1"/>
          </p:cNvSpPr>
          <p:nvPr/>
        </p:nvSpPr>
        <p:spPr bwMode="auto">
          <a:xfrm>
            <a:off x="4933950" y="4201671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7909" name="Rectangle 63"/>
          <p:cNvSpPr>
            <a:spLocks noChangeArrowheads="1"/>
          </p:cNvSpPr>
          <p:nvPr/>
        </p:nvSpPr>
        <p:spPr bwMode="auto">
          <a:xfrm>
            <a:off x="5416550" y="4179063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37910" name="Rectangle 64"/>
          <p:cNvSpPr>
            <a:spLocks noChangeArrowheads="1"/>
          </p:cNvSpPr>
          <p:nvPr/>
        </p:nvSpPr>
        <p:spPr bwMode="auto">
          <a:xfrm>
            <a:off x="5921375" y="4191763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911" name="Rectangle 65"/>
          <p:cNvSpPr>
            <a:spLocks noChangeArrowheads="1"/>
          </p:cNvSpPr>
          <p:nvPr/>
        </p:nvSpPr>
        <p:spPr bwMode="auto">
          <a:xfrm>
            <a:off x="6418263" y="4190176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7912" name="Rectangle 66"/>
          <p:cNvSpPr>
            <a:spLocks noChangeArrowheads="1"/>
          </p:cNvSpPr>
          <p:nvPr/>
        </p:nvSpPr>
        <p:spPr bwMode="auto">
          <a:xfrm>
            <a:off x="6934200" y="4190176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7913" name="Rectangle 67"/>
          <p:cNvSpPr>
            <a:spLocks noChangeArrowheads="1"/>
          </p:cNvSpPr>
          <p:nvPr/>
        </p:nvSpPr>
        <p:spPr bwMode="auto">
          <a:xfrm>
            <a:off x="7431088" y="4188588"/>
            <a:ext cx="479425" cy="463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7914" name="Rectangle 68"/>
          <p:cNvSpPr>
            <a:spLocks noChangeArrowheads="1"/>
          </p:cNvSpPr>
          <p:nvPr/>
        </p:nvSpPr>
        <p:spPr bwMode="auto">
          <a:xfrm>
            <a:off x="7948613" y="4188588"/>
            <a:ext cx="479425" cy="463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7915" name="Rectangle 69"/>
          <p:cNvSpPr>
            <a:spLocks noChangeArrowheads="1"/>
          </p:cNvSpPr>
          <p:nvPr/>
        </p:nvSpPr>
        <p:spPr bwMode="auto">
          <a:xfrm>
            <a:off x="8445500" y="4187001"/>
            <a:ext cx="479425" cy="463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7916" name="Rectangle 70"/>
          <p:cNvSpPr>
            <a:spLocks noChangeArrowheads="1"/>
          </p:cNvSpPr>
          <p:nvPr/>
        </p:nvSpPr>
        <p:spPr bwMode="auto">
          <a:xfrm>
            <a:off x="5399881" y="3967323"/>
            <a:ext cx="2128837" cy="7826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" name="Text Box 53"/>
          <p:cNvSpPr txBox="1">
            <a:spLocks noChangeArrowheads="1"/>
          </p:cNvSpPr>
          <p:nvPr/>
        </p:nvSpPr>
        <p:spPr bwMode="auto">
          <a:xfrm>
            <a:off x="5486400" y="1319151"/>
            <a:ext cx="2160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W</a:t>
            </a:r>
            <a:r>
              <a:rPr lang="en-US" baseline="-250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38" name="Rectangle 54"/>
          <p:cNvSpPr>
            <a:spLocks noChangeArrowheads="1"/>
          </p:cNvSpPr>
          <p:nvPr/>
        </p:nvSpPr>
        <p:spPr bwMode="auto">
          <a:xfrm>
            <a:off x="944563" y="2143064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39" name="Rectangle 55"/>
          <p:cNvSpPr>
            <a:spLocks noChangeArrowheads="1"/>
          </p:cNvSpPr>
          <p:nvPr/>
        </p:nvSpPr>
        <p:spPr bwMode="auto">
          <a:xfrm>
            <a:off x="1441450" y="2141476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0" name="Rectangle 56"/>
          <p:cNvSpPr>
            <a:spLocks noChangeArrowheads="1"/>
          </p:cNvSpPr>
          <p:nvPr/>
        </p:nvSpPr>
        <p:spPr bwMode="auto">
          <a:xfrm>
            <a:off x="1931988" y="2139889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1" name="Rectangle 57"/>
          <p:cNvSpPr>
            <a:spLocks noChangeArrowheads="1"/>
          </p:cNvSpPr>
          <p:nvPr/>
        </p:nvSpPr>
        <p:spPr bwMode="auto">
          <a:xfrm>
            <a:off x="2428875" y="2138301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2" name="Rectangle 58"/>
          <p:cNvSpPr>
            <a:spLocks noChangeArrowheads="1"/>
          </p:cNvSpPr>
          <p:nvPr/>
        </p:nvSpPr>
        <p:spPr bwMode="auto">
          <a:xfrm>
            <a:off x="2944813" y="2138301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3" name="Rectangle 59"/>
          <p:cNvSpPr>
            <a:spLocks noChangeArrowheads="1"/>
          </p:cNvSpPr>
          <p:nvPr/>
        </p:nvSpPr>
        <p:spPr bwMode="auto">
          <a:xfrm>
            <a:off x="3441700" y="2136714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4" name="Rectangle 60"/>
          <p:cNvSpPr>
            <a:spLocks noChangeArrowheads="1"/>
          </p:cNvSpPr>
          <p:nvPr/>
        </p:nvSpPr>
        <p:spPr bwMode="auto">
          <a:xfrm>
            <a:off x="3959225" y="2136714"/>
            <a:ext cx="479425" cy="4635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45" name="Rectangle 61"/>
          <p:cNvSpPr>
            <a:spLocks noChangeArrowheads="1"/>
          </p:cNvSpPr>
          <p:nvPr/>
        </p:nvSpPr>
        <p:spPr bwMode="auto">
          <a:xfrm>
            <a:off x="4456113" y="2135126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46" name="Rectangle 62"/>
          <p:cNvSpPr>
            <a:spLocks noChangeArrowheads="1"/>
          </p:cNvSpPr>
          <p:nvPr/>
        </p:nvSpPr>
        <p:spPr bwMode="auto">
          <a:xfrm>
            <a:off x="4933950" y="2127189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47" name="Rectangle 63"/>
          <p:cNvSpPr>
            <a:spLocks noChangeArrowheads="1"/>
          </p:cNvSpPr>
          <p:nvPr/>
        </p:nvSpPr>
        <p:spPr bwMode="auto">
          <a:xfrm>
            <a:off x="5416550" y="2125601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8" name="Rectangle 64"/>
          <p:cNvSpPr>
            <a:spLocks noChangeArrowheads="1"/>
          </p:cNvSpPr>
          <p:nvPr/>
        </p:nvSpPr>
        <p:spPr bwMode="auto">
          <a:xfrm>
            <a:off x="5921375" y="2138301"/>
            <a:ext cx="479425" cy="4635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9" name="Rectangle 65"/>
          <p:cNvSpPr>
            <a:spLocks noChangeArrowheads="1"/>
          </p:cNvSpPr>
          <p:nvPr/>
        </p:nvSpPr>
        <p:spPr bwMode="auto">
          <a:xfrm>
            <a:off x="6418263" y="2136714"/>
            <a:ext cx="479425" cy="463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0" name="Rectangle 66"/>
          <p:cNvSpPr>
            <a:spLocks noChangeArrowheads="1"/>
          </p:cNvSpPr>
          <p:nvPr/>
        </p:nvSpPr>
        <p:spPr bwMode="auto">
          <a:xfrm>
            <a:off x="6934200" y="2136714"/>
            <a:ext cx="479425" cy="463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1" name="Rectangle 67"/>
          <p:cNvSpPr>
            <a:spLocks noChangeArrowheads="1"/>
          </p:cNvSpPr>
          <p:nvPr/>
        </p:nvSpPr>
        <p:spPr bwMode="auto">
          <a:xfrm>
            <a:off x="7431088" y="2135126"/>
            <a:ext cx="479425" cy="463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7948613" y="2135126"/>
            <a:ext cx="479425" cy="463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53" name="Rectangle 69"/>
          <p:cNvSpPr>
            <a:spLocks noChangeArrowheads="1"/>
          </p:cNvSpPr>
          <p:nvPr/>
        </p:nvSpPr>
        <p:spPr bwMode="auto">
          <a:xfrm>
            <a:off x="8445500" y="2133539"/>
            <a:ext cx="479425" cy="46355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54" name="Rectangle 70"/>
          <p:cNvSpPr>
            <a:spLocks noChangeArrowheads="1"/>
          </p:cNvSpPr>
          <p:nvPr/>
        </p:nvSpPr>
        <p:spPr bwMode="auto">
          <a:xfrm>
            <a:off x="4370388" y="1927164"/>
            <a:ext cx="2128837" cy="7826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5" name="AutoShape 71"/>
          <p:cNvSpPr>
            <a:spLocks/>
          </p:cNvSpPr>
          <p:nvPr/>
        </p:nvSpPr>
        <p:spPr bwMode="auto">
          <a:xfrm rot="5400000">
            <a:off x="5239544" y="613508"/>
            <a:ext cx="477837" cy="2120900"/>
          </a:xfrm>
          <a:prstGeom prst="leftBrace">
            <a:avLst>
              <a:gd name="adj1" fmla="val 3698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6448424" y="3331952"/>
            <a:ext cx="2160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W</a:t>
            </a:r>
            <a:r>
              <a:rPr lang="en-US" baseline="-2500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59" name="AutoShape 71"/>
          <p:cNvSpPr>
            <a:spLocks/>
          </p:cNvSpPr>
          <p:nvPr/>
        </p:nvSpPr>
        <p:spPr bwMode="auto">
          <a:xfrm rot="5400000">
            <a:off x="6201568" y="2626309"/>
            <a:ext cx="477837" cy="2120900"/>
          </a:xfrm>
          <a:prstGeom prst="leftBrace">
            <a:avLst>
              <a:gd name="adj1" fmla="val 3698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681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DAE3F6D-C331-4E83-9F9C-A21B254E7800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F9EA2B-5DD4-4C73-943B-BD1EC8AD5D57}" type="slidenum">
              <a:rPr lang="en-US" smtClean="0">
                <a:latin typeface="Verdana" pitchFamily="34" charset="0"/>
              </a:rPr>
              <a:pPr/>
              <a:t>37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Automatic Repeat Request (ARQ)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54988" cy="4525963"/>
          </a:xfrm>
        </p:spPr>
        <p:txBody>
          <a:bodyPr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What if a data or ACK packet is lost when using a sliding window protocol?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/>
              <a:t>Sliding Window with Go back N</a:t>
            </a:r>
          </a:p>
          <a:p>
            <a:pPr lvl="1" eaLnBrk="1" hangingPunct="1"/>
            <a:r>
              <a:rPr lang="en-US" smtClean="0"/>
              <a:t>Sliding Window with Selective Repeat (Selective Reject or Retransmission)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489DC5E-8BC6-4159-8103-0E7E09AA9D3E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3E2586-8267-4DF1-9828-CF33D3C647AF}" type="slidenum">
              <a:rPr lang="en-US" smtClean="0">
                <a:latin typeface="Verdana" pitchFamily="34" charset="0"/>
              </a:rPr>
              <a:pPr/>
              <a:t>38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>
                <a:ea typeface="MS PGothic" pitchFamily="34" charset="-128"/>
              </a:rPr>
              <a:t>Sliding Window with Go Back N:</a:t>
            </a:r>
            <a:br>
              <a:rPr lang="en-US" altLang="ja-JP" sz="3600" smtClean="0">
                <a:ea typeface="MS PGothic" pitchFamily="34" charset="-128"/>
              </a:rPr>
            </a:br>
            <a:r>
              <a:rPr lang="en-US" altLang="ja-JP" sz="3600" smtClean="0">
                <a:ea typeface="MS PGothic" pitchFamily="34" charset="-128"/>
              </a:rPr>
              <a:t>Basics</a:t>
            </a:r>
          </a:p>
        </p:txBody>
      </p:sp>
      <p:sp>
        <p:nvSpPr>
          <p:cNvPr id="65229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Sender window size&gt; 1</a:t>
            </a:r>
            <a:r>
              <a:rPr lang="en-US" sz="2800" dirty="0" smtClean="0">
                <a:sym typeface="Wingdings" pitchFamily="2" charset="2"/>
              </a:rPr>
              <a:t> Pipelining, multiple packets in transmit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Receiver window size = 1</a:t>
            </a:r>
            <a:r>
              <a:rPr lang="en-US" sz="2800" dirty="0" smtClean="0">
                <a:sym typeface="Wingdings" pitchFamily="2" charset="2"/>
              </a:rPr>
              <a:t>Only accepts one packet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packet is received without any error</a:t>
            </a:r>
            <a:r>
              <a:rPr lang="en-US" sz="2800" dirty="0" smtClean="0">
                <a:sym typeface="Wingdings" pitchFamily="2" charset="2"/>
              </a:rPr>
              <a:t></a:t>
            </a:r>
            <a:r>
              <a:rPr lang="en-US" sz="2800" dirty="0" smtClean="0"/>
              <a:t> ACK as usual with next packet expected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Else</a:t>
            </a:r>
            <a:r>
              <a:rPr lang="en-US" sz="2800" dirty="0" smtClean="0">
                <a:sym typeface="Wingdings" pitchFamily="2" charset="2"/>
              </a:rPr>
              <a:t></a:t>
            </a:r>
            <a:r>
              <a:rPr lang="en-US" sz="2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Discard that packet and all future packets until error/lost packet received correctly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Transmitter must go back and retransmit that packet and all subsequent packets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CB37CE6-75A2-4A25-8BCB-78DFF0DB0AD8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96A3B4A-14F0-4649-8CC8-8CBA737541B5}" type="slidenum">
              <a:rPr lang="en-US" smtClean="0">
                <a:latin typeface="Verdana" pitchFamily="34" charset="0"/>
              </a:rPr>
              <a:pPr/>
              <a:t>39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3" y="277813"/>
            <a:ext cx="8229600" cy="587375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ja-JP" sz="3600" dirty="0" smtClean="0">
                <a:ea typeface="MS PGothic" pitchFamily="34" charset="-128"/>
              </a:rPr>
              <a:t>Go Back N: Retransmission Idea 1</a:t>
            </a:r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8556625" y="408305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10</a:t>
            </a:r>
          </a:p>
        </p:txBody>
      </p:sp>
      <p:sp>
        <p:nvSpPr>
          <p:cNvPr id="40967" name="Rectangle 4"/>
          <p:cNvSpPr>
            <a:spLocks noChangeArrowheads="1"/>
          </p:cNvSpPr>
          <p:nvPr/>
        </p:nvSpPr>
        <p:spPr bwMode="auto">
          <a:xfrm>
            <a:off x="8110538" y="2255838"/>
            <a:ext cx="820737" cy="25733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40968" name="Group 5"/>
          <p:cNvGrpSpPr>
            <a:grpSpLocks/>
          </p:cNvGrpSpPr>
          <p:nvPr/>
        </p:nvGrpSpPr>
        <p:grpSpPr bwMode="auto">
          <a:xfrm>
            <a:off x="288925" y="920750"/>
            <a:ext cx="8416925" cy="4165600"/>
            <a:chOff x="182" y="624"/>
            <a:chExt cx="5302" cy="2624"/>
          </a:xfrm>
        </p:grpSpPr>
        <p:sp>
          <p:nvSpPr>
            <p:cNvPr id="40970" name="Rectangle 6"/>
            <p:cNvSpPr>
              <a:spLocks noChangeArrowheads="1"/>
            </p:cNvSpPr>
            <p:nvPr/>
          </p:nvSpPr>
          <p:spPr bwMode="auto">
            <a:xfrm>
              <a:off x="859" y="97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0</a:t>
              </a:r>
            </a:p>
          </p:txBody>
        </p:sp>
        <p:sp>
          <p:nvSpPr>
            <p:cNvPr id="40971" name="Rectangle 7"/>
            <p:cNvSpPr>
              <a:spLocks noChangeArrowheads="1"/>
            </p:cNvSpPr>
            <p:nvPr/>
          </p:nvSpPr>
          <p:spPr bwMode="auto">
            <a:xfrm>
              <a:off x="1099" y="97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1</a:t>
              </a:r>
            </a:p>
          </p:txBody>
        </p:sp>
        <p:sp>
          <p:nvSpPr>
            <p:cNvPr id="40972" name="Rectangle 8"/>
            <p:cNvSpPr>
              <a:spLocks noChangeArrowheads="1"/>
            </p:cNvSpPr>
            <p:nvPr/>
          </p:nvSpPr>
          <p:spPr bwMode="auto">
            <a:xfrm>
              <a:off x="1339" y="97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2</a:t>
              </a:r>
            </a:p>
          </p:txBody>
        </p:sp>
        <p:sp>
          <p:nvSpPr>
            <p:cNvPr id="40973" name="Rectangle 9"/>
            <p:cNvSpPr>
              <a:spLocks noChangeArrowheads="1"/>
            </p:cNvSpPr>
            <p:nvPr/>
          </p:nvSpPr>
          <p:spPr bwMode="auto">
            <a:xfrm>
              <a:off x="1571" y="97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3</a:t>
              </a:r>
            </a:p>
          </p:txBody>
        </p:sp>
        <p:sp>
          <p:nvSpPr>
            <p:cNvPr id="40974" name="Rectangle 10"/>
            <p:cNvSpPr>
              <a:spLocks noChangeArrowheads="1"/>
            </p:cNvSpPr>
            <p:nvPr/>
          </p:nvSpPr>
          <p:spPr bwMode="auto">
            <a:xfrm>
              <a:off x="1804" y="97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4</a:t>
              </a:r>
            </a:p>
          </p:txBody>
        </p:sp>
        <p:sp>
          <p:nvSpPr>
            <p:cNvPr id="40975" name="Rectangle 11"/>
            <p:cNvSpPr>
              <a:spLocks noChangeArrowheads="1"/>
            </p:cNvSpPr>
            <p:nvPr/>
          </p:nvSpPr>
          <p:spPr bwMode="auto">
            <a:xfrm>
              <a:off x="2044" y="97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5</a:t>
              </a:r>
            </a:p>
          </p:txBody>
        </p:sp>
        <p:sp>
          <p:nvSpPr>
            <p:cNvPr id="40976" name="Rectangle 12"/>
            <p:cNvSpPr>
              <a:spLocks noChangeArrowheads="1"/>
            </p:cNvSpPr>
            <p:nvPr/>
          </p:nvSpPr>
          <p:spPr bwMode="auto">
            <a:xfrm>
              <a:off x="2284" y="97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6</a:t>
              </a:r>
            </a:p>
          </p:txBody>
        </p:sp>
        <p:sp>
          <p:nvSpPr>
            <p:cNvPr id="40977" name="Rectangle 13"/>
            <p:cNvSpPr>
              <a:spLocks noChangeArrowheads="1"/>
            </p:cNvSpPr>
            <p:nvPr/>
          </p:nvSpPr>
          <p:spPr bwMode="auto">
            <a:xfrm>
              <a:off x="2516" y="97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7</a:t>
              </a:r>
            </a:p>
          </p:txBody>
        </p:sp>
        <p:sp>
          <p:nvSpPr>
            <p:cNvPr id="40978" name="Rectangle 14"/>
            <p:cNvSpPr>
              <a:spLocks noChangeArrowheads="1"/>
            </p:cNvSpPr>
            <p:nvPr/>
          </p:nvSpPr>
          <p:spPr bwMode="auto">
            <a:xfrm>
              <a:off x="2750" y="97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8</a:t>
              </a:r>
            </a:p>
          </p:txBody>
        </p:sp>
        <p:sp>
          <p:nvSpPr>
            <p:cNvPr id="40979" name="Rectangle 15"/>
            <p:cNvSpPr>
              <a:spLocks noChangeArrowheads="1"/>
            </p:cNvSpPr>
            <p:nvPr/>
          </p:nvSpPr>
          <p:spPr bwMode="auto">
            <a:xfrm>
              <a:off x="2990" y="97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2</a:t>
              </a:r>
            </a:p>
          </p:txBody>
        </p:sp>
        <p:sp>
          <p:nvSpPr>
            <p:cNvPr id="40980" name="Rectangle 16"/>
            <p:cNvSpPr>
              <a:spLocks noChangeArrowheads="1"/>
            </p:cNvSpPr>
            <p:nvPr/>
          </p:nvSpPr>
          <p:spPr bwMode="auto">
            <a:xfrm>
              <a:off x="3230" y="97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3</a:t>
              </a:r>
            </a:p>
          </p:txBody>
        </p:sp>
        <p:sp>
          <p:nvSpPr>
            <p:cNvPr id="40981" name="Rectangle 17"/>
            <p:cNvSpPr>
              <a:spLocks noChangeArrowheads="1"/>
            </p:cNvSpPr>
            <p:nvPr/>
          </p:nvSpPr>
          <p:spPr bwMode="auto">
            <a:xfrm>
              <a:off x="3462" y="97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4</a:t>
              </a:r>
            </a:p>
          </p:txBody>
        </p:sp>
        <p:sp>
          <p:nvSpPr>
            <p:cNvPr id="40982" name="Rectangle 18"/>
            <p:cNvSpPr>
              <a:spLocks noChangeArrowheads="1"/>
            </p:cNvSpPr>
            <p:nvPr/>
          </p:nvSpPr>
          <p:spPr bwMode="auto">
            <a:xfrm>
              <a:off x="3695" y="97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5</a:t>
              </a:r>
            </a:p>
          </p:txBody>
        </p:sp>
        <p:sp>
          <p:nvSpPr>
            <p:cNvPr id="40983" name="Rectangle 19"/>
            <p:cNvSpPr>
              <a:spLocks noChangeArrowheads="1"/>
            </p:cNvSpPr>
            <p:nvPr/>
          </p:nvSpPr>
          <p:spPr bwMode="auto">
            <a:xfrm>
              <a:off x="3935" y="97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6</a:t>
              </a:r>
            </a:p>
          </p:txBody>
        </p:sp>
        <p:sp>
          <p:nvSpPr>
            <p:cNvPr id="40984" name="Rectangle 20"/>
            <p:cNvSpPr>
              <a:spLocks noChangeArrowheads="1"/>
            </p:cNvSpPr>
            <p:nvPr/>
          </p:nvSpPr>
          <p:spPr bwMode="auto">
            <a:xfrm>
              <a:off x="4167" y="97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7</a:t>
              </a:r>
            </a:p>
          </p:txBody>
        </p:sp>
        <p:sp>
          <p:nvSpPr>
            <p:cNvPr id="40985" name="Rectangle 21"/>
            <p:cNvSpPr>
              <a:spLocks noChangeArrowheads="1"/>
            </p:cNvSpPr>
            <p:nvPr/>
          </p:nvSpPr>
          <p:spPr bwMode="auto">
            <a:xfrm>
              <a:off x="4401" y="97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8</a:t>
              </a:r>
            </a:p>
          </p:txBody>
        </p:sp>
        <p:sp>
          <p:nvSpPr>
            <p:cNvPr id="40986" name="Rectangle 22"/>
            <p:cNvSpPr>
              <a:spLocks noChangeArrowheads="1"/>
            </p:cNvSpPr>
            <p:nvPr/>
          </p:nvSpPr>
          <p:spPr bwMode="auto">
            <a:xfrm>
              <a:off x="4633" y="97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9</a:t>
              </a:r>
            </a:p>
          </p:txBody>
        </p:sp>
        <p:sp>
          <p:nvSpPr>
            <p:cNvPr id="40987" name="Rectangle 23"/>
            <p:cNvSpPr>
              <a:spLocks noChangeArrowheads="1"/>
            </p:cNvSpPr>
            <p:nvPr/>
          </p:nvSpPr>
          <p:spPr bwMode="auto">
            <a:xfrm>
              <a:off x="4865" y="97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10</a:t>
              </a:r>
            </a:p>
          </p:txBody>
        </p:sp>
        <p:sp>
          <p:nvSpPr>
            <p:cNvPr id="40988" name="Rectangle 24"/>
            <p:cNvSpPr>
              <a:spLocks noChangeArrowheads="1"/>
            </p:cNvSpPr>
            <p:nvPr/>
          </p:nvSpPr>
          <p:spPr bwMode="auto">
            <a:xfrm>
              <a:off x="1384" y="205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0</a:t>
              </a:r>
            </a:p>
          </p:txBody>
        </p:sp>
        <p:sp>
          <p:nvSpPr>
            <p:cNvPr id="40989" name="Rectangle 25"/>
            <p:cNvSpPr>
              <a:spLocks noChangeArrowheads="1"/>
            </p:cNvSpPr>
            <p:nvPr/>
          </p:nvSpPr>
          <p:spPr bwMode="auto">
            <a:xfrm>
              <a:off x="1624" y="205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1</a:t>
              </a:r>
            </a:p>
          </p:txBody>
        </p:sp>
        <p:sp>
          <p:nvSpPr>
            <p:cNvPr id="40990" name="Rectangle 26"/>
            <p:cNvSpPr>
              <a:spLocks noChangeArrowheads="1"/>
            </p:cNvSpPr>
            <p:nvPr/>
          </p:nvSpPr>
          <p:spPr bwMode="auto">
            <a:xfrm>
              <a:off x="3515" y="205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2</a:t>
              </a:r>
            </a:p>
          </p:txBody>
        </p:sp>
        <p:sp>
          <p:nvSpPr>
            <p:cNvPr id="40991" name="Rectangle 27"/>
            <p:cNvSpPr>
              <a:spLocks noChangeArrowheads="1"/>
            </p:cNvSpPr>
            <p:nvPr/>
          </p:nvSpPr>
          <p:spPr bwMode="auto">
            <a:xfrm>
              <a:off x="3755" y="205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3</a:t>
              </a:r>
            </a:p>
          </p:txBody>
        </p:sp>
        <p:sp>
          <p:nvSpPr>
            <p:cNvPr id="40992" name="Rectangle 28"/>
            <p:cNvSpPr>
              <a:spLocks noChangeArrowheads="1"/>
            </p:cNvSpPr>
            <p:nvPr/>
          </p:nvSpPr>
          <p:spPr bwMode="auto">
            <a:xfrm>
              <a:off x="3987" y="205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4</a:t>
              </a:r>
            </a:p>
          </p:txBody>
        </p:sp>
        <p:sp>
          <p:nvSpPr>
            <p:cNvPr id="40993" name="Rectangle 29"/>
            <p:cNvSpPr>
              <a:spLocks noChangeArrowheads="1"/>
            </p:cNvSpPr>
            <p:nvPr/>
          </p:nvSpPr>
          <p:spPr bwMode="auto">
            <a:xfrm>
              <a:off x="4220" y="205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5</a:t>
              </a:r>
            </a:p>
          </p:txBody>
        </p:sp>
        <p:sp>
          <p:nvSpPr>
            <p:cNvPr id="40994" name="Rectangle 30"/>
            <p:cNvSpPr>
              <a:spLocks noChangeArrowheads="1"/>
            </p:cNvSpPr>
            <p:nvPr/>
          </p:nvSpPr>
          <p:spPr bwMode="auto">
            <a:xfrm>
              <a:off x="4460" y="205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6</a:t>
              </a:r>
            </a:p>
          </p:txBody>
        </p:sp>
        <p:sp>
          <p:nvSpPr>
            <p:cNvPr id="40995" name="Rectangle 31"/>
            <p:cNvSpPr>
              <a:spLocks noChangeArrowheads="1"/>
            </p:cNvSpPr>
            <p:nvPr/>
          </p:nvSpPr>
          <p:spPr bwMode="auto">
            <a:xfrm>
              <a:off x="4692" y="205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7</a:t>
              </a:r>
            </a:p>
          </p:txBody>
        </p:sp>
        <p:sp>
          <p:nvSpPr>
            <p:cNvPr id="40996" name="Rectangle 32"/>
            <p:cNvSpPr>
              <a:spLocks noChangeArrowheads="1"/>
            </p:cNvSpPr>
            <p:nvPr/>
          </p:nvSpPr>
          <p:spPr bwMode="auto">
            <a:xfrm>
              <a:off x="4926" y="205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8</a:t>
              </a:r>
            </a:p>
          </p:txBody>
        </p:sp>
        <p:sp>
          <p:nvSpPr>
            <p:cNvPr id="40997" name="Rectangle 33"/>
            <p:cNvSpPr>
              <a:spLocks noChangeArrowheads="1"/>
            </p:cNvSpPr>
            <p:nvPr/>
          </p:nvSpPr>
          <p:spPr bwMode="auto">
            <a:xfrm>
              <a:off x="5158" y="2054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9</a:t>
              </a:r>
            </a:p>
          </p:txBody>
        </p:sp>
        <p:sp>
          <p:nvSpPr>
            <p:cNvPr id="40998" name="Line 34"/>
            <p:cNvSpPr>
              <a:spLocks noChangeShapeType="1"/>
            </p:cNvSpPr>
            <p:nvPr/>
          </p:nvSpPr>
          <p:spPr bwMode="auto">
            <a:xfrm>
              <a:off x="937" y="1151"/>
              <a:ext cx="525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9" name="Line 35"/>
            <p:cNvSpPr>
              <a:spLocks noChangeShapeType="1"/>
            </p:cNvSpPr>
            <p:nvPr/>
          </p:nvSpPr>
          <p:spPr bwMode="auto">
            <a:xfrm>
              <a:off x="1184" y="1151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36"/>
            <p:cNvSpPr>
              <a:spLocks noChangeShapeType="1"/>
            </p:cNvSpPr>
            <p:nvPr/>
          </p:nvSpPr>
          <p:spPr bwMode="auto">
            <a:xfrm flipV="1">
              <a:off x="1491" y="1151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Line 37"/>
            <p:cNvSpPr>
              <a:spLocks noChangeShapeType="1"/>
            </p:cNvSpPr>
            <p:nvPr/>
          </p:nvSpPr>
          <p:spPr bwMode="auto">
            <a:xfrm flipV="1">
              <a:off x="1739" y="1151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2" name="Line 38"/>
            <p:cNvSpPr>
              <a:spLocks noChangeShapeType="1"/>
            </p:cNvSpPr>
            <p:nvPr/>
          </p:nvSpPr>
          <p:spPr bwMode="auto">
            <a:xfrm>
              <a:off x="1424" y="1151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3" name="Line 39"/>
            <p:cNvSpPr>
              <a:spLocks noChangeShapeType="1"/>
            </p:cNvSpPr>
            <p:nvPr/>
          </p:nvSpPr>
          <p:spPr bwMode="auto">
            <a:xfrm>
              <a:off x="1664" y="1151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Line 40"/>
            <p:cNvSpPr>
              <a:spLocks noChangeShapeType="1"/>
            </p:cNvSpPr>
            <p:nvPr/>
          </p:nvSpPr>
          <p:spPr bwMode="auto">
            <a:xfrm>
              <a:off x="1896" y="1151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5" name="Line 41"/>
            <p:cNvSpPr>
              <a:spLocks noChangeShapeType="1"/>
            </p:cNvSpPr>
            <p:nvPr/>
          </p:nvSpPr>
          <p:spPr bwMode="auto">
            <a:xfrm>
              <a:off x="2129" y="1151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Line 42"/>
            <p:cNvSpPr>
              <a:spLocks noChangeShapeType="1"/>
            </p:cNvSpPr>
            <p:nvPr/>
          </p:nvSpPr>
          <p:spPr bwMode="auto">
            <a:xfrm>
              <a:off x="2384" y="1151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7" name="Line 43"/>
            <p:cNvSpPr>
              <a:spLocks noChangeShapeType="1"/>
            </p:cNvSpPr>
            <p:nvPr/>
          </p:nvSpPr>
          <p:spPr bwMode="auto">
            <a:xfrm>
              <a:off x="2594" y="1151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8" name="Line 44"/>
            <p:cNvSpPr>
              <a:spLocks noChangeShapeType="1"/>
            </p:cNvSpPr>
            <p:nvPr/>
          </p:nvSpPr>
          <p:spPr bwMode="auto">
            <a:xfrm>
              <a:off x="2834" y="1151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9" name="Line 45"/>
            <p:cNvSpPr>
              <a:spLocks noChangeShapeType="1"/>
            </p:cNvSpPr>
            <p:nvPr/>
          </p:nvSpPr>
          <p:spPr bwMode="auto">
            <a:xfrm>
              <a:off x="3067" y="1151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0" name="Line 46"/>
            <p:cNvSpPr>
              <a:spLocks noChangeShapeType="1"/>
            </p:cNvSpPr>
            <p:nvPr/>
          </p:nvSpPr>
          <p:spPr bwMode="auto">
            <a:xfrm>
              <a:off x="3532" y="1151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1" name="Line 47"/>
            <p:cNvSpPr>
              <a:spLocks noChangeShapeType="1"/>
            </p:cNvSpPr>
            <p:nvPr/>
          </p:nvSpPr>
          <p:spPr bwMode="auto">
            <a:xfrm>
              <a:off x="3780" y="1151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2" name="Line 48"/>
            <p:cNvSpPr>
              <a:spLocks noChangeShapeType="1"/>
            </p:cNvSpPr>
            <p:nvPr/>
          </p:nvSpPr>
          <p:spPr bwMode="auto">
            <a:xfrm>
              <a:off x="3322" y="1151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3" name="Line 49"/>
            <p:cNvSpPr>
              <a:spLocks noChangeShapeType="1"/>
            </p:cNvSpPr>
            <p:nvPr/>
          </p:nvSpPr>
          <p:spPr bwMode="auto">
            <a:xfrm>
              <a:off x="4013" y="1151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4" name="Line 50"/>
            <p:cNvSpPr>
              <a:spLocks noChangeShapeType="1"/>
            </p:cNvSpPr>
            <p:nvPr/>
          </p:nvSpPr>
          <p:spPr bwMode="auto">
            <a:xfrm>
              <a:off x="4238" y="1151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5" name="Line 51"/>
            <p:cNvSpPr>
              <a:spLocks noChangeShapeType="1"/>
            </p:cNvSpPr>
            <p:nvPr/>
          </p:nvSpPr>
          <p:spPr bwMode="auto">
            <a:xfrm>
              <a:off x="4478" y="1151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6" name="Line 52"/>
            <p:cNvSpPr>
              <a:spLocks noChangeShapeType="1"/>
            </p:cNvSpPr>
            <p:nvPr/>
          </p:nvSpPr>
          <p:spPr bwMode="auto">
            <a:xfrm>
              <a:off x="4711" y="1151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7" name="Line 53"/>
            <p:cNvSpPr>
              <a:spLocks noChangeShapeType="1"/>
            </p:cNvSpPr>
            <p:nvPr/>
          </p:nvSpPr>
          <p:spPr bwMode="auto">
            <a:xfrm>
              <a:off x="4936" y="1151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8" name="Line 54"/>
            <p:cNvSpPr>
              <a:spLocks noChangeShapeType="1"/>
            </p:cNvSpPr>
            <p:nvPr/>
          </p:nvSpPr>
          <p:spPr bwMode="auto">
            <a:xfrm flipV="1">
              <a:off x="3622" y="1151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9" name="Line 55"/>
            <p:cNvSpPr>
              <a:spLocks noChangeShapeType="1"/>
            </p:cNvSpPr>
            <p:nvPr/>
          </p:nvSpPr>
          <p:spPr bwMode="auto">
            <a:xfrm flipV="1">
              <a:off x="3885" y="1151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0" name="Line 56"/>
            <p:cNvSpPr>
              <a:spLocks noChangeShapeType="1"/>
            </p:cNvSpPr>
            <p:nvPr/>
          </p:nvSpPr>
          <p:spPr bwMode="auto">
            <a:xfrm flipV="1">
              <a:off x="4117" y="1151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1" name="Line 57"/>
            <p:cNvSpPr>
              <a:spLocks noChangeShapeType="1"/>
            </p:cNvSpPr>
            <p:nvPr/>
          </p:nvSpPr>
          <p:spPr bwMode="auto">
            <a:xfrm flipV="1">
              <a:off x="4320" y="1151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2" name="Line 58"/>
            <p:cNvSpPr>
              <a:spLocks noChangeShapeType="1"/>
            </p:cNvSpPr>
            <p:nvPr/>
          </p:nvSpPr>
          <p:spPr bwMode="auto">
            <a:xfrm flipV="1">
              <a:off x="4567" y="1151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3" name="Line 59"/>
            <p:cNvSpPr>
              <a:spLocks noChangeShapeType="1"/>
            </p:cNvSpPr>
            <p:nvPr/>
          </p:nvSpPr>
          <p:spPr bwMode="auto">
            <a:xfrm flipV="1">
              <a:off x="4792" y="1151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4" name="Rectangle 60"/>
            <p:cNvSpPr>
              <a:spLocks noChangeArrowheads="1"/>
            </p:cNvSpPr>
            <p:nvPr/>
          </p:nvSpPr>
          <p:spPr bwMode="auto">
            <a:xfrm>
              <a:off x="1885" y="2050"/>
              <a:ext cx="180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sz="1600">
                  <a:ea typeface="MS PGothic" pitchFamily="34" charset="-128"/>
                </a:rPr>
                <a:t>E</a:t>
              </a:r>
            </a:p>
          </p:txBody>
        </p:sp>
        <p:sp>
          <p:nvSpPr>
            <p:cNvPr id="41025" name="Rectangle 61"/>
            <p:cNvSpPr>
              <a:spLocks noChangeArrowheads="1"/>
            </p:cNvSpPr>
            <p:nvPr/>
          </p:nvSpPr>
          <p:spPr bwMode="auto">
            <a:xfrm>
              <a:off x="2125" y="2050"/>
              <a:ext cx="180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sz="1600">
                  <a:ea typeface="MS PGothic" pitchFamily="34" charset="-128"/>
                </a:rPr>
                <a:t>D</a:t>
              </a:r>
            </a:p>
          </p:txBody>
        </p:sp>
        <p:sp>
          <p:nvSpPr>
            <p:cNvPr id="41026" name="Rectangle 62"/>
            <p:cNvSpPr>
              <a:spLocks noChangeArrowheads="1"/>
            </p:cNvSpPr>
            <p:nvPr/>
          </p:nvSpPr>
          <p:spPr bwMode="auto">
            <a:xfrm>
              <a:off x="2357" y="2050"/>
              <a:ext cx="180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sz="1600">
                  <a:ea typeface="MS PGothic" pitchFamily="34" charset="-128"/>
                </a:rPr>
                <a:t>D</a:t>
              </a:r>
            </a:p>
          </p:txBody>
        </p:sp>
        <p:sp>
          <p:nvSpPr>
            <p:cNvPr id="41027" name="Rectangle 63"/>
            <p:cNvSpPr>
              <a:spLocks noChangeArrowheads="1"/>
            </p:cNvSpPr>
            <p:nvPr/>
          </p:nvSpPr>
          <p:spPr bwMode="auto">
            <a:xfrm>
              <a:off x="2590" y="2050"/>
              <a:ext cx="180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sz="1600">
                  <a:ea typeface="MS PGothic" pitchFamily="34" charset="-128"/>
                </a:rPr>
                <a:t>D</a:t>
              </a:r>
            </a:p>
          </p:txBody>
        </p:sp>
        <p:sp>
          <p:nvSpPr>
            <p:cNvPr id="41028" name="Rectangle 64"/>
            <p:cNvSpPr>
              <a:spLocks noChangeArrowheads="1"/>
            </p:cNvSpPr>
            <p:nvPr/>
          </p:nvSpPr>
          <p:spPr bwMode="auto">
            <a:xfrm>
              <a:off x="2830" y="2050"/>
              <a:ext cx="180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sz="1600">
                  <a:ea typeface="MS PGothic" pitchFamily="34" charset="-128"/>
                </a:rPr>
                <a:t>D</a:t>
              </a:r>
            </a:p>
          </p:txBody>
        </p:sp>
        <p:sp>
          <p:nvSpPr>
            <p:cNvPr id="41029" name="Rectangle 65"/>
            <p:cNvSpPr>
              <a:spLocks noChangeArrowheads="1"/>
            </p:cNvSpPr>
            <p:nvPr/>
          </p:nvSpPr>
          <p:spPr bwMode="auto">
            <a:xfrm>
              <a:off x="3062" y="2050"/>
              <a:ext cx="180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sz="1600">
                  <a:ea typeface="MS PGothic" pitchFamily="34" charset="-128"/>
                </a:rPr>
                <a:t>D</a:t>
              </a:r>
            </a:p>
          </p:txBody>
        </p:sp>
        <p:sp>
          <p:nvSpPr>
            <p:cNvPr id="41030" name="Rectangle 66"/>
            <p:cNvSpPr>
              <a:spLocks noChangeArrowheads="1"/>
            </p:cNvSpPr>
            <p:nvPr/>
          </p:nvSpPr>
          <p:spPr bwMode="auto">
            <a:xfrm>
              <a:off x="3296" y="2050"/>
              <a:ext cx="180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sz="1600">
                  <a:ea typeface="MS PGothic" pitchFamily="34" charset="-128"/>
                </a:rPr>
                <a:t>D</a:t>
              </a:r>
            </a:p>
          </p:txBody>
        </p:sp>
        <p:sp>
          <p:nvSpPr>
            <p:cNvPr id="41031" name="Freeform 67"/>
            <p:cNvSpPr>
              <a:spLocks/>
            </p:cNvSpPr>
            <p:nvPr/>
          </p:nvSpPr>
          <p:spPr bwMode="auto">
            <a:xfrm>
              <a:off x="2137" y="2224"/>
              <a:ext cx="1307" cy="143"/>
            </a:xfrm>
            <a:custGeom>
              <a:avLst/>
              <a:gdLst>
                <a:gd name="T0" fmla="*/ 0 w 1307"/>
                <a:gd name="T1" fmla="*/ 0 h 143"/>
                <a:gd name="T2" fmla="*/ 113 w 1307"/>
                <a:gd name="T3" fmla="*/ 79 h 143"/>
                <a:gd name="T4" fmla="*/ 540 w 1307"/>
                <a:gd name="T5" fmla="*/ 79 h 143"/>
                <a:gd name="T6" fmla="*/ 630 w 1307"/>
                <a:gd name="T7" fmla="*/ 142 h 143"/>
                <a:gd name="T8" fmla="*/ 720 w 1307"/>
                <a:gd name="T9" fmla="*/ 79 h 143"/>
                <a:gd name="T10" fmla="*/ 1193 w 1307"/>
                <a:gd name="T11" fmla="*/ 79 h 143"/>
                <a:gd name="T12" fmla="*/ 1306 w 130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07"/>
                <a:gd name="T22" fmla="*/ 0 h 143"/>
                <a:gd name="T23" fmla="*/ 1307 w 130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07" h="143">
                  <a:moveTo>
                    <a:pt x="0" y="0"/>
                  </a:moveTo>
                  <a:lnTo>
                    <a:pt x="113" y="79"/>
                  </a:lnTo>
                  <a:lnTo>
                    <a:pt x="540" y="79"/>
                  </a:lnTo>
                  <a:lnTo>
                    <a:pt x="630" y="142"/>
                  </a:lnTo>
                  <a:lnTo>
                    <a:pt x="720" y="79"/>
                  </a:lnTo>
                  <a:lnTo>
                    <a:pt x="1193" y="79"/>
                  </a:lnTo>
                  <a:lnTo>
                    <a:pt x="130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2" name="Rectangle 68"/>
            <p:cNvSpPr>
              <a:spLocks noChangeArrowheads="1"/>
            </p:cNvSpPr>
            <p:nvPr/>
          </p:nvSpPr>
          <p:spPr bwMode="auto">
            <a:xfrm>
              <a:off x="2362" y="2379"/>
              <a:ext cx="90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ja-JP" sz="1600" b="1">
                  <a:ea typeface="MS PGothic" pitchFamily="34" charset="-128"/>
                </a:rPr>
                <a:t>discarded by</a:t>
              </a:r>
            </a:p>
            <a:p>
              <a:pPr algn="ctr"/>
              <a:r>
                <a:rPr lang="en-US" altLang="ja-JP" sz="1600" b="1">
                  <a:ea typeface="MS PGothic" pitchFamily="34" charset="-128"/>
                </a:rPr>
                <a:t>receiver</a:t>
              </a:r>
            </a:p>
          </p:txBody>
        </p:sp>
        <p:sp>
          <p:nvSpPr>
            <p:cNvPr id="41033" name="Freeform 69"/>
            <p:cNvSpPr>
              <a:spLocks/>
            </p:cNvSpPr>
            <p:nvPr/>
          </p:nvSpPr>
          <p:spPr bwMode="auto">
            <a:xfrm>
              <a:off x="1702" y="2223"/>
              <a:ext cx="272" cy="624"/>
            </a:xfrm>
            <a:custGeom>
              <a:avLst/>
              <a:gdLst>
                <a:gd name="T0" fmla="*/ 0 w 272"/>
                <a:gd name="T1" fmla="*/ 623 h 624"/>
                <a:gd name="T2" fmla="*/ 137 w 272"/>
                <a:gd name="T3" fmla="*/ 199 h 624"/>
                <a:gd name="T4" fmla="*/ 171 w 272"/>
                <a:gd name="T5" fmla="*/ 305 h 624"/>
                <a:gd name="T6" fmla="*/ 271 w 272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624"/>
                <a:gd name="T14" fmla="*/ 272 w 27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624">
                  <a:moveTo>
                    <a:pt x="0" y="623"/>
                  </a:moveTo>
                  <a:lnTo>
                    <a:pt x="137" y="199"/>
                  </a:lnTo>
                  <a:lnTo>
                    <a:pt x="171" y="305"/>
                  </a:lnTo>
                  <a:lnTo>
                    <a:pt x="27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4" name="Rectangle 70"/>
            <p:cNvSpPr>
              <a:spLocks noChangeArrowheads="1"/>
            </p:cNvSpPr>
            <p:nvPr/>
          </p:nvSpPr>
          <p:spPr bwMode="auto">
            <a:xfrm>
              <a:off x="1262" y="2882"/>
              <a:ext cx="81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ja-JP" sz="1600" b="1">
                  <a:ea typeface="MS PGothic" pitchFamily="34" charset="-128"/>
                </a:rPr>
                <a:t>packet with</a:t>
              </a:r>
            </a:p>
            <a:p>
              <a:pPr algn="ctr"/>
              <a:r>
                <a:rPr lang="en-US" altLang="ja-JP" sz="1600" b="1">
                  <a:ea typeface="MS PGothic" pitchFamily="34" charset="-128"/>
                </a:rPr>
                <a:t>error</a:t>
              </a:r>
            </a:p>
          </p:txBody>
        </p:sp>
        <p:sp>
          <p:nvSpPr>
            <p:cNvPr id="41035" name="Line 71"/>
            <p:cNvSpPr>
              <a:spLocks noChangeShapeType="1"/>
            </p:cNvSpPr>
            <p:nvPr/>
          </p:nvSpPr>
          <p:spPr bwMode="auto">
            <a:xfrm>
              <a:off x="1530" y="836"/>
              <a:ext cx="1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6" name="Line 72"/>
            <p:cNvSpPr>
              <a:spLocks noChangeShapeType="1"/>
            </p:cNvSpPr>
            <p:nvPr/>
          </p:nvSpPr>
          <p:spPr bwMode="auto">
            <a:xfrm>
              <a:off x="1522" y="768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7" name="Line 73"/>
            <p:cNvSpPr>
              <a:spLocks noChangeShapeType="1"/>
            </p:cNvSpPr>
            <p:nvPr/>
          </p:nvSpPr>
          <p:spPr bwMode="auto">
            <a:xfrm>
              <a:off x="2985" y="768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8" name="Rectangle 74"/>
            <p:cNvSpPr>
              <a:spLocks noChangeArrowheads="1"/>
            </p:cNvSpPr>
            <p:nvPr/>
          </p:nvSpPr>
          <p:spPr bwMode="auto">
            <a:xfrm>
              <a:off x="1744" y="642"/>
              <a:ext cx="10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ja-JP" sz="1600" b="1">
                  <a:ea typeface="MS PGothic" pitchFamily="34" charset="-128"/>
                </a:rPr>
                <a:t>timeout interval</a:t>
              </a:r>
            </a:p>
          </p:txBody>
        </p:sp>
        <p:sp>
          <p:nvSpPr>
            <p:cNvPr id="41039" name="Rectangle 75"/>
            <p:cNvSpPr>
              <a:spLocks noChangeArrowheads="1"/>
            </p:cNvSpPr>
            <p:nvPr/>
          </p:nvSpPr>
          <p:spPr bwMode="auto">
            <a:xfrm rot="-4020000">
              <a:off x="1533" y="1416"/>
              <a:ext cx="3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 1</a:t>
              </a:r>
            </a:p>
          </p:txBody>
        </p:sp>
        <p:sp>
          <p:nvSpPr>
            <p:cNvPr id="41040" name="Rectangle 76"/>
            <p:cNvSpPr>
              <a:spLocks noChangeArrowheads="1"/>
            </p:cNvSpPr>
            <p:nvPr/>
          </p:nvSpPr>
          <p:spPr bwMode="auto">
            <a:xfrm rot="-4020000">
              <a:off x="1765" y="1416"/>
              <a:ext cx="3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 2</a:t>
              </a:r>
            </a:p>
          </p:txBody>
        </p:sp>
        <p:sp>
          <p:nvSpPr>
            <p:cNvPr id="41041" name="Rectangle 77"/>
            <p:cNvSpPr>
              <a:spLocks noChangeArrowheads="1"/>
            </p:cNvSpPr>
            <p:nvPr/>
          </p:nvSpPr>
          <p:spPr bwMode="auto">
            <a:xfrm rot="-4020000">
              <a:off x="3625" y="1416"/>
              <a:ext cx="3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 3</a:t>
              </a:r>
            </a:p>
          </p:txBody>
        </p:sp>
        <p:sp>
          <p:nvSpPr>
            <p:cNvPr id="41042" name="Rectangle 78"/>
            <p:cNvSpPr>
              <a:spLocks noChangeArrowheads="1"/>
            </p:cNvSpPr>
            <p:nvPr/>
          </p:nvSpPr>
          <p:spPr bwMode="auto">
            <a:xfrm rot="-4020000">
              <a:off x="3895" y="1416"/>
              <a:ext cx="3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 4</a:t>
              </a:r>
            </a:p>
          </p:txBody>
        </p:sp>
        <p:sp>
          <p:nvSpPr>
            <p:cNvPr id="41043" name="Rectangle 79"/>
            <p:cNvSpPr>
              <a:spLocks noChangeArrowheads="1"/>
            </p:cNvSpPr>
            <p:nvPr/>
          </p:nvSpPr>
          <p:spPr bwMode="auto">
            <a:xfrm rot="-4020000">
              <a:off x="4143" y="1425"/>
              <a:ext cx="3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ACK5</a:t>
              </a:r>
            </a:p>
          </p:txBody>
        </p:sp>
        <p:sp>
          <p:nvSpPr>
            <p:cNvPr id="41044" name="Rectangle 80"/>
            <p:cNvSpPr>
              <a:spLocks noChangeArrowheads="1"/>
            </p:cNvSpPr>
            <p:nvPr/>
          </p:nvSpPr>
          <p:spPr bwMode="auto">
            <a:xfrm rot="-4020000">
              <a:off x="4338" y="1425"/>
              <a:ext cx="3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ACK6</a:t>
              </a:r>
            </a:p>
          </p:txBody>
        </p:sp>
        <p:sp>
          <p:nvSpPr>
            <p:cNvPr id="41045" name="Rectangle 81"/>
            <p:cNvSpPr>
              <a:spLocks noChangeArrowheads="1"/>
            </p:cNvSpPr>
            <p:nvPr/>
          </p:nvSpPr>
          <p:spPr bwMode="auto">
            <a:xfrm rot="-4020000">
              <a:off x="4570" y="1416"/>
              <a:ext cx="3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 7</a:t>
              </a:r>
            </a:p>
          </p:txBody>
        </p:sp>
        <p:sp>
          <p:nvSpPr>
            <p:cNvPr id="41046" name="Rectangle 82"/>
            <p:cNvSpPr>
              <a:spLocks noChangeArrowheads="1"/>
            </p:cNvSpPr>
            <p:nvPr/>
          </p:nvSpPr>
          <p:spPr bwMode="auto">
            <a:xfrm rot="-4020000">
              <a:off x="4810" y="1416"/>
              <a:ext cx="34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 8</a:t>
              </a:r>
            </a:p>
          </p:txBody>
        </p:sp>
        <p:sp>
          <p:nvSpPr>
            <p:cNvPr id="41047" name="Rectangle 83"/>
            <p:cNvSpPr>
              <a:spLocks noChangeArrowheads="1"/>
            </p:cNvSpPr>
            <p:nvPr/>
          </p:nvSpPr>
          <p:spPr bwMode="auto">
            <a:xfrm>
              <a:off x="3940" y="62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endParaRPr lang="ja-JP" altLang="en-US" sz="2400">
                <a:ea typeface="MS PGothic" pitchFamily="34" charset="-128"/>
              </a:endParaRPr>
            </a:p>
          </p:txBody>
        </p:sp>
        <p:sp>
          <p:nvSpPr>
            <p:cNvPr id="41048" name="Line 84"/>
            <p:cNvSpPr>
              <a:spLocks noChangeShapeType="1"/>
            </p:cNvSpPr>
            <p:nvPr/>
          </p:nvSpPr>
          <p:spPr bwMode="auto">
            <a:xfrm>
              <a:off x="2985" y="3147"/>
              <a:ext cx="1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9" name="Rectangle 85"/>
            <p:cNvSpPr>
              <a:spLocks noChangeArrowheads="1"/>
            </p:cNvSpPr>
            <p:nvPr/>
          </p:nvSpPr>
          <p:spPr bwMode="auto">
            <a:xfrm>
              <a:off x="3434" y="2964"/>
              <a:ext cx="4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ja-JP" sz="1600" b="1">
                  <a:ea typeface="MS PGothic" pitchFamily="34" charset="-128"/>
                </a:rPr>
                <a:t>Time</a:t>
              </a:r>
            </a:p>
          </p:txBody>
        </p:sp>
        <p:sp>
          <p:nvSpPr>
            <p:cNvPr id="41050" name="Rectangle 86"/>
            <p:cNvSpPr>
              <a:spLocks noChangeArrowheads="1"/>
            </p:cNvSpPr>
            <p:nvPr/>
          </p:nvSpPr>
          <p:spPr bwMode="auto">
            <a:xfrm>
              <a:off x="182" y="931"/>
              <a:ext cx="5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600" b="1">
                  <a:ea typeface="MS PGothic" pitchFamily="34" charset="-128"/>
                </a:rPr>
                <a:t>sender</a:t>
              </a:r>
            </a:p>
          </p:txBody>
        </p:sp>
        <p:sp>
          <p:nvSpPr>
            <p:cNvPr id="41051" name="Rectangle 87"/>
            <p:cNvSpPr>
              <a:spLocks noChangeArrowheads="1"/>
            </p:cNvSpPr>
            <p:nvPr/>
          </p:nvSpPr>
          <p:spPr bwMode="auto">
            <a:xfrm>
              <a:off x="182" y="2004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600" b="1">
                  <a:ea typeface="MS PGothic" pitchFamily="34" charset="-128"/>
                </a:rPr>
                <a:t>receiver</a:t>
              </a:r>
            </a:p>
          </p:txBody>
        </p:sp>
      </p:grpSp>
      <p:sp>
        <p:nvSpPr>
          <p:cNvPr id="40969" name="Rectangle 88"/>
          <p:cNvSpPr>
            <a:spLocks noChangeArrowheads="1"/>
          </p:cNvSpPr>
          <p:nvPr/>
        </p:nvSpPr>
        <p:spPr bwMode="auto">
          <a:xfrm>
            <a:off x="719138" y="5322888"/>
            <a:ext cx="73882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dirty="0"/>
              <a:t>The sender maintains a timer for each packet that is sent but </a:t>
            </a:r>
            <a:r>
              <a:rPr lang="en-US" dirty="0" err="1"/>
              <a:t>unacked</a:t>
            </a:r>
            <a:r>
              <a:rPr lang="en-US" dirty="0"/>
              <a:t>.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dirty="0">
                <a:solidFill>
                  <a:srgbClr val="FF3300"/>
                </a:solidFill>
              </a:rPr>
              <a:t>If there are a lot of errors the sender will retransmit a lot of packets.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CC2914F-DC14-4D12-BC5E-D2B611DFA784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59B1091-A401-4A6C-B5A0-2F60B45A7BB6}" type="slidenum">
              <a:rPr lang="en-US" smtClean="0">
                <a:latin typeface="Verdana" pitchFamily="34" charset="0"/>
              </a:rPr>
              <a:pPr/>
              <a:t>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sender wants to check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receiver got the transmitted segments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If the sending rate is appropriate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Receiver </a:t>
            </a:r>
            <a:r>
              <a:rPr lang="en-US" dirty="0" smtClean="0">
                <a:solidFill>
                  <a:srgbClr val="FF0000"/>
                </a:solidFill>
              </a:rPr>
              <a:t>acknowledges</a:t>
            </a:r>
            <a:r>
              <a:rPr lang="en-US" dirty="0" smtClean="0"/>
              <a:t> (ACKs) that it got the segments</a:t>
            </a:r>
            <a:endParaRPr lang="en-US" dirty="0" smtClean="0"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Provides: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Reliable transport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flow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feedback related to the current congestion state of the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5C23A4-D2D0-479B-AB0E-319A9A3F5E47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398BAD4-7E2C-4028-A687-42038C6E8717}" type="slidenum">
              <a:rPr lang="en-US" smtClean="0">
                <a:latin typeface="Verdana" pitchFamily="34" charset="0"/>
              </a:rPr>
              <a:pPr/>
              <a:t>40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63" y="277813"/>
            <a:ext cx="8229600" cy="587375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ja-JP" sz="3600" dirty="0" smtClean="0">
                <a:ea typeface="MS PGothic" pitchFamily="34" charset="-128"/>
              </a:rPr>
              <a:t>Go Back N: Retransmission Idea 2</a:t>
            </a:r>
          </a:p>
        </p:txBody>
      </p:sp>
      <p:sp>
        <p:nvSpPr>
          <p:cNvPr id="41990" name="Rectangle 88"/>
          <p:cNvSpPr>
            <a:spLocks noChangeArrowheads="1"/>
          </p:cNvSpPr>
          <p:nvPr/>
        </p:nvSpPr>
        <p:spPr bwMode="auto">
          <a:xfrm>
            <a:off x="530225" y="4710113"/>
            <a:ext cx="7907338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dirty="0"/>
              <a:t>Sender gets </a:t>
            </a:r>
            <a:r>
              <a:rPr lang="en-US" dirty="0">
                <a:solidFill>
                  <a:srgbClr val="FF0000"/>
                </a:solidFill>
              </a:rPr>
              <a:t>duplicate ACK</a:t>
            </a:r>
            <a:r>
              <a:rPr lang="en-US" dirty="0"/>
              <a:t> and understands packet 2 was not received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dirty="0"/>
              <a:t>Sender retransmits packet 2 before it times out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dirty="0"/>
              <a:t>Saves time and does not waste the bandwidth for packets that will be discarded anyway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1363663" y="9620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0</a:t>
            </a: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>
            <a:off x="1744663" y="9620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2125663" y="9620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2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>
            <a:off x="2493963" y="9620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3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>
            <a:off x="2863850" y="9620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4</a:t>
            </a:r>
          </a:p>
        </p:txBody>
      </p:sp>
      <p:sp>
        <p:nvSpPr>
          <p:cNvPr id="41996" name="Rectangle 11"/>
          <p:cNvSpPr>
            <a:spLocks noChangeArrowheads="1"/>
          </p:cNvSpPr>
          <p:nvPr/>
        </p:nvSpPr>
        <p:spPr bwMode="auto">
          <a:xfrm>
            <a:off x="3244850" y="9620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5</a:t>
            </a:r>
          </a:p>
        </p:txBody>
      </p:sp>
      <p:sp>
        <p:nvSpPr>
          <p:cNvPr id="41997" name="Rectangle 12"/>
          <p:cNvSpPr>
            <a:spLocks noChangeArrowheads="1"/>
          </p:cNvSpPr>
          <p:nvPr/>
        </p:nvSpPr>
        <p:spPr bwMode="auto">
          <a:xfrm>
            <a:off x="3625850" y="9620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6</a:t>
            </a:r>
          </a:p>
        </p:txBody>
      </p:sp>
      <p:sp>
        <p:nvSpPr>
          <p:cNvPr id="41998" name="Rectangle 15"/>
          <p:cNvSpPr>
            <a:spLocks noChangeArrowheads="1"/>
          </p:cNvSpPr>
          <p:nvPr/>
        </p:nvSpPr>
        <p:spPr bwMode="auto">
          <a:xfrm>
            <a:off x="4017963" y="9620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2</a:t>
            </a:r>
          </a:p>
        </p:txBody>
      </p:sp>
      <p:sp>
        <p:nvSpPr>
          <p:cNvPr id="41999" name="Rectangle 16"/>
          <p:cNvSpPr>
            <a:spLocks noChangeArrowheads="1"/>
          </p:cNvSpPr>
          <p:nvPr/>
        </p:nvSpPr>
        <p:spPr bwMode="auto">
          <a:xfrm>
            <a:off x="4398963" y="9620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3</a:t>
            </a:r>
          </a:p>
        </p:txBody>
      </p:sp>
      <p:sp>
        <p:nvSpPr>
          <p:cNvPr id="42000" name="Rectangle 17"/>
          <p:cNvSpPr>
            <a:spLocks noChangeArrowheads="1"/>
          </p:cNvSpPr>
          <p:nvPr/>
        </p:nvSpPr>
        <p:spPr bwMode="auto">
          <a:xfrm>
            <a:off x="4767263" y="9620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4</a:t>
            </a:r>
          </a:p>
        </p:txBody>
      </p:sp>
      <p:sp>
        <p:nvSpPr>
          <p:cNvPr id="42001" name="Rectangle 18"/>
          <p:cNvSpPr>
            <a:spLocks noChangeArrowheads="1"/>
          </p:cNvSpPr>
          <p:nvPr/>
        </p:nvSpPr>
        <p:spPr bwMode="auto">
          <a:xfrm>
            <a:off x="5137150" y="9620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5</a:t>
            </a:r>
          </a:p>
        </p:txBody>
      </p:sp>
      <p:sp>
        <p:nvSpPr>
          <p:cNvPr id="42002" name="Rectangle 19"/>
          <p:cNvSpPr>
            <a:spLocks noChangeArrowheads="1"/>
          </p:cNvSpPr>
          <p:nvPr/>
        </p:nvSpPr>
        <p:spPr bwMode="auto">
          <a:xfrm>
            <a:off x="5518150" y="9620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6</a:t>
            </a:r>
          </a:p>
        </p:txBody>
      </p:sp>
      <p:sp>
        <p:nvSpPr>
          <p:cNvPr id="42003" name="Rectangle 20"/>
          <p:cNvSpPr>
            <a:spLocks noChangeArrowheads="1"/>
          </p:cNvSpPr>
          <p:nvPr/>
        </p:nvSpPr>
        <p:spPr bwMode="auto">
          <a:xfrm>
            <a:off x="5886450" y="9620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7</a:t>
            </a:r>
          </a:p>
        </p:txBody>
      </p:sp>
      <p:sp>
        <p:nvSpPr>
          <p:cNvPr id="42004" name="Rectangle 21"/>
          <p:cNvSpPr>
            <a:spLocks noChangeArrowheads="1"/>
          </p:cNvSpPr>
          <p:nvPr/>
        </p:nvSpPr>
        <p:spPr bwMode="auto">
          <a:xfrm>
            <a:off x="6257925" y="9620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8</a:t>
            </a:r>
          </a:p>
        </p:txBody>
      </p:sp>
      <p:sp>
        <p:nvSpPr>
          <p:cNvPr id="42005" name="Rectangle 22"/>
          <p:cNvSpPr>
            <a:spLocks noChangeArrowheads="1"/>
          </p:cNvSpPr>
          <p:nvPr/>
        </p:nvSpPr>
        <p:spPr bwMode="auto">
          <a:xfrm>
            <a:off x="6626225" y="9620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9</a:t>
            </a:r>
          </a:p>
        </p:txBody>
      </p:sp>
      <p:sp>
        <p:nvSpPr>
          <p:cNvPr id="42006" name="Rectangle 23"/>
          <p:cNvSpPr>
            <a:spLocks noChangeArrowheads="1"/>
          </p:cNvSpPr>
          <p:nvPr/>
        </p:nvSpPr>
        <p:spPr bwMode="auto">
          <a:xfrm>
            <a:off x="6994525" y="9620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10</a:t>
            </a:r>
          </a:p>
        </p:txBody>
      </p:sp>
      <p:sp>
        <p:nvSpPr>
          <p:cNvPr id="42007" name="Rectangle 24"/>
          <p:cNvSpPr>
            <a:spLocks noChangeArrowheads="1"/>
          </p:cNvSpPr>
          <p:nvPr/>
        </p:nvSpPr>
        <p:spPr bwMode="auto">
          <a:xfrm>
            <a:off x="2197100" y="26765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0</a:t>
            </a:r>
          </a:p>
        </p:txBody>
      </p:sp>
      <p:sp>
        <p:nvSpPr>
          <p:cNvPr id="42008" name="Rectangle 25"/>
          <p:cNvSpPr>
            <a:spLocks noChangeArrowheads="1"/>
          </p:cNvSpPr>
          <p:nvPr/>
        </p:nvSpPr>
        <p:spPr bwMode="auto">
          <a:xfrm>
            <a:off x="2578100" y="26765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</a:t>
            </a:r>
          </a:p>
        </p:txBody>
      </p:sp>
      <p:sp>
        <p:nvSpPr>
          <p:cNvPr id="42009" name="Rectangle 26"/>
          <p:cNvSpPr>
            <a:spLocks noChangeArrowheads="1"/>
          </p:cNvSpPr>
          <p:nvPr/>
        </p:nvSpPr>
        <p:spPr bwMode="auto">
          <a:xfrm>
            <a:off x="4851400" y="26765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2</a:t>
            </a:r>
          </a:p>
        </p:txBody>
      </p:sp>
      <p:sp>
        <p:nvSpPr>
          <p:cNvPr id="42010" name="Rectangle 27"/>
          <p:cNvSpPr>
            <a:spLocks noChangeArrowheads="1"/>
          </p:cNvSpPr>
          <p:nvPr/>
        </p:nvSpPr>
        <p:spPr bwMode="auto">
          <a:xfrm>
            <a:off x="5232400" y="26765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3</a:t>
            </a:r>
          </a:p>
        </p:txBody>
      </p:sp>
      <p:sp>
        <p:nvSpPr>
          <p:cNvPr id="42011" name="Rectangle 28"/>
          <p:cNvSpPr>
            <a:spLocks noChangeArrowheads="1"/>
          </p:cNvSpPr>
          <p:nvPr/>
        </p:nvSpPr>
        <p:spPr bwMode="auto">
          <a:xfrm>
            <a:off x="5600700" y="26765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4</a:t>
            </a:r>
          </a:p>
        </p:txBody>
      </p:sp>
      <p:sp>
        <p:nvSpPr>
          <p:cNvPr id="42012" name="Rectangle 29"/>
          <p:cNvSpPr>
            <a:spLocks noChangeArrowheads="1"/>
          </p:cNvSpPr>
          <p:nvPr/>
        </p:nvSpPr>
        <p:spPr bwMode="auto">
          <a:xfrm>
            <a:off x="5970588" y="26765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5</a:t>
            </a:r>
          </a:p>
        </p:txBody>
      </p:sp>
      <p:sp>
        <p:nvSpPr>
          <p:cNvPr id="42013" name="Rectangle 30"/>
          <p:cNvSpPr>
            <a:spLocks noChangeArrowheads="1"/>
          </p:cNvSpPr>
          <p:nvPr/>
        </p:nvSpPr>
        <p:spPr bwMode="auto">
          <a:xfrm>
            <a:off x="6351588" y="26765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6</a:t>
            </a:r>
          </a:p>
        </p:txBody>
      </p:sp>
      <p:sp>
        <p:nvSpPr>
          <p:cNvPr id="42014" name="Rectangle 31"/>
          <p:cNvSpPr>
            <a:spLocks noChangeArrowheads="1"/>
          </p:cNvSpPr>
          <p:nvPr/>
        </p:nvSpPr>
        <p:spPr bwMode="auto">
          <a:xfrm>
            <a:off x="6719888" y="26765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7</a:t>
            </a:r>
          </a:p>
        </p:txBody>
      </p:sp>
      <p:sp>
        <p:nvSpPr>
          <p:cNvPr id="42015" name="Rectangle 32"/>
          <p:cNvSpPr>
            <a:spLocks noChangeArrowheads="1"/>
          </p:cNvSpPr>
          <p:nvPr/>
        </p:nvSpPr>
        <p:spPr bwMode="auto">
          <a:xfrm>
            <a:off x="7091363" y="26765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8</a:t>
            </a:r>
          </a:p>
        </p:txBody>
      </p:sp>
      <p:sp>
        <p:nvSpPr>
          <p:cNvPr id="42016" name="Rectangle 33"/>
          <p:cNvSpPr>
            <a:spLocks noChangeArrowheads="1"/>
          </p:cNvSpPr>
          <p:nvPr/>
        </p:nvSpPr>
        <p:spPr bwMode="auto">
          <a:xfrm>
            <a:off x="7459663" y="267652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9</a:t>
            </a:r>
          </a:p>
        </p:txBody>
      </p:sp>
      <p:sp>
        <p:nvSpPr>
          <p:cNvPr id="42017" name="Line 34"/>
          <p:cNvSpPr>
            <a:spLocks noChangeShapeType="1"/>
          </p:cNvSpPr>
          <p:nvPr/>
        </p:nvSpPr>
        <p:spPr bwMode="auto">
          <a:xfrm>
            <a:off x="1487488" y="1243013"/>
            <a:ext cx="833437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Line 35"/>
          <p:cNvSpPr>
            <a:spLocks noChangeShapeType="1"/>
          </p:cNvSpPr>
          <p:nvPr/>
        </p:nvSpPr>
        <p:spPr bwMode="auto">
          <a:xfrm>
            <a:off x="1879600" y="1243013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Line 36"/>
          <p:cNvSpPr>
            <a:spLocks noChangeShapeType="1"/>
          </p:cNvSpPr>
          <p:nvPr/>
        </p:nvSpPr>
        <p:spPr bwMode="auto">
          <a:xfrm flipV="1">
            <a:off x="2366963" y="1243013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0" name="Line 37"/>
          <p:cNvSpPr>
            <a:spLocks noChangeShapeType="1"/>
          </p:cNvSpPr>
          <p:nvPr/>
        </p:nvSpPr>
        <p:spPr bwMode="auto">
          <a:xfrm flipV="1">
            <a:off x="2760663" y="1243013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1" name="Line 38"/>
          <p:cNvSpPr>
            <a:spLocks noChangeShapeType="1"/>
          </p:cNvSpPr>
          <p:nvPr/>
        </p:nvSpPr>
        <p:spPr bwMode="auto">
          <a:xfrm>
            <a:off x="2260600" y="1243013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2" name="Line 39"/>
          <p:cNvSpPr>
            <a:spLocks noChangeShapeType="1"/>
          </p:cNvSpPr>
          <p:nvPr/>
        </p:nvSpPr>
        <p:spPr bwMode="auto">
          <a:xfrm>
            <a:off x="2641600" y="1243013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3" name="Line 40"/>
          <p:cNvSpPr>
            <a:spLocks noChangeShapeType="1"/>
          </p:cNvSpPr>
          <p:nvPr/>
        </p:nvSpPr>
        <p:spPr bwMode="auto">
          <a:xfrm>
            <a:off x="3009900" y="1243013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4" name="Line 41"/>
          <p:cNvSpPr>
            <a:spLocks noChangeShapeType="1"/>
          </p:cNvSpPr>
          <p:nvPr/>
        </p:nvSpPr>
        <p:spPr bwMode="auto">
          <a:xfrm>
            <a:off x="3379788" y="1243013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5" name="Line 42"/>
          <p:cNvSpPr>
            <a:spLocks noChangeShapeType="1"/>
          </p:cNvSpPr>
          <p:nvPr/>
        </p:nvSpPr>
        <p:spPr bwMode="auto">
          <a:xfrm>
            <a:off x="3784600" y="1243013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6" name="Line 45"/>
          <p:cNvSpPr>
            <a:spLocks noChangeShapeType="1"/>
          </p:cNvSpPr>
          <p:nvPr/>
        </p:nvSpPr>
        <p:spPr bwMode="auto">
          <a:xfrm>
            <a:off x="4140200" y="1243013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7" name="Line 46"/>
          <p:cNvSpPr>
            <a:spLocks noChangeShapeType="1"/>
          </p:cNvSpPr>
          <p:nvPr/>
        </p:nvSpPr>
        <p:spPr bwMode="auto">
          <a:xfrm>
            <a:off x="4878388" y="1243013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8" name="Line 47"/>
          <p:cNvSpPr>
            <a:spLocks noChangeShapeType="1"/>
          </p:cNvSpPr>
          <p:nvPr/>
        </p:nvSpPr>
        <p:spPr bwMode="auto">
          <a:xfrm>
            <a:off x="5272088" y="1243013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29" name="Line 48"/>
          <p:cNvSpPr>
            <a:spLocks noChangeShapeType="1"/>
          </p:cNvSpPr>
          <p:nvPr/>
        </p:nvSpPr>
        <p:spPr bwMode="auto">
          <a:xfrm>
            <a:off x="4545013" y="1243013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0" name="Line 49"/>
          <p:cNvSpPr>
            <a:spLocks noChangeShapeType="1"/>
          </p:cNvSpPr>
          <p:nvPr/>
        </p:nvSpPr>
        <p:spPr bwMode="auto">
          <a:xfrm>
            <a:off x="5641975" y="1243013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1" name="Line 50"/>
          <p:cNvSpPr>
            <a:spLocks noChangeShapeType="1"/>
          </p:cNvSpPr>
          <p:nvPr/>
        </p:nvSpPr>
        <p:spPr bwMode="auto">
          <a:xfrm>
            <a:off x="5999163" y="1243013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2" name="Line 51"/>
          <p:cNvSpPr>
            <a:spLocks noChangeShapeType="1"/>
          </p:cNvSpPr>
          <p:nvPr/>
        </p:nvSpPr>
        <p:spPr bwMode="auto">
          <a:xfrm>
            <a:off x="6380163" y="1243013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Line 52"/>
          <p:cNvSpPr>
            <a:spLocks noChangeShapeType="1"/>
          </p:cNvSpPr>
          <p:nvPr/>
        </p:nvSpPr>
        <p:spPr bwMode="auto">
          <a:xfrm>
            <a:off x="6750050" y="1243013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Line 53"/>
          <p:cNvSpPr>
            <a:spLocks noChangeShapeType="1"/>
          </p:cNvSpPr>
          <p:nvPr/>
        </p:nvSpPr>
        <p:spPr bwMode="auto">
          <a:xfrm>
            <a:off x="7107238" y="1243013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5" name="Line 54"/>
          <p:cNvSpPr>
            <a:spLocks noChangeShapeType="1"/>
          </p:cNvSpPr>
          <p:nvPr/>
        </p:nvSpPr>
        <p:spPr bwMode="auto">
          <a:xfrm flipV="1">
            <a:off x="5021263" y="1243013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Line 55"/>
          <p:cNvSpPr>
            <a:spLocks noChangeShapeType="1"/>
          </p:cNvSpPr>
          <p:nvPr/>
        </p:nvSpPr>
        <p:spPr bwMode="auto">
          <a:xfrm flipV="1">
            <a:off x="5438775" y="1243013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7" name="Line 56"/>
          <p:cNvSpPr>
            <a:spLocks noChangeShapeType="1"/>
          </p:cNvSpPr>
          <p:nvPr/>
        </p:nvSpPr>
        <p:spPr bwMode="auto">
          <a:xfrm flipV="1">
            <a:off x="5807075" y="1243013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Line 57"/>
          <p:cNvSpPr>
            <a:spLocks noChangeShapeType="1"/>
          </p:cNvSpPr>
          <p:nvPr/>
        </p:nvSpPr>
        <p:spPr bwMode="auto">
          <a:xfrm flipV="1">
            <a:off x="6129338" y="1243013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39" name="Line 58"/>
          <p:cNvSpPr>
            <a:spLocks noChangeShapeType="1"/>
          </p:cNvSpPr>
          <p:nvPr/>
        </p:nvSpPr>
        <p:spPr bwMode="auto">
          <a:xfrm flipV="1">
            <a:off x="6521450" y="1243013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Line 59"/>
          <p:cNvSpPr>
            <a:spLocks noChangeShapeType="1"/>
          </p:cNvSpPr>
          <p:nvPr/>
        </p:nvSpPr>
        <p:spPr bwMode="auto">
          <a:xfrm flipV="1">
            <a:off x="6878638" y="1243013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41" name="Rectangle 60"/>
          <p:cNvSpPr>
            <a:spLocks noChangeArrowheads="1"/>
          </p:cNvSpPr>
          <p:nvPr/>
        </p:nvSpPr>
        <p:spPr bwMode="auto">
          <a:xfrm>
            <a:off x="2992438" y="2670175"/>
            <a:ext cx="285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E</a:t>
            </a:r>
          </a:p>
        </p:txBody>
      </p:sp>
      <p:sp>
        <p:nvSpPr>
          <p:cNvPr id="42042" name="Rectangle 61"/>
          <p:cNvSpPr>
            <a:spLocks noChangeArrowheads="1"/>
          </p:cNvSpPr>
          <p:nvPr/>
        </p:nvSpPr>
        <p:spPr bwMode="auto">
          <a:xfrm>
            <a:off x="3373438" y="2670175"/>
            <a:ext cx="285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D</a:t>
            </a:r>
          </a:p>
        </p:txBody>
      </p:sp>
      <p:sp>
        <p:nvSpPr>
          <p:cNvPr id="42043" name="Rectangle 62"/>
          <p:cNvSpPr>
            <a:spLocks noChangeArrowheads="1"/>
          </p:cNvSpPr>
          <p:nvPr/>
        </p:nvSpPr>
        <p:spPr bwMode="auto">
          <a:xfrm>
            <a:off x="3741738" y="2670175"/>
            <a:ext cx="285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D</a:t>
            </a:r>
          </a:p>
        </p:txBody>
      </p:sp>
      <p:sp>
        <p:nvSpPr>
          <p:cNvPr id="42044" name="Rectangle 63"/>
          <p:cNvSpPr>
            <a:spLocks noChangeArrowheads="1"/>
          </p:cNvSpPr>
          <p:nvPr/>
        </p:nvSpPr>
        <p:spPr bwMode="auto">
          <a:xfrm>
            <a:off x="4111625" y="2670175"/>
            <a:ext cx="285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D</a:t>
            </a:r>
          </a:p>
        </p:txBody>
      </p:sp>
      <p:sp>
        <p:nvSpPr>
          <p:cNvPr id="42045" name="Rectangle 64"/>
          <p:cNvSpPr>
            <a:spLocks noChangeArrowheads="1"/>
          </p:cNvSpPr>
          <p:nvPr/>
        </p:nvSpPr>
        <p:spPr bwMode="auto">
          <a:xfrm>
            <a:off x="4492625" y="2670175"/>
            <a:ext cx="285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D</a:t>
            </a:r>
          </a:p>
        </p:txBody>
      </p:sp>
      <p:sp>
        <p:nvSpPr>
          <p:cNvPr id="42046" name="Freeform 67"/>
          <p:cNvSpPr>
            <a:spLocks/>
          </p:cNvSpPr>
          <p:nvPr/>
        </p:nvSpPr>
        <p:spPr bwMode="auto">
          <a:xfrm>
            <a:off x="3392488" y="2917825"/>
            <a:ext cx="1435100" cy="255588"/>
          </a:xfrm>
          <a:custGeom>
            <a:avLst/>
            <a:gdLst>
              <a:gd name="T0" fmla="*/ 0 w 1307"/>
              <a:gd name="T1" fmla="*/ 0 h 143"/>
              <a:gd name="T2" fmla="*/ 2147483647 w 1307"/>
              <a:gd name="T3" fmla="*/ 2147483647 h 143"/>
              <a:gd name="T4" fmla="*/ 2147483647 w 1307"/>
              <a:gd name="T5" fmla="*/ 2147483647 h 143"/>
              <a:gd name="T6" fmla="*/ 2147483647 w 1307"/>
              <a:gd name="T7" fmla="*/ 2147483647 h 143"/>
              <a:gd name="T8" fmla="*/ 2147483647 w 1307"/>
              <a:gd name="T9" fmla="*/ 2147483647 h 143"/>
              <a:gd name="T10" fmla="*/ 2147483647 w 1307"/>
              <a:gd name="T11" fmla="*/ 2147483647 h 143"/>
              <a:gd name="T12" fmla="*/ 2147483647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07"/>
              <a:gd name="T22" fmla="*/ 0 h 143"/>
              <a:gd name="T23" fmla="*/ 1307 w 1307"/>
              <a:gd name="T24" fmla="*/ 143 h 14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7" name="Rectangle 68"/>
          <p:cNvSpPr>
            <a:spLocks noChangeArrowheads="1"/>
          </p:cNvSpPr>
          <p:nvPr/>
        </p:nvSpPr>
        <p:spPr bwMode="auto">
          <a:xfrm>
            <a:off x="3749675" y="3192463"/>
            <a:ext cx="1438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ja-JP" sz="1600" b="1">
                <a:ea typeface="MS PGothic" pitchFamily="34" charset="-128"/>
              </a:rPr>
              <a:t>discarded by</a:t>
            </a:r>
          </a:p>
          <a:p>
            <a:pPr algn="ctr"/>
            <a:r>
              <a:rPr lang="en-US" altLang="ja-JP" sz="1600" b="1">
                <a:ea typeface="MS PGothic" pitchFamily="34" charset="-128"/>
              </a:rPr>
              <a:t>receiver</a:t>
            </a:r>
          </a:p>
        </p:txBody>
      </p:sp>
      <p:sp>
        <p:nvSpPr>
          <p:cNvPr id="42048" name="Freeform 69"/>
          <p:cNvSpPr>
            <a:spLocks/>
          </p:cNvSpPr>
          <p:nvPr/>
        </p:nvSpPr>
        <p:spPr bwMode="auto">
          <a:xfrm>
            <a:off x="2701925" y="2944813"/>
            <a:ext cx="431800" cy="990600"/>
          </a:xfrm>
          <a:custGeom>
            <a:avLst/>
            <a:gdLst>
              <a:gd name="T0" fmla="*/ 0 w 272"/>
              <a:gd name="T1" fmla="*/ 2147483647 h 624"/>
              <a:gd name="T2" fmla="*/ 2147483647 w 272"/>
              <a:gd name="T3" fmla="*/ 2147483647 h 624"/>
              <a:gd name="T4" fmla="*/ 2147483647 w 272"/>
              <a:gd name="T5" fmla="*/ 2147483647 h 624"/>
              <a:gd name="T6" fmla="*/ 2147483647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624"/>
              <a:gd name="T14" fmla="*/ 272 w 27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9" name="Rectangle 70"/>
          <p:cNvSpPr>
            <a:spLocks noChangeArrowheads="1"/>
          </p:cNvSpPr>
          <p:nvPr/>
        </p:nvSpPr>
        <p:spPr bwMode="auto">
          <a:xfrm>
            <a:off x="2003425" y="3990975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ja-JP" sz="1600" b="1">
                <a:ea typeface="MS PGothic" pitchFamily="34" charset="-128"/>
              </a:rPr>
              <a:t>packet with</a:t>
            </a:r>
          </a:p>
          <a:p>
            <a:pPr algn="ctr"/>
            <a:r>
              <a:rPr lang="en-US" altLang="ja-JP" sz="1600" b="1">
                <a:ea typeface="MS PGothic" pitchFamily="34" charset="-128"/>
              </a:rPr>
              <a:t>error</a:t>
            </a:r>
          </a:p>
        </p:txBody>
      </p:sp>
      <p:sp>
        <p:nvSpPr>
          <p:cNvPr id="42050" name="Rectangle 75"/>
          <p:cNvSpPr>
            <a:spLocks noChangeArrowheads="1"/>
          </p:cNvSpPr>
          <p:nvPr/>
        </p:nvSpPr>
        <p:spPr bwMode="auto">
          <a:xfrm rot="-4020000">
            <a:off x="2434432" y="1662906"/>
            <a:ext cx="550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1</a:t>
            </a:r>
          </a:p>
        </p:txBody>
      </p:sp>
      <p:sp>
        <p:nvSpPr>
          <p:cNvPr id="42051" name="Rectangle 76"/>
          <p:cNvSpPr>
            <a:spLocks noChangeArrowheads="1"/>
          </p:cNvSpPr>
          <p:nvPr/>
        </p:nvSpPr>
        <p:spPr bwMode="auto">
          <a:xfrm rot="-4020000">
            <a:off x="2802732" y="1662906"/>
            <a:ext cx="550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2</a:t>
            </a:r>
          </a:p>
        </p:txBody>
      </p:sp>
      <p:sp>
        <p:nvSpPr>
          <p:cNvPr id="42052" name="Rectangle 77"/>
          <p:cNvSpPr>
            <a:spLocks noChangeArrowheads="1"/>
          </p:cNvSpPr>
          <p:nvPr/>
        </p:nvSpPr>
        <p:spPr bwMode="auto">
          <a:xfrm rot="-4020000">
            <a:off x="5026820" y="1662906"/>
            <a:ext cx="550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3</a:t>
            </a:r>
          </a:p>
        </p:txBody>
      </p:sp>
      <p:sp>
        <p:nvSpPr>
          <p:cNvPr id="42053" name="Rectangle 78"/>
          <p:cNvSpPr>
            <a:spLocks noChangeArrowheads="1"/>
          </p:cNvSpPr>
          <p:nvPr/>
        </p:nvSpPr>
        <p:spPr bwMode="auto">
          <a:xfrm rot="-4020000">
            <a:off x="5455445" y="1662906"/>
            <a:ext cx="550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4</a:t>
            </a:r>
          </a:p>
        </p:txBody>
      </p:sp>
      <p:sp>
        <p:nvSpPr>
          <p:cNvPr id="42054" name="Rectangle 79"/>
          <p:cNvSpPr>
            <a:spLocks noChangeArrowheads="1"/>
          </p:cNvSpPr>
          <p:nvPr/>
        </p:nvSpPr>
        <p:spPr bwMode="auto">
          <a:xfrm rot="-4020000">
            <a:off x="5848351" y="1677987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ACK5</a:t>
            </a:r>
          </a:p>
        </p:txBody>
      </p:sp>
      <p:sp>
        <p:nvSpPr>
          <p:cNvPr id="42055" name="Rectangle 80"/>
          <p:cNvSpPr>
            <a:spLocks noChangeArrowheads="1"/>
          </p:cNvSpPr>
          <p:nvPr/>
        </p:nvSpPr>
        <p:spPr bwMode="auto">
          <a:xfrm rot="-4020000">
            <a:off x="6157913" y="1677987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ACK6</a:t>
            </a:r>
          </a:p>
        </p:txBody>
      </p:sp>
      <p:sp>
        <p:nvSpPr>
          <p:cNvPr id="42056" name="Rectangle 81"/>
          <p:cNvSpPr>
            <a:spLocks noChangeArrowheads="1"/>
          </p:cNvSpPr>
          <p:nvPr/>
        </p:nvSpPr>
        <p:spPr bwMode="auto">
          <a:xfrm rot="-4020000">
            <a:off x="6527007" y="1662906"/>
            <a:ext cx="550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7</a:t>
            </a:r>
          </a:p>
        </p:txBody>
      </p:sp>
      <p:sp>
        <p:nvSpPr>
          <p:cNvPr id="42057" name="Rectangle 82"/>
          <p:cNvSpPr>
            <a:spLocks noChangeArrowheads="1"/>
          </p:cNvSpPr>
          <p:nvPr/>
        </p:nvSpPr>
        <p:spPr bwMode="auto">
          <a:xfrm rot="-4020000">
            <a:off x="6908007" y="1662906"/>
            <a:ext cx="550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8</a:t>
            </a:r>
          </a:p>
        </p:txBody>
      </p:sp>
      <p:sp>
        <p:nvSpPr>
          <p:cNvPr id="42058" name="Rectangle 83"/>
          <p:cNvSpPr>
            <a:spLocks noChangeArrowheads="1"/>
          </p:cNvSpPr>
          <p:nvPr/>
        </p:nvSpPr>
        <p:spPr bwMode="auto">
          <a:xfrm>
            <a:off x="5526088" y="406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ja-JP" altLang="en-US" sz="2400">
              <a:ea typeface="MS PGothic" pitchFamily="34" charset="-128"/>
            </a:endParaRPr>
          </a:p>
        </p:txBody>
      </p:sp>
      <p:sp>
        <p:nvSpPr>
          <p:cNvPr id="42059" name="Line 84"/>
          <p:cNvSpPr>
            <a:spLocks noChangeShapeType="1"/>
          </p:cNvSpPr>
          <p:nvPr/>
        </p:nvSpPr>
        <p:spPr bwMode="auto">
          <a:xfrm>
            <a:off x="4738688" y="4411663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60" name="Rectangle 85"/>
          <p:cNvSpPr>
            <a:spLocks noChangeArrowheads="1"/>
          </p:cNvSpPr>
          <p:nvPr/>
        </p:nvSpPr>
        <p:spPr bwMode="auto">
          <a:xfrm>
            <a:off x="5451475" y="4121150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ja-JP" sz="1600" b="1">
                <a:ea typeface="MS PGothic" pitchFamily="34" charset="-128"/>
              </a:rPr>
              <a:t>Time</a:t>
            </a:r>
          </a:p>
        </p:txBody>
      </p:sp>
      <p:sp>
        <p:nvSpPr>
          <p:cNvPr id="42061" name="Rectangle 86"/>
          <p:cNvSpPr>
            <a:spLocks noChangeArrowheads="1"/>
          </p:cNvSpPr>
          <p:nvPr/>
        </p:nvSpPr>
        <p:spPr bwMode="auto">
          <a:xfrm>
            <a:off x="288925" y="893763"/>
            <a:ext cx="85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600" b="1">
                <a:ea typeface="MS PGothic" pitchFamily="34" charset="-128"/>
              </a:rPr>
              <a:t>sender</a:t>
            </a:r>
          </a:p>
        </p:txBody>
      </p:sp>
      <p:sp>
        <p:nvSpPr>
          <p:cNvPr id="42062" name="Rectangle 87"/>
          <p:cNvSpPr>
            <a:spLocks noChangeArrowheads="1"/>
          </p:cNvSpPr>
          <p:nvPr/>
        </p:nvSpPr>
        <p:spPr bwMode="auto">
          <a:xfrm>
            <a:off x="288925" y="2597150"/>
            <a:ext cx="963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600" b="1">
                <a:ea typeface="MS PGothic" pitchFamily="34" charset="-128"/>
              </a:rPr>
              <a:t>receiver</a:t>
            </a:r>
          </a:p>
        </p:txBody>
      </p:sp>
      <p:sp>
        <p:nvSpPr>
          <p:cNvPr id="42063" name="Line 89"/>
          <p:cNvSpPr>
            <a:spLocks noChangeShapeType="1"/>
          </p:cNvSpPr>
          <p:nvPr/>
        </p:nvSpPr>
        <p:spPr bwMode="auto">
          <a:xfrm flipV="1">
            <a:off x="3490913" y="1258888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64" name="Rectangle 90"/>
          <p:cNvSpPr>
            <a:spLocks noChangeArrowheads="1"/>
          </p:cNvSpPr>
          <p:nvPr/>
        </p:nvSpPr>
        <p:spPr bwMode="auto">
          <a:xfrm rot="-4020000">
            <a:off x="3532982" y="1678781"/>
            <a:ext cx="550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2</a:t>
            </a:r>
          </a:p>
        </p:txBody>
      </p:sp>
      <p:sp>
        <p:nvSpPr>
          <p:cNvPr id="42065" name="Line 92"/>
          <p:cNvSpPr>
            <a:spLocks noChangeShapeType="1"/>
          </p:cNvSpPr>
          <p:nvPr/>
        </p:nvSpPr>
        <p:spPr bwMode="auto">
          <a:xfrm flipV="1">
            <a:off x="3878263" y="1260475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66" name="Rectangle 93"/>
          <p:cNvSpPr>
            <a:spLocks noChangeArrowheads="1"/>
          </p:cNvSpPr>
          <p:nvPr/>
        </p:nvSpPr>
        <p:spPr bwMode="auto">
          <a:xfrm rot="-4020000">
            <a:off x="3920331" y="1680369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2</a:t>
            </a:r>
          </a:p>
        </p:txBody>
      </p:sp>
      <p:sp>
        <p:nvSpPr>
          <p:cNvPr id="42067" name="Line 94"/>
          <p:cNvSpPr>
            <a:spLocks noChangeShapeType="1"/>
          </p:cNvSpPr>
          <p:nvPr/>
        </p:nvSpPr>
        <p:spPr bwMode="auto">
          <a:xfrm flipV="1">
            <a:off x="4278313" y="1260475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68" name="Rectangle 95"/>
          <p:cNvSpPr>
            <a:spLocks noChangeArrowheads="1"/>
          </p:cNvSpPr>
          <p:nvPr/>
        </p:nvSpPr>
        <p:spPr bwMode="auto">
          <a:xfrm rot="-4020000">
            <a:off x="4320381" y="1680369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2</a:t>
            </a:r>
          </a:p>
        </p:txBody>
      </p:sp>
      <p:sp>
        <p:nvSpPr>
          <p:cNvPr id="42069" name="Line 96"/>
          <p:cNvSpPr>
            <a:spLocks noChangeShapeType="1"/>
          </p:cNvSpPr>
          <p:nvPr/>
        </p:nvSpPr>
        <p:spPr bwMode="auto">
          <a:xfrm flipV="1">
            <a:off x="4635500" y="1246188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70" name="Rectangle 97"/>
          <p:cNvSpPr>
            <a:spLocks noChangeArrowheads="1"/>
          </p:cNvSpPr>
          <p:nvPr/>
        </p:nvSpPr>
        <p:spPr bwMode="auto">
          <a:xfrm rot="-4020000">
            <a:off x="4677570" y="1666081"/>
            <a:ext cx="550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A21D423-6D29-41CA-99B8-D586F016607D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301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30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5A69B7-A9AD-4FBA-A18F-0068CC90151E}" type="slidenum">
              <a:rPr lang="en-US" smtClean="0">
                <a:latin typeface="Verdana" pitchFamily="34" charset="0"/>
              </a:rPr>
              <a:pPr/>
              <a:t>41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>
                <a:ea typeface="MS PGothic" pitchFamily="34" charset="-128"/>
              </a:rPr>
              <a:t>Sliding Window with Go Back N:</a:t>
            </a:r>
            <a:br>
              <a:rPr lang="en-US" altLang="ja-JP" sz="3600" smtClean="0">
                <a:ea typeface="MS PGothic" pitchFamily="34" charset="-128"/>
              </a:rPr>
            </a:br>
            <a:r>
              <a:rPr lang="en-US" altLang="ja-JP" sz="3600" smtClean="0">
                <a:ea typeface="MS PGothic" pitchFamily="34" charset="-128"/>
              </a:rPr>
              <a:t>Sender</a:t>
            </a:r>
            <a:endParaRPr lang="en-US" sz="3600" smtClean="0">
              <a:ea typeface="MS PGothic" pitchFamily="34" charset="-128"/>
            </a:endParaRP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14450"/>
            <a:ext cx="8324850" cy="1219200"/>
          </a:xfrm>
        </p:spPr>
        <p:txBody>
          <a:bodyPr/>
          <a:lstStyle/>
          <a:p>
            <a:pPr eaLnBrk="1" hangingPunct="1"/>
            <a:r>
              <a:rPr lang="en-US" sz="2400" smtClean="0"/>
              <a:t>k-bit seq # in pkt header</a:t>
            </a:r>
          </a:p>
          <a:p>
            <a:pPr eaLnBrk="1" hangingPunct="1"/>
            <a:r>
              <a:rPr lang="en-US" sz="2400" smtClean="0"/>
              <a:t>“window” of up to N, consecutive unACKed pkts allowed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43015" name="Picture 4" descr="gbn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2724150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667337A-2E25-4BF3-BE3A-5C4F1201BD4C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8A76368-FD78-41CD-86B3-125ECEFB154E}" type="slidenum">
              <a:rPr lang="en-US" smtClean="0">
                <a:latin typeface="Verdana" pitchFamily="34" charset="0"/>
              </a:rPr>
              <a:pPr/>
              <a:t>42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4037" name="Rectangle 6"/>
          <p:cNvSpPr>
            <a:spLocks noChangeArrowheads="1"/>
          </p:cNvSpPr>
          <p:nvPr/>
        </p:nvSpPr>
        <p:spPr bwMode="auto">
          <a:xfrm>
            <a:off x="1174750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0</a:t>
            </a: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1555750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</a:t>
            </a:r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auto">
          <a:xfrm>
            <a:off x="1936750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2</a:t>
            </a:r>
          </a:p>
        </p:txBody>
      </p:sp>
      <p:sp>
        <p:nvSpPr>
          <p:cNvPr id="44040" name="Rectangle 9"/>
          <p:cNvSpPr>
            <a:spLocks noChangeArrowheads="1"/>
          </p:cNvSpPr>
          <p:nvPr/>
        </p:nvSpPr>
        <p:spPr bwMode="auto">
          <a:xfrm>
            <a:off x="2305050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3</a:t>
            </a:r>
          </a:p>
        </p:txBody>
      </p:sp>
      <p:sp>
        <p:nvSpPr>
          <p:cNvPr id="44041" name="Rectangle 15"/>
          <p:cNvSpPr>
            <a:spLocks noChangeArrowheads="1"/>
          </p:cNvSpPr>
          <p:nvPr/>
        </p:nvSpPr>
        <p:spPr bwMode="auto">
          <a:xfrm>
            <a:off x="3829050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0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4042" name="Rectangle 16"/>
          <p:cNvSpPr>
            <a:spLocks noChangeArrowheads="1"/>
          </p:cNvSpPr>
          <p:nvPr/>
        </p:nvSpPr>
        <p:spPr bwMode="auto">
          <a:xfrm>
            <a:off x="4210050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1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4043" name="Rectangle 17"/>
          <p:cNvSpPr>
            <a:spLocks noChangeArrowheads="1"/>
          </p:cNvSpPr>
          <p:nvPr/>
        </p:nvSpPr>
        <p:spPr bwMode="auto">
          <a:xfrm>
            <a:off x="4578350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2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4044" name="Rectangle 18"/>
          <p:cNvSpPr>
            <a:spLocks noChangeArrowheads="1"/>
          </p:cNvSpPr>
          <p:nvPr/>
        </p:nvSpPr>
        <p:spPr bwMode="auto">
          <a:xfrm>
            <a:off x="4948238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3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4045" name="Rectangle 24"/>
          <p:cNvSpPr>
            <a:spLocks noChangeArrowheads="1"/>
          </p:cNvSpPr>
          <p:nvPr/>
        </p:nvSpPr>
        <p:spPr bwMode="auto">
          <a:xfrm>
            <a:off x="2008188" y="49863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0</a:t>
            </a:r>
          </a:p>
        </p:txBody>
      </p:sp>
      <p:sp>
        <p:nvSpPr>
          <p:cNvPr id="44046" name="Rectangle 25"/>
          <p:cNvSpPr>
            <a:spLocks noChangeArrowheads="1"/>
          </p:cNvSpPr>
          <p:nvPr/>
        </p:nvSpPr>
        <p:spPr bwMode="auto">
          <a:xfrm>
            <a:off x="2389188" y="49863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</a:t>
            </a:r>
          </a:p>
        </p:txBody>
      </p:sp>
      <p:sp>
        <p:nvSpPr>
          <p:cNvPr id="44047" name="Rectangle 26"/>
          <p:cNvSpPr>
            <a:spLocks noChangeArrowheads="1"/>
          </p:cNvSpPr>
          <p:nvPr/>
        </p:nvSpPr>
        <p:spPr bwMode="auto">
          <a:xfrm>
            <a:off x="4662488" y="49863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0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4048" name="Rectangle 27"/>
          <p:cNvSpPr>
            <a:spLocks noChangeArrowheads="1"/>
          </p:cNvSpPr>
          <p:nvPr/>
        </p:nvSpPr>
        <p:spPr bwMode="auto">
          <a:xfrm>
            <a:off x="5043488" y="49863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1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4049" name="Rectangle 28"/>
          <p:cNvSpPr>
            <a:spLocks noChangeArrowheads="1"/>
          </p:cNvSpPr>
          <p:nvPr/>
        </p:nvSpPr>
        <p:spPr bwMode="auto">
          <a:xfrm>
            <a:off x="5411788" y="49863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2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4050" name="Rectangle 29"/>
          <p:cNvSpPr>
            <a:spLocks noChangeArrowheads="1"/>
          </p:cNvSpPr>
          <p:nvPr/>
        </p:nvSpPr>
        <p:spPr bwMode="auto">
          <a:xfrm>
            <a:off x="5781675" y="49863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3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4051" name="Line 34"/>
          <p:cNvSpPr>
            <a:spLocks noChangeShapeType="1"/>
          </p:cNvSpPr>
          <p:nvPr/>
        </p:nvSpPr>
        <p:spPr bwMode="auto">
          <a:xfrm>
            <a:off x="1298575" y="3552825"/>
            <a:ext cx="833438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Line 35"/>
          <p:cNvSpPr>
            <a:spLocks noChangeShapeType="1"/>
          </p:cNvSpPr>
          <p:nvPr/>
        </p:nvSpPr>
        <p:spPr bwMode="auto">
          <a:xfrm>
            <a:off x="1690688" y="3552825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Line 36"/>
          <p:cNvSpPr>
            <a:spLocks noChangeShapeType="1"/>
          </p:cNvSpPr>
          <p:nvPr/>
        </p:nvSpPr>
        <p:spPr bwMode="auto">
          <a:xfrm flipV="1">
            <a:off x="2178050" y="4264025"/>
            <a:ext cx="315913" cy="7175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Line 38"/>
          <p:cNvSpPr>
            <a:spLocks noChangeShapeType="1"/>
          </p:cNvSpPr>
          <p:nvPr/>
        </p:nvSpPr>
        <p:spPr bwMode="auto">
          <a:xfrm>
            <a:off x="2071688" y="3552825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5" name="Line 39"/>
          <p:cNvSpPr>
            <a:spLocks noChangeShapeType="1"/>
          </p:cNvSpPr>
          <p:nvPr/>
        </p:nvSpPr>
        <p:spPr bwMode="auto">
          <a:xfrm>
            <a:off x="2452688" y="3552825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Line 45"/>
          <p:cNvSpPr>
            <a:spLocks noChangeShapeType="1"/>
          </p:cNvSpPr>
          <p:nvPr/>
        </p:nvSpPr>
        <p:spPr bwMode="auto">
          <a:xfrm>
            <a:off x="3951288" y="3552825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7" name="Line 46"/>
          <p:cNvSpPr>
            <a:spLocks noChangeShapeType="1"/>
          </p:cNvSpPr>
          <p:nvPr/>
        </p:nvSpPr>
        <p:spPr bwMode="auto">
          <a:xfrm>
            <a:off x="4689475" y="3552825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8" name="Line 47"/>
          <p:cNvSpPr>
            <a:spLocks noChangeShapeType="1"/>
          </p:cNvSpPr>
          <p:nvPr/>
        </p:nvSpPr>
        <p:spPr bwMode="auto">
          <a:xfrm>
            <a:off x="5083175" y="3552825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9" name="Line 48"/>
          <p:cNvSpPr>
            <a:spLocks noChangeShapeType="1"/>
          </p:cNvSpPr>
          <p:nvPr/>
        </p:nvSpPr>
        <p:spPr bwMode="auto">
          <a:xfrm>
            <a:off x="4356100" y="3552825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Line 54"/>
          <p:cNvSpPr>
            <a:spLocks noChangeShapeType="1"/>
          </p:cNvSpPr>
          <p:nvPr/>
        </p:nvSpPr>
        <p:spPr bwMode="auto">
          <a:xfrm flipV="1">
            <a:off x="4832350" y="3552825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1" name="Line 55"/>
          <p:cNvSpPr>
            <a:spLocks noChangeShapeType="1"/>
          </p:cNvSpPr>
          <p:nvPr/>
        </p:nvSpPr>
        <p:spPr bwMode="auto">
          <a:xfrm flipV="1">
            <a:off x="5249863" y="3552825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2" name="Line 56"/>
          <p:cNvSpPr>
            <a:spLocks noChangeShapeType="1"/>
          </p:cNvSpPr>
          <p:nvPr/>
        </p:nvSpPr>
        <p:spPr bwMode="auto">
          <a:xfrm flipV="1">
            <a:off x="5618163" y="3552825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3" name="Line 57"/>
          <p:cNvSpPr>
            <a:spLocks noChangeShapeType="1"/>
          </p:cNvSpPr>
          <p:nvPr/>
        </p:nvSpPr>
        <p:spPr bwMode="auto">
          <a:xfrm flipV="1">
            <a:off x="5940425" y="3552825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4" name="Rectangle 75"/>
          <p:cNvSpPr>
            <a:spLocks noChangeArrowheads="1"/>
          </p:cNvSpPr>
          <p:nvPr/>
        </p:nvSpPr>
        <p:spPr bwMode="auto">
          <a:xfrm rot="-4020000">
            <a:off x="1999456" y="4483894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1</a:t>
            </a:r>
          </a:p>
        </p:txBody>
      </p:sp>
      <p:sp>
        <p:nvSpPr>
          <p:cNvPr id="44065" name="Rectangle 77"/>
          <p:cNvSpPr>
            <a:spLocks noChangeArrowheads="1"/>
          </p:cNvSpPr>
          <p:nvPr/>
        </p:nvSpPr>
        <p:spPr bwMode="auto">
          <a:xfrm rot="-4020000">
            <a:off x="4837113" y="3971925"/>
            <a:ext cx="554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1</a:t>
            </a:r>
          </a:p>
        </p:txBody>
      </p:sp>
      <p:sp>
        <p:nvSpPr>
          <p:cNvPr id="44066" name="Rectangle 78"/>
          <p:cNvSpPr>
            <a:spLocks noChangeArrowheads="1"/>
          </p:cNvSpPr>
          <p:nvPr/>
        </p:nvSpPr>
        <p:spPr bwMode="auto">
          <a:xfrm rot="-4020000">
            <a:off x="5265738" y="3971925"/>
            <a:ext cx="554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2</a:t>
            </a:r>
          </a:p>
        </p:txBody>
      </p:sp>
      <p:sp>
        <p:nvSpPr>
          <p:cNvPr id="44067" name="Rectangle 79"/>
          <p:cNvSpPr>
            <a:spLocks noChangeArrowheads="1"/>
          </p:cNvSpPr>
          <p:nvPr/>
        </p:nvSpPr>
        <p:spPr bwMode="auto">
          <a:xfrm rot="-4020000">
            <a:off x="5657850" y="3987800"/>
            <a:ext cx="5191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ACK3</a:t>
            </a:r>
          </a:p>
        </p:txBody>
      </p:sp>
      <p:sp>
        <p:nvSpPr>
          <p:cNvPr id="44068" name="Rectangle 80"/>
          <p:cNvSpPr>
            <a:spLocks noChangeArrowheads="1"/>
          </p:cNvSpPr>
          <p:nvPr/>
        </p:nvSpPr>
        <p:spPr bwMode="auto">
          <a:xfrm rot="-4020000">
            <a:off x="5967412" y="3987801"/>
            <a:ext cx="5191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ACK0</a:t>
            </a:r>
          </a:p>
        </p:txBody>
      </p:sp>
      <p:sp>
        <p:nvSpPr>
          <p:cNvPr id="44069" name="Rectangle 83"/>
          <p:cNvSpPr>
            <a:spLocks noChangeArrowheads="1"/>
          </p:cNvSpPr>
          <p:nvPr/>
        </p:nvSpPr>
        <p:spPr bwMode="auto">
          <a:xfrm>
            <a:off x="5718175" y="27162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ja-JP" altLang="en-US" sz="2400">
              <a:ea typeface="MS PGothic" pitchFamily="34" charset="-128"/>
            </a:endParaRPr>
          </a:p>
        </p:txBody>
      </p:sp>
      <p:sp>
        <p:nvSpPr>
          <p:cNvPr id="44070" name="Line 84"/>
          <p:cNvSpPr>
            <a:spLocks noChangeShapeType="1"/>
          </p:cNvSpPr>
          <p:nvPr/>
        </p:nvSpPr>
        <p:spPr bwMode="auto">
          <a:xfrm>
            <a:off x="1162050" y="3170238"/>
            <a:ext cx="2663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1" name="Rectangle 85"/>
          <p:cNvSpPr>
            <a:spLocks noChangeArrowheads="1"/>
          </p:cNvSpPr>
          <p:nvPr/>
        </p:nvSpPr>
        <p:spPr bwMode="auto">
          <a:xfrm>
            <a:off x="1173163" y="2774950"/>
            <a:ext cx="1038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ja-JP" sz="1600" b="1">
                <a:ea typeface="MS PGothic" pitchFamily="34" charset="-128"/>
              </a:rPr>
              <a:t>Time out</a:t>
            </a:r>
          </a:p>
        </p:txBody>
      </p:sp>
      <p:sp>
        <p:nvSpPr>
          <p:cNvPr id="44072" name="Rectangle 86"/>
          <p:cNvSpPr>
            <a:spLocks noChangeArrowheads="1"/>
          </p:cNvSpPr>
          <p:nvPr/>
        </p:nvSpPr>
        <p:spPr bwMode="auto">
          <a:xfrm>
            <a:off x="100013" y="3203575"/>
            <a:ext cx="85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600" b="1">
                <a:ea typeface="MS PGothic" pitchFamily="34" charset="-128"/>
              </a:rPr>
              <a:t>sender</a:t>
            </a:r>
          </a:p>
        </p:txBody>
      </p:sp>
      <p:sp>
        <p:nvSpPr>
          <p:cNvPr id="44073" name="Rectangle 87"/>
          <p:cNvSpPr>
            <a:spLocks noChangeArrowheads="1"/>
          </p:cNvSpPr>
          <p:nvPr/>
        </p:nvSpPr>
        <p:spPr bwMode="auto">
          <a:xfrm>
            <a:off x="582613" y="4946650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600" b="1">
                <a:ea typeface="MS PGothic" pitchFamily="34" charset="-128"/>
              </a:rPr>
              <a:t>receiver</a:t>
            </a:r>
          </a:p>
        </p:txBody>
      </p:sp>
      <p:sp>
        <p:nvSpPr>
          <p:cNvPr id="44074" name="Rectangle 8"/>
          <p:cNvSpPr>
            <a:spLocks noChangeArrowheads="1"/>
          </p:cNvSpPr>
          <p:nvPr/>
        </p:nvSpPr>
        <p:spPr bwMode="auto">
          <a:xfrm>
            <a:off x="2811463" y="49990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2</a:t>
            </a:r>
          </a:p>
        </p:txBody>
      </p:sp>
      <p:sp>
        <p:nvSpPr>
          <p:cNvPr id="44075" name="Rectangle 9"/>
          <p:cNvSpPr>
            <a:spLocks noChangeArrowheads="1"/>
          </p:cNvSpPr>
          <p:nvPr/>
        </p:nvSpPr>
        <p:spPr bwMode="auto">
          <a:xfrm>
            <a:off x="3203575" y="4995863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3</a:t>
            </a:r>
          </a:p>
        </p:txBody>
      </p:sp>
      <p:sp>
        <p:nvSpPr>
          <p:cNvPr id="44076" name="AutoShape 16"/>
          <p:cNvSpPr>
            <a:spLocks noChangeArrowheads="1"/>
          </p:cNvSpPr>
          <p:nvPr/>
        </p:nvSpPr>
        <p:spPr bwMode="auto">
          <a:xfrm>
            <a:off x="2319338" y="4217988"/>
            <a:ext cx="284162" cy="17462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4077" name="Line 36"/>
          <p:cNvSpPr>
            <a:spLocks noChangeShapeType="1"/>
          </p:cNvSpPr>
          <p:nvPr/>
        </p:nvSpPr>
        <p:spPr bwMode="auto">
          <a:xfrm flipV="1">
            <a:off x="2566988" y="4279900"/>
            <a:ext cx="315912" cy="719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78" name="Rectangle 75"/>
          <p:cNvSpPr>
            <a:spLocks noChangeArrowheads="1"/>
          </p:cNvSpPr>
          <p:nvPr/>
        </p:nvSpPr>
        <p:spPr bwMode="auto">
          <a:xfrm rot="-4020000">
            <a:off x="2385219" y="4499769"/>
            <a:ext cx="555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2</a:t>
            </a:r>
          </a:p>
        </p:txBody>
      </p:sp>
      <p:sp>
        <p:nvSpPr>
          <p:cNvPr id="44079" name="AutoShape 16"/>
          <p:cNvSpPr>
            <a:spLocks noChangeArrowheads="1"/>
          </p:cNvSpPr>
          <p:nvPr/>
        </p:nvSpPr>
        <p:spPr bwMode="auto">
          <a:xfrm>
            <a:off x="2708275" y="4233863"/>
            <a:ext cx="282575" cy="17462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4080" name="Line 36"/>
          <p:cNvSpPr>
            <a:spLocks noChangeShapeType="1"/>
          </p:cNvSpPr>
          <p:nvPr/>
        </p:nvSpPr>
        <p:spPr bwMode="auto">
          <a:xfrm flipV="1">
            <a:off x="2960688" y="4283075"/>
            <a:ext cx="315912" cy="7175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1" name="Rectangle 75"/>
          <p:cNvSpPr>
            <a:spLocks noChangeArrowheads="1"/>
          </p:cNvSpPr>
          <p:nvPr/>
        </p:nvSpPr>
        <p:spPr bwMode="auto">
          <a:xfrm rot="-4020000">
            <a:off x="2779713" y="4502150"/>
            <a:ext cx="554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3</a:t>
            </a:r>
          </a:p>
        </p:txBody>
      </p:sp>
      <p:sp>
        <p:nvSpPr>
          <p:cNvPr id="44082" name="AutoShape 16"/>
          <p:cNvSpPr>
            <a:spLocks noChangeArrowheads="1"/>
          </p:cNvSpPr>
          <p:nvPr/>
        </p:nvSpPr>
        <p:spPr bwMode="auto">
          <a:xfrm>
            <a:off x="3101975" y="4237038"/>
            <a:ext cx="282575" cy="17462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4083" name="Line 36"/>
          <p:cNvSpPr>
            <a:spLocks noChangeShapeType="1"/>
          </p:cNvSpPr>
          <p:nvPr/>
        </p:nvSpPr>
        <p:spPr bwMode="auto">
          <a:xfrm flipV="1">
            <a:off x="3319463" y="4286250"/>
            <a:ext cx="315912" cy="719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84" name="Rectangle 75"/>
          <p:cNvSpPr>
            <a:spLocks noChangeArrowheads="1"/>
          </p:cNvSpPr>
          <p:nvPr/>
        </p:nvSpPr>
        <p:spPr bwMode="auto">
          <a:xfrm rot="-4020000">
            <a:off x="3136900" y="4505326"/>
            <a:ext cx="55562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0</a:t>
            </a:r>
          </a:p>
        </p:txBody>
      </p:sp>
      <p:sp>
        <p:nvSpPr>
          <p:cNvPr id="44085" name="AutoShape 16"/>
          <p:cNvSpPr>
            <a:spLocks noChangeArrowheads="1"/>
          </p:cNvSpPr>
          <p:nvPr/>
        </p:nvSpPr>
        <p:spPr bwMode="auto">
          <a:xfrm>
            <a:off x="3460750" y="4240213"/>
            <a:ext cx="282575" cy="17462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4086" name="Rectangle 87"/>
          <p:cNvSpPr>
            <a:spLocks noChangeArrowheads="1"/>
          </p:cNvSpPr>
          <p:nvPr/>
        </p:nvSpPr>
        <p:spPr bwMode="auto">
          <a:xfrm>
            <a:off x="558800" y="5356225"/>
            <a:ext cx="10302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600" b="1">
                <a:ea typeface="MS PGothic" pitchFamily="34" charset="-128"/>
              </a:rPr>
              <a:t>receiver </a:t>
            </a:r>
          </a:p>
          <a:p>
            <a:r>
              <a:rPr lang="en-US" altLang="ja-JP" sz="1600" b="1">
                <a:ea typeface="MS PGothic" pitchFamily="34" charset="-128"/>
              </a:rPr>
              <a:t>expects</a:t>
            </a:r>
          </a:p>
        </p:txBody>
      </p:sp>
      <p:sp>
        <p:nvSpPr>
          <p:cNvPr id="44087" name="Rectangle 24"/>
          <p:cNvSpPr>
            <a:spLocks noChangeArrowheads="1"/>
          </p:cNvSpPr>
          <p:nvPr/>
        </p:nvSpPr>
        <p:spPr bwMode="auto">
          <a:xfrm>
            <a:off x="1979613" y="5545138"/>
            <a:ext cx="273050" cy="273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1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4088" name="Rectangle 25"/>
          <p:cNvSpPr>
            <a:spLocks noChangeArrowheads="1"/>
          </p:cNvSpPr>
          <p:nvPr/>
        </p:nvSpPr>
        <p:spPr bwMode="auto">
          <a:xfrm>
            <a:off x="2360613" y="5545138"/>
            <a:ext cx="273050" cy="273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2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4089" name="Rectangle 8"/>
          <p:cNvSpPr>
            <a:spLocks noChangeArrowheads="1"/>
          </p:cNvSpPr>
          <p:nvPr/>
        </p:nvSpPr>
        <p:spPr bwMode="auto">
          <a:xfrm>
            <a:off x="2782888" y="5557838"/>
            <a:ext cx="273050" cy="273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3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4090" name="Rectangle 9"/>
          <p:cNvSpPr>
            <a:spLocks noChangeArrowheads="1"/>
          </p:cNvSpPr>
          <p:nvPr/>
        </p:nvSpPr>
        <p:spPr bwMode="auto">
          <a:xfrm>
            <a:off x="3175000" y="5554663"/>
            <a:ext cx="273050" cy="273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0</a:t>
            </a:r>
            <a:endParaRPr lang="ja-JP" altLang="en-US" sz="1600">
              <a:ea typeface="MS PGothic" pitchFamily="34" charset="-128"/>
            </a:endParaRPr>
          </a:p>
        </p:txBody>
      </p:sp>
      <p:cxnSp>
        <p:nvCxnSpPr>
          <p:cNvPr id="44091" name="Straight Arrow Connector 2"/>
          <p:cNvCxnSpPr>
            <a:cxnSpLocks noChangeShapeType="1"/>
            <a:stCxn id="44090" idx="3"/>
          </p:cNvCxnSpPr>
          <p:nvPr/>
        </p:nvCxnSpPr>
        <p:spPr bwMode="auto">
          <a:xfrm flipV="1">
            <a:off x="3448050" y="5356225"/>
            <a:ext cx="1266825" cy="3349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92" name="Rectangle 9"/>
          <p:cNvSpPr>
            <a:spLocks noChangeArrowheads="1"/>
          </p:cNvSpPr>
          <p:nvPr/>
        </p:nvSpPr>
        <p:spPr bwMode="auto">
          <a:xfrm>
            <a:off x="4892675" y="5281613"/>
            <a:ext cx="3043238" cy="790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Receiver cannot differentiate that </a:t>
            </a:r>
          </a:p>
          <a:p>
            <a:pPr algn="ctr"/>
            <a:r>
              <a:rPr lang="en-US" altLang="ja-JP" sz="1600">
                <a:ea typeface="MS PGothic" pitchFamily="34" charset="-128"/>
              </a:rPr>
              <a:t>these are retransmissions </a:t>
            </a:r>
          </a:p>
          <a:p>
            <a:pPr algn="ctr"/>
            <a:r>
              <a:rPr lang="en-US" altLang="ja-JP" sz="1600">
                <a:ea typeface="MS PGothic" pitchFamily="34" charset="-128"/>
              </a:rPr>
              <a:t>accepts</a:t>
            </a:r>
            <a:r>
              <a:rPr lang="en-US" altLang="ja-JP" sz="1600">
                <a:ea typeface="MS PGothic" pitchFamily="34" charset="-128"/>
                <a:sym typeface="Wingdings" pitchFamily="2" charset="2"/>
              </a:rPr>
              <a:t> Duplicate data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4093" name="Rectangle 3"/>
          <p:cNvSpPr txBox="1">
            <a:spLocks noChangeArrowheads="1"/>
          </p:cNvSpPr>
          <p:nvPr/>
        </p:nvSpPr>
        <p:spPr bwMode="auto">
          <a:xfrm>
            <a:off x="457200" y="1128713"/>
            <a:ext cx="80740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dirty="0"/>
              <a:t>W</a:t>
            </a:r>
            <a:r>
              <a:rPr lang="en-US" baseline="-25000" dirty="0"/>
              <a:t>S</a:t>
            </a:r>
            <a:r>
              <a:rPr lang="en-US" dirty="0"/>
              <a:t>: Sender window size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dirty="0" err="1"/>
              <a:t>R</a:t>
            </a:r>
            <a:r>
              <a:rPr lang="en-US" baseline="-25000" dirty="0" err="1"/>
              <a:t>next</a:t>
            </a:r>
            <a:r>
              <a:rPr lang="en-US" dirty="0"/>
              <a:t>: The sequence number of the next packet that the receiver expects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dirty="0"/>
              <a:t>m: Number of bits for the sequence number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dirty="0"/>
              <a:t>Scenario 1: m=2</a:t>
            </a:r>
            <a:r>
              <a:rPr lang="en-US" dirty="0">
                <a:sym typeface="Wingdings" pitchFamily="2" charset="2"/>
              </a:rPr>
              <a:t> and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Seq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numbers:</a:t>
            </a:r>
            <a:r>
              <a:rPr lang="en-US" dirty="0">
                <a:solidFill>
                  <a:srgbClr val="FF0000"/>
                </a:solidFill>
              </a:rPr>
              <a:t> 0,1,2,3, W</a:t>
            </a:r>
            <a:r>
              <a:rPr lang="en-US" baseline="-25000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=4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dirty="0"/>
              <a:t>All ACKs are lost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en-US" sz="2000" dirty="0"/>
          </a:p>
        </p:txBody>
      </p:sp>
      <p:sp>
        <p:nvSpPr>
          <p:cNvPr id="440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Go Back N Window Size and Sequence numbers</a:t>
            </a:r>
            <a:endParaRPr lang="tr-TR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C30FC5-B49A-424F-85E4-9A934E9965CD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267CE04-1BC2-47F4-8609-FFFDDDEC67CB}" type="slidenum">
              <a:rPr lang="en-US" smtClean="0">
                <a:latin typeface="Verdana" pitchFamily="34" charset="0"/>
              </a:rPr>
              <a:pPr/>
              <a:t>43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1108075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0</a:t>
            </a:r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1489075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</a:t>
            </a:r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1870075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2</a:t>
            </a:r>
          </a:p>
        </p:txBody>
      </p:sp>
      <p:sp>
        <p:nvSpPr>
          <p:cNvPr id="45064" name="Rectangle 15"/>
          <p:cNvSpPr>
            <a:spLocks noChangeArrowheads="1"/>
          </p:cNvSpPr>
          <p:nvPr/>
        </p:nvSpPr>
        <p:spPr bwMode="auto">
          <a:xfrm>
            <a:off x="3762375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0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5065" name="Rectangle 16"/>
          <p:cNvSpPr>
            <a:spLocks noChangeArrowheads="1"/>
          </p:cNvSpPr>
          <p:nvPr/>
        </p:nvSpPr>
        <p:spPr bwMode="auto">
          <a:xfrm>
            <a:off x="4143375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1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5066" name="Rectangle 17"/>
          <p:cNvSpPr>
            <a:spLocks noChangeArrowheads="1"/>
          </p:cNvSpPr>
          <p:nvPr/>
        </p:nvSpPr>
        <p:spPr bwMode="auto">
          <a:xfrm>
            <a:off x="4511675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2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5067" name="Rectangle 18"/>
          <p:cNvSpPr>
            <a:spLocks noChangeArrowheads="1"/>
          </p:cNvSpPr>
          <p:nvPr/>
        </p:nvSpPr>
        <p:spPr bwMode="auto">
          <a:xfrm>
            <a:off x="5289550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3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5068" name="Rectangle 24"/>
          <p:cNvSpPr>
            <a:spLocks noChangeArrowheads="1"/>
          </p:cNvSpPr>
          <p:nvPr/>
        </p:nvSpPr>
        <p:spPr bwMode="auto">
          <a:xfrm>
            <a:off x="1941513" y="49863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0</a:t>
            </a:r>
          </a:p>
        </p:txBody>
      </p:sp>
      <p:sp>
        <p:nvSpPr>
          <p:cNvPr id="45069" name="Rectangle 25"/>
          <p:cNvSpPr>
            <a:spLocks noChangeArrowheads="1"/>
          </p:cNvSpPr>
          <p:nvPr/>
        </p:nvSpPr>
        <p:spPr bwMode="auto">
          <a:xfrm>
            <a:off x="2322513" y="49863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</a:t>
            </a:r>
          </a:p>
        </p:txBody>
      </p:sp>
      <p:sp>
        <p:nvSpPr>
          <p:cNvPr id="45070" name="Rectangle 26"/>
          <p:cNvSpPr>
            <a:spLocks noChangeArrowheads="1"/>
          </p:cNvSpPr>
          <p:nvPr/>
        </p:nvSpPr>
        <p:spPr bwMode="auto">
          <a:xfrm>
            <a:off x="4595813" y="49863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0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5071" name="Rectangle 27"/>
          <p:cNvSpPr>
            <a:spLocks noChangeArrowheads="1"/>
          </p:cNvSpPr>
          <p:nvPr/>
        </p:nvSpPr>
        <p:spPr bwMode="auto">
          <a:xfrm>
            <a:off x="4976813" y="49863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1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5072" name="Rectangle 28"/>
          <p:cNvSpPr>
            <a:spLocks noChangeArrowheads="1"/>
          </p:cNvSpPr>
          <p:nvPr/>
        </p:nvSpPr>
        <p:spPr bwMode="auto">
          <a:xfrm>
            <a:off x="5345113" y="49863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2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5073" name="Rectangle 29"/>
          <p:cNvSpPr>
            <a:spLocks noChangeArrowheads="1"/>
          </p:cNvSpPr>
          <p:nvPr/>
        </p:nvSpPr>
        <p:spPr bwMode="auto">
          <a:xfrm>
            <a:off x="6148388" y="49863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3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5074" name="Line 34"/>
          <p:cNvSpPr>
            <a:spLocks noChangeShapeType="1"/>
          </p:cNvSpPr>
          <p:nvPr/>
        </p:nvSpPr>
        <p:spPr bwMode="auto">
          <a:xfrm>
            <a:off x="1231900" y="3552825"/>
            <a:ext cx="833438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35"/>
          <p:cNvSpPr>
            <a:spLocks noChangeShapeType="1"/>
          </p:cNvSpPr>
          <p:nvPr/>
        </p:nvSpPr>
        <p:spPr bwMode="auto">
          <a:xfrm>
            <a:off x="1624013" y="3552825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Line 36"/>
          <p:cNvSpPr>
            <a:spLocks noChangeShapeType="1"/>
          </p:cNvSpPr>
          <p:nvPr/>
        </p:nvSpPr>
        <p:spPr bwMode="auto">
          <a:xfrm flipV="1">
            <a:off x="2111375" y="4264025"/>
            <a:ext cx="315913" cy="7175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Line 38"/>
          <p:cNvSpPr>
            <a:spLocks noChangeShapeType="1"/>
          </p:cNvSpPr>
          <p:nvPr/>
        </p:nvSpPr>
        <p:spPr bwMode="auto">
          <a:xfrm>
            <a:off x="2005013" y="3552825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Line 45"/>
          <p:cNvSpPr>
            <a:spLocks noChangeShapeType="1"/>
          </p:cNvSpPr>
          <p:nvPr/>
        </p:nvSpPr>
        <p:spPr bwMode="auto">
          <a:xfrm>
            <a:off x="3884613" y="3552825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Line 46"/>
          <p:cNvSpPr>
            <a:spLocks noChangeShapeType="1"/>
          </p:cNvSpPr>
          <p:nvPr/>
        </p:nvSpPr>
        <p:spPr bwMode="auto">
          <a:xfrm>
            <a:off x="4622800" y="3552825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0" name="Line 47"/>
          <p:cNvSpPr>
            <a:spLocks noChangeShapeType="1"/>
          </p:cNvSpPr>
          <p:nvPr/>
        </p:nvSpPr>
        <p:spPr bwMode="auto">
          <a:xfrm>
            <a:off x="5434013" y="3582988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1" name="Line 48"/>
          <p:cNvSpPr>
            <a:spLocks noChangeShapeType="1"/>
          </p:cNvSpPr>
          <p:nvPr/>
        </p:nvSpPr>
        <p:spPr bwMode="auto">
          <a:xfrm>
            <a:off x="4289425" y="3552825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Line 54"/>
          <p:cNvSpPr>
            <a:spLocks noChangeShapeType="1"/>
          </p:cNvSpPr>
          <p:nvPr/>
        </p:nvSpPr>
        <p:spPr bwMode="auto">
          <a:xfrm flipV="1">
            <a:off x="4765675" y="3552825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3" name="Line 55"/>
          <p:cNvSpPr>
            <a:spLocks noChangeShapeType="1"/>
          </p:cNvSpPr>
          <p:nvPr/>
        </p:nvSpPr>
        <p:spPr bwMode="auto">
          <a:xfrm flipV="1">
            <a:off x="5183188" y="3552825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Line 56"/>
          <p:cNvSpPr>
            <a:spLocks noChangeShapeType="1"/>
          </p:cNvSpPr>
          <p:nvPr/>
        </p:nvSpPr>
        <p:spPr bwMode="auto">
          <a:xfrm flipV="1">
            <a:off x="5551488" y="3552825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5" name="Line 57"/>
          <p:cNvSpPr>
            <a:spLocks noChangeShapeType="1"/>
          </p:cNvSpPr>
          <p:nvPr/>
        </p:nvSpPr>
        <p:spPr bwMode="auto">
          <a:xfrm flipV="1">
            <a:off x="6302375" y="3532188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Rectangle 75"/>
          <p:cNvSpPr>
            <a:spLocks noChangeArrowheads="1"/>
          </p:cNvSpPr>
          <p:nvPr/>
        </p:nvSpPr>
        <p:spPr bwMode="auto">
          <a:xfrm rot="-4020000">
            <a:off x="1932781" y="4483894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1</a:t>
            </a:r>
          </a:p>
        </p:txBody>
      </p:sp>
      <p:sp>
        <p:nvSpPr>
          <p:cNvPr id="45087" name="Rectangle 77"/>
          <p:cNvSpPr>
            <a:spLocks noChangeArrowheads="1"/>
          </p:cNvSpPr>
          <p:nvPr/>
        </p:nvSpPr>
        <p:spPr bwMode="auto">
          <a:xfrm rot="-4020000">
            <a:off x="4770438" y="3971925"/>
            <a:ext cx="554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1</a:t>
            </a:r>
          </a:p>
        </p:txBody>
      </p:sp>
      <p:sp>
        <p:nvSpPr>
          <p:cNvPr id="45088" name="Rectangle 78"/>
          <p:cNvSpPr>
            <a:spLocks noChangeArrowheads="1"/>
          </p:cNvSpPr>
          <p:nvPr/>
        </p:nvSpPr>
        <p:spPr bwMode="auto">
          <a:xfrm rot="-4020000">
            <a:off x="5199063" y="3971925"/>
            <a:ext cx="554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2</a:t>
            </a:r>
          </a:p>
        </p:txBody>
      </p:sp>
      <p:sp>
        <p:nvSpPr>
          <p:cNvPr id="45089" name="Rectangle 79"/>
          <p:cNvSpPr>
            <a:spLocks noChangeArrowheads="1"/>
          </p:cNvSpPr>
          <p:nvPr/>
        </p:nvSpPr>
        <p:spPr bwMode="auto">
          <a:xfrm rot="-4020000">
            <a:off x="5591175" y="3987800"/>
            <a:ext cx="5191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ACK3</a:t>
            </a:r>
          </a:p>
        </p:txBody>
      </p:sp>
      <p:sp>
        <p:nvSpPr>
          <p:cNvPr id="45090" name="Rectangle 80"/>
          <p:cNvSpPr>
            <a:spLocks noChangeArrowheads="1"/>
          </p:cNvSpPr>
          <p:nvPr/>
        </p:nvSpPr>
        <p:spPr bwMode="auto">
          <a:xfrm rot="-4020000">
            <a:off x="6234113" y="3967163"/>
            <a:ext cx="5191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ACK0</a:t>
            </a:r>
          </a:p>
        </p:txBody>
      </p:sp>
      <p:sp>
        <p:nvSpPr>
          <p:cNvPr id="45091" name="Rectangle 83"/>
          <p:cNvSpPr>
            <a:spLocks noChangeArrowheads="1"/>
          </p:cNvSpPr>
          <p:nvPr/>
        </p:nvSpPr>
        <p:spPr bwMode="auto">
          <a:xfrm>
            <a:off x="5270500" y="27162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ja-JP" altLang="en-US" sz="2400">
              <a:ea typeface="MS PGothic" pitchFamily="34" charset="-128"/>
            </a:endParaRPr>
          </a:p>
        </p:txBody>
      </p:sp>
      <p:sp>
        <p:nvSpPr>
          <p:cNvPr id="45092" name="Line 84"/>
          <p:cNvSpPr>
            <a:spLocks noChangeShapeType="1"/>
          </p:cNvSpPr>
          <p:nvPr/>
        </p:nvSpPr>
        <p:spPr bwMode="auto">
          <a:xfrm>
            <a:off x="1095375" y="3170238"/>
            <a:ext cx="2663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3" name="Rectangle 85"/>
          <p:cNvSpPr>
            <a:spLocks noChangeArrowheads="1"/>
          </p:cNvSpPr>
          <p:nvPr/>
        </p:nvSpPr>
        <p:spPr bwMode="auto">
          <a:xfrm>
            <a:off x="1106488" y="2774950"/>
            <a:ext cx="1038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ja-JP" sz="1600" b="1">
                <a:ea typeface="MS PGothic" pitchFamily="34" charset="-128"/>
              </a:rPr>
              <a:t>Time out</a:t>
            </a:r>
          </a:p>
        </p:txBody>
      </p:sp>
      <p:sp>
        <p:nvSpPr>
          <p:cNvPr id="45094" name="Rectangle 86"/>
          <p:cNvSpPr>
            <a:spLocks noChangeArrowheads="1"/>
          </p:cNvSpPr>
          <p:nvPr/>
        </p:nvSpPr>
        <p:spPr bwMode="auto">
          <a:xfrm>
            <a:off x="33338" y="3203575"/>
            <a:ext cx="85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600" b="1">
                <a:ea typeface="MS PGothic" pitchFamily="34" charset="-128"/>
              </a:rPr>
              <a:t>sender</a:t>
            </a:r>
          </a:p>
        </p:txBody>
      </p:sp>
      <p:sp>
        <p:nvSpPr>
          <p:cNvPr id="45095" name="Rectangle 87"/>
          <p:cNvSpPr>
            <a:spLocks noChangeArrowheads="1"/>
          </p:cNvSpPr>
          <p:nvPr/>
        </p:nvSpPr>
        <p:spPr bwMode="auto">
          <a:xfrm>
            <a:off x="515938" y="4946650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600" b="1">
                <a:ea typeface="MS PGothic" pitchFamily="34" charset="-128"/>
              </a:rPr>
              <a:t>receiver</a:t>
            </a:r>
          </a:p>
        </p:txBody>
      </p:sp>
      <p:sp>
        <p:nvSpPr>
          <p:cNvPr id="45096" name="Rectangle 8"/>
          <p:cNvSpPr>
            <a:spLocks noChangeArrowheads="1"/>
          </p:cNvSpPr>
          <p:nvPr/>
        </p:nvSpPr>
        <p:spPr bwMode="auto">
          <a:xfrm>
            <a:off x="2744788" y="49990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2</a:t>
            </a:r>
          </a:p>
        </p:txBody>
      </p:sp>
      <p:sp>
        <p:nvSpPr>
          <p:cNvPr id="45097" name="AutoShape 16"/>
          <p:cNvSpPr>
            <a:spLocks noChangeArrowheads="1"/>
          </p:cNvSpPr>
          <p:nvPr/>
        </p:nvSpPr>
        <p:spPr bwMode="auto">
          <a:xfrm>
            <a:off x="2252663" y="4217988"/>
            <a:ext cx="284162" cy="17462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5098" name="Line 36"/>
          <p:cNvSpPr>
            <a:spLocks noChangeShapeType="1"/>
          </p:cNvSpPr>
          <p:nvPr/>
        </p:nvSpPr>
        <p:spPr bwMode="auto">
          <a:xfrm flipV="1">
            <a:off x="2500313" y="4279900"/>
            <a:ext cx="315912" cy="719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9" name="Rectangle 75"/>
          <p:cNvSpPr>
            <a:spLocks noChangeArrowheads="1"/>
          </p:cNvSpPr>
          <p:nvPr/>
        </p:nvSpPr>
        <p:spPr bwMode="auto">
          <a:xfrm rot="-4020000">
            <a:off x="2318544" y="4499769"/>
            <a:ext cx="555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2</a:t>
            </a:r>
          </a:p>
        </p:txBody>
      </p:sp>
      <p:sp>
        <p:nvSpPr>
          <p:cNvPr id="45100" name="AutoShape 16"/>
          <p:cNvSpPr>
            <a:spLocks noChangeArrowheads="1"/>
          </p:cNvSpPr>
          <p:nvPr/>
        </p:nvSpPr>
        <p:spPr bwMode="auto">
          <a:xfrm>
            <a:off x="2641600" y="4233863"/>
            <a:ext cx="282575" cy="17462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5101" name="Line 36"/>
          <p:cNvSpPr>
            <a:spLocks noChangeShapeType="1"/>
          </p:cNvSpPr>
          <p:nvPr/>
        </p:nvSpPr>
        <p:spPr bwMode="auto">
          <a:xfrm flipV="1">
            <a:off x="2894013" y="4283075"/>
            <a:ext cx="315912" cy="7175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2" name="Rectangle 75"/>
          <p:cNvSpPr>
            <a:spLocks noChangeArrowheads="1"/>
          </p:cNvSpPr>
          <p:nvPr/>
        </p:nvSpPr>
        <p:spPr bwMode="auto">
          <a:xfrm rot="-4020000">
            <a:off x="2713038" y="4502150"/>
            <a:ext cx="554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3</a:t>
            </a:r>
          </a:p>
        </p:txBody>
      </p:sp>
      <p:sp>
        <p:nvSpPr>
          <p:cNvPr id="45103" name="AutoShape 16"/>
          <p:cNvSpPr>
            <a:spLocks noChangeArrowheads="1"/>
          </p:cNvSpPr>
          <p:nvPr/>
        </p:nvSpPr>
        <p:spPr bwMode="auto">
          <a:xfrm>
            <a:off x="3035300" y="4237038"/>
            <a:ext cx="282575" cy="17462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5104" name="Rectangle 87"/>
          <p:cNvSpPr>
            <a:spLocks noChangeArrowheads="1"/>
          </p:cNvSpPr>
          <p:nvPr/>
        </p:nvSpPr>
        <p:spPr bwMode="auto">
          <a:xfrm>
            <a:off x="492125" y="5356225"/>
            <a:ext cx="10302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600" b="1">
                <a:ea typeface="MS PGothic" pitchFamily="34" charset="-128"/>
              </a:rPr>
              <a:t>receiver </a:t>
            </a:r>
          </a:p>
          <a:p>
            <a:r>
              <a:rPr lang="en-US" altLang="ja-JP" sz="1600" b="1">
                <a:ea typeface="MS PGothic" pitchFamily="34" charset="-128"/>
              </a:rPr>
              <a:t>expects</a:t>
            </a:r>
          </a:p>
        </p:txBody>
      </p:sp>
      <p:sp>
        <p:nvSpPr>
          <p:cNvPr id="45105" name="Rectangle 24"/>
          <p:cNvSpPr>
            <a:spLocks noChangeArrowheads="1"/>
          </p:cNvSpPr>
          <p:nvPr/>
        </p:nvSpPr>
        <p:spPr bwMode="auto">
          <a:xfrm>
            <a:off x="1912938" y="5545138"/>
            <a:ext cx="273050" cy="273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1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5106" name="Rectangle 25"/>
          <p:cNvSpPr>
            <a:spLocks noChangeArrowheads="1"/>
          </p:cNvSpPr>
          <p:nvPr/>
        </p:nvSpPr>
        <p:spPr bwMode="auto">
          <a:xfrm>
            <a:off x="2293938" y="5545138"/>
            <a:ext cx="273050" cy="273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2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5107" name="Rectangle 8"/>
          <p:cNvSpPr>
            <a:spLocks noChangeArrowheads="1"/>
          </p:cNvSpPr>
          <p:nvPr/>
        </p:nvSpPr>
        <p:spPr bwMode="auto">
          <a:xfrm>
            <a:off x="2716213" y="5557838"/>
            <a:ext cx="273050" cy="273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3</a:t>
            </a:r>
            <a:endParaRPr lang="ja-JP" altLang="en-US" sz="1600">
              <a:ea typeface="MS PGothic" pitchFamily="34" charset="-128"/>
            </a:endParaRPr>
          </a:p>
        </p:txBody>
      </p:sp>
      <p:cxnSp>
        <p:nvCxnSpPr>
          <p:cNvPr id="45108" name="Straight Arrow Connector 2"/>
          <p:cNvCxnSpPr>
            <a:cxnSpLocks noChangeShapeType="1"/>
            <a:stCxn id="45107" idx="3"/>
          </p:cNvCxnSpPr>
          <p:nvPr/>
        </p:nvCxnSpPr>
        <p:spPr bwMode="auto">
          <a:xfrm flipV="1">
            <a:off x="2989263" y="5356225"/>
            <a:ext cx="1658937" cy="3381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09" name="Rectangle 9"/>
          <p:cNvSpPr>
            <a:spLocks noChangeArrowheads="1"/>
          </p:cNvSpPr>
          <p:nvPr/>
        </p:nvSpPr>
        <p:spPr bwMode="auto">
          <a:xfrm>
            <a:off x="3979863" y="5446713"/>
            <a:ext cx="498316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Receiver differentiates that these are retransmissions </a:t>
            </a:r>
          </a:p>
          <a:p>
            <a:pPr algn="ctr"/>
            <a:r>
              <a:rPr lang="en-US" altLang="ja-JP" sz="1600">
                <a:ea typeface="MS PGothic" pitchFamily="34" charset="-128"/>
              </a:rPr>
              <a:t>Discards but sends ACK to keep the sender going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5110" name="Rectangle 3"/>
          <p:cNvSpPr txBox="1">
            <a:spLocks noChangeArrowheads="1"/>
          </p:cNvSpPr>
          <p:nvPr/>
        </p:nvSpPr>
        <p:spPr bwMode="auto">
          <a:xfrm>
            <a:off x="457200" y="1128713"/>
            <a:ext cx="80740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/>
              <a:t>Scenario: m=2</a:t>
            </a:r>
            <a:r>
              <a:rPr lang="en-US">
                <a:sym typeface="Wingdings" pitchFamily="2" charset="2"/>
              </a:rPr>
              <a:t> and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Seq numbers:</a:t>
            </a:r>
            <a:r>
              <a:rPr lang="en-US">
                <a:solidFill>
                  <a:srgbClr val="FF0000"/>
                </a:solidFill>
              </a:rPr>
              <a:t> 0,1,2,3, W</a:t>
            </a:r>
            <a:r>
              <a:rPr lang="en-US" baseline="-25000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 =3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/>
              <a:t>All ACKs are lost</a:t>
            </a:r>
          </a:p>
        </p:txBody>
      </p:sp>
      <p:sp>
        <p:nvSpPr>
          <p:cNvPr id="451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Go Back N Window Size and Sequence numbers</a:t>
            </a:r>
            <a:endParaRPr lang="tr-TR" sz="2800" smtClean="0"/>
          </a:p>
        </p:txBody>
      </p:sp>
      <p:cxnSp>
        <p:nvCxnSpPr>
          <p:cNvPr id="45112" name="Straight Connector 5"/>
          <p:cNvCxnSpPr>
            <a:cxnSpLocks noChangeShapeType="1"/>
          </p:cNvCxnSpPr>
          <p:nvPr/>
        </p:nvCxnSpPr>
        <p:spPr bwMode="auto">
          <a:xfrm flipH="1">
            <a:off x="4511675" y="4906963"/>
            <a:ext cx="369888" cy="376237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13" name="Straight Connector 65"/>
          <p:cNvCxnSpPr>
            <a:cxnSpLocks noChangeShapeType="1"/>
          </p:cNvCxnSpPr>
          <p:nvPr/>
        </p:nvCxnSpPr>
        <p:spPr bwMode="auto">
          <a:xfrm flipH="1">
            <a:off x="5310188" y="4935538"/>
            <a:ext cx="369887" cy="376237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14" name="Straight Connector 66"/>
          <p:cNvCxnSpPr>
            <a:cxnSpLocks noChangeShapeType="1"/>
          </p:cNvCxnSpPr>
          <p:nvPr/>
        </p:nvCxnSpPr>
        <p:spPr bwMode="auto">
          <a:xfrm flipH="1">
            <a:off x="4986338" y="4926013"/>
            <a:ext cx="369887" cy="376237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15" name="Rectangle 6"/>
          <p:cNvSpPr>
            <a:spLocks noChangeArrowheads="1"/>
          </p:cNvSpPr>
          <p:nvPr/>
        </p:nvSpPr>
        <p:spPr bwMode="auto">
          <a:xfrm>
            <a:off x="5681663" y="1538288"/>
            <a:ext cx="3155950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General Case: </a:t>
            </a:r>
          </a:p>
          <a:p>
            <a:pPr lvl="1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b="1">
                <a:solidFill>
                  <a:srgbClr val="FF0000"/>
                </a:solidFill>
              </a:rPr>
              <a:t>W</a:t>
            </a:r>
            <a:r>
              <a:rPr lang="en-US" b="1" baseline="-25000">
                <a:solidFill>
                  <a:srgbClr val="FF0000"/>
                </a:solidFill>
              </a:rPr>
              <a:t>S</a:t>
            </a:r>
            <a:r>
              <a:rPr lang="en-US" b="1">
                <a:solidFill>
                  <a:srgbClr val="FF0000"/>
                </a:solidFill>
              </a:rPr>
              <a:t> ≤ 2</a:t>
            </a:r>
            <a:r>
              <a:rPr lang="en-US" b="1" baseline="30000">
                <a:solidFill>
                  <a:srgbClr val="FF0000"/>
                </a:solidFill>
              </a:rPr>
              <a:t>m</a:t>
            </a:r>
            <a:r>
              <a:rPr lang="en-US" b="1">
                <a:solidFill>
                  <a:srgbClr val="FF0000"/>
                </a:solidFill>
              </a:rPr>
              <a:t>-1</a:t>
            </a:r>
          </a:p>
          <a:p>
            <a:pPr lvl="1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b="1">
                <a:solidFill>
                  <a:srgbClr val="FF0000"/>
                </a:solidFill>
              </a:rPr>
              <a:t>Increasing windows increase pipelining effect</a:t>
            </a:r>
          </a:p>
        </p:txBody>
      </p:sp>
      <p:sp>
        <p:nvSpPr>
          <p:cNvPr id="45116" name="Rectangle 15"/>
          <p:cNvSpPr>
            <a:spLocks noChangeArrowheads="1"/>
          </p:cNvSpPr>
          <p:nvPr/>
        </p:nvSpPr>
        <p:spPr bwMode="auto">
          <a:xfrm>
            <a:off x="5691188" y="3267075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0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45117" name="Rectangle 16"/>
          <p:cNvSpPr>
            <a:spLocks noChangeArrowheads="1"/>
          </p:cNvSpPr>
          <p:nvPr/>
        </p:nvSpPr>
        <p:spPr bwMode="auto">
          <a:xfrm>
            <a:off x="6065838" y="326390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1</a:t>
            </a:r>
            <a:endParaRPr lang="ja-JP" altLang="en-US" sz="160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7D03662-729E-45D2-B7F3-40E3EA36D54B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7F0283A-5DA6-4FE1-8C37-0DE8BF18101C}" type="slidenum">
              <a:rPr lang="en-US" smtClean="0">
                <a:latin typeface="Verdana" pitchFamily="34" charset="0"/>
              </a:rPr>
              <a:pPr/>
              <a:t>44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377825" y="239713"/>
            <a:ext cx="8331200" cy="696912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ja-JP" sz="3600" smtClean="0">
                <a:ea typeface="MS PGothic" pitchFamily="34" charset="-128"/>
              </a:rPr>
              <a:t>Sliding Window with  Selective Repeat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35075"/>
            <a:ext cx="8534400" cy="460851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dirty="0" smtClean="0"/>
              <a:t>Sender window &gt; 1</a:t>
            </a:r>
          </a:p>
          <a:p>
            <a:pPr eaLnBrk="1" hangingPunct="1"/>
            <a:r>
              <a:rPr lang="en-US" sz="2400" dirty="0" smtClean="0"/>
              <a:t>Receiver window &gt; 1</a:t>
            </a:r>
            <a:endParaRPr lang="en-US" altLang="ja-JP" sz="2400" dirty="0" smtClean="0">
              <a:ea typeface="MS PGothic" pitchFamily="34" charset="-128"/>
            </a:endParaRPr>
          </a:p>
          <a:p>
            <a:pPr eaLnBrk="1" hangingPunct="1"/>
            <a:r>
              <a:rPr lang="en-US" altLang="ja-JP" sz="2400" dirty="0" smtClean="0">
                <a:ea typeface="MS PGothic" pitchFamily="34" charset="-128"/>
              </a:rPr>
              <a:t>The sender retransmits only the packet with errors</a:t>
            </a:r>
          </a:p>
          <a:p>
            <a:pPr eaLnBrk="1" hangingPunct="1"/>
            <a:r>
              <a:rPr lang="en-US" altLang="ja-JP" sz="2400" dirty="0" smtClean="0">
                <a:solidFill>
                  <a:srgbClr val="FF0000"/>
                </a:solidFill>
                <a:ea typeface="MS PGothic" pitchFamily="34" charset="-128"/>
              </a:rPr>
              <a:t>The receiver stores all the correct packets in the receiver window that arrive following the bad one </a:t>
            </a:r>
          </a:p>
          <a:p>
            <a:pPr eaLnBrk="1" hangingPunct="1"/>
            <a:r>
              <a:rPr lang="en-US" altLang="ja-JP" sz="2400" dirty="0" smtClean="0">
                <a:ea typeface="MS PGothic" pitchFamily="34" charset="-128"/>
              </a:rPr>
              <a:t>Requires a significant amount of buffer space at the receiver</a:t>
            </a:r>
          </a:p>
          <a:p>
            <a:pPr eaLnBrk="1" hangingPunct="1"/>
            <a:r>
              <a:rPr lang="en-US" altLang="ja-JP" sz="2400" dirty="0" smtClean="0">
                <a:ea typeface="MS PGothic" pitchFamily="34" charset="-128"/>
              </a:rPr>
              <a:t>When the sender notices that something is wrong, it just retransmits the one bad packet, not all its successors</a:t>
            </a:r>
          </a:p>
          <a:p>
            <a:pPr eaLnBrk="1" hangingPunct="1"/>
            <a:r>
              <a:rPr lang="en-US" altLang="ja-JP" sz="2400" i="1" dirty="0" smtClean="0">
                <a:ea typeface="MS PGothic" pitchFamily="34" charset="-128"/>
              </a:rPr>
              <a:t>Might</a:t>
            </a:r>
            <a:r>
              <a:rPr lang="en-US" altLang="ja-JP" sz="2400" dirty="0" smtClean="0">
                <a:ea typeface="MS PGothic" pitchFamily="34" charset="-128"/>
              </a:rPr>
              <a:t> be combined with Negative Acknowledgment (NACK) or duplicate 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50064B3-181B-422F-A679-BFD61AC42A01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611D1D9-A803-4F64-ACF0-EE7FC022C5BA}" type="slidenum">
              <a:rPr lang="en-US" smtClean="0">
                <a:latin typeface="Verdana" pitchFamily="34" charset="0"/>
              </a:rPr>
              <a:pPr/>
              <a:t>45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369888" y="219075"/>
            <a:ext cx="8229600" cy="588963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ja-JP" sz="3600" smtClean="0">
                <a:ea typeface="MS PGothic" pitchFamily="34" charset="-128"/>
              </a:rPr>
              <a:t>Selective Repeat</a:t>
            </a:r>
          </a:p>
        </p:txBody>
      </p:sp>
      <p:sp>
        <p:nvSpPr>
          <p:cNvPr id="47110" name="Rectangle 3"/>
          <p:cNvSpPr>
            <a:spLocks noChangeArrowheads="1"/>
          </p:cNvSpPr>
          <p:nvPr/>
        </p:nvSpPr>
        <p:spPr bwMode="auto">
          <a:xfrm>
            <a:off x="7381875" y="2165350"/>
            <a:ext cx="1370013" cy="2573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47111" name="Group 4"/>
          <p:cNvGrpSpPr>
            <a:grpSpLocks/>
          </p:cNvGrpSpPr>
          <p:nvPr/>
        </p:nvGrpSpPr>
        <p:grpSpPr bwMode="auto">
          <a:xfrm>
            <a:off x="463550" y="866775"/>
            <a:ext cx="7950200" cy="4137025"/>
            <a:chOff x="182" y="1268"/>
            <a:chExt cx="5008" cy="2606"/>
          </a:xfrm>
        </p:grpSpPr>
        <p:sp>
          <p:nvSpPr>
            <p:cNvPr id="47113" name="Rectangle 5"/>
            <p:cNvSpPr>
              <a:spLocks noChangeArrowheads="1"/>
            </p:cNvSpPr>
            <p:nvPr/>
          </p:nvSpPr>
          <p:spPr bwMode="auto">
            <a:xfrm>
              <a:off x="859" y="160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0</a:t>
              </a:r>
            </a:p>
          </p:txBody>
        </p:sp>
        <p:sp>
          <p:nvSpPr>
            <p:cNvPr id="47114" name="Rectangle 6"/>
            <p:cNvSpPr>
              <a:spLocks noChangeArrowheads="1"/>
            </p:cNvSpPr>
            <p:nvPr/>
          </p:nvSpPr>
          <p:spPr bwMode="auto">
            <a:xfrm>
              <a:off x="1099" y="160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1</a:t>
              </a:r>
            </a:p>
          </p:txBody>
        </p:sp>
        <p:sp>
          <p:nvSpPr>
            <p:cNvPr id="47115" name="Rectangle 7"/>
            <p:cNvSpPr>
              <a:spLocks noChangeArrowheads="1"/>
            </p:cNvSpPr>
            <p:nvPr/>
          </p:nvSpPr>
          <p:spPr bwMode="auto">
            <a:xfrm>
              <a:off x="1339" y="160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2</a:t>
              </a:r>
            </a:p>
          </p:txBody>
        </p:sp>
        <p:sp>
          <p:nvSpPr>
            <p:cNvPr id="47116" name="Rectangle 8"/>
            <p:cNvSpPr>
              <a:spLocks noChangeArrowheads="1"/>
            </p:cNvSpPr>
            <p:nvPr/>
          </p:nvSpPr>
          <p:spPr bwMode="auto">
            <a:xfrm>
              <a:off x="1571" y="160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3</a:t>
              </a:r>
            </a:p>
          </p:txBody>
        </p:sp>
        <p:sp>
          <p:nvSpPr>
            <p:cNvPr id="47117" name="Rectangle 9"/>
            <p:cNvSpPr>
              <a:spLocks noChangeArrowheads="1"/>
            </p:cNvSpPr>
            <p:nvPr/>
          </p:nvSpPr>
          <p:spPr bwMode="auto">
            <a:xfrm>
              <a:off x="1804" y="160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4</a:t>
              </a:r>
            </a:p>
          </p:txBody>
        </p:sp>
        <p:sp>
          <p:nvSpPr>
            <p:cNvPr id="47118" name="Rectangle 10"/>
            <p:cNvSpPr>
              <a:spLocks noChangeArrowheads="1"/>
            </p:cNvSpPr>
            <p:nvPr/>
          </p:nvSpPr>
          <p:spPr bwMode="auto">
            <a:xfrm>
              <a:off x="2044" y="160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5</a:t>
              </a:r>
            </a:p>
          </p:txBody>
        </p:sp>
        <p:sp>
          <p:nvSpPr>
            <p:cNvPr id="47119" name="Rectangle 11"/>
            <p:cNvSpPr>
              <a:spLocks noChangeArrowheads="1"/>
            </p:cNvSpPr>
            <p:nvPr/>
          </p:nvSpPr>
          <p:spPr bwMode="auto">
            <a:xfrm>
              <a:off x="2284" y="160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6</a:t>
              </a:r>
            </a:p>
          </p:txBody>
        </p:sp>
        <p:sp>
          <p:nvSpPr>
            <p:cNvPr id="47120" name="Rectangle 12"/>
            <p:cNvSpPr>
              <a:spLocks noChangeArrowheads="1"/>
            </p:cNvSpPr>
            <p:nvPr/>
          </p:nvSpPr>
          <p:spPr bwMode="auto">
            <a:xfrm>
              <a:off x="2516" y="160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 dirty="0">
                  <a:ea typeface="MS PGothic" pitchFamily="34" charset="-128"/>
                </a:rPr>
                <a:t>7</a:t>
              </a:r>
            </a:p>
          </p:txBody>
        </p:sp>
        <p:sp>
          <p:nvSpPr>
            <p:cNvPr id="47121" name="Rectangle 13"/>
            <p:cNvSpPr>
              <a:spLocks noChangeArrowheads="1"/>
            </p:cNvSpPr>
            <p:nvPr/>
          </p:nvSpPr>
          <p:spPr bwMode="auto">
            <a:xfrm>
              <a:off x="2750" y="160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2</a:t>
              </a:r>
            </a:p>
          </p:txBody>
        </p:sp>
        <p:sp>
          <p:nvSpPr>
            <p:cNvPr id="47122" name="Rectangle 14"/>
            <p:cNvSpPr>
              <a:spLocks noChangeArrowheads="1"/>
            </p:cNvSpPr>
            <p:nvPr/>
          </p:nvSpPr>
          <p:spPr bwMode="auto">
            <a:xfrm>
              <a:off x="2990" y="160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8</a:t>
              </a:r>
            </a:p>
          </p:txBody>
        </p:sp>
        <p:sp>
          <p:nvSpPr>
            <p:cNvPr id="47123" name="Rectangle 15"/>
            <p:cNvSpPr>
              <a:spLocks noChangeArrowheads="1"/>
            </p:cNvSpPr>
            <p:nvPr/>
          </p:nvSpPr>
          <p:spPr bwMode="auto">
            <a:xfrm>
              <a:off x="3230" y="160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9</a:t>
              </a:r>
            </a:p>
          </p:txBody>
        </p:sp>
        <p:sp>
          <p:nvSpPr>
            <p:cNvPr id="47124" name="Rectangle 16"/>
            <p:cNvSpPr>
              <a:spLocks noChangeArrowheads="1"/>
            </p:cNvSpPr>
            <p:nvPr/>
          </p:nvSpPr>
          <p:spPr bwMode="auto">
            <a:xfrm>
              <a:off x="3462" y="160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10</a:t>
              </a:r>
            </a:p>
          </p:txBody>
        </p:sp>
        <p:sp>
          <p:nvSpPr>
            <p:cNvPr id="47125" name="Rectangle 17"/>
            <p:cNvSpPr>
              <a:spLocks noChangeArrowheads="1"/>
            </p:cNvSpPr>
            <p:nvPr/>
          </p:nvSpPr>
          <p:spPr bwMode="auto">
            <a:xfrm>
              <a:off x="3695" y="160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11</a:t>
              </a:r>
            </a:p>
          </p:txBody>
        </p:sp>
        <p:sp>
          <p:nvSpPr>
            <p:cNvPr id="47126" name="Rectangle 18"/>
            <p:cNvSpPr>
              <a:spLocks noChangeArrowheads="1"/>
            </p:cNvSpPr>
            <p:nvPr/>
          </p:nvSpPr>
          <p:spPr bwMode="auto">
            <a:xfrm>
              <a:off x="3935" y="160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12</a:t>
              </a:r>
            </a:p>
          </p:txBody>
        </p:sp>
        <p:sp>
          <p:nvSpPr>
            <p:cNvPr id="47127" name="Rectangle 19"/>
            <p:cNvSpPr>
              <a:spLocks noChangeArrowheads="1"/>
            </p:cNvSpPr>
            <p:nvPr/>
          </p:nvSpPr>
          <p:spPr bwMode="auto">
            <a:xfrm>
              <a:off x="4167" y="160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13</a:t>
              </a:r>
            </a:p>
          </p:txBody>
        </p:sp>
        <p:sp>
          <p:nvSpPr>
            <p:cNvPr id="47128" name="Rectangle 20"/>
            <p:cNvSpPr>
              <a:spLocks noChangeArrowheads="1"/>
            </p:cNvSpPr>
            <p:nvPr/>
          </p:nvSpPr>
          <p:spPr bwMode="auto">
            <a:xfrm>
              <a:off x="4401" y="160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14</a:t>
              </a:r>
            </a:p>
          </p:txBody>
        </p:sp>
        <p:sp>
          <p:nvSpPr>
            <p:cNvPr id="47129" name="Rectangle 21"/>
            <p:cNvSpPr>
              <a:spLocks noChangeArrowheads="1"/>
            </p:cNvSpPr>
            <p:nvPr/>
          </p:nvSpPr>
          <p:spPr bwMode="auto">
            <a:xfrm>
              <a:off x="1384" y="268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0</a:t>
              </a:r>
            </a:p>
          </p:txBody>
        </p:sp>
        <p:sp>
          <p:nvSpPr>
            <p:cNvPr id="47130" name="Rectangle 22"/>
            <p:cNvSpPr>
              <a:spLocks noChangeArrowheads="1"/>
            </p:cNvSpPr>
            <p:nvPr/>
          </p:nvSpPr>
          <p:spPr bwMode="auto">
            <a:xfrm>
              <a:off x="1624" y="268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1</a:t>
              </a:r>
            </a:p>
          </p:txBody>
        </p:sp>
        <p:sp>
          <p:nvSpPr>
            <p:cNvPr id="47131" name="Rectangle 23"/>
            <p:cNvSpPr>
              <a:spLocks noChangeArrowheads="1"/>
            </p:cNvSpPr>
            <p:nvPr/>
          </p:nvSpPr>
          <p:spPr bwMode="auto">
            <a:xfrm>
              <a:off x="3515" y="268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8</a:t>
              </a:r>
            </a:p>
          </p:txBody>
        </p:sp>
        <p:sp>
          <p:nvSpPr>
            <p:cNvPr id="47132" name="Rectangle 24"/>
            <p:cNvSpPr>
              <a:spLocks noChangeArrowheads="1"/>
            </p:cNvSpPr>
            <p:nvPr/>
          </p:nvSpPr>
          <p:spPr bwMode="auto">
            <a:xfrm>
              <a:off x="3755" y="268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9</a:t>
              </a:r>
            </a:p>
          </p:txBody>
        </p:sp>
        <p:sp>
          <p:nvSpPr>
            <p:cNvPr id="47133" name="Rectangle 25"/>
            <p:cNvSpPr>
              <a:spLocks noChangeArrowheads="1"/>
            </p:cNvSpPr>
            <p:nvPr/>
          </p:nvSpPr>
          <p:spPr bwMode="auto">
            <a:xfrm>
              <a:off x="3987" y="268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10</a:t>
              </a:r>
            </a:p>
          </p:txBody>
        </p:sp>
        <p:sp>
          <p:nvSpPr>
            <p:cNvPr id="47134" name="Rectangle 26"/>
            <p:cNvSpPr>
              <a:spLocks noChangeArrowheads="1"/>
            </p:cNvSpPr>
            <p:nvPr/>
          </p:nvSpPr>
          <p:spPr bwMode="auto">
            <a:xfrm>
              <a:off x="4220" y="268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11</a:t>
              </a:r>
            </a:p>
          </p:txBody>
        </p:sp>
        <p:sp>
          <p:nvSpPr>
            <p:cNvPr id="47135" name="Rectangle 27"/>
            <p:cNvSpPr>
              <a:spLocks noChangeArrowheads="1"/>
            </p:cNvSpPr>
            <p:nvPr/>
          </p:nvSpPr>
          <p:spPr bwMode="auto">
            <a:xfrm>
              <a:off x="4460" y="268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12</a:t>
              </a:r>
            </a:p>
          </p:txBody>
        </p:sp>
        <p:sp>
          <p:nvSpPr>
            <p:cNvPr id="47136" name="Rectangle 28"/>
            <p:cNvSpPr>
              <a:spLocks noChangeArrowheads="1"/>
            </p:cNvSpPr>
            <p:nvPr/>
          </p:nvSpPr>
          <p:spPr bwMode="auto">
            <a:xfrm>
              <a:off x="4692" y="268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13</a:t>
              </a:r>
            </a:p>
          </p:txBody>
        </p:sp>
        <p:sp>
          <p:nvSpPr>
            <p:cNvPr id="47137" name="Rectangle 29"/>
            <p:cNvSpPr>
              <a:spLocks noChangeArrowheads="1"/>
            </p:cNvSpPr>
            <p:nvPr/>
          </p:nvSpPr>
          <p:spPr bwMode="auto">
            <a:xfrm>
              <a:off x="4926" y="268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14</a:t>
              </a:r>
            </a:p>
          </p:txBody>
        </p:sp>
        <p:sp>
          <p:nvSpPr>
            <p:cNvPr id="47138" name="Line 30"/>
            <p:cNvSpPr>
              <a:spLocks noChangeShapeType="1"/>
            </p:cNvSpPr>
            <p:nvPr/>
          </p:nvSpPr>
          <p:spPr bwMode="auto">
            <a:xfrm>
              <a:off x="937" y="1777"/>
              <a:ext cx="525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Line 31"/>
            <p:cNvSpPr>
              <a:spLocks noChangeShapeType="1"/>
            </p:cNvSpPr>
            <p:nvPr/>
          </p:nvSpPr>
          <p:spPr bwMode="auto">
            <a:xfrm>
              <a:off x="1184" y="1777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Line 32"/>
            <p:cNvSpPr>
              <a:spLocks noChangeShapeType="1"/>
            </p:cNvSpPr>
            <p:nvPr/>
          </p:nvSpPr>
          <p:spPr bwMode="auto">
            <a:xfrm flipV="1">
              <a:off x="1491" y="1777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Line 33"/>
            <p:cNvSpPr>
              <a:spLocks noChangeShapeType="1"/>
            </p:cNvSpPr>
            <p:nvPr/>
          </p:nvSpPr>
          <p:spPr bwMode="auto">
            <a:xfrm flipV="1">
              <a:off x="1739" y="1777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Line 34"/>
            <p:cNvSpPr>
              <a:spLocks noChangeShapeType="1"/>
            </p:cNvSpPr>
            <p:nvPr/>
          </p:nvSpPr>
          <p:spPr bwMode="auto">
            <a:xfrm>
              <a:off x="1424" y="1777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Line 35"/>
            <p:cNvSpPr>
              <a:spLocks noChangeShapeType="1"/>
            </p:cNvSpPr>
            <p:nvPr/>
          </p:nvSpPr>
          <p:spPr bwMode="auto">
            <a:xfrm>
              <a:off x="1664" y="1777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4" name="Line 36"/>
            <p:cNvSpPr>
              <a:spLocks noChangeShapeType="1"/>
            </p:cNvSpPr>
            <p:nvPr/>
          </p:nvSpPr>
          <p:spPr bwMode="auto">
            <a:xfrm>
              <a:off x="1896" y="1777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5" name="Line 37"/>
            <p:cNvSpPr>
              <a:spLocks noChangeShapeType="1"/>
            </p:cNvSpPr>
            <p:nvPr/>
          </p:nvSpPr>
          <p:spPr bwMode="auto">
            <a:xfrm>
              <a:off x="2129" y="1777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6" name="Line 38"/>
            <p:cNvSpPr>
              <a:spLocks noChangeShapeType="1"/>
            </p:cNvSpPr>
            <p:nvPr/>
          </p:nvSpPr>
          <p:spPr bwMode="auto">
            <a:xfrm>
              <a:off x="2384" y="1777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7" name="Line 39"/>
            <p:cNvSpPr>
              <a:spLocks noChangeShapeType="1"/>
            </p:cNvSpPr>
            <p:nvPr/>
          </p:nvSpPr>
          <p:spPr bwMode="auto">
            <a:xfrm>
              <a:off x="2594" y="1777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8" name="Line 40"/>
            <p:cNvSpPr>
              <a:spLocks noChangeShapeType="1"/>
            </p:cNvSpPr>
            <p:nvPr/>
          </p:nvSpPr>
          <p:spPr bwMode="auto">
            <a:xfrm>
              <a:off x="2834" y="1777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9" name="Line 41"/>
            <p:cNvSpPr>
              <a:spLocks noChangeShapeType="1"/>
            </p:cNvSpPr>
            <p:nvPr/>
          </p:nvSpPr>
          <p:spPr bwMode="auto">
            <a:xfrm>
              <a:off x="3067" y="1777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0" name="Line 42"/>
            <p:cNvSpPr>
              <a:spLocks noChangeShapeType="1"/>
            </p:cNvSpPr>
            <p:nvPr/>
          </p:nvSpPr>
          <p:spPr bwMode="auto">
            <a:xfrm>
              <a:off x="3532" y="1777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1" name="Line 43"/>
            <p:cNvSpPr>
              <a:spLocks noChangeShapeType="1"/>
            </p:cNvSpPr>
            <p:nvPr/>
          </p:nvSpPr>
          <p:spPr bwMode="auto">
            <a:xfrm>
              <a:off x="3780" y="1777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2" name="Line 44"/>
            <p:cNvSpPr>
              <a:spLocks noChangeShapeType="1"/>
            </p:cNvSpPr>
            <p:nvPr/>
          </p:nvSpPr>
          <p:spPr bwMode="auto">
            <a:xfrm>
              <a:off x="3322" y="1777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3" name="Line 45"/>
            <p:cNvSpPr>
              <a:spLocks noChangeShapeType="1"/>
            </p:cNvSpPr>
            <p:nvPr/>
          </p:nvSpPr>
          <p:spPr bwMode="auto">
            <a:xfrm>
              <a:off x="4013" y="1777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4" name="Line 46"/>
            <p:cNvSpPr>
              <a:spLocks noChangeShapeType="1"/>
            </p:cNvSpPr>
            <p:nvPr/>
          </p:nvSpPr>
          <p:spPr bwMode="auto">
            <a:xfrm>
              <a:off x="4238" y="1777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5" name="Line 47"/>
            <p:cNvSpPr>
              <a:spLocks noChangeShapeType="1"/>
            </p:cNvSpPr>
            <p:nvPr/>
          </p:nvSpPr>
          <p:spPr bwMode="auto">
            <a:xfrm>
              <a:off x="4478" y="1777"/>
              <a:ext cx="54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6" name="Line 48"/>
            <p:cNvSpPr>
              <a:spLocks noChangeShapeType="1"/>
            </p:cNvSpPr>
            <p:nvPr/>
          </p:nvSpPr>
          <p:spPr bwMode="auto">
            <a:xfrm flipV="1">
              <a:off x="3622" y="1777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7" name="Line 49"/>
            <p:cNvSpPr>
              <a:spLocks noChangeShapeType="1"/>
            </p:cNvSpPr>
            <p:nvPr/>
          </p:nvSpPr>
          <p:spPr bwMode="auto">
            <a:xfrm flipV="1">
              <a:off x="3885" y="1777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8" name="Line 50"/>
            <p:cNvSpPr>
              <a:spLocks noChangeShapeType="1"/>
            </p:cNvSpPr>
            <p:nvPr/>
          </p:nvSpPr>
          <p:spPr bwMode="auto">
            <a:xfrm flipV="1">
              <a:off x="4117" y="1777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9" name="Line 51"/>
            <p:cNvSpPr>
              <a:spLocks noChangeShapeType="1"/>
            </p:cNvSpPr>
            <p:nvPr/>
          </p:nvSpPr>
          <p:spPr bwMode="auto">
            <a:xfrm flipV="1">
              <a:off x="4320" y="1777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0" name="Line 52"/>
            <p:cNvSpPr>
              <a:spLocks noChangeShapeType="1"/>
            </p:cNvSpPr>
            <p:nvPr/>
          </p:nvSpPr>
          <p:spPr bwMode="auto">
            <a:xfrm flipV="1">
              <a:off x="4567" y="1777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1" name="Line 53"/>
            <p:cNvSpPr>
              <a:spLocks noChangeShapeType="1"/>
            </p:cNvSpPr>
            <p:nvPr/>
          </p:nvSpPr>
          <p:spPr bwMode="auto">
            <a:xfrm flipV="1">
              <a:off x="4792" y="1777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62" name="Rectangle 54"/>
            <p:cNvSpPr>
              <a:spLocks noChangeArrowheads="1"/>
            </p:cNvSpPr>
            <p:nvPr/>
          </p:nvSpPr>
          <p:spPr bwMode="auto">
            <a:xfrm>
              <a:off x="1885" y="2676"/>
              <a:ext cx="180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sz="1600">
                  <a:ea typeface="MS PGothic" pitchFamily="34" charset="-128"/>
                </a:rPr>
                <a:t>E</a:t>
              </a:r>
            </a:p>
          </p:txBody>
        </p:sp>
        <p:sp>
          <p:nvSpPr>
            <p:cNvPr id="47163" name="Rectangle 55"/>
            <p:cNvSpPr>
              <a:spLocks noChangeArrowheads="1"/>
            </p:cNvSpPr>
            <p:nvPr/>
          </p:nvSpPr>
          <p:spPr bwMode="auto">
            <a:xfrm>
              <a:off x="2129" y="268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3</a:t>
              </a:r>
            </a:p>
          </p:txBody>
        </p:sp>
        <p:sp>
          <p:nvSpPr>
            <p:cNvPr id="47164" name="Rectangle 56"/>
            <p:cNvSpPr>
              <a:spLocks noChangeArrowheads="1"/>
            </p:cNvSpPr>
            <p:nvPr/>
          </p:nvSpPr>
          <p:spPr bwMode="auto">
            <a:xfrm>
              <a:off x="2361" y="268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4</a:t>
              </a:r>
            </a:p>
          </p:txBody>
        </p:sp>
        <p:sp>
          <p:nvSpPr>
            <p:cNvPr id="47165" name="Rectangle 57"/>
            <p:cNvSpPr>
              <a:spLocks noChangeArrowheads="1"/>
            </p:cNvSpPr>
            <p:nvPr/>
          </p:nvSpPr>
          <p:spPr bwMode="auto">
            <a:xfrm>
              <a:off x="2594" y="268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5</a:t>
              </a:r>
            </a:p>
          </p:txBody>
        </p:sp>
        <p:sp>
          <p:nvSpPr>
            <p:cNvPr id="47166" name="Rectangle 58"/>
            <p:cNvSpPr>
              <a:spLocks noChangeArrowheads="1"/>
            </p:cNvSpPr>
            <p:nvPr/>
          </p:nvSpPr>
          <p:spPr bwMode="auto">
            <a:xfrm>
              <a:off x="2834" y="268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6</a:t>
              </a:r>
            </a:p>
          </p:txBody>
        </p:sp>
        <p:sp>
          <p:nvSpPr>
            <p:cNvPr id="47167" name="Rectangle 59"/>
            <p:cNvSpPr>
              <a:spLocks noChangeArrowheads="1"/>
            </p:cNvSpPr>
            <p:nvPr/>
          </p:nvSpPr>
          <p:spPr bwMode="auto">
            <a:xfrm>
              <a:off x="3066" y="268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7</a:t>
              </a:r>
            </a:p>
          </p:txBody>
        </p:sp>
        <p:sp>
          <p:nvSpPr>
            <p:cNvPr id="47168" name="Rectangle 60"/>
            <p:cNvSpPr>
              <a:spLocks noChangeArrowheads="1"/>
            </p:cNvSpPr>
            <p:nvPr/>
          </p:nvSpPr>
          <p:spPr bwMode="auto">
            <a:xfrm>
              <a:off x="3300" y="2680"/>
              <a:ext cx="172" cy="1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ja-JP" altLang="en-US" sz="1600">
                  <a:ea typeface="MS PGothic" pitchFamily="34" charset="-128"/>
                </a:rPr>
                <a:t>2</a:t>
              </a:r>
            </a:p>
          </p:txBody>
        </p:sp>
        <p:sp>
          <p:nvSpPr>
            <p:cNvPr id="47169" name="Freeform 61"/>
            <p:cNvSpPr>
              <a:spLocks/>
            </p:cNvSpPr>
            <p:nvPr/>
          </p:nvSpPr>
          <p:spPr bwMode="auto">
            <a:xfrm>
              <a:off x="1702" y="2849"/>
              <a:ext cx="272" cy="624"/>
            </a:xfrm>
            <a:custGeom>
              <a:avLst/>
              <a:gdLst>
                <a:gd name="T0" fmla="*/ 0 w 272"/>
                <a:gd name="T1" fmla="*/ 623 h 624"/>
                <a:gd name="T2" fmla="*/ 137 w 272"/>
                <a:gd name="T3" fmla="*/ 199 h 624"/>
                <a:gd name="T4" fmla="*/ 171 w 272"/>
                <a:gd name="T5" fmla="*/ 305 h 624"/>
                <a:gd name="T6" fmla="*/ 271 w 272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2"/>
                <a:gd name="T13" fmla="*/ 0 h 624"/>
                <a:gd name="T14" fmla="*/ 272 w 272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2" h="624">
                  <a:moveTo>
                    <a:pt x="0" y="623"/>
                  </a:moveTo>
                  <a:lnTo>
                    <a:pt x="137" y="199"/>
                  </a:lnTo>
                  <a:lnTo>
                    <a:pt x="171" y="305"/>
                  </a:lnTo>
                  <a:lnTo>
                    <a:pt x="271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0" name="Rectangle 62"/>
            <p:cNvSpPr>
              <a:spLocks noChangeArrowheads="1"/>
            </p:cNvSpPr>
            <p:nvPr/>
          </p:nvSpPr>
          <p:spPr bwMode="auto">
            <a:xfrm>
              <a:off x="1262" y="3508"/>
              <a:ext cx="81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ja-JP" sz="1600" b="1">
                  <a:ea typeface="MS PGothic" pitchFamily="34" charset="-128"/>
                </a:rPr>
                <a:t>packet with</a:t>
              </a:r>
            </a:p>
            <a:p>
              <a:pPr algn="ctr"/>
              <a:r>
                <a:rPr lang="en-US" altLang="ja-JP" sz="1600" b="1">
                  <a:ea typeface="MS PGothic" pitchFamily="34" charset="-128"/>
                </a:rPr>
                <a:t>error</a:t>
              </a:r>
            </a:p>
          </p:txBody>
        </p:sp>
        <p:sp>
          <p:nvSpPr>
            <p:cNvPr id="47171" name="Rectangle 63"/>
            <p:cNvSpPr>
              <a:spLocks noChangeArrowheads="1"/>
            </p:cNvSpPr>
            <p:nvPr/>
          </p:nvSpPr>
          <p:spPr bwMode="auto">
            <a:xfrm rot="-4020000">
              <a:off x="1533" y="2041"/>
              <a:ext cx="34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 1</a:t>
              </a:r>
            </a:p>
          </p:txBody>
        </p:sp>
        <p:sp>
          <p:nvSpPr>
            <p:cNvPr id="47172" name="Rectangle 64"/>
            <p:cNvSpPr>
              <a:spLocks noChangeArrowheads="1"/>
            </p:cNvSpPr>
            <p:nvPr/>
          </p:nvSpPr>
          <p:spPr bwMode="auto">
            <a:xfrm rot="-4020000">
              <a:off x="1765" y="2041"/>
              <a:ext cx="34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 dirty="0">
                  <a:ea typeface="MS PGothic" pitchFamily="34" charset="-128"/>
                </a:rPr>
                <a:t>ACK 2</a:t>
              </a:r>
            </a:p>
          </p:txBody>
        </p:sp>
        <p:sp>
          <p:nvSpPr>
            <p:cNvPr id="47173" name="Rectangle 65"/>
            <p:cNvSpPr>
              <a:spLocks noChangeArrowheads="1"/>
            </p:cNvSpPr>
            <p:nvPr/>
          </p:nvSpPr>
          <p:spPr bwMode="auto">
            <a:xfrm rot="-4020000">
              <a:off x="3625" y="2041"/>
              <a:ext cx="34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 9</a:t>
              </a:r>
            </a:p>
          </p:txBody>
        </p:sp>
        <p:sp>
          <p:nvSpPr>
            <p:cNvPr id="47174" name="Rectangle 66"/>
            <p:cNvSpPr>
              <a:spLocks noChangeArrowheads="1"/>
            </p:cNvSpPr>
            <p:nvPr/>
          </p:nvSpPr>
          <p:spPr bwMode="auto">
            <a:xfrm rot="-4020000">
              <a:off x="3882" y="2021"/>
              <a:ext cx="3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 10</a:t>
              </a:r>
            </a:p>
          </p:txBody>
        </p:sp>
        <p:sp>
          <p:nvSpPr>
            <p:cNvPr id="47175" name="Rectangle 67"/>
            <p:cNvSpPr>
              <a:spLocks noChangeArrowheads="1"/>
            </p:cNvSpPr>
            <p:nvPr/>
          </p:nvSpPr>
          <p:spPr bwMode="auto">
            <a:xfrm rot="-4020000">
              <a:off x="4121" y="2021"/>
              <a:ext cx="3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 11</a:t>
              </a:r>
            </a:p>
          </p:txBody>
        </p:sp>
        <p:sp>
          <p:nvSpPr>
            <p:cNvPr id="47176" name="Rectangle 68"/>
            <p:cNvSpPr>
              <a:spLocks noChangeArrowheads="1"/>
            </p:cNvSpPr>
            <p:nvPr/>
          </p:nvSpPr>
          <p:spPr bwMode="auto">
            <a:xfrm rot="-4020000">
              <a:off x="4316" y="2021"/>
              <a:ext cx="3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 12</a:t>
              </a:r>
            </a:p>
          </p:txBody>
        </p:sp>
        <p:sp>
          <p:nvSpPr>
            <p:cNvPr id="47177" name="Rectangle 69"/>
            <p:cNvSpPr>
              <a:spLocks noChangeArrowheads="1"/>
            </p:cNvSpPr>
            <p:nvPr/>
          </p:nvSpPr>
          <p:spPr bwMode="auto">
            <a:xfrm rot="-4020000">
              <a:off x="4557" y="2021"/>
              <a:ext cx="3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 12</a:t>
              </a:r>
            </a:p>
          </p:txBody>
        </p:sp>
        <p:sp>
          <p:nvSpPr>
            <p:cNvPr id="47178" name="Rectangle 70"/>
            <p:cNvSpPr>
              <a:spLocks noChangeArrowheads="1"/>
            </p:cNvSpPr>
            <p:nvPr/>
          </p:nvSpPr>
          <p:spPr bwMode="auto">
            <a:xfrm rot="-4020000">
              <a:off x="4797" y="2021"/>
              <a:ext cx="3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 13</a:t>
              </a:r>
            </a:p>
          </p:txBody>
        </p:sp>
        <p:sp>
          <p:nvSpPr>
            <p:cNvPr id="47179" name="Line 71"/>
            <p:cNvSpPr>
              <a:spLocks noChangeShapeType="1"/>
            </p:cNvSpPr>
            <p:nvPr/>
          </p:nvSpPr>
          <p:spPr bwMode="auto">
            <a:xfrm>
              <a:off x="2985" y="3773"/>
              <a:ext cx="13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0" name="Rectangle 72"/>
            <p:cNvSpPr>
              <a:spLocks noChangeArrowheads="1"/>
            </p:cNvSpPr>
            <p:nvPr/>
          </p:nvSpPr>
          <p:spPr bwMode="auto">
            <a:xfrm>
              <a:off x="3434" y="3590"/>
              <a:ext cx="4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ja-JP" sz="1600" b="1">
                  <a:ea typeface="MS PGothic" pitchFamily="34" charset="-128"/>
                </a:rPr>
                <a:t>Time</a:t>
              </a:r>
            </a:p>
          </p:txBody>
        </p:sp>
        <p:sp>
          <p:nvSpPr>
            <p:cNvPr id="47181" name="Line 73"/>
            <p:cNvSpPr>
              <a:spLocks noChangeShapeType="1"/>
            </p:cNvSpPr>
            <p:nvPr/>
          </p:nvSpPr>
          <p:spPr bwMode="auto">
            <a:xfrm flipV="1">
              <a:off x="3382" y="1777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2" name="Rectangle 74"/>
            <p:cNvSpPr>
              <a:spLocks noChangeArrowheads="1"/>
            </p:cNvSpPr>
            <p:nvPr/>
          </p:nvSpPr>
          <p:spPr bwMode="auto">
            <a:xfrm rot="-4020000">
              <a:off x="3383" y="2039"/>
              <a:ext cx="34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 8</a:t>
              </a:r>
            </a:p>
          </p:txBody>
        </p:sp>
        <p:sp>
          <p:nvSpPr>
            <p:cNvPr id="47183" name="Line 75"/>
            <p:cNvSpPr>
              <a:spLocks noChangeShapeType="1"/>
            </p:cNvSpPr>
            <p:nvPr/>
          </p:nvSpPr>
          <p:spPr bwMode="auto">
            <a:xfrm flipV="1">
              <a:off x="2212" y="1777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4" name="Line 76"/>
            <p:cNvSpPr>
              <a:spLocks noChangeShapeType="1"/>
            </p:cNvSpPr>
            <p:nvPr/>
          </p:nvSpPr>
          <p:spPr bwMode="auto">
            <a:xfrm flipV="1">
              <a:off x="2460" y="1777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5" name="Rectangle 77"/>
            <p:cNvSpPr>
              <a:spLocks noChangeArrowheads="1"/>
            </p:cNvSpPr>
            <p:nvPr/>
          </p:nvSpPr>
          <p:spPr bwMode="auto">
            <a:xfrm rot="17580000">
              <a:off x="2228" y="2040"/>
              <a:ext cx="349" cy="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 dirty="0">
                  <a:solidFill>
                    <a:srgbClr val="FF0000"/>
                  </a:solidFill>
                  <a:ea typeface="MS PGothic" pitchFamily="34" charset="-128"/>
                </a:rPr>
                <a:t>ACK</a:t>
              </a:r>
              <a:r>
                <a:rPr lang="en-US" altLang="ja-JP" sz="1000" dirty="0">
                  <a:ea typeface="MS PGothic" pitchFamily="34" charset="-128"/>
                </a:rPr>
                <a:t> </a:t>
              </a:r>
              <a:r>
                <a:rPr lang="en-US" altLang="ja-JP" sz="1000" dirty="0">
                  <a:solidFill>
                    <a:srgbClr val="FF0000"/>
                  </a:solidFill>
                  <a:ea typeface="MS PGothic" pitchFamily="34" charset="-128"/>
                </a:rPr>
                <a:t>2</a:t>
              </a:r>
            </a:p>
          </p:txBody>
        </p:sp>
        <p:sp>
          <p:nvSpPr>
            <p:cNvPr id="47186" name="Rectangle 78"/>
            <p:cNvSpPr>
              <a:spLocks noChangeArrowheads="1"/>
            </p:cNvSpPr>
            <p:nvPr/>
          </p:nvSpPr>
          <p:spPr bwMode="auto">
            <a:xfrm rot="-4020000">
              <a:off x="2493" y="2041"/>
              <a:ext cx="34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 2</a:t>
              </a:r>
            </a:p>
          </p:txBody>
        </p:sp>
        <p:sp>
          <p:nvSpPr>
            <p:cNvPr id="47187" name="Line 79"/>
            <p:cNvSpPr>
              <a:spLocks noChangeShapeType="1"/>
            </p:cNvSpPr>
            <p:nvPr/>
          </p:nvSpPr>
          <p:spPr bwMode="auto">
            <a:xfrm flipV="1">
              <a:off x="2685" y="1777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8" name="Rectangle 80"/>
            <p:cNvSpPr>
              <a:spLocks noChangeArrowheads="1"/>
            </p:cNvSpPr>
            <p:nvPr/>
          </p:nvSpPr>
          <p:spPr bwMode="auto">
            <a:xfrm rot="-4020000">
              <a:off x="2718" y="2041"/>
              <a:ext cx="34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 2</a:t>
              </a:r>
            </a:p>
          </p:txBody>
        </p:sp>
        <p:sp>
          <p:nvSpPr>
            <p:cNvPr id="47189" name="Line 81"/>
            <p:cNvSpPr>
              <a:spLocks noChangeShapeType="1"/>
            </p:cNvSpPr>
            <p:nvPr/>
          </p:nvSpPr>
          <p:spPr bwMode="auto">
            <a:xfrm flipV="1">
              <a:off x="2925" y="1777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0" name="Rectangle 82"/>
            <p:cNvSpPr>
              <a:spLocks noChangeArrowheads="1"/>
            </p:cNvSpPr>
            <p:nvPr/>
          </p:nvSpPr>
          <p:spPr bwMode="auto">
            <a:xfrm rot="-4020000">
              <a:off x="2958" y="2041"/>
              <a:ext cx="34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 2</a:t>
              </a:r>
            </a:p>
          </p:txBody>
        </p:sp>
        <p:sp>
          <p:nvSpPr>
            <p:cNvPr id="47191" name="Line 83"/>
            <p:cNvSpPr>
              <a:spLocks noChangeShapeType="1"/>
            </p:cNvSpPr>
            <p:nvPr/>
          </p:nvSpPr>
          <p:spPr bwMode="auto">
            <a:xfrm flipV="1">
              <a:off x="3157" y="1777"/>
              <a:ext cx="398" cy="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2" name="Rectangle 84"/>
            <p:cNvSpPr>
              <a:spLocks noChangeArrowheads="1"/>
            </p:cNvSpPr>
            <p:nvPr/>
          </p:nvSpPr>
          <p:spPr bwMode="auto">
            <a:xfrm rot="-4020000">
              <a:off x="3190" y="2041"/>
              <a:ext cx="34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000">
                  <a:ea typeface="MS PGothic" pitchFamily="34" charset="-128"/>
                </a:rPr>
                <a:t>ACK 2</a:t>
              </a:r>
            </a:p>
          </p:txBody>
        </p:sp>
        <p:sp>
          <p:nvSpPr>
            <p:cNvPr id="47193" name="Rectangle 85"/>
            <p:cNvSpPr>
              <a:spLocks noChangeArrowheads="1"/>
            </p:cNvSpPr>
            <p:nvPr/>
          </p:nvSpPr>
          <p:spPr bwMode="auto">
            <a:xfrm>
              <a:off x="182" y="1557"/>
              <a:ext cx="5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600" b="1">
                  <a:ea typeface="MS PGothic" pitchFamily="34" charset="-128"/>
                </a:rPr>
                <a:t>sender</a:t>
              </a:r>
            </a:p>
          </p:txBody>
        </p:sp>
        <p:sp>
          <p:nvSpPr>
            <p:cNvPr id="47194" name="Rectangle 86"/>
            <p:cNvSpPr>
              <a:spLocks noChangeArrowheads="1"/>
            </p:cNvSpPr>
            <p:nvPr/>
          </p:nvSpPr>
          <p:spPr bwMode="auto">
            <a:xfrm>
              <a:off x="182" y="2630"/>
              <a:ext cx="6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sz="1600" b="1">
                  <a:ea typeface="MS PGothic" pitchFamily="34" charset="-128"/>
                </a:rPr>
                <a:t>receiver</a:t>
              </a:r>
            </a:p>
          </p:txBody>
        </p:sp>
        <p:sp>
          <p:nvSpPr>
            <p:cNvPr id="47195" name="Line 87"/>
            <p:cNvSpPr>
              <a:spLocks noChangeShapeType="1"/>
            </p:cNvSpPr>
            <p:nvPr/>
          </p:nvSpPr>
          <p:spPr bwMode="auto">
            <a:xfrm>
              <a:off x="1522" y="1394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6" name="Line 88"/>
            <p:cNvSpPr>
              <a:spLocks noChangeShapeType="1"/>
            </p:cNvSpPr>
            <p:nvPr/>
          </p:nvSpPr>
          <p:spPr bwMode="auto">
            <a:xfrm>
              <a:off x="3648" y="1392"/>
              <a:ext cx="0" cy="1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7" name="Rectangle 89"/>
            <p:cNvSpPr>
              <a:spLocks noChangeArrowheads="1"/>
            </p:cNvSpPr>
            <p:nvPr/>
          </p:nvSpPr>
          <p:spPr bwMode="auto">
            <a:xfrm>
              <a:off x="2064" y="1268"/>
              <a:ext cx="10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ja-JP" sz="1600" b="1">
                  <a:ea typeface="MS PGothic" pitchFamily="34" charset="-128"/>
                </a:rPr>
                <a:t>timeout interval</a:t>
              </a:r>
            </a:p>
          </p:txBody>
        </p:sp>
        <p:sp>
          <p:nvSpPr>
            <p:cNvPr id="47198" name="Line 90"/>
            <p:cNvSpPr>
              <a:spLocks noChangeShapeType="1"/>
            </p:cNvSpPr>
            <p:nvPr/>
          </p:nvSpPr>
          <p:spPr bwMode="auto">
            <a:xfrm>
              <a:off x="1536" y="1488"/>
              <a:ext cx="21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12" name="Rectangle 91"/>
          <p:cNvSpPr>
            <a:spLocks noGrp="1" noChangeArrowheads="1"/>
          </p:cNvSpPr>
          <p:nvPr>
            <p:ph type="body" idx="1"/>
          </p:nvPr>
        </p:nvSpPr>
        <p:spPr>
          <a:xfrm>
            <a:off x="304800" y="5138738"/>
            <a:ext cx="8610600" cy="609600"/>
          </a:xfrm>
          <a:noFill/>
        </p:spPr>
        <p:txBody>
          <a:bodyPr/>
          <a:lstStyle/>
          <a:p>
            <a:pPr eaLnBrk="1" hangingPunct="1"/>
            <a:r>
              <a:rPr lang="en-US" altLang="ja-JP" sz="1800" dirty="0" smtClean="0">
                <a:ea typeface="MS PGothic" pitchFamily="34" charset="-128"/>
              </a:rPr>
              <a:t>Every time a receiver receives a packet, it sends an acknowledgement which contains the sequence number of the next packet expected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02923" y="3714988"/>
            <a:ext cx="5202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Retransmission after 1</a:t>
            </a:r>
            <a:r>
              <a:rPr lang="en-US" baseline="30000" dirty="0" smtClean="0"/>
              <a:t>st</a:t>
            </a:r>
            <a:r>
              <a:rPr lang="en-US" dirty="0" smtClean="0"/>
              <a:t> duplicate ACK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5F6DF0F-0ECA-4C53-A5AC-23643629C8A9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28677B-818C-477F-98F9-025F5109AA33}" type="slidenum">
              <a:rPr lang="en-US" smtClean="0">
                <a:latin typeface="Verdana" pitchFamily="34" charset="0"/>
              </a:rPr>
              <a:pPr/>
              <a:t>46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412750" y="249238"/>
            <a:ext cx="8229600" cy="5588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ja-JP" sz="3600" smtClean="0">
                <a:ea typeface="MS PGothic" pitchFamily="34" charset="-128"/>
              </a:rPr>
              <a:t>Selective Repeat with NACK</a:t>
            </a:r>
          </a:p>
        </p:txBody>
      </p:sp>
      <p:sp>
        <p:nvSpPr>
          <p:cNvPr id="48134" name="Rectangle 3"/>
          <p:cNvSpPr>
            <a:spLocks noChangeArrowheads="1"/>
          </p:cNvSpPr>
          <p:nvPr/>
        </p:nvSpPr>
        <p:spPr bwMode="auto">
          <a:xfrm>
            <a:off x="1658938" y="13614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0</a:t>
            </a:r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2039938" y="13614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</a:t>
            </a:r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2420938" y="13614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2</a:t>
            </a:r>
          </a:p>
        </p:txBody>
      </p:sp>
      <p:sp>
        <p:nvSpPr>
          <p:cNvPr id="48137" name="Rectangle 6"/>
          <p:cNvSpPr>
            <a:spLocks noChangeArrowheads="1"/>
          </p:cNvSpPr>
          <p:nvPr/>
        </p:nvSpPr>
        <p:spPr bwMode="auto">
          <a:xfrm>
            <a:off x="2789238" y="13614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3</a:t>
            </a:r>
          </a:p>
        </p:txBody>
      </p:sp>
      <p:sp>
        <p:nvSpPr>
          <p:cNvPr id="48138" name="Rectangle 7"/>
          <p:cNvSpPr>
            <a:spLocks noChangeArrowheads="1"/>
          </p:cNvSpPr>
          <p:nvPr/>
        </p:nvSpPr>
        <p:spPr bwMode="auto">
          <a:xfrm>
            <a:off x="3159125" y="13614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4</a:t>
            </a:r>
          </a:p>
        </p:txBody>
      </p:sp>
      <p:sp>
        <p:nvSpPr>
          <p:cNvPr id="48139" name="Rectangle 8"/>
          <p:cNvSpPr>
            <a:spLocks noChangeArrowheads="1"/>
          </p:cNvSpPr>
          <p:nvPr/>
        </p:nvSpPr>
        <p:spPr bwMode="auto">
          <a:xfrm>
            <a:off x="3540125" y="13614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5</a:t>
            </a:r>
          </a:p>
        </p:txBody>
      </p:sp>
      <p:sp>
        <p:nvSpPr>
          <p:cNvPr id="48140" name="Rectangle 9"/>
          <p:cNvSpPr>
            <a:spLocks noChangeArrowheads="1"/>
          </p:cNvSpPr>
          <p:nvPr/>
        </p:nvSpPr>
        <p:spPr bwMode="auto">
          <a:xfrm>
            <a:off x="3921125" y="13614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6</a:t>
            </a:r>
          </a:p>
        </p:txBody>
      </p:sp>
      <p:sp>
        <p:nvSpPr>
          <p:cNvPr id="48141" name="Rectangle 10"/>
          <p:cNvSpPr>
            <a:spLocks noChangeArrowheads="1"/>
          </p:cNvSpPr>
          <p:nvPr/>
        </p:nvSpPr>
        <p:spPr bwMode="auto">
          <a:xfrm>
            <a:off x="4289425" y="13614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7</a:t>
            </a:r>
          </a:p>
        </p:txBody>
      </p:sp>
      <p:sp>
        <p:nvSpPr>
          <p:cNvPr id="48142" name="Rectangle 11"/>
          <p:cNvSpPr>
            <a:spLocks noChangeArrowheads="1"/>
          </p:cNvSpPr>
          <p:nvPr/>
        </p:nvSpPr>
        <p:spPr bwMode="auto">
          <a:xfrm>
            <a:off x="4660900" y="13614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2</a:t>
            </a:r>
          </a:p>
        </p:txBody>
      </p:sp>
      <p:sp>
        <p:nvSpPr>
          <p:cNvPr id="48143" name="Rectangle 12"/>
          <p:cNvSpPr>
            <a:spLocks noChangeArrowheads="1"/>
          </p:cNvSpPr>
          <p:nvPr/>
        </p:nvSpPr>
        <p:spPr bwMode="auto">
          <a:xfrm>
            <a:off x="5041900" y="13614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8</a:t>
            </a:r>
          </a:p>
        </p:txBody>
      </p:sp>
      <p:sp>
        <p:nvSpPr>
          <p:cNvPr id="48144" name="Rectangle 13"/>
          <p:cNvSpPr>
            <a:spLocks noChangeArrowheads="1"/>
          </p:cNvSpPr>
          <p:nvPr/>
        </p:nvSpPr>
        <p:spPr bwMode="auto">
          <a:xfrm>
            <a:off x="5422900" y="13614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9</a:t>
            </a:r>
          </a:p>
        </p:txBody>
      </p:sp>
      <p:sp>
        <p:nvSpPr>
          <p:cNvPr id="48145" name="Rectangle 14"/>
          <p:cNvSpPr>
            <a:spLocks noChangeArrowheads="1"/>
          </p:cNvSpPr>
          <p:nvPr/>
        </p:nvSpPr>
        <p:spPr bwMode="auto">
          <a:xfrm>
            <a:off x="5791200" y="13614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10</a:t>
            </a:r>
          </a:p>
        </p:txBody>
      </p:sp>
      <p:sp>
        <p:nvSpPr>
          <p:cNvPr id="48146" name="Rectangle 15"/>
          <p:cNvSpPr>
            <a:spLocks noChangeArrowheads="1"/>
          </p:cNvSpPr>
          <p:nvPr/>
        </p:nvSpPr>
        <p:spPr bwMode="auto">
          <a:xfrm>
            <a:off x="6161088" y="13614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11</a:t>
            </a:r>
          </a:p>
        </p:txBody>
      </p:sp>
      <p:sp>
        <p:nvSpPr>
          <p:cNvPr id="48147" name="Rectangle 16"/>
          <p:cNvSpPr>
            <a:spLocks noChangeArrowheads="1"/>
          </p:cNvSpPr>
          <p:nvPr/>
        </p:nvSpPr>
        <p:spPr bwMode="auto">
          <a:xfrm>
            <a:off x="6542088" y="13614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12</a:t>
            </a:r>
          </a:p>
        </p:txBody>
      </p:sp>
      <p:sp>
        <p:nvSpPr>
          <p:cNvPr id="48148" name="Rectangle 17"/>
          <p:cNvSpPr>
            <a:spLocks noChangeArrowheads="1"/>
          </p:cNvSpPr>
          <p:nvPr/>
        </p:nvSpPr>
        <p:spPr bwMode="auto">
          <a:xfrm>
            <a:off x="6910388" y="13614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13</a:t>
            </a:r>
          </a:p>
        </p:txBody>
      </p:sp>
      <p:sp>
        <p:nvSpPr>
          <p:cNvPr id="48149" name="Rectangle 18"/>
          <p:cNvSpPr>
            <a:spLocks noChangeArrowheads="1"/>
          </p:cNvSpPr>
          <p:nvPr/>
        </p:nvSpPr>
        <p:spPr bwMode="auto">
          <a:xfrm>
            <a:off x="7281863" y="13614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14</a:t>
            </a:r>
          </a:p>
        </p:txBody>
      </p:sp>
      <p:sp>
        <p:nvSpPr>
          <p:cNvPr id="48150" name="Rectangle 19"/>
          <p:cNvSpPr>
            <a:spLocks noChangeArrowheads="1"/>
          </p:cNvSpPr>
          <p:nvPr/>
        </p:nvSpPr>
        <p:spPr bwMode="auto">
          <a:xfrm>
            <a:off x="2492375" y="30759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0</a:t>
            </a:r>
          </a:p>
        </p:txBody>
      </p:sp>
      <p:sp>
        <p:nvSpPr>
          <p:cNvPr id="48151" name="Rectangle 20"/>
          <p:cNvSpPr>
            <a:spLocks noChangeArrowheads="1"/>
          </p:cNvSpPr>
          <p:nvPr/>
        </p:nvSpPr>
        <p:spPr bwMode="auto">
          <a:xfrm>
            <a:off x="2873375" y="30759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</a:t>
            </a:r>
          </a:p>
        </p:txBody>
      </p:sp>
      <p:sp>
        <p:nvSpPr>
          <p:cNvPr id="48152" name="Rectangle 21"/>
          <p:cNvSpPr>
            <a:spLocks noChangeArrowheads="1"/>
          </p:cNvSpPr>
          <p:nvPr/>
        </p:nvSpPr>
        <p:spPr bwMode="auto">
          <a:xfrm>
            <a:off x="5875338" y="30759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8</a:t>
            </a:r>
          </a:p>
        </p:txBody>
      </p:sp>
      <p:sp>
        <p:nvSpPr>
          <p:cNvPr id="48153" name="Rectangle 22"/>
          <p:cNvSpPr>
            <a:spLocks noChangeArrowheads="1"/>
          </p:cNvSpPr>
          <p:nvPr/>
        </p:nvSpPr>
        <p:spPr bwMode="auto">
          <a:xfrm>
            <a:off x="6256338" y="30759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9</a:t>
            </a:r>
          </a:p>
        </p:txBody>
      </p:sp>
      <p:sp>
        <p:nvSpPr>
          <p:cNvPr id="48154" name="Rectangle 23"/>
          <p:cNvSpPr>
            <a:spLocks noChangeArrowheads="1"/>
          </p:cNvSpPr>
          <p:nvPr/>
        </p:nvSpPr>
        <p:spPr bwMode="auto">
          <a:xfrm>
            <a:off x="6624638" y="30759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10</a:t>
            </a:r>
          </a:p>
        </p:txBody>
      </p:sp>
      <p:sp>
        <p:nvSpPr>
          <p:cNvPr id="48155" name="Rectangle 24"/>
          <p:cNvSpPr>
            <a:spLocks noChangeArrowheads="1"/>
          </p:cNvSpPr>
          <p:nvPr/>
        </p:nvSpPr>
        <p:spPr bwMode="auto">
          <a:xfrm>
            <a:off x="6994525" y="30759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11</a:t>
            </a:r>
          </a:p>
        </p:txBody>
      </p:sp>
      <p:sp>
        <p:nvSpPr>
          <p:cNvPr id="48156" name="Rectangle 25"/>
          <p:cNvSpPr>
            <a:spLocks noChangeArrowheads="1"/>
          </p:cNvSpPr>
          <p:nvPr/>
        </p:nvSpPr>
        <p:spPr bwMode="auto">
          <a:xfrm>
            <a:off x="7375525" y="30759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12</a:t>
            </a:r>
          </a:p>
        </p:txBody>
      </p:sp>
      <p:sp>
        <p:nvSpPr>
          <p:cNvPr id="48157" name="Rectangle 26"/>
          <p:cNvSpPr>
            <a:spLocks noChangeArrowheads="1"/>
          </p:cNvSpPr>
          <p:nvPr/>
        </p:nvSpPr>
        <p:spPr bwMode="auto">
          <a:xfrm>
            <a:off x="7743825" y="30759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13</a:t>
            </a:r>
          </a:p>
        </p:txBody>
      </p:sp>
      <p:sp>
        <p:nvSpPr>
          <p:cNvPr id="48158" name="Rectangle 27"/>
          <p:cNvSpPr>
            <a:spLocks noChangeArrowheads="1"/>
          </p:cNvSpPr>
          <p:nvPr/>
        </p:nvSpPr>
        <p:spPr bwMode="auto">
          <a:xfrm>
            <a:off x="8115300" y="30759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14</a:t>
            </a:r>
          </a:p>
        </p:txBody>
      </p:sp>
      <p:sp>
        <p:nvSpPr>
          <p:cNvPr id="48159" name="Line 28"/>
          <p:cNvSpPr>
            <a:spLocks noChangeShapeType="1"/>
          </p:cNvSpPr>
          <p:nvPr/>
        </p:nvSpPr>
        <p:spPr bwMode="auto">
          <a:xfrm>
            <a:off x="1782763" y="1642428"/>
            <a:ext cx="833437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0" name="Line 29"/>
          <p:cNvSpPr>
            <a:spLocks noChangeShapeType="1"/>
          </p:cNvSpPr>
          <p:nvPr/>
        </p:nvSpPr>
        <p:spPr bwMode="auto">
          <a:xfrm>
            <a:off x="2174875" y="1642428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1" name="Line 30"/>
          <p:cNvSpPr>
            <a:spLocks noChangeShapeType="1"/>
          </p:cNvSpPr>
          <p:nvPr/>
        </p:nvSpPr>
        <p:spPr bwMode="auto">
          <a:xfrm flipV="1">
            <a:off x="2662238" y="1642428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2" name="Line 31"/>
          <p:cNvSpPr>
            <a:spLocks noChangeShapeType="1"/>
          </p:cNvSpPr>
          <p:nvPr/>
        </p:nvSpPr>
        <p:spPr bwMode="auto">
          <a:xfrm flipV="1">
            <a:off x="3055938" y="1642428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3" name="Line 32"/>
          <p:cNvSpPr>
            <a:spLocks noChangeShapeType="1"/>
          </p:cNvSpPr>
          <p:nvPr/>
        </p:nvSpPr>
        <p:spPr bwMode="auto">
          <a:xfrm>
            <a:off x="2555875" y="1642428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4" name="Line 33"/>
          <p:cNvSpPr>
            <a:spLocks noChangeShapeType="1"/>
          </p:cNvSpPr>
          <p:nvPr/>
        </p:nvSpPr>
        <p:spPr bwMode="auto">
          <a:xfrm>
            <a:off x="2936875" y="1642428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5" name="Line 34"/>
          <p:cNvSpPr>
            <a:spLocks noChangeShapeType="1"/>
          </p:cNvSpPr>
          <p:nvPr/>
        </p:nvSpPr>
        <p:spPr bwMode="auto">
          <a:xfrm>
            <a:off x="3305175" y="1642428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6" name="Line 35"/>
          <p:cNvSpPr>
            <a:spLocks noChangeShapeType="1"/>
          </p:cNvSpPr>
          <p:nvPr/>
        </p:nvSpPr>
        <p:spPr bwMode="auto">
          <a:xfrm>
            <a:off x="3675063" y="1642428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7" name="Line 36"/>
          <p:cNvSpPr>
            <a:spLocks noChangeShapeType="1"/>
          </p:cNvSpPr>
          <p:nvPr/>
        </p:nvSpPr>
        <p:spPr bwMode="auto">
          <a:xfrm>
            <a:off x="4079875" y="1642428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8" name="Line 37"/>
          <p:cNvSpPr>
            <a:spLocks noChangeShapeType="1"/>
          </p:cNvSpPr>
          <p:nvPr/>
        </p:nvSpPr>
        <p:spPr bwMode="auto">
          <a:xfrm>
            <a:off x="4413250" y="1642428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69" name="Line 38"/>
          <p:cNvSpPr>
            <a:spLocks noChangeShapeType="1"/>
          </p:cNvSpPr>
          <p:nvPr/>
        </p:nvSpPr>
        <p:spPr bwMode="auto">
          <a:xfrm>
            <a:off x="4794250" y="1642428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0" name="Line 39"/>
          <p:cNvSpPr>
            <a:spLocks noChangeShapeType="1"/>
          </p:cNvSpPr>
          <p:nvPr/>
        </p:nvSpPr>
        <p:spPr bwMode="auto">
          <a:xfrm>
            <a:off x="5164138" y="1642428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1" name="Line 40"/>
          <p:cNvSpPr>
            <a:spLocks noChangeShapeType="1"/>
          </p:cNvSpPr>
          <p:nvPr/>
        </p:nvSpPr>
        <p:spPr bwMode="auto">
          <a:xfrm>
            <a:off x="5902325" y="1642428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2" name="Line 41"/>
          <p:cNvSpPr>
            <a:spLocks noChangeShapeType="1"/>
          </p:cNvSpPr>
          <p:nvPr/>
        </p:nvSpPr>
        <p:spPr bwMode="auto">
          <a:xfrm>
            <a:off x="6296025" y="1642428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3" name="Line 42"/>
          <p:cNvSpPr>
            <a:spLocks noChangeShapeType="1"/>
          </p:cNvSpPr>
          <p:nvPr/>
        </p:nvSpPr>
        <p:spPr bwMode="auto">
          <a:xfrm>
            <a:off x="5568950" y="1642428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4" name="Line 43"/>
          <p:cNvSpPr>
            <a:spLocks noChangeShapeType="1"/>
          </p:cNvSpPr>
          <p:nvPr/>
        </p:nvSpPr>
        <p:spPr bwMode="auto">
          <a:xfrm>
            <a:off x="6665913" y="1642428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5" name="Line 44"/>
          <p:cNvSpPr>
            <a:spLocks noChangeShapeType="1"/>
          </p:cNvSpPr>
          <p:nvPr/>
        </p:nvSpPr>
        <p:spPr bwMode="auto">
          <a:xfrm>
            <a:off x="7023100" y="1642428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6" name="Line 45"/>
          <p:cNvSpPr>
            <a:spLocks noChangeShapeType="1"/>
          </p:cNvSpPr>
          <p:nvPr/>
        </p:nvSpPr>
        <p:spPr bwMode="auto">
          <a:xfrm>
            <a:off x="7404100" y="1642428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7" name="Line 46"/>
          <p:cNvSpPr>
            <a:spLocks noChangeShapeType="1"/>
          </p:cNvSpPr>
          <p:nvPr/>
        </p:nvSpPr>
        <p:spPr bwMode="auto">
          <a:xfrm flipV="1">
            <a:off x="6045200" y="1642428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8" name="Line 47"/>
          <p:cNvSpPr>
            <a:spLocks noChangeShapeType="1"/>
          </p:cNvSpPr>
          <p:nvPr/>
        </p:nvSpPr>
        <p:spPr bwMode="auto">
          <a:xfrm flipV="1">
            <a:off x="6462713" y="1642428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9" name="Line 48"/>
          <p:cNvSpPr>
            <a:spLocks noChangeShapeType="1"/>
          </p:cNvSpPr>
          <p:nvPr/>
        </p:nvSpPr>
        <p:spPr bwMode="auto">
          <a:xfrm flipV="1">
            <a:off x="6831013" y="1642428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0" name="Line 49"/>
          <p:cNvSpPr>
            <a:spLocks noChangeShapeType="1"/>
          </p:cNvSpPr>
          <p:nvPr/>
        </p:nvSpPr>
        <p:spPr bwMode="auto">
          <a:xfrm flipV="1">
            <a:off x="7153275" y="1642428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1" name="Line 50"/>
          <p:cNvSpPr>
            <a:spLocks noChangeShapeType="1"/>
          </p:cNvSpPr>
          <p:nvPr/>
        </p:nvSpPr>
        <p:spPr bwMode="auto">
          <a:xfrm flipV="1">
            <a:off x="7545388" y="1642428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2" name="Line 51"/>
          <p:cNvSpPr>
            <a:spLocks noChangeShapeType="1"/>
          </p:cNvSpPr>
          <p:nvPr/>
        </p:nvSpPr>
        <p:spPr bwMode="auto">
          <a:xfrm flipV="1">
            <a:off x="7902575" y="1642428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3" name="Rectangle 52"/>
          <p:cNvSpPr>
            <a:spLocks noChangeArrowheads="1"/>
          </p:cNvSpPr>
          <p:nvPr/>
        </p:nvSpPr>
        <p:spPr bwMode="auto">
          <a:xfrm>
            <a:off x="3287713" y="3069590"/>
            <a:ext cx="285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E</a:t>
            </a:r>
          </a:p>
        </p:txBody>
      </p:sp>
      <p:sp>
        <p:nvSpPr>
          <p:cNvPr id="48184" name="Rectangle 53"/>
          <p:cNvSpPr>
            <a:spLocks noChangeArrowheads="1"/>
          </p:cNvSpPr>
          <p:nvPr/>
        </p:nvSpPr>
        <p:spPr bwMode="auto">
          <a:xfrm>
            <a:off x="3675063" y="30759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3</a:t>
            </a:r>
          </a:p>
        </p:txBody>
      </p:sp>
      <p:sp>
        <p:nvSpPr>
          <p:cNvPr id="48185" name="Rectangle 54"/>
          <p:cNvSpPr>
            <a:spLocks noChangeArrowheads="1"/>
          </p:cNvSpPr>
          <p:nvPr/>
        </p:nvSpPr>
        <p:spPr bwMode="auto">
          <a:xfrm>
            <a:off x="4043363" y="30759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4</a:t>
            </a:r>
          </a:p>
        </p:txBody>
      </p:sp>
      <p:sp>
        <p:nvSpPr>
          <p:cNvPr id="48186" name="Rectangle 55"/>
          <p:cNvSpPr>
            <a:spLocks noChangeArrowheads="1"/>
          </p:cNvSpPr>
          <p:nvPr/>
        </p:nvSpPr>
        <p:spPr bwMode="auto">
          <a:xfrm>
            <a:off x="4413250" y="30759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5</a:t>
            </a:r>
          </a:p>
        </p:txBody>
      </p:sp>
      <p:sp>
        <p:nvSpPr>
          <p:cNvPr id="48187" name="Rectangle 56"/>
          <p:cNvSpPr>
            <a:spLocks noChangeArrowheads="1"/>
          </p:cNvSpPr>
          <p:nvPr/>
        </p:nvSpPr>
        <p:spPr bwMode="auto">
          <a:xfrm>
            <a:off x="4794250" y="30759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2</a:t>
            </a:r>
          </a:p>
        </p:txBody>
      </p:sp>
      <p:sp>
        <p:nvSpPr>
          <p:cNvPr id="48188" name="Rectangle 57"/>
          <p:cNvSpPr>
            <a:spLocks noChangeArrowheads="1"/>
          </p:cNvSpPr>
          <p:nvPr/>
        </p:nvSpPr>
        <p:spPr bwMode="auto">
          <a:xfrm>
            <a:off x="5162550" y="30759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6</a:t>
            </a:r>
          </a:p>
        </p:txBody>
      </p:sp>
      <p:sp>
        <p:nvSpPr>
          <p:cNvPr id="48189" name="Rectangle 58"/>
          <p:cNvSpPr>
            <a:spLocks noChangeArrowheads="1"/>
          </p:cNvSpPr>
          <p:nvPr/>
        </p:nvSpPr>
        <p:spPr bwMode="auto">
          <a:xfrm>
            <a:off x="5534025" y="3075940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7</a:t>
            </a:r>
          </a:p>
        </p:txBody>
      </p:sp>
      <p:sp>
        <p:nvSpPr>
          <p:cNvPr id="48190" name="Freeform 59"/>
          <p:cNvSpPr>
            <a:spLocks/>
          </p:cNvSpPr>
          <p:nvPr/>
        </p:nvSpPr>
        <p:spPr bwMode="auto">
          <a:xfrm>
            <a:off x="2997200" y="3344228"/>
            <a:ext cx="431800" cy="990600"/>
          </a:xfrm>
          <a:custGeom>
            <a:avLst/>
            <a:gdLst>
              <a:gd name="T0" fmla="*/ 0 w 272"/>
              <a:gd name="T1" fmla="*/ 2147483647 h 624"/>
              <a:gd name="T2" fmla="*/ 2147483647 w 272"/>
              <a:gd name="T3" fmla="*/ 2147483647 h 624"/>
              <a:gd name="T4" fmla="*/ 2147483647 w 272"/>
              <a:gd name="T5" fmla="*/ 2147483647 h 624"/>
              <a:gd name="T6" fmla="*/ 2147483647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  <a:gd name="T12" fmla="*/ 0 w 272"/>
              <a:gd name="T13" fmla="*/ 0 h 624"/>
              <a:gd name="T14" fmla="*/ 272 w 272"/>
              <a:gd name="T15" fmla="*/ 624 h 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91" name="Rectangle 60"/>
          <p:cNvSpPr>
            <a:spLocks noChangeArrowheads="1"/>
          </p:cNvSpPr>
          <p:nvPr/>
        </p:nvSpPr>
        <p:spPr bwMode="auto">
          <a:xfrm>
            <a:off x="2298700" y="4390390"/>
            <a:ext cx="129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ja-JP" sz="1600" b="1">
                <a:ea typeface="MS PGothic" pitchFamily="34" charset="-128"/>
              </a:rPr>
              <a:t>packet with</a:t>
            </a:r>
          </a:p>
          <a:p>
            <a:pPr algn="ctr"/>
            <a:r>
              <a:rPr lang="en-US" altLang="ja-JP" sz="1600" b="1">
                <a:ea typeface="MS PGothic" pitchFamily="34" charset="-128"/>
              </a:rPr>
              <a:t>error</a:t>
            </a:r>
          </a:p>
        </p:txBody>
      </p:sp>
      <p:sp>
        <p:nvSpPr>
          <p:cNvPr id="48192" name="Line 61"/>
          <p:cNvSpPr>
            <a:spLocks noChangeShapeType="1"/>
          </p:cNvSpPr>
          <p:nvPr/>
        </p:nvSpPr>
        <p:spPr bwMode="auto">
          <a:xfrm>
            <a:off x="2724150" y="1142365"/>
            <a:ext cx="2298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93" name="Line 62"/>
          <p:cNvSpPr>
            <a:spLocks noChangeShapeType="1"/>
          </p:cNvSpPr>
          <p:nvPr/>
        </p:nvSpPr>
        <p:spPr bwMode="auto">
          <a:xfrm>
            <a:off x="2711450" y="1034415"/>
            <a:ext cx="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94" name="Line 63"/>
          <p:cNvSpPr>
            <a:spLocks noChangeShapeType="1"/>
          </p:cNvSpPr>
          <p:nvPr/>
        </p:nvSpPr>
        <p:spPr bwMode="auto">
          <a:xfrm>
            <a:off x="5033963" y="1034415"/>
            <a:ext cx="0" cy="227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95" name="Rectangle 64"/>
          <p:cNvSpPr>
            <a:spLocks noChangeArrowheads="1"/>
          </p:cNvSpPr>
          <p:nvPr/>
        </p:nvSpPr>
        <p:spPr bwMode="auto">
          <a:xfrm>
            <a:off x="3063875" y="834390"/>
            <a:ext cx="1697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ja-JP" sz="1600" b="1">
                <a:ea typeface="MS PGothic" pitchFamily="34" charset="-128"/>
              </a:rPr>
              <a:t>timeout interval</a:t>
            </a:r>
          </a:p>
        </p:txBody>
      </p:sp>
      <p:sp>
        <p:nvSpPr>
          <p:cNvPr id="48196" name="Rectangle 65"/>
          <p:cNvSpPr>
            <a:spLocks noChangeArrowheads="1"/>
          </p:cNvSpPr>
          <p:nvPr/>
        </p:nvSpPr>
        <p:spPr bwMode="auto">
          <a:xfrm rot="-4020000">
            <a:off x="2729707" y="2062321"/>
            <a:ext cx="550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1</a:t>
            </a:r>
          </a:p>
        </p:txBody>
      </p:sp>
      <p:sp>
        <p:nvSpPr>
          <p:cNvPr id="48197" name="Rectangle 66"/>
          <p:cNvSpPr>
            <a:spLocks noChangeArrowheads="1"/>
          </p:cNvSpPr>
          <p:nvPr/>
        </p:nvSpPr>
        <p:spPr bwMode="auto">
          <a:xfrm rot="-4020000">
            <a:off x="3108326" y="2078990"/>
            <a:ext cx="514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ACK2</a:t>
            </a:r>
          </a:p>
        </p:txBody>
      </p:sp>
      <p:sp>
        <p:nvSpPr>
          <p:cNvPr id="48198" name="Rectangle 67"/>
          <p:cNvSpPr>
            <a:spLocks noChangeArrowheads="1"/>
          </p:cNvSpPr>
          <p:nvPr/>
        </p:nvSpPr>
        <p:spPr bwMode="auto">
          <a:xfrm rot="-4020000">
            <a:off x="6050757" y="2062321"/>
            <a:ext cx="550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9</a:t>
            </a:r>
          </a:p>
        </p:txBody>
      </p:sp>
      <p:sp>
        <p:nvSpPr>
          <p:cNvPr id="48199" name="Rectangle 68"/>
          <p:cNvSpPr>
            <a:spLocks noChangeArrowheads="1"/>
          </p:cNvSpPr>
          <p:nvPr/>
        </p:nvSpPr>
        <p:spPr bwMode="auto">
          <a:xfrm rot="-4020000">
            <a:off x="6459538" y="2029778"/>
            <a:ext cx="619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10</a:t>
            </a:r>
          </a:p>
        </p:txBody>
      </p:sp>
      <p:sp>
        <p:nvSpPr>
          <p:cNvPr id="48200" name="Rectangle 69"/>
          <p:cNvSpPr>
            <a:spLocks noChangeArrowheads="1"/>
          </p:cNvSpPr>
          <p:nvPr/>
        </p:nvSpPr>
        <p:spPr bwMode="auto">
          <a:xfrm rot="-4020000">
            <a:off x="6838950" y="2029778"/>
            <a:ext cx="619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11</a:t>
            </a:r>
          </a:p>
        </p:txBody>
      </p:sp>
      <p:sp>
        <p:nvSpPr>
          <p:cNvPr id="48201" name="Rectangle 70"/>
          <p:cNvSpPr>
            <a:spLocks noChangeArrowheads="1"/>
          </p:cNvSpPr>
          <p:nvPr/>
        </p:nvSpPr>
        <p:spPr bwMode="auto">
          <a:xfrm rot="-4020000">
            <a:off x="7148513" y="2029778"/>
            <a:ext cx="619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12</a:t>
            </a:r>
          </a:p>
        </p:txBody>
      </p:sp>
      <p:sp>
        <p:nvSpPr>
          <p:cNvPr id="48202" name="Rectangle 71"/>
          <p:cNvSpPr>
            <a:spLocks noChangeArrowheads="1"/>
          </p:cNvSpPr>
          <p:nvPr/>
        </p:nvSpPr>
        <p:spPr bwMode="auto">
          <a:xfrm rot="-4020000">
            <a:off x="7529513" y="2029778"/>
            <a:ext cx="619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12</a:t>
            </a:r>
          </a:p>
        </p:txBody>
      </p:sp>
      <p:sp>
        <p:nvSpPr>
          <p:cNvPr id="48203" name="Rectangle 72"/>
          <p:cNvSpPr>
            <a:spLocks noChangeArrowheads="1"/>
          </p:cNvSpPr>
          <p:nvPr/>
        </p:nvSpPr>
        <p:spPr bwMode="auto">
          <a:xfrm rot="-4020000">
            <a:off x="7910513" y="2029778"/>
            <a:ext cx="6191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13</a:t>
            </a:r>
          </a:p>
        </p:txBody>
      </p:sp>
      <p:sp>
        <p:nvSpPr>
          <p:cNvPr id="48204" name="Rectangle 73"/>
          <p:cNvSpPr>
            <a:spLocks noChangeArrowheads="1"/>
          </p:cNvSpPr>
          <p:nvPr/>
        </p:nvSpPr>
        <p:spPr bwMode="auto">
          <a:xfrm>
            <a:off x="6550025" y="80581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ja-JP" altLang="en-US" sz="2400">
              <a:ea typeface="MS PGothic" pitchFamily="34" charset="-128"/>
            </a:endParaRPr>
          </a:p>
        </p:txBody>
      </p:sp>
      <p:sp>
        <p:nvSpPr>
          <p:cNvPr id="48205" name="Line 74"/>
          <p:cNvSpPr>
            <a:spLocks noChangeShapeType="1"/>
          </p:cNvSpPr>
          <p:nvPr/>
        </p:nvSpPr>
        <p:spPr bwMode="auto">
          <a:xfrm>
            <a:off x="4830763" y="3593519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06" name="Rectangle 75"/>
          <p:cNvSpPr>
            <a:spLocks noChangeArrowheads="1"/>
          </p:cNvSpPr>
          <p:nvPr/>
        </p:nvSpPr>
        <p:spPr bwMode="auto">
          <a:xfrm>
            <a:off x="5543550" y="3303006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ja-JP" sz="1600" b="1" dirty="0">
                <a:ea typeface="MS PGothic" pitchFamily="34" charset="-128"/>
              </a:rPr>
              <a:t>Time</a:t>
            </a:r>
          </a:p>
        </p:txBody>
      </p:sp>
      <p:sp>
        <p:nvSpPr>
          <p:cNvPr id="48207" name="Rectangle 77"/>
          <p:cNvSpPr>
            <a:spLocks noChangeArrowheads="1"/>
          </p:cNvSpPr>
          <p:nvPr/>
        </p:nvSpPr>
        <p:spPr bwMode="auto">
          <a:xfrm>
            <a:off x="584200" y="1293178"/>
            <a:ext cx="85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600" b="1">
                <a:ea typeface="MS PGothic" pitchFamily="34" charset="-128"/>
              </a:rPr>
              <a:t>sender</a:t>
            </a:r>
          </a:p>
        </p:txBody>
      </p:sp>
      <p:sp>
        <p:nvSpPr>
          <p:cNvPr id="48208" name="Rectangle 78"/>
          <p:cNvSpPr>
            <a:spLocks noChangeArrowheads="1"/>
          </p:cNvSpPr>
          <p:nvPr/>
        </p:nvSpPr>
        <p:spPr bwMode="auto">
          <a:xfrm>
            <a:off x="584200" y="2996565"/>
            <a:ext cx="963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600" b="1">
                <a:ea typeface="MS PGothic" pitchFamily="34" charset="-128"/>
              </a:rPr>
              <a:t>receiver</a:t>
            </a:r>
          </a:p>
        </p:txBody>
      </p:sp>
      <p:sp>
        <p:nvSpPr>
          <p:cNvPr id="48209" name="Line 79"/>
          <p:cNvSpPr>
            <a:spLocks noChangeShapeType="1"/>
          </p:cNvSpPr>
          <p:nvPr/>
        </p:nvSpPr>
        <p:spPr bwMode="auto">
          <a:xfrm flipV="1">
            <a:off x="3800475" y="1659890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0" name="Line 80"/>
          <p:cNvSpPr>
            <a:spLocks noChangeShapeType="1"/>
          </p:cNvSpPr>
          <p:nvPr/>
        </p:nvSpPr>
        <p:spPr bwMode="auto">
          <a:xfrm flipV="1">
            <a:off x="4181475" y="1640840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1" name="Line 81"/>
          <p:cNvSpPr>
            <a:spLocks noChangeShapeType="1"/>
          </p:cNvSpPr>
          <p:nvPr/>
        </p:nvSpPr>
        <p:spPr bwMode="auto">
          <a:xfrm flipV="1">
            <a:off x="4562475" y="1640840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2" name="Line 82"/>
          <p:cNvSpPr>
            <a:spLocks noChangeShapeType="1"/>
          </p:cNvSpPr>
          <p:nvPr/>
        </p:nvSpPr>
        <p:spPr bwMode="auto">
          <a:xfrm flipV="1">
            <a:off x="4943475" y="1640840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3" name="Line 83"/>
          <p:cNvSpPr>
            <a:spLocks noChangeShapeType="1"/>
          </p:cNvSpPr>
          <p:nvPr/>
        </p:nvSpPr>
        <p:spPr bwMode="auto">
          <a:xfrm flipV="1">
            <a:off x="5302250" y="1640840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4" name="Line 84"/>
          <p:cNvSpPr>
            <a:spLocks noChangeShapeType="1"/>
          </p:cNvSpPr>
          <p:nvPr/>
        </p:nvSpPr>
        <p:spPr bwMode="auto">
          <a:xfrm flipV="1">
            <a:off x="5683250" y="1640840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215" name="Rectangle 85"/>
          <p:cNvSpPr>
            <a:spLocks noChangeArrowheads="1"/>
          </p:cNvSpPr>
          <p:nvPr/>
        </p:nvSpPr>
        <p:spPr bwMode="auto">
          <a:xfrm rot="-4020000">
            <a:off x="3829050" y="1971040"/>
            <a:ext cx="657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 b="1">
                <a:ea typeface="MS PGothic" pitchFamily="34" charset="-128"/>
              </a:rPr>
              <a:t>NACK 2</a:t>
            </a:r>
          </a:p>
        </p:txBody>
      </p:sp>
      <p:sp>
        <p:nvSpPr>
          <p:cNvPr id="48216" name="Rectangle 86"/>
          <p:cNvSpPr>
            <a:spLocks noChangeArrowheads="1"/>
          </p:cNvSpPr>
          <p:nvPr/>
        </p:nvSpPr>
        <p:spPr bwMode="auto">
          <a:xfrm rot="-4020000">
            <a:off x="4240213" y="202025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2</a:t>
            </a:r>
          </a:p>
        </p:txBody>
      </p:sp>
      <p:sp>
        <p:nvSpPr>
          <p:cNvPr id="48217" name="Rectangle 87"/>
          <p:cNvSpPr>
            <a:spLocks noChangeArrowheads="1"/>
          </p:cNvSpPr>
          <p:nvPr/>
        </p:nvSpPr>
        <p:spPr bwMode="auto">
          <a:xfrm rot="-4020000">
            <a:off x="4637088" y="202025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2</a:t>
            </a:r>
          </a:p>
        </p:txBody>
      </p:sp>
      <p:sp>
        <p:nvSpPr>
          <p:cNvPr id="48218" name="Rectangle 88"/>
          <p:cNvSpPr>
            <a:spLocks noChangeArrowheads="1"/>
          </p:cNvSpPr>
          <p:nvPr/>
        </p:nvSpPr>
        <p:spPr bwMode="auto">
          <a:xfrm rot="-4020000">
            <a:off x="5002213" y="202025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2</a:t>
            </a:r>
          </a:p>
        </p:txBody>
      </p:sp>
      <p:sp>
        <p:nvSpPr>
          <p:cNvPr id="48219" name="Rectangle 89"/>
          <p:cNvSpPr>
            <a:spLocks noChangeArrowheads="1"/>
          </p:cNvSpPr>
          <p:nvPr/>
        </p:nvSpPr>
        <p:spPr bwMode="auto">
          <a:xfrm rot="-4020000">
            <a:off x="5383213" y="2021840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2</a:t>
            </a:r>
          </a:p>
        </p:txBody>
      </p:sp>
      <p:sp>
        <p:nvSpPr>
          <p:cNvPr id="48220" name="Rectangle 90"/>
          <p:cNvSpPr>
            <a:spLocks noChangeArrowheads="1"/>
          </p:cNvSpPr>
          <p:nvPr/>
        </p:nvSpPr>
        <p:spPr bwMode="auto">
          <a:xfrm rot="-4020000">
            <a:off x="5764213" y="2020253"/>
            <a:ext cx="5492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8</a:t>
            </a:r>
          </a:p>
        </p:txBody>
      </p:sp>
      <p:sp>
        <p:nvSpPr>
          <p:cNvPr id="48221" name="AutoShape 91" descr="graphics/03fig16.gif"/>
          <p:cNvSpPr>
            <a:spLocks noChangeAspect="1" noChangeArrowheads="1"/>
          </p:cNvSpPr>
          <p:nvPr/>
        </p:nvSpPr>
        <p:spPr bwMode="auto">
          <a:xfrm>
            <a:off x="2538413" y="359728"/>
            <a:ext cx="46577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8222" name="Rectangle 1"/>
          <p:cNvSpPr>
            <a:spLocks noChangeArrowheads="1"/>
          </p:cNvSpPr>
          <p:nvPr/>
        </p:nvSpPr>
        <p:spPr bwMode="auto">
          <a:xfrm>
            <a:off x="4375468" y="3685904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ja-JP" dirty="0">
                <a:ea typeface="MS PGothic" pitchFamily="34" charset="-128"/>
              </a:rPr>
              <a:t>If some other packet is received instead, indicates this with a </a:t>
            </a:r>
            <a:r>
              <a:rPr lang="en-US" altLang="ja-JP" dirty="0" err="1" smtClean="0">
                <a:ea typeface="MS PGothic" pitchFamily="34" charset="-128"/>
              </a:rPr>
              <a:t>NACKn</a:t>
            </a:r>
            <a:r>
              <a:rPr lang="en-US" altLang="ja-JP" dirty="0" smtClean="0">
                <a:ea typeface="MS PGothic" pitchFamily="34" charset="-128"/>
              </a:rPr>
              <a:t>. This </a:t>
            </a:r>
            <a:r>
              <a:rPr lang="en-US" altLang="ja-JP" dirty="0" smtClean="0">
                <a:solidFill>
                  <a:srgbClr val="FF0000"/>
                </a:solidFill>
                <a:ea typeface="MS PGothic" pitchFamily="34" charset="-128"/>
              </a:rPr>
              <a:t>explicitly </a:t>
            </a:r>
            <a:r>
              <a:rPr lang="en-US" altLang="ja-JP" dirty="0" smtClean="0">
                <a:ea typeface="MS PGothic" pitchFamily="34" charset="-128"/>
              </a:rPr>
              <a:t>states there is something wrong with </a:t>
            </a:r>
            <a:r>
              <a:rPr lang="en-US" altLang="ja-JP" dirty="0" err="1" smtClean="0">
                <a:ea typeface="MS PGothic" pitchFamily="34" charset="-128"/>
              </a:rPr>
              <a:t>DATAn</a:t>
            </a:r>
            <a:r>
              <a:rPr lang="en-US" altLang="ja-JP" dirty="0">
                <a:ea typeface="MS PGothic" pitchFamily="34" charset="-128"/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552571" y="5063799"/>
            <a:ext cx="45147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ja-JP" dirty="0" smtClean="0">
                <a:ea typeface="MS PGothic" pitchFamily="34" charset="-128"/>
              </a:rPr>
              <a:t>Duplicate </a:t>
            </a:r>
            <a:r>
              <a:rPr lang="en-US" altLang="ja-JP" dirty="0" err="1" smtClean="0">
                <a:ea typeface="MS PGothic" pitchFamily="34" charset="-128"/>
              </a:rPr>
              <a:t>ACKn</a:t>
            </a:r>
            <a:r>
              <a:rPr lang="en-US" altLang="ja-JP" dirty="0" smtClean="0">
                <a:ea typeface="MS PGothic" pitchFamily="34" charset="-128"/>
              </a:rPr>
              <a:t>: Shows all packets </a:t>
            </a:r>
            <a:r>
              <a:rPr lang="en-US" altLang="ja-JP" dirty="0" err="1" smtClean="0">
                <a:ea typeface="MS PGothic" pitchFamily="34" charset="-128"/>
              </a:rPr>
              <a:t>upto</a:t>
            </a:r>
            <a:r>
              <a:rPr lang="en-US" altLang="ja-JP" dirty="0" smtClean="0">
                <a:ea typeface="MS PGothic" pitchFamily="34" charset="-128"/>
              </a:rPr>
              <a:t> n are received contiguously. This </a:t>
            </a:r>
            <a:r>
              <a:rPr lang="en-US" altLang="ja-JP" dirty="0" smtClean="0">
                <a:solidFill>
                  <a:srgbClr val="FF0000"/>
                </a:solidFill>
                <a:ea typeface="MS PGothic" pitchFamily="34" charset="-128"/>
              </a:rPr>
              <a:t>implies</a:t>
            </a:r>
            <a:r>
              <a:rPr lang="en-US" altLang="ja-JP" dirty="0" smtClean="0">
                <a:ea typeface="MS PGothic" pitchFamily="34" charset="-128"/>
              </a:rPr>
              <a:t> there is something wrong with </a:t>
            </a:r>
            <a:r>
              <a:rPr lang="en-US" altLang="ja-JP" dirty="0" err="1" smtClean="0">
                <a:ea typeface="MS PGothic" pitchFamily="34" charset="-128"/>
              </a:rPr>
              <a:t>DATAn</a:t>
            </a:r>
            <a:r>
              <a:rPr lang="en-US" altLang="ja-JP" dirty="0" smtClean="0">
                <a:ea typeface="MS PGothic" pitchFamily="34" charset="-128"/>
              </a:rPr>
              <a:t>. </a:t>
            </a:r>
            <a:endParaRPr lang="en-US" altLang="ja-JP" dirty="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627B4AC-F26D-431E-86F5-6B624EE9A9C9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915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2D732E5-0CEE-4C8F-B076-7166D6095032}" type="slidenum">
              <a:rPr lang="en-US" smtClean="0">
                <a:latin typeface="Verdana" pitchFamily="34" charset="0"/>
              </a:rPr>
              <a:pPr/>
              <a:t>47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304800"/>
            <a:ext cx="8486775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Selective repeat: sender, receiver windows</a:t>
            </a:r>
            <a:endParaRPr lang="en-US" smtClean="0"/>
          </a:p>
        </p:txBody>
      </p:sp>
      <p:pic>
        <p:nvPicPr>
          <p:cNvPr id="491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3424238"/>
            <a:ext cx="8424862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5" descr="gbn_seq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431925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1481138" y="3236913"/>
            <a:ext cx="2379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Sender Window</a:t>
            </a:r>
          </a:p>
        </p:txBody>
      </p:sp>
      <p:sp>
        <p:nvSpPr>
          <p:cNvPr id="49161" name="Text Box 7"/>
          <p:cNvSpPr txBox="1">
            <a:spLocks noChangeArrowheads="1"/>
          </p:cNvSpPr>
          <p:nvPr/>
        </p:nvSpPr>
        <p:spPr bwMode="auto">
          <a:xfrm>
            <a:off x="3001963" y="5580063"/>
            <a:ext cx="2379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Receiver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3C1134-BE2B-4252-A5CB-655BD1D0D0C7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8D61AB2-6EA1-446F-8384-9EF1AE5C2167}" type="slidenum">
              <a:rPr lang="en-US" smtClean="0">
                <a:latin typeface="Verdana" pitchFamily="34" charset="0"/>
              </a:rPr>
              <a:pPr/>
              <a:t>48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1108075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0</a:t>
            </a:r>
          </a:p>
        </p:txBody>
      </p:sp>
      <p:sp>
        <p:nvSpPr>
          <p:cNvPr id="50182" name="Rectangle 7"/>
          <p:cNvSpPr>
            <a:spLocks noChangeArrowheads="1"/>
          </p:cNvSpPr>
          <p:nvPr/>
        </p:nvSpPr>
        <p:spPr bwMode="auto">
          <a:xfrm>
            <a:off x="1489075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</a:t>
            </a:r>
          </a:p>
        </p:txBody>
      </p:sp>
      <p:sp>
        <p:nvSpPr>
          <p:cNvPr id="50183" name="Rectangle 8"/>
          <p:cNvSpPr>
            <a:spLocks noChangeArrowheads="1"/>
          </p:cNvSpPr>
          <p:nvPr/>
        </p:nvSpPr>
        <p:spPr bwMode="auto">
          <a:xfrm>
            <a:off x="1870075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2</a:t>
            </a:r>
          </a:p>
        </p:txBody>
      </p:sp>
      <p:sp>
        <p:nvSpPr>
          <p:cNvPr id="50184" name="Rectangle 15"/>
          <p:cNvSpPr>
            <a:spLocks noChangeArrowheads="1"/>
          </p:cNvSpPr>
          <p:nvPr/>
        </p:nvSpPr>
        <p:spPr bwMode="auto">
          <a:xfrm>
            <a:off x="3762375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0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50185" name="Rectangle 24"/>
          <p:cNvSpPr>
            <a:spLocks noChangeArrowheads="1"/>
          </p:cNvSpPr>
          <p:nvPr/>
        </p:nvSpPr>
        <p:spPr bwMode="auto">
          <a:xfrm>
            <a:off x="1941513" y="49863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0</a:t>
            </a:r>
          </a:p>
        </p:txBody>
      </p:sp>
      <p:sp>
        <p:nvSpPr>
          <p:cNvPr id="50186" name="Rectangle 25"/>
          <p:cNvSpPr>
            <a:spLocks noChangeArrowheads="1"/>
          </p:cNvSpPr>
          <p:nvPr/>
        </p:nvSpPr>
        <p:spPr bwMode="auto">
          <a:xfrm>
            <a:off x="2322513" y="49863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</a:t>
            </a:r>
          </a:p>
        </p:txBody>
      </p:sp>
      <p:sp>
        <p:nvSpPr>
          <p:cNvPr id="50187" name="Rectangle 26"/>
          <p:cNvSpPr>
            <a:spLocks noChangeArrowheads="1"/>
          </p:cNvSpPr>
          <p:nvPr/>
        </p:nvSpPr>
        <p:spPr bwMode="auto">
          <a:xfrm>
            <a:off x="4595813" y="49863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0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50188" name="Line 34"/>
          <p:cNvSpPr>
            <a:spLocks noChangeShapeType="1"/>
          </p:cNvSpPr>
          <p:nvPr/>
        </p:nvSpPr>
        <p:spPr bwMode="auto">
          <a:xfrm>
            <a:off x="1231900" y="3552825"/>
            <a:ext cx="833438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35"/>
          <p:cNvSpPr>
            <a:spLocks noChangeShapeType="1"/>
          </p:cNvSpPr>
          <p:nvPr/>
        </p:nvSpPr>
        <p:spPr bwMode="auto">
          <a:xfrm>
            <a:off x="1624013" y="3552825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36"/>
          <p:cNvSpPr>
            <a:spLocks noChangeShapeType="1"/>
          </p:cNvSpPr>
          <p:nvPr/>
        </p:nvSpPr>
        <p:spPr bwMode="auto">
          <a:xfrm flipV="1">
            <a:off x="2111375" y="4264025"/>
            <a:ext cx="315913" cy="7175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Line 38"/>
          <p:cNvSpPr>
            <a:spLocks noChangeShapeType="1"/>
          </p:cNvSpPr>
          <p:nvPr/>
        </p:nvSpPr>
        <p:spPr bwMode="auto">
          <a:xfrm>
            <a:off x="2005013" y="3552825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Line 45"/>
          <p:cNvSpPr>
            <a:spLocks noChangeShapeType="1"/>
          </p:cNvSpPr>
          <p:nvPr/>
        </p:nvSpPr>
        <p:spPr bwMode="auto">
          <a:xfrm>
            <a:off x="3884613" y="3552825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3" name="Line 54"/>
          <p:cNvSpPr>
            <a:spLocks noChangeShapeType="1"/>
          </p:cNvSpPr>
          <p:nvPr/>
        </p:nvSpPr>
        <p:spPr bwMode="auto">
          <a:xfrm flipV="1">
            <a:off x="4765675" y="3552825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Rectangle 75"/>
          <p:cNvSpPr>
            <a:spLocks noChangeArrowheads="1"/>
          </p:cNvSpPr>
          <p:nvPr/>
        </p:nvSpPr>
        <p:spPr bwMode="auto">
          <a:xfrm rot="-4020000">
            <a:off x="1932781" y="4483894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1</a:t>
            </a:r>
          </a:p>
        </p:txBody>
      </p:sp>
      <p:sp>
        <p:nvSpPr>
          <p:cNvPr id="50195" name="Rectangle 77"/>
          <p:cNvSpPr>
            <a:spLocks noChangeArrowheads="1"/>
          </p:cNvSpPr>
          <p:nvPr/>
        </p:nvSpPr>
        <p:spPr bwMode="auto">
          <a:xfrm rot="-4020000">
            <a:off x="4770438" y="3971925"/>
            <a:ext cx="554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1</a:t>
            </a:r>
          </a:p>
        </p:txBody>
      </p:sp>
      <p:sp>
        <p:nvSpPr>
          <p:cNvPr id="50196" name="Rectangle 83"/>
          <p:cNvSpPr>
            <a:spLocks noChangeArrowheads="1"/>
          </p:cNvSpPr>
          <p:nvPr/>
        </p:nvSpPr>
        <p:spPr bwMode="auto">
          <a:xfrm>
            <a:off x="5270500" y="27162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ja-JP" altLang="en-US" sz="2400">
              <a:ea typeface="MS PGothic" pitchFamily="34" charset="-128"/>
            </a:endParaRPr>
          </a:p>
        </p:txBody>
      </p:sp>
      <p:sp>
        <p:nvSpPr>
          <p:cNvPr id="50197" name="Line 84"/>
          <p:cNvSpPr>
            <a:spLocks noChangeShapeType="1"/>
          </p:cNvSpPr>
          <p:nvPr/>
        </p:nvSpPr>
        <p:spPr bwMode="auto">
          <a:xfrm>
            <a:off x="1095375" y="3170238"/>
            <a:ext cx="2663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8" name="Rectangle 85"/>
          <p:cNvSpPr>
            <a:spLocks noChangeArrowheads="1"/>
          </p:cNvSpPr>
          <p:nvPr/>
        </p:nvSpPr>
        <p:spPr bwMode="auto">
          <a:xfrm>
            <a:off x="1106488" y="2774950"/>
            <a:ext cx="1038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ja-JP" sz="1600" b="1">
                <a:ea typeface="MS PGothic" pitchFamily="34" charset="-128"/>
              </a:rPr>
              <a:t>Time out</a:t>
            </a:r>
          </a:p>
        </p:txBody>
      </p:sp>
      <p:sp>
        <p:nvSpPr>
          <p:cNvPr id="50199" name="Rectangle 86"/>
          <p:cNvSpPr>
            <a:spLocks noChangeArrowheads="1"/>
          </p:cNvSpPr>
          <p:nvPr/>
        </p:nvSpPr>
        <p:spPr bwMode="auto">
          <a:xfrm>
            <a:off x="33338" y="3203575"/>
            <a:ext cx="85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600" b="1">
                <a:ea typeface="MS PGothic" pitchFamily="34" charset="-128"/>
              </a:rPr>
              <a:t>sender</a:t>
            </a:r>
          </a:p>
        </p:txBody>
      </p:sp>
      <p:sp>
        <p:nvSpPr>
          <p:cNvPr id="50200" name="Rectangle 87"/>
          <p:cNvSpPr>
            <a:spLocks noChangeArrowheads="1"/>
          </p:cNvSpPr>
          <p:nvPr/>
        </p:nvSpPr>
        <p:spPr bwMode="auto">
          <a:xfrm>
            <a:off x="515938" y="4946650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600" b="1">
                <a:ea typeface="MS PGothic" pitchFamily="34" charset="-128"/>
              </a:rPr>
              <a:t>receiver</a:t>
            </a:r>
          </a:p>
        </p:txBody>
      </p:sp>
      <p:sp>
        <p:nvSpPr>
          <p:cNvPr id="50201" name="Rectangle 8"/>
          <p:cNvSpPr>
            <a:spLocks noChangeArrowheads="1"/>
          </p:cNvSpPr>
          <p:nvPr/>
        </p:nvSpPr>
        <p:spPr bwMode="auto">
          <a:xfrm>
            <a:off x="2744788" y="49990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2</a:t>
            </a:r>
          </a:p>
        </p:txBody>
      </p:sp>
      <p:sp>
        <p:nvSpPr>
          <p:cNvPr id="50202" name="AutoShape 16"/>
          <p:cNvSpPr>
            <a:spLocks noChangeArrowheads="1"/>
          </p:cNvSpPr>
          <p:nvPr/>
        </p:nvSpPr>
        <p:spPr bwMode="auto">
          <a:xfrm>
            <a:off x="2252663" y="4217988"/>
            <a:ext cx="284162" cy="17462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0203" name="Line 36"/>
          <p:cNvSpPr>
            <a:spLocks noChangeShapeType="1"/>
          </p:cNvSpPr>
          <p:nvPr/>
        </p:nvSpPr>
        <p:spPr bwMode="auto">
          <a:xfrm flipV="1">
            <a:off x="2500313" y="4279900"/>
            <a:ext cx="315912" cy="719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Rectangle 75"/>
          <p:cNvSpPr>
            <a:spLocks noChangeArrowheads="1"/>
          </p:cNvSpPr>
          <p:nvPr/>
        </p:nvSpPr>
        <p:spPr bwMode="auto">
          <a:xfrm rot="-4020000">
            <a:off x="2318544" y="4499769"/>
            <a:ext cx="555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2</a:t>
            </a:r>
          </a:p>
        </p:txBody>
      </p:sp>
      <p:sp>
        <p:nvSpPr>
          <p:cNvPr id="50205" name="AutoShape 16"/>
          <p:cNvSpPr>
            <a:spLocks noChangeArrowheads="1"/>
          </p:cNvSpPr>
          <p:nvPr/>
        </p:nvSpPr>
        <p:spPr bwMode="auto">
          <a:xfrm>
            <a:off x="2641600" y="4233863"/>
            <a:ext cx="282575" cy="17462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0206" name="Line 36"/>
          <p:cNvSpPr>
            <a:spLocks noChangeShapeType="1"/>
          </p:cNvSpPr>
          <p:nvPr/>
        </p:nvSpPr>
        <p:spPr bwMode="auto">
          <a:xfrm flipV="1">
            <a:off x="2894013" y="4283075"/>
            <a:ext cx="315912" cy="7175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7" name="Rectangle 75"/>
          <p:cNvSpPr>
            <a:spLocks noChangeArrowheads="1"/>
          </p:cNvSpPr>
          <p:nvPr/>
        </p:nvSpPr>
        <p:spPr bwMode="auto">
          <a:xfrm rot="-4020000">
            <a:off x="2713038" y="4502150"/>
            <a:ext cx="554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3</a:t>
            </a:r>
          </a:p>
        </p:txBody>
      </p:sp>
      <p:sp>
        <p:nvSpPr>
          <p:cNvPr id="50208" name="AutoShape 16"/>
          <p:cNvSpPr>
            <a:spLocks noChangeArrowheads="1"/>
          </p:cNvSpPr>
          <p:nvPr/>
        </p:nvSpPr>
        <p:spPr bwMode="auto">
          <a:xfrm>
            <a:off x="3035300" y="4237038"/>
            <a:ext cx="282575" cy="17462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0209" name="Rectangle 87"/>
          <p:cNvSpPr>
            <a:spLocks noChangeArrowheads="1"/>
          </p:cNvSpPr>
          <p:nvPr/>
        </p:nvSpPr>
        <p:spPr bwMode="auto">
          <a:xfrm>
            <a:off x="492125" y="5356225"/>
            <a:ext cx="10302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600" b="1">
                <a:ea typeface="MS PGothic" pitchFamily="34" charset="-128"/>
              </a:rPr>
              <a:t>receiver </a:t>
            </a:r>
          </a:p>
          <a:p>
            <a:r>
              <a:rPr lang="en-US" altLang="ja-JP" sz="1600" b="1">
                <a:ea typeface="MS PGothic" pitchFamily="34" charset="-128"/>
              </a:rPr>
              <a:t>expects</a:t>
            </a:r>
          </a:p>
        </p:txBody>
      </p:sp>
      <p:sp>
        <p:nvSpPr>
          <p:cNvPr id="50210" name="Rectangle 24"/>
          <p:cNvSpPr>
            <a:spLocks noChangeArrowheads="1"/>
          </p:cNvSpPr>
          <p:nvPr/>
        </p:nvSpPr>
        <p:spPr bwMode="auto">
          <a:xfrm>
            <a:off x="1554163" y="5551488"/>
            <a:ext cx="7254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[1,2,3]</a:t>
            </a:r>
            <a:endParaRPr lang="ja-JP" altLang="en-US" sz="1600">
              <a:ea typeface="MS PGothic" pitchFamily="34" charset="-128"/>
            </a:endParaRPr>
          </a:p>
        </p:txBody>
      </p:sp>
      <p:cxnSp>
        <p:nvCxnSpPr>
          <p:cNvPr id="50211" name="Straight Arrow Connector 2"/>
          <p:cNvCxnSpPr>
            <a:cxnSpLocks noChangeShapeType="1"/>
            <a:endCxn id="50187" idx="2"/>
          </p:cNvCxnSpPr>
          <p:nvPr/>
        </p:nvCxnSpPr>
        <p:spPr bwMode="auto">
          <a:xfrm flipV="1">
            <a:off x="3381375" y="5259388"/>
            <a:ext cx="1350963" cy="42227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12" name="Rectangle 9"/>
          <p:cNvSpPr>
            <a:spLocks noChangeArrowheads="1"/>
          </p:cNvSpPr>
          <p:nvPr/>
        </p:nvSpPr>
        <p:spPr bwMode="auto">
          <a:xfrm>
            <a:off x="5362575" y="4179888"/>
            <a:ext cx="274320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Receiver cannot differentiate </a:t>
            </a:r>
          </a:p>
          <a:p>
            <a:pPr algn="ctr"/>
            <a:r>
              <a:rPr lang="en-US" altLang="ja-JP" sz="1600">
                <a:ea typeface="MS PGothic" pitchFamily="34" charset="-128"/>
              </a:rPr>
              <a:t>frame 0 and accepts</a:t>
            </a:r>
          </a:p>
          <a:p>
            <a:pPr algn="ctr"/>
            <a:r>
              <a:rPr lang="en-US" altLang="ja-JP" sz="1600">
                <a:ea typeface="MS PGothic" pitchFamily="34" charset="-128"/>
              </a:rPr>
              <a:t>Duplicate transmission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50213" name="Rectangle 3"/>
          <p:cNvSpPr txBox="1">
            <a:spLocks noChangeArrowheads="1"/>
          </p:cNvSpPr>
          <p:nvPr/>
        </p:nvSpPr>
        <p:spPr bwMode="auto">
          <a:xfrm>
            <a:off x="419100" y="1652588"/>
            <a:ext cx="80740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/>
              <a:t>Scenario: m=2</a:t>
            </a:r>
            <a:r>
              <a:rPr lang="en-US">
                <a:sym typeface="Wingdings" pitchFamily="2" charset="2"/>
              </a:rPr>
              <a:t> and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Seq numbers:</a:t>
            </a:r>
            <a:r>
              <a:rPr lang="en-US">
                <a:solidFill>
                  <a:srgbClr val="FF0000"/>
                </a:solidFill>
              </a:rPr>
              <a:t> 0,1,2,3, W</a:t>
            </a:r>
            <a:r>
              <a:rPr lang="en-US" baseline="-25000">
                <a:solidFill>
                  <a:srgbClr val="FF0000"/>
                </a:solidFill>
              </a:rPr>
              <a:t>R</a:t>
            </a:r>
            <a:r>
              <a:rPr lang="en-US">
                <a:solidFill>
                  <a:srgbClr val="FF0000"/>
                </a:solidFill>
              </a:rPr>
              <a:t> = W</a:t>
            </a:r>
            <a:r>
              <a:rPr lang="en-US" baseline="-25000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 =3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/>
              <a:t>All ACKs are lost</a:t>
            </a:r>
          </a:p>
        </p:txBody>
      </p:sp>
      <p:sp>
        <p:nvSpPr>
          <p:cNvPr id="502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Selective Repeat Window Size and Sequence numbers</a:t>
            </a:r>
            <a:endParaRPr lang="tr-TR" sz="2800" smtClean="0"/>
          </a:p>
        </p:txBody>
      </p:sp>
      <p:sp>
        <p:nvSpPr>
          <p:cNvPr id="50215" name="Rectangle 24"/>
          <p:cNvSpPr>
            <a:spLocks noChangeArrowheads="1"/>
          </p:cNvSpPr>
          <p:nvPr/>
        </p:nvSpPr>
        <p:spPr bwMode="auto">
          <a:xfrm>
            <a:off x="2293938" y="5538788"/>
            <a:ext cx="723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[2,3,0]</a:t>
            </a:r>
            <a:endParaRPr lang="ja-JP" altLang="en-US" sz="1600">
              <a:ea typeface="MS PGothic" pitchFamily="34" charset="-128"/>
            </a:endParaRPr>
          </a:p>
        </p:txBody>
      </p:sp>
      <p:cxnSp>
        <p:nvCxnSpPr>
          <p:cNvPr id="50216" name="Straight Arrow Connector 61"/>
          <p:cNvCxnSpPr>
            <a:cxnSpLocks noChangeShapeType="1"/>
            <a:endCxn id="50186" idx="2"/>
          </p:cNvCxnSpPr>
          <p:nvPr/>
        </p:nvCxnSpPr>
        <p:spPr bwMode="auto">
          <a:xfrm flipV="1">
            <a:off x="1811338" y="5259388"/>
            <a:ext cx="647700" cy="381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17" name="Rectangle 24"/>
          <p:cNvSpPr>
            <a:spLocks noChangeArrowheads="1"/>
          </p:cNvSpPr>
          <p:nvPr/>
        </p:nvSpPr>
        <p:spPr bwMode="auto">
          <a:xfrm>
            <a:off x="3017838" y="5551488"/>
            <a:ext cx="7254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[3,0,1]</a:t>
            </a:r>
            <a:endParaRPr lang="ja-JP" altLang="en-US" sz="1600">
              <a:ea typeface="MS PGothic" pitchFamily="34" charset="-128"/>
            </a:endParaRPr>
          </a:p>
        </p:txBody>
      </p:sp>
      <p:cxnSp>
        <p:nvCxnSpPr>
          <p:cNvPr id="50218" name="Straight Arrow Connector 69"/>
          <p:cNvCxnSpPr>
            <a:cxnSpLocks noChangeShapeType="1"/>
            <a:stCxn id="50215" idx="0"/>
            <a:endCxn id="50201" idx="2"/>
          </p:cNvCxnSpPr>
          <p:nvPr/>
        </p:nvCxnSpPr>
        <p:spPr bwMode="auto">
          <a:xfrm flipV="1">
            <a:off x="2655888" y="5272088"/>
            <a:ext cx="225425" cy="2667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E05DB85-1512-4B64-B310-7627B3AF0A9F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2C72DDC-784A-45FB-8B2A-7213A67128EE}" type="slidenum">
              <a:rPr lang="en-US" smtClean="0">
                <a:latin typeface="Verdana" pitchFamily="34" charset="0"/>
              </a:rPr>
              <a:pPr/>
              <a:t>49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1108075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0</a:t>
            </a: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1489075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</a:t>
            </a:r>
          </a:p>
        </p:txBody>
      </p:sp>
      <p:sp>
        <p:nvSpPr>
          <p:cNvPr id="51207" name="Rectangle 15"/>
          <p:cNvSpPr>
            <a:spLocks noChangeArrowheads="1"/>
          </p:cNvSpPr>
          <p:nvPr/>
        </p:nvSpPr>
        <p:spPr bwMode="auto">
          <a:xfrm>
            <a:off x="3762375" y="32718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0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51208" name="Rectangle 24"/>
          <p:cNvSpPr>
            <a:spLocks noChangeArrowheads="1"/>
          </p:cNvSpPr>
          <p:nvPr/>
        </p:nvSpPr>
        <p:spPr bwMode="auto">
          <a:xfrm>
            <a:off x="1941513" y="49863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0</a:t>
            </a:r>
          </a:p>
        </p:txBody>
      </p:sp>
      <p:sp>
        <p:nvSpPr>
          <p:cNvPr id="51209" name="Rectangle 25"/>
          <p:cNvSpPr>
            <a:spLocks noChangeArrowheads="1"/>
          </p:cNvSpPr>
          <p:nvPr/>
        </p:nvSpPr>
        <p:spPr bwMode="auto">
          <a:xfrm>
            <a:off x="2322513" y="49863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ja-JP" altLang="en-US" sz="1600">
                <a:ea typeface="MS PGothic" pitchFamily="34" charset="-128"/>
              </a:rPr>
              <a:t>1</a:t>
            </a:r>
          </a:p>
        </p:txBody>
      </p:sp>
      <p:sp>
        <p:nvSpPr>
          <p:cNvPr id="51210" name="Rectangle 26"/>
          <p:cNvSpPr>
            <a:spLocks noChangeArrowheads="1"/>
          </p:cNvSpPr>
          <p:nvPr/>
        </p:nvSpPr>
        <p:spPr bwMode="auto">
          <a:xfrm>
            <a:off x="4595813" y="4986338"/>
            <a:ext cx="273050" cy="2730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0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51211" name="Line 34"/>
          <p:cNvSpPr>
            <a:spLocks noChangeShapeType="1"/>
          </p:cNvSpPr>
          <p:nvPr/>
        </p:nvSpPr>
        <p:spPr bwMode="auto">
          <a:xfrm>
            <a:off x="1231900" y="3552825"/>
            <a:ext cx="833438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35"/>
          <p:cNvSpPr>
            <a:spLocks noChangeShapeType="1"/>
          </p:cNvSpPr>
          <p:nvPr/>
        </p:nvSpPr>
        <p:spPr bwMode="auto">
          <a:xfrm>
            <a:off x="1624013" y="3552825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36"/>
          <p:cNvSpPr>
            <a:spLocks noChangeShapeType="1"/>
          </p:cNvSpPr>
          <p:nvPr/>
        </p:nvSpPr>
        <p:spPr bwMode="auto">
          <a:xfrm flipV="1">
            <a:off x="2111375" y="4264025"/>
            <a:ext cx="315913" cy="7175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45"/>
          <p:cNvSpPr>
            <a:spLocks noChangeShapeType="1"/>
          </p:cNvSpPr>
          <p:nvPr/>
        </p:nvSpPr>
        <p:spPr bwMode="auto">
          <a:xfrm>
            <a:off x="3884613" y="3552825"/>
            <a:ext cx="869950" cy="1428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Line 54"/>
          <p:cNvSpPr>
            <a:spLocks noChangeShapeType="1"/>
          </p:cNvSpPr>
          <p:nvPr/>
        </p:nvSpPr>
        <p:spPr bwMode="auto">
          <a:xfrm flipV="1">
            <a:off x="4765675" y="3552825"/>
            <a:ext cx="631825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Rectangle 75"/>
          <p:cNvSpPr>
            <a:spLocks noChangeArrowheads="1"/>
          </p:cNvSpPr>
          <p:nvPr/>
        </p:nvSpPr>
        <p:spPr bwMode="auto">
          <a:xfrm rot="-4020000">
            <a:off x="1932781" y="4483894"/>
            <a:ext cx="550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1</a:t>
            </a:r>
          </a:p>
        </p:txBody>
      </p:sp>
      <p:sp>
        <p:nvSpPr>
          <p:cNvPr id="51217" name="Rectangle 77"/>
          <p:cNvSpPr>
            <a:spLocks noChangeArrowheads="1"/>
          </p:cNvSpPr>
          <p:nvPr/>
        </p:nvSpPr>
        <p:spPr bwMode="auto">
          <a:xfrm rot="-4020000">
            <a:off x="4770438" y="3971925"/>
            <a:ext cx="5540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1</a:t>
            </a:r>
          </a:p>
        </p:txBody>
      </p:sp>
      <p:sp>
        <p:nvSpPr>
          <p:cNvPr id="51218" name="Rectangle 83"/>
          <p:cNvSpPr>
            <a:spLocks noChangeArrowheads="1"/>
          </p:cNvSpPr>
          <p:nvPr/>
        </p:nvSpPr>
        <p:spPr bwMode="auto">
          <a:xfrm>
            <a:off x="5270500" y="27162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ja-JP" altLang="en-US" sz="2400">
              <a:ea typeface="MS PGothic" pitchFamily="34" charset="-128"/>
            </a:endParaRPr>
          </a:p>
        </p:txBody>
      </p:sp>
      <p:sp>
        <p:nvSpPr>
          <p:cNvPr id="51219" name="Line 84"/>
          <p:cNvSpPr>
            <a:spLocks noChangeShapeType="1"/>
          </p:cNvSpPr>
          <p:nvPr/>
        </p:nvSpPr>
        <p:spPr bwMode="auto">
          <a:xfrm>
            <a:off x="1095375" y="3170238"/>
            <a:ext cx="2663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Rectangle 85"/>
          <p:cNvSpPr>
            <a:spLocks noChangeArrowheads="1"/>
          </p:cNvSpPr>
          <p:nvPr/>
        </p:nvSpPr>
        <p:spPr bwMode="auto">
          <a:xfrm>
            <a:off x="1106488" y="2774950"/>
            <a:ext cx="10382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ja-JP" sz="1600" b="1">
                <a:ea typeface="MS PGothic" pitchFamily="34" charset="-128"/>
              </a:rPr>
              <a:t>Time out</a:t>
            </a:r>
          </a:p>
        </p:txBody>
      </p:sp>
      <p:sp>
        <p:nvSpPr>
          <p:cNvPr id="51221" name="Rectangle 86"/>
          <p:cNvSpPr>
            <a:spLocks noChangeArrowheads="1"/>
          </p:cNvSpPr>
          <p:nvPr/>
        </p:nvSpPr>
        <p:spPr bwMode="auto">
          <a:xfrm>
            <a:off x="33338" y="3203575"/>
            <a:ext cx="85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600" b="1">
                <a:ea typeface="MS PGothic" pitchFamily="34" charset="-128"/>
              </a:rPr>
              <a:t>sender</a:t>
            </a:r>
          </a:p>
        </p:txBody>
      </p:sp>
      <p:sp>
        <p:nvSpPr>
          <p:cNvPr id="51222" name="Rectangle 87"/>
          <p:cNvSpPr>
            <a:spLocks noChangeArrowheads="1"/>
          </p:cNvSpPr>
          <p:nvPr/>
        </p:nvSpPr>
        <p:spPr bwMode="auto">
          <a:xfrm>
            <a:off x="515938" y="4946650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600" b="1">
                <a:ea typeface="MS PGothic" pitchFamily="34" charset="-128"/>
              </a:rPr>
              <a:t>receiver</a:t>
            </a:r>
          </a:p>
        </p:txBody>
      </p:sp>
      <p:sp>
        <p:nvSpPr>
          <p:cNvPr id="51223" name="AutoShape 16"/>
          <p:cNvSpPr>
            <a:spLocks noChangeArrowheads="1"/>
          </p:cNvSpPr>
          <p:nvPr/>
        </p:nvSpPr>
        <p:spPr bwMode="auto">
          <a:xfrm>
            <a:off x="2252663" y="4217988"/>
            <a:ext cx="284162" cy="17462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224" name="Line 36"/>
          <p:cNvSpPr>
            <a:spLocks noChangeShapeType="1"/>
          </p:cNvSpPr>
          <p:nvPr/>
        </p:nvSpPr>
        <p:spPr bwMode="auto">
          <a:xfrm flipV="1">
            <a:off x="2500313" y="4279900"/>
            <a:ext cx="315912" cy="719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Rectangle 75"/>
          <p:cNvSpPr>
            <a:spLocks noChangeArrowheads="1"/>
          </p:cNvSpPr>
          <p:nvPr/>
        </p:nvSpPr>
        <p:spPr bwMode="auto">
          <a:xfrm rot="-4020000">
            <a:off x="2318544" y="4499769"/>
            <a:ext cx="555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000">
                <a:ea typeface="MS PGothic" pitchFamily="34" charset="-128"/>
              </a:rPr>
              <a:t>ACK 2</a:t>
            </a:r>
          </a:p>
        </p:txBody>
      </p:sp>
      <p:sp>
        <p:nvSpPr>
          <p:cNvPr id="51226" name="AutoShape 16"/>
          <p:cNvSpPr>
            <a:spLocks noChangeArrowheads="1"/>
          </p:cNvSpPr>
          <p:nvPr/>
        </p:nvSpPr>
        <p:spPr bwMode="auto">
          <a:xfrm>
            <a:off x="2641600" y="4233863"/>
            <a:ext cx="282575" cy="17462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227" name="Rectangle 87"/>
          <p:cNvSpPr>
            <a:spLocks noChangeArrowheads="1"/>
          </p:cNvSpPr>
          <p:nvPr/>
        </p:nvSpPr>
        <p:spPr bwMode="auto">
          <a:xfrm>
            <a:off x="492125" y="5356225"/>
            <a:ext cx="10302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sz="1600" b="1">
                <a:ea typeface="MS PGothic" pitchFamily="34" charset="-128"/>
              </a:rPr>
              <a:t>receiver </a:t>
            </a:r>
          </a:p>
          <a:p>
            <a:r>
              <a:rPr lang="en-US" altLang="ja-JP" sz="1600" b="1">
                <a:ea typeface="MS PGothic" pitchFamily="34" charset="-128"/>
              </a:rPr>
              <a:t>expects</a:t>
            </a:r>
          </a:p>
        </p:txBody>
      </p:sp>
      <p:sp>
        <p:nvSpPr>
          <p:cNvPr id="51228" name="Rectangle 24"/>
          <p:cNvSpPr>
            <a:spLocks noChangeArrowheads="1"/>
          </p:cNvSpPr>
          <p:nvPr/>
        </p:nvSpPr>
        <p:spPr bwMode="auto">
          <a:xfrm>
            <a:off x="1554163" y="5551488"/>
            <a:ext cx="7254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[1,2]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51229" name="Rectangle 3"/>
          <p:cNvSpPr txBox="1">
            <a:spLocks noChangeArrowheads="1"/>
          </p:cNvSpPr>
          <p:nvPr/>
        </p:nvSpPr>
        <p:spPr bwMode="auto">
          <a:xfrm>
            <a:off x="419100" y="1652588"/>
            <a:ext cx="80740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/>
              <a:t>Scenario: m=2</a:t>
            </a:r>
            <a:r>
              <a:rPr lang="en-US">
                <a:sym typeface="Wingdings" pitchFamily="2" charset="2"/>
              </a:rPr>
              <a:t> and </a:t>
            </a:r>
            <a:r>
              <a:rPr lang="en-US">
                <a:solidFill>
                  <a:srgbClr val="FF0000"/>
                </a:solidFill>
                <a:sym typeface="Wingdings" pitchFamily="2" charset="2"/>
              </a:rPr>
              <a:t>Seq numbers:</a:t>
            </a:r>
            <a:r>
              <a:rPr lang="en-US">
                <a:solidFill>
                  <a:srgbClr val="FF0000"/>
                </a:solidFill>
              </a:rPr>
              <a:t> 0,1,2,3, W</a:t>
            </a:r>
            <a:r>
              <a:rPr lang="en-US" baseline="-25000">
                <a:solidFill>
                  <a:srgbClr val="FF0000"/>
                </a:solidFill>
              </a:rPr>
              <a:t>R</a:t>
            </a:r>
            <a:r>
              <a:rPr lang="en-US">
                <a:solidFill>
                  <a:srgbClr val="FF0000"/>
                </a:solidFill>
              </a:rPr>
              <a:t> = W</a:t>
            </a:r>
            <a:r>
              <a:rPr lang="en-US" baseline="-25000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FF0000"/>
                </a:solidFill>
              </a:rPr>
              <a:t> =2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/>
              <a:t>All ACKs are lost</a:t>
            </a:r>
          </a:p>
        </p:txBody>
      </p:sp>
      <p:sp>
        <p:nvSpPr>
          <p:cNvPr id="512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Selective Repeat Window Size and Sequence numbers</a:t>
            </a:r>
            <a:endParaRPr lang="tr-TR" sz="2800" smtClean="0"/>
          </a:p>
        </p:txBody>
      </p:sp>
      <p:sp>
        <p:nvSpPr>
          <p:cNvPr id="51231" name="Rectangle 24"/>
          <p:cNvSpPr>
            <a:spLocks noChangeArrowheads="1"/>
          </p:cNvSpPr>
          <p:nvPr/>
        </p:nvSpPr>
        <p:spPr bwMode="auto">
          <a:xfrm>
            <a:off x="2293938" y="5538788"/>
            <a:ext cx="723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[2,3]</a:t>
            </a:r>
            <a:endParaRPr lang="ja-JP" altLang="en-US" sz="1600">
              <a:ea typeface="MS PGothic" pitchFamily="34" charset="-128"/>
            </a:endParaRPr>
          </a:p>
        </p:txBody>
      </p:sp>
      <p:cxnSp>
        <p:nvCxnSpPr>
          <p:cNvPr id="51232" name="Straight Arrow Connector 61"/>
          <p:cNvCxnSpPr>
            <a:cxnSpLocks noChangeShapeType="1"/>
            <a:endCxn id="51209" idx="2"/>
          </p:cNvCxnSpPr>
          <p:nvPr/>
        </p:nvCxnSpPr>
        <p:spPr bwMode="auto">
          <a:xfrm flipV="1">
            <a:off x="1811338" y="5259388"/>
            <a:ext cx="647700" cy="381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3" name="Straight Arrow Connector 63"/>
          <p:cNvCxnSpPr>
            <a:cxnSpLocks noChangeShapeType="1"/>
            <a:endCxn id="51210" idx="1"/>
          </p:cNvCxnSpPr>
          <p:nvPr/>
        </p:nvCxnSpPr>
        <p:spPr bwMode="auto">
          <a:xfrm flipV="1">
            <a:off x="2524125" y="5122863"/>
            <a:ext cx="2071688" cy="50641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4" name="Straight Connector 45"/>
          <p:cNvCxnSpPr>
            <a:cxnSpLocks noChangeShapeType="1"/>
          </p:cNvCxnSpPr>
          <p:nvPr/>
        </p:nvCxnSpPr>
        <p:spPr bwMode="auto">
          <a:xfrm flipH="1">
            <a:off x="4511675" y="4906963"/>
            <a:ext cx="369888" cy="376237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5" name="Rectangle 9"/>
          <p:cNvSpPr>
            <a:spLocks noChangeArrowheads="1"/>
          </p:cNvSpPr>
          <p:nvPr/>
        </p:nvSpPr>
        <p:spPr bwMode="auto">
          <a:xfrm>
            <a:off x="4046538" y="5440363"/>
            <a:ext cx="498316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ja-JP" sz="1600">
                <a:ea typeface="MS PGothic" pitchFamily="34" charset="-128"/>
              </a:rPr>
              <a:t>Receiver differentiates that frame 0 is a retransmission</a:t>
            </a:r>
          </a:p>
          <a:p>
            <a:pPr algn="ctr"/>
            <a:r>
              <a:rPr lang="en-US" altLang="ja-JP" sz="1600">
                <a:ea typeface="MS PGothic" pitchFamily="34" charset="-128"/>
              </a:rPr>
              <a:t>Discards but sends ACK to keep the sender going</a:t>
            </a:r>
            <a:endParaRPr lang="ja-JP" altLang="en-US" sz="1600">
              <a:ea typeface="MS PGothic" pitchFamily="34" charset="-128"/>
            </a:endParaRPr>
          </a:p>
        </p:txBody>
      </p:sp>
      <p:sp>
        <p:nvSpPr>
          <p:cNvPr id="51236" name="Rectangle 5"/>
          <p:cNvSpPr>
            <a:spLocks noChangeArrowheads="1"/>
          </p:cNvSpPr>
          <p:nvPr/>
        </p:nvSpPr>
        <p:spPr bwMode="auto">
          <a:xfrm>
            <a:off x="5635625" y="2813050"/>
            <a:ext cx="31559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General Case: 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W</a:t>
            </a:r>
            <a:r>
              <a:rPr lang="en-US" b="1" baseline="-25000">
                <a:solidFill>
                  <a:srgbClr val="FF0000"/>
                </a:solidFill>
              </a:rPr>
              <a:t>S</a:t>
            </a:r>
            <a:r>
              <a:rPr lang="en-US" b="1">
                <a:solidFill>
                  <a:srgbClr val="FF0000"/>
                </a:solidFill>
              </a:rPr>
              <a:t> =W</a:t>
            </a:r>
            <a:r>
              <a:rPr lang="en-US" b="1" baseline="-25000">
                <a:solidFill>
                  <a:srgbClr val="FF0000"/>
                </a:solidFill>
              </a:rPr>
              <a:t>R</a:t>
            </a:r>
            <a:r>
              <a:rPr lang="en-US" b="1">
                <a:solidFill>
                  <a:srgbClr val="FF0000"/>
                </a:solidFill>
              </a:rPr>
              <a:t>≤ 2</a:t>
            </a:r>
            <a:r>
              <a:rPr lang="en-US" b="1" baseline="30000">
                <a:solidFill>
                  <a:srgbClr val="FF0000"/>
                </a:solidFill>
              </a:rPr>
              <a:t>m-1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Increasing windows increase pipelining effect</a:t>
            </a:r>
          </a:p>
        </p:txBody>
      </p:sp>
      <p:sp>
        <p:nvSpPr>
          <p:cNvPr id="51237" name="Rectangle 24"/>
          <p:cNvSpPr>
            <a:spLocks noChangeArrowheads="1"/>
          </p:cNvSpPr>
          <p:nvPr/>
        </p:nvSpPr>
        <p:spPr bwMode="auto">
          <a:xfrm>
            <a:off x="5291138" y="4249738"/>
            <a:ext cx="7254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tr-TR" altLang="ja-JP" sz="1000">
                <a:ea typeface="MS PGothic" pitchFamily="34" charset="-128"/>
              </a:rPr>
              <a:t>Cumulative ACK2 </a:t>
            </a:r>
          </a:p>
          <a:p>
            <a:pPr algn="ctr"/>
            <a:r>
              <a:rPr lang="tr-TR" altLang="ja-JP" sz="1000">
                <a:ea typeface="MS PGothic" pitchFamily="34" charset="-128"/>
              </a:rPr>
              <a:t>is also possible</a:t>
            </a:r>
            <a:endParaRPr lang="ja-JP" altLang="en-US" sz="100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5D9B96E-5E47-48C2-A3F6-43D80807A1EE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171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717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1B4017-2D54-4930-A9E9-1B3B206FB8C9}" type="slidenum">
              <a:rPr lang="en-US" smtClean="0">
                <a:latin typeface="Verdana" pitchFamily="34" charset="0"/>
              </a:rPr>
              <a:pPr/>
              <a:t>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ACKs work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sym typeface="Wingdings" pitchFamily="2" charset="2"/>
              </a:rPr>
              <a:t>Special packets sent by the receiver back to the sender with the information:</a:t>
            </a:r>
          </a:p>
          <a:p>
            <a:pPr lvl="1" eaLnBrk="1" hangingPunct="1"/>
            <a:r>
              <a:rPr lang="en-US" sz="2000" smtClean="0">
                <a:sym typeface="Wingdings" pitchFamily="2" charset="2"/>
              </a:rPr>
              <a:t>The packet is/ packets are  received correctly</a:t>
            </a:r>
          </a:p>
          <a:p>
            <a:pPr lvl="1" eaLnBrk="1" hangingPunct="1"/>
            <a:r>
              <a:rPr lang="en-US" sz="2000" smtClean="0">
                <a:sym typeface="Wingdings" pitchFamily="2" charset="2"/>
              </a:rPr>
              <a:t>Expecting next packet(s)</a:t>
            </a:r>
          </a:p>
          <a:p>
            <a:pPr eaLnBrk="1" hangingPunct="1"/>
            <a:r>
              <a:rPr lang="en-US" sz="2400" smtClean="0">
                <a:sym typeface="Wingdings" pitchFamily="2" charset="2"/>
              </a:rPr>
              <a:t>Data communication is mostly two-way: Receiver piggybacks the ACK information on its user data</a:t>
            </a:r>
          </a:p>
        </p:txBody>
      </p:sp>
      <p:graphicFrame>
        <p:nvGraphicFramePr>
          <p:cNvPr id="586757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43425" y="1387475"/>
          <a:ext cx="6651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1387475"/>
                        <a:ext cx="6651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5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278813" y="1447800"/>
          <a:ext cx="6651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1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8813" y="1447800"/>
                        <a:ext cx="6651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61" name="Object 9"/>
          <p:cNvGraphicFramePr>
            <a:graphicFrameLocks noChangeAspect="1"/>
          </p:cNvGraphicFramePr>
          <p:nvPr/>
        </p:nvGraphicFramePr>
        <p:xfrm>
          <a:off x="4487863" y="4108450"/>
          <a:ext cx="6651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4108450"/>
                        <a:ext cx="6651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6762" name="Object 10"/>
          <p:cNvGraphicFramePr>
            <a:graphicFrameLocks noChangeAspect="1"/>
          </p:cNvGraphicFramePr>
          <p:nvPr/>
        </p:nvGraphicFramePr>
        <p:xfrm>
          <a:off x="8223250" y="4168775"/>
          <a:ext cx="6651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0" y="4168775"/>
                        <a:ext cx="6651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6763" name="Line 11"/>
          <p:cNvSpPr>
            <a:spLocks noChangeShapeType="1"/>
          </p:cNvSpPr>
          <p:nvPr/>
        </p:nvSpPr>
        <p:spPr bwMode="auto">
          <a:xfrm>
            <a:off x="5427663" y="1560513"/>
            <a:ext cx="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64" name="Line 12"/>
          <p:cNvSpPr>
            <a:spLocks noChangeShapeType="1"/>
          </p:cNvSpPr>
          <p:nvPr/>
        </p:nvSpPr>
        <p:spPr bwMode="auto">
          <a:xfrm>
            <a:off x="8001000" y="1558925"/>
            <a:ext cx="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67" name="Line 15"/>
          <p:cNvSpPr>
            <a:spLocks noChangeShapeType="1"/>
          </p:cNvSpPr>
          <p:nvPr/>
        </p:nvSpPr>
        <p:spPr bwMode="auto">
          <a:xfrm>
            <a:off x="5472113" y="1633538"/>
            <a:ext cx="2525712" cy="73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68" name="Rectangle 16"/>
          <p:cNvSpPr>
            <a:spLocks noChangeArrowheads="1"/>
          </p:cNvSpPr>
          <p:nvPr/>
        </p:nvSpPr>
        <p:spPr bwMode="auto">
          <a:xfrm rot="1320313">
            <a:off x="5627688" y="1600200"/>
            <a:ext cx="1131887" cy="547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 unit 1</a:t>
            </a:r>
          </a:p>
        </p:txBody>
      </p:sp>
      <p:sp>
        <p:nvSpPr>
          <p:cNvPr id="586769" name="Line 17"/>
          <p:cNvSpPr>
            <a:spLocks noChangeShapeType="1"/>
          </p:cNvSpPr>
          <p:nvPr/>
        </p:nvSpPr>
        <p:spPr bwMode="auto">
          <a:xfrm flipH="1">
            <a:off x="5413375" y="2498725"/>
            <a:ext cx="2614613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70" name="Rectangle 18"/>
          <p:cNvSpPr>
            <a:spLocks noChangeArrowheads="1"/>
          </p:cNvSpPr>
          <p:nvPr/>
        </p:nvSpPr>
        <p:spPr bwMode="auto">
          <a:xfrm rot="-1060892">
            <a:off x="5559425" y="2654300"/>
            <a:ext cx="2260600" cy="5953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ACK2: I got Data unit 1</a:t>
            </a:r>
          </a:p>
          <a:p>
            <a:pPr algn="ctr"/>
            <a:r>
              <a:rPr lang="en-US" dirty="0"/>
              <a:t>I expect Data unit 2</a:t>
            </a:r>
          </a:p>
        </p:txBody>
      </p:sp>
      <p:sp>
        <p:nvSpPr>
          <p:cNvPr id="586771" name="Line 19"/>
          <p:cNvSpPr>
            <a:spLocks noChangeShapeType="1"/>
          </p:cNvSpPr>
          <p:nvPr/>
        </p:nvSpPr>
        <p:spPr bwMode="auto">
          <a:xfrm>
            <a:off x="5395913" y="4081463"/>
            <a:ext cx="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72" name="Line 20"/>
          <p:cNvSpPr>
            <a:spLocks noChangeShapeType="1"/>
          </p:cNvSpPr>
          <p:nvPr/>
        </p:nvSpPr>
        <p:spPr bwMode="auto">
          <a:xfrm>
            <a:off x="7969250" y="4079875"/>
            <a:ext cx="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73" name="Line 21"/>
          <p:cNvSpPr>
            <a:spLocks noChangeShapeType="1"/>
          </p:cNvSpPr>
          <p:nvPr/>
        </p:nvSpPr>
        <p:spPr bwMode="auto">
          <a:xfrm>
            <a:off x="5440363" y="4154488"/>
            <a:ext cx="2525712" cy="73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74" name="Rectangle 22"/>
          <p:cNvSpPr>
            <a:spLocks noChangeArrowheads="1"/>
          </p:cNvSpPr>
          <p:nvPr/>
        </p:nvSpPr>
        <p:spPr bwMode="auto">
          <a:xfrm rot="1320313">
            <a:off x="5595938" y="4121150"/>
            <a:ext cx="1131887" cy="547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 unit</a:t>
            </a:r>
          </a:p>
        </p:txBody>
      </p:sp>
      <p:sp>
        <p:nvSpPr>
          <p:cNvPr id="586775" name="Line 23"/>
          <p:cNvSpPr>
            <a:spLocks noChangeShapeType="1"/>
          </p:cNvSpPr>
          <p:nvPr/>
        </p:nvSpPr>
        <p:spPr bwMode="auto">
          <a:xfrm flipH="1">
            <a:off x="5381625" y="5019675"/>
            <a:ext cx="2614613" cy="841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6776" name="Rectangle 24"/>
          <p:cNvSpPr>
            <a:spLocks noChangeArrowheads="1"/>
          </p:cNvSpPr>
          <p:nvPr/>
        </p:nvSpPr>
        <p:spPr bwMode="auto">
          <a:xfrm rot="-1060892">
            <a:off x="7169150" y="4919663"/>
            <a:ext cx="577850" cy="5953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ACK</a:t>
            </a:r>
          </a:p>
        </p:txBody>
      </p:sp>
      <p:sp>
        <p:nvSpPr>
          <p:cNvPr id="586777" name="Rectangle 25"/>
          <p:cNvSpPr>
            <a:spLocks noChangeArrowheads="1"/>
          </p:cNvSpPr>
          <p:nvPr/>
        </p:nvSpPr>
        <p:spPr bwMode="auto">
          <a:xfrm rot="-1060892">
            <a:off x="5699125" y="5235575"/>
            <a:ext cx="1531938" cy="5953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63" grpId="0" animBg="1"/>
      <p:bldP spid="586764" grpId="0" animBg="1"/>
      <p:bldP spid="586767" grpId="0" animBg="1"/>
      <p:bldP spid="586768" grpId="0" animBg="1"/>
      <p:bldP spid="586769" grpId="0" animBg="1"/>
      <p:bldP spid="586770" grpId="0" animBg="1"/>
      <p:bldP spid="586771" grpId="0" animBg="1"/>
      <p:bldP spid="586772" grpId="0" animBg="1"/>
      <p:bldP spid="586773" grpId="0" animBg="1"/>
      <p:bldP spid="586774" grpId="0" animBg="1"/>
      <p:bldP spid="586775" grpId="0" animBg="1"/>
      <p:bldP spid="586776" grpId="0" animBg="1"/>
      <p:bldP spid="58677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FF9C60-2BE8-4C70-BDBF-673AA55C2191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22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22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A07A33-BB1E-43A5-A589-6A293D7199AF}" type="slidenum">
              <a:rPr lang="en-US" smtClean="0">
                <a:latin typeface="Verdana" pitchFamily="34" charset="0"/>
              </a:rPr>
              <a:pPr/>
              <a:t>50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</a:t>
            </a:r>
            <a:br>
              <a:rPr lang="en-US" sz="3600" smtClean="0"/>
            </a:br>
            <a:r>
              <a:rPr lang="en-US" sz="2800" i="1" smtClean="0"/>
              <a:t>Stop and Wait no Error</a:t>
            </a:r>
          </a:p>
        </p:txBody>
      </p:sp>
      <p:sp>
        <p:nvSpPr>
          <p:cNvPr id="68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224338" cy="30876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i="1" dirty="0" err="1" smtClean="0">
                <a:latin typeface="Times New Roman" pitchFamily="18" charset="0"/>
              </a:rPr>
              <a:t>b</a:t>
            </a:r>
            <a:r>
              <a:rPr lang="en-US" sz="2000" i="1" baseline="-25000" dirty="0" err="1" smtClean="0">
                <a:latin typeface="Times New Roman" pitchFamily="18" charset="0"/>
              </a:rPr>
              <a:t>s</a:t>
            </a:r>
            <a:r>
              <a:rPr lang="en-US" sz="2000" dirty="0" smtClean="0"/>
              <a:t>: bits/s channel capacity on the sender link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i="1" dirty="0" err="1" smtClean="0">
                <a:latin typeface="Times New Roman" pitchFamily="18" charset="0"/>
              </a:rPr>
              <a:t>b</a:t>
            </a:r>
            <a:r>
              <a:rPr lang="en-US" sz="2000" i="1" baseline="-25000" dirty="0" err="1" smtClean="0">
                <a:latin typeface="Times New Roman" pitchFamily="18" charset="0"/>
              </a:rPr>
              <a:t>r</a:t>
            </a:r>
            <a:r>
              <a:rPr lang="en-US" sz="2000" dirty="0" smtClean="0"/>
              <a:t>: bits/s channel capacity on the receiver link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i="1" dirty="0" smtClean="0">
                <a:latin typeface="Times New Roman" pitchFamily="18" charset="0"/>
              </a:rPr>
              <a:t>P</a:t>
            </a:r>
            <a:r>
              <a:rPr lang="en-US" sz="2000" dirty="0" smtClean="0"/>
              <a:t>: packet size,  for </a:t>
            </a:r>
            <a:r>
              <a:rPr lang="en-US" sz="2000" i="1" dirty="0" smtClean="0">
                <a:latin typeface="Times New Roman" pitchFamily="18" charset="0"/>
              </a:rPr>
              <a:t>P=D+H</a:t>
            </a:r>
            <a:r>
              <a:rPr lang="en-US" sz="2000" dirty="0" smtClean="0"/>
              <a:t> (data + header)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i="1" dirty="0" smtClean="0">
                <a:latin typeface="Times New Roman" pitchFamily="18" charset="0"/>
              </a:rPr>
              <a:t>A</a:t>
            </a:r>
            <a:r>
              <a:rPr lang="en-US" sz="2000" dirty="0" smtClean="0"/>
              <a:t>: </a:t>
            </a:r>
            <a:r>
              <a:rPr lang="en-US" sz="2000" dirty="0" err="1" smtClean="0"/>
              <a:t>ack</a:t>
            </a:r>
            <a:r>
              <a:rPr lang="en-US" sz="2000" dirty="0" smtClean="0"/>
              <a:t> size=</a:t>
            </a:r>
            <a:r>
              <a:rPr lang="en-US" sz="2000" i="1" dirty="0" smtClean="0">
                <a:latin typeface="Times New Roman" pitchFamily="18" charset="0"/>
              </a:rPr>
              <a:t>H</a:t>
            </a:r>
            <a:r>
              <a:rPr lang="en-US" sz="2000" dirty="0" smtClean="0"/>
              <a:t> (ACK info is in the header)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i="1" dirty="0" smtClean="0">
                <a:latin typeface="Times New Roman" pitchFamily="18" charset="0"/>
              </a:rPr>
              <a:t>RTT </a:t>
            </a:r>
            <a:r>
              <a:rPr lang="en-US" sz="2000" dirty="0" smtClean="0">
                <a:latin typeface="Times New Roman" pitchFamily="18" charset="0"/>
              </a:rPr>
              <a:t>= </a:t>
            </a:r>
            <a:r>
              <a:rPr lang="en-US" sz="2000" i="1" dirty="0" err="1" smtClean="0">
                <a:latin typeface="Times New Roman" pitchFamily="18" charset="0"/>
              </a:rPr>
              <a:t>t</a:t>
            </a:r>
            <a:r>
              <a:rPr lang="en-US" sz="2000" i="1" baseline="-25000" dirty="0" err="1" smtClean="0">
                <a:latin typeface="Times New Roman" pitchFamily="18" charset="0"/>
              </a:rPr>
              <a:t>sr</a:t>
            </a:r>
            <a:r>
              <a:rPr lang="en-US" sz="2000" dirty="0" err="1" smtClean="0">
                <a:latin typeface="Times New Roman" pitchFamily="18" charset="0"/>
              </a:rPr>
              <a:t>+</a:t>
            </a:r>
            <a:r>
              <a:rPr lang="en-US" sz="2000" i="1" dirty="0" err="1" smtClean="0">
                <a:latin typeface="Times New Roman" pitchFamily="18" charset="0"/>
              </a:rPr>
              <a:t>t</a:t>
            </a:r>
            <a:r>
              <a:rPr lang="en-US" sz="2000" i="1" baseline="-25000" dirty="0" err="1" smtClean="0">
                <a:latin typeface="Times New Roman" pitchFamily="18" charset="0"/>
              </a:rPr>
              <a:t>rs</a:t>
            </a:r>
            <a:r>
              <a:rPr lang="en-US" sz="2000" dirty="0" smtClean="0"/>
              <a:t>: Round trip time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Then, the efficiency (no error case) is :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  <p:graphicFrame>
        <p:nvGraphicFramePr>
          <p:cNvPr id="68608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7057656"/>
              </p:ext>
            </p:extLst>
          </p:nvPr>
        </p:nvGraphicFramePr>
        <p:xfrm>
          <a:off x="550863" y="4953000"/>
          <a:ext cx="3516312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5"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4953000"/>
                        <a:ext cx="3516312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Line 5"/>
          <p:cNvSpPr>
            <a:spLocks noChangeShapeType="1"/>
          </p:cNvSpPr>
          <p:nvPr/>
        </p:nvSpPr>
        <p:spPr bwMode="auto">
          <a:xfrm flipV="1">
            <a:off x="4638675" y="3379788"/>
            <a:ext cx="4411663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Rectangle 6"/>
          <p:cNvSpPr>
            <a:spLocks noChangeArrowheads="1"/>
          </p:cNvSpPr>
          <p:nvPr/>
        </p:nvSpPr>
        <p:spPr bwMode="auto">
          <a:xfrm>
            <a:off x="4827588" y="2946400"/>
            <a:ext cx="914400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latin typeface="Times New Roman" pitchFamily="18" charset="0"/>
              </a:rPr>
              <a:t>D</a:t>
            </a:r>
          </a:p>
        </p:txBody>
      </p:sp>
      <p:sp>
        <p:nvSpPr>
          <p:cNvPr id="52234" name="Line 7"/>
          <p:cNvSpPr>
            <a:spLocks noChangeShapeType="1"/>
          </p:cNvSpPr>
          <p:nvPr/>
        </p:nvSpPr>
        <p:spPr bwMode="auto">
          <a:xfrm>
            <a:off x="5741988" y="3409950"/>
            <a:ext cx="46355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Rectangle 8"/>
          <p:cNvSpPr>
            <a:spLocks noChangeArrowheads="1"/>
          </p:cNvSpPr>
          <p:nvPr/>
        </p:nvSpPr>
        <p:spPr bwMode="auto">
          <a:xfrm>
            <a:off x="6223000" y="3643313"/>
            <a:ext cx="625475" cy="57943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latin typeface="Times New Roman" pitchFamily="18" charset="0"/>
              </a:rPr>
              <a:t>A</a:t>
            </a:r>
          </a:p>
        </p:txBody>
      </p:sp>
      <p:sp>
        <p:nvSpPr>
          <p:cNvPr id="52236" name="Line 9"/>
          <p:cNvSpPr>
            <a:spLocks noChangeShapeType="1"/>
          </p:cNvSpPr>
          <p:nvPr/>
        </p:nvSpPr>
        <p:spPr bwMode="auto">
          <a:xfrm flipV="1">
            <a:off x="6845300" y="3379788"/>
            <a:ext cx="696913" cy="842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7" name="Rectangle 10"/>
          <p:cNvSpPr>
            <a:spLocks noChangeArrowheads="1"/>
          </p:cNvSpPr>
          <p:nvPr/>
        </p:nvSpPr>
        <p:spPr bwMode="auto">
          <a:xfrm>
            <a:off x="7577138" y="2943225"/>
            <a:ext cx="914400" cy="449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2238" name="Line 11"/>
          <p:cNvSpPr>
            <a:spLocks noChangeShapeType="1"/>
          </p:cNvSpPr>
          <p:nvPr/>
        </p:nvSpPr>
        <p:spPr bwMode="auto">
          <a:xfrm flipH="1">
            <a:off x="4813300" y="1984375"/>
            <a:ext cx="14288" cy="21780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Line 12"/>
          <p:cNvSpPr>
            <a:spLocks noChangeShapeType="1"/>
          </p:cNvSpPr>
          <p:nvPr/>
        </p:nvSpPr>
        <p:spPr bwMode="auto">
          <a:xfrm>
            <a:off x="5748338" y="252730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Line 14"/>
          <p:cNvSpPr>
            <a:spLocks noChangeShapeType="1"/>
          </p:cNvSpPr>
          <p:nvPr/>
        </p:nvSpPr>
        <p:spPr bwMode="auto">
          <a:xfrm>
            <a:off x="6223000" y="2489200"/>
            <a:ext cx="0" cy="1724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15"/>
          <p:cNvSpPr>
            <a:spLocks noChangeShapeType="1"/>
          </p:cNvSpPr>
          <p:nvPr/>
        </p:nvSpPr>
        <p:spPr bwMode="auto">
          <a:xfrm>
            <a:off x="6859588" y="2501900"/>
            <a:ext cx="0" cy="1724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Line 17"/>
          <p:cNvSpPr>
            <a:spLocks noChangeShapeType="1"/>
          </p:cNvSpPr>
          <p:nvPr/>
        </p:nvSpPr>
        <p:spPr bwMode="auto">
          <a:xfrm>
            <a:off x="7577138" y="2024063"/>
            <a:ext cx="0" cy="2189162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Text Box 18"/>
          <p:cNvSpPr txBox="1">
            <a:spLocks noChangeArrowheads="1"/>
          </p:cNvSpPr>
          <p:nvPr/>
        </p:nvSpPr>
        <p:spPr bwMode="auto">
          <a:xfrm>
            <a:off x="6191250" y="2947988"/>
            <a:ext cx="871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A/b</a:t>
            </a:r>
            <a:r>
              <a:rPr lang="en-US" i="1" baseline="-25000">
                <a:latin typeface="Times New Roman" pitchFamily="18" charset="0"/>
              </a:rPr>
              <a:t>r</a:t>
            </a:r>
          </a:p>
        </p:txBody>
      </p:sp>
      <p:sp>
        <p:nvSpPr>
          <p:cNvPr id="52244" name="Text Box 19"/>
          <p:cNvSpPr txBox="1">
            <a:spLocks noChangeArrowheads="1"/>
          </p:cNvSpPr>
          <p:nvPr/>
        </p:nvSpPr>
        <p:spPr bwMode="auto">
          <a:xfrm>
            <a:off x="6764338" y="2387600"/>
            <a:ext cx="566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t</a:t>
            </a:r>
            <a:r>
              <a:rPr lang="en-US" i="1" baseline="-25000">
                <a:latin typeface="Times New Roman" pitchFamily="18" charset="0"/>
              </a:rPr>
              <a:t>rs</a:t>
            </a:r>
          </a:p>
        </p:txBody>
      </p:sp>
      <p:sp>
        <p:nvSpPr>
          <p:cNvPr id="52245" name="Line 20"/>
          <p:cNvSpPr>
            <a:spLocks noChangeShapeType="1"/>
          </p:cNvSpPr>
          <p:nvPr/>
        </p:nvSpPr>
        <p:spPr bwMode="auto">
          <a:xfrm>
            <a:off x="4827588" y="239553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Text Box 21"/>
          <p:cNvSpPr txBox="1">
            <a:spLocks noChangeArrowheads="1"/>
          </p:cNvSpPr>
          <p:nvPr/>
        </p:nvSpPr>
        <p:spPr bwMode="auto">
          <a:xfrm>
            <a:off x="5711825" y="2425700"/>
            <a:ext cx="566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t</a:t>
            </a:r>
            <a:r>
              <a:rPr lang="en-US" i="1" baseline="-25000">
                <a:latin typeface="Times New Roman" pitchFamily="18" charset="0"/>
              </a:rPr>
              <a:t>sr</a:t>
            </a:r>
          </a:p>
        </p:txBody>
      </p:sp>
      <p:sp>
        <p:nvSpPr>
          <p:cNvPr id="52247" name="Text Box 22"/>
          <p:cNvSpPr txBox="1">
            <a:spLocks noChangeArrowheads="1"/>
          </p:cNvSpPr>
          <p:nvPr/>
        </p:nvSpPr>
        <p:spPr bwMode="auto">
          <a:xfrm>
            <a:off x="5921375" y="2041525"/>
            <a:ext cx="566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T</a:t>
            </a:r>
            <a:endParaRPr lang="en-US" i="1" baseline="-25000">
              <a:latin typeface="Times New Roman" pitchFamily="18" charset="0"/>
            </a:endParaRPr>
          </a:p>
        </p:txBody>
      </p:sp>
      <p:sp>
        <p:nvSpPr>
          <p:cNvPr id="52248" name="Line 27"/>
          <p:cNvSpPr>
            <a:spLocks noChangeShapeType="1"/>
          </p:cNvSpPr>
          <p:nvPr/>
        </p:nvSpPr>
        <p:spPr bwMode="auto">
          <a:xfrm flipV="1">
            <a:off x="4625975" y="4210050"/>
            <a:ext cx="4411663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9" name="Rectangle 28"/>
          <p:cNvSpPr>
            <a:spLocks noChangeArrowheads="1"/>
          </p:cNvSpPr>
          <p:nvPr/>
        </p:nvSpPr>
        <p:spPr bwMode="auto">
          <a:xfrm>
            <a:off x="5507038" y="2943225"/>
            <a:ext cx="233362" cy="4492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latin typeface="Times New Roman" pitchFamily="18" charset="0"/>
              </a:rPr>
              <a:t>H</a:t>
            </a:r>
          </a:p>
        </p:txBody>
      </p:sp>
      <p:sp>
        <p:nvSpPr>
          <p:cNvPr id="52250" name="Rectangle 29"/>
          <p:cNvSpPr>
            <a:spLocks noChangeArrowheads="1"/>
          </p:cNvSpPr>
          <p:nvPr/>
        </p:nvSpPr>
        <p:spPr bwMode="auto">
          <a:xfrm>
            <a:off x="8262938" y="2941638"/>
            <a:ext cx="233362" cy="44926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2251" name="Text Box 30"/>
          <p:cNvSpPr txBox="1">
            <a:spLocks noChangeArrowheads="1"/>
          </p:cNvSpPr>
          <p:nvPr/>
        </p:nvSpPr>
        <p:spPr bwMode="auto">
          <a:xfrm>
            <a:off x="4840288" y="2495550"/>
            <a:ext cx="8715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P/b</a:t>
            </a:r>
            <a:r>
              <a:rPr lang="en-US" i="1" baseline="-25000">
                <a:latin typeface="Times New Roman" pitchFamily="18" charset="0"/>
              </a:rPr>
              <a:t>s</a:t>
            </a:r>
          </a:p>
        </p:txBody>
      </p:sp>
      <p:sp>
        <p:nvSpPr>
          <p:cNvPr id="686112" name="Text Box 32"/>
          <p:cNvSpPr txBox="1">
            <a:spLocks noChangeArrowheads="1"/>
          </p:cNvSpPr>
          <p:nvPr/>
        </p:nvSpPr>
        <p:spPr bwMode="auto">
          <a:xfrm>
            <a:off x="4935538" y="4586288"/>
            <a:ext cx="39624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Efficiency determines the data rate available to the upper layer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Q: What is the data rate in bits/s that upper layer sees with data units of D bits?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6AE21CA-5D50-4275-A02D-07B8B3AB2F03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C44ABFB-D3BE-4546-A268-79E68D45EC4D}" type="slidenum">
              <a:rPr lang="en-US" smtClean="0">
                <a:latin typeface="Verdana" pitchFamily="34" charset="0"/>
              </a:rPr>
              <a:pPr/>
              <a:t>51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</a:t>
            </a:r>
            <a:br>
              <a:rPr lang="en-US" sz="3600" smtClean="0"/>
            </a:br>
            <a:r>
              <a:rPr lang="en-US" sz="2800" i="1" smtClean="0"/>
              <a:t>Stop and Wait with error</a:t>
            </a:r>
          </a:p>
        </p:txBody>
      </p:sp>
      <p:sp>
        <p:nvSpPr>
          <p:cNvPr id="768049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457200" y="3994150"/>
            <a:ext cx="8229600" cy="2132013"/>
          </a:xfrm>
        </p:spPr>
        <p:txBody>
          <a:bodyPr/>
          <a:lstStyle/>
          <a:p>
            <a:pPr eaLnBrk="1" hangingPunct="1"/>
            <a:r>
              <a:rPr lang="en-US" smtClean="0"/>
              <a:t>Example:</a:t>
            </a:r>
          </a:p>
          <a:p>
            <a:pPr lvl="1" eaLnBrk="1" hangingPunct="1"/>
            <a:r>
              <a:rPr lang="en-US" smtClean="0"/>
              <a:t>2 unsuccessful attempts</a:t>
            </a:r>
          </a:p>
          <a:p>
            <a:pPr lvl="1" eaLnBrk="1" hangingPunct="1"/>
            <a:r>
              <a:rPr lang="en-US" smtClean="0"/>
              <a:t>Last attempt is successful</a:t>
            </a:r>
          </a:p>
        </p:txBody>
      </p:sp>
      <p:sp>
        <p:nvSpPr>
          <p:cNvPr id="53255" name="Line 5"/>
          <p:cNvSpPr>
            <a:spLocks noChangeShapeType="1"/>
          </p:cNvSpPr>
          <p:nvPr/>
        </p:nvSpPr>
        <p:spPr bwMode="auto">
          <a:xfrm flipV="1">
            <a:off x="284163" y="2879725"/>
            <a:ext cx="8766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06" name="Rectangle 6"/>
          <p:cNvSpPr>
            <a:spLocks noChangeArrowheads="1"/>
          </p:cNvSpPr>
          <p:nvPr/>
        </p:nvSpPr>
        <p:spPr bwMode="auto">
          <a:xfrm>
            <a:off x="674688" y="2416175"/>
            <a:ext cx="914400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latin typeface="Times New Roman" pitchFamily="18" charset="0"/>
              </a:rPr>
              <a:t>D</a:t>
            </a:r>
          </a:p>
        </p:txBody>
      </p:sp>
      <p:sp>
        <p:nvSpPr>
          <p:cNvPr id="53257" name="Line 21"/>
          <p:cNvSpPr>
            <a:spLocks noChangeShapeType="1"/>
          </p:cNvSpPr>
          <p:nvPr/>
        </p:nvSpPr>
        <p:spPr bwMode="auto">
          <a:xfrm flipV="1">
            <a:off x="228600" y="3709988"/>
            <a:ext cx="88090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22" name="Rectangle 22"/>
          <p:cNvSpPr>
            <a:spLocks noChangeArrowheads="1"/>
          </p:cNvSpPr>
          <p:nvPr/>
        </p:nvSpPr>
        <p:spPr bwMode="auto">
          <a:xfrm>
            <a:off x="1339850" y="2427288"/>
            <a:ext cx="233363" cy="44926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H</a:t>
            </a:r>
          </a:p>
        </p:txBody>
      </p:sp>
      <p:sp>
        <p:nvSpPr>
          <p:cNvPr id="768027" name="Line 27"/>
          <p:cNvSpPr>
            <a:spLocks noChangeShapeType="1"/>
          </p:cNvSpPr>
          <p:nvPr/>
        </p:nvSpPr>
        <p:spPr bwMode="auto">
          <a:xfrm>
            <a:off x="1611313" y="2547938"/>
            <a:ext cx="11461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28" name="Rectangle 28"/>
          <p:cNvSpPr>
            <a:spLocks noChangeArrowheads="1"/>
          </p:cNvSpPr>
          <p:nvPr/>
        </p:nvSpPr>
        <p:spPr bwMode="auto">
          <a:xfrm>
            <a:off x="2789238" y="2414588"/>
            <a:ext cx="914400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latin typeface="Times New Roman" pitchFamily="18" charset="0"/>
              </a:rPr>
              <a:t>D</a:t>
            </a:r>
          </a:p>
        </p:txBody>
      </p:sp>
      <p:sp>
        <p:nvSpPr>
          <p:cNvPr id="768029" name="Rectangle 29"/>
          <p:cNvSpPr>
            <a:spLocks noChangeArrowheads="1"/>
          </p:cNvSpPr>
          <p:nvPr/>
        </p:nvSpPr>
        <p:spPr bwMode="auto">
          <a:xfrm>
            <a:off x="3454400" y="2425700"/>
            <a:ext cx="233363" cy="4492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H</a:t>
            </a:r>
          </a:p>
        </p:txBody>
      </p:sp>
      <p:sp>
        <p:nvSpPr>
          <p:cNvPr id="768033" name="Line 33"/>
          <p:cNvSpPr>
            <a:spLocks noChangeShapeType="1"/>
          </p:cNvSpPr>
          <p:nvPr/>
        </p:nvSpPr>
        <p:spPr bwMode="auto">
          <a:xfrm>
            <a:off x="3729038" y="2560638"/>
            <a:ext cx="11461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34" name="Rectangle 34"/>
          <p:cNvSpPr>
            <a:spLocks noChangeArrowheads="1"/>
          </p:cNvSpPr>
          <p:nvPr/>
        </p:nvSpPr>
        <p:spPr bwMode="auto">
          <a:xfrm>
            <a:off x="4892675" y="2413000"/>
            <a:ext cx="914400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latin typeface="Times New Roman" pitchFamily="18" charset="0"/>
              </a:rPr>
              <a:t>D</a:t>
            </a:r>
          </a:p>
        </p:txBody>
      </p:sp>
      <p:sp>
        <p:nvSpPr>
          <p:cNvPr id="768035" name="Rectangle 35"/>
          <p:cNvSpPr>
            <a:spLocks noChangeArrowheads="1"/>
          </p:cNvSpPr>
          <p:nvPr/>
        </p:nvSpPr>
        <p:spPr bwMode="auto">
          <a:xfrm>
            <a:off x="5557838" y="2409825"/>
            <a:ext cx="233362" cy="4492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H</a:t>
            </a:r>
          </a:p>
        </p:txBody>
      </p:sp>
      <p:sp>
        <p:nvSpPr>
          <p:cNvPr id="768037" name="Line 37"/>
          <p:cNvSpPr>
            <a:spLocks noChangeShapeType="1"/>
          </p:cNvSpPr>
          <p:nvPr/>
        </p:nvSpPr>
        <p:spPr bwMode="auto">
          <a:xfrm>
            <a:off x="5834063" y="2867025"/>
            <a:ext cx="581025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38" name="Rectangle 38"/>
          <p:cNvSpPr>
            <a:spLocks noChangeArrowheads="1"/>
          </p:cNvSpPr>
          <p:nvPr/>
        </p:nvSpPr>
        <p:spPr bwMode="auto">
          <a:xfrm>
            <a:off x="6426200" y="3263900"/>
            <a:ext cx="233363" cy="4492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A</a:t>
            </a:r>
          </a:p>
        </p:txBody>
      </p:sp>
      <p:sp>
        <p:nvSpPr>
          <p:cNvPr id="768039" name="Line 39"/>
          <p:cNvSpPr>
            <a:spLocks noChangeShapeType="1"/>
          </p:cNvSpPr>
          <p:nvPr/>
        </p:nvSpPr>
        <p:spPr bwMode="auto">
          <a:xfrm flipV="1">
            <a:off x="6646863" y="2852738"/>
            <a:ext cx="538162" cy="855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40" name="Rectangle 40"/>
          <p:cNvSpPr>
            <a:spLocks noChangeArrowheads="1"/>
          </p:cNvSpPr>
          <p:nvPr/>
        </p:nvSpPr>
        <p:spPr bwMode="auto">
          <a:xfrm>
            <a:off x="7167563" y="2411413"/>
            <a:ext cx="914400" cy="449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latin typeface="Times New Roman" pitchFamily="18" charset="0"/>
              </a:rPr>
              <a:t>D</a:t>
            </a:r>
          </a:p>
        </p:txBody>
      </p:sp>
      <p:sp>
        <p:nvSpPr>
          <p:cNvPr id="768041" name="Rectangle 41"/>
          <p:cNvSpPr>
            <a:spLocks noChangeArrowheads="1"/>
          </p:cNvSpPr>
          <p:nvPr/>
        </p:nvSpPr>
        <p:spPr bwMode="auto">
          <a:xfrm>
            <a:off x="7832725" y="2408238"/>
            <a:ext cx="233363" cy="44926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H</a:t>
            </a:r>
          </a:p>
        </p:txBody>
      </p:sp>
      <p:sp>
        <p:nvSpPr>
          <p:cNvPr id="768043" name="Line 43"/>
          <p:cNvSpPr>
            <a:spLocks noChangeShapeType="1"/>
          </p:cNvSpPr>
          <p:nvPr/>
        </p:nvSpPr>
        <p:spPr bwMode="auto">
          <a:xfrm flipH="1">
            <a:off x="661988" y="1512888"/>
            <a:ext cx="14287" cy="21780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44" name="Line 44"/>
          <p:cNvSpPr>
            <a:spLocks noChangeShapeType="1"/>
          </p:cNvSpPr>
          <p:nvPr/>
        </p:nvSpPr>
        <p:spPr bwMode="auto">
          <a:xfrm flipH="1">
            <a:off x="7162800" y="1511300"/>
            <a:ext cx="14288" cy="21780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45" name="Text Box 45"/>
          <p:cNvSpPr txBox="1">
            <a:spLocks noChangeArrowheads="1"/>
          </p:cNvSpPr>
          <p:nvPr/>
        </p:nvSpPr>
        <p:spPr bwMode="auto">
          <a:xfrm>
            <a:off x="1698625" y="2112963"/>
            <a:ext cx="1147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timeout</a:t>
            </a:r>
          </a:p>
        </p:txBody>
      </p:sp>
      <p:sp>
        <p:nvSpPr>
          <p:cNvPr id="768046" name="Text Box 46"/>
          <p:cNvSpPr txBox="1">
            <a:spLocks noChangeArrowheads="1"/>
          </p:cNvSpPr>
          <p:nvPr/>
        </p:nvSpPr>
        <p:spPr bwMode="auto">
          <a:xfrm>
            <a:off x="3743325" y="2109788"/>
            <a:ext cx="11477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timeout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6" grpId="0" animBg="1"/>
      <p:bldP spid="768022" grpId="0" animBg="1"/>
      <p:bldP spid="768027" grpId="0" animBg="1"/>
      <p:bldP spid="768028" grpId="0" animBg="1"/>
      <p:bldP spid="768029" grpId="0" animBg="1"/>
      <p:bldP spid="768033" grpId="0" animBg="1"/>
      <p:bldP spid="768034" grpId="0" animBg="1"/>
      <p:bldP spid="768035" grpId="0" animBg="1"/>
      <p:bldP spid="768037" grpId="0" animBg="1"/>
      <p:bldP spid="768038" grpId="0" animBg="1"/>
      <p:bldP spid="768039" grpId="0" animBg="1"/>
      <p:bldP spid="768040" grpId="0" animBg="1"/>
      <p:bldP spid="768041" grpId="0" animBg="1"/>
      <p:bldP spid="768043" grpId="0" animBg="1"/>
      <p:bldP spid="768044" grpId="0" animBg="1"/>
      <p:bldP spid="768044" grpId="1" animBg="1"/>
      <p:bldP spid="768045" grpId="0"/>
      <p:bldP spid="76804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21B4F19-3825-4D6F-9FCA-CBDA8E22C6E7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8E993FE-1C4F-4D12-A5BD-101A156F92CE}" type="slidenum">
              <a:rPr lang="en-US" smtClean="0">
                <a:latin typeface="Verdana" pitchFamily="34" charset="0"/>
              </a:rPr>
              <a:pPr/>
              <a:t>52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</a:t>
            </a:r>
            <a:br>
              <a:rPr lang="en-US" sz="3600" smtClean="0"/>
            </a:br>
            <a:r>
              <a:rPr lang="en-US" sz="2800" i="1" smtClean="0"/>
              <a:t>Stop and Wait with error</a:t>
            </a:r>
          </a:p>
        </p:txBody>
      </p:sp>
      <p:sp>
        <p:nvSpPr>
          <p:cNvPr id="54278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57200" y="3687763"/>
            <a:ext cx="8229600" cy="750887"/>
          </a:xfrm>
        </p:spPr>
        <p:txBody>
          <a:bodyPr/>
          <a:lstStyle/>
          <a:p>
            <a:pPr eaLnBrk="1" hangingPunct="1"/>
            <a:r>
              <a:rPr lang="en-US" i="1" smtClean="0">
                <a:latin typeface="Times New Roman" pitchFamily="18" charset="0"/>
              </a:rPr>
              <a:t>k</a:t>
            </a:r>
            <a:r>
              <a:rPr lang="en-US" smtClean="0"/>
              <a:t>: number of unsuccessful attempts</a:t>
            </a:r>
          </a:p>
        </p:txBody>
      </p:sp>
      <p:graphicFrame>
        <p:nvGraphicFramePr>
          <p:cNvPr id="54279" name="Object 25"/>
          <p:cNvGraphicFramePr>
            <a:graphicFrameLocks noGrp="1" noChangeAspect="1"/>
          </p:cNvGraphicFramePr>
          <p:nvPr>
            <p:ph idx="4294967295"/>
          </p:nvPr>
        </p:nvGraphicFramePr>
        <p:xfrm>
          <a:off x="819150" y="4597400"/>
          <a:ext cx="63341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4" name="Equation" r:id="rId3" imgW="3022560" imgH="431640" progId="Equation.3">
                  <p:embed/>
                </p:oleObj>
              </mc:Choice>
              <mc:Fallback>
                <p:oleObj name="Equation" r:id="rId3" imgW="3022560" imgH="4316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597400"/>
                        <a:ext cx="63341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80" name="Group 50"/>
          <p:cNvGrpSpPr>
            <a:grpSpLocks/>
          </p:cNvGrpSpPr>
          <p:nvPr/>
        </p:nvGrpSpPr>
        <p:grpSpPr bwMode="auto">
          <a:xfrm>
            <a:off x="228600" y="1368425"/>
            <a:ext cx="8821738" cy="2220913"/>
            <a:chOff x="144" y="709"/>
            <a:chExt cx="5557" cy="1399"/>
          </a:xfrm>
        </p:grpSpPr>
        <p:sp>
          <p:nvSpPr>
            <p:cNvPr id="54281" name="Line 5"/>
            <p:cNvSpPr>
              <a:spLocks noChangeShapeType="1"/>
            </p:cNvSpPr>
            <p:nvPr/>
          </p:nvSpPr>
          <p:spPr bwMode="auto">
            <a:xfrm flipV="1">
              <a:off x="179" y="1571"/>
              <a:ext cx="5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Rectangle 6"/>
            <p:cNvSpPr>
              <a:spLocks noChangeArrowheads="1"/>
            </p:cNvSpPr>
            <p:nvPr/>
          </p:nvSpPr>
          <p:spPr bwMode="auto">
            <a:xfrm>
              <a:off x="425" y="1279"/>
              <a:ext cx="576" cy="28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4283" name="Line 7"/>
            <p:cNvSpPr>
              <a:spLocks noChangeShapeType="1"/>
            </p:cNvSpPr>
            <p:nvPr/>
          </p:nvSpPr>
          <p:spPr bwMode="auto">
            <a:xfrm flipV="1">
              <a:off x="144" y="2094"/>
              <a:ext cx="5549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Rectangle 8"/>
            <p:cNvSpPr>
              <a:spLocks noChangeArrowheads="1"/>
            </p:cNvSpPr>
            <p:nvPr/>
          </p:nvSpPr>
          <p:spPr bwMode="auto">
            <a:xfrm>
              <a:off x="844" y="1286"/>
              <a:ext cx="147" cy="28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H</a:t>
              </a:r>
            </a:p>
          </p:txBody>
        </p:sp>
        <p:sp>
          <p:nvSpPr>
            <p:cNvPr id="54285" name="Line 9"/>
            <p:cNvSpPr>
              <a:spLocks noChangeShapeType="1"/>
            </p:cNvSpPr>
            <p:nvPr/>
          </p:nvSpPr>
          <p:spPr bwMode="auto">
            <a:xfrm>
              <a:off x="1015" y="1362"/>
              <a:ext cx="72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Rectangle 10"/>
            <p:cNvSpPr>
              <a:spLocks noChangeArrowheads="1"/>
            </p:cNvSpPr>
            <p:nvPr/>
          </p:nvSpPr>
          <p:spPr bwMode="auto">
            <a:xfrm>
              <a:off x="1757" y="1278"/>
              <a:ext cx="576" cy="28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4287" name="Rectangle 11"/>
            <p:cNvSpPr>
              <a:spLocks noChangeArrowheads="1"/>
            </p:cNvSpPr>
            <p:nvPr/>
          </p:nvSpPr>
          <p:spPr bwMode="auto">
            <a:xfrm>
              <a:off x="2176" y="1285"/>
              <a:ext cx="147" cy="28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H</a:t>
              </a:r>
            </a:p>
          </p:txBody>
        </p:sp>
        <p:sp>
          <p:nvSpPr>
            <p:cNvPr id="54288" name="Line 12"/>
            <p:cNvSpPr>
              <a:spLocks noChangeShapeType="1"/>
            </p:cNvSpPr>
            <p:nvPr/>
          </p:nvSpPr>
          <p:spPr bwMode="auto">
            <a:xfrm>
              <a:off x="2349" y="1370"/>
              <a:ext cx="72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9" name="Rectangle 13"/>
            <p:cNvSpPr>
              <a:spLocks noChangeArrowheads="1"/>
            </p:cNvSpPr>
            <p:nvPr/>
          </p:nvSpPr>
          <p:spPr bwMode="auto">
            <a:xfrm>
              <a:off x="3082" y="1277"/>
              <a:ext cx="576" cy="28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4290" name="Rectangle 14"/>
            <p:cNvSpPr>
              <a:spLocks noChangeArrowheads="1"/>
            </p:cNvSpPr>
            <p:nvPr/>
          </p:nvSpPr>
          <p:spPr bwMode="auto">
            <a:xfrm>
              <a:off x="3501" y="1275"/>
              <a:ext cx="147" cy="28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H</a:t>
              </a:r>
            </a:p>
          </p:txBody>
        </p:sp>
        <p:sp>
          <p:nvSpPr>
            <p:cNvPr id="54291" name="Line 15"/>
            <p:cNvSpPr>
              <a:spLocks noChangeShapeType="1"/>
            </p:cNvSpPr>
            <p:nvPr/>
          </p:nvSpPr>
          <p:spPr bwMode="auto">
            <a:xfrm>
              <a:off x="3675" y="1563"/>
              <a:ext cx="366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2" name="Rectangle 16"/>
            <p:cNvSpPr>
              <a:spLocks noChangeArrowheads="1"/>
            </p:cNvSpPr>
            <p:nvPr/>
          </p:nvSpPr>
          <p:spPr bwMode="auto">
            <a:xfrm>
              <a:off x="4048" y="1813"/>
              <a:ext cx="147" cy="28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54293" name="Line 17"/>
            <p:cNvSpPr>
              <a:spLocks noChangeShapeType="1"/>
            </p:cNvSpPr>
            <p:nvPr/>
          </p:nvSpPr>
          <p:spPr bwMode="auto">
            <a:xfrm flipV="1">
              <a:off x="4187" y="1554"/>
              <a:ext cx="339" cy="5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4" name="Rectangle 18"/>
            <p:cNvSpPr>
              <a:spLocks noChangeArrowheads="1"/>
            </p:cNvSpPr>
            <p:nvPr/>
          </p:nvSpPr>
          <p:spPr bwMode="auto">
            <a:xfrm>
              <a:off x="4515" y="1276"/>
              <a:ext cx="576" cy="28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4295" name="Rectangle 19"/>
            <p:cNvSpPr>
              <a:spLocks noChangeArrowheads="1"/>
            </p:cNvSpPr>
            <p:nvPr/>
          </p:nvSpPr>
          <p:spPr bwMode="auto">
            <a:xfrm>
              <a:off x="4934" y="1274"/>
              <a:ext cx="147" cy="283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H</a:t>
              </a:r>
            </a:p>
          </p:txBody>
        </p:sp>
        <p:sp>
          <p:nvSpPr>
            <p:cNvPr id="54296" name="Line 20"/>
            <p:cNvSpPr>
              <a:spLocks noChangeShapeType="1"/>
            </p:cNvSpPr>
            <p:nvPr/>
          </p:nvSpPr>
          <p:spPr bwMode="auto">
            <a:xfrm flipH="1">
              <a:off x="417" y="710"/>
              <a:ext cx="9" cy="13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7" name="Line 21"/>
            <p:cNvSpPr>
              <a:spLocks noChangeShapeType="1"/>
            </p:cNvSpPr>
            <p:nvPr/>
          </p:nvSpPr>
          <p:spPr bwMode="auto">
            <a:xfrm flipH="1">
              <a:off x="4512" y="709"/>
              <a:ext cx="9" cy="13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98" name="Text Box 22"/>
            <p:cNvSpPr txBox="1">
              <a:spLocks noChangeArrowheads="1"/>
            </p:cNvSpPr>
            <p:nvPr/>
          </p:nvSpPr>
          <p:spPr bwMode="auto">
            <a:xfrm>
              <a:off x="1070" y="1088"/>
              <a:ext cx="7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timeout</a:t>
              </a:r>
            </a:p>
          </p:txBody>
        </p:sp>
        <p:sp>
          <p:nvSpPr>
            <p:cNvPr id="54299" name="Text Box 23"/>
            <p:cNvSpPr txBox="1">
              <a:spLocks noChangeArrowheads="1"/>
            </p:cNvSpPr>
            <p:nvPr/>
          </p:nvSpPr>
          <p:spPr bwMode="auto">
            <a:xfrm>
              <a:off x="2358" y="1086"/>
              <a:ext cx="7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timeout</a:t>
              </a:r>
            </a:p>
          </p:txBody>
        </p:sp>
        <p:sp>
          <p:nvSpPr>
            <p:cNvPr id="54300" name="Line 48"/>
            <p:cNvSpPr>
              <a:spLocks noChangeShapeType="1"/>
            </p:cNvSpPr>
            <p:nvPr/>
          </p:nvSpPr>
          <p:spPr bwMode="auto">
            <a:xfrm flipH="1">
              <a:off x="1750" y="727"/>
              <a:ext cx="9" cy="13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301" name="Line 49"/>
            <p:cNvSpPr>
              <a:spLocks noChangeShapeType="1"/>
            </p:cNvSpPr>
            <p:nvPr/>
          </p:nvSpPr>
          <p:spPr bwMode="auto">
            <a:xfrm flipH="1">
              <a:off x="3085" y="736"/>
              <a:ext cx="9" cy="13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6D9D43-FB31-4882-913E-9ED1176BDDBB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8B9F7D3-1F03-41CC-BDDB-D723EAEFB11D}" type="slidenum">
              <a:rPr lang="en-US" smtClean="0">
                <a:latin typeface="Verdana" pitchFamily="34" charset="0"/>
              </a:rPr>
              <a:pPr/>
              <a:t>53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</a:t>
            </a:r>
            <a:br>
              <a:rPr lang="en-US" sz="3600" smtClean="0"/>
            </a:br>
            <a:r>
              <a:rPr lang="en-US" sz="2800" i="1" smtClean="0"/>
              <a:t>Stop and Wait </a:t>
            </a:r>
          </a:p>
        </p:txBody>
      </p:sp>
      <p:sp>
        <p:nvSpPr>
          <p:cNvPr id="77312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Idea: If we find an average </a:t>
            </a:r>
            <a:r>
              <a:rPr lang="en-US" i="1" dirty="0" smtClean="0">
                <a:latin typeface="Times New Roman" pitchFamily="18" charset="0"/>
              </a:rPr>
              <a:t>k</a:t>
            </a:r>
            <a:r>
              <a:rPr lang="en-US" dirty="0" smtClean="0"/>
              <a:t> then we can find an average </a:t>
            </a:r>
            <a:r>
              <a:rPr lang="en-US" i="1" dirty="0" smtClean="0">
                <a:sym typeface="Symbol" pitchFamily="18" charset="2"/>
              </a:rPr>
              <a:t></a:t>
            </a:r>
          </a:p>
          <a:p>
            <a:pPr eaLnBrk="1" hangingPunct="1"/>
            <a:r>
              <a:rPr lang="en-US" dirty="0" smtClean="0">
                <a:sym typeface="Symbol" pitchFamily="18" charset="2"/>
              </a:rPr>
              <a:t>Average k depends on the probability of unsuccessful transmission</a:t>
            </a:r>
          </a:p>
          <a:p>
            <a:pPr lvl="1" eaLnBrk="1" hangingPunct="1"/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: P{loss of data packet}   P</a:t>
            </a:r>
            <a:r>
              <a:rPr lang="en-US" baseline="-25000" dirty="0" smtClean="0"/>
              <a:t>2</a:t>
            </a:r>
            <a:r>
              <a:rPr lang="en-US" dirty="0" smtClean="0"/>
              <a:t>: P{loss of ACK}</a:t>
            </a:r>
          </a:p>
          <a:p>
            <a:pPr lvl="1" eaLnBrk="1" hangingPunct="1"/>
            <a:r>
              <a:rPr lang="en-US" dirty="0" err="1" smtClean="0"/>
              <a:t>P</a:t>
            </a:r>
            <a:r>
              <a:rPr lang="en-US" baseline="-25000" dirty="0" err="1" smtClean="0"/>
              <a:t>success</a:t>
            </a:r>
            <a:r>
              <a:rPr lang="en-US" dirty="0" smtClean="0"/>
              <a:t>=(1-P</a:t>
            </a:r>
            <a:r>
              <a:rPr lang="en-US" baseline="-25000" dirty="0" smtClean="0"/>
              <a:t>1</a:t>
            </a:r>
            <a:r>
              <a:rPr lang="en-US" dirty="0" smtClean="0"/>
              <a:t>)(1-P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err="1" smtClean="0"/>
              <a:t>P</a:t>
            </a:r>
            <a:r>
              <a:rPr lang="en-US" baseline="-25000" dirty="0" err="1" smtClean="0"/>
              <a:t>failure</a:t>
            </a:r>
            <a:r>
              <a:rPr lang="en-US" dirty="0" smtClean="0"/>
              <a:t>=1-(1-P</a:t>
            </a:r>
            <a:r>
              <a:rPr lang="en-US" baseline="-25000" dirty="0" smtClean="0"/>
              <a:t>1</a:t>
            </a:r>
            <a:r>
              <a:rPr lang="en-US" dirty="0" smtClean="0"/>
              <a:t>)(1-P</a:t>
            </a:r>
            <a:r>
              <a:rPr lang="en-US" baseline="-25000" dirty="0" smtClean="0"/>
              <a:t>2</a:t>
            </a:r>
            <a:r>
              <a:rPr lang="en-US" dirty="0" smtClean="0"/>
              <a:t>)=L</a:t>
            </a:r>
          </a:p>
          <a:p>
            <a:pPr eaLnBrk="1" hangingPunct="1"/>
            <a:r>
              <a:rPr lang="en-US" dirty="0" smtClean="0"/>
              <a:t>P[success at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attempt]=(1-L)L</a:t>
            </a:r>
            <a:r>
              <a:rPr lang="en-US" baseline="30000" dirty="0" smtClean="0"/>
              <a:t>i-1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3EEBB4-AAED-45E5-9043-9AAE4A33D14E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6323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632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55348D-42EC-40C2-9E38-3D1B022C9253}" type="slidenum">
              <a:rPr lang="en-US" smtClean="0">
                <a:latin typeface="Verdana" pitchFamily="34" charset="0"/>
              </a:rPr>
              <a:pPr/>
              <a:t>54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</a:t>
            </a:r>
            <a:br>
              <a:rPr lang="en-US" sz="3600" smtClean="0"/>
            </a:br>
            <a:r>
              <a:rPr lang="en-US" sz="2800" i="1" smtClean="0"/>
              <a:t>Stop and Wait 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894388" cy="57785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400" smtClean="0"/>
              <a:t>Expected number of transmissions :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  <p:graphicFrame>
        <p:nvGraphicFramePr>
          <p:cNvPr id="687110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4000" y="3541713"/>
          <a:ext cx="209073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8" name="Equation" r:id="rId3" imgW="1205977" imgH="393529" progId="Equation.3">
                  <p:embed/>
                </p:oleObj>
              </mc:Choice>
              <mc:Fallback>
                <p:oleObj name="Equation" r:id="rId3" imgW="1205977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41713"/>
                        <a:ext cx="2090738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09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70013" y="2097088"/>
          <a:ext cx="23987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9" name="Equation" r:id="rId5" imgW="1320227" imgH="431613" progId="Equation.3">
                  <p:embed/>
                </p:oleObj>
              </mc:Choice>
              <mc:Fallback>
                <p:oleObj name="Equation" r:id="rId5" imgW="1320227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2097088"/>
                        <a:ext cx="2398712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4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82814572"/>
              </p:ext>
            </p:extLst>
          </p:nvPr>
        </p:nvGraphicFramePr>
        <p:xfrm>
          <a:off x="990600" y="4748213"/>
          <a:ext cx="56054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0" name="Equation" r:id="rId7" imgW="3263760" imgH="583920" progId="Equation.3">
                  <p:embed/>
                </p:oleObj>
              </mc:Choice>
              <mc:Fallback>
                <p:oleObj name="Equation" r:id="rId7" imgW="3263760" imgH="583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748213"/>
                        <a:ext cx="560546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16" name="Rectangle 12"/>
          <p:cNvSpPr>
            <a:spLocks noChangeArrowheads="1"/>
          </p:cNvSpPr>
          <p:nvPr/>
        </p:nvSpPr>
        <p:spPr bwMode="auto">
          <a:xfrm>
            <a:off x="549275" y="2909888"/>
            <a:ext cx="697071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400"/>
              <a:t>Expected number of retransmissions:</a:t>
            </a:r>
          </a:p>
        </p:txBody>
      </p:sp>
      <p:sp>
        <p:nvSpPr>
          <p:cNvPr id="687117" name="Rectangle 13"/>
          <p:cNvSpPr>
            <a:spLocks noChangeArrowheads="1"/>
          </p:cNvSpPr>
          <p:nvPr/>
        </p:nvSpPr>
        <p:spPr bwMode="auto">
          <a:xfrm>
            <a:off x="531813" y="4297363"/>
            <a:ext cx="697071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sz="2400"/>
              <a:t>Efficiency: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FC9451-7E29-4007-A247-E51FB48F13B4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73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73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C829EC-423F-4A68-B0EC-D9748CE7C656}" type="slidenum">
              <a:rPr lang="en-US" smtClean="0">
                <a:latin typeface="Verdana" pitchFamily="34" charset="0"/>
              </a:rPr>
              <a:pPr/>
              <a:t>55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</a:t>
            </a:r>
            <a:br>
              <a:rPr lang="en-US" sz="3600" smtClean="0"/>
            </a:br>
            <a:r>
              <a:rPr lang="en-US" sz="2800" i="1" smtClean="0"/>
              <a:t>Stop and Wait </a:t>
            </a:r>
          </a:p>
        </p:txBody>
      </p:sp>
      <p:sp>
        <p:nvSpPr>
          <p:cNvPr id="57350" name="Rectangle 1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69225" cy="693738"/>
          </a:xfrm>
        </p:spPr>
        <p:txBody>
          <a:bodyPr/>
          <a:lstStyle/>
          <a:p>
            <a:pPr eaLnBrk="1" hangingPunct="1"/>
            <a:r>
              <a:rPr lang="en-US" sz="2800" smtClean="0"/>
              <a:t>What is a good timeout?</a:t>
            </a:r>
          </a:p>
        </p:txBody>
      </p:sp>
      <p:sp>
        <p:nvSpPr>
          <p:cNvPr id="57351" name="Line 13"/>
          <p:cNvSpPr>
            <a:spLocks noChangeShapeType="1"/>
          </p:cNvSpPr>
          <p:nvPr/>
        </p:nvSpPr>
        <p:spPr bwMode="auto">
          <a:xfrm flipV="1">
            <a:off x="676275" y="3756025"/>
            <a:ext cx="4411663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2" name="Rectangle 14"/>
          <p:cNvSpPr>
            <a:spLocks noChangeArrowheads="1"/>
          </p:cNvSpPr>
          <p:nvPr/>
        </p:nvSpPr>
        <p:spPr bwMode="auto">
          <a:xfrm>
            <a:off x="865188" y="3322638"/>
            <a:ext cx="914400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latin typeface="Times New Roman" pitchFamily="18" charset="0"/>
              </a:rPr>
              <a:t>D</a:t>
            </a:r>
          </a:p>
        </p:txBody>
      </p:sp>
      <p:sp>
        <p:nvSpPr>
          <p:cNvPr id="57353" name="Line 15"/>
          <p:cNvSpPr>
            <a:spLocks noChangeShapeType="1"/>
          </p:cNvSpPr>
          <p:nvPr/>
        </p:nvSpPr>
        <p:spPr bwMode="auto">
          <a:xfrm>
            <a:off x="1779588" y="3786188"/>
            <a:ext cx="46355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Rectangle 16"/>
          <p:cNvSpPr>
            <a:spLocks noChangeArrowheads="1"/>
          </p:cNvSpPr>
          <p:nvPr/>
        </p:nvSpPr>
        <p:spPr bwMode="auto">
          <a:xfrm>
            <a:off x="2260600" y="4019550"/>
            <a:ext cx="625475" cy="5794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>
                <a:latin typeface="Times New Roman" pitchFamily="18" charset="0"/>
              </a:rPr>
              <a:t>A</a:t>
            </a:r>
          </a:p>
        </p:txBody>
      </p:sp>
      <p:sp>
        <p:nvSpPr>
          <p:cNvPr id="57355" name="Line 17"/>
          <p:cNvSpPr>
            <a:spLocks noChangeShapeType="1"/>
          </p:cNvSpPr>
          <p:nvPr/>
        </p:nvSpPr>
        <p:spPr bwMode="auto">
          <a:xfrm flipV="1">
            <a:off x="2882900" y="3756025"/>
            <a:ext cx="696913" cy="842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Rectangle 18"/>
          <p:cNvSpPr>
            <a:spLocks noChangeArrowheads="1"/>
          </p:cNvSpPr>
          <p:nvPr/>
        </p:nvSpPr>
        <p:spPr bwMode="auto">
          <a:xfrm>
            <a:off x="3614738" y="3319463"/>
            <a:ext cx="914400" cy="44926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357" name="Line 19"/>
          <p:cNvSpPr>
            <a:spLocks noChangeShapeType="1"/>
          </p:cNvSpPr>
          <p:nvPr/>
        </p:nvSpPr>
        <p:spPr bwMode="auto">
          <a:xfrm flipH="1">
            <a:off x="850900" y="2360613"/>
            <a:ext cx="14288" cy="21780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8" name="Line 20"/>
          <p:cNvSpPr>
            <a:spLocks noChangeShapeType="1"/>
          </p:cNvSpPr>
          <p:nvPr/>
        </p:nvSpPr>
        <p:spPr bwMode="auto">
          <a:xfrm>
            <a:off x="1785938" y="290353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21"/>
          <p:cNvSpPr>
            <a:spLocks noChangeShapeType="1"/>
          </p:cNvSpPr>
          <p:nvPr/>
        </p:nvSpPr>
        <p:spPr bwMode="auto">
          <a:xfrm>
            <a:off x="2260600" y="2865438"/>
            <a:ext cx="0" cy="1724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Line 22"/>
          <p:cNvSpPr>
            <a:spLocks noChangeShapeType="1"/>
          </p:cNvSpPr>
          <p:nvPr/>
        </p:nvSpPr>
        <p:spPr bwMode="auto">
          <a:xfrm>
            <a:off x="2897188" y="2878138"/>
            <a:ext cx="0" cy="1724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1" name="Line 23"/>
          <p:cNvSpPr>
            <a:spLocks noChangeShapeType="1"/>
          </p:cNvSpPr>
          <p:nvPr/>
        </p:nvSpPr>
        <p:spPr bwMode="auto">
          <a:xfrm>
            <a:off x="3614738" y="2400300"/>
            <a:ext cx="0" cy="218916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Text Box 24"/>
          <p:cNvSpPr txBox="1">
            <a:spLocks noChangeArrowheads="1"/>
          </p:cNvSpPr>
          <p:nvPr/>
        </p:nvSpPr>
        <p:spPr bwMode="auto">
          <a:xfrm>
            <a:off x="2228850" y="3324225"/>
            <a:ext cx="871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A/b</a:t>
            </a:r>
            <a:r>
              <a:rPr lang="en-US" i="1" baseline="-25000">
                <a:latin typeface="Times New Roman" pitchFamily="18" charset="0"/>
              </a:rPr>
              <a:t>r</a:t>
            </a:r>
          </a:p>
        </p:txBody>
      </p:sp>
      <p:sp>
        <p:nvSpPr>
          <p:cNvPr id="57363" name="Text Box 25"/>
          <p:cNvSpPr txBox="1">
            <a:spLocks noChangeArrowheads="1"/>
          </p:cNvSpPr>
          <p:nvPr/>
        </p:nvSpPr>
        <p:spPr bwMode="auto">
          <a:xfrm>
            <a:off x="2801938" y="2763838"/>
            <a:ext cx="5667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t</a:t>
            </a:r>
            <a:r>
              <a:rPr lang="en-US" baseline="-25000">
                <a:latin typeface="Times New Roman" pitchFamily="18" charset="0"/>
              </a:rPr>
              <a:t>rs</a:t>
            </a:r>
          </a:p>
        </p:txBody>
      </p:sp>
      <p:sp>
        <p:nvSpPr>
          <p:cNvPr id="57364" name="Text Box 27"/>
          <p:cNvSpPr txBox="1">
            <a:spLocks noChangeArrowheads="1"/>
          </p:cNvSpPr>
          <p:nvPr/>
        </p:nvSpPr>
        <p:spPr bwMode="auto">
          <a:xfrm>
            <a:off x="1749425" y="2801938"/>
            <a:ext cx="566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t</a:t>
            </a:r>
            <a:r>
              <a:rPr lang="en-US" baseline="-25000">
                <a:latin typeface="Times New Roman" pitchFamily="18" charset="0"/>
              </a:rPr>
              <a:t>sr</a:t>
            </a:r>
          </a:p>
        </p:txBody>
      </p:sp>
      <p:sp>
        <p:nvSpPr>
          <p:cNvPr id="57365" name="Line 29"/>
          <p:cNvSpPr>
            <a:spLocks noChangeShapeType="1"/>
          </p:cNvSpPr>
          <p:nvPr/>
        </p:nvSpPr>
        <p:spPr bwMode="auto">
          <a:xfrm flipV="1">
            <a:off x="663575" y="4586288"/>
            <a:ext cx="4411663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6" name="Rectangle 30"/>
          <p:cNvSpPr>
            <a:spLocks noChangeArrowheads="1"/>
          </p:cNvSpPr>
          <p:nvPr/>
        </p:nvSpPr>
        <p:spPr bwMode="auto">
          <a:xfrm>
            <a:off x="1530350" y="3333750"/>
            <a:ext cx="233363" cy="449263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i="1"/>
              <a:t>H</a:t>
            </a:r>
          </a:p>
        </p:txBody>
      </p:sp>
      <p:sp>
        <p:nvSpPr>
          <p:cNvPr id="57367" name="Rectangle 31"/>
          <p:cNvSpPr>
            <a:spLocks noChangeArrowheads="1"/>
          </p:cNvSpPr>
          <p:nvPr/>
        </p:nvSpPr>
        <p:spPr bwMode="auto">
          <a:xfrm>
            <a:off x="4300538" y="3303588"/>
            <a:ext cx="233362" cy="449262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368" name="Text Box 32"/>
          <p:cNvSpPr txBox="1">
            <a:spLocks noChangeArrowheads="1"/>
          </p:cNvSpPr>
          <p:nvPr/>
        </p:nvSpPr>
        <p:spPr bwMode="auto">
          <a:xfrm>
            <a:off x="877888" y="2871788"/>
            <a:ext cx="871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P/b</a:t>
            </a:r>
            <a:r>
              <a:rPr lang="en-US" i="1" baseline="-25000">
                <a:latin typeface="Times New Roman" pitchFamily="18" charset="0"/>
              </a:rPr>
              <a:t>s</a:t>
            </a:r>
          </a:p>
        </p:txBody>
      </p:sp>
      <p:graphicFrame>
        <p:nvGraphicFramePr>
          <p:cNvPr id="779298" name="Object 3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30338" y="5070475"/>
          <a:ext cx="2987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4" name="Equation" r:id="rId3" imgW="1536480" imgH="228600" progId="Equation.3">
                  <p:embed/>
                </p:oleObj>
              </mc:Choice>
              <mc:Fallback>
                <p:oleObj name="Equation" r:id="rId3" imgW="153648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5070475"/>
                        <a:ext cx="29876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300" name="Line 36"/>
          <p:cNvSpPr>
            <a:spLocks noChangeShapeType="1"/>
          </p:cNvSpPr>
          <p:nvPr/>
        </p:nvSpPr>
        <p:spPr bwMode="auto">
          <a:xfrm>
            <a:off x="1785938" y="2705100"/>
            <a:ext cx="18430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301" name="Text Box 37"/>
          <p:cNvSpPr txBox="1">
            <a:spLocks noChangeArrowheads="1"/>
          </p:cNvSpPr>
          <p:nvPr/>
        </p:nvSpPr>
        <p:spPr bwMode="auto">
          <a:xfrm>
            <a:off x="2182813" y="2405063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i="1">
                <a:solidFill>
                  <a:srgbClr val="FF0000"/>
                </a:solidFill>
                <a:latin typeface="Times New Roman" pitchFamily="18" charset="0"/>
              </a:rPr>
              <a:t>Timeout</a:t>
            </a:r>
            <a:endParaRPr lang="en-US" i="1" baseline="-2500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300" grpId="0" animBg="1"/>
      <p:bldP spid="77930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35A2D4-E18B-42CF-9AF4-E72944944B76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BED39F0-C302-4589-940A-2C6539EAB642}" type="slidenum">
              <a:rPr lang="en-US" smtClean="0">
                <a:latin typeface="Verdana" pitchFamily="34" charset="0"/>
              </a:rPr>
              <a:pPr/>
              <a:t>56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</a:t>
            </a:r>
            <a:br>
              <a:rPr lang="en-US" sz="3600" smtClean="0"/>
            </a:br>
            <a:r>
              <a:rPr lang="en-US" sz="2800" i="1" smtClean="0"/>
              <a:t>Sliding Window with Selective Repeat</a:t>
            </a:r>
          </a:p>
        </p:txBody>
      </p:sp>
      <p:sp>
        <p:nvSpPr>
          <p:cNvPr id="58374" name="Line 3"/>
          <p:cNvSpPr>
            <a:spLocks noChangeShapeType="1"/>
          </p:cNvSpPr>
          <p:nvPr/>
        </p:nvSpPr>
        <p:spPr bwMode="auto">
          <a:xfrm flipV="1">
            <a:off x="311150" y="5094288"/>
            <a:ext cx="5513388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Rectangle 4"/>
          <p:cNvSpPr>
            <a:spLocks noChangeArrowheads="1"/>
          </p:cNvSpPr>
          <p:nvPr/>
        </p:nvSpPr>
        <p:spPr bwMode="auto">
          <a:xfrm>
            <a:off x="500063" y="4660900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58376" name="Rectangle 5"/>
          <p:cNvSpPr>
            <a:spLocks noChangeArrowheads="1"/>
          </p:cNvSpPr>
          <p:nvPr/>
        </p:nvSpPr>
        <p:spPr bwMode="auto">
          <a:xfrm>
            <a:off x="996950" y="4659313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58377" name="Rectangle 6"/>
          <p:cNvSpPr>
            <a:spLocks noChangeArrowheads="1"/>
          </p:cNvSpPr>
          <p:nvPr/>
        </p:nvSpPr>
        <p:spPr bwMode="auto">
          <a:xfrm>
            <a:off x="1487488" y="4657725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58378" name="Rectangle 7"/>
          <p:cNvSpPr>
            <a:spLocks noChangeArrowheads="1"/>
          </p:cNvSpPr>
          <p:nvPr/>
        </p:nvSpPr>
        <p:spPr bwMode="auto">
          <a:xfrm>
            <a:off x="1954213" y="4659313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58379" name="Rectangle 8"/>
          <p:cNvSpPr>
            <a:spLocks noChangeArrowheads="1"/>
          </p:cNvSpPr>
          <p:nvPr/>
        </p:nvSpPr>
        <p:spPr bwMode="auto">
          <a:xfrm>
            <a:off x="2446338" y="4657725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58380" name="Rectangle 9"/>
          <p:cNvSpPr>
            <a:spLocks noChangeArrowheads="1"/>
          </p:cNvSpPr>
          <p:nvPr/>
        </p:nvSpPr>
        <p:spPr bwMode="auto">
          <a:xfrm>
            <a:off x="2960688" y="4656138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58381" name="Rectangle 10"/>
          <p:cNvSpPr>
            <a:spLocks noChangeArrowheads="1"/>
          </p:cNvSpPr>
          <p:nvPr/>
        </p:nvSpPr>
        <p:spPr bwMode="auto">
          <a:xfrm>
            <a:off x="3452813" y="4659313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89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914650"/>
          </a:xfrm>
        </p:spPr>
        <p:txBody>
          <a:bodyPr/>
          <a:lstStyle/>
          <a:p>
            <a:pPr eaLnBrk="1" hangingPunct="1"/>
            <a:r>
              <a:rPr lang="en-US" sz="2800" smtClean="0"/>
              <a:t>Large Window: </a:t>
            </a:r>
          </a:p>
          <a:p>
            <a:pPr lvl="1" eaLnBrk="1" hangingPunct="1"/>
            <a:r>
              <a:rPr lang="en-US" sz="2400" i="1" smtClean="0">
                <a:latin typeface="Times New Roman" pitchFamily="18" charset="0"/>
              </a:rPr>
              <a:t>WP/b</a:t>
            </a:r>
            <a:r>
              <a:rPr lang="en-US" sz="2400" i="1" baseline="-25000" smtClean="0">
                <a:latin typeface="Times New Roman" pitchFamily="18" charset="0"/>
              </a:rPr>
              <a:t>s</a:t>
            </a:r>
            <a:r>
              <a:rPr lang="en-US" sz="2400" i="1" smtClean="0">
                <a:latin typeface="Times New Roman" pitchFamily="18" charset="0"/>
              </a:rPr>
              <a:t> </a:t>
            </a:r>
            <a:r>
              <a:rPr lang="en-US" sz="2400" smtClean="0"/>
              <a:t>&gt;&gt; arrival time of 1</a:t>
            </a:r>
            <a:r>
              <a:rPr lang="en-US" sz="2400" baseline="30000" smtClean="0"/>
              <a:t>st</a:t>
            </a:r>
            <a:r>
              <a:rPr lang="en-US" sz="2400" smtClean="0"/>
              <a:t> ACK</a:t>
            </a:r>
            <a:r>
              <a:rPr lang="en-US" sz="2400" smtClean="0">
                <a:sym typeface="Wingdings" pitchFamily="2" charset="2"/>
              </a:rPr>
              <a:t> Window is not exhausted before ACK arrives</a:t>
            </a:r>
            <a:endParaRPr lang="en-US" sz="2400" smtClean="0"/>
          </a:p>
          <a:p>
            <a:pPr lvl="1" eaLnBrk="1" hangingPunct="1"/>
            <a:r>
              <a:rPr lang="en-US" sz="2400" smtClean="0"/>
              <a:t>ACKS reach sender before sender window is exhausted (to have the pipelining in full effect ) </a:t>
            </a:r>
          </a:p>
          <a:p>
            <a:pPr lvl="1" eaLnBrk="1" hangingPunct="1"/>
            <a:r>
              <a:rPr lang="en-US" sz="2400" smtClean="0"/>
              <a:t>Continuous transmission</a:t>
            </a:r>
          </a:p>
          <a:p>
            <a:pPr lvl="1" eaLnBrk="1" hangingPunct="1"/>
            <a:endParaRPr lang="en-US" sz="2400" smtClean="0"/>
          </a:p>
          <a:p>
            <a:pPr lvl="1" eaLnBrk="1" hangingPunct="1"/>
            <a:endParaRPr lang="en-US" sz="2400" smtClean="0"/>
          </a:p>
        </p:txBody>
      </p:sp>
      <p:sp>
        <p:nvSpPr>
          <p:cNvPr id="58383" name="Line 12"/>
          <p:cNvSpPr>
            <a:spLocks noChangeShapeType="1"/>
          </p:cNvSpPr>
          <p:nvPr/>
        </p:nvSpPr>
        <p:spPr bwMode="auto">
          <a:xfrm flipV="1">
            <a:off x="280988" y="5935663"/>
            <a:ext cx="5513387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Line 14"/>
          <p:cNvSpPr>
            <a:spLocks noChangeShapeType="1"/>
          </p:cNvSpPr>
          <p:nvPr/>
        </p:nvSpPr>
        <p:spPr bwMode="auto">
          <a:xfrm flipV="1">
            <a:off x="1450975" y="5138738"/>
            <a:ext cx="639763" cy="827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5" name="Text Box 15"/>
          <p:cNvSpPr txBox="1">
            <a:spLocks noChangeArrowheads="1"/>
          </p:cNvSpPr>
          <p:nvPr/>
        </p:nvSpPr>
        <p:spPr bwMode="auto">
          <a:xfrm rot="-3155233">
            <a:off x="963613" y="5284788"/>
            <a:ext cx="1103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CB21D9-DAB5-482A-A794-F81CDB5974F5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02F1117-F3EF-4E96-949E-178907E19543}" type="slidenum">
              <a:rPr lang="en-US" smtClean="0">
                <a:latin typeface="Verdana" pitchFamily="34" charset="0"/>
              </a:rPr>
              <a:pPr/>
              <a:t>57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</a:t>
            </a:r>
            <a:br>
              <a:rPr lang="en-US" sz="3600" smtClean="0"/>
            </a:br>
            <a:r>
              <a:rPr lang="en-US" sz="2800" i="1" smtClean="0"/>
              <a:t>Sliding Window with Selective Repeat</a:t>
            </a:r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 flipV="1">
            <a:off x="311150" y="4394200"/>
            <a:ext cx="5513388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500063" y="3960813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59400" name="Rectangle 9"/>
          <p:cNvSpPr>
            <a:spLocks noChangeArrowheads="1"/>
          </p:cNvSpPr>
          <p:nvPr/>
        </p:nvSpPr>
        <p:spPr bwMode="auto">
          <a:xfrm>
            <a:off x="996950" y="3959225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59401" name="Rectangle 10"/>
          <p:cNvSpPr>
            <a:spLocks noChangeArrowheads="1"/>
          </p:cNvSpPr>
          <p:nvPr/>
        </p:nvSpPr>
        <p:spPr bwMode="auto">
          <a:xfrm>
            <a:off x="1487488" y="3957638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83373" name="Rectangle 13"/>
          <p:cNvSpPr>
            <a:spLocks noChangeArrowheads="1"/>
          </p:cNvSpPr>
          <p:nvPr/>
        </p:nvSpPr>
        <p:spPr bwMode="auto">
          <a:xfrm>
            <a:off x="1976438" y="3959225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83376" name="Rectangle 16"/>
          <p:cNvSpPr>
            <a:spLocks noChangeArrowheads="1"/>
          </p:cNvSpPr>
          <p:nvPr/>
        </p:nvSpPr>
        <p:spPr bwMode="auto">
          <a:xfrm>
            <a:off x="2468563" y="3957638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59404" name="Rectangle 21"/>
          <p:cNvSpPr>
            <a:spLocks noChangeArrowheads="1"/>
          </p:cNvSpPr>
          <p:nvPr/>
        </p:nvSpPr>
        <p:spPr bwMode="auto">
          <a:xfrm>
            <a:off x="2976563" y="3956050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83382" name="Rectangle 22"/>
          <p:cNvSpPr>
            <a:spLocks noChangeArrowheads="1"/>
          </p:cNvSpPr>
          <p:nvPr/>
        </p:nvSpPr>
        <p:spPr bwMode="auto">
          <a:xfrm>
            <a:off x="3468688" y="3959225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59406" name="Line 31"/>
          <p:cNvSpPr>
            <a:spLocks noChangeShapeType="1"/>
          </p:cNvSpPr>
          <p:nvPr/>
        </p:nvSpPr>
        <p:spPr bwMode="auto">
          <a:xfrm flipV="1">
            <a:off x="1387475" y="4384675"/>
            <a:ext cx="593725" cy="1509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7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7476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smtClean="0"/>
              <a:t>Line is always utilized. Efficiency is decreased due to</a:t>
            </a:r>
            <a:r>
              <a:rPr lang="en-US" smtClean="0">
                <a:solidFill>
                  <a:srgbClr val="FF3300"/>
                </a:solidFill>
              </a:rPr>
              <a:t> Header </a:t>
            </a:r>
            <a:r>
              <a:rPr lang="en-US" smtClean="0"/>
              <a:t>and</a:t>
            </a:r>
            <a:r>
              <a:rPr lang="en-US" smtClean="0">
                <a:solidFill>
                  <a:srgbClr val="FF3300"/>
                </a:solidFill>
              </a:rPr>
              <a:t> </a:t>
            </a:r>
            <a:r>
              <a:rPr lang="en-US" smtClean="0">
                <a:solidFill>
                  <a:srgbClr val="0033CC"/>
                </a:solidFill>
              </a:rPr>
              <a:t>Errors</a:t>
            </a:r>
          </a:p>
          <a:p>
            <a:pPr eaLnBrk="1" hangingPunct="1"/>
            <a:endParaRPr lang="en-US" smtClean="0"/>
          </a:p>
        </p:txBody>
      </p:sp>
      <p:sp>
        <p:nvSpPr>
          <p:cNvPr id="59408" name="Line 39"/>
          <p:cNvSpPr>
            <a:spLocks noChangeShapeType="1"/>
          </p:cNvSpPr>
          <p:nvPr/>
        </p:nvSpPr>
        <p:spPr bwMode="auto">
          <a:xfrm flipV="1">
            <a:off x="280988" y="5878513"/>
            <a:ext cx="5513387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83401" name="Object 41"/>
          <p:cNvGraphicFramePr>
            <a:graphicFrameLocks noChangeAspect="1"/>
          </p:cNvGraphicFramePr>
          <p:nvPr/>
        </p:nvGraphicFramePr>
        <p:xfrm>
          <a:off x="5722938" y="3014663"/>
          <a:ext cx="18288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7" name="Equation" r:id="rId3" imgW="1104900" imgH="393700" progId="Equation.3">
                  <p:embed/>
                </p:oleObj>
              </mc:Choice>
              <mc:Fallback>
                <p:oleObj name="Equation" r:id="rId3" imgW="1104900" imgH="3937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3014663"/>
                        <a:ext cx="18288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3402" name="Rectangle 42"/>
          <p:cNvSpPr>
            <a:spLocks noChangeArrowheads="1"/>
          </p:cNvSpPr>
          <p:nvPr/>
        </p:nvSpPr>
        <p:spPr bwMode="auto">
          <a:xfrm>
            <a:off x="6115050" y="3022600"/>
            <a:ext cx="714375" cy="7810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tr-TR"/>
          </a:p>
        </p:txBody>
      </p:sp>
      <p:sp>
        <p:nvSpPr>
          <p:cNvPr id="783403" name="Rectangle 43"/>
          <p:cNvSpPr>
            <a:spLocks noChangeArrowheads="1"/>
          </p:cNvSpPr>
          <p:nvPr/>
        </p:nvSpPr>
        <p:spPr bwMode="auto">
          <a:xfrm>
            <a:off x="6848475" y="3003550"/>
            <a:ext cx="676275" cy="8096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tr-TR"/>
          </a:p>
        </p:txBody>
      </p:sp>
      <p:sp>
        <p:nvSpPr>
          <p:cNvPr id="59412" name="Line 44"/>
          <p:cNvSpPr>
            <a:spLocks noChangeShapeType="1"/>
          </p:cNvSpPr>
          <p:nvPr/>
        </p:nvSpPr>
        <p:spPr bwMode="auto">
          <a:xfrm>
            <a:off x="7315200" y="3860800"/>
            <a:ext cx="885825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3" name="Text Box 45"/>
          <p:cNvSpPr txBox="1">
            <a:spLocks noChangeArrowheads="1"/>
          </p:cNvSpPr>
          <p:nvPr/>
        </p:nvSpPr>
        <p:spPr bwMode="auto">
          <a:xfrm>
            <a:off x="7577138" y="4441825"/>
            <a:ext cx="1392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Probability of success</a:t>
            </a:r>
          </a:p>
        </p:txBody>
      </p:sp>
      <p:sp>
        <p:nvSpPr>
          <p:cNvPr id="59414" name="Text Box 46"/>
          <p:cNvSpPr txBox="1">
            <a:spLocks noChangeArrowheads="1"/>
          </p:cNvSpPr>
          <p:nvPr/>
        </p:nvSpPr>
        <p:spPr bwMode="auto">
          <a:xfrm rot="-4082322">
            <a:off x="863601" y="5053012"/>
            <a:ext cx="1103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</a:t>
            </a:r>
          </a:p>
        </p:txBody>
      </p:sp>
      <p:sp>
        <p:nvSpPr>
          <p:cNvPr id="23" name="Line 44"/>
          <p:cNvSpPr>
            <a:spLocks noChangeShapeType="1"/>
          </p:cNvSpPr>
          <p:nvPr/>
        </p:nvSpPr>
        <p:spPr bwMode="auto">
          <a:xfrm>
            <a:off x="6345238" y="3811587"/>
            <a:ext cx="24415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45"/>
          <p:cNvSpPr txBox="1">
            <a:spLocks noChangeArrowheads="1"/>
          </p:cNvSpPr>
          <p:nvPr/>
        </p:nvSpPr>
        <p:spPr bwMode="auto">
          <a:xfrm>
            <a:off x="5965508" y="4735512"/>
            <a:ext cx="13922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Fraction of Data in the packet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73" grpId="0" animBg="1"/>
      <p:bldP spid="783376" grpId="0" animBg="1"/>
      <p:bldP spid="783382" grpId="0" animBg="1"/>
      <p:bldP spid="783402" grpId="0" animBg="1"/>
      <p:bldP spid="783403" grpId="0" animBg="1"/>
      <p:bldP spid="59412" grpId="0" animBg="1"/>
      <p:bldP spid="59413" grpId="0"/>
      <p:bldP spid="23" grpId="0" animBg="1"/>
      <p:bldP spid="2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B19AEB-BD83-4D4C-A88B-DEFEA83ACCA2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4C7083-4B50-47D9-A153-4D919F72F182}" type="slidenum">
              <a:rPr lang="en-US" smtClean="0">
                <a:latin typeface="Verdana" pitchFamily="34" charset="0"/>
              </a:rPr>
              <a:pPr/>
              <a:t>58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</a:t>
            </a:r>
            <a:br>
              <a:rPr lang="en-US" sz="3600" smtClean="0"/>
            </a:br>
            <a:r>
              <a:rPr lang="en-US" sz="2800" i="1" smtClean="0"/>
              <a:t>Sliding Window with Selective Repeat</a:t>
            </a:r>
          </a:p>
        </p:txBody>
      </p:sp>
      <p:sp>
        <p:nvSpPr>
          <p:cNvPr id="60422" name="Line 3"/>
          <p:cNvSpPr>
            <a:spLocks noChangeShapeType="1"/>
          </p:cNvSpPr>
          <p:nvPr/>
        </p:nvSpPr>
        <p:spPr bwMode="auto">
          <a:xfrm flipV="1">
            <a:off x="311150" y="5094288"/>
            <a:ext cx="5513388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3" name="Rectangle 4"/>
          <p:cNvSpPr>
            <a:spLocks noChangeArrowheads="1"/>
          </p:cNvSpPr>
          <p:nvPr/>
        </p:nvSpPr>
        <p:spPr bwMode="auto">
          <a:xfrm>
            <a:off x="500063" y="4660900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60424" name="Rectangle 5"/>
          <p:cNvSpPr>
            <a:spLocks noChangeArrowheads="1"/>
          </p:cNvSpPr>
          <p:nvPr/>
        </p:nvSpPr>
        <p:spPr bwMode="auto">
          <a:xfrm>
            <a:off x="996950" y="4659313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60425" name="Rectangle 6"/>
          <p:cNvSpPr>
            <a:spLocks noChangeArrowheads="1"/>
          </p:cNvSpPr>
          <p:nvPr/>
        </p:nvSpPr>
        <p:spPr bwMode="auto">
          <a:xfrm>
            <a:off x="1487488" y="4657725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90535" name="Rectangle 7"/>
          <p:cNvSpPr>
            <a:spLocks noChangeArrowheads="1"/>
          </p:cNvSpPr>
          <p:nvPr/>
        </p:nvSpPr>
        <p:spPr bwMode="auto">
          <a:xfrm>
            <a:off x="1939925" y="4659313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90536" name="Rectangle 8"/>
          <p:cNvSpPr>
            <a:spLocks noChangeArrowheads="1"/>
          </p:cNvSpPr>
          <p:nvPr/>
        </p:nvSpPr>
        <p:spPr bwMode="auto">
          <a:xfrm>
            <a:off x="4003675" y="4657725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60428" name="Rectangle 9"/>
          <p:cNvSpPr>
            <a:spLocks noChangeArrowheads="1"/>
          </p:cNvSpPr>
          <p:nvPr/>
        </p:nvSpPr>
        <p:spPr bwMode="auto">
          <a:xfrm>
            <a:off x="4518025" y="4656138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90538" name="Rectangle 10"/>
          <p:cNvSpPr>
            <a:spLocks noChangeArrowheads="1"/>
          </p:cNvSpPr>
          <p:nvPr/>
        </p:nvSpPr>
        <p:spPr bwMode="auto">
          <a:xfrm>
            <a:off x="5010150" y="4659313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9053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Small Window: </a:t>
            </a:r>
          </a:p>
          <a:p>
            <a:pPr lvl="1" eaLnBrk="1" hangingPunct="1"/>
            <a:r>
              <a:rPr lang="en-US" i="1" smtClean="0">
                <a:latin typeface="Times New Roman" pitchFamily="18" charset="0"/>
              </a:rPr>
              <a:t>WP/b</a:t>
            </a:r>
            <a:r>
              <a:rPr lang="en-US" i="1" baseline="-25000" smtClean="0">
                <a:latin typeface="Times New Roman" pitchFamily="18" charset="0"/>
              </a:rPr>
              <a:t>s</a:t>
            </a:r>
            <a:r>
              <a:rPr lang="en-US" i="1" smtClean="0">
                <a:latin typeface="Times New Roman" pitchFamily="18" charset="0"/>
              </a:rPr>
              <a:t> </a:t>
            </a:r>
            <a:r>
              <a:rPr lang="en-US" smtClean="0"/>
              <a:t>&lt;&lt; arrival time of 1</a:t>
            </a:r>
            <a:r>
              <a:rPr lang="en-US" baseline="30000" smtClean="0"/>
              <a:t>st</a:t>
            </a:r>
            <a:r>
              <a:rPr lang="en-US" smtClean="0"/>
              <a:t> ACK</a:t>
            </a:r>
          </a:p>
          <a:p>
            <a:pPr lvl="1" eaLnBrk="1" hangingPunct="1"/>
            <a:r>
              <a:rPr lang="en-US" smtClean="0"/>
              <a:t>Line is idle until ACK comes BACK</a:t>
            </a:r>
          </a:p>
        </p:txBody>
      </p:sp>
      <p:sp>
        <p:nvSpPr>
          <p:cNvPr id="60431" name="Line 12"/>
          <p:cNvSpPr>
            <a:spLocks noChangeShapeType="1"/>
          </p:cNvSpPr>
          <p:nvPr/>
        </p:nvSpPr>
        <p:spPr bwMode="auto">
          <a:xfrm flipV="1">
            <a:off x="280988" y="5878513"/>
            <a:ext cx="5513387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15"/>
          <p:cNvSpPr txBox="1">
            <a:spLocks noChangeArrowheads="1"/>
          </p:cNvSpPr>
          <p:nvPr/>
        </p:nvSpPr>
        <p:spPr bwMode="auto">
          <a:xfrm rot="-2801829">
            <a:off x="2822576" y="5211762"/>
            <a:ext cx="1103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</a:t>
            </a:r>
          </a:p>
        </p:txBody>
      </p:sp>
      <p:sp>
        <p:nvSpPr>
          <p:cNvPr id="60433" name="Line 16"/>
          <p:cNvSpPr>
            <a:spLocks noChangeShapeType="1"/>
          </p:cNvSpPr>
          <p:nvPr/>
        </p:nvSpPr>
        <p:spPr bwMode="auto">
          <a:xfrm flipV="1">
            <a:off x="3236913" y="5108575"/>
            <a:ext cx="682625" cy="741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5" grpId="0" animBg="1"/>
      <p:bldP spid="790536" grpId="0" animBg="1"/>
      <p:bldP spid="79053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4C22E5E-9D32-4CF8-928E-5655C40DC2F1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F87113-756E-4DD0-BE45-E6BDE50FBE7E}" type="slidenum">
              <a:rPr lang="en-US" smtClean="0">
                <a:latin typeface="Verdana" pitchFamily="34" charset="0"/>
              </a:rPr>
              <a:pPr/>
              <a:t>59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Performance</a:t>
            </a:r>
            <a:br>
              <a:rPr lang="en-US" sz="3600" smtClean="0"/>
            </a:br>
            <a:r>
              <a:rPr lang="en-US" sz="2800" i="1" smtClean="0"/>
              <a:t>Sliding Window with Selective Repeat</a:t>
            </a:r>
          </a:p>
        </p:txBody>
      </p:sp>
      <p:sp>
        <p:nvSpPr>
          <p:cNvPr id="61446" name="Line 3"/>
          <p:cNvSpPr>
            <a:spLocks noChangeShapeType="1"/>
          </p:cNvSpPr>
          <p:nvPr/>
        </p:nvSpPr>
        <p:spPr bwMode="auto">
          <a:xfrm flipV="1">
            <a:off x="311150" y="5094288"/>
            <a:ext cx="5513388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500063" y="4660900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61448" name="Rectangle 5"/>
          <p:cNvSpPr>
            <a:spLocks noChangeArrowheads="1"/>
          </p:cNvSpPr>
          <p:nvPr/>
        </p:nvSpPr>
        <p:spPr bwMode="auto">
          <a:xfrm>
            <a:off x="996950" y="4659313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61449" name="Rectangle 6"/>
          <p:cNvSpPr>
            <a:spLocks noChangeArrowheads="1"/>
          </p:cNvSpPr>
          <p:nvPr/>
        </p:nvSpPr>
        <p:spPr bwMode="auto">
          <a:xfrm>
            <a:off x="1487488" y="4657725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91559" name="Rectangle 7"/>
          <p:cNvSpPr>
            <a:spLocks noChangeArrowheads="1"/>
          </p:cNvSpPr>
          <p:nvPr/>
        </p:nvSpPr>
        <p:spPr bwMode="auto">
          <a:xfrm>
            <a:off x="1939925" y="4659313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91560" name="Rectangle 8"/>
          <p:cNvSpPr>
            <a:spLocks noChangeArrowheads="1"/>
          </p:cNvSpPr>
          <p:nvPr/>
        </p:nvSpPr>
        <p:spPr bwMode="auto">
          <a:xfrm>
            <a:off x="4003675" y="4657725"/>
            <a:ext cx="479425" cy="4492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61452" name="Rectangle 9"/>
          <p:cNvSpPr>
            <a:spLocks noChangeArrowheads="1"/>
          </p:cNvSpPr>
          <p:nvPr/>
        </p:nvSpPr>
        <p:spPr bwMode="auto">
          <a:xfrm>
            <a:off x="4518025" y="4656138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791562" name="Rectangle 10"/>
          <p:cNvSpPr>
            <a:spLocks noChangeArrowheads="1"/>
          </p:cNvSpPr>
          <p:nvPr/>
        </p:nvSpPr>
        <p:spPr bwMode="auto">
          <a:xfrm>
            <a:off x="5010150" y="4659313"/>
            <a:ext cx="479425" cy="449262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r-TR"/>
          </a:p>
        </p:txBody>
      </p:sp>
      <p:sp>
        <p:nvSpPr>
          <p:cNvPr id="6145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-93662" y="1567656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dirty="0" smtClean="0"/>
              <a:t>Efficiency is decreased due to</a:t>
            </a:r>
            <a:r>
              <a:rPr lang="en-US" dirty="0" smtClean="0">
                <a:solidFill>
                  <a:srgbClr val="FF3300"/>
                </a:solidFill>
              </a:rPr>
              <a:t> Header </a:t>
            </a:r>
            <a:r>
              <a:rPr lang="en-US" dirty="0" smtClean="0">
                <a:solidFill>
                  <a:srgbClr val="0033CC"/>
                </a:solidFill>
              </a:rPr>
              <a:t>Errors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dirty="0" smtClean="0">
                <a:solidFill>
                  <a:srgbClr val="009900"/>
                </a:solidFill>
              </a:rPr>
              <a:t>ACK return time</a:t>
            </a:r>
          </a:p>
        </p:txBody>
      </p:sp>
      <p:sp>
        <p:nvSpPr>
          <p:cNvPr id="61455" name="Line 12"/>
          <p:cNvSpPr>
            <a:spLocks noChangeShapeType="1"/>
          </p:cNvSpPr>
          <p:nvPr/>
        </p:nvSpPr>
        <p:spPr bwMode="auto">
          <a:xfrm flipV="1">
            <a:off x="280988" y="5878513"/>
            <a:ext cx="5513387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13"/>
          <p:cNvSpPr txBox="1">
            <a:spLocks noChangeArrowheads="1"/>
          </p:cNvSpPr>
          <p:nvPr/>
        </p:nvSpPr>
        <p:spPr bwMode="auto">
          <a:xfrm rot="-2801829">
            <a:off x="2822576" y="5211762"/>
            <a:ext cx="1103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ACK</a:t>
            </a:r>
          </a:p>
        </p:txBody>
      </p:sp>
      <p:sp>
        <p:nvSpPr>
          <p:cNvPr id="61457" name="Line 14"/>
          <p:cNvSpPr>
            <a:spLocks noChangeShapeType="1"/>
          </p:cNvSpPr>
          <p:nvPr/>
        </p:nvSpPr>
        <p:spPr bwMode="auto">
          <a:xfrm flipV="1">
            <a:off x="3236913" y="5108575"/>
            <a:ext cx="682625" cy="741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91567" name="Object 15"/>
          <p:cNvGraphicFramePr>
            <a:graphicFrameLocks noChangeAspect="1"/>
          </p:cNvGraphicFramePr>
          <p:nvPr/>
        </p:nvGraphicFramePr>
        <p:xfrm>
          <a:off x="5095875" y="3051175"/>
          <a:ext cx="2976563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0" name="Equation" r:id="rId3" imgW="1562040" imgH="634680" progId="Equation.3">
                  <p:embed/>
                </p:oleObj>
              </mc:Choice>
              <mc:Fallback>
                <p:oleObj name="Equation" r:id="rId3" imgW="1562040" imgH="634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3051175"/>
                        <a:ext cx="2976563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568" name="Rectangle 16"/>
          <p:cNvSpPr>
            <a:spLocks noChangeArrowheads="1"/>
          </p:cNvSpPr>
          <p:nvPr/>
        </p:nvSpPr>
        <p:spPr bwMode="auto">
          <a:xfrm>
            <a:off x="5465763" y="2992438"/>
            <a:ext cx="815975" cy="8382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tr-TR"/>
          </a:p>
        </p:txBody>
      </p:sp>
      <p:sp>
        <p:nvSpPr>
          <p:cNvPr id="791569" name="Rectangle 17"/>
          <p:cNvSpPr>
            <a:spLocks noChangeArrowheads="1"/>
          </p:cNvSpPr>
          <p:nvPr/>
        </p:nvSpPr>
        <p:spPr bwMode="auto">
          <a:xfrm>
            <a:off x="6337300" y="2987675"/>
            <a:ext cx="806450" cy="8096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tr-TR"/>
          </a:p>
        </p:txBody>
      </p:sp>
      <p:sp>
        <p:nvSpPr>
          <p:cNvPr id="791570" name="Rectangle 18"/>
          <p:cNvSpPr>
            <a:spLocks noChangeArrowheads="1"/>
          </p:cNvSpPr>
          <p:nvPr/>
        </p:nvSpPr>
        <p:spPr bwMode="auto">
          <a:xfrm>
            <a:off x="7134225" y="2924175"/>
            <a:ext cx="908050" cy="971550"/>
          </a:xfrm>
          <a:prstGeom prst="rect">
            <a:avLst/>
          </a:prstGeom>
          <a:noFill/>
          <a:ln w="254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1" hangingPunct="1"/>
            <a:endParaRPr lang="tr-TR"/>
          </a:p>
        </p:txBody>
      </p:sp>
      <p:sp>
        <p:nvSpPr>
          <p:cNvPr id="61462" name="Line 19"/>
          <p:cNvSpPr>
            <a:spLocks noChangeShapeType="1"/>
          </p:cNvSpPr>
          <p:nvPr/>
        </p:nvSpPr>
        <p:spPr bwMode="auto">
          <a:xfrm>
            <a:off x="492125" y="3640138"/>
            <a:ext cx="0" cy="220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3" name="Line 20"/>
          <p:cNvSpPr>
            <a:spLocks noChangeShapeType="1"/>
          </p:cNvSpPr>
          <p:nvPr/>
        </p:nvSpPr>
        <p:spPr bwMode="auto">
          <a:xfrm>
            <a:off x="3987800" y="3654425"/>
            <a:ext cx="0" cy="220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4" name="Line 21"/>
          <p:cNvSpPr>
            <a:spLocks noChangeShapeType="1"/>
          </p:cNvSpPr>
          <p:nvPr/>
        </p:nvSpPr>
        <p:spPr bwMode="auto">
          <a:xfrm>
            <a:off x="465138" y="3976688"/>
            <a:ext cx="355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5" name="Text Box 22"/>
          <p:cNvSpPr txBox="1">
            <a:spLocks noChangeArrowheads="1"/>
          </p:cNvSpPr>
          <p:nvPr/>
        </p:nvSpPr>
        <p:spPr bwMode="auto">
          <a:xfrm>
            <a:off x="1262063" y="3556000"/>
            <a:ext cx="1031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T</a:t>
            </a:r>
          </a:p>
        </p:txBody>
      </p:sp>
      <p:sp>
        <p:nvSpPr>
          <p:cNvPr id="61466" name="Line 23"/>
          <p:cNvSpPr>
            <a:spLocks noChangeShapeType="1"/>
          </p:cNvSpPr>
          <p:nvPr/>
        </p:nvSpPr>
        <p:spPr bwMode="auto">
          <a:xfrm flipV="1">
            <a:off x="477838" y="4440238"/>
            <a:ext cx="18859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67" name="Text Box 24"/>
          <p:cNvSpPr txBox="1">
            <a:spLocks noChangeArrowheads="1"/>
          </p:cNvSpPr>
          <p:nvPr/>
        </p:nvSpPr>
        <p:spPr bwMode="auto">
          <a:xfrm>
            <a:off x="738188" y="4076700"/>
            <a:ext cx="1031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WP/b</a:t>
            </a:r>
            <a:r>
              <a:rPr lang="en-US" i="1" baseline="-25000">
                <a:latin typeface="Times New Roman" pitchFamily="18" charset="0"/>
              </a:rPr>
              <a:t>sr</a:t>
            </a:r>
          </a:p>
        </p:txBody>
      </p:sp>
      <p:sp>
        <p:nvSpPr>
          <p:cNvPr id="28" name="Line 44"/>
          <p:cNvSpPr>
            <a:spLocks noChangeShapeType="1"/>
          </p:cNvSpPr>
          <p:nvPr/>
        </p:nvSpPr>
        <p:spPr bwMode="auto">
          <a:xfrm>
            <a:off x="6778626" y="3797300"/>
            <a:ext cx="1020761" cy="938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45"/>
          <p:cNvSpPr txBox="1">
            <a:spLocks noChangeArrowheads="1"/>
          </p:cNvSpPr>
          <p:nvPr/>
        </p:nvSpPr>
        <p:spPr bwMode="auto">
          <a:xfrm>
            <a:off x="7262972" y="4705350"/>
            <a:ext cx="1392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/>
              <a:t>Probability of success</a:t>
            </a:r>
          </a:p>
        </p:txBody>
      </p:sp>
      <p:sp>
        <p:nvSpPr>
          <p:cNvPr id="30" name="Line 44"/>
          <p:cNvSpPr>
            <a:spLocks noChangeShapeType="1"/>
          </p:cNvSpPr>
          <p:nvPr/>
        </p:nvSpPr>
        <p:spPr bwMode="auto">
          <a:xfrm>
            <a:off x="6008688" y="3856037"/>
            <a:ext cx="580707" cy="77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 Box 45"/>
          <p:cNvSpPr txBox="1">
            <a:spLocks noChangeArrowheads="1"/>
          </p:cNvSpPr>
          <p:nvPr/>
        </p:nvSpPr>
        <p:spPr bwMode="auto">
          <a:xfrm>
            <a:off x="5965508" y="4735512"/>
            <a:ext cx="13922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Fraction of Data in the packet</a:t>
            </a:r>
            <a:endParaRPr lang="en-US" dirty="0"/>
          </a:p>
        </p:txBody>
      </p:sp>
      <p:sp>
        <p:nvSpPr>
          <p:cNvPr id="32" name="Text Box 45"/>
          <p:cNvSpPr txBox="1">
            <a:spLocks noChangeArrowheads="1"/>
          </p:cNvSpPr>
          <p:nvPr/>
        </p:nvSpPr>
        <p:spPr bwMode="auto">
          <a:xfrm>
            <a:off x="6778626" y="1788141"/>
            <a:ext cx="24518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 smtClean="0"/>
              <a:t>Fraction of Packet Transmission in the total time spent </a:t>
            </a:r>
            <a:endParaRPr lang="en-US" dirty="0"/>
          </a:p>
        </p:txBody>
      </p:sp>
      <p:sp>
        <p:nvSpPr>
          <p:cNvPr id="33" name="Line 44"/>
          <p:cNvSpPr>
            <a:spLocks noChangeShapeType="1"/>
          </p:cNvSpPr>
          <p:nvPr/>
        </p:nvSpPr>
        <p:spPr bwMode="auto">
          <a:xfrm flipH="1">
            <a:off x="7357744" y="2454276"/>
            <a:ext cx="262254" cy="4444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68" grpId="0" animBg="1"/>
      <p:bldP spid="791569" grpId="0" animBg="1"/>
      <p:bldP spid="791570" grpId="0" animBg="1"/>
      <p:bldP spid="28" grpId="0" animBg="1"/>
      <p:bldP spid="29" grpId="0"/>
      <p:bldP spid="30" grpId="0" animBg="1"/>
      <p:bldP spid="31" grpId="0"/>
      <p:bldP spid="32" grpId="0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F43E38B-EDD7-4597-9F83-ED37DC5312FF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08994B-CC96-45E7-A7CE-3D62A8F3017A}" type="slidenum">
              <a:rPr lang="en-US" smtClean="0">
                <a:latin typeface="Verdana" pitchFamily="34" charset="0"/>
              </a:rPr>
              <a:pPr/>
              <a:t>6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ACKs work</a:t>
            </a:r>
          </a:p>
        </p:txBody>
      </p:sp>
      <p:sp>
        <p:nvSpPr>
          <p:cNvPr id="6932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sender receives the ACKs</a:t>
            </a:r>
            <a:r>
              <a:rPr lang="en-US" smtClean="0">
                <a:sym typeface="Wingdings" pitchFamily="2" charset="2"/>
              </a:rPr>
              <a:t> goes on transmitting</a:t>
            </a:r>
          </a:p>
          <a:p>
            <a:pPr eaLnBrk="1" hangingPunct="1"/>
            <a:r>
              <a:rPr lang="en-US" smtClean="0"/>
              <a:t>If sender fails to get the ACKs</a:t>
            </a:r>
            <a:r>
              <a:rPr lang="en-US" smtClean="0">
                <a:sym typeface="Wingdings" pitchFamily="2" charset="2"/>
              </a:rPr>
              <a:t> decides that something is wrong and retransmits to ensure reliable delivery</a:t>
            </a:r>
            <a:endParaRPr lang="en-US" smtClean="0"/>
          </a:p>
        </p:txBody>
      </p:sp>
      <p:graphicFrame>
        <p:nvGraphicFramePr>
          <p:cNvPr id="8199" name="Object 5"/>
          <p:cNvGraphicFramePr>
            <a:graphicFrameLocks noChangeAspect="1"/>
          </p:cNvGraphicFramePr>
          <p:nvPr/>
        </p:nvGraphicFramePr>
        <p:xfrm>
          <a:off x="4543425" y="1387475"/>
          <a:ext cx="6651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1387475"/>
                        <a:ext cx="6651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6"/>
          <p:cNvGraphicFramePr>
            <a:graphicFrameLocks noChangeAspect="1"/>
          </p:cNvGraphicFramePr>
          <p:nvPr/>
        </p:nvGraphicFramePr>
        <p:xfrm>
          <a:off x="8278813" y="1447800"/>
          <a:ext cx="6651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8813" y="1447800"/>
                        <a:ext cx="6651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5370513" y="1560513"/>
            <a:ext cx="57150" cy="4659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8001000" y="1558925"/>
            <a:ext cx="15875" cy="474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3259" name="Line 11"/>
          <p:cNvSpPr>
            <a:spLocks noChangeShapeType="1"/>
          </p:cNvSpPr>
          <p:nvPr/>
        </p:nvSpPr>
        <p:spPr bwMode="auto">
          <a:xfrm>
            <a:off x="5472113" y="1633538"/>
            <a:ext cx="2554287" cy="449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3260" name="Rectangle 12"/>
          <p:cNvSpPr>
            <a:spLocks noChangeArrowheads="1"/>
          </p:cNvSpPr>
          <p:nvPr/>
        </p:nvSpPr>
        <p:spPr bwMode="auto">
          <a:xfrm rot="642166">
            <a:off x="5627688" y="1600200"/>
            <a:ext cx="1131887" cy="547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 unit 1</a:t>
            </a:r>
          </a:p>
        </p:txBody>
      </p:sp>
      <p:sp>
        <p:nvSpPr>
          <p:cNvPr id="693261" name="Line 13"/>
          <p:cNvSpPr>
            <a:spLocks noChangeShapeType="1"/>
          </p:cNvSpPr>
          <p:nvPr/>
        </p:nvSpPr>
        <p:spPr bwMode="auto">
          <a:xfrm flipH="1">
            <a:off x="5413375" y="2498725"/>
            <a:ext cx="261461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3262" name="Rectangle 14"/>
          <p:cNvSpPr>
            <a:spLocks noChangeArrowheads="1"/>
          </p:cNvSpPr>
          <p:nvPr/>
        </p:nvSpPr>
        <p:spPr bwMode="auto">
          <a:xfrm rot="-417777">
            <a:off x="7042150" y="2422525"/>
            <a:ext cx="741363" cy="5953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ACK2</a:t>
            </a:r>
          </a:p>
        </p:txBody>
      </p:sp>
      <p:sp>
        <p:nvSpPr>
          <p:cNvPr id="693270" name="Line 22"/>
          <p:cNvSpPr>
            <a:spLocks noChangeShapeType="1"/>
          </p:cNvSpPr>
          <p:nvPr/>
        </p:nvSpPr>
        <p:spPr bwMode="auto">
          <a:xfrm>
            <a:off x="5426075" y="2986088"/>
            <a:ext cx="2584450" cy="73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3271" name="Rectangle 23"/>
          <p:cNvSpPr>
            <a:spLocks noChangeArrowheads="1"/>
          </p:cNvSpPr>
          <p:nvPr/>
        </p:nvSpPr>
        <p:spPr bwMode="auto">
          <a:xfrm rot="1320313">
            <a:off x="5581650" y="2952750"/>
            <a:ext cx="1131888" cy="547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 unit 2</a:t>
            </a:r>
          </a:p>
        </p:txBody>
      </p:sp>
      <p:sp>
        <p:nvSpPr>
          <p:cNvPr id="693275" name="Line 27"/>
          <p:cNvSpPr>
            <a:spLocks noChangeShapeType="1"/>
          </p:cNvSpPr>
          <p:nvPr/>
        </p:nvSpPr>
        <p:spPr bwMode="auto">
          <a:xfrm>
            <a:off x="5410200" y="5059363"/>
            <a:ext cx="2584450" cy="739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3276" name="Rectangle 28"/>
          <p:cNvSpPr>
            <a:spLocks noChangeArrowheads="1"/>
          </p:cNvSpPr>
          <p:nvPr/>
        </p:nvSpPr>
        <p:spPr bwMode="auto">
          <a:xfrm rot="1320313">
            <a:off x="5565775" y="5026025"/>
            <a:ext cx="1131888" cy="547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 unit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9" grpId="0" animBg="1"/>
      <p:bldP spid="693260" grpId="0" animBg="1"/>
      <p:bldP spid="693261" grpId="0" animBg="1"/>
      <p:bldP spid="693262" grpId="0" animBg="1"/>
      <p:bldP spid="693270" grpId="0" animBg="1"/>
      <p:bldP spid="693271" grpId="0" animBg="1"/>
      <p:bldP spid="693275" grpId="0" animBg="1"/>
      <p:bldP spid="69327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120"/>
            <a:ext cx="8229600" cy="4785043"/>
          </a:xfrm>
        </p:spPr>
        <p:txBody>
          <a:bodyPr/>
          <a:lstStyle/>
          <a:p>
            <a:r>
              <a:rPr lang="en-US" dirty="0" smtClean="0"/>
              <a:t>ACKs (individual or piggybacked cumulative)</a:t>
            </a:r>
          </a:p>
          <a:p>
            <a:r>
              <a:rPr lang="en-US" dirty="0"/>
              <a:t>Pipelining</a:t>
            </a:r>
          </a:p>
          <a:p>
            <a:pPr lvl="1"/>
            <a:r>
              <a:rPr lang="en-US" dirty="0"/>
              <a:t>Sender Window&gt;1, Receiver </a:t>
            </a:r>
            <a:r>
              <a:rPr lang="en-US" dirty="0" smtClean="0"/>
              <a:t>Window&gt;1</a:t>
            </a:r>
          </a:p>
          <a:p>
            <a:r>
              <a:rPr lang="en-US" dirty="0" smtClean="0"/>
              <a:t>Sequence numbering</a:t>
            </a:r>
          </a:p>
          <a:p>
            <a:r>
              <a:rPr lang="en-US" dirty="0" smtClean="0"/>
              <a:t>Retransmission triggered by:</a:t>
            </a:r>
          </a:p>
          <a:p>
            <a:pPr lvl="1"/>
            <a:r>
              <a:rPr lang="en-US" dirty="0" smtClean="0"/>
              <a:t>Time out </a:t>
            </a:r>
          </a:p>
          <a:p>
            <a:pPr lvl="1"/>
            <a:r>
              <a:rPr lang="en-US" dirty="0" smtClean="0"/>
              <a:t>Duplicate ACK</a:t>
            </a:r>
          </a:p>
          <a:p>
            <a:pPr lvl="1"/>
            <a:r>
              <a:rPr lang="en-US" dirty="0" smtClean="0"/>
              <a:t>NACK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E653D8-D755-47B4-AC0B-73E726041547}" type="datetime1">
              <a:rPr lang="en-US" smtClean="0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F73E4-7FDE-47CF-8B6B-42F89A01B314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Techniques for Reliable Data Transmission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E653D8-D755-47B4-AC0B-73E726041547}" type="datetime1">
              <a:rPr lang="en-US" smtClean="0"/>
              <a:pPr>
                <a:defRPr/>
              </a:pPr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Ece GURAN SCHMIDT EE444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AF73E4-7FDE-47CF-8B6B-42F89A01B314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8969"/>
            <a:ext cx="9144000" cy="24600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1920" y="4990462"/>
            <a:ext cx="8341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3"/>
              </a:rPr>
              <a:t>https://</a:t>
            </a:r>
            <a:r>
              <a:rPr lang="tr-TR" dirty="0" smtClean="0">
                <a:hlinkClick r:id="rId3"/>
              </a:rPr>
              <a:t>jobs.cisco.com/jobs/ProjectDetail/Cisco-Services-Network-Engineer-Graduate-Poland/1218278</a:t>
            </a:r>
            <a:endParaRPr lang="en-US" dirty="0" smtClean="0"/>
          </a:p>
          <a:p>
            <a:endParaRPr lang="en-US" dirty="0"/>
          </a:p>
          <a:p>
            <a:r>
              <a:rPr lang="tr-TR" dirty="0"/>
              <a:t>bcmuratoglu@gmail.com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000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33F3EF2-9447-4B35-BD0C-53604F8ED7F8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B04B9EA-CA77-46FF-AAE2-E0888C4D88F8}" type="slidenum">
              <a:rPr lang="en-US" smtClean="0">
                <a:latin typeface="Verdana" pitchFamily="34" charset="0"/>
              </a:rPr>
              <a:pPr/>
              <a:t>7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Issues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does the sender fail to get an ACK?</a:t>
            </a:r>
          </a:p>
          <a:p>
            <a:pPr lvl="1" eaLnBrk="1" hangingPunct="1"/>
            <a:r>
              <a:rPr lang="en-US" dirty="0" smtClean="0"/>
              <a:t>The sender data does not reach the receiver, gets lost</a:t>
            </a:r>
            <a:r>
              <a:rPr lang="en-US" dirty="0" smtClean="0">
                <a:sym typeface="Wingdings" pitchFamily="2" charset="2"/>
              </a:rPr>
              <a:t> The receiver doesn’t get it, doesn’t send an ACK</a:t>
            </a: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Sender is too fast for the receiver, sender data reaches the receiver but it gets drowned in packets  The receiver loses packets, doesn’t send an ACK</a:t>
            </a:r>
          </a:p>
          <a:p>
            <a:pPr lvl="1" eaLnBrk="1" hangingPunct="1"/>
            <a:r>
              <a:rPr lang="en-US" dirty="0" smtClean="0">
                <a:sym typeface="Wingdings" pitchFamily="2" charset="2"/>
              </a:rPr>
              <a:t>Receiver sends an ACK but it gets lost on the way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DEB2511-3D99-466E-9663-51E96C8D4963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6EC6883-90F4-43C9-9275-3682C1B2D72D}" type="slidenum">
              <a:rPr lang="en-US" smtClean="0">
                <a:latin typeface="Verdana" pitchFamily="34" charset="0"/>
              </a:rPr>
              <a:pPr/>
              <a:t>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263525"/>
            <a:ext cx="8229600" cy="733425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ja-JP" smtClean="0">
                <a:ea typeface="MS PGothic" pitchFamily="34" charset="-128"/>
              </a:rPr>
              <a:t>Ideal Network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Assumptions:</a:t>
            </a:r>
          </a:p>
          <a:p>
            <a:pPr lvl="1" eaLnBrk="1" hangingPunct="1"/>
            <a:r>
              <a:rPr lang="en-US" smtClean="0"/>
              <a:t>Error free transmission </a:t>
            </a:r>
          </a:p>
          <a:p>
            <a:pPr lvl="1" eaLnBrk="1" hangingPunct="1"/>
            <a:r>
              <a:rPr lang="en-US" smtClean="0"/>
              <a:t>Infinite buffer at the receiver / There is no processor limit</a:t>
            </a:r>
          </a:p>
          <a:p>
            <a:pPr eaLnBrk="1" hangingPunct="1"/>
            <a:r>
              <a:rPr lang="en-US" smtClean="0"/>
              <a:t>Any reason to lose packets?</a:t>
            </a:r>
          </a:p>
          <a:p>
            <a:pPr lvl="1" eaLnBrk="1" hangingPunct="1"/>
            <a:r>
              <a:rPr lang="en-US" smtClean="0"/>
              <a:t>No acknowledgment is necessary</a:t>
            </a:r>
          </a:p>
          <a:p>
            <a:pPr eaLnBrk="1" hangingPunct="1"/>
            <a:r>
              <a:rPr lang="en-US" smtClean="0"/>
              <a:t>This is basically the definition of no flow control for one-way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51AA8F-BA8E-4E4D-AA7B-479C07E4C918}" type="datetime1">
              <a:rPr lang="en-US" smtClean="0">
                <a:latin typeface="Verdana" pitchFamily="34" charset="0"/>
              </a:rPr>
              <a:pPr/>
              <a:t>3/27/2018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latin typeface="Verdana" pitchFamily="34" charset="0"/>
              </a:rPr>
              <a:t>Ece GURAN SCHMIDT EE444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BF934D1-613A-42A6-A336-5223CC1E41F3}" type="slidenum">
              <a:rPr lang="en-US" smtClean="0">
                <a:latin typeface="Verdana" pitchFamily="34" charset="0"/>
              </a:rPr>
              <a:pPr/>
              <a:t>9</a:t>
            </a:fld>
            <a:endParaRPr lang="en-US" smtClean="0">
              <a:latin typeface="Verdana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ea typeface="MS PGothic" pitchFamily="34" charset="-128"/>
              </a:rPr>
              <a:t>Some Flow Control Algorithms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dirty="0" smtClean="0">
                <a:ea typeface="MS PGothic" pitchFamily="34" charset="-128"/>
              </a:rPr>
              <a:t>Stop and Wait </a:t>
            </a:r>
          </a:p>
          <a:p>
            <a:pPr eaLnBrk="1" hangingPunct="1"/>
            <a:r>
              <a:rPr lang="en-US" altLang="ja-JP" dirty="0" smtClean="0">
                <a:ea typeface="MS PGothic" pitchFamily="34" charset="-128"/>
              </a:rPr>
              <a:t>Sliding window with Go Back N</a:t>
            </a:r>
          </a:p>
          <a:p>
            <a:pPr eaLnBrk="1" hangingPunct="1"/>
            <a:r>
              <a:rPr lang="en-US" altLang="ja-JP" dirty="0" smtClean="0">
                <a:ea typeface="MS PGothic" pitchFamily="34" charset="-128"/>
              </a:rPr>
              <a:t>Sliding window with Selective Repeat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4164</TotalTime>
  <Words>3683</Words>
  <Application>Microsoft Office PowerPoint</Application>
  <PresentationFormat>On-screen Show (4:3)</PresentationFormat>
  <Paragraphs>1195</Paragraphs>
  <Slides>62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MS PGothic</vt:lpstr>
      <vt:lpstr>Arial</vt:lpstr>
      <vt:lpstr>Symbol</vt:lpstr>
      <vt:lpstr>Tahoma</vt:lpstr>
      <vt:lpstr>Times New Roman</vt:lpstr>
      <vt:lpstr>Verdana</vt:lpstr>
      <vt:lpstr>Wingdings</vt:lpstr>
      <vt:lpstr>LECTURE</vt:lpstr>
      <vt:lpstr>Clip</vt:lpstr>
      <vt:lpstr>Equation</vt:lpstr>
      <vt:lpstr>Techniques for Reliable Data Transmission</vt:lpstr>
      <vt:lpstr>Motivation</vt:lpstr>
      <vt:lpstr>Motivation</vt:lpstr>
      <vt:lpstr>Basics</vt:lpstr>
      <vt:lpstr>How do ACKs work</vt:lpstr>
      <vt:lpstr>How do ACKs work</vt:lpstr>
      <vt:lpstr>Issues</vt:lpstr>
      <vt:lpstr>Ideal Network</vt:lpstr>
      <vt:lpstr>Some Flow Control Algorithms</vt:lpstr>
      <vt:lpstr>Stop and Wait when everything is OK </vt:lpstr>
      <vt:lpstr>Stop and Wait: Timing Details</vt:lpstr>
      <vt:lpstr>Stop and Wait: Efficiency</vt:lpstr>
      <vt:lpstr>Stop and Wait: Efficiency</vt:lpstr>
      <vt:lpstr>Stop and Wait for transmission with errors and losses</vt:lpstr>
      <vt:lpstr>ARQ Error Control</vt:lpstr>
      <vt:lpstr>Summary of Techniques using ACKs</vt:lpstr>
      <vt:lpstr>Stop and Wait for transmission with errors and losses</vt:lpstr>
      <vt:lpstr>Stop and Wait for transmission with errors and losses</vt:lpstr>
      <vt:lpstr>Stop and Wait for transmission with errors and losses</vt:lpstr>
      <vt:lpstr>Stop and Wait for transmission with errors and losses</vt:lpstr>
      <vt:lpstr>Efficiency of Stop and Wait</vt:lpstr>
      <vt:lpstr>Solution: Pipelining</vt:lpstr>
      <vt:lpstr>Efficiency of Stop and Wait</vt:lpstr>
      <vt:lpstr>Sliding Window Flow Control: Sender</vt:lpstr>
      <vt:lpstr>Sliding Window Flow Control: Sender</vt:lpstr>
      <vt:lpstr>Sliding Window Flow Control</vt:lpstr>
      <vt:lpstr>Duplex Protocols</vt:lpstr>
      <vt:lpstr>Sliding Window Protocols Piggybacking Cumulative Acknowledgements</vt:lpstr>
      <vt:lpstr>Sliding Window Protocols Piggybacking Cumulative Acknowledgements</vt:lpstr>
      <vt:lpstr>Sliding Window Protocols Piggybacking Cumulative Acknowledgements</vt:lpstr>
      <vt:lpstr>Sliding Window Protocols Definitions</vt:lpstr>
      <vt:lpstr>Sliding Window Protocols Definitions</vt:lpstr>
      <vt:lpstr>Sliding Window Protocols Definitions</vt:lpstr>
      <vt:lpstr>Sliding Window Flow Control: Receiver</vt:lpstr>
      <vt:lpstr>Sliding Window Protocols Definitions</vt:lpstr>
      <vt:lpstr>Sliding Window Protocols Definitions</vt:lpstr>
      <vt:lpstr>Automatic Repeat Request (ARQ)</vt:lpstr>
      <vt:lpstr>Sliding Window with Go Back N: Basics</vt:lpstr>
      <vt:lpstr>Go Back N: Retransmission Idea 1</vt:lpstr>
      <vt:lpstr>Go Back N: Retransmission Idea 2</vt:lpstr>
      <vt:lpstr>Sliding Window with Go Back N: Sender</vt:lpstr>
      <vt:lpstr>Go Back N Window Size and Sequence numbers</vt:lpstr>
      <vt:lpstr>Go Back N Window Size and Sequence numbers</vt:lpstr>
      <vt:lpstr>Sliding Window with  Selective Repeat</vt:lpstr>
      <vt:lpstr>Selective Repeat</vt:lpstr>
      <vt:lpstr>Selective Repeat with NACK</vt:lpstr>
      <vt:lpstr>Selective repeat: sender, receiver windows</vt:lpstr>
      <vt:lpstr>Selective Repeat Window Size and Sequence numbers</vt:lpstr>
      <vt:lpstr>Selective Repeat Window Size and Sequence numbers</vt:lpstr>
      <vt:lpstr>Performance Stop and Wait no Error</vt:lpstr>
      <vt:lpstr>Performance Stop and Wait with error</vt:lpstr>
      <vt:lpstr>Performance Stop and Wait with error</vt:lpstr>
      <vt:lpstr>Performance Stop and Wait </vt:lpstr>
      <vt:lpstr>Performance Stop and Wait </vt:lpstr>
      <vt:lpstr>Performance Stop and Wait </vt:lpstr>
      <vt:lpstr>Performance Sliding Window with Selective Repeat</vt:lpstr>
      <vt:lpstr>Performance Sliding Window with Selective Repeat</vt:lpstr>
      <vt:lpstr>Performance Sliding Window with Selective Repeat</vt:lpstr>
      <vt:lpstr>Performance Sliding Window with Selective Repeat</vt:lpstr>
      <vt:lpstr>Summary of Techniques</vt:lpstr>
      <vt:lpstr>Techniques for Reliable Data Transmission</vt:lpstr>
      <vt:lpstr>PowerPoint Presentation</vt:lpstr>
    </vt:vector>
  </TitlesOfParts>
  <Company>METUCC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guran</dc:creator>
  <cp:lastModifiedBy>eguran</cp:lastModifiedBy>
  <cp:revision>827</cp:revision>
  <cp:lastPrinted>1601-01-01T00:00:00Z</cp:lastPrinted>
  <dcterms:created xsi:type="dcterms:W3CDTF">2011-02-15T06:49:03Z</dcterms:created>
  <dcterms:modified xsi:type="dcterms:W3CDTF">2018-03-27T06:20:00Z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