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65" r:id="rId2"/>
    <p:sldId id="381" r:id="rId3"/>
    <p:sldId id="383" r:id="rId4"/>
    <p:sldId id="438" r:id="rId5"/>
    <p:sldId id="447" r:id="rId6"/>
    <p:sldId id="506" r:id="rId7"/>
    <p:sldId id="441" r:id="rId8"/>
    <p:sldId id="444" r:id="rId9"/>
    <p:sldId id="445" r:id="rId10"/>
    <p:sldId id="446" r:id="rId11"/>
    <p:sldId id="448" r:id="rId12"/>
    <p:sldId id="443" r:id="rId13"/>
    <p:sldId id="489" r:id="rId14"/>
    <p:sldId id="509" r:id="rId15"/>
    <p:sldId id="490" r:id="rId16"/>
    <p:sldId id="504" r:id="rId17"/>
    <p:sldId id="458" r:id="rId18"/>
    <p:sldId id="507" r:id="rId19"/>
    <p:sldId id="477" r:id="rId20"/>
    <p:sldId id="505" r:id="rId21"/>
    <p:sldId id="473" r:id="rId22"/>
    <p:sldId id="471" r:id="rId23"/>
    <p:sldId id="460" r:id="rId24"/>
    <p:sldId id="475" r:id="rId25"/>
    <p:sldId id="461" r:id="rId26"/>
    <p:sldId id="510" r:id="rId27"/>
    <p:sldId id="511" r:id="rId28"/>
    <p:sldId id="481" r:id="rId29"/>
    <p:sldId id="512" r:id="rId30"/>
    <p:sldId id="429" r:id="rId31"/>
    <p:sldId id="431" r:id="rId32"/>
    <p:sldId id="433" r:id="rId33"/>
    <p:sldId id="492" r:id="rId34"/>
    <p:sldId id="493" r:id="rId35"/>
    <p:sldId id="494" r:id="rId36"/>
    <p:sldId id="495" r:id="rId37"/>
    <p:sldId id="496" r:id="rId38"/>
    <p:sldId id="497" r:id="rId39"/>
    <p:sldId id="498" r:id="rId40"/>
    <p:sldId id="499" r:id="rId41"/>
    <p:sldId id="483" r:id="rId42"/>
    <p:sldId id="491" r:id="rId43"/>
    <p:sldId id="484" r:id="rId44"/>
    <p:sldId id="485" r:id="rId45"/>
    <p:sldId id="486" r:id="rId46"/>
    <p:sldId id="508" r:id="rId47"/>
    <p:sldId id="480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4">
          <p15:clr>
            <a:srgbClr val="A4A3A4"/>
          </p15:clr>
        </p15:guide>
        <p15:guide id="2" pos="16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1" autoAdjust="0"/>
    <p:restoredTop sz="84380" autoAdjust="0"/>
  </p:normalViewPr>
  <p:slideViewPr>
    <p:cSldViewPr snapToGrid="0">
      <p:cViewPr varScale="1">
        <p:scale>
          <a:sx n="95" d="100"/>
          <a:sy n="95" d="100"/>
        </p:scale>
        <p:origin x="2076" y="84"/>
      </p:cViewPr>
      <p:guideLst>
        <p:guide orient="horz" pos="3704"/>
        <p:guide pos="16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011FE70-42B0-46DC-8634-1DBB53E83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13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55D0941F-956F-4A27-ACAB-C8F6E95B90CA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64546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239EA539-ED5B-4E52-8E7B-AE03C975A3D9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1744108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027D155D-2265-439E-8369-17EB034E686C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376738"/>
            <a:ext cx="5038725" cy="40751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1947651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11FE70-42B0-46DC-8634-1DBB53E83F5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4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93738"/>
            <a:ext cx="117951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logo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693738"/>
            <a:ext cx="100806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13F09-77C5-4995-8E4C-76E8414CD9F8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9FAA1-8D9D-408B-BFF2-B92C798C11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7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9C785-2821-4819-BD7B-2D7791AF86F9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3023A-D94D-495B-81B9-0C09E8F8F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6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FF1E0-63E8-42B4-A762-E377D914AB51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D70C9-D323-4D35-88EC-22D8DE74F8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F1BFF-B1F0-4C5F-B0DD-34A0EFF09849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02EE5-8481-424D-97DB-3D3D7EA8B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7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E80C4-F3BF-4E13-B273-973EBDCB7A5C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9BFDD-F930-4810-8745-F92A41628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6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A1CE8-5B38-439B-BEF8-63A521F8685B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C7013-EEED-4FAF-8C0B-F5D41907C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5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9E057-BD8F-4264-8F16-D20E4A6D155B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61845-AF0A-44D3-805C-7527FE901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5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F30F1-A80A-41F0-8522-48F1314C1D06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26EAC-038C-45E7-975E-0CED34574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79EBB-B79F-4647-8CCF-90A67BE96653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93570-C6C2-4225-859A-914D39FF6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C1378-E38E-4DDC-AC85-F6438C3B93F7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905-0507-41E0-AE2A-4BCD8813E0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1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D975D-D144-49F8-8B70-8E8EFA99C12F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ABE15-C4BC-4D40-82FB-26444BAFB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9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C10EEA60-054A-437C-A8BC-BD46BCAEA0EC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AF72A4C2-D063-4D35-8646-B0A8741C2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216650"/>
            <a:ext cx="71913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2" descr="logo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6242050"/>
            <a:ext cx="5762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5.bin"/><Relationship Id="rId4" Type="http://schemas.openxmlformats.org/officeDocument/2006/relationships/image" Target="../media/image5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7.bin"/><Relationship Id="rId4" Type="http://schemas.openxmlformats.org/officeDocument/2006/relationships/image" Target="../media/image5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Transport Layer Part II: TCP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83C02C7F-659F-4222-8C07-F2B0860DB046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638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638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2D15CEFE-2F9D-4C70-A7F7-02ED452F7418}" type="slidenum">
              <a:rPr lang="en-US" smtClean="0">
                <a:latin typeface="Verdana" pitchFamily="34" charset="0"/>
              </a:rPr>
              <a:pPr/>
              <a:t>10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1509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191375" cy="35798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+mn-lt"/>
              </a:rPr>
              <a:t> </a:t>
            </a:r>
          </a:p>
          <a:p>
            <a:pPr>
              <a:defRPr/>
            </a:pPr>
            <a:r>
              <a:rPr lang="en-US" sz="1400" dirty="0" smtClean="0">
                <a:latin typeface="+mn-lt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event:</a:t>
            </a:r>
            <a:r>
              <a:rPr lang="en-US" dirty="0" smtClean="0">
                <a:latin typeface="+mn-lt"/>
              </a:rPr>
              <a:t> ACK received, with ACK field value of y 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                 if (y &gt; </a:t>
            </a:r>
            <a:r>
              <a:rPr lang="en-US" dirty="0" err="1" smtClean="0">
                <a:latin typeface="+mn-lt"/>
              </a:rPr>
              <a:t>SendBase</a:t>
            </a:r>
            <a:r>
              <a:rPr lang="en-US" dirty="0" smtClean="0">
                <a:latin typeface="+mn-lt"/>
              </a:rPr>
              <a:t>) { 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                       </a:t>
            </a:r>
            <a:r>
              <a:rPr lang="en-US" dirty="0" err="1" smtClean="0">
                <a:latin typeface="+mn-lt"/>
              </a:rPr>
              <a:t>SendBase</a:t>
            </a:r>
            <a:r>
              <a:rPr lang="en-US" dirty="0" smtClean="0">
                <a:latin typeface="+mn-lt"/>
              </a:rPr>
              <a:t> = y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                       if (there are currently not-yet-acknowledged segments)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                             start timer 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                     } 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                 else { 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                         increment count of dup ACKs received for y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                         if (count of dup ACKs received for y = 3) {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                               resend segment with sequence number y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                          }</a:t>
            </a:r>
          </a:p>
          <a:p>
            <a:pPr>
              <a:defRPr/>
            </a:pPr>
            <a:r>
              <a:rPr lang="en-US" sz="1600" dirty="0" smtClean="0">
                <a:latin typeface="+mn-lt"/>
              </a:rPr>
              <a:t>         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Fast retransmit algorithm:</a:t>
            </a: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228600" y="5386388"/>
            <a:ext cx="2698750" cy="6413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FF0000"/>
                </a:solidFill>
                <a:latin typeface="+mn-lt"/>
              </a:rPr>
              <a:t>a duplicate ACK for </a:t>
            </a:r>
          </a:p>
          <a:p>
            <a:pPr>
              <a:defRPr/>
            </a:pPr>
            <a:r>
              <a:rPr lang="en-US" smtClean="0">
                <a:solidFill>
                  <a:srgbClr val="FF0000"/>
                </a:solidFill>
                <a:latin typeface="+mn-lt"/>
              </a:rPr>
              <a:t>already ACKed segment</a:t>
            </a:r>
            <a:endParaRPr lang="en-US" sz="1600" smtClean="0">
              <a:latin typeface="+mn-lt"/>
            </a:endParaRPr>
          </a:p>
        </p:txBody>
      </p:sp>
      <p:sp>
        <p:nvSpPr>
          <p:cNvPr id="21512" name="Line 5"/>
          <p:cNvSpPr>
            <a:spLocks noChangeShapeType="1"/>
          </p:cNvSpPr>
          <p:nvPr/>
        </p:nvSpPr>
        <p:spPr bwMode="auto">
          <a:xfrm flipV="1">
            <a:off x="1143000" y="3810000"/>
            <a:ext cx="762000" cy="1524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pPr>
              <a:defRPr/>
            </a:pPr>
            <a:endParaRPr lang="tr-TR">
              <a:latin typeface="+mn-lt"/>
            </a:endParaRPr>
          </a:p>
        </p:txBody>
      </p:sp>
      <p:sp>
        <p:nvSpPr>
          <p:cNvPr id="21513" name="Text Box 6"/>
          <p:cNvSpPr txBox="1">
            <a:spLocks noChangeArrowheads="1"/>
          </p:cNvSpPr>
          <p:nvPr/>
        </p:nvSpPr>
        <p:spPr bwMode="auto">
          <a:xfrm>
            <a:off x="3752850" y="5451475"/>
            <a:ext cx="1647825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defRPr/>
            </a:pPr>
            <a:r>
              <a:rPr lang="en-US" smtClean="0">
                <a:solidFill>
                  <a:srgbClr val="FF0000"/>
                </a:solidFill>
                <a:latin typeface="+mn-lt"/>
              </a:rPr>
              <a:t>fast retransmit</a:t>
            </a:r>
            <a:endParaRPr lang="en-US" sz="1600" smtClean="0">
              <a:latin typeface="+mn-lt"/>
            </a:endParaRPr>
          </a:p>
        </p:txBody>
      </p:sp>
      <p:sp>
        <p:nvSpPr>
          <p:cNvPr id="21514" name="Line 7"/>
          <p:cNvSpPr>
            <a:spLocks noChangeShapeType="1"/>
          </p:cNvSpPr>
          <p:nvPr/>
        </p:nvSpPr>
        <p:spPr bwMode="auto">
          <a:xfrm flipH="1" flipV="1">
            <a:off x="4343400" y="4572000"/>
            <a:ext cx="4572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pPr>
              <a:defRPr/>
            </a:pPr>
            <a:endParaRPr lang="tr-TR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540D878C-81CF-490A-86EF-7C35094F951A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AEE4B1B6-4B24-4827-9F09-6937BA71E8F9}" type="slidenum">
              <a:rPr lang="en-US" smtClean="0">
                <a:latin typeface="Verdana" pitchFamily="34" charset="0"/>
              </a:rPr>
              <a:pPr/>
              <a:t>11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Delayed Acknowledgement</a:t>
            </a:r>
          </a:p>
        </p:txBody>
      </p:sp>
      <p:sp>
        <p:nvSpPr>
          <p:cNvPr id="8028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TCP delays transmission of ACKs for up to 500ms</a:t>
            </a:r>
          </a:p>
          <a:p>
            <a:pPr eaLnBrk="1" hangingPunct="1"/>
            <a:r>
              <a:rPr lang="en-US" sz="2800" b="1" dirty="0" smtClean="0"/>
              <a:t>Goal:</a:t>
            </a:r>
            <a:r>
              <a:rPr lang="en-US" sz="2800" dirty="0" smtClean="0"/>
              <a:t> Avoid </a:t>
            </a:r>
            <a:r>
              <a:rPr lang="en-US" sz="2800" dirty="0" smtClean="0"/>
              <a:t>sending ACK </a:t>
            </a:r>
            <a:r>
              <a:rPr lang="en-US" sz="2800" dirty="0" smtClean="0"/>
              <a:t>packets that do not carry data. </a:t>
            </a:r>
          </a:p>
          <a:p>
            <a:pPr lvl="1" eaLnBrk="1" hangingPunct="1"/>
            <a:r>
              <a:rPr lang="en-US" sz="2400" dirty="0" smtClean="0"/>
              <a:t>The hope is that, within the delay, the receiver will have data ready to be sent to the receiver.  Then, the ACK can be piggybacked with a data segment</a:t>
            </a:r>
          </a:p>
          <a:p>
            <a:pPr eaLnBrk="1" hangingPunct="1"/>
            <a:r>
              <a:rPr lang="en-US" sz="2800" dirty="0" smtClean="0"/>
              <a:t>Delayed ACK is not used when packets arrive out of order</a:t>
            </a:r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1FC67E6E-BFA5-4B66-AB54-F28AB948403D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D6884852-70A2-4A9E-8171-AA0425A87598}" type="slidenum">
              <a:rPr lang="en-US" smtClean="0">
                <a:latin typeface="Verdana" pitchFamily="34" charset="0"/>
              </a:rPr>
              <a:pPr/>
              <a:t>12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TCP ACK generation</a:t>
            </a:r>
            <a:r>
              <a:rPr lang="en-US" smtClean="0"/>
              <a:t> </a:t>
            </a:r>
            <a:r>
              <a:rPr lang="en-US" sz="2400" smtClean="0"/>
              <a:t>[RFC 1122, RFC 2581]</a:t>
            </a:r>
            <a:endParaRPr lang="en-US" smtClean="0"/>
          </a:p>
        </p:txBody>
      </p:sp>
      <p:sp>
        <p:nvSpPr>
          <p:cNvPr id="795651" name="Text Box 3"/>
          <p:cNvSpPr txBox="1">
            <a:spLocks noChangeArrowheads="1"/>
          </p:cNvSpPr>
          <p:nvPr/>
        </p:nvSpPr>
        <p:spPr bwMode="auto">
          <a:xfrm>
            <a:off x="1173163" y="1554163"/>
            <a:ext cx="334645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" charset="0"/>
              </a:rPr>
              <a:t>Event at Receiver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Arrival of in-order segment with</a:t>
            </a:r>
          </a:p>
          <a:p>
            <a:r>
              <a:rPr lang="en-US" dirty="0">
                <a:latin typeface="Arial" charset="0"/>
              </a:rPr>
              <a:t>expected </a:t>
            </a:r>
            <a:r>
              <a:rPr lang="en-US" dirty="0" err="1">
                <a:latin typeface="Arial" charset="0"/>
              </a:rPr>
              <a:t>seq</a:t>
            </a:r>
            <a:r>
              <a:rPr lang="en-US" dirty="0">
                <a:latin typeface="Arial" charset="0"/>
              </a:rPr>
              <a:t> #. All data up to</a:t>
            </a:r>
          </a:p>
          <a:p>
            <a:r>
              <a:rPr lang="en-US" dirty="0">
                <a:latin typeface="Arial" charset="0"/>
              </a:rPr>
              <a:t>expected </a:t>
            </a:r>
            <a:r>
              <a:rPr lang="en-US" dirty="0" err="1">
                <a:latin typeface="Arial" charset="0"/>
              </a:rPr>
              <a:t>seq</a:t>
            </a:r>
            <a:r>
              <a:rPr lang="en-US" dirty="0">
                <a:latin typeface="Arial" charset="0"/>
              </a:rPr>
              <a:t> # already </a:t>
            </a:r>
            <a:r>
              <a:rPr lang="en-US" dirty="0" err="1">
                <a:latin typeface="Arial" charset="0"/>
              </a:rPr>
              <a:t>ACKed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Arrival of in-order segment with</a:t>
            </a:r>
          </a:p>
          <a:p>
            <a:r>
              <a:rPr lang="en-US" dirty="0">
                <a:latin typeface="Arial" charset="0"/>
              </a:rPr>
              <a:t>expected </a:t>
            </a:r>
            <a:r>
              <a:rPr lang="en-US" dirty="0" err="1">
                <a:latin typeface="Arial" charset="0"/>
              </a:rPr>
              <a:t>seq</a:t>
            </a:r>
            <a:r>
              <a:rPr lang="en-US" dirty="0">
                <a:latin typeface="Arial" charset="0"/>
              </a:rPr>
              <a:t> #. One other </a:t>
            </a:r>
          </a:p>
          <a:p>
            <a:r>
              <a:rPr lang="en-US" dirty="0">
                <a:latin typeface="Arial" charset="0"/>
              </a:rPr>
              <a:t>segment has ACK pending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Arrival of out-of-order segment</a:t>
            </a:r>
          </a:p>
          <a:p>
            <a:r>
              <a:rPr lang="en-US" dirty="0">
                <a:latin typeface="Arial" charset="0"/>
              </a:rPr>
              <a:t>higher-than-expect seq. # .</a:t>
            </a:r>
          </a:p>
          <a:p>
            <a:r>
              <a:rPr lang="en-US" dirty="0">
                <a:latin typeface="Arial" charset="0"/>
              </a:rPr>
              <a:t>Gap detected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Arrival of segment that </a:t>
            </a:r>
          </a:p>
          <a:p>
            <a:r>
              <a:rPr lang="en-US" dirty="0">
                <a:latin typeface="Arial" charset="0"/>
              </a:rPr>
              <a:t>partially or completely fills gap</a:t>
            </a:r>
          </a:p>
          <a:p>
            <a:endParaRPr lang="en-US" dirty="0">
              <a:latin typeface="Arial" charset="0"/>
            </a:endParaRPr>
          </a:p>
          <a:p>
            <a:endParaRPr lang="en-US" sz="1000" dirty="0">
              <a:latin typeface="Times New Roman" pitchFamily="18" charset="0"/>
            </a:endParaRPr>
          </a:p>
        </p:txBody>
      </p:sp>
      <p:sp>
        <p:nvSpPr>
          <p:cNvPr id="795652" name="Text Box 4"/>
          <p:cNvSpPr txBox="1">
            <a:spLocks noChangeArrowheads="1"/>
          </p:cNvSpPr>
          <p:nvPr/>
        </p:nvSpPr>
        <p:spPr bwMode="auto">
          <a:xfrm>
            <a:off x="4935538" y="1544638"/>
            <a:ext cx="4057586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" charset="0"/>
              </a:rPr>
              <a:t>TCP Receiver action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Delayed ACK. Wait up to 500ms</a:t>
            </a:r>
          </a:p>
          <a:p>
            <a:r>
              <a:rPr lang="en-US" dirty="0">
                <a:latin typeface="Arial" charset="0"/>
              </a:rPr>
              <a:t>for next segment. If no next segment,</a:t>
            </a:r>
          </a:p>
          <a:p>
            <a:r>
              <a:rPr lang="en-US" dirty="0">
                <a:latin typeface="Arial" charset="0"/>
              </a:rPr>
              <a:t>send ACK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Immediately send single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cumulativ</a:t>
            </a:r>
            <a:r>
              <a:rPr lang="en-US" dirty="0">
                <a:latin typeface="Arial" charset="0"/>
              </a:rPr>
              <a:t>e </a:t>
            </a:r>
          </a:p>
          <a:p>
            <a:r>
              <a:rPr lang="en-US" dirty="0">
                <a:latin typeface="Arial" charset="0"/>
              </a:rPr>
              <a:t>ACK, </a:t>
            </a:r>
            <a:r>
              <a:rPr lang="en-US" dirty="0" err="1">
                <a:latin typeface="Arial" charset="0"/>
              </a:rPr>
              <a:t>ACKing</a:t>
            </a:r>
            <a:r>
              <a:rPr lang="en-US" dirty="0">
                <a:latin typeface="Arial" charset="0"/>
              </a:rPr>
              <a:t> both in-order segments </a:t>
            </a: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Immediately send </a:t>
            </a:r>
            <a:r>
              <a:rPr lang="en-US" dirty="0" smtClean="0">
                <a:latin typeface="Arial" charset="0"/>
              </a:rPr>
              <a:t>(possibly </a:t>
            </a:r>
            <a:r>
              <a:rPr lang="en-US" i="1" dirty="0" smtClean="0">
                <a:solidFill>
                  <a:srgbClr val="FF0000"/>
                </a:solidFill>
                <a:latin typeface="Arial" charset="0"/>
              </a:rPr>
              <a:t>duplicate)</a:t>
            </a:r>
          </a:p>
          <a:p>
            <a:r>
              <a:rPr lang="en-US" i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Arial" charset="0"/>
              </a:rPr>
              <a:t>ACK</a:t>
            </a:r>
            <a:r>
              <a:rPr lang="en-US" dirty="0">
                <a:latin typeface="Arial" charset="0"/>
              </a:rPr>
              <a:t>, </a:t>
            </a:r>
            <a:r>
              <a:rPr lang="en-US" dirty="0" smtClean="0">
                <a:latin typeface="Arial" charset="0"/>
              </a:rPr>
              <a:t>indicating </a:t>
            </a:r>
            <a:r>
              <a:rPr lang="en-US" dirty="0">
                <a:latin typeface="Arial" charset="0"/>
              </a:rPr>
              <a:t>seq. # of next 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expected </a:t>
            </a:r>
            <a:r>
              <a:rPr lang="en-US" dirty="0">
                <a:latin typeface="Arial" charset="0"/>
              </a:rPr>
              <a:t>byte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Immediate send ACK, provided that</a:t>
            </a:r>
          </a:p>
          <a:p>
            <a:r>
              <a:rPr lang="en-US" dirty="0">
                <a:latin typeface="Arial" charset="0"/>
              </a:rPr>
              <a:t>segment starts at lower end of gap</a:t>
            </a:r>
          </a:p>
          <a:p>
            <a:endParaRPr lang="en-US" dirty="0">
              <a:latin typeface="Arial" charset="0"/>
            </a:endParaRPr>
          </a:p>
          <a:p>
            <a:endParaRPr lang="en-US" sz="1000" dirty="0">
              <a:latin typeface="Times New Roman" pitchFamily="18" charset="0"/>
            </a:endParaRPr>
          </a:p>
        </p:txBody>
      </p:sp>
      <p:sp>
        <p:nvSpPr>
          <p:cNvPr id="18440" name="Line 5"/>
          <p:cNvSpPr>
            <a:spLocks noChangeShapeType="1"/>
          </p:cNvSpPr>
          <p:nvPr/>
        </p:nvSpPr>
        <p:spPr bwMode="auto">
          <a:xfrm>
            <a:off x="1398588" y="2009775"/>
            <a:ext cx="746760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441" name="Line 6"/>
          <p:cNvSpPr>
            <a:spLocks noChangeShapeType="1"/>
          </p:cNvSpPr>
          <p:nvPr/>
        </p:nvSpPr>
        <p:spPr bwMode="auto">
          <a:xfrm flipV="1">
            <a:off x="1370013" y="3190875"/>
            <a:ext cx="74771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442" name="Line 7"/>
          <p:cNvSpPr>
            <a:spLocks noChangeShapeType="1"/>
          </p:cNvSpPr>
          <p:nvPr/>
        </p:nvSpPr>
        <p:spPr bwMode="auto">
          <a:xfrm>
            <a:off x="1379538" y="4305300"/>
            <a:ext cx="75057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443" name="Line 8"/>
          <p:cNvSpPr>
            <a:spLocks noChangeShapeType="1"/>
          </p:cNvSpPr>
          <p:nvPr/>
        </p:nvSpPr>
        <p:spPr bwMode="auto">
          <a:xfrm>
            <a:off x="1389063" y="5410200"/>
            <a:ext cx="748665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444" name="Line 9"/>
          <p:cNvSpPr>
            <a:spLocks noChangeShapeType="1"/>
          </p:cNvSpPr>
          <p:nvPr/>
        </p:nvSpPr>
        <p:spPr bwMode="auto">
          <a:xfrm>
            <a:off x="4846638" y="1704975"/>
            <a:ext cx="0" cy="4352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25425" y="1546225"/>
            <a:ext cx="903288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solidFill>
                  <a:srgbClr val="FF0000"/>
                </a:solidFill>
                <a:latin typeface="Arial" charset="0"/>
              </a:rPr>
              <a:t>Case</a:t>
            </a:r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      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1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 </a:t>
            </a: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       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2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    </a:t>
            </a:r>
          </a:p>
          <a:p>
            <a:r>
              <a:rPr lang="en-US">
                <a:latin typeface="Arial" charset="0"/>
              </a:rPr>
              <a:t> 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       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3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  </a:t>
            </a:r>
          </a:p>
          <a:p>
            <a:r>
              <a:rPr lang="en-US">
                <a:latin typeface="Arial" charset="0"/>
              </a:rPr>
              <a:t>       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4</a:t>
            </a:r>
          </a:p>
          <a:p>
            <a:endParaRPr lang="en-US">
              <a:latin typeface="Arial" charset="0"/>
            </a:endParaRPr>
          </a:p>
          <a:p>
            <a:endParaRPr lang="en-US" sz="1000">
              <a:latin typeface="Times New Roman" pitchFamily="18" charset="0"/>
            </a:endParaRPr>
          </a:p>
        </p:txBody>
      </p:sp>
      <p:sp>
        <p:nvSpPr>
          <p:cNvPr id="18446" name="Line 9"/>
          <p:cNvSpPr>
            <a:spLocks noChangeShapeType="1"/>
          </p:cNvSpPr>
          <p:nvPr/>
        </p:nvSpPr>
        <p:spPr bwMode="auto">
          <a:xfrm>
            <a:off x="1152525" y="1755775"/>
            <a:ext cx="0" cy="4352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ACK generation Example1</a:t>
            </a:r>
            <a:endParaRPr lang="tr-TR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Initially: receiver window=[100 - 199]</a:t>
            </a:r>
          </a:p>
          <a:p>
            <a:pPr>
              <a:defRPr/>
            </a:pPr>
            <a:r>
              <a:rPr lang="en-US" dirty="0" smtClean="0"/>
              <a:t>t=0ms: receive segment [100 - 109] </a:t>
            </a:r>
          </a:p>
          <a:p>
            <a:pPr>
              <a:defRPr/>
            </a:pPr>
            <a:r>
              <a:rPr lang="en-US" dirty="0" smtClean="0"/>
              <a:t>No  new segment</a:t>
            </a:r>
          </a:p>
          <a:p>
            <a:pPr>
              <a:defRPr/>
            </a:pPr>
            <a:r>
              <a:rPr lang="en-US" dirty="0" smtClean="0"/>
              <a:t>send ACK110 at t=</a:t>
            </a:r>
            <a:r>
              <a:rPr lang="tr-TR" dirty="0" smtClean="0"/>
              <a:t>15</a:t>
            </a:r>
            <a:r>
              <a:rPr lang="en-US" dirty="0" smtClean="0"/>
              <a:t>0ms (delayed ACK) (Case 1)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tr-TR" dirty="0"/>
          </a:p>
        </p:txBody>
      </p:sp>
      <p:sp>
        <p:nvSpPr>
          <p:cNvPr id="1946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CDBE223E-AC8B-4835-B9BE-E2308AF99267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946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94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D3B1F64E-EBBB-490E-883A-5004BCD0BD29}" type="slidenum">
              <a:rPr lang="en-US" smtClean="0">
                <a:latin typeface="Verdana" pitchFamily="34" charset="0"/>
              </a:rPr>
              <a:pPr/>
              <a:t>13</a:t>
            </a:fld>
            <a:endParaRPr lang="en-US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ACK generation Example2</a:t>
            </a:r>
            <a:endParaRPr lang="tr-TR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Initially: receiver window=[100 - 199]</a:t>
            </a:r>
          </a:p>
          <a:p>
            <a:pPr>
              <a:defRPr/>
            </a:pPr>
            <a:r>
              <a:rPr lang="en-US" dirty="0" smtClean="0"/>
              <a:t>t=0ms: receive segment [100 - 109]</a:t>
            </a:r>
          </a:p>
          <a:p>
            <a:pPr>
              <a:defRPr/>
            </a:pPr>
            <a:r>
              <a:rPr lang="en-US" dirty="0" smtClean="0"/>
              <a:t>t=20ms: receive segment [110 - 119]</a:t>
            </a:r>
          </a:p>
          <a:p>
            <a:pPr>
              <a:defRPr/>
            </a:pPr>
            <a:r>
              <a:rPr lang="en-US" dirty="0" smtClean="0"/>
              <a:t>send immediate cumulative </a:t>
            </a:r>
            <a:r>
              <a:rPr lang="en-US" dirty="0"/>
              <a:t>ACK120 (Case </a:t>
            </a:r>
            <a:r>
              <a:rPr lang="en-US" dirty="0" smtClean="0"/>
              <a:t>2)</a:t>
            </a:r>
          </a:p>
          <a:p>
            <a:pPr marL="457200" lvl="1" indent="0">
              <a:buFontTx/>
              <a:buNone/>
              <a:defRPr/>
            </a:pPr>
            <a:r>
              <a:rPr lang="en-US" dirty="0" smtClean="0"/>
              <a:t> 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tr-TR" dirty="0"/>
          </a:p>
        </p:txBody>
      </p:sp>
      <p:sp>
        <p:nvSpPr>
          <p:cNvPr id="1946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CDBE223E-AC8B-4835-B9BE-E2308AF99267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946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94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D3B1F64E-EBBB-490E-883A-5004BCD0BD29}" type="slidenum">
              <a:rPr lang="en-US" smtClean="0">
                <a:latin typeface="Verdana" pitchFamily="34" charset="0"/>
              </a:rPr>
              <a:pPr/>
              <a:t>14</a:t>
            </a:fld>
            <a:endParaRPr lang="en-US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7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ACK generation Example3</a:t>
            </a:r>
            <a:endParaRPr lang="tr-TR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469313" cy="45259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Initially: receiver window=[100 - 199]</a:t>
            </a:r>
          </a:p>
          <a:p>
            <a:pPr>
              <a:defRPr/>
            </a:pPr>
            <a:r>
              <a:rPr lang="en-US" dirty="0" smtClean="0"/>
              <a:t>t=0ms: receive segment [100 - 109] </a:t>
            </a:r>
          </a:p>
          <a:p>
            <a:pPr>
              <a:defRPr/>
            </a:pPr>
            <a:r>
              <a:rPr lang="en-US" dirty="0" smtClean="0"/>
              <a:t>No  new segment, send ACK110 at t=</a:t>
            </a:r>
            <a:r>
              <a:rPr lang="tr-TR" dirty="0" smtClean="0"/>
              <a:t>120</a:t>
            </a:r>
            <a:r>
              <a:rPr lang="en-US" dirty="0" err="1" smtClean="0"/>
              <a:t>ms</a:t>
            </a:r>
            <a:r>
              <a:rPr lang="en-US" dirty="0" smtClean="0"/>
              <a:t> (delayed ACK)</a:t>
            </a:r>
          </a:p>
          <a:p>
            <a:pPr>
              <a:defRPr/>
            </a:pPr>
            <a:r>
              <a:rPr lang="en-US" dirty="0" smtClean="0"/>
              <a:t>t=</a:t>
            </a:r>
            <a:r>
              <a:rPr lang="tr-TR" dirty="0" smtClean="0"/>
              <a:t>1</a:t>
            </a:r>
            <a:r>
              <a:rPr lang="en-US" dirty="0" smtClean="0"/>
              <a:t>40ms: receive segment [120 - 129]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send immediate duplicate ACK110 (Case 3)</a:t>
            </a:r>
          </a:p>
          <a:p>
            <a:pPr>
              <a:defRPr/>
            </a:pPr>
            <a:r>
              <a:rPr lang="en-US" dirty="0" smtClean="0"/>
              <a:t>t=500ms: receive segment [110 - 115]</a:t>
            </a:r>
          </a:p>
          <a:p>
            <a:pPr marL="0" indent="0">
              <a:buFontTx/>
              <a:buNone/>
              <a:defRPr/>
            </a:pPr>
            <a:r>
              <a:rPr lang="en-US" dirty="0" smtClean="0"/>
              <a:t>   send immediate ACK116 (Case 4)</a:t>
            </a:r>
          </a:p>
          <a:p>
            <a:pPr marL="457200" lvl="1" indent="0">
              <a:buFontTx/>
              <a:buNone/>
              <a:defRPr/>
            </a:pPr>
            <a:r>
              <a:rPr lang="en-US" dirty="0" smtClean="0"/>
              <a:t> 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tr-TR" dirty="0"/>
          </a:p>
        </p:txBody>
      </p:sp>
      <p:sp>
        <p:nvSpPr>
          <p:cNvPr id="2048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CFC4EDDA-8798-448B-AFE3-2B98BB81E862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048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04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A09D68D0-1467-434F-9BDE-1AE9EFC19504}" type="slidenum">
              <a:rPr lang="en-US" smtClean="0">
                <a:latin typeface="Verdana" pitchFamily="34" charset="0"/>
              </a:rPr>
              <a:pPr/>
              <a:t>15</a:t>
            </a:fld>
            <a:endParaRPr lang="en-US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D7434CCF-5843-44E6-BC1B-215EA2A08C4C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8809345E-28FD-4B2E-A785-187DCB5D7F32}" type="slidenum">
              <a:rPr lang="en-US" smtClean="0">
                <a:latin typeface="Verdana" pitchFamily="34" charset="0"/>
              </a:rPr>
              <a:pPr/>
              <a:t>16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TCP Flow and Congestion Control</a:t>
            </a:r>
          </a:p>
        </p:txBody>
      </p:sp>
      <p:pic>
        <p:nvPicPr>
          <p:cNvPr id="846852" name="Picture 4" descr="6-3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7770"/>
            <a:ext cx="41148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6853" name="Rectangle 5"/>
          <p:cNvSpPr>
            <a:spLocks noChangeArrowheads="1"/>
          </p:cNvSpPr>
          <p:nvPr/>
        </p:nvSpPr>
        <p:spPr bwMode="auto">
          <a:xfrm>
            <a:off x="4648200" y="1269683"/>
            <a:ext cx="45720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Tx/>
              <a:buAutoNum type="alphaLcParenBoth"/>
            </a:pPr>
            <a:r>
              <a:rPr lang="en-US" dirty="0" smtClean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Problem: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low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capacity receiver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" charset="0"/>
              </a:rPr>
              <a:t>Solution: </a:t>
            </a:r>
            <a:r>
              <a:rPr lang="en-US" dirty="0">
                <a:solidFill>
                  <a:srgbClr val="00B050"/>
                </a:solidFill>
                <a:latin typeface="Arial" charset="0"/>
              </a:rPr>
              <a:t>Flow </a:t>
            </a:r>
            <a:r>
              <a:rPr lang="en-US" dirty="0" smtClean="0">
                <a:solidFill>
                  <a:srgbClr val="00B050"/>
                </a:solidFill>
                <a:latin typeface="Arial" charset="0"/>
              </a:rPr>
              <a:t>Control</a:t>
            </a:r>
          </a:p>
          <a:p>
            <a:r>
              <a:rPr lang="en-US" dirty="0" smtClean="0">
                <a:latin typeface="Arial" charset="0"/>
              </a:rPr>
              <a:t>TCP Receiver tells the sender how much to send by </a:t>
            </a:r>
            <a:r>
              <a:rPr lang="en-US" b="1" dirty="0" err="1">
                <a:solidFill>
                  <a:srgbClr val="FF0000"/>
                </a:solidFill>
                <a:sym typeface="Symbol" pitchFamily="18" charset="2"/>
              </a:rPr>
              <a:t>rwnd</a:t>
            </a:r>
            <a:endParaRPr lang="en-US" dirty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(b) Problem: Too much network load, high queuing delays, packet drops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" charset="0"/>
              </a:rPr>
              <a:t>Solution: Congestion Control</a:t>
            </a:r>
          </a:p>
          <a:p>
            <a:r>
              <a:rPr lang="en-US" dirty="0" smtClean="0">
                <a:latin typeface="Arial" charset="0"/>
              </a:rPr>
              <a:t>TCP Sender observes the ACKs to see if there is congestion by computing </a:t>
            </a:r>
            <a:r>
              <a:rPr lang="en-US" b="1" dirty="0" err="1">
                <a:solidFill>
                  <a:srgbClr val="FF0000"/>
                </a:solidFill>
                <a:sym typeface="Symbol" pitchFamily="18" charset="2"/>
              </a:rPr>
              <a:t>cwnd</a:t>
            </a:r>
            <a:endParaRPr lang="en-US" dirty="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514600" y="1207770"/>
            <a:ext cx="2057400" cy="35337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539802" y="5438776"/>
            <a:ext cx="8803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sz="2000" dirty="0">
                <a:latin typeface="+mn-lt"/>
              </a:rPr>
              <a:t>rate =</a:t>
            </a:r>
            <a:r>
              <a:rPr lang="en-US" sz="1000" dirty="0">
                <a:latin typeface="+mn-lt"/>
              </a:rPr>
              <a:t>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691013" y="5317014"/>
            <a:ext cx="364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b="1">
                <a:latin typeface="+mn-lt"/>
              </a:rPr>
              <a:t>w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440776" y="5626577"/>
            <a:ext cx="7154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sz="2000">
                <a:latin typeface="+mn-lt"/>
              </a:rPr>
              <a:t>RTT</a:t>
            </a:r>
            <a:r>
              <a:rPr lang="en-US" sz="1000">
                <a:latin typeface="+mn-lt"/>
              </a:rPr>
              <a:t> 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842350" y="5442427"/>
            <a:ext cx="12666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sz="2000">
                <a:latin typeface="+mn-lt"/>
              </a:rPr>
              <a:t>bytes/sec</a:t>
            </a:r>
            <a:endParaRPr lang="en-US" sz="1000">
              <a:latin typeface="+mn-lt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V="1">
            <a:off x="5325427" y="5663089"/>
            <a:ext cx="1009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363402" y="5172552"/>
            <a:ext cx="4410075" cy="9080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0155" y="5134134"/>
            <a:ext cx="387798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Sender window 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limited </a:t>
            </a:r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by</a:t>
            </a:r>
          </a:p>
          <a:p>
            <a:pPr marL="0" lvl="1"/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2000" b="1" dirty="0">
                <a:solidFill>
                  <a:srgbClr val="FF0000"/>
                </a:solidFill>
                <a:sym typeface="Symbol" pitchFamily="18" charset="2"/>
              </a:rPr>
              <a:t>w=min(</a:t>
            </a:r>
            <a:r>
              <a:rPr lang="en-US" sz="2000" b="1" dirty="0" err="1">
                <a:solidFill>
                  <a:srgbClr val="FF0000"/>
                </a:solidFill>
                <a:sym typeface="Symbol" pitchFamily="18" charset="2"/>
              </a:rPr>
              <a:t>cwnd,rwnd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7750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6A3EF082-826B-4B14-8692-0E6D8CE64D29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253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253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7068BEA4-034E-48ED-9D50-1D5DD156FF46}" type="slidenum">
              <a:rPr lang="en-US" smtClean="0">
                <a:latin typeface="Verdana" pitchFamily="34" charset="0"/>
              </a:rPr>
              <a:pPr/>
              <a:t>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TCP Flow Control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232150"/>
            <a:ext cx="4598988" cy="28940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(Suppose TCP receiver discards out-of-order segments)</a:t>
            </a:r>
          </a:p>
          <a:p>
            <a:pPr eaLnBrk="1" hangingPunct="1"/>
            <a:r>
              <a:rPr lang="en-US" sz="2400" smtClean="0"/>
              <a:t>spare room in buffer</a:t>
            </a:r>
            <a:endParaRPr lang="en-US" sz="24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RcvWindow: rcwnd</a:t>
            </a:r>
            <a:endParaRPr lang="en-US" sz="2200" smtClean="0"/>
          </a:p>
          <a:p>
            <a:pPr eaLnBrk="1" hangingPunct="1"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= RcvBuffer-[LastByteRcvd - LastByteRead]</a:t>
            </a:r>
          </a:p>
        </p:txBody>
      </p:sp>
      <p:sp>
        <p:nvSpPr>
          <p:cNvPr id="8253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447800"/>
            <a:ext cx="4267200" cy="4648200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Rcvr</a:t>
            </a:r>
            <a:r>
              <a:rPr lang="en-US" sz="2400" dirty="0" smtClean="0"/>
              <a:t> advertises spare room by including value of </a:t>
            </a:r>
            <a:r>
              <a:rPr lang="en-US" sz="2400" b="1" dirty="0" err="1" smtClean="0">
                <a:latin typeface="Courier New" pitchFamily="49" charset="0"/>
              </a:rPr>
              <a:t>RcvWindow</a:t>
            </a:r>
            <a:r>
              <a:rPr lang="en-US" sz="2400" dirty="0" smtClean="0"/>
              <a:t> in segments</a:t>
            </a:r>
          </a:p>
          <a:p>
            <a:pPr eaLnBrk="1" hangingPunct="1"/>
            <a:r>
              <a:rPr lang="en-US" sz="2400" dirty="0" smtClean="0"/>
              <a:t>Sender limits </a:t>
            </a:r>
            <a:r>
              <a:rPr lang="en-US" sz="2400" dirty="0" err="1" smtClean="0"/>
              <a:t>unACKed</a:t>
            </a:r>
            <a:r>
              <a:rPr lang="en-US" sz="2400" dirty="0" smtClean="0"/>
              <a:t> data to </a:t>
            </a:r>
            <a:r>
              <a:rPr lang="en-US" sz="2400" b="1" dirty="0" err="1" smtClean="0">
                <a:latin typeface="Courier New" pitchFamily="49" charset="0"/>
              </a:rPr>
              <a:t>RcvWindow</a:t>
            </a:r>
            <a:endParaRPr lang="en-US" sz="2400" dirty="0" smtClean="0">
              <a:latin typeface="Courier New" pitchFamily="49" charset="0"/>
            </a:endParaRPr>
          </a:p>
          <a:p>
            <a:pPr lvl="1" eaLnBrk="1" hangingPunct="1"/>
            <a:r>
              <a:rPr lang="en-US" sz="2200" dirty="0" smtClean="0"/>
              <a:t>guarantees receive buffer doesn’t overflow</a:t>
            </a:r>
          </a:p>
        </p:txBody>
      </p:sp>
      <p:pic>
        <p:nvPicPr>
          <p:cNvPr id="22536" name="Picture 5" descr="rcvw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4191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8860151B-13A0-4790-99A9-65C885D11712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62014374-31B4-486C-A67B-4D092E3FCFD8}" type="slidenum">
              <a:rPr lang="en-US" smtClean="0">
                <a:latin typeface="Verdana" pitchFamily="34" charset="0"/>
              </a:rPr>
              <a:pPr/>
              <a:t>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239713" y="274638"/>
            <a:ext cx="8447087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TCP Flow Control and Reliable Transfer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791200"/>
            <a:ext cx="8229600" cy="654050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en-US" sz="2400" dirty="0" smtClean="0"/>
              <a:t>Window management in TCP.</a:t>
            </a:r>
          </a:p>
        </p:txBody>
      </p:sp>
      <p:pic>
        <p:nvPicPr>
          <p:cNvPr id="8199" name="Picture 4" descr="6-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1281113"/>
            <a:ext cx="5535612" cy="451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Rectangle 6"/>
          <p:cNvSpPr>
            <a:spLocks noChangeArrowheads="1"/>
          </p:cNvSpPr>
          <p:nvPr/>
        </p:nvSpPr>
        <p:spPr bwMode="auto">
          <a:xfrm>
            <a:off x="5754688" y="1284288"/>
            <a:ext cx="3062287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u="sng">
                <a:solidFill>
                  <a:srgbClr val="FF0000"/>
                </a:solidFill>
                <a:latin typeface="Arial" charset="0"/>
              </a:rPr>
              <a:t>Seq. #’s:</a:t>
            </a:r>
            <a:endParaRPr lang="en-US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byte stream “number” of first byte in segment’s data</a:t>
            </a:r>
          </a:p>
          <a:p>
            <a:r>
              <a:rPr lang="en-US" u="sng">
                <a:solidFill>
                  <a:srgbClr val="FF0000"/>
                </a:solidFill>
                <a:latin typeface="Arial" charset="0"/>
              </a:rPr>
              <a:t>ACKs:</a:t>
            </a:r>
            <a:endParaRPr lang="en-US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seq # of next byte expected from other side</a:t>
            </a:r>
          </a:p>
          <a:p>
            <a:pPr lvl="1"/>
            <a:r>
              <a:rPr lang="en-US">
                <a:latin typeface="Arial" charset="0"/>
              </a:rPr>
              <a:t>cumulative ACK</a:t>
            </a:r>
          </a:p>
        </p:txBody>
      </p:sp>
    </p:spTree>
    <p:extLst>
      <p:ext uri="{BB962C8B-B14F-4D97-AF65-F5344CB8AC3E}">
        <p14:creationId xmlns:p14="http://schemas.microsoft.com/office/powerpoint/2010/main" val="311553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37C21472-149C-44AA-8E22-E831B57FA0ED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457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458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0B4E51F0-D514-42DC-A003-5936265BD169}" type="slidenum">
              <a:rPr lang="en-US" smtClean="0">
                <a:latin typeface="Verdana" pitchFamily="34" charset="0"/>
              </a:rPr>
              <a:pPr/>
              <a:t>19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84787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2668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i="1" dirty="0" smtClean="0">
                <a:solidFill>
                  <a:srgbClr val="FF0000"/>
                </a:solidFill>
              </a:rPr>
              <a:t>goal:  </a:t>
            </a:r>
            <a:r>
              <a:rPr lang="en-US" sz="2400" dirty="0" smtClean="0"/>
              <a:t>TCP sender should transmit as fast as possible, but without congesting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u="sng" dirty="0" smtClean="0">
                <a:solidFill>
                  <a:srgbClr val="FF0000"/>
                </a:solidFill>
              </a:rPr>
              <a:t>Q:</a:t>
            </a:r>
            <a:r>
              <a:rPr lang="en-US" sz="2000" dirty="0" smtClean="0"/>
              <a:t> how to find </a:t>
            </a:r>
            <a:r>
              <a:rPr lang="en-US" sz="2000" dirty="0" smtClean="0"/>
              <a:t>the maximum rate </a:t>
            </a:r>
            <a:r>
              <a:rPr lang="en-US" sz="2000" i="1" dirty="0" smtClean="0"/>
              <a:t>just</a:t>
            </a:r>
            <a:r>
              <a:rPr lang="en-US" sz="2000" dirty="0" smtClean="0"/>
              <a:t> below congestion level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i="1" dirty="0">
                <a:solidFill>
                  <a:srgbClr val="FF0000"/>
                </a:solidFill>
              </a:rPr>
              <a:t>Solution</a:t>
            </a:r>
            <a:r>
              <a:rPr lang="en-US" sz="2400" i="1" dirty="0"/>
              <a:t>: sender limits rate by limiting number of </a:t>
            </a:r>
            <a:r>
              <a:rPr lang="en-US" sz="2400" i="1" dirty="0" err="1"/>
              <a:t>unACKed</a:t>
            </a:r>
            <a:r>
              <a:rPr lang="en-US" sz="2400" i="1" dirty="0"/>
              <a:t> bytes “in pipeline”: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901700" y="3768725"/>
            <a:ext cx="568166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LastByteSent-LastByteAcked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  <a:sym typeface="Symbol" pitchFamily="18" charset="2"/>
              </a:rPr>
              <a:t> </a:t>
            </a:r>
            <a:r>
              <a:rPr lang="en-US" sz="2000" b="1" dirty="0" smtClean="0">
                <a:solidFill>
                  <a:srgbClr val="FF0000"/>
                </a:solidFill>
                <a:sym typeface="Symbol" pitchFamily="18" charset="2"/>
              </a:rPr>
              <a:t>min(</a:t>
            </a:r>
            <a:r>
              <a:rPr lang="en-US" sz="2000" b="1" dirty="0" err="1" smtClean="0">
                <a:solidFill>
                  <a:srgbClr val="FF0000"/>
                </a:solidFill>
                <a:sym typeface="Symbol" pitchFamily="18" charset="2"/>
              </a:rPr>
              <a:t>cwnd</a:t>
            </a:r>
            <a:r>
              <a:rPr lang="en-US" sz="2000" b="1" dirty="0" smtClean="0">
                <a:solidFill>
                  <a:srgbClr val="FF0000"/>
                </a:solidFill>
                <a:sym typeface="Symbol" pitchFamily="18" charset="2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sym typeface="Symbol" pitchFamily="18" charset="2"/>
              </a:rPr>
              <a:t>rwnd</a:t>
            </a:r>
            <a:r>
              <a:rPr lang="en-US" sz="2000" b="1">
                <a:solidFill>
                  <a:srgbClr val="FF0000"/>
                </a:solidFill>
                <a:sym typeface="Symbol" pitchFamily="18" charset="2"/>
              </a:rPr>
              <a:t>)</a:t>
            </a:r>
            <a:endParaRPr lang="en-US" sz="2000" b="1" baseline="30000" dirty="0">
              <a:solidFill>
                <a:srgbClr val="FF0000"/>
              </a:solidFill>
              <a:sym typeface="Symbol" pitchFamily="18" charset="2"/>
            </a:endParaRPr>
          </a:p>
          <a:p>
            <a:endParaRPr lang="en-US" sz="1600" dirty="0"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86384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TCP Congestion Control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172A8F68-B675-4B01-AC58-F86005A72122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556C4074-A10C-4C1D-A693-41020B45AB95}" type="slidenum">
              <a:rPr lang="en-US" smtClean="0">
                <a:latin typeface="Verdana" pitchFamily="34" charset="0"/>
              </a:rPr>
              <a:pPr/>
              <a:t>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Where are we now?</a:t>
            </a:r>
            <a:endParaRPr lang="en-US" smtClean="0">
              <a:solidFill>
                <a:srgbClr val="969696"/>
              </a:solidFill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solidFill>
                  <a:schemeClr val="folHlink"/>
                </a:solidFill>
              </a:rPr>
              <a:t>Introduction to Networking</a:t>
            </a:r>
          </a:p>
          <a:p>
            <a:pPr eaLnBrk="1" hangingPunct="1"/>
            <a:r>
              <a:rPr lang="en-US" sz="2400" smtClean="0">
                <a:solidFill>
                  <a:schemeClr val="folHlink"/>
                </a:solidFill>
              </a:rPr>
              <a:t>Basic Queuing Theory</a:t>
            </a:r>
          </a:p>
          <a:p>
            <a:pPr eaLnBrk="1" hangingPunct="1"/>
            <a:r>
              <a:rPr lang="en-US" sz="2400" smtClean="0">
                <a:solidFill>
                  <a:schemeClr val="folHlink"/>
                </a:solidFill>
              </a:rPr>
              <a:t>Application Layer</a:t>
            </a:r>
          </a:p>
          <a:p>
            <a:pPr eaLnBrk="1" hangingPunct="1"/>
            <a:r>
              <a:rPr lang="en-US" sz="2400" smtClean="0">
                <a:solidFill>
                  <a:srgbClr val="FF0000"/>
                </a:solidFill>
              </a:rPr>
              <a:t>Transport Layer </a:t>
            </a:r>
          </a:p>
          <a:p>
            <a:pPr eaLnBrk="1" hangingPunct="1"/>
            <a:r>
              <a:rPr lang="en-US" sz="2400" smtClean="0"/>
              <a:t>Network Layer and Routing</a:t>
            </a:r>
          </a:p>
          <a:p>
            <a:pPr eaLnBrk="1" hangingPunct="1"/>
            <a:r>
              <a:rPr lang="en-US" sz="2400" smtClean="0"/>
              <a:t>Data Link Layer</a:t>
            </a:r>
          </a:p>
          <a:p>
            <a:pPr eaLnBrk="1" hangingPunct="1"/>
            <a:r>
              <a:rPr lang="en-US" sz="2400" smtClean="0"/>
              <a:t>Medium Access Control SubLayer</a:t>
            </a:r>
          </a:p>
          <a:p>
            <a:pPr eaLnBrk="1" hangingPunct="1"/>
            <a:r>
              <a:rPr lang="en-US" sz="2400" smtClean="0">
                <a:solidFill>
                  <a:schemeClr val="bg2"/>
                </a:solidFill>
              </a:rPr>
              <a:t>Physical Layer</a:t>
            </a:r>
          </a:p>
          <a:p>
            <a:pPr eaLnBrk="1" hangingPunct="1"/>
            <a:r>
              <a:rPr lang="en-US" sz="2400" smtClean="0">
                <a:solidFill>
                  <a:schemeClr val="bg2"/>
                </a:solidFill>
              </a:rPr>
              <a:t>Further subjects (we will decide what to talk about based on the time left at the end of the semester)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37C21472-149C-44AA-8E22-E831B57FA0ED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457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458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0B4E51F0-D514-42DC-A003-5936265BD169}" type="slidenum">
              <a:rPr lang="en-US" smtClean="0">
                <a:latin typeface="Verdana" pitchFamily="34" charset="0"/>
              </a:rPr>
              <a:pPr/>
              <a:t>20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" y="1641474"/>
            <a:ext cx="842772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End-end congestion control: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no explicit feedback from network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congestion inferred from end-system observed loss, </a:t>
            </a:r>
            <a:r>
              <a:rPr lang="en-US" sz="2400" dirty="0" smtClean="0"/>
              <a:t>delay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Decentralized:</a:t>
            </a:r>
            <a:r>
              <a:rPr lang="en-US" sz="2400" dirty="0" smtClean="0"/>
              <a:t> each TCP sender sets its own rate, based on </a:t>
            </a:r>
            <a:r>
              <a:rPr lang="en-US" sz="2400" i="1" dirty="0" smtClean="0">
                <a:solidFill>
                  <a:srgbClr val="FF0000"/>
                </a:solidFill>
              </a:rPr>
              <a:t>implicit</a:t>
            </a:r>
            <a:r>
              <a:rPr lang="en-US" sz="2400" dirty="0" smtClean="0"/>
              <a:t> feedback: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FF0000"/>
                </a:solidFill>
              </a:rPr>
              <a:t>ACK:</a:t>
            </a:r>
            <a:r>
              <a:rPr lang="en-US" dirty="0" smtClean="0"/>
              <a:t> segment received (a good thing!), network not congested, so increase sending rate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FF0000"/>
                </a:solidFill>
              </a:rPr>
              <a:t>lost segment:</a:t>
            </a:r>
            <a:r>
              <a:rPr lang="en-US" dirty="0" smtClean="0"/>
              <a:t> assume loss due to congested network, so decrease sending rate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86384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TCP Congestion Control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126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44B220BB-B090-43CF-A761-38B9E977467F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5A7CF34C-16D2-48C0-8F3C-37E8D2798D84}" type="slidenum">
              <a:rPr lang="en-US" smtClean="0">
                <a:latin typeface="Verdana" pitchFamily="34" charset="0"/>
              </a:rPr>
              <a:pPr/>
              <a:t>21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TCP congestion control: bandwidth probing</a:t>
            </a:r>
          </a:p>
        </p:txBody>
      </p:sp>
      <p:sp>
        <p:nvSpPr>
          <p:cNvPr id="25606" name="Rectangle 3"/>
          <p:cNvSpPr>
            <a:spLocks noChangeArrowheads="1"/>
          </p:cNvSpPr>
          <p:nvPr/>
        </p:nvSpPr>
        <p:spPr bwMode="auto">
          <a:xfrm>
            <a:off x="457200" y="13716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“probing for bandwidth”: </a:t>
            </a:r>
            <a:r>
              <a:rPr lang="en-US" sz="2400" dirty="0">
                <a:latin typeface="Arial" charset="0"/>
              </a:rPr>
              <a:t>increase transmission rate on receipt of ACK, until eventually loss occurs, then decrease transmission rate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FF0000"/>
              </a:buClr>
              <a:buFontTx/>
              <a:buChar char="–"/>
            </a:pPr>
            <a:r>
              <a:rPr lang="en-US" sz="2000" dirty="0">
                <a:latin typeface="Arial" charset="0"/>
              </a:rPr>
              <a:t>continue to increase on ACK, decrease on loss (since available bandwidth is changing, depending on other connections in network) </a:t>
            </a:r>
            <a:endParaRPr lang="en-US" sz="2400" dirty="0">
              <a:latin typeface="Arial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FF0000"/>
              </a:buClr>
            </a:pPr>
            <a:endParaRPr lang="en-US" sz="2400" dirty="0">
              <a:latin typeface="Arial" charset="0"/>
            </a:endParaRPr>
          </a:p>
        </p:txBody>
      </p:sp>
      <p:sp>
        <p:nvSpPr>
          <p:cNvPr id="25607" name="Line 4"/>
          <p:cNvSpPr>
            <a:spLocks noChangeShapeType="1"/>
          </p:cNvSpPr>
          <p:nvPr/>
        </p:nvSpPr>
        <p:spPr bwMode="auto">
          <a:xfrm flipH="1">
            <a:off x="2659063" y="3571875"/>
            <a:ext cx="9525" cy="2200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25608" name="Line 5"/>
          <p:cNvSpPr>
            <a:spLocks noChangeShapeType="1"/>
          </p:cNvSpPr>
          <p:nvPr/>
        </p:nvSpPr>
        <p:spPr bwMode="auto">
          <a:xfrm>
            <a:off x="2649538" y="5761038"/>
            <a:ext cx="4105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843782" name="Line 6"/>
          <p:cNvSpPr>
            <a:spLocks noChangeShapeType="1"/>
          </p:cNvSpPr>
          <p:nvPr/>
        </p:nvSpPr>
        <p:spPr bwMode="auto">
          <a:xfrm flipV="1">
            <a:off x="2668588" y="4327525"/>
            <a:ext cx="671512" cy="571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843783" name="Text Box 7"/>
          <p:cNvSpPr txBox="1">
            <a:spLocks noChangeArrowheads="1"/>
          </p:cNvSpPr>
          <p:nvPr/>
        </p:nvSpPr>
        <p:spPr bwMode="auto">
          <a:xfrm>
            <a:off x="2678113" y="3427413"/>
            <a:ext cx="19575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400">
                <a:latin typeface="+mn-lt"/>
              </a:rPr>
              <a:t>ACKs being received, </a:t>
            </a:r>
          </a:p>
          <a:p>
            <a:r>
              <a:rPr lang="en-US" sz="1400">
                <a:latin typeface="+mn-lt"/>
              </a:rPr>
              <a:t>so increase rate</a:t>
            </a:r>
          </a:p>
        </p:txBody>
      </p:sp>
      <p:sp>
        <p:nvSpPr>
          <p:cNvPr id="843784" name="Line 8"/>
          <p:cNvSpPr>
            <a:spLocks noChangeShapeType="1"/>
          </p:cNvSpPr>
          <p:nvPr/>
        </p:nvSpPr>
        <p:spPr bwMode="auto">
          <a:xfrm>
            <a:off x="3335338" y="4332288"/>
            <a:ext cx="0" cy="700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843785" name="Line 9"/>
          <p:cNvSpPr>
            <a:spLocks noChangeShapeType="1"/>
          </p:cNvSpPr>
          <p:nvPr/>
        </p:nvSpPr>
        <p:spPr bwMode="auto">
          <a:xfrm flipV="1">
            <a:off x="3344863" y="4718050"/>
            <a:ext cx="352425" cy="295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843786" name="Line 10"/>
          <p:cNvSpPr>
            <a:spLocks noChangeShapeType="1"/>
          </p:cNvSpPr>
          <p:nvPr/>
        </p:nvSpPr>
        <p:spPr bwMode="auto">
          <a:xfrm flipH="1">
            <a:off x="3687763" y="4727575"/>
            <a:ext cx="4762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843787" name="Line 11"/>
          <p:cNvSpPr>
            <a:spLocks noChangeShapeType="1"/>
          </p:cNvSpPr>
          <p:nvPr/>
        </p:nvSpPr>
        <p:spPr bwMode="auto">
          <a:xfrm>
            <a:off x="5106988" y="4017963"/>
            <a:ext cx="0" cy="8715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843788" name="Line 12"/>
          <p:cNvSpPr>
            <a:spLocks noChangeShapeType="1"/>
          </p:cNvSpPr>
          <p:nvPr/>
        </p:nvSpPr>
        <p:spPr bwMode="auto">
          <a:xfrm flipV="1">
            <a:off x="3687763" y="4017963"/>
            <a:ext cx="142875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843789" name="Line 13"/>
          <p:cNvSpPr>
            <a:spLocks noChangeShapeType="1"/>
          </p:cNvSpPr>
          <p:nvPr/>
        </p:nvSpPr>
        <p:spPr bwMode="auto">
          <a:xfrm flipH="1">
            <a:off x="5859463" y="4222750"/>
            <a:ext cx="14287" cy="876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843790" name="Line 14"/>
          <p:cNvSpPr>
            <a:spLocks noChangeShapeType="1"/>
          </p:cNvSpPr>
          <p:nvPr/>
        </p:nvSpPr>
        <p:spPr bwMode="auto">
          <a:xfrm flipV="1">
            <a:off x="5097463" y="4227513"/>
            <a:ext cx="785812" cy="666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843791" name="Line 15"/>
          <p:cNvSpPr>
            <a:spLocks noChangeShapeType="1"/>
          </p:cNvSpPr>
          <p:nvPr/>
        </p:nvSpPr>
        <p:spPr bwMode="auto">
          <a:xfrm flipH="1">
            <a:off x="3049588" y="3913188"/>
            <a:ext cx="4762" cy="542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843792" name="Line 16"/>
          <p:cNvSpPr>
            <a:spLocks noChangeShapeType="1"/>
          </p:cNvSpPr>
          <p:nvPr/>
        </p:nvSpPr>
        <p:spPr bwMode="auto">
          <a:xfrm>
            <a:off x="3521075" y="3927475"/>
            <a:ext cx="4763" cy="8239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843793" name="Line 17"/>
          <p:cNvSpPr>
            <a:spLocks noChangeShapeType="1"/>
          </p:cNvSpPr>
          <p:nvPr/>
        </p:nvSpPr>
        <p:spPr bwMode="auto">
          <a:xfrm>
            <a:off x="4044950" y="3913188"/>
            <a:ext cx="4763" cy="900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843794" name="Text Box 18"/>
          <p:cNvSpPr txBox="1">
            <a:spLocks noChangeArrowheads="1"/>
          </p:cNvSpPr>
          <p:nvPr/>
        </p:nvSpPr>
        <p:spPr bwMode="auto">
          <a:xfrm>
            <a:off x="3160713" y="4189413"/>
            <a:ext cx="3127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sz="1400" b="1">
                <a:solidFill>
                  <a:srgbClr val="FF0000"/>
                </a:solidFill>
                <a:latin typeface="+mn-lt"/>
              </a:rPr>
              <a:t>X</a:t>
            </a:r>
          </a:p>
        </p:txBody>
      </p:sp>
      <p:sp>
        <p:nvSpPr>
          <p:cNvPr id="843795" name="Text Box 19"/>
          <p:cNvSpPr txBox="1">
            <a:spLocks noChangeArrowheads="1"/>
          </p:cNvSpPr>
          <p:nvPr/>
        </p:nvSpPr>
        <p:spPr bwMode="auto">
          <a:xfrm>
            <a:off x="3522663" y="4570413"/>
            <a:ext cx="3127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sz="1400" b="1">
                <a:solidFill>
                  <a:srgbClr val="FF0000"/>
                </a:solidFill>
                <a:latin typeface="+mn-lt"/>
              </a:rPr>
              <a:t>X</a:t>
            </a:r>
          </a:p>
        </p:txBody>
      </p:sp>
      <p:sp>
        <p:nvSpPr>
          <p:cNvPr id="843796" name="Text Box 20"/>
          <p:cNvSpPr txBox="1">
            <a:spLocks noChangeArrowheads="1"/>
          </p:cNvSpPr>
          <p:nvPr/>
        </p:nvSpPr>
        <p:spPr bwMode="auto">
          <a:xfrm>
            <a:off x="4951413" y="3870325"/>
            <a:ext cx="3127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sz="1400" b="1">
                <a:solidFill>
                  <a:srgbClr val="FF0000"/>
                </a:solidFill>
                <a:latin typeface="+mn-lt"/>
              </a:rPr>
              <a:t>X</a:t>
            </a:r>
          </a:p>
        </p:txBody>
      </p:sp>
      <p:sp>
        <p:nvSpPr>
          <p:cNvPr id="843797" name="Text Box 21"/>
          <p:cNvSpPr txBox="1">
            <a:spLocks noChangeArrowheads="1"/>
          </p:cNvSpPr>
          <p:nvPr/>
        </p:nvSpPr>
        <p:spPr bwMode="auto">
          <a:xfrm>
            <a:off x="5718175" y="4070350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sz="1400" b="1">
                <a:solidFill>
                  <a:srgbClr val="FF0000"/>
                </a:solidFill>
                <a:latin typeface="+mn-lt"/>
              </a:rPr>
              <a:t>X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945188" y="3536950"/>
            <a:ext cx="2201862" cy="309563"/>
            <a:chOff x="3745" y="2228"/>
            <a:chExt cx="1387" cy="195"/>
          </a:xfrm>
        </p:grpSpPr>
        <p:sp>
          <p:nvSpPr>
            <p:cNvPr id="25632" name="Text Box 23"/>
            <p:cNvSpPr txBox="1">
              <a:spLocks noChangeArrowheads="1"/>
            </p:cNvSpPr>
            <p:nvPr/>
          </p:nvSpPr>
          <p:spPr bwMode="auto">
            <a:xfrm>
              <a:off x="3745" y="2231"/>
              <a:ext cx="1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/>
              <a:r>
                <a:rPr lang="en-US" sz="1400" b="1">
                  <a:solidFill>
                    <a:srgbClr val="FF0000"/>
                  </a:solidFill>
                  <a:latin typeface="+mn-lt"/>
                </a:rPr>
                <a:t>X</a:t>
              </a:r>
            </a:p>
          </p:txBody>
        </p:sp>
        <p:sp>
          <p:nvSpPr>
            <p:cNvPr id="25633" name="Text Box 24"/>
            <p:cNvSpPr txBox="1">
              <a:spLocks noChangeArrowheads="1"/>
            </p:cNvSpPr>
            <p:nvPr/>
          </p:nvSpPr>
          <p:spPr bwMode="auto">
            <a:xfrm>
              <a:off x="3874" y="2228"/>
              <a:ext cx="12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1400">
                  <a:latin typeface="+mn-lt"/>
                </a:rPr>
                <a:t>loss, so decrease rate</a:t>
              </a:r>
            </a:p>
          </p:txBody>
        </p:sp>
      </p:grpSp>
      <p:sp>
        <p:nvSpPr>
          <p:cNvPr id="25626" name="Text Box 25"/>
          <p:cNvSpPr txBox="1">
            <a:spLocks noChangeArrowheads="1"/>
          </p:cNvSpPr>
          <p:nvPr/>
        </p:nvSpPr>
        <p:spPr bwMode="auto">
          <a:xfrm rot="-5400000">
            <a:off x="1852613" y="4598988"/>
            <a:ext cx="1212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400">
                <a:latin typeface="+mn-lt"/>
              </a:rPr>
              <a:t>sending rate</a:t>
            </a:r>
          </a:p>
        </p:txBody>
      </p:sp>
      <p:sp>
        <p:nvSpPr>
          <p:cNvPr id="25627" name="Text Box 26"/>
          <p:cNvSpPr txBox="1">
            <a:spLocks noChangeArrowheads="1"/>
          </p:cNvSpPr>
          <p:nvPr/>
        </p:nvSpPr>
        <p:spPr bwMode="auto">
          <a:xfrm>
            <a:off x="6076950" y="5473700"/>
            <a:ext cx="522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400">
                <a:latin typeface="+mn-lt"/>
              </a:rPr>
              <a:t>time</a:t>
            </a:r>
          </a:p>
        </p:txBody>
      </p:sp>
      <p:sp>
        <p:nvSpPr>
          <p:cNvPr id="843803" name="Line 27"/>
          <p:cNvSpPr>
            <a:spLocks noChangeShapeType="1"/>
          </p:cNvSpPr>
          <p:nvPr/>
        </p:nvSpPr>
        <p:spPr bwMode="auto">
          <a:xfrm flipV="1">
            <a:off x="5865813" y="4624388"/>
            <a:ext cx="541337" cy="465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843804" name="Line 28"/>
          <p:cNvSpPr>
            <a:spLocks noChangeShapeType="1"/>
          </p:cNvSpPr>
          <p:nvPr/>
        </p:nvSpPr>
        <p:spPr bwMode="auto">
          <a:xfrm flipV="1">
            <a:off x="6411913" y="4289425"/>
            <a:ext cx="392112" cy="3270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843805" name="Rectangle 29"/>
          <p:cNvSpPr>
            <a:spLocks noChangeArrowheads="1"/>
          </p:cNvSpPr>
          <p:nvPr/>
        </p:nvSpPr>
        <p:spPr bwMode="auto">
          <a:xfrm>
            <a:off x="0" y="3856038"/>
            <a:ext cx="245903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800" dirty="0">
                <a:latin typeface="Arial" charset="0"/>
              </a:rPr>
              <a:t>Q: how fast to </a:t>
            </a:r>
            <a:r>
              <a:rPr lang="en-US" sz="2800" dirty="0" smtClean="0">
                <a:latin typeface="Arial" charset="0"/>
              </a:rPr>
              <a:t>increase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800" dirty="0" smtClean="0">
                <a:latin typeface="Arial" charset="0"/>
              </a:rPr>
              <a:t>/</a:t>
            </a:r>
            <a:r>
              <a:rPr lang="en-US" sz="2800" dirty="0">
                <a:latin typeface="Arial" charset="0"/>
              </a:rPr>
              <a:t>decrease?</a:t>
            </a:r>
          </a:p>
        </p:txBody>
      </p:sp>
      <p:sp>
        <p:nvSpPr>
          <p:cNvPr id="843806" name="Text Box 30"/>
          <p:cNvSpPr txBox="1">
            <a:spLocks noChangeArrowheads="1"/>
          </p:cNvSpPr>
          <p:nvPr/>
        </p:nvSpPr>
        <p:spPr bwMode="auto">
          <a:xfrm>
            <a:off x="7246807" y="4364038"/>
            <a:ext cx="11432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TCP’s</a:t>
            </a:r>
          </a:p>
          <a:p>
            <a:pPr algn="ctr"/>
            <a:r>
              <a:rPr lang="en-US" sz="1600" dirty="0">
                <a:latin typeface="+mn-lt"/>
              </a:rPr>
              <a:t>“</a:t>
            </a:r>
            <a:r>
              <a:rPr lang="en-US" sz="1600" dirty="0" err="1">
                <a:latin typeface="+mn-lt"/>
              </a:rPr>
              <a:t>sawtooth</a:t>
            </a:r>
            <a:r>
              <a:rPr lang="en-US" sz="1600" dirty="0">
                <a:latin typeface="+mn-lt"/>
              </a:rPr>
              <a:t>”</a:t>
            </a:r>
          </a:p>
          <a:p>
            <a:pPr algn="ctr"/>
            <a:r>
              <a:rPr lang="en-US" sz="1600" dirty="0">
                <a:latin typeface="+mn-lt"/>
              </a:rPr>
              <a:t>behavior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84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84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84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84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84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84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82" grpId="0" animBg="1"/>
      <p:bldP spid="843783" grpId="0"/>
      <p:bldP spid="843784" grpId="0" animBg="1"/>
      <p:bldP spid="843785" grpId="0" animBg="1"/>
      <p:bldP spid="843786" grpId="0" animBg="1"/>
      <p:bldP spid="843787" grpId="0" animBg="1"/>
      <p:bldP spid="843788" grpId="0" animBg="1"/>
      <p:bldP spid="843789" grpId="0" animBg="1"/>
      <p:bldP spid="843790" grpId="0" animBg="1"/>
      <p:bldP spid="843791" grpId="0" animBg="1"/>
      <p:bldP spid="843791" grpId="1" animBg="1"/>
      <p:bldP spid="843792" grpId="0" animBg="1"/>
      <p:bldP spid="843792" grpId="1" animBg="1"/>
      <p:bldP spid="843793" grpId="0" animBg="1"/>
      <p:bldP spid="843793" grpId="1" animBg="1"/>
      <p:bldP spid="843794" grpId="0"/>
      <p:bldP spid="843794" grpId="1"/>
      <p:bldP spid="843795" grpId="0"/>
      <p:bldP spid="843795" grpId="1"/>
      <p:bldP spid="843796" grpId="0"/>
      <p:bldP spid="843796" grpId="1"/>
      <p:bldP spid="843797" grpId="0"/>
      <p:bldP spid="843797" grpId="1"/>
      <p:bldP spid="843803" grpId="0" animBg="1"/>
      <p:bldP spid="843804" grpId="0" animBg="1"/>
      <p:bldP spid="843805" grpId="0"/>
      <p:bldP spid="84380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AAE382BA-371C-4709-8BAC-D332359F10A0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867CF0CC-595D-4056-95F4-53F08A798532}" type="slidenum">
              <a:rPr lang="en-US" smtClean="0">
                <a:latin typeface="Verdana" pitchFamily="34" charset="0"/>
              </a:rPr>
              <a:pPr/>
              <a:t>22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TCP Congestion Control</a:t>
            </a:r>
          </a:p>
        </p:txBody>
      </p:sp>
      <p:sp>
        <p:nvSpPr>
          <p:cNvPr id="8396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8684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u="sng" dirty="0" smtClean="0">
                <a:solidFill>
                  <a:srgbClr val="FF0000"/>
                </a:solidFill>
              </a:rPr>
              <a:t>How does  sender perceive congestion?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loss event = timeout </a:t>
            </a:r>
            <a:r>
              <a:rPr lang="en-US" sz="2800" i="1" dirty="0" smtClean="0"/>
              <a:t>or</a:t>
            </a:r>
            <a:r>
              <a:rPr lang="en-US" sz="2800" dirty="0" smtClean="0"/>
              <a:t> 3 duplicate </a:t>
            </a:r>
            <a:r>
              <a:rPr lang="en-US" sz="2800" dirty="0" err="1" smtClean="0"/>
              <a:t>acks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TCP sender reduces rate (</a:t>
            </a:r>
            <a:r>
              <a:rPr lang="en-US" sz="2800" b="1" dirty="0" err="1" smtClean="0">
                <a:latin typeface="Courier New" pitchFamily="49" charset="0"/>
              </a:rPr>
              <a:t>cwnd</a:t>
            </a:r>
            <a:r>
              <a:rPr lang="en-US" sz="2800" dirty="0" smtClean="0"/>
              <a:t>) after loss event</a:t>
            </a:r>
          </a:p>
          <a:p>
            <a:pPr eaLnBrk="1" hangingPunct="1">
              <a:buFontTx/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Mechanisms:</a:t>
            </a:r>
            <a:endParaRPr lang="en-US" sz="2800" dirty="0" smtClean="0"/>
          </a:p>
          <a:p>
            <a:pPr lvl="1" eaLnBrk="1" hangingPunct="1"/>
            <a:r>
              <a:rPr lang="en-US" dirty="0" smtClean="0"/>
              <a:t>Initial Rate Increase to find the available rate:</a:t>
            </a:r>
          </a:p>
          <a:p>
            <a:pPr lvl="2" eaLnBrk="1" hangingPunct="1"/>
            <a:r>
              <a:rPr lang="en-US" dirty="0" smtClean="0"/>
              <a:t>Slow Start (exponential increase until threshold)</a:t>
            </a:r>
          </a:p>
          <a:p>
            <a:pPr lvl="2" eaLnBrk="1" hangingPunct="1"/>
            <a:r>
              <a:rPr lang="en-US" dirty="0"/>
              <a:t>Congestion </a:t>
            </a:r>
            <a:r>
              <a:rPr lang="en-US" dirty="0" smtClean="0"/>
              <a:t>Avoidance (linear increase after threshold)</a:t>
            </a:r>
          </a:p>
          <a:p>
            <a:pPr lvl="1" eaLnBrk="1" hangingPunct="1"/>
            <a:r>
              <a:rPr lang="en-US" dirty="0" smtClean="0"/>
              <a:t>Fluctuating around the available rate: Additive Increase Multiple Decrease (AIMD)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CCB3EBC6-95D5-4C70-BBA2-5B3889C9B428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072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07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3E6D8EAF-50BB-4DE7-B524-152E2CC6665E}" type="slidenum">
              <a:rPr lang="en-US" smtClean="0">
                <a:latin typeface="Verdana" pitchFamily="34" charset="0"/>
              </a:rPr>
              <a:pPr/>
              <a:t>23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TCP Slow Start</a:t>
            </a:r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5029200" cy="4648200"/>
          </a:xfrm>
        </p:spPr>
        <p:txBody>
          <a:bodyPr/>
          <a:lstStyle/>
          <a:p>
            <a:pPr eaLnBrk="1" hangingPunct="1"/>
            <a:r>
              <a:rPr lang="en-US" sz="1900" dirty="0" smtClean="0"/>
              <a:t>When connection begins, </a:t>
            </a:r>
            <a:r>
              <a:rPr lang="en-US" sz="1900" b="1" dirty="0" err="1" smtClean="0">
                <a:latin typeface="Courier New" pitchFamily="49" charset="0"/>
              </a:rPr>
              <a:t>cwnd</a:t>
            </a:r>
            <a:r>
              <a:rPr lang="en-US" sz="1900" dirty="0" smtClean="0"/>
              <a:t> = 1 MSS</a:t>
            </a:r>
          </a:p>
          <a:p>
            <a:pPr lvl="1" eaLnBrk="1" hangingPunct="1"/>
            <a:r>
              <a:rPr lang="en-US" sz="1700" dirty="0" smtClean="0"/>
              <a:t>Example: MSS = 500 bytes &amp; RTT = 200 </a:t>
            </a:r>
            <a:r>
              <a:rPr lang="en-US" sz="1700" dirty="0" err="1" smtClean="0"/>
              <a:t>msec</a:t>
            </a:r>
            <a:endParaRPr lang="en-US" sz="1700" dirty="0" smtClean="0"/>
          </a:p>
          <a:p>
            <a:pPr lvl="1" eaLnBrk="1" hangingPunct="1"/>
            <a:r>
              <a:rPr lang="en-US" sz="1700" dirty="0" smtClean="0"/>
              <a:t>initial rate = 20 kbps</a:t>
            </a:r>
          </a:p>
          <a:p>
            <a:pPr eaLnBrk="1" hangingPunct="1"/>
            <a:r>
              <a:rPr lang="en-US" sz="1900" dirty="0" smtClean="0"/>
              <a:t>Available bandwidth may be &gt;&gt; MSS/RTT</a:t>
            </a:r>
          </a:p>
          <a:p>
            <a:pPr lvl="1" eaLnBrk="1" hangingPunct="1"/>
            <a:r>
              <a:rPr lang="en-US" sz="1700" dirty="0" smtClean="0"/>
              <a:t>desirable to quickly ramp up to respectable rate</a:t>
            </a:r>
          </a:p>
          <a:p>
            <a:pPr eaLnBrk="1" hangingPunct="1"/>
            <a:r>
              <a:rPr lang="en-US" sz="1900" dirty="0" smtClean="0"/>
              <a:t>When connection begins, increase rate exponentially fast until first loss event</a:t>
            </a:r>
          </a:p>
          <a:p>
            <a:pPr lvl="1" eaLnBrk="1" hangingPunct="1"/>
            <a:r>
              <a:rPr lang="en-US" sz="1700" dirty="0" smtClean="0"/>
              <a:t>double </a:t>
            </a:r>
            <a:r>
              <a:rPr lang="en-US" sz="1700" b="1" dirty="0" err="1" smtClean="0">
                <a:latin typeface="Courier New" pitchFamily="49" charset="0"/>
              </a:rPr>
              <a:t>cwnd</a:t>
            </a:r>
            <a:r>
              <a:rPr lang="en-US" sz="1700" dirty="0" smtClean="0"/>
              <a:t> every RTT</a:t>
            </a:r>
          </a:p>
          <a:p>
            <a:pPr lvl="1" eaLnBrk="1" hangingPunct="1"/>
            <a:r>
              <a:rPr lang="en-US" sz="1700" dirty="0" smtClean="0"/>
              <a:t>done by incrementing </a:t>
            </a:r>
            <a:r>
              <a:rPr lang="en-US" sz="1700" b="1" dirty="0" err="1" smtClean="0">
                <a:latin typeface="Courier New" pitchFamily="49" charset="0"/>
              </a:rPr>
              <a:t>cwnd</a:t>
            </a:r>
            <a:r>
              <a:rPr lang="en-US" sz="1700" dirty="0" smtClean="0"/>
              <a:t> for every ACK received</a:t>
            </a:r>
          </a:p>
          <a:p>
            <a:pPr eaLnBrk="1" hangingPunct="1"/>
            <a:r>
              <a:rPr lang="en-US" sz="1900" u="sng" dirty="0" smtClean="0">
                <a:solidFill>
                  <a:srgbClr val="FF0000"/>
                </a:solidFill>
              </a:rPr>
              <a:t>Summary:</a:t>
            </a:r>
            <a:r>
              <a:rPr lang="en-US" sz="1900" dirty="0" smtClean="0"/>
              <a:t> initial rate is slow but ramps up exponentially fast</a:t>
            </a:r>
          </a:p>
        </p:txBody>
      </p:sp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4876800" y="1600200"/>
            <a:ext cx="4038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tr-TR" sz="2800">
              <a:latin typeface="Arial" charset="0"/>
            </a:endParaRPr>
          </a:p>
        </p:txBody>
      </p:sp>
      <p:sp>
        <p:nvSpPr>
          <p:cNvPr id="30728" name="Rectangle 5"/>
          <p:cNvSpPr>
            <a:spLocks noChangeArrowheads="1"/>
          </p:cNvSpPr>
          <p:nvPr/>
        </p:nvSpPr>
        <p:spPr bwMode="auto">
          <a:xfrm>
            <a:off x="4419600" y="1219200"/>
            <a:ext cx="4038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tr-TR" sz="2800">
              <a:latin typeface="Arial" charset="0"/>
            </a:endParaRPr>
          </a:p>
        </p:txBody>
      </p:sp>
      <p:sp>
        <p:nvSpPr>
          <p:cNvPr id="827398" name="Line 6"/>
          <p:cNvSpPr>
            <a:spLocks noChangeShapeType="1"/>
          </p:cNvSpPr>
          <p:nvPr/>
        </p:nvSpPr>
        <p:spPr bwMode="auto">
          <a:xfrm>
            <a:off x="5818188" y="1930400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aphicFrame>
        <p:nvGraphicFramePr>
          <p:cNvPr id="307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073345"/>
              </p:ext>
            </p:extLst>
          </p:nvPr>
        </p:nvGraphicFramePr>
        <p:xfrm>
          <a:off x="5410200" y="1295400"/>
          <a:ext cx="4857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0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295400"/>
                        <a:ext cx="48577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Text Box 8"/>
          <p:cNvSpPr txBox="1">
            <a:spLocks noChangeArrowheads="1"/>
          </p:cNvSpPr>
          <p:nvPr/>
        </p:nvSpPr>
        <p:spPr bwMode="auto">
          <a:xfrm>
            <a:off x="5849996" y="1295400"/>
            <a:ext cx="7888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sz="1600">
                <a:latin typeface="+mn-lt"/>
              </a:rPr>
              <a:t>Host A</a:t>
            </a:r>
            <a:endParaRPr lang="en-US" sz="1000">
              <a:latin typeface="+mn-lt"/>
            </a:endParaRPr>
          </a:p>
        </p:txBody>
      </p:sp>
      <p:sp>
        <p:nvSpPr>
          <p:cNvPr id="827401" name="Text Box 9"/>
          <p:cNvSpPr txBox="1">
            <a:spLocks noChangeArrowheads="1"/>
          </p:cNvSpPr>
          <p:nvPr/>
        </p:nvSpPr>
        <p:spPr bwMode="auto">
          <a:xfrm rot="408567">
            <a:off x="6824663" y="1897063"/>
            <a:ext cx="1208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sz="1400">
                <a:latin typeface="+mn-lt"/>
              </a:rPr>
              <a:t>one segment</a:t>
            </a:r>
            <a:endParaRPr lang="en-US" sz="1000">
              <a:latin typeface="+mn-lt"/>
            </a:endParaRPr>
          </a:p>
        </p:txBody>
      </p:sp>
      <p:sp>
        <p:nvSpPr>
          <p:cNvPr id="30733" name="Text Box 10"/>
          <p:cNvSpPr txBox="1">
            <a:spLocks noChangeArrowheads="1"/>
          </p:cNvSpPr>
          <p:nvPr/>
        </p:nvSpPr>
        <p:spPr bwMode="auto">
          <a:xfrm rot="-5400000">
            <a:off x="5375275" y="2135188"/>
            <a:ext cx="53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sz="1400">
                <a:latin typeface="+mn-lt"/>
              </a:rPr>
              <a:t>RTT</a:t>
            </a:r>
            <a:endParaRPr lang="en-US" sz="1000">
              <a:latin typeface="+mn-lt"/>
            </a:endParaRPr>
          </a:p>
        </p:txBody>
      </p:sp>
      <p:graphicFrame>
        <p:nvGraphicFramePr>
          <p:cNvPr id="3073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862128"/>
              </p:ext>
            </p:extLst>
          </p:nvPr>
        </p:nvGraphicFramePr>
        <p:xfrm>
          <a:off x="8067675" y="1304925"/>
          <a:ext cx="4857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1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7675" y="1304925"/>
                        <a:ext cx="48577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5" name="Text Box 12"/>
          <p:cNvSpPr txBox="1">
            <a:spLocks noChangeArrowheads="1"/>
          </p:cNvSpPr>
          <p:nvPr/>
        </p:nvSpPr>
        <p:spPr bwMode="auto">
          <a:xfrm>
            <a:off x="7343775" y="1314450"/>
            <a:ext cx="82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sz="1600">
                <a:latin typeface="+mn-lt"/>
              </a:rPr>
              <a:t>Host B</a:t>
            </a:r>
            <a:endParaRPr lang="en-US" sz="1000">
              <a:latin typeface="+mn-lt"/>
            </a:endParaRPr>
          </a:p>
        </p:txBody>
      </p:sp>
      <p:sp>
        <p:nvSpPr>
          <p:cNvPr id="30736" name="Line 13"/>
          <p:cNvSpPr>
            <a:spLocks noChangeShapeType="1"/>
          </p:cNvSpPr>
          <p:nvPr/>
        </p:nvSpPr>
        <p:spPr bwMode="auto">
          <a:xfrm>
            <a:off x="5813425" y="1744663"/>
            <a:ext cx="0" cy="3848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30737" name="Line 14"/>
          <p:cNvSpPr>
            <a:spLocks noChangeShapeType="1"/>
          </p:cNvSpPr>
          <p:nvPr/>
        </p:nvSpPr>
        <p:spPr bwMode="auto">
          <a:xfrm>
            <a:off x="8328025" y="1782763"/>
            <a:ext cx="0" cy="3848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30738" name="Line 15"/>
          <p:cNvSpPr>
            <a:spLocks noChangeShapeType="1"/>
          </p:cNvSpPr>
          <p:nvPr/>
        </p:nvSpPr>
        <p:spPr bwMode="auto">
          <a:xfrm flipH="1" flipV="1">
            <a:off x="5632450" y="1916113"/>
            <a:ext cx="4763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30739" name="Line 16"/>
          <p:cNvSpPr>
            <a:spLocks noChangeShapeType="1"/>
          </p:cNvSpPr>
          <p:nvPr/>
        </p:nvSpPr>
        <p:spPr bwMode="auto">
          <a:xfrm>
            <a:off x="5641975" y="2478088"/>
            <a:ext cx="4763" cy="223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827409" name="Line 17"/>
          <p:cNvSpPr>
            <a:spLocks noChangeShapeType="1"/>
          </p:cNvSpPr>
          <p:nvPr/>
        </p:nvSpPr>
        <p:spPr bwMode="auto">
          <a:xfrm flipV="1">
            <a:off x="5794375" y="23352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30741" name="Group 18"/>
          <p:cNvGrpSpPr>
            <a:grpSpLocks/>
          </p:cNvGrpSpPr>
          <p:nvPr/>
        </p:nvGrpSpPr>
        <p:grpSpPr bwMode="auto">
          <a:xfrm>
            <a:off x="8040688" y="5081588"/>
            <a:ext cx="620712" cy="369887"/>
            <a:chOff x="3316" y="3530"/>
            <a:chExt cx="391" cy="233"/>
          </a:xfrm>
        </p:grpSpPr>
        <p:sp>
          <p:nvSpPr>
            <p:cNvPr id="30758" name="Rectangle 19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0759" name="Text Box 20"/>
            <p:cNvSpPr txBox="1">
              <a:spLocks noChangeArrowheads="1"/>
            </p:cNvSpPr>
            <p:nvPr/>
          </p:nvSpPr>
          <p:spPr bwMode="auto">
            <a:xfrm>
              <a:off x="3316" y="3530"/>
              <a:ext cx="39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/>
              <a:r>
                <a:rPr lang="en-US">
                  <a:latin typeface="+mn-lt"/>
                </a:rPr>
                <a:t>time</a:t>
              </a:r>
              <a:endParaRPr lang="en-US" sz="1000">
                <a:latin typeface="+mn-lt"/>
              </a:endParaRPr>
            </a:p>
          </p:txBody>
        </p:sp>
      </p:grpSp>
      <p:sp>
        <p:nvSpPr>
          <p:cNvPr id="827413" name="Line 21"/>
          <p:cNvSpPr>
            <a:spLocks noChangeShapeType="1"/>
          </p:cNvSpPr>
          <p:nvPr/>
        </p:nvSpPr>
        <p:spPr bwMode="auto">
          <a:xfrm>
            <a:off x="5822950" y="2711450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827414" name="Line 22"/>
          <p:cNvSpPr>
            <a:spLocks noChangeShapeType="1"/>
          </p:cNvSpPr>
          <p:nvPr/>
        </p:nvSpPr>
        <p:spPr bwMode="auto">
          <a:xfrm>
            <a:off x="5818188" y="2797175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827415" name="Line 23"/>
          <p:cNvSpPr>
            <a:spLocks noChangeShapeType="1"/>
          </p:cNvSpPr>
          <p:nvPr/>
        </p:nvSpPr>
        <p:spPr bwMode="auto">
          <a:xfrm flipV="1">
            <a:off x="5818188" y="3321050"/>
            <a:ext cx="2528887" cy="3619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827416" name="Line 24"/>
          <p:cNvSpPr>
            <a:spLocks noChangeShapeType="1"/>
          </p:cNvSpPr>
          <p:nvPr/>
        </p:nvSpPr>
        <p:spPr bwMode="auto">
          <a:xfrm flipV="1">
            <a:off x="5791200" y="3581400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827417" name="Text Box 25"/>
          <p:cNvSpPr txBox="1">
            <a:spLocks noChangeArrowheads="1"/>
          </p:cNvSpPr>
          <p:nvPr/>
        </p:nvSpPr>
        <p:spPr bwMode="auto">
          <a:xfrm rot="408567">
            <a:off x="6823075" y="2682875"/>
            <a:ext cx="1277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sz="1400">
                <a:latin typeface="+mn-lt"/>
              </a:rPr>
              <a:t>two segments</a:t>
            </a:r>
            <a:endParaRPr lang="en-US" sz="1000">
              <a:latin typeface="+mn-lt"/>
            </a:endParaRPr>
          </a:p>
        </p:txBody>
      </p:sp>
      <p:sp>
        <p:nvSpPr>
          <p:cNvPr id="827418" name="Text Box 26"/>
          <p:cNvSpPr txBox="1">
            <a:spLocks noChangeArrowheads="1"/>
          </p:cNvSpPr>
          <p:nvPr/>
        </p:nvSpPr>
        <p:spPr bwMode="auto">
          <a:xfrm rot="408567">
            <a:off x="6915150" y="3697288"/>
            <a:ext cx="1306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sz="1400">
                <a:latin typeface="+mn-lt"/>
              </a:rPr>
              <a:t>four segments</a:t>
            </a:r>
            <a:endParaRPr lang="en-US" sz="1000">
              <a:latin typeface="+mn-lt"/>
            </a:endParaRP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813425" y="3716338"/>
            <a:ext cx="2519363" cy="652462"/>
            <a:chOff x="3954" y="2214"/>
            <a:chExt cx="1587" cy="411"/>
          </a:xfrm>
        </p:grpSpPr>
        <p:sp>
          <p:nvSpPr>
            <p:cNvPr id="30754" name="Line 28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0755" name="Line 29"/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0756" name="Line 30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0757" name="Line 31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 flipV="1">
            <a:off x="6099175" y="4097338"/>
            <a:ext cx="2228850" cy="604837"/>
            <a:chOff x="3954" y="2214"/>
            <a:chExt cx="1587" cy="411"/>
          </a:xfrm>
        </p:grpSpPr>
        <p:sp>
          <p:nvSpPr>
            <p:cNvPr id="30750" name="Line 33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0751" name="Line 34"/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0752" name="Line 35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0753" name="Line 36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8" grpId="0" animBg="1"/>
      <p:bldP spid="827401" grpId="0"/>
      <p:bldP spid="827409" grpId="0" animBg="1"/>
      <p:bldP spid="827413" grpId="0" animBg="1"/>
      <p:bldP spid="827414" grpId="0" animBg="1"/>
      <p:bldP spid="827415" grpId="0" animBg="1"/>
      <p:bldP spid="827416" grpId="0" animBg="1"/>
      <p:bldP spid="827417" grpId="0"/>
      <p:bldP spid="8274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99A61E1C-EAA6-4FC7-AD9C-EF1E5D0F1084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969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97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71B4B1B6-1347-4EC6-8DF0-9C2080A69CF1}" type="slidenum">
              <a:rPr lang="en-US" smtClean="0">
                <a:latin typeface="Verdana" pitchFamily="34" charset="0"/>
              </a:rPr>
              <a:pPr/>
              <a:t>24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TCP Congestion Control:  more details</a:t>
            </a:r>
          </a:p>
        </p:txBody>
      </p:sp>
      <p:sp>
        <p:nvSpPr>
          <p:cNvPr id="845828" name="Rectangle 4"/>
          <p:cNvSpPr>
            <a:spLocks noChangeArrowheads="1"/>
          </p:cNvSpPr>
          <p:nvPr/>
        </p:nvSpPr>
        <p:spPr bwMode="auto">
          <a:xfrm>
            <a:off x="377825" y="1625600"/>
            <a:ext cx="843756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sz="2800" u="sng" dirty="0">
                <a:solidFill>
                  <a:srgbClr val="FF0000"/>
                </a:solidFill>
                <a:latin typeface="Arial" charset="0"/>
              </a:rPr>
              <a:t>ACK received: increase </a:t>
            </a:r>
            <a:r>
              <a:rPr lang="en-US" sz="2400" b="1" u="sng" dirty="0" err="1">
                <a:solidFill>
                  <a:srgbClr val="FF0000"/>
                </a:solidFill>
              </a:rPr>
              <a:t>cwnd</a:t>
            </a:r>
            <a:r>
              <a:rPr lang="en-US" sz="2800" dirty="0">
                <a:latin typeface="Arial" charset="0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800" dirty="0" err="1">
                <a:latin typeface="Arial" charset="0"/>
              </a:rPr>
              <a:t>slowstart</a:t>
            </a:r>
            <a:r>
              <a:rPr lang="en-US" sz="2800" dirty="0">
                <a:latin typeface="Arial" charset="0"/>
              </a:rPr>
              <a:t> phase: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FF0000"/>
              </a:buClr>
              <a:buFontTx/>
              <a:buChar char="–"/>
            </a:pPr>
            <a:r>
              <a:rPr lang="en-US" sz="2400" dirty="0">
                <a:latin typeface="Arial" charset="0"/>
              </a:rPr>
              <a:t>increase exponentially fast (despite name) at connection start, or following </a:t>
            </a:r>
            <a:r>
              <a:rPr lang="en-US" sz="2400" dirty="0" smtClean="0">
                <a:latin typeface="Arial" charset="0"/>
              </a:rPr>
              <a:t>timeout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FF0000"/>
              </a:buClr>
              <a:buFontTx/>
              <a:buChar char="–"/>
            </a:pPr>
            <a:r>
              <a:rPr lang="en-US" sz="2400" dirty="0" smtClean="0">
                <a:latin typeface="Arial" charset="0"/>
              </a:rPr>
              <a:t>Threshold: 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FF0000"/>
              </a:buClr>
              <a:buFontTx/>
              <a:buChar char="–"/>
            </a:pPr>
            <a:r>
              <a:rPr lang="en-US" sz="2400" dirty="0" smtClean="0">
                <a:latin typeface="Arial" charset="0"/>
              </a:rPr>
              <a:t>Window size to Switch from exponential increase to linear increase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FF0000"/>
              </a:buClr>
              <a:buFontTx/>
              <a:buChar char="–"/>
            </a:pPr>
            <a:r>
              <a:rPr lang="en-US" sz="2400" dirty="0" smtClean="0">
                <a:latin typeface="Arial" charset="0"/>
              </a:rPr>
              <a:t>Initially set, dynamically updated</a:t>
            </a:r>
            <a:endParaRPr lang="en-US" sz="2400" dirty="0"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800" dirty="0">
                <a:latin typeface="Arial" charset="0"/>
              </a:rPr>
              <a:t>congestion avoidance: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FF0000"/>
              </a:buClr>
              <a:buFontTx/>
              <a:buChar char="–"/>
            </a:pPr>
            <a:r>
              <a:rPr lang="en-US" sz="2400" dirty="0">
                <a:latin typeface="Arial" charset="0"/>
              </a:rPr>
              <a:t>increase </a:t>
            </a:r>
            <a:r>
              <a:rPr lang="en-US" sz="2400" dirty="0" smtClean="0">
                <a:latin typeface="Arial" charset="0"/>
              </a:rPr>
              <a:t>linearly after threshold size is reached</a:t>
            </a: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CFF5D9B2-7076-4089-8DB0-0D3AAC893AC6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17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17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3F0DBB12-3DBC-4BB8-8C25-313FFC921D52}" type="slidenum">
              <a:rPr lang="en-US" smtClean="0">
                <a:latin typeface="Verdana" pitchFamily="34" charset="0"/>
              </a:rPr>
              <a:pPr/>
              <a:t>25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Noticing congestion early</a:t>
            </a:r>
          </a:p>
        </p:txBody>
      </p:sp>
      <p:sp>
        <p:nvSpPr>
          <p:cNvPr id="828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524000"/>
            <a:ext cx="4800600" cy="4876800"/>
          </a:xfrm>
        </p:spPr>
        <p:txBody>
          <a:bodyPr/>
          <a:lstStyle/>
          <a:p>
            <a:pPr eaLnBrk="1" hangingPunct="1"/>
            <a:r>
              <a:rPr lang="en-US" sz="2400" u="sng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>
                <a:solidFill>
                  <a:srgbClr val="FF0000"/>
                </a:solidFill>
              </a:rPr>
              <a:t>fter timeout event:</a:t>
            </a:r>
          </a:p>
          <a:p>
            <a:pPr lvl="1" eaLnBrk="1" hangingPunct="1"/>
            <a:r>
              <a:rPr lang="en-US" b="1" dirty="0" err="1" smtClean="0">
                <a:latin typeface="Courier New" pitchFamily="49" charset="0"/>
              </a:rPr>
              <a:t>cwnd</a:t>
            </a:r>
            <a:r>
              <a:rPr lang="en-US" dirty="0" smtClean="0"/>
              <a:t> instead set to 1 MSS; </a:t>
            </a:r>
          </a:p>
          <a:p>
            <a:pPr lvl="1" eaLnBrk="1" hangingPunct="1"/>
            <a:r>
              <a:rPr lang="en-US" dirty="0" smtClean="0"/>
              <a:t>window then grows exponentially to a threshold, then grows linearly</a:t>
            </a: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Refinement: After 3 dup ACKs:</a:t>
            </a:r>
          </a:p>
          <a:p>
            <a:pPr lvl="1" eaLnBrk="1" hangingPunct="1"/>
            <a:r>
              <a:rPr lang="en-US" b="1" dirty="0" err="1" smtClean="0">
                <a:latin typeface="Courier New" pitchFamily="49" charset="0"/>
              </a:rPr>
              <a:t>cwnd</a:t>
            </a:r>
            <a:r>
              <a:rPr lang="en-US" dirty="0" smtClean="0"/>
              <a:t> is cut in half</a:t>
            </a:r>
          </a:p>
          <a:p>
            <a:pPr lvl="1" eaLnBrk="1" hangingPunct="1"/>
            <a:r>
              <a:rPr lang="en-US" dirty="0" smtClean="0"/>
              <a:t>window then grows linearly</a:t>
            </a:r>
            <a:endParaRPr lang="en-US" sz="2200" dirty="0" smtClean="0"/>
          </a:p>
          <a:p>
            <a:pPr eaLnBrk="1" hangingPunct="1"/>
            <a:endParaRPr lang="en-US" sz="2600" dirty="0" smtClean="0"/>
          </a:p>
        </p:txBody>
      </p:sp>
      <p:sp>
        <p:nvSpPr>
          <p:cNvPr id="828420" name="Text Box 4"/>
          <p:cNvSpPr txBox="1">
            <a:spLocks noChangeArrowheads="1"/>
          </p:cNvSpPr>
          <p:nvPr/>
        </p:nvSpPr>
        <p:spPr bwMode="auto">
          <a:xfrm>
            <a:off x="4959350" y="1371600"/>
            <a:ext cx="3803650" cy="2540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buFontTx/>
              <a:buChar char="•"/>
            </a:pPr>
            <a:endParaRPr lang="en-US" sz="2400">
              <a:latin typeface="Tahoma" pitchFamily="34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Tahoma" pitchFamily="34" charset="0"/>
              </a:rPr>
              <a:t> 3 dup ACKs indicates </a:t>
            </a:r>
            <a:br>
              <a:rPr lang="en-US" sz="2400">
                <a:latin typeface="Tahoma" pitchFamily="34" charset="0"/>
              </a:rPr>
            </a:br>
            <a:r>
              <a:rPr lang="en-US" sz="2400">
                <a:latin typeface="Tahoma" pitchFamily="34" charset="0"/>
              </a:rPr>
              <a:t>network capable of </a:t>
            </a:r>
            <a:br>
              <a:rPr lang="en-US" sz="2400">
                <a:latin typeface="Tahoma" pitchFamily="34" charset="0"/>
              </a:rPr>
            </a:br>
            <a:r>
              <a:rPr lang="en-US" sz="2400">
                <a:latin typeface="Tahoma" pitchFamily="34" charset="0"/>
              </a:rPr>
              <a:t>delivering some segments</a:t>
            </a:r>
          </a:p>
          <a:p>
            <a:pPr>
              <a:buFontTx/>
              <a:buChar char="•"/>
            </a:pPr>
            <a:r>
              <a:rPr lang="en-US" sz="2400">
                <a:latin typeface="Tahoma" pitchFamily="34" charset="0"/>
              </a:rPr>
              <a:t> timeout before 3 dup </a:t>
            </a:r>
            <a:br>
              <a:rPr lang="en-US" sz="2400">
                <a:latin typeface="Tahoma" pitchFamily="34" charset="0"/>
              </a:rPr>
            </a:br>
            <a:r>
              <a:rPr lang="en-US" sz="2400">
                <a:latin typeface="Tahoma" pitchFamily="34" charset="0"/>
              </a:rPr>
              <a:t>ACKs is “more alarming”</a:t>
            </a:r>
          </a:p>
          <a:p>
            <a:endParaRPr lang="en-US" sz="1600">
              <a:latin typeface="Tahoma" pitchFamily="34" charset="0"/>
            </a:endParaRPr>
          </a:p>
        </p:txBody>
      </p:sp>
      <p:sp>
        <p:nvSpPr>
          <p:cNvPr id="828421" name="Text Box 5"/>
          <p:cNvSpPr txBox="1">
            <a:spLocks noChangeArrowheads="1"/>
          </p:cNvSpPr>
          <p:nvPr/>
        </p:nvSpPr>
        <p:spPr bwMode="auto">
          <a:xfrm>
            <a:off x="5402263" y="1143000"/>
            <a:ext cx="1455737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sz="2000">
                <a:solidFill>
                  <a:srgbClr val="FF0000"/>
                </a:solidFill>
                <a:latin typeface="Tahoma" pitchFamily="34" charset="0"/>
              </a:rPr>
              <a:t>Philosophy</a:t>
            </a:r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: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828422" name="Text Box 6"/>
          <p:cNvSpPr txBox="1">
            <a:spLocks noChangeArrowheads="1"/>
          </p:cNvSpPr>
          <p:nvPr/>
        </p:nvSpPr>
        <p:spPr bwMode="auto">
          <a:xfrm>
            <a:off x="4687888" y="4108450"/>
            <a:ext cx="4456112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000" dirty="0">
                <a:latin typeface="Arial" charset="0"/>
              </a:rPr>
              <a:t>Remember: </a:t>
            </a:r>
            <a:r>
              <a:rPr lang="en-US" sz="2000" dirty="0">
                <a:solidFill>
                  <a:srgbClr val="FF3300"/>
                </a:solidFill>
                <a:latin typeface="Arial" charset="0"/>
              </a:rPr>
              <a:t>fast retransmit</a:t>
            </a:r>
            <a:r>
              <a:rPr lang="en-US" sz="2000" dirty="0">
                <a:latin typeface="Arial" charset="0"/>
              </a:rPr>
              <a:t> If sender receives 3 ACKs for the same data, it supposes that segment after </a:t>
            </a:r>
            <a:r>
              <a:rPr lang="en-US" sz="2000" dirty="0" err="1">
                <a:latin typeface="Arial" charset="0"/>
              </a:rPr>
              <a:t>ACKed</a:t>
            </a:r>
            <a:r>
              <a:rPr lang="en-US" sz="2000" dirty="0">
                <a:latin typeface="Arial" charset="0"/>
              </a:rPr>
              <a:t> data was lost, retransmits segment before timer expires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20" grpId="0" build="allAtOnce" animBg="1"/>
      <p:bldP spid="8284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43BECF7C-25BC-4533-92CA-5E650A85B7B4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CD82E87D-E4DA-4164-A8C5-13E8A03A39D9}" type="slidenum">
              <a:rPr lang="en-US" smtClean="0">
                <a:latin typeface="Verdana" pitchFamily="34" charset="0"/>
              </a:rPr>
              <a:pPr/>
              <a:t>26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TCP Congestion Control</a:t>
            </a: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200" dirty="0" smtClean="0"/>
              <a:t>Threshold initialized </a:t>
            </a:r>
          </a:p>
          <a:p>
            <a:pPr eaLnBrk="1" hangingPunct="1"/>
            <a:r>
              <a:rPr lang="en-US" sz="2200" dirty="0" smtClean="0"/>
              <a:t>When </a:t>
            </a:r>
            <a:r>
              <a:rPr lang="en-US" sz="2200" dirty="0" err="1" smtClean="0">
                <a:solidFill>
                  <a:srgbClr val="FF0000"/>
                </a:solidFill>
                <a:latin typeface="Courier New" pitchFamily="49" charset="0"/>
              </a:rPr>
              <a:t>cwnd</a:t>
            </a:r>
            <a:r>
              <a:rPr lang="en-US" sz="2200" dirty="0" smtClean="0">
                <a:solidFill>
                  <a:srgbClr val="FF0000"/>
                </a:solidFill>
              </a:rPr>
              <a:t> is below Threshold</a:t>
            </a:r>
          </a:p>
          <a:p>
            <a:pPr eaLnBrk="1" hangingPunct="1">
              <a:buFontTx/>
              <a:buNone/>
            </a:pPr>
            <a:r>
              <a:rPr lang="en-US" sz="2200" dirty="0" smtClean="0"/>
              <a:t>	</a:t>
            </a:r>
            <a:r>
              <a:rPr lang="en-US" sz="2200" dirty="0" smtClean="0">
                <a:sym typeface="Wingdings" pitchFamily="2" charset="2"/>
              </a:rPr>
              <a:t></a:t>
            </a:r>
            <a:r>
              <a:rPr lang="en-US" sz="2200" dirty="0" smtClean="0"/>
              <a:t> sender in slow-start phase, </a:t>
            </a:r>
            <a:r>
              <a:rPr lang="en-US" sz="2200" dirty="0" err="1" smtClean="0">
                <a:latin typeface="Courier New" pitchFamily="49" charset="0"/>
              </a:rPr>
              <a:t>cwnd</a:t>
            </a:r>
            <a:r>
              <a:rPr lang="en-US" sz="2200" dirty="0" smtClean="0"/>
              <a:t> grows exponentially</a:t>
            </a:r>
          </a:p>
          <a:p>
            <a:pPr eaLnBrk="1" hangingPunct="1"/>
            <a:r>
              <a:rPr lang="en-US" sz="2200" dirty="0" smtClean="0"/>
              <a:t>When </a:t>
            </a:r>
            <a:r>
              <a:rPr lang="en-US" sz="2200" dirty="0" err="1" smtClean="0">
                <a:solidFill>
                  <a:srgbClr val="FF0000"/>
                </a:solidFill>
                <a:latin typeface="Courier New" pitchFamily="49" charset="0"/>
              </a:rPr>
              <a:t>cwnd</a:t>
            </a:r>
            <a:r>
              <a:rPr lang="en-US" sz="2200" dirty="0" smtClean="0">
                <a:solidFill>
                  <a:srgbClr val="FF0000"/>
                </a:solidFill>
              </a:rPr>
              <a:t> is above Threshold</a:t>
            </a:r>
          </a:p>
          <a:p>
            <a:pPr eaLnBrk="1" hangingPunct="1">
              <a:buFontTx/>
              <a:buNone/>
            </a:pPr>
            <a:r>
              <a:rPr lang="en-US" sz="2200" dirty="0" smtClean="0"/>
              <a:t>	</a:t>
            </a:r>
            <a:r>
              <a:rPr lang="en-US" sz="2200" dirty="0" smtClean="0">
                <a:sym typeface="Wingdings" pitchFamily="2" charset="2"/>
              </a:rPr>
              <a:t> </a:t>
            </a:r>
            <a:r>
              <a:rPr lang="en-US" sz="2200" dirty="0" smtClean="0"/>
              <a:t>sender is in congestion-avoidance phase, </a:t>
            </a:r>
            <a:r>
              <a:rPr lang="en-US" sz="2200" dirty="0" err="1" smtClean="0">
                <a:latin typeface="Courier New" pitchFamily="49" charset="0"/>
              </a:rPr>
              <a:t>cwnd</a:t>
            </a:r>
            <a:r>
              <a:rPr lang="en-US" sz="2200" dirty="0" smtClean="0"/>
              <a:t> grows linearly (Additive Increase Multiplicative Decrease)</a:t>
            </a:r>
          </a:p>
          <a:p>
            <a:pPr eaLnBrk="1" hangingPunct="1"/>
            <a:r>
              <a:rPr lang="en-US" sz="2200" dirty="0" smtClean="0"/>
              <a:t>When a </a:t>
            </a:r>
            <a:r>
              <a:rPr lang="en-US" sz="2200" dirty="0" smtClean="0">
                <a:solidFill>
                  <a:srgbClr val="FF0000"/>
                </a:solidFill>
              </a:rPr>
              <a:t>triple duplicate ACK</a:t>
            </a:r>
            <a:r>
              <a:rPr lang="en-US" sz="2200" dirty="0" smtClean="0"/>
              <a:t> occurs </a:t>
            </a:r>
          </a:p>
          <a:p>
            <a:pPr eaLnBrk="1" hangingPunct="1">
              <a:buFontTx/>
              <a:buNone/>
            </a:pPr>
            <a:r>
              <a:rPr lang="en-US" sz="2200" dirty="0" smtClean="0">
                <a:sym typeface="Wingdings" pitchFamily="2" charset="2"/>
              </a:rPr>
              <a:t>	 </a:t>
            </a:r>
            <a:r>
              <a:rPr lang="en-US" sz="2200" dirty="0">
                <a:solidFill>
                  <a:srgbClr val="FF0000"/>
                </a:solidFill>
              </a:rPr>
              <a:t>threshold set to 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</a:rPr>
              <a:t>cwnd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</a:rPr>
              <a:t>/2</a:t>
            </a:r>
            <a:r>
              <a:rPr lang="en-US" sz="2200" dirty="0"/>
              <a:t> and </a:t>
            </a:r>
            <a:r>
              <a:rPr lang="en-US" sz="2200" dirty="0" err="1" smtClean="0">
                <a:latin typeface="Courier New" pitchFamily="49" charset="0"/>
              </a:rPr>
              <a:t>cwnd</a:t>
            </a:r>
            <a:r>
              <a:rPr lang="en-US" sz="2200" dirty="0" smtClean="0">
                <a:latin typeface="Courier New" pitchFamily="49" charset="0"/>
              </a:rPr>
              <a:t>=</a:t>
            </a:r>
            <a:r>
              <a:rPr lang="en-US" sz="2200" dirty="0" err="1" smtClean="0">
                <a:latin typeface="Courier New" pitchFamily="49" charset="0"/>
              </a:rPr>
              <a:t>cwnd</a:t>
            </a:r>
            <a:r>
              <a:rPr lang="en-US" sz="2200" dirty="0" smtClean="0">
                <a:latin typeface="Courier New" pitchFamily="49" charset="0"/>
              </a:rPr>
              <a:t>/2</a:t>
            </a:r>
            <a:r>
              <a:rPr lang="en-US" sz="2200" dirty="0" smtClean="0"/>
              <a:t>, then </a:t>
            </a:r>
            <a:r>
              <a:rPr lang="en-US" sz="2200" dirty="0" err="1" smtClean="0">
                <a:latin typeface="Courier New" pitchFamily="49" charset="0"/>
              </a:rPr>
              <a:t>cwnd</a:t>
            </a:r>
            <a:r>
              <a:rPr lang="en-US" sz="2200" dirty="0" smtClean="0"/>
              <a:t> grows linearly (TCP RENO)</a:t>
            </a:r>
          </a:p>
          <a:p>
            <a:pPr eaLnBrk="1" hangingPunct="1"/>
            <a:r>
              <a:rPr lang="en-US" sz="2200" dirty="0" smtClean="0"/>
              <a:t>When </a:t>
            </a:r>
            <a:r>
              <a:rPr lang="en-US" sz="2200" dirty="0" smtClean="0">
                <a:solidFill>
                  <a:srgbClr val="FF0000"/>
                </a:solidFill>
              </a:rPr>
              <a:t>timeout </a:t>
            </a:r>
            <a:r>
              <a:rPr lang="en-US" sz="2200" dirty="0" smtClean="0"/>
              <a:t>occurs</a:t>
            </a:r>
          </a:p>
          <a:p>
            <a:pPr eaLnBrk="1" hangingPunct="1">
              <a:buFontTx/>
              <a:buNone/>
            </a:pPr>
            <a:r>
              <a:rPr lang="en-US" sz="2200" dirty="0" smtClean="0"/>
              <a:t>	</a:t>
            </a:r>
            <a:r>
              <a:rPr lang="en-US" sz="2200" dirty="0" smtClean="0">
                <a:sym typeface="Wingdings" pitchFamily="2" charset="2"/>
              </a:rPr>
              <a:t></a:t>
            </a:r>
            <a:r>
              <a:rPr lang="en-US" sz="2200" dirty="0" smtClean="0"/>
              <a:t> threshold set to </a:t>
            </a:r>
            <a:r>
              <a:rPr lang="en-US" sz="2200" dirty="0" err="1" smtClean="0">
                <a:latin typeface="Courier New" pitchFamily="49" charset="0"/>
              </a:rPr>
              <a:t>cwnd</a:t>
            </a:r>
            <a:r>
              <a:rPr lang="en-US" sz="2200" dirty="0" smtClean="0">
                <a:latin typeface="Courier New" pitchFamily="49" charset="0"/>
              </a:rPr>
              <a:t>/2</a:t>
            </a:r>
            <a:r>
              <a:rPr lang="en-US" sz="2200" dirty="0" smtClean="0"/>
              <a:t> and </a:t>
            </a:r>
            <a:r>
              <a:rPr lang="en-US" sz="2200" dirty="0" err="1" smtClean="0">
                <a:latin typeface="Courier New" pitchFamily="49" charset="0"/>
              </a:rPr>
              <a:t>cwnd</a:t>
            </a:r>
            <a:r>
              <a:rPr lang="en-US" sz="2200" dirty="0" smtClean="0"/>
              <a:t> is set to 1 MSS, then </a:t>
            </a:r>
            <a:r>
              <a:rPr lang="en-US" sz="2200" dirty="0" err="1" smtClean="0">
                <a:latin typeface="Courier New" pitchFamily="49" charset="0"/>
              </a:rPr>
              <a:t>cwnd</a:t>
            </a:r>
            <a:r>
              <a:rPr lang="en-US" sz="2200" dirty="0" smtClean="0"/>
              <a:t> grows exponentially (Back to slow start)</a:t>
            </a:r>
          </a:p>
        </p:txBody>
      </p:sp>
    </p:spTree>
    <p:extLst>
      <p:ext uri="{BB962C8B-B14F-4D97-AF65-F5344CB8AC3E}">
        <p14:creationId xmlns:p14="http://schemas.microsoft.com/office/powerpoint/2010/main" val="79181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99D1BC3F-D788-4BFC-B3F9-B96CE8DC272E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574AD971-9D65-4EB1-AFD9-1C7D0FF58826}" type="slidenum">
              <a:rPr lang="en-US" smtClean="0">
                <a:latin typeface="Verdana" pitchFamily="34" charset="0"/>
              </a:rPr>
              <a:pPr/>
              <a:t>27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TCP Congestion Control</a:t>
            </a:r>
          </a:p>
        </p:txBody>
      </p:sp>
      <p:pic>
        <p:nvPicPr>
          <p:cNvPr id="53250" name="Picture 2" descr="http://flylib.com/books/4/245/1/html/2/files/10fig0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49" y="1849953"/>
            <a:ext cx="7476017" cy="405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8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99D1BC3F-D788-4BFC-B3F9-B96CE8DC272E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574AD971-9D65-4EB1-AFD9-1C7D0FF58826}" type="slidenum">
              <a:rPr lang="en-US" smtClean="0">
                <a:latin typeface="Verdana" pitchFamily="34" charset="0"/>
              </a:rPr>
              <a:pPr/>
              <a:t>28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78456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TCP Congestion Control Example 1</a:t>
            </a:r>
          </a:p>
        </p:txBody>
      </p:sp>
      <p:pic>
        <p:nvPicPr>
          <p:cNvPr id="33798" name="Picture 3" descr="6-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6400800" cy="45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1619250" y="3305175"/>
            <a:ext cx="2336800" cy="1465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cwnd is below Threshold</a:t>
            </a:r>
          </a:p>
          <a:p>
            <a:r>
              <a:rPr lang="en-US">
                <a:latin typeface="Arial" charset="0"/>
                <a:sym typeface="Wingdings" pitchFamily="2" charset="2"/>
              </a:rPr>
              <a:t></a:t>
            </a:r>
            <a:r>
              <a:rPr lang="en-US">
                <a:latin typeface="Arial" charset="0"/>
              </a:rPr>
              <a:t> slow-start phase, cwnd grows exponentially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2203450" y="1809750"/>
            <a:ext cx="6710363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cwnd is above Threshold</a:t>
            </a:r>
          </a:p>
          <a:p>
            <a:r>
              <a:rPr lang="en-US">
                <a:latin typeface="Arial" charset="0"/>
              </a:rPr>
              <a:t>	</a:t>
            </a:r>
            <a:r>
              <a:rPr lang="en-US">
                <a:latin typeface="Arial" charset="0"/>
                <a:sym typeface="Wingdings" pitchFamily="2" charset="2"/>
              </a:rPr>
              <a:t> </a:t>
            </a:r>
            <a:r>
              <a:rPr lang="en-US">
                <a:latin typeface="Arial" charset="0"/>
              </a:rPr>
              <a:t>congestion-avoidance phase, cwnd grows linearly</a:t>
            </a: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3829050" y="3994150"/>
            <a:ext cx="4926013" cy="1190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Arial" charset="0"/>
              </a:rPr>
              <a:t>When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timeout </a:t>
            </a:r>
            <a:r>
              <a:rPr lang="en-US" dirty="0">
                <a:latin typeface="Arial" charset="0"/>
              </a:rPr>
              <a:t>occurs</a:t>
            </a:r>
          </a:p>
          <a:p>
            <a:r>
              <a:rPr lang="en-US" dirty="0">
                <a:latin typeface="Arial" charset="0"/>
              </a:rPr>
              <a:t>	</a:t>
            </a:r>
            <a:r>
              <a:rPr lang="en-US" dirty="0">
                <a:latin typeface="Arial" charset="0"/>
                <a:sym typeface="Wingdings" pitchFamily="2" charset="2"/>
              </a:rPr>
              <a:t></a:t>
            </a:r>
            <a:r>
              <a:rPr lang="en-US" dirty="0">
                <a:latin typeface="Arial" charset="0"/>
              </a:rPr>
              <a:t> threshold set to </a:t>
            </a:r>
            <a:r>
              <a:rPr lang="en-US" dirty="0" err="1">
                <a:latin typeface="Arial" charset="0"/>
              </a:rPr>
              <a:t>cwnd</a:t>
            </a:r>
            <a:r>
              <a:rPr lang="en-US" dirty="0">
                <a:latin typeface="Arial" charset="0"/>
              </a:rPr>
              <a:t>/2 and </a:t>
            </a:r>
            <a:r>
              <a:rPr lang="en-US" dirty="0" err="1">
                <a:latin typeface="Arial" charset="0"/>
              </a:rPr>
              <a:t>cwnd</a:t>
            </a:r>
            <a:r>
              <a:rPr lang="en-US" dirty="0">
                <a:latin typeface="Arial" charset="0"/>
              </a:rPr>
              <a:t> is set to 1 MSS, then </a:t>
            </a:r>
            <a:r>
              <a:rPr lang="en-US" dirty="0" err="1">
                <a:latin typeface="Arial" charset="0"/>
              </a:rPr>
              <a:t>cwnd</a:t>
            </a:r>
            <a:r>
              <a:rPr lang="en-US" dirty="0">
                <a:latin typeface="Arial" charset="0"/>
              </a:rPr>
              <a:t> grows exponentially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092" grpId="0" animBg="1"/>
      <p:bldP spid="857093" grpId="0" animBg="1"/>
      <p:bldP spid="857093" grpId="1" animBg="1"/>
      <p:bldP spid="857094" grpId="0" animBg="1"/>
      <p:bldP spid="85709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99D1BC3F-D788-4BFC-B3F9-B96CE8DC272E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574AD971-9D65-4EB1-AFD9-1C7D0FF58826}" type="slidenum">
              <a:rPr lang="en-US" smtClean="0">
                <a:latin typeface="Verdana" pitchFamily="34" charset="0"/>
              </a:rPr>
              <a:pPr/>
              <a:t>29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0174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TCP Congestion Control Example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409700"/>
            <a:ext cx="77343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03FAB101-666F-4FC5-B200-C7DD2B716610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717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2881F3BE-FEF8-41CE-BCC8-68DB9A374562}" type="slidenum">
              <a:rPr lang="en-US" smtClean="0">
                <a:latin typeface="Verdana" pitchFamily="34" charset="0"/>
              </a:rPr>
              <a:pPr/>
              <a:t>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pPr eaLnBrk="1" hangingPunct="1"/>
            <a:r>
              <a:rPr lang="en-US" sz="3600" smtClean="0"/>
              <a:t>TCP segment structure</a:t>
            </a:r>
            <a:endParaRPr lang="en-US" smtClean="0"/>
          </a:p>
        </p:txBody>
      </p:sp>
      <p:grpSp>
        <p:nvGrpSpPr>
          <p:cNvPr id="7174" name="Group 3"/>
          <p:cNvGrpSpPr>
            <a:grpSpLocks/>
          </p:cNvGrpSpPr>
          <p:nvPr/>
        </p:nvGrpSpPr>
        <p:grpSpPr bwMode="auto">
          <a:xfrm>
            <a:off x="2746375" y="703263"/>
            <a:ext cx="4090988" cy="5330825"/>
            <a:chOff x="2817" y="659"/>
            <a:chExt cx="2577" cy="3358"/>
          </a:xfrm>
        </p:grpSpPr>
        <p:sp>
          <p:nvSpPr>
            <p:cNvPr id="14358" name="Rectangle 4"/>
            <p:cNvSpPr>
              <a:spLocks noChangeArrowheads="1"/>
            </p:cNvSpPr>
            <p:nvPr/>
          </p:nvSpPr>
          <p:spPr bwMode="auto">
            <a:xfrm>
              <a:off x="2905" y="917"/>
              <a:ext cx="2489" cy="30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59" name="Rectangle 5"/>
            <p:cNvSpPr>
              <a:spLocks noChangeArrowheads="1"/>
            </p:cNvSpPr>
            <p:nvPr/>
          </p:nvSpPr>
          <p:spPr bwMode="auto">
            <a:xfrm>
              <a:off x="2851" y="99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tr-TR" sz="2400">
                <a:latin typeface="+mn-lt"/>
              </a:endParaRPr>
            </a:p>
          </p:txBody>
        </p:sp>
        <p:sp>
          <p:nvSpPr>
            <p:cNvPr id="14360" name="Text Box 6"/>
            <p:cNvSpPr txBox="1">
              <a:spLocks noChangeArrowheads="1"/>
            </p:cNvSpPr>
            <p:nvPr/>
          </p:nvSpPr>
          <p:spPr bwMode="auto">
            <a:xfrm>
              <a:off x="2938" y="968"/>
              <a:ext cx="1057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source port #</a:t>
              </a:r>
              <a:endParaRPr lang="en-US" sz="2400" dirty="0" smtClean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4361" name="Text Box 7"/>
            <p:cNvSpPr txBox="1">
              <a:spLocks noChangeArrowheads="1"/>
            </p:cNvSpPr>
            <p:nvPr/>
          </p:nvSpPr>
          <p:spPr bwMode="auto">
            <a:xfrm>
              <a:off x="4261" y="971"/>
              <a:ext cx="878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2000" dirty="0" err="1" smtClean="0">
                  <a:solidFill>
                    <a:srgbClr val="FF0000"/>
                  </a:solidFill>
                  <a:latin typeface="+mn-lt"/>
                </a:rPr>
                <a:t>dest</a:t>
              </a:r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 port #</a:t>
              </a:r>
              <a:endParaRPr lang="en-US" dirty="0" smtClean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4362" name="Line 8"/>
            <p:cNvSpPr>
              <a:spLocks noChangeShapeType="1"/>
            </p:cNvSpPr>
            <p:nvPr/>
          </p:nvSpPr>
          <p:spPr bwMode="auto">
            <a:xfrm>
              <a:off x="2853" y="1226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63" name="Line 9"/>
            <p:cNvSpPr>
              <a:spLocks noChangeShapeType="1"/>
            </p:cNvSpPr>
            <p:nvPr/>
          </p:nvSpPr>
          <p:spPr bwMode="auto">
            <a:xfrm flipV="1">
              <a:off x="2849" y="146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64" name="Line 10"/>
            <p:cNvSpPr>
              <a:spLocks noChangeShapeType="1"/>
            </p:cNvSpPr>
            <p:nvPr/>
          </p:nvSpPr>
          <p:spPr bwMode="auto">
            <a:xfrm flipV="1">
              <a:off x="4075" y="99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65" name="Text Box 11"/>
            <p:cNvSpPr txBox="1">
              <a:spLocks noChangeArrowheads="1"/>
            </p:cNvSpPr>
            <p:nvPr/>
          </p:nvSpPr>
          <p:spPr bwMode="auto">
            <a:xfrm>
              <a:off x="3785" y="659"/>
              <a:ext cx="544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latin typeface="+mn-lt"/>
                </a:rPr>
                <a:t>32 bits</a:t>
              </a:r>
              <a:endParaRPr lang="en-US" sz="2400" smtClean="0">
                <a:latin typeface="+mn-lt"/>
              </a:endParaRPr>
            </a:p>
          </p:txBody>
        </p:sp>
        <p:sp>
          <p:nvSpPr>
            <p:cNvPr id="14366" name="Line 12"/>
            <p:cNvSpPr>
              <a:spLocks noChangeShapeType="1"/>
            </p:cNvSpPr>
            <p:nvPr/>
          </p:nvSpPr>
          <p:spPr bwMode="auto">
            <a:xfrm>
              <a:off x="4417" y="811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67" name="Line 13"/>
            <p:cNvSpPr>
              <a:spLocks noChangeShapeType="1"/>
            </p:cNvSpPr>
            <p:nvPr/>
          </p:nvSpPr>
          <p:spPr bwMode="auto">
            <a:xfrm rot="10800000">
              <a:off x="2837" y="818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68" name="Text Box 14"/>
            <p:cNvSpPr txBox="1">
              <a:spLocks noChangeArrowheads="1"/>
            </p:cNvSpPr>
            <p:nvPr/>
          </p:nvSpPr>
          <p:spPr bwMode="auto">
            <a:xfrm>
              <a:off x="3508" y="2845"/>
              <a:ext cx="1275" cy="64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2000" smtClean="0">
                  <a:latin typeface="+mn-lt"/>
                </a:rPr>
                <a:t>application</a:t>
              </a:r>
            </a:p>
            <a:p>
              <a:pPr algn="ctr">
                <a:defRPr/>
              </a:pPr>
              <a:r>
                <a:rPr lang="en-US" sz="2000" smtClean="0">
                  <a:latin typeface="+mn-lt"/>
                </a:rPr>
                <a:t>data </a:t>
              </a:r>
            </a:p>
            <a:p>
              <a:pPr algn="ctr">
                <a:defRPr/>
              </a:pPr>
              <a:r>
                <a:rPr lang="en-US" sz="2000" smtClean="0">
                  <a:latin typeface="+mn-lt"/>
                </a:rPr>
                <a:t>(variable length)</a:t>
              </a:r>
              <a:endParaRPr lang="en-US" sz="2400" smtClean="0">
                <a:latin typeface="+mn-lt"/>
              </a:endParaRPr>
            </a:p>
          </p:txBody>
        </p:sp>
        <p:sp>
          <p:nvSpPr>
            <p:cNvPr id="14369" name="Text Box 15"/>
            <p:cNvSpPr txBox="1">
              <a:spLocks noChangeArrowheads="1"/>
            </p:cNvSpPr>
            <p:nvPr/>
          </p:nvSpPr>
          <p:spPr bwMode="auto">
            <a:xfrm>
              <a:off x="3250" y="1213"/>
              <a:ext cx="1566" cy="2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sequence number</a:t>
              </a:r>
              <a:endParaRPr lang="en-US" sz="2400" dirty="0" smtClean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4370" name="Line 16"/>
            <p:cNvSpPr>
              <a:spLocks noChangeShapeType="1"/>
            </p:cNvSpPr>
            <p:nvPr/>
          </p:nvSpPr>
          <p:spPr bwMode="auto">
            <a:xfrm flipV="1">
              <a:off x="2855" y="17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71" name="Text Box 17"/>
            <p:cNvSpPr txBox="1">
              <a:spLocks noChangeArrowheads="1"/>
            </p:cNvSpPr>
            <p:nvPr/>
          </p:nvSpPr>
          <p:spPr bwMode="auto">
            <a:xfrm>
              <a:off x="2998" y="1465"/>
              <a:ext cx="2148" cy="2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acknowledgement number</a:t>
              </a:r>
            </a:p>
          </p:txBody>
        </p:sp>
        <p:sp>
          <p:nvSpPr>
            <p:cNvPr id="14372" name="Line 18"/>
            <p:cNvSpPr>
              <a:spLocks noChangeShapeType="1"/>
            </p:cNvSpPr>
            <p:nvPr/>
          </p:nvSpPr>
          <p:spPr bwMode="auto">
            <a:xfrm flipV="1">
              <a:off x="2852" y="19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73" name="Line 19"/>
            <p:cNvSpPr>
              <a:spLocks noChangeShapeType="1"/>
            </p:cNvSpPr>
            <p:nvPr/>
          </p:nvSpPr>
          <p:spPr bwMode="auto">
            <a:xfrm flipV="1">
              <a:off x="2849" y="220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74" name="Line 20"/>
            <p:cNvSpPr>
              <a:spLocks noChangeShapeType="1"/>
            </p:cNvSpPr>
            <p:nvPr/>
          </p:nvSpPr>
          <p:spPr bwMode="auto">
            <a:xfrm flipV="1">
              <a:off x="2849" y="25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75" name="Line 21"/>
            <p:cNvSpPr>
              <a:spLocks noChangeShapeType="1"/>
            </p:cNvSpPr>
            <p:nvPr/>
          </p:nvSpPr>
          <p:spPr bwMode="auto">
            <a:xfrm flipH="1" flipV="1">
              <a:off x="4084" y="1707"/>
              <a:ext cx="3" cy="4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76" name="Text Box 22"/>
            <p:cNvSpPr txBox="1">
              <a:spLocks noChangeArrowheads="1"/>
            </p:cNvSpPr>
            <p:nvPr/>
          </p:nvSpPr>
          <p:spPr bwMode="auto">
            <a:xfrm>
              <a:off x="4115" y="1712"/>
              <a:ext cx="1166" cy="2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rgbClr val="FF0000"/>
                  </a:solidFill>
                  <a:latin typeface="+mn-lt"/>
                </a:rPr>
                <a:t>Receive window</a:t>
              </a:r>
            </a:p>
          </p:txBody>
        </p:sp>
        <p:sp>
          <p:nvSpPr>
            <p:cNvPr id="14377" name="Text Box 23"/>
            <p:cNvSpPr txBox="1">
              <a:spLocks noChangeArrowheads="1"/>
            </p:cNvSpPr>
            <p:nvPr/>
          </p:nvSpPr>
          <p:spPr bwMode="auto">
            <a:xfrm>
              <a:off x="4159" y="1961"/>
              <a:ext cx="1158" cy="2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latin typeface="+mn-lt"/>
                </a:rPr>
                <a:t>Urg data pointer</a:t>
              </a:r>
            </a:p>
          </p:txBody>
        </p:sp>
        <p:sp>
          <p:nvSpPr>
            <p:cNvPr id="14378" name="Text Box 24"/>
            <p:cNvSpPr txBox="1">
              <a:spLocks noChangeArrowheads="1"/>
            </p:cNvSpPr>
            <p:nvPr/>
          </p:nvSpPr>
          <p:spPr bwMode="auto">
            <a:xfrm>
              <a:off x="3079" y="1949"/>
              <a:ext cx="771" cy="2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+mn-lt"/>
                </a:rPr>
                <a:t>checksum</a:t>
              </a:r>
            </a:p>
          </p:txBody>
        </p:sp>
        <p:sp>
          <p:nvSpPr>
            <p:cNvPr id="14379" name="Text Box 25"/>
            <p:cNvSpPr txBox="1">
              <a:spLocks noChangeArrowheads="1"/>
            </p:cNvSpPr>
            <p:nvPr/>
          </p:nvSpPr>
          <p:spPr bwMode="auto">
            <a:xfrm>
              <a:off x="3935" y="1730"/>
              <a:ext cx="194" cy="21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600" smtClean="0">
                  <a:latin typeface="+mn-lt"/>
                </a:rPr>
                <a:t>F</a:t>
              </a:r>
              <a:endParaRPr lang="en-US" sz="2400" smtClean="0">
                <a:latin typeface="+mn-lt"/>
              </a:endParaRPr>
            </a:p>
          </p:txBody>
        </p:sp>
        <p:sp>
          <p:nvSpPr>
            <p:cNvPr id="14380" name="Line 26"/>
            <p:cNvSpPr>
              <a:spLocks noChangeShapeType="1"/>
            </p:cNvSpPr>
            <p:nvPr/>
          </p:nvSpPr>
          <p:spPr bwMode="auto">
            <a:xfrm flipV="1">
              <a:off x="3985" y="1701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81" name="Line 27"/>
            <p:cNvSpPr>
              <a:spLocks noChangeShapeType="1"/>
            </p:cNvSpPr>
            <p:nvPr/>
          </p:nvSpPr>
          <p:spPr bwMode="auto">
            <a:xfrm flipV="1">
              <a:off x="3883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82" name="Line 28"/>
            <p:cNvSpPr>
              <a:spLocks noChangeShapeType="1"/>
            </p:cNvSpPr>
            <p:nvPr/>
          </p:nvSpPr>
          <p:spPr bwMode="auto">
            <a:xfrm flipV="1">
              <a:off x="3778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83" name="Line 29"/>
            <p:cNvSpPr>
              <a:spLocks noChangeShapeType="1"/>
            </p:cNvSpPr>
            <p:nvPr/>
          </p:nvSpPr>
          <p:spPr bwMode="auto">
            <a:xfrm flipV="1">
              <a:off x="3676" y="1707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84" name="Line 30"/>
            <p:cNvSpPr>
              <a:spLocks noChangeShapeType="1"/>
            </p:cNvSpPr>
            <p:nvPr/>
          </p:nvSpPr>
          <p:spPr bwMode="auto">
            <a:xfrm flipV="1">
              <a:off x="3577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85" name="Line 31"/>
            <p:cNvSpPr>
              <a:spLocks noChangeShapeType="1"/>
            </p:cNvSpPr>
            <p:nvPr/>
          </p:nvSpPr>
          <p:spPr bwMode="auto">
            <a:xfrm flipV="1">
              <a:off x="3469" y="171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86" name="Text Box 32"/>
            <p:cNvSpPr txBox="1">
              <a:spLocks noChangeArrowheads="1"/>
            </p:cNvSpPr>
            <p:nvPr/>
          </p:nvSpPr>
          <p:spPr bwMode="auto">
            <a:xfrm>
              <a:off x="3828" y="1727"/>
              <a:ext cx="205" cy="21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600" smtClean="0">
                  <a:latin typeface="+mn-lt"/>
                </a:rPr>
                <a:t>S</a:t>
              </a:r>
              <a:endParaRPr lang="en-US" sz="2400" smtClean="0">
                <a:latin typeface="+mn-lt"/>
              </a:endParaRPr>
            </a:p>
          </p:txBody>
        </p:sp>
        <p:sp>
          <p:nvSpPr>
            <p:cNvPr id="14387" name="Text Box 33"/>
            <p:cNvSpPr txBox="1">
              <a:spLocks noChangeArrowheads="1"/>
            </p:cNvSpPr>
            <p:nvPr/>
          </p:nvSpPr>
          <p:spPr bwMode="auto">
            <a:xfrm>
              <a:off x="3720" y="1727"/>
              <a:ext cx="209" cy="2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600" smtClean="0">
                  <a:latin typeface="+mn-lt"/>
                </a:rPr>
                <a:t>R</a:t>
              </a:r>
              <a:endParaRPr lang="en-US" sz="2400" smtClean="0">
                <a:latin typeface="+mn-lt"/>
              </a:endParaRPr>
            </a:p>
          </p:txBody>
        </p:sp>
        <p:sp>
          <p:nvSpPr>
            <p:cNvPr id="14388" name="Text Box 34"/>
            <p:cNvSpPr txBox="1">
              <a:spLocks noChangeArrowheads="1"/>
            </p:cNvSpPr>
            <p:nvPr/>
          </p:nvSpPr>
          <p:spPr bwMode="auto">
            <a:xfrm>
              <a:off x="3618" y="1724"/>
              <a:ext cx="202" cy="2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600" smtClean="0">
                  <a:latin typeface="+mn-lt"/>
                </a:rPr>
                <a:t>P</a:t>
              </a:r>
              <a:endParaRPr lang="en-US" sz="2400" smtClean="0">
                <a:latin typeface="+mn-lt"/>
              </a:endParaRPr>
            </a:p>
          </p:txBody>
        </p:sp>
        <p:sp>
          <p:nvSpPr>
            <p:cNvPr id="14389" name="Text Box 35"/>
            <p:cNvSpPr txBox="1">
              <a:spLocks noChangeArrowheads="1"/>
            </p:cNvSpPr>
            <p:nvPr/>
          </p:nvSpPr>
          <p:spPr bwMode="auto">
            <a:xfrm>
              <a:off x="3519" y="1724"/>
              <a:ext cx="210" cy="21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600" smtClean="0">
                  <a:latin typeface="+mn-lt"/>
                </a:rPr>
                <a:t>A</a:t>
              </a:r>
              <a:endParaRPr lang="en-US" sz="2400" smtClean="0">
                <a:latin typeface="+mn-lt"/>
              </a:endParaRPr>
            </a:p>
          </p:txBody>
        </p:sp>
        <p:sp>
          <p:nvSpPr>
            <p:cNvPr id="14390" name="Text Box 36"/>
            <p:cNvSpPr txBox="1">
              <a:spLocks noChangeArrowheads="1"/>
            </p:cNvSpPr>
            <p:nvPr/>
          </p:nvSpPr>
          <p:spPr bwMode="auto">
            <a:xfrm>
              <a:off x="3417" y="1724"/>
              <a:ext cx="210" cy="21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600" smtClean="0">
                  <a:latin typeface="+mn-lt"/>
                </a:rPr>
                <a:t>U</a:t>
              </a:r>
              <a:endParaRPr lang="en-US" sz="2400" smtClean="0">
                <a:latin typeface="+mn-lt"/>
              </a:endParaRPr>
            </a:p>
          </p:txBody>
        </p:sp>
        <p:sp>
          <p:nvSpPr>
            <p:cNvPr id="14391" name="Text Box 37"/>
            <p:cNvSpPr txBox="1">
              <a:spLocks noChangeArrowheads="1"/>
            </p:cNvSpPr>
            <p:nvPr/>
          </p:nvSpPr>
          <p:spPr bwMode="auto">
            <a:xfrm>
              <a:off x="2817" y="1665"/>
              <a:ext cx="367" cy="33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400" smtClean="0">
                  <a:latin typeface="+mn-lt"/>
                </a:rPr>
                <a:t>head</a:t>
              </a:r>
            </a:p>
            <a:p>
              <a:pPr algn="ctr">
                <a:defRPr/>
              </a:pPr>
              <a:r>
                <a:rPr lang="en-US" sz="1400" smtClean="0">
                  <a:latin typeface="+mn-lt"/>
                </a:rPr>
                <a:t>len</a:t>
              </a:r>
              <a:endParaRPr lang="en-US" smtClean="0">
                <a:latin typeface="+mn-lt"/>
              </a:endParaRPr>
            </a:p>
          </p:txBody>
        </p:sp>
        <p:sp>
          <p:nvSpPr>
            <p:cNvPr id="14392" name="Text Box 38"/>
            <p:cNvSpPr txBox="1">
              <a:spLocks noChangeArrowheads="1"/>
            </p:cNvSpPr>
            <p:nvPr/>
          </p:nvSpPr>
          <p:spPr bwMode="auto">
            <a:xfrm>
              <a:off x="3119" y="1665"/>
              <a:ext cx="361" cy="33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400" smtClean="0">
                  <a:latin typeface="+mn-lt"/>
                </a:rPr>
                <a:t>not</a:t>
              </a:r>
            </a:p>
            <a:p>
              <a:pPr algn="ctr">
                <a:defRPr/>
              </a:pPr>
              <a:r>
                <a:rPr lang="en-US" sz="1400" smtClean="0">
                  <a:latin typeface="+mn-lt"/>
                </a:rPr>
                <a:t>used</a:t>
              </a:r>
              <a:endParaRPr lang="en-US" smtClean="0">
                <a:latin typeface="+mn-lt"/>
              </a:endParaRPr>
            </a:p>
          </p:txBody>
        </p:sp>
        <p:sp>
          <p:nvSpPr>
            <p:cNvPr id="14393" name="Line 39"/>
            <p:cNvSpPr>
              <a:spLocks noChangeShapeType="1"/>
            </p:cNvSpPr>
            <p:nvPr/>
          </p:nvSpPr>
          <p:spPr bwMode="auto">
            <a:xfrm flipV="1">
              <a:off x="3151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94" name="Text Box 40"/>
            <p:cNvSpPr txBox="1">
              <a:spLocks noChangeArrowheads="1"/>
            </p:cNvSpPr>
            <p:nvPr/>
          </p:nvSpPr>
          <p:spPr bwMode="auto">
            <a:xfrm>
              <a:off x="3145" y="2266"/>
              <a:ext cx="1875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2000" smtClean="0">
                  <a:latin typeface="+mn-lt"/>
                </a:rPr>
                <a:t>Options (variable length)</a:t>
              </a:r>
              <a:endParaRPr lang="en-US" sz="2400" smtClean="0">
                <a:latin typeface="+mn-lt"/>
              </a:endParaRPr>
            </a:p>
          </p:txBody>
        </p:sp>
      </p:grpSp>
      <p:sp>
        <p:nvSpPr>
          <p:cNvPr id="14343" name="Text Box 41"/>
          <p:cNvSpPr txBox="1">
            <a:spLocks noChangeArrowheads="1"/>
          </p:cNvSpPr>
          <p:nvPr/>
        </p:nvSpPr>
        <p:spPr bwMode="auto">
          <a:xfrm>
            <a:off x="177800" y="1031875"/>
            <a:ext cx="2287588" cy="6413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>
              <a:defRPr/>
            </a:pPr>
            <a:r>
              <a:rPr lang="en-US" dirty="0" smtClean="0">
                <a:latin typeface="+mn-lt"/>
              </a:rPr>
              <a:t>URG: urgent data </a:t>
            </a:r>
          </a:p>
          <a:p>
            <a:pPr algn="r">
              <a:defRPr/>
            </a:pPr>
            <a:r>
              <a:rPr lang="en-US" dirty="0" smtClean="0">
                <a:latin typeface="+mn-lt"/>
              </a:rPr>
              <a:t>(generally not used)</a:t>
            </a:r>
            <a:endParaRPr lang="en-US" sz="1000" dirty="0" smtClean="0">
              <a:latin typeface="+mn-lt"/>
            </a:endParaRPr>
          </a:p>
        </p:txBody>
      </p:sp>
      <p:sp>
        <p:nvSpPr>
          <p:cNvPr id="14344" name="Text Box 42"/>
          <p:cNvSpPr txBox="1">
            <a:spLocks noChangeArrowheads="1"/>
          </p:cNvSpPr>
          <p:nvPr/>
        </p:nvSpPr>
        <p:spPr bwMode="auto">
          <a:xfrm>
            <a:off x="947738" y="1755775"/>
            <a:ext cx="1470025" cy="6413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>
              <a:defRPr/>
            </a:pPr>
            <a:r>
              <a:rPr lang="en-US" dirty="0" smtClean="0">
                <a:latin typeface="+mn-lt"/>
              </a:rPr>
              <a:t>ACK: ACK #</a:t>
            </a:r>
          </a:p>
          <a:p>
            <a:pPr algn="r">
              <a:defRPr/>
            </a:pPr>
            <a:r>
              <a:rPr lang="en-US" dirty="0" smtClean="0">
                <a:latin typeface="+mn-lt"/>
              </a:rPr>
              <a:t>valid</a:t>
            </a:r>
            <a:endParaRPr lang="en-US" sz="1000" dirty="0" smtClean="0">
              <a:latin typeface="+mn-lt"/>
            </a:endParaRPr>
          </a:p>
        </p:txBody>
      </p:sp>
      <p:sp>
        <p:nvSpPr>
          <p:cNvPr id="14345" name="Text Box 43"/>
          <p:cNvSpPr txBox="1">
            <a:spLocks noChangeArrowheads="1"/>
          </p:cNvSpPr>
          <p:nvPr/>
        </p:nvSpPr>
        <p:spPr bwMode="auto">
          <a:xfrm>
            <a:off x="149225" y="2432050"/>
            <a:ext cx="2287588" cy="6413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>
              <a:defRPr/>
            </a:pPr>
            <a:r>
              <a:rPr lang="en-US" smtClean="0">
                <a:latin typeface="+mn-lt"/>
              </a:rPr>
              <a:t>PSH: push data now</a:t>
            </a:r>
          </a:p>
          <a:p>
            <a:pPr algn="r">
              <a:defRPr/>
            </a:pPr>
            <a:r>
              <a:rPr lang="en-US" smtClean="0">
                <a:latin typeface="+mn-lt"/>
              </a:rPr>
              <a:t>(generally not used)</a:t>
            </a:r>
          </a:p>
        </p:txBody>
      </p:sp>
      <p:sp>
        <p:nvSpPr>
          <p:cNvPr id="14346" name="Text Box 44"/>
          <p:cNvSpPr txBox="1">
            <a:spLocks noChangeArrowheads="1"/>
          </p:cNvSpPr>
          <p:nvPr/>
        </p:nvSpPr>
        <p:spPr bwMode="auto">
          <a:xfrm>
            <a:off x="476250" y="3232150"/>
            <a:ext cx="1979613" cy="11906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>
              <a:defRPr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RST, SYN, FIN:</a:t>
            </a:r>
          </a:p>
          <a:p>
            <a:pPr algn="r">
              <a:defRPr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connection </a:t>
            </a:r>
            <a:r>
              <a:rPr lang="en-US" dirty="0" err="1" smtClean="0">
                <a:solidFill>
                  <a:srgbClr val="FF0000"/>
                </a:solidFill>
                <a:latin typeface="+mn-lt"/>
              </a:rPr>
              <a:t>estab</a:t>
            </a:r>
            <a:endParaRPr lang="en-US" dirty="0" smtClean="0">
              <a:solidFill>
                <a:srgbClr val="FF0000"/>
              </a:solidFill>
              <a:latin typeface="+mn-lt"/>
            </a:endParaRPr>
          </a:p>
          <a:p>
            <a:pPr algn="r">
              <a:defRPr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(setup, teardown</a:t>
            </a:r>
          </a:p>
          <a:p>
            <a:pPr algn="r">
              <a:defRPr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commands</a:t>
            </a:r>
            <a:r>
              <a:rPr lang="en-US" dirty="0" smtClean="0">
                <a:latin typeface="+mn-lt"/>
              </a:rPr>
              <a:t>)</a:t>
            </a:r>
          </a:p>
        </p:txBody>
      </p:sp>
      <p:sp>
        <p:nvSpPr>
          <p:cNvPr id="14347" name="Line 45"/>
          <p:cNvSpPr>
            <a:spLocks noChangeShapeType="1"/>
          </p:cNvSpPr>
          <p:nvPr/>
        </p:nvSpPr>
        <p:spPr bwMode="auto">
          <a:xfrm>
            <a:off x="2371725" y="1400175"/>
            <a:ext cx="1495425" cy="962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tr-TR">
              <a:latin typeface="+mn-lt"/>
            </a:endParaRPr>
          </a:p>
        </p:txBody>
      </p:sp>
      <p:sp>
        <p:nvSpPr>
          <p:cNvPr id="14348" name="Line 46"/>
          <p:cNvSpPr>
            <a:spLocks noChangeShapeType="1"/>
          </p:cNvSpPr>
          <p:nvPr/>
        </p:nvSpPr>
        <p:spPr bwMode="auto">
          <a:xfrm>
            <a:off x="2343150" y="2076450"/>
            <a:ext cx="1647825" cy="3524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tr-TR">
              <a:latin typeface="+mn-lt"/>
            </a:endParaRPr>
          </a:p>
        </p:txBody>
      </p:sp>
      <p:sp>
        <p:nvSpPr>
          <p:cNvPr id="14349" name="Line 47"/>
          <p:cNvSpPr>
            <a:spLocks noChangeShapeType="1"/>
          </p:cNvSpPr>
          <p:nvPr/>
        </p:nvSpPr>
        <p:spPr bwMode="auto">
          <a:xfrm flipV="1">
            <a:off x="2352675" y="2428875"/>
            <a:ext cx="1838325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tr-TR">
              <a:latin typeface="+mn-lt"/>
            </a:endParaRPr>
          </a:p>
        </p:txBody>
      </p:sp>
      <p:sp>
        <p:nvSpPr>
          <p:cNvPr id="14350" name="Freeform 48"/>
          <p:cNvSpPr>
            <a:spLocks/>
          </p:cNvSpPr>
          <p:nvPr/>
        </p:nvSpPr>
        <p:spPr bwMode="auto">
          <a:xfrm>
            <a:off x="2390775" y="2705100"/>
            <a:ext cx="2314575" cy="704850"/>
          </a:xfrm>
          <a:custGeom>
            <a:avLst/>
            <a:gdLst>
              <a:gd name="T0" fmla="*/ 0 w 1458"/>
              <a:gd name="T1" fmla="*/ 444 h 444"/>
              <a:gd name="T2" fmla="*/ 1248 w 1458"/>
              <a:gd name="T3" fmla="*/ 0 h 444"/>
              <a:gd name="T4" fmla="*/ 1458 w 1458"/>
              <a:gd name="T5" fmla="*/ 6 h 444"/>
              <a:gd name="T6" fmla="*/ 0 60000 65536"/>
              <a:gd name="T7" fmla="*/ 0 60000 65536"/>
              <a:gd name="T8" fmla="*/ 0 60000 65536"/>
              <a:gd name="T9" fmla="*/ 0 w 1458"/>
              <a:gd name="T10" fmla="*/ 0 h 444"/>
              <a:gd name="T11" fmla="*/ 1458 w 1458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wrap="none" anchor="ctr"/>
          <a:lstStyle/>
          <a:p>
            <a:pPr>
              <a:defRPr/>
            </a:pPr>
            <a:endParaRPr lang="tr-TR">
              <a:latin typeface="+mn-lt"/>
            </a:endParaRPr>
          </a:p>
        </p:txBody>
      </p:sp>
      <p:sp>
        <p:nvSpPr>
          <p:cNvPr id="14351" name="Text Box 49"/>
          <p:cNvSpPr txBox="1">
            <a:spLocks noChangeArrowheads="1"/>
          </p:cNvSpPr>
          <p:nvPr/>
        </p:nvSpPr>
        <p:spPr bwMode="auto">
          <a:xfrm>
            <a:off x="7132638" y="2425066"/>
            <a:ext cx="2108269" cy="120032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FLOW CONTROL: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# bytes </a:t>
            </a:r>
          </a:p>
          <a:p>
            <a:pPr>
              <a:defRPr/>
            </a:pPr>
            <a:r>
              <a:rPr lang="en-US" dirty="0" err="1" smtClean="0">
                <a:solidFill>
                  <a:srgbClr val="FF0000"/>
                </a:solidFill>
                <a:latin typeface="+mn-lt"/>
              </a:rPr>
              <a:t>rcvr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 willing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to accept</a:t>
            </a:r>
          </a:p>
        </p:txBody>
      </p:sp>
      <p:sp>
        <p:nvSpPr>
          <p:cNvPr id="14352" name="Text Box 50"/>
          <p:cNvSpPr txBox="1">
            <a:spLocks noChangeArrowheads="1"/>
          </p:cNvSpPr>
          <p:nvPr/>
        </p:nvSpPr>
        <p:spPr bwMode="auto">
          <a:xfrm>
            <a:off x="7132638" y="532765"/>
            <a:ext cx="2031325" cy="147732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RELIABLE XFER: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counting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by bytes 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of data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(not segments!)</a:t>
            </a:r>
          </a:p>
        </p:txBody>
      </p:sp>
      <p:sp>
        <p:nvSpPr>
          <p:cNvPr id="14353" name="Text Box 51"/>
          <p:cNvSpPr txBox="1">
            <a:spLocks noChangeArrowheads="1"/>
          </p:cNvSpPr>
          <p:nvPr/>
        </p:nvSpPr>
        <p:spPr bwMode="auto">
          <a:xfrm>
            <a:off x="969963" y="4565650"/>
            <a:ext cx="1377950" cy="9239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>
              <a:defRPr/>
            </a:pPr>
            <a:r>
              <a:rPr lang="en-US" dirty="0" smtClean="0">
                <a:latin typeface="+mn-lt"/>
              </a:rPr>
              <a:t>Internet</a:t>
            </a:r>
          </a:p>
          <a:p>
            <a:pPr algn="r">
              <a:defRPr/>
            </a:pPr>
            <a:r>
              <a:rPr lang="en-US" dirty="0" smtClean="0">
                <a:latin typeface="+mn-lt"/>
              </a:rPr>
              <a:t>checksum</a:t>
            </a:r>
          </a:p>
          <a:p>
            <a:pPr algn="r">
              <a:defRPr/>
            </a:pPr>
            <a:r>
              <a:rPr lang="en-US" dirty="0" smtClean="0">
                <a:latin typeface="+mn-lt"/>
              </a:rPr>
              <a:t>(as in UDP)</a:t>
            </a:r>
          </a:p>
        </p:txBody>
      </p:sp>
      <p:sp>
        <p:nvSpPr>
          <p:cNvPr id="14354" name="Line 52"/>
          <p:cNvSpPr>
            <a:spLocks noChangeShapeType="1"/>
          </p:cNvSpPr>
          <p:nvPr/>
        </p:nvSpPr>
        <p:spPr bwMode="auto">
          <a:xfrm flipV="1">
            <a:off x="2266950" y="302895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tr-TR">
              <a:latin typeface="+mn-lt"/>
            </a:endParaRPr>
          </a:p>
        </p:txBody>
      </p:sp>
      <p:sp>
        <p:nvSpPr>
          <p:cNvPr id="14355" name="Line 53"/>
          <p:cNvSpPr>
            <a:spLocks noChangeShapeType="1"/>
          </p:cNvSpPr>
          <p:nvPr/>
        </p:nvSpPr>
        <p:spPr bwMode="auto">
          <a:xfrm flipH="1" flipV="1">
            <a:off x="6686550" y="2619375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tr-TR">
              <a:latin typeface="+mn-lt"/>
            </a:endParaRPr>
          </a:p>
        </p:txBody>
      </p:sp>
      <p:sp>
        <p:nvSpPr>
          <p:cNvPr id="14356" name="Line 54"/>
          <p:cNvSpPr>
            <a:spLocks noChangeShapeType="1"/>
          </p:cNvSpPr>
          <p:nvPr/>
        </p:nvSpPr>
        <p:spPr bwMode="auto">
          <a:xfrm flipH="1">
            <a:off x="6619875" y="1323975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tr-TR">
              <a:latin typeface="+mn-lt"/>
            </a:endParaRPr>
          </a:p>
        </p:txBody>
      </p:sp>
      <p:sp>
        <p:nvSpPr>
          <p:cNvPr id="14357" name="Line 55"/>
          <p:cNvSpPr>
            <a:spLocks noChangeShapeType="1"/>
          </p:cNvSpPr>
          <p:nvPr/>
        </p:nvSpPr>
        <p:spPr bwMode="auto">
          <a:xfrm flipH="1">
            <a:off x="6581775" y="1314450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tr-TR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/>
      <p:bldP spid="14351" grpId="0"/>
      <p:bldP spid="1435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E0250C2D-E15A-4488-95BC-798321BC2543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0C46C53C-050C-44E1-8A2F-5116518C9622}" type="slidenum">
              <a:rPr lang="en-US" smtClean="0">
                <a:latin typeface="Verdana" pitchFamily="34" charset="0"/>
              </a:rPr>
              <a:pPr/>
              <a:t>30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TCP throughput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4282" y="1400085"/>
            <a:ext cx="8229600" cy="1873585"/>
          </a:xfrm>
        </p:spPr>
        <p:txBody>
          <a:bodyPr/>
          <a:lstStyle/>
          <a:p>
            <a:pPr eaLnBrk="1" hangingPunct="1"/>
            <a:r>
              <a:rPr lang="en-US" sz="1800" i="1" u="sng" dirty="0" smtClean="0">
                <a:solidFill>
                  <a:srgbClr val="FF0000"/>
                </a:solidFill>
              </a:rPr>
              <a:t>Q:</a:t>
            </a:r>
            <a:r>
              <a:rPr lang="en-US" sz="1800" dirty="0" smtClean="0"/>
              <a:t> what’s average throughout of TCP as function of window size, RTT?</a:t>
            </a:r>
          </a:p>
          <a:p>
            <a:pPr lvl="1" eaLnBrk="1" hangingPunct="1"/>
            <a:r>
              <a:rPr lang="en-US" sz="1600" dirty="0" smtClean="0"/>
              <a:t>ignoring slow start</a:t>
            </a:r>
          </a:p>
          <a:p>
            <a:pPr eaLnBrk="1" hangingPunct="1"/>
            <a:r>
              <a:rPr lang="en-US" sz="1800" dirty="0" smtClean="0"/>
              <a:t>let W be window size when loss occurs.</a:t>
            </a:r>
          </a:p>
          <a:p>
            <a:pPr lvl="1" eaLnBrk="1" hangingPunct="1"/>
            <a:r>
              <a:rPr lang="en-US" sz="1800" dirty="0" smtClean="0"/>
              <a:t>when window is W, throughput is W/RTT</a:t>
            </a:r>
          </a:p>
          <a:p>
            <a:pPr lvl="1" eaLnBrk="1" hangingPunct="1"/>
            <a:r>
              <a:rPr lang="en-US" sz="1800" dirty="0" smtClean="0"/>
              <a:t>just after loss (triple </a:t>
            </a:r>
            <a:r>
              <a:rPr lang="en-US" sz="1800" dirty="0" err="1" smtClean="0"/>
              <a:t>ack</a:t>
            </a:r>
            <a:r>
              <a:rPr lang="en-US" sz="1800" dirty="0" smtClean="0"/>
              <a:t>), window drops to W/2, throughput to W/2RTT. </a:t>
            </a:r>
          </a:p>
          <a:p>
            <a:pPr lvl="1" eaLnBrk="1" hangingPunct="1"/>
            <a:r>
              <a:rPr lang="en-US" sz="1800" dirty="0" smtClean="0"/>
              <a:t>average throughput: .75 W/RTT</a:t>
            </a:r>
          </a:p>
        </p:txBody>
      </p:sp>
      <p:pic>
        <p:nvPicPr>
          <p:cNvPr id="52228" name="Picture 4" descr="http://kb.pert.geant.net/twiki/pub/PERTKB/HamiltonTCP/xHTCP_figure1.jpg.pagespeed.ic.if74qJW95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564" y="3273670"/>
            <a:ext cx="3685318" cy="291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0" name="Picture 2" descr="http://imada.sdu.dk/~jamik/dm543-14/material/Week3/tcp-avg-throughp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45844"/>
            <a:ext cx="480060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13D82CDF-0CE1-49EA-BFBA-F00BBBE2B404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686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686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6EE81274-9C18-4DE5-93A8-2AC8637C4826}" type="slidenum">
              <a:rPr lang="en-US" smtClean="0">
                <a:latin typeface="Verdana" pitchFamily="34" charset="0"/>
              </a:rPr>
              <a:pPr/>
              <a:t>31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412875"/>
            <a:ext cx="7620000" cy="2190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fairness goal:</a:t>
            </a:r>
            <a:r>
              <a:rPr lang="en-US" dirty="0" smtClean="0"/>
              <a:t> if K TCP sessions share same bottleneck link of bandwidth R, each should have average rate of R/K</a:t>
            </a:r>
          </a:p>
        </p:txBody>
      </p:sp>
      <p:grpSp>
        <p:nvGrpSpPr>
          <p:cNvPr id="36870" name="Group 3"/>
          <p:cNvGrpSpPr>
            <a:grpSpLocks/>
          </p:cNvGrpSpPr>
          <p:nvPr/>
        </p:nvGrpSpPr>
        <p:grpSpPr bwMode="auto">
          <a:xfrm>
            <a:off x="674688" y="2828926"/>
            <a:ext cx="5016500" cy="2352676"/>
            <a:chOff x="2510" y="2444"/>
            <a:chExt cx="3160" cy="1482"/>
          </a:xfrm>
        </p:grpSpPr>
        <p:sp>
          <p:nvSpPr>
            <p:cNvPr id="36873" name="Line 4"/>
            <p:cNvSpPr>
              <a:spLocks noChangeShapeType="1"/>
            </p:cNvSpPr>
            <p:nvPr/>
          </p:nvSpPr>
          <p:spPr bwMode="auto">
            <a:xfrm>
              <a:off x="4422" y="3180"/>
              <a:ext cx="1218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aphicFrame>
          <p:nvGraphicFramePr>
            <p:cNvPr id="36874" name="Object 5"/>
            <p:cNvGraphicFramePr>
              <a:graphicFrameLocks noChangeAspect="1"/>
            </p:cNvGraphicFramePr>
            <p:nvPr/>
          </p:nvGraphicFramePr>
          <p:xfrm>
            <a:off x="2846" y="3284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70"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6" y="3284"/>
                          <a:ext cx="40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5" name="Oval 6"/>
            <p:cNvSpPr>
              <a:spLocks noChangeArrowheads="1"/>
            </p:cNvSpPr>
            <p:nvPr/>
          </p:nvSpPr>
          <p:spPr bwMode="auto">
            <a:xfrm>
              <a:off x="3670" y="3144"/>
              <a:ext cx="755" cy="233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6876" name="Rectangle 7"/>
            <p:cNvSpPr>
              <a:spLocks noChangeArrowheads="1"/>
            </p:cNvSpPr>
            <p:nvPr/>
          </p:nvSpPr>
          <p:spPr bwMode="auto">
            <a:xfrm>
              <a:off x="3670" y="3101"/>
              <a:ext cx="755" cy="16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+mn-lt"/>
              </a:endParaRPr>
            </a:p>
          </p:txBody>
        </p:sp>
        <p:sp>
          <p:nvSpPr>
            <p:cNvPr id="36877" name="Oval 8"/>
            <p:cNvSpPr>
              <a:spLocks noChangeArrowheads="1"/>
            </p:cNvSpPr>
            <p:nvPr/>
          </p:nvSpPr>
          <p:spPr bwMode="auto">
            <a:xfrm>
              <a:off x="3676" y="2957"/>
              <a:ext cx="755" cy="271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36878" name="Group 9"/>
            <p:cNvGrpSpPr>
              <a:grpSpLocks/>
            </p:cNvGrpSpPr>
            <p:nvPr/>
          </p:nvGrpSpPr>
          <p:grpSpPr bwMode="auto">
            <a:xfrm>
              <a:off x="3894" y="2976"/>
              <a:ext cx="314" cy="75"/>
              <a:chOff x="2208" y="2184"/>
              <a:chExt cx="176" cy="69"/>
            </a:xfrm>
          </p:grpSpPr>
          <p:grpSp>
            <p:nvGrpSpPr>
              <p:cNvPr id="36902" name="Group 10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3690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36908" name="Line 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36909" name="Line 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36903" name="Group 14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36904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36905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36906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sp>
          <p:nvSpPr>
            <p:cNvPr id="36879" name="Oval 18"/>
            <p:cNvSpPr>
              <a:spLocks noChangeArrowheads="1"/>
            </p:cNvSpPr>
            <p:nvPr/>
          </p:nvSpPr>
          <p:spPr bwMode="auto">
            <a:xfrm>
              <a:off x="4846" y="3150"/>
              <a:ext cx="755" cy="233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6880" name="Line 19"/>
            <p:cNvSpPr>
              <a:spLocks noChangeShapeType="1"/>
            </p:cNvSpPr>
            <p:nvPr/>
          </p:nvSpPr>
          <p:spPr bwMode="auto">
            <a:xfrm>
              <a:off x="4852" y="3137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6881" name="Rectangle 20"/>
            <p:cNvSpPr>
              <a:spLocks noChangeArrowheads="1"/>
            </p:cNvSpPr>
            <p:nvPr/>
          </p:nvSpPr>
          <p:spPr bwMode="auto">
            <a:xfrm>
              <a:off x="4852" y="3113"/>
              <a:ext cx="755" cy="16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tr-TR" sz="2400">
                <a:latin typeface="+mn-lt"/>
              </a:endParaRPr>
            </a:p>
          </p:txBody>
        </p:sp>
        <p:sp>
          <p:nvSpPr>
            <p:cNvPr id="36882" name="Oval 21"/>
            <p:cNvSpPr>
              <a:spLocks noChangeArrowheads="1"/>
            </p:cNvSpPr>
            <p:nvPr/>
          </p:nvSpPr>
          <p:spPr bwMode="auto">
            <a:xfrm>
              <a:off x="4858" y="2969"/>
              <a:ext cx="755" cy="271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aphicFrame>
          <p:nvGraphicFramePr>
            <p:cNvPr id="36883" name="Object 22"/>
            <p:cNvGraphicFramePr>
              <a:graphicFrameLocks noChangeAspect="1"/>
            </p:cNvGraphicFramePr>
            <p:nvPr/>
          </p:nvGraphicFramePr>
          <p:xfrm>
            <a:off x="2816" y="2660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71" name="Clip" r:id="rId5" imgW="1307263" imgH="1084139" progId="MS_ClipArt_Gallery.2">
                    <p:embed/>
                  </p:oleObj>
                </mc:Choice>
                <mc:Fallback>
                  <p:oleObj name="Clip" r:id="rId5" imgW="1307263" imgH="1084139" progId="MS_ClipArt_Gallery.2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6" y="2660"/>
                          <a:ext cx="40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4" name="Rectangle 23"/>
            <p:cNvSpPr>
              <a:spLocks noChangeArrowheads="1"/>
            </p:cNvSpPr>
            <p:nvPr/>
          </p:nvSpPr>
          <p:spPr bwMode="auto">
            <a:xfrm>
              <a:off x="4647" y="3060"/>
              <a:ext cx="93" cy="12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6885" name="Rectangle 24"/>
            <p:cNvSpPr>
              <a:spLocks noChangeArrowheads="1"/>
            </p:cNvSpPr>
            <p:nvPr/>
          </p:nvSpPr>
          <p:spPr bwMode="auto">
            <a:xfrm>
              <a:off x="4212" y="3099"/>
              <a:ext cx="93" cy="12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6886" name="Rectangle 25"/>
            <p:cNvSpPr>
              <a:spLocks noChangeArrowheads="1"/>
            </p:cNvSpPr>
            <p:nvPr/>
          </p:nvSpPr>
          <p:spPr bwMode="auto">
            <a:xfrm>
              <a:off x="4395" y="3060"/>
              <a:ext cx="93" cy="12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6887" name="Text Box 26"/>
            <p:cNvSpPr txBox="1">
              <a:spLocks noChangeArrowheads="1"/>
            </p:cNvSpPr>
            <p:nvPr/>
          </p:nvSpPr>
          <p:spPr bwMode="auto">
            <a:xfrm>
              <a:off x="2798" y="2444"/>
              <a:ext cx="126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>
                  <a:latin typeface="+mn-lt"/>
                </a:rPr>
                <a:t>TCP connection 1</a:t>
              </a:r>
            </a:p>
          </p:txBody>
        </p:sp>
        <p:sp>
          <p:nvSpPr>
            <p:cNvPr id="36888" name="Text Box 27"/>
            <p:cNvSpPr txBox="1">
              <a:spLocks noChangeArrowheads="1"/>
            </p:cNvSpPr>
            <p:nvPr/>
          </p:nvSpPr>
          <p:spPr bwMode="auto">
            <a:xfrm>
              <a:off x="3674" y="3344"/>
              <a:ext cx="795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/>
              <a:r>
                <a:rPr lang="en-US" dirty="0">
                  <a:latin typeface="+mn-lt"/>
                </a:rPr>
                <a:t>bottleneck</a:t>
              </a:r>
            </a:p>
            <a:p>
              <a:pPr algn="ctr"/>
              <a:r>
                <a:rPr lang="en-US" dirty="0">
                  <a:latin typeface="+mn-lt"/>
                </a:rPr>
                <a:t>router</a:t>
              </a:r>
            </a:p>
            <a:p>
              <a:pPr algn="ctr"/>
              <a:r>
                <a:rPr lang="en-US" dirty="0">
                  <a:latin typeface="+mn-lt"/>
                </a:rPr>
                <a:t>capacity R</a:t>
              </a:r>
            </a:p>
          </p:txBody>
        </p:sp>
        <p:grpSp>
          <p:nvGrpSpPr>
            <p:cNvPr id="36889" name="Group 28"/>
            <p:cNvGrpSpPr>
              <a:grpSpLocks/>
            </p:cNvGrpSpPr>
            <p:nvPr/>
          </p:nvGrpSpPr>
          <p:grpSpPr bwMode="auto">
            <a:xfrm>
              <a:off x="5064" y="3006"/>
              <a:ext cx="314" cy="75"/>
              <a:chOff x="2208" y="2184"/>
              <a:chExt cx="176" cy="69"/>
            </a:xfrm>
          </p:grpSpPr>
          <p:grpSp>
            <p:nvGrpSpPr>
              <p:cNvPr id="36894" name="Group 29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36899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36900" name="Line 3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36901" name="Line 3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36895" name="Group 33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3689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36897" name="Line 3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36898" name="Line 3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sp>
          <p:nvSpPr>
            <p:cNvPr id="36890" name="Text Box 37"/>
            <p:cNvSpPr txBox="1">
              <a:spLocks noChangeArrowheads="1"/>
            </p:cNvSpPr>
            <p:nvPr/>
          </p:nvSpPr>
          <p:spPr bwMode="auto">
            <a:xfrm>
              <a:off x="2510" y="3422"/>
              <a:ext cx="95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>
                  <a:latin typeface="+mn-lt"/>
                </a:rPr>
                <a:t>TCP </a:t>
              </a:r>
            </a:p>
            <a:p>
              <a:r>
                <a:rPr lang="en-US">
                  <a:latin typeface="+mn-lt"/>
                </a:rPr>
                <a:t>connection 2</a:t>
              </a:r>
            </a:p>
          </p:txBody>
        </p:sp>
        <p:sp>
          <p:nvSpPr>
            <p:cNvPr id="36891" name="Freeform 38"/>
            <p:cNvSpPr>
              <a:spLocks/>
            </p:cNvSpPr>
            <p:nvPr/>
          </p:nvSpPr>
          <p:spPr bwMode="auto">
            <a:xfrm>
              <a:off x="3258" y="2730"/>
              <a:ext cx="2412" cy="453"/>
            </a:xfrm>
            <a:custGeom>
              <a:avLst/>
              <a:gdLst>
                <a:gd name="T0" fmla="*/ 0 w 2412"/>
                <a:gd name="T1" fmla="*/ 0 h 453"/>
                <a:gd name="T2" fmla="*/ 558 w 2412"/>
                <a:gd name="T3" fmla="*/ 390 h 453"/>
                <a:gd name="T4" fmla="*/ 2412 w 2412"/>
                <a:gd name="T5" fmla="*/ 432 h 453"/>
                <a:gd name="T6" fmla="*/ 0 60000 65536"/>
                <a:gd name="T7" fmla="*/ 0 60000 65536"/>
                <a:gd name="T8" fmla="*/ 0 60000 65536"/>
                <a:gd name="T9" fmla="*/ 0 w 2412"/>
                <a:gd name="T10" fmla="*/ 0 h 453"/>
                <a:gd name="T11" fmla="*/ 2412 w 2412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12" h="453">
                  <a:moveTo>
                    <a:pt x="0" y="0"/>
                  </a:moveTo>
                  <a:cubicBezTo>
                    <a:pt x="93" y="65"/>
                    <a:pt x="156" y="318"/>
                    <a:pt x="558" y="390"/>
                  </a:cubicBezTo>
                  <a:cubicBezTo>
                    <a:pt x="959" y="453"/>
                    <a:pt x="2026" y="423"/>
                    <a:pt x="2412" y="432"/>
                  </a:cubicBezTo>
                </a:path>
              </a:pathLst>
            </a:custGeom>
            <a:noFill/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6892" name="Rectangle 39"/>
            <p:cNvSpPr>
              <a:spLocks noChangeArrowheads="1"/>
            </p:cNvSpPr>
            <p:nvPr/>
          </p:nvSpPr>
          <p:spPr bwMode="auto">
            <a:xfrm>
              <a:off x="4314" y="3099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6893" name="Freeform 40"/>
            <p:cNvSpPr>
              <a:spLocks/>
            </p:cNvSpPr>
            <p:nvPr/>
          </p:nvSpPr>
          <p:spPr bwMode="auto">
            <a:xfrm>
              <a:off x="3222" y="3193"/>
              <a:ext cx="2412" cy="453"/>
            </a:xfrm>
            <a:custGeom>
              <a:avLst/>
              <a:gdLst>
                <a:gd name="T0" fmla="*/ 0 w 2412"/>
                <a:gd name="T1" fmla="*/ 453 h 453"/>
                <a:gd name="T2" fmla="*/ 558 w 2412"/>
                <a:gd name="T3" fmla="*/ 63 h 453"/>
                <a:gd name="T4" fmla="*/ 2412 w 2412"/>
                <a:gd name="T5" fmla="*/ 29 h 453"/>
                <a:gd name="T6" fmla="*/ 0 60000 65536"/>
                <a:gd name="T7" fmla="*/ 0 60000 65536"/>
                <a:gd name="T8" fmla="*/ 0 60000 65536"/>
                <a:gd name="T9" fmla="*/ 0 w 2412"/>
                <a:gd name="T10" fmla="*/ 0 h 453"/>
                <a:gd name="T11" fmla="*/ 2412 w 2412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12" h="453">
                  <a:moveTo>
                    <a:pt x="0" y="453"/>
                  </a:moveTo>
                  <a:cubicBezTo>
                    <a:pt x="93" y="388"/>
                    <a:pt x="156" y="134"/>
                    <a:pt x="558" y="63"/>
                  </a:cubicBezTo>
                  <a:cubicBezTo>
                    <a:pt x="959" y="0"/>
                    <a:pt x="2026" y="36"/>
                    <a:pt x="2412" y="2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36871" name="Rectangle 41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TCP Fairness</a:t>
            </a:r>
          </a:p>
        </p:txBody>
      </p:sp>
      <p:sp>
        <p:nvSpPr>
          <p:cNvPr id="36872" name="Rectangle 42"/>
          <p:cNvSpPr>
            <a:spLocks noChangeArrowheads="1"/>
          </p:cNvSpPr>
          <p:nvPr/>
        </p:nvSpPr>
        <p:spPr bwMode="auto">
          <a:xfrm>
            <a:off x="4100513" y="4452938"/>
            <a:ext cx="47307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+mn-lt"/>
              </a:rPr>
              <a:t>Two competing sessions:</a:t>
            </a:r>
          </a:p>
          <a:p>
            <a:r>
              <a:rPr lang="en-US">
                <a:latin typeface="+mn-lt"/>
              </a:rPr>
              <a:t>Additive increase gives slope of 1, as throughput increases</a:t>
            </a:r>
          </a:p>
          <a:p>
            <a:r>
              <a:rPr lang="en-US">
                <a:latin typeface="+mn-lt"/>
              </a:rPr>
              <a:t>multiplicative decrease decreases throughput proportionally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9D3CE0DA-A882-4616-8EDC-7784FCE49F3B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789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78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7D2CB08E-B030-417B-9C19-C1E22BA84289}" type="slidenum">
              <a:rPr lang="en-US" smtClean="0">
                <a:latin typeface="Verdana" pitchFamily="34" charset="0"/>
              </a:rPr>
              <a:pPr/>
              <a:t>32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Fairness (more)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381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u="sng" smtClean="0">
                <a:solidFill>
                  <a:srgbClr val="FF0000"/>
                </a:solidFill>
              </a:rPr>
              <a:t>Fairness and UDP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multimedia apps often do not use TCP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do not want rate throttled by congestion control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instead use UDP: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pump audio/video at constant rate, tolerate packet loss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7833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868680"/>
            <a:ext cx="4343400" cy="512064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Fairness and parallel TCP connections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nothing prevents app from opening parallel connections between 2 hosts.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web browsers do this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example: link of rate R supporting 9 connections;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new app asks for 1 TCP, Total 10 connections, gets rate R/10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new app asks for 11 TCPs, Total 20 connections, gets 11R/20</a:t>
            </a:r>
            <a:r>
              <a:rPr lang="en-US" sz="2000" dirty="0" smtClean="0">
                <a:sym typeface="Symbol"/>
              </a:rPr>
              <a:t></a:t>
            </a:r>
            <a:r>
              <a:rPr lang="en-US" sz="2000" dirty="0" smtClean="0"/>
              <a:t> R/2 !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7AC5748D-85CF-4CA6-B619-72BAC4D49C5F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891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89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80ABEF9A-F686-413A-95D2-4B4537C52E6A}" type="slidenum">
              <a:rPr lang="en-US" smtClean="0">
                <a:latin typeface="Verdana" pitchFamily="34" charset="0"/>
              </a:rPr>
              <a:pPr/>
              <a:t>33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13335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TCP Round Trip Time and Timeout</a:t>
            </a:r>
            <a:endParaRPr lang="en-US" smtClean="0"/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381125"/>
            <a:ext cx="3381375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u="sng" smtClean="0">
                <a:solidFill>
                  <a:srgbClr val="FF0000"/>
                </a:solidFill>
              </a:rPr>
              <a:t>Q:</a:t>
            </a:r>
            <a:r>
              <a:rPr lang="en-US" smtClean="0"/>
              <a:t> how to set TCP timeout value?</a:t>
            </a:r>
          </a:p>
          <a:p>
            <a:pPr eaLnBrk="1" hangingPunct="1"/>
            <a:r>
              <a:rPr lang="en-US" sz="2400" smtClean="0"/>
              <a:t>longer than RTT</a:t>
            </a:r>
          </a:p>
          <a:p>
            <a:pPr lvl="1" eaLnBrk="1" hangingPunct="1"/>
            <a:r>
              <a:rPr lang="en-US" sz="2000" smtClean="0"/>
              <a:t>but RTT varies</a:t>
            </a:r>
          </a:p>
          <a:p>
            <a:pPr eaLnBrk="1" hangingPunct="1"/>
            <a:r>
              <a:rPr lang="en-US" sz="2400" smtClean="0"/>
              <a:t>too short: premature timeout</a:t>
            </a:r>
          </a:p>
          <a:p>
            <a:pPr lvl="1" eaLnBrk="1" hangingPunct="1"/>
            <a:r>
              <a:rPr lang="en-US" smtClean="0"/>
              <a:t>unnecessary retransmissions</a:t>
            </a:r>
          </a:p>
          <a:p>
            <a:pPr eaLnBrk="1" hangingPunct="1"/>
            <a:r>
              <a:rPr lang="en-US" sz="2400" smtClean="0"/>
              <a:t>too long: slow reaction to segment loss</a:t>
            </a:r>
          </a:p>
        </p:txBody>
      </p:sp>
      <p:sp>
        <p:nvSpPr>
          <p:cNvPr id="7331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200525" y="1352550"/>
            <a:ext cx="4505325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u="sng" smtClean="0">
                <a:solidFill>
                  <a:srgbClr val="FF0000"/>
                </a:solidFill>
              </a:rPr>
              <a:t>Q:</a:t>
            </a:r>
            <a:r>
              <a:rPr lang="en-US" smtClean="0"/>
              <a:t> how to estimate RTT?</a:t>
            </a:r>
            <a:r>
              <a:rPr lang="en-US" smtClean="0">
                <a:sym typeface="Wingdings" pitchFamily="2" charset="2"/>
              </a:rPr>
              <a:t> how to know the </a:t>
            </a:r>
            <a:r>
              <a:rPr lang="en-US" i="1" smtClean="0">
                <a:sym typeface="Wingdings" pitchFamily="2" charset="2"/>
              </a:rPr>
              <a:t>real value</a:t>
            </a:r>
            <a:r>
              <a:rPr lang="en-US" smtClean="0">
                <a:sym typeface="Wingdings" pitchFamily="2" charset="2"/>
              </a:rPr>
              <a:t> of RTT?</a:t>
            </a:r>
          </a:p>
          <a:p>
            <a:pPr eaLnBrk="1" hangingPunct="1"/>
            <a:r>
              <a:rPr lang="en-US" smtClean="0"/>
              <a:t>Idea: Measure ACK return times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47DA663E-8F9B-43E6-8681-5B275AA4E75F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FB7037EA-D84A-42EB-ABB7-0B274022F9C9}" type="slidenum">
              <a:rPr lang="en-US" smtClean="0">
                <a:latin typeface="Verdana" pitchFamily="34" charset="0"/>
              </a:rPr>
              <a:pPr/>
              <a:t>34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TCP Round Trip Time</a:t>
            </a:r>
            <a:endParaRPr lang="en-US" sz="4400" smtClean="0"/>
          </a:p>
        </p:txBody>
      </p:sp>
      <p:sp>
        <p:nvSpPr>
          <p:cNvPr id="8058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3600" u="sng" smtClean="0">
                <a:solidFill>
                  <a:srgbClr val="FF0000"/>
                </a:solidFill>
              </a:rPr>
              <a:t>Q:</a:t>
            </a:r>
            <a:r>
              <a:rPr lang="en-US" sz="3600" smtClean="0"/>
              <a:t> how to estimate RTT?</a:t>
            </a:r>
          </a:p>
          <a:p>
            <a:pPr eaLnBrk="1" hangingPunct="1"/>
            <a:r>
              <a:rPr lang="en-US" smtClean="0"/>
              <a:t>Measured time from segment transmission until ACK receipt</a:t>
            </a:r>
          </a:p>
          <a:p>
            <a:pPr lvl="1" eaLnBrk="1" hangingPunct="1"/>
            <a:r>
              <a:rPr lang="en-US" sz="3200" smtClean="0"/>
              <a:t>ignore retransmissions</a:t>
            </a:r>
          </a:p>
          <a:p>
            <a:pPr eaLnBrk="1" hangingPunct="1"/>
            <a:r>
              <a:rPr lang="en-US" smtClean="0"/>
              <a:t>ACK return times will vary, want estimated RTT “smoother”</a:t>
            </a:r>
            <a:endParaRPr lang="en-US" sz="3600" smtClean="0"/>
          </a:p>
          <a:p>
            <a:pPr lvl="1" eaLnBrk="1" hangingPunct="1"/>
            <a:r>
              <a:rPr lang="en-US" sz="3200" smtClean="0"/>
              <a:t>average several recent measurements, not just current ACK return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D44D562C-FFFE-4B67-BEA5-58B9CA2FC552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61796691-FFD7-4E83-9A76-AA47BB044F20}" type="slidenum">
              <a:rPr lang="en-US" smtClean="0">
                <a:latin typeface="Verdana" pitchFamily="34" charset="0"/>
              </a:rPr>
              <a:pPr/>
              <a:t>35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TCP Round Trip Time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RTT:</a:t>
            </a:r>
            <a:r>
              <a:rPr lang="en-US" sz="2800" dirty="0" smtClean="0"/>
              <a:t> the best current estimate of the round-trip time to the destination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TCP measures how long an ACK took (</a:t>
            </a:r>
            <a:r>
              <a:rPr lang="en-US" sz="2800" dirty="0" smtClean="0">
                <a:solidFill>
                  <a:srgbClr val="FF0000"/>
                </a:solidFill>
              </a:rPr>
              <a:t>M</a:t>
            </a:r>
            <a:r>
              <a:rPr lang="en-US" sz="2800" dirty="0" smtClean="0"/>
              <a:t>)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Then updates RTT according to the formula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Symbol" pitchFamily="18" charset="2"/>
              </a:rPr>
              <a:t>a:</a:t>
            </a:r>
            <a:r>
              <a:rPr lang="en-US" sz="2800" dirty="0" smtClean="0"/>
              <a:t> a smoothing factor that determines how much weight is given to the old value (Typically </a:t>
            </a:r>
            <a:r>
              <a:rPr lang="en-US" sz="2800" dirty="0" smtClean="0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en-US" sz="2800" dirty="0" smtClean="0">
                <a:solidFill>
                  <a:srgbClr val="FF0000"/>
                </a:solidFill>
              </a:rPr>
              <a:t> = 7/8</a:t>
            </a:r>
            <a:r>
              <a:rPr lang="en-US" sz="2800" dirty="0" smtClean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</p:txBody>
      </p:sp>
      <p:sp>
        <p:nvSpPr>
          <p:cNvPr id="40967" name="AutoShape 4" descr="graphics/04icon13.gif"/>
          <p:cNvSpPr>
            <a:spLocks noChangeAspect="1" noChangeArrowheads="1"/>
          </p:cNvSpPr>
          <p:nvPr/>
        </p:nvSpPr>
        <p:spPr bwMode="auto">
          <a:xfrm>
            <a:off x="3829050" y="3338513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68" name="AutoShape 5" descr="graphics/04icon13.gif"/>
          <p:cNvSpPr>
            <a:spLocks noChangeAspect="1" noChangeArrowheads="1"/>
          </p:cNvSpPr>
          <p:nvPr/>
        </p:nvSpPr>
        <p:spPr bwMode="auto">
          <a:xfrm>
            <a:off x="3829050" y="3338513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69" name="AutoShape 6" descr="graphics/04icon13.gif"/>
          <p:cNvSpPr>
            <a:spLocks noChangeAspect="1" noChangeArrowheads="1"/>
          </p:cNvSpPr>
          <p:nvPr/>
        </p:nvSpPr>
        <p:spPr bwMode="auto">
          <a:xfrm>
            <a:off x="168275" y="46038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70" name="AutoShape 7" descr="graphics/04icon13.gif"/>
          <p:cNvSpPr>
            <a:spLocks noChangeAspect="1" noChangeArrowheads="1"/>
          </p:cNvSpPr>
          <p:nvPr/>
        </p:nvSpPr>
        <p:spPr bwMode="auto">
          <a:xfrm>
            <a:off x="168275" y="46038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71" name="AutoShape 8" descr="graphics/04icon13.gif"/>
          <p:cNvSpPr>
            <a:spLocks noChangeAspect="1" noChangeArrowheads="1"/>
          </p:cNvSpPr>
          <p:nvPr/>
        </p:nvSpPr>
        <p:spPr bwMode="auto">
          <a:xfrm>
            <a:off x="168275" y="46038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72" name="AutoShape 9" descr="graphics/04icon13.gif"/>
          <p:cNvSpPr>
            <a:spLocks noChangeAspect="1" noChangeArrowheads="1"/>
          </p:cNvSpPr>
          <p:nvPr/>
        </p:nvSpPr>
        <p:spPr bwMode="auto">
          <a:xfrm>
            <a:off x="168275" y="46038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73" name="AutoShape 10" descr="graphics/04icon13.gif"/>
          <p:cNvSpPr>
            <a:spLocks noChangeAspect="1" noChangeArrowheads="1"/>
          </p:cNvSpPr>
          <p:nvPr/>
        </p:nvSpPr>
        <p:spPr bwMode="auto">
          <a:xfrm>
            <a:off x="168275" y="46038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74" name="AutoShape 11" descr="graphics/04icon13.gif"/>
          <p:cNvSpPr>
            <a:spLocks noChangeAspect="1" noChangeArrowheads="1"/>
          </p:cNvSpPr>
          <p:nvPr/>
        </p:nvSpPr>
        <p:spPr bwMode="auto">
          <a:xfrm>
            <a:off x="168275" y="46038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75" name="AutoShape 12" descr="graphics/04icon13.gif"/>
          <p:cNvSpPr>
            <a:spLocks noChangeAspect="1" noChangeArrowheads="1"/>
          </p:cNvSpPr>
          <p:nvPr/>
        </p:nvSpPr>
        <p:spPr bwMode="auto">
          <a:xfrm>
            <a:off x="3829050" y="3338513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76" name="AutoShape 13" descr="graphics/04icon13.gif"/>
          <p:cNvSpPr>
            <a:spLocks noChangeAspect="1" noChangeArrowheads="1"/>
          </p:cNvSpPr>
          <p:nvPr/>
        </p:nvSpPr>
        <p:spPr bwMode="auto">
          <a:xfrm>
            <a:off x="3829050" y="3338513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77" name="AutoShape 14" descr="graphics/04icon13.gif"/>
          <p:cNvSpPr>
            <a:spLocks noChangeAspect="1" noChangeArrowheads="1"/>
          </p:cNvSpPr>
          <p:nvPr/>
        </p:nvSpPr>
        <p:spPr bwMode="auto">
          <a:xfrm>
            <a:off x="3829050" y="3338513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807951" name="Object 1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55407699"/>
              </p:ext>
            </p:extLst>
          </p:nvPr>
        </p:nvGraphicFramePr>
        <p:xfrm>
          <a:off x="1654175" y="3519488"/>
          <a:ext cx="35353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9" name="Equation" r:id="rId3" imgW="1562100" imgH="203200" progId="Equation.DSMT4">
                  <p:embed/>
                </p:oleObj>
              </mc:Choice>
              <mc:Fallback>
                <p:oleObj name="Equation" r:id="rId3" imgW="1562100" imgH="203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3519488"/>
                        <a:ext cx="35353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0AF7CBBE-FF9A-4B1D-BC84-E565857EEDDA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440735E4-C94E-4FEA-8FE8-D5CB46D66E6B}" type="slidenum">
              <a:rPr lang="en-US" smtClean="0">
                <a:latin typeface="Verdana" pitchFamily="34" charset="0"/>
              </a:rPr>
              <a:pPr/>
              <a:t>36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Example RTT estimation:</a:t>
            </a:r>
          </a:p>
        </p:txBody>
      </p:sp>
      <p:pic>
        <p:nvPicPr>
          <p:cNvPr id="4199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049338"/>
            <a:ext cx="7739062" cy="529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6613C21C-567D-4ACE-A98C-987343456DFB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A9803308-27DC-461A-A989-5AB011E6897B}" type="slidenum">
              <a:rPr lang="en-US" smtClean="0">
                <a:latin typeface="Verdana" pitchFamily="34" charset="0"/>
              </a:rPr>
              <a:pPr/>
              <a:t>37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TCP Timeout</a:t>
            </a:r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err="1" smtClean="0"/>
              <a:t>Upto</a:t>
            </a:r>
            <a:r>
              <a:rPr lang="en-US" sz="2800" dirty="0" smtClean="0"/>
              <a:t> now we estimated RTT</a:t>
            </a:r>
          </a:p>
          <a:p>
            <a:pPr eaLnBrk="1" hangingPunct="1"/>
            <a:r>
              <a:rPr lang="en-US" sz="2800" dirty="0" smtClean="0"/>
              <a:t>How to compute the timeout?</a:t>
            </a:r>
          </a:p>
          <a:p>
            <a:pPr eaLnBrk="1" hangingPunct="1"/>
            <a:r>
              <a:rPr lang="en-US" sz="2800" dirty="0" smtClean="0"/>
              <a:t>For timeout period TCP uses </a:t>
            </a:r>
            <a:r>
              <a:rPr lang="en-US" sz="2800" i="1" dirty="0" err="1" smtClean="0">
                <a:solidFill>
                  <a:srgbClr val="FF0000"/>
                </a:solidFill>
                <a:latin typeface="Symbol" pitchFamily="18" charset="2"/>
              </a:rPr>
              <a:t>b</a:t>
            </a:r>
            <a:r>
              <a:rPr lang="en-US" sz="2800" i="1" dirty="0" err="1" smtClean="0">
                <a:solidFill>
                  <a:srgbClr val="FF0000"/>
                </a:solidFill>
              </a:rPr>
              <a:t>RTT</a:t>
            </a:r>
            <a:r>
              <a:rPr lang="en-US" sz="2800" dirty="0" smtClean="0"/>
              <a:t>, but the trick is choosing </a:t>
            </a:r>
            <a:r>
              <a:rPr lang="en-US" sz="2800" i="1" dirty="0" smtClean="0">
                <a:solidFill>
                  <a:srgbClr val="FF0000"/>
                </a:solidFill>
                <a:latin typeface="Symbol" pitchFamily="18" charset="2"/>
              </a:rPr>
              <a:t>b</a:t>
            </a:r>
            <a:r>
              <a:rPr lang="en-US" sz="2800" dirty="0" smtClean="0"/>
              <a:t>.</a:t>
            </a:r>
          </a:p>
          <a:p>
            <a:pPr eaLnBrk="1" hangingPunct="1"/>
            <a:r>
              <a:rPr lang="en-US" sz="2800" dirty="0" smtClean="0"/>
              <a:t>In the initial implementations,</a:t>
            </a:r>
            <a:r>
              <a:rPr lang="en-US" sz="2800" i="1" dirty="0" smtClean="0">
                <a:solidFill>
                  <a:schemeClr val="folHlink"/>
                </a:solidFill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  <a:latin typeface="Symbol" pitchFamily="18" charset="2"/>
              </a:rPr>
              <a:t>b</a:t>
            </a:r>
            <a:r>
              <a:rPr lang="en-US" sz="2800" dirty="0" smtClean="0"/>
              <a:t> was always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/>
              <a:t>, but experience showed that a constant value was inflexible</a:t>
            </a:r>
          </a:p>
        </p:txBody>
      </p:sp>
      <p:sp>
        <p:nvSpPr>
          <p:cNvPr id="43015" name="AutoShape 6" descr="graphics/04icon13.gif"/>
          <p:cNvSpPr>
            <a:spLocks noChangeAspect="1" noChangeArrowheads="1"/>
          </p:cNvSpPr>
          <p:nvPr/>
        </p:nvSpPr>
        <p:spPr bwMode="auto">
          <a:xfrm>
            <a:off x="168275" y="46038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16" name="AutoShape 7" descr="graphics/04icon13.gif"/>
          <p:cNvSpPr>
            <a:spLocks noChangeAspect="1" noChangeArrowheads="1"/>
          </p:cNvSpPr>
          <p:nvPr/>
        </p:nvSpPr>
        <p:spPr bwMode="auto">
          <a:xfrm>
            <a:off x="168275" y="46038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17" name="AutoShape 8" descr="graphics/04icon13.gif"/>
          <p:cNvSpPr>
            <a:spLocks noChangeAspect="1" noChangeArrowheads="1"/>
          </p:cNvSpPr>
          <p:nvPr/>
        </p:nvSpPr>
        <p:spPr bwMode="auto">
          <a:xfrm>
            <a:off x="168275" y="46038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18" name="AutoShape 9" descr="graphics/04icon13.gif"/>
          <p:cNvSpPr>
            <a:spLocks noChangeAspect="1" noChangeArrowheads="1"/>
          </p:cNvSpPr>
          <p:nvPr/>
        </p:nvSpPr>
        <p:spPr bwMode="auto">
          <a:xfrm>
            <a:off x="168275" y="46038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19" name="AutoShape 10" descr="graphics/04icon13.gif"/>
          <p:cNvSpPr>
            <a:spLocks noChangeAspect="1" noChangeArrowheads="1"/>
          </p:cNvSpPr>
          <p:nvPr/>
        </p:nvSpPr>
        <p:spPr bwMode="auto">
          <a:xfrm>
            <a:off x="168275" y="46038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20" name="AutoShape 11" descr="graphics/04icon13.gif"/>
          <p:cNvSpPr>
            <a:spLocks noChangeAspect="1" noChangeArrowheads="1"/>
          </p:cNvSpPr>
          <p:nvPr/>
        </p:nvSpPr>
        <p:spPr bwMode="auto">
          <a:xfrm>
            <a:off x="168275" y="46038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4B1416B5-2A67-41DD-8C2B-5652CAE0F490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7DE202B2-42F4-4D18-9C47-B7F36E4EE8BC}" type="slidenum">
              <a:rPr lang="en-US" smtClean="0">
                <a:latin typeface="Verdana" pitchFamily="34" charset="0"/>
              </a:rPr>
              <a:pPr/>
              <a:t>38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TCP Timeout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275" y="1082040"/>
            <a:ext cx="8686165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Jacobson (1988) proposed </a:t>
            </a:r>
            <a:r>
              <a:rPr lang="en-US" sz="2800" dirty="0" smtClean="0">
                <a:solidFill>
                  <a:srgbClr val="FF0000"/>
                </a:solidFill>
                <a:latin typeface="Symbol" pitchFamily="18" charset="2"/>
              </a:rPr>
              <a:t>b ~</a:t>
            </a:r>
            <a:r>
              <a:rPr lang="en-US" sz="2800" dirty="0" smtClean="0">
                <a:solidFill>
                  <a:srgbClr val="FF0000"/>
                </a:solidFill>
              </a:rPr>
              <a:t> std. dev. of ACK arrival time </a:t>
            </a:r>
            <a:r>
              <a:rPr lang="en-US" sz="2800" dirty="0" err="1" smtClean="0">
                <a:solidFill>
                  <a:srgbClr val="FF0000"/>
                </a:solidFill>
              </a:rPr>
              <a:t>pdf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2400" dirty="0" smtClean="0"/>
              <a:t>Keep track of another smoothed variable, </a:t>
            </a:r>
            <a:r>
              <a:rPr lang="en-US" sz="2400" dirty="0" smtClean="0">
                <a:solidFill>
                  <a:srgbClr val="FF0000"/>
                </a:solidFill>
              </a:rPr>
              <a:t>D</a:t>
            </a:r>
            <a:r>
              <a:rPr lang="en-US" sz="2400" dirty="0" smtClean="0"/>
              <a:t>, the deviation. </a:t>
            </a:r>
          </a:p>
          <a:p>
            <a:pPr lvl="1" eaLnBrk="1" hangingPunct="1"/>
            <a:r>
              <a:rPr lang="en-US" sz="2400" dirty="0" smtClean="0"/>
              <a:t>Whenever an ACK is received, the difference between the expected and observed values, </a:t>
            </a:r>
            <a:r>
              <a:rPr lang="en-US" sz="2400" dirty="0" smtClean="0">
                <a:solidFill>
                  <a:srgbClr val="FF0000"/>
                </a:solidFill>
              </a:rPr>
              <a:t>| RTT - M |</a:t>
            </a:r>
            <a:r>
              <a:rPr lang="en-US" sz="2400" dirty="0" smtClean="0"/>
              <a:t>, is computed. </a:t>
            </a:r>
          </a:p>
          <a:p>
            <a:pPr lvl="1" eaLnBrk="1" hangingPunct="1"/>
            <a:r>
              <a:rPr lang="en-US" sz="2400" dirty="0" smtClean="0"/>
              <a:t>A smoothed value of this is maintained in </a:t>
            </a:r>
            <a:r>
              <a:rPr lang="en-US" sz="2400" dirty="0" smtClean="0">
                <a:solidFill>
                  <a:srgbClr val="FF0000"/>
                </a:solidFill>
              </a:rPr>
              <a:t>D</a:t>
            </a:r>
            <a:r>
              <a:rPr lang="en-US" sz="2400" dirty="0" smtClean="0"/>
              <a:t> by the formula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600" dirty="0" smtClean="0"/>
          </a:p>
        </p:txBody>
      </p:sp>
      <p:sp>
        <p:nvSpPr>
          <p:cNvPr id="44039" name="AutoShape 4" descr="graphics/04icon13.gif"/>
          <p:cNvSpPr>
            <a:spLocks noChangeAspect="1" noChangeArrowheads="1"/>
          </p:cNvSpPr>
          <p:nvPr/>
        </p:nvSpPr>
        <p:spPr bwMode="auto">
          <a:xfrm>
            <a:off x="3683000" y="4411663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40" name="AutoShape 5" descr="graphics/04icon13.gif"/>
          <p:cNvSpPr>
            <a:spLocks noChangeAspect="1" noChangeArrowheads="1"/>
          </p:cNvSpPr>
          <p:nvPr/>
        </p:nvSpPr>
        <p:spPr bwMode="auto">
          <a:xfrm>
            <a:off x="3683000" y="4411663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41" name="AutoShape 6" descr="graphics/04icon13.gif"/>
          <p:cNvSpPr>
            <a:spLocks noChangeAspect="1" noChangeArrowheads="1"/>
          </p:cNvSpPr>
          <p:nvPr/>
        </p:nvSpPr>
        <p:spPr bwMode="auto">
          <a:xfrm>
            <a:off x="168275" y="46038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42" name="AutoShape 7" descr="graphics/04icon13.gif"/>
          <p:cNvSpPr>
            <a:spLocks noChangeAspect="1" noChangeArrowheads="1"/>
          </p:cNvSpPr>
          <p:nvPr/>
        </p:nvSpPr>
        <p:spPr bwMode="auto">
          <a:xfrm>
            <a:off x="168275" y="46038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43" name="AutoShape 8" descr="graphics/04icon13.gif"/>
          <p:cNvSpPr>
            <a:spLocks noChangeAspect="1" noChangeArrowheads="1"/>
          </p:cNvSpPr>
          <p:nvPr/>
        </p:nvSpPr>
        <p:spPr bwMode="auto">
          <a:xfrm>
            <a:off x="168275" y="46038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44" name="AutoShape 9" descr="graphics/04icon13.gif"/>
          <p:cNvSpPr>
            <a:spLocks noChangeAspect="1" noChangeArrowheads="1"/>
          </p:cNvSpPr>
          <p:nvPr/>
        </p:nvSpPr>
        <p:spPr bwMode="auto">
          <a:xfrm>
            <a:off x="168275" y="46038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45" name="AutoShape 10" descr="graphics/04icon13.gif"/>
          <p:cNvSpPr>
            <a:spLocks noChangeAspect="1" noChangeArrowheads="1"/>
          </p:cNvSpPr>
          <p:nvPr/>
        </p:nvSpPr>
        <p:spPr bwMode="auto">
          <a:xfrm>
            <a:off x="168275" y="46038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46" name="AutoShape 11" descr="graphics/04icon13.gif"/>
          <p:cNvSpPr>
            <a:spLocks noChangeAspect="1" noChangeArrowheads="1"/>
          </p:cNvSpPr>
          <p:nvPr/>
        </p:nvSpPr>
        <p:spPr bwMode="auto">
          <a:xfrm>
            <a:off x="168275" y="46038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47" name="AutoShape 12" descr="graphics/04icon13.gif"/>
          <p:cNvSpPr>
            <a:spLocks noChangeAspect="1" noChangeArrowheads="1"/>
          </p:cNvSpPr>
          <p:nvPr/>
        </p:nvSpPr>
        <p:spPr bwMode="auto">
          <a:xfrm>
            <a:off x="3683000" y="4411663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48" name="AutoShape 13" descr="graphics/04icon13.gif"/>
          <p:cNvSpPr>
            <a:spLocks noChangeAspect="1" noChangeArrowheads="1"/>
          </p:cNvSpPr>
          <p:nvPr/>
        </p:nvSpPr>
        <p:spPr bwMode="auto">
          <a:xfrm>
            <a:off x="3683000" y="4411663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49" name="AutoShape 14" descr="graphics/04icon13.gif"/>
          <p:cNvSpPr>
            <a:spLocks noChangeAspect="1" noChangeArrowheads="1"/>
          </p:cNvSpPr>
          <p:nvPr/>
        </p:nvSpPr>
        <p:spPr bwMode="auto">
          <a:xfrm>
            <a:off x="3683000" y="4411663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44050" name="Object 1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32132077"/>
              </p:ext>
            </p:extLst>
          </p:nvPr>
        </p:nvGraphicFramePr>
        <p:xfrm>
          <a:off x="1951038" y="4705350"/>
          <a:ext cx="30003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3" name="Equation" r:id="rId3" imgW="1777680" imgH="203040" progId="Equation.DSMT4">
                  <p:embed/>
                </p:oleObj>
              </mc:Choice>
              <mc:Fallback>
                <p:oleObj name="Equation" r:id="rId3" imgW="177768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8" y="4705350"/>
                        <a:ext cx="30003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76" name="Object 1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597025" y="5299075"/>
          <a:ext cx="35353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4" name="Equation" r:id="rId5" imgW="1434477" imgH="177723" progId="Equation.DSMT4">
                  <p:embed/>
                </p:oleObj>
              </mc:Choice>
              <mc:Fallback>
                <p:oleObj name="Equation" r:id="rId5" imgW="1434477" imgH="177723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5299075"/>
                        <a:ext cx="35353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77" name="Text Box 17"/>
          <p:cNvSpPr txBox="1">
            <a:spLocks noChangeArrowheads="1"/>
          </p:cNvSpPr>
          <p:nvPr/>
        </p:nvSpPr>
        <p:spPr bwMode="auto">
          <a:xfrm>
            <a:off x="5500688" y="5340350"/>
            <a:ext cx="300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RTT estimated as discussed before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7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08C33293-7DB3-4F40-9DB9-B09D83AEE3F5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0F51B4D8-A506-4A1B-9CED-E328861ED917}" type="slidenum">
              <a:rPr lang="en-US" smtClean="0">
                <a:latin typeface="Verdana" pitchFamily="34" charset="0"/>
              </a:rPr>
              <a:pPr/>
              <a:t>39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TCP </a:t>
            </a:r>
            <a:r>
              <a:rPr lang="en-US" sz="3600" dirty="0" smtClean="0"/>
              <a:t>RTT and Time out</a:t>
            </a:r>
            <a:endParaRPr lang="en-US" sz="3600" dirty="0" smtClean="0"/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Here, </a:t>
            </a:r>
            <a:r>
              <a:rPr lang="en-US" sz="2600" dirty="0" smtClean="0">
                <a:solidFill>
                  <a:srgbClr val="FF0000"/>
                </a:solidFill>
                <a:latin typeface="Symbol" pitchFamily="18" charset="2"/>
                <a:sym typeface="Symbol"/>
              </a:rPr>
              <a:t></a:t>
            </a:r>
            <a:r>
              <a:rPr lang="en-US" sz="2600" dirty="0" smtClean="0"/>
              <a:t> may or may not be the same value </a:t>
            </a:r>
            <a:r>
              <a:rPr lang="en-US" sz="2600" dirty="0" smtClean="0">
                <a:sym typeface="Symbol"/>
              </a:rPr>
              <a:t> </a:t>
            </a:r>
            <a:r>
              <a:rPr lang="en-US" sz="2600" dirty="0" smtClean="0"/>
              <a:t>used to smooth RTT (</a:t>
            </a:r>
            <a:r>
              <a:rPr lang="en-US" sz="2600" dirty="0" smtClean="0">
                <a:solidFill>
                  <a:srgbClr val="FF0000"/>
                </a:solidFill>
              </a:rPr>
              <a:t>typically ¾</a:t>
            </a:r>
            <a:r>
              <a:rPr lang="en-US" sz="2600" dirty="0" smtClean="0"/>
              <a:t>). Most TCP implementations use this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When a segment times out and is sent again, it is unclear whether the ACK is for the 1</a:t>
            </a:r>
            <a:r>
              <a:rPr lang="en-US" sz="2600" baseline="30000" dirty="0" smtClean="0"/>
              <a:t>st</a:t>
            </a:r>
            <a:r>
              <a:rPr lang="en-US" sz="2600" dirty="0" smtClean="0"/>
              <a:t> transmission or later one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Do not update RTT on any segments that have been retransmitted. </a:t>
            </a:r>
            <a:endParaRPr lang="en-US" sz="4800" dirty="0" smtClean="0"/>
          </a:p>
        </p:txBody>
      </p:sp>
      <p:sp>
        <p:nvSpPr>
          <p:cNvPr id="45063" name="AutoShape 6" descr="graphics/04icon13.gif"/>
          <p:cNvSpPr>
            <a:spLocks noChangeAspect="1" noChangeArrowheads="1"/>
          </p:cNvSpPr>
          <p:nvPr/>
        </p:nvSpPr>
        <p:spPr bwMode="auto">
          <a:xfrm>
            <a:off x="168275" y="46038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64" name="AutoShape 7" descr="graphics/04icon13.gif"/>
          <p:cNvSpPr>
            <a:spLocks noChangeAspect="1" noChangeArrowheads="1"/>
          </p:cNvSpPr>
          <p:nvPr/>
        </p:nvSpPr>
        <p:spPr bwMode="auto">
          <a:xfrm>
            <a:off x="168275" y="46038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65" name="AutoShape 8" descr="graphics/04icon13.gif"/>
          <p:cNvSpPr>
            <a:spLocks noChangeAspect="1" noChangeArrowheads="1"/>
          </p:cNvSpPr>
          <p:nvPr/>
        </p:nvSpPr>
        <p:spPr bwMode="auto">
          <a:xfrm>
            <a:off x="168275" y="46038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66" name="AutoShape 9" descr="graphics/04icon13.gif"/>
          <p:cNvSpPr>
            <a:spLocks noChangeAspect="1" noChangeArrowheads="1"/>
          </p:cNvSpPr>
          <p:nvPr/>
        </p:nvSpPr>
        <p:spPr bwMode="auto">
          <a:xfrm>
            <a:off x="168275" y="46038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67" name="AutoShape 10" descr="graphics/04icon13.gif"/>
          <p:cNvSpPr>
            <a:spLocks noChangeAspect="1" noChangeArrowheads="1"/>
          </p:cNvSpPr>
          <p:nvPr/>
        </p:nvSpPr>
        <p:spPr bwMode="auto">
          <a:xfrm>
            <a:off x="168275" y="46038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68" name="AutoShape 11" descr="graphics/04icon13.gif"/>
          <p:cNvSpPr>
            <a:spLocks noChangeAspect="1" noChangeArrowheads="1"/>
          </p:cNvSpPr>
          <p:nvPr/>
        </p:nvSpPr>
        <p:spPr bwMode="auto">
          <a:xfrm>
            <a:off x="168275" y="46038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7762D399-3DBE-41F2-8729-525618BC680E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024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024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C3C6D123-06A9-4313-A6BF-65736AF3C9C5}" type="slidenum">
              <a:rPr lang="en-US" smtClean="0">
                <a:latin typeface="Verdana" pitchFamily="34" charset="0"/>
              </a:rPr>
              <a:pPr/>
              <a:t>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TCP reliable data transfer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4120"/>
            <a:ext cx="4033838" cy="491204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TCP creates reliable service on top of IP’s unreliable service</a:t>
            </a:r>
          </a:p>
          <a:p>
            <a:pPr eaLnBrk="1" hangingPunct="1"/>
            <a:r>
              <a:rPr lang="en-US" sz="2400" dirty="0" err="1"/>
              <a:t>seq</a:t>
            </a:r>
            <a:r>
              <a:rPr lang="en-US" sz="2400" dirty="0"/>
              <a:t> # is byte-stream number of first data byte in  </a:t>
            </a:r>
            <a:r>
              <a:rPr lang="en-US" sz="2400" dirty="0" smtClean="0"/>
              <a:t>segment</a:t>
            </a:r>
            <a:endParaRPr lang="en-US" sz="24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pipelined segments</a:t>
            </a: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cumulative ACKs</a:t>
            </a: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TCP uses single retransmission timer for the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oldest </a:t>
            </a:r>
            <a:r>
              <a:rPr lang="en-US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unacked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segment</a:t>
            </a:r>
          </a:p>
          <a:p>
            <a:pPr eaLnBrk="1" hangingPunct="1"/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7895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600200"/>
            <a:ext cx="4033837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retransmissions are triggered by: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timeout events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duplicate ACKs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Q:</a:t>
            </a:r>
            <a:r>
              <a:rPr lang="en-US" dirty="0" smtClean="0"/>
              <a:t> how receiver handles out-of-order segments</a:t>
            </a:r>
          </a:p>
          <a:p>
            <a:pPr lvl="1" eaLnBrk="1" hangingPunct="1"/>
            <a:r>
              <a:rPr lang="en-US" dirty="0" smtClean="0"/>
              <a:t>A: TCP spec doesn’t say, - up to implementer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08C33293-7DB3-4F40-9DB9-B09D83AEE3F5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0F51B4D8-A506-4A1B-9CED-E328861ED917}" type="slidenum">
              <a:rPr lang="en-US" smtClean="0">
                <a:latin typeface="Verdana" pitchFamily="34" charset="0"/>
              </a:rPr>
              <a:pPr/>
              <a:t>40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TCP RTT and Time out</a:t>
            </a:r>
            <a:endParaRPr lang="en-US" sz="3600" dirty="0" smtClean="0"/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Recall: Timer is restarted on 3 cases: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No </a:t>
            </a:r>
            <a:r>
              <a:rPr lang="en-US" sz="2600" dirty="0" err="1" smtClean="0"/>
              <a:t>acks</a:t>
            </a:r>
            <a:r>
              <a:rPr lang="en-US" sz="2600" dirty="0" smtClean="0"/>
              <a:t> pending, data is received from the application layer and sent. Start timer for this new segment</a:t>
            </a:r>
            <a:r>
              <a:rPr lang="en-US" sz="2600" dirty="0" smtClean="0">
                <a:sym typeface="Wingdings" pitchFamily="2" charset="2"/>
              </a:rPr>
              <a:t> Compute Time out from RTT estimate and Deviation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>
                <a:solidFill>
                  <a:srgbClr val="FF0000"/>
                </a:solidFill>
                <a:sym typeface="Wingdings" pitchFamily="2" charset="2"/>
              </a:rPr>
              <a:t>New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ack</a:t>
            </a:r>
            <a:r>
              <a:rPr lang="en-US" sz="2600" dirty="0" smtClean="0">
                <a:sym typeface="Wingdings" pitchFamily="2" charset="2"/>
              </a:rPr>
              <a:t> is received, there are </a:t>
            </a:r>
            <a:r>
              <a:rPr lang="en-US" sz="2600" dirty="0" err="1" smtClean="0">
                <a:sym typeface="Wingdings" pitchFamily="2" charset="2"/>
              </a:rPr>
              <a:t>acks</a:t>
            </a:r>
            <a:r>
              <a:rPr lang="en-US" sz="2600" dirty="0" smtClean="0">
                <a:sym typeface="Wingdings" pitchFamily="2" charset="2"/>
              </a:rPr>
              <a:t> pending. Start timer for the oldest </a:t>
            </a:r>
            <a:r>
              <a:rPr lang="en-US" sz="2600" dirty="0" err="1" smtClean="0">
                <a:sym typeface="Wingdings" pitchFamily="2" charset="2"/>
              </a:rPr>
              <a:t>unacked</a:t>
            </a:r>
            <a:r>
              <a:rPr lang="en-US" sz="2600" dirty="0" smtClean="0">
                <a:sym typeface="Wingdings" pitchFamily="2" charset="2"/>
              </a:rPr>
              <a:t> segment </a:t>
            </a:r>
            <a:r>
              <a:rPr lang="en-US" sz="2600" dirty="0">
                <a:sym typeface="Wingdings" pitchFamily="2" charset="2"/>
              </a:rPr>
              <a:t>Compute Time out from RTT estimate and Deviation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>
                <a:sym typeface="Wingdings" pitchFamily="2" charset="2"/>
              </a:rPr>
              <a:t>Time out and retransmit </a:t>
            </a:r>
            <a:r>
              <a:rPr lang="en-US" sz="2600" dirty="0">
                <a:sym typeface="Wingdings" pitchFamily="2" charset="2"/>
              </a:rPr>
              <a:t> </a:t>
            </a:r>
            <a:r>
              <a:rPr lang="en-US" sz="2600" dirty="0" smtClean="0">
                <a:sym typeface="Wingdings" pitchFamily="2" charset="2"/>
              </a:rPr>
              <a:t> Time out =2*current time out value. If there are retransmissions back to back double each time.</a:t>
            </a:r>
          </a:p>
        </p:txBody>
      </p:sp>
      <p:sp>
        <p:nvSpPr>
          <p:cNvPr id="45063" name="AutoShape 6" descr="graphics/04icon13.gif"/>
          <p:cNvSpPr>
            <a:spLocks noChangeAspect="1" noChangeArrowheads="1"/>
          </p:cNvSpPr>
          <p:nvPr/>
        </p:nvSpPr>
        <p:spPr bwMode="auto">
          <a:xfrm>
            <a:off x="168275" y="46038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64" name="AutoShape 7" descr="graphics/04icon13.gif"/>
          <p:cNvSpPr>
            <a:spLocks noChangeAspect="1" noChangeArrowheads="1"/>
          </p:cNvSpPr>
          <p:nvPr/>
        </p:nvSpPr>
        <p:spPr bwMode="auto">
          <a:xfrm>
            <a:off x="168275" y="46038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65" name="AutoShape 8" descr="graphics/04icon13.gif"/>
          <p:cNvSpPr>
            <a:spLocks noChangeAspect="1" noChangeArrowheads="1"/>
          </p:cNvSpPr>
          <p:nvPr/>
        </p:nvSpPr>
        <p:spPr bwMode="auto">
          <a:xfrm>
            <a:off x="168275" y="46038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66" name="AutoShape 9" descr="graphics/04icon13.gif"/>
          <p:cNvSpPr>
            <a:spLocks noChangeAspect="1" noChangeArrowheads="1"/>
          </p:cNvSpPr>
          <p:nvPr/>
        </p:nvSpPr>
        <p:spPr bwMode="auto">
          <a:xfrm>
            <a:off x="168275" y="46038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67" name="AutoShape 10" descr="graphics/04icon13.gif"/>
          <p:cNvSpPr>
            <a:spLocks noChangeAspect="1" noChangeArrowheads="1"/>
          </p:cNvSpPr>
          <p:nvPr/>
        </p:nvSpPr>
        <p:spPr bwMode="auto">
          <a:xfrm>
            <a:off x="168275" y="46038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68" name="AutoShape 11" descr="graphics/04icon13.gif"/>
          <p:cNvSpPr>
            <a:spLocks noChangeAspect="1" noChangeArrowheads="1"/>
          </p:cNvSpPr>
          <p:nvPr/>
        </p:nvSpPr>
        <p:spPr bwMode="auto">
          <a:xfrm>
            <a:off x="168275" y="46038"/>
            <a:ext cx="14859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359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31CFDEB8-8850-49E3-A8A3-80751BCC61F0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96FD9D2C-66BE-49A7-9193-8D61FC80E073}" type="slidenum">
              <a:rPr lang="en-US" smtClean="0">
                <a:latin typeface="Verdana" pitchFamily="34" charset="0"/>
              </a:rPr>
              <a:pPr/>
              <a:t>41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pPr eaLnBrk="1" hangingPunct="1"/>
            <a:r>
              <a:rPr lang="en-US" sz="3600" smtClean="0"/>
              <a:t>Recall:TCP segment structure</a:t>
            </a:r>
            <a:endParaRPr lang="en-US" smtClean="0"/>
          </a:p>
        </p:txBody>
      </p:sp>
      <p:grpSp>
        <p:nvGrpSpPr>
          <p:cNvPr id="46086" name="Group 3"/>
          <p:cNvGrpSpPr>
            <a:grpSpLocks/>
          </p:cNvGrpSpPr>
          <p:nvPr/>
        </p:nvGrpSpPr>
        <p:grpSpPr bwMode="auto">
          <a:xfrm>
            <a:off x="2746375" y="703263"/>
            <a:ext cx="4090988" cy="5330825"/>
            <a:chOff x="2817" y="659"/>
            <a:chExt cx="2577" cy="3358"/>
          </a:xfrm>
        </p:grpSpPr>
        <p:sp>
          <p:nvSpPr>
            <p:cNvPr id="14358" name="Rectangle 4"/>
            <p:cNvSpPr>
              <a:spLocks noChangeArrowheads="1"/>
            </p:cNvSpPr>
            <p:nvPr/>
          </p:nvSpPr>
          <p:spPr bwMode="auto">
            <a:xfrm>
              <a:off x="2905" y="917"/>
              <a:ext cx="2489" cy="30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59" name="Rectangle 5"/>
            <p:cNvSpPr>
              <a:spLocks noChangeArrowheads="1"/>
            </p:cNvSpPr>
            <p:nvPr/>
          </p:nvSpPr>
          <p:spPr bwMode="auto">
            <a:xfrm>
              <a:off x="2851" y="99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tr-TR" sz="2400">
                <a:latin typeface="+mn-lt"/>
              </a:endParaRPr>
            </a:p>
          </p:txBody>
        </p:sp>
        <p:sp>
          <p:nvSpPr>
            <p:cNvPr id="14360" name="Text Box 6"/>
            <p:cNvSpPr txBox="1">
              <a:spLocks noChangeArrowheads="1"/>
            </p:cNvSpPr>
            <p:nvPr/>
          </p:nvSpPr>
          <p:spPr bwMode="auto">
            <a:xfrm>
              <a:off x="2938" y="968"/>
              <a:ext cx="1057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2000" dirty="0" smtClean="0">
                  <a:latin typeface="+mn-lt"/>
                </a:rPr>
                <a:t>source port #</a:t>
              </a:r>
              <a:endParaRPr lang="en-US" sz="2400" dirty="0" smtClean="0">
                <a:latin typeface="+mn-lt"/>
              </a:endParaRPr>
            </a:p>
          </p:txBody>
        </p:sp>
        <p:sp>
          <p:nvSpPr>
            <p:cNvPr id="14361" name="Text Box 7"/>
            <p:cNvSpPr txBox="1">
              <a:spLocks noChangeArrowheads="1"/>
            </p:cNvSpPr>
            <p:nvPr/>
          </p:nvSpPr>
          <p:spPr bwMode="auto">
            <a:xfrm>
              <a:off x="4261" y="971"/>
              <a:ext cx="878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2000" dirty="0" err="1" smtClean="0">
                  <a:latin typeface="+mn-lt"/>
                </a:rPr>
                <a:t>dest</a:t>
              </a:r>
              <a:r>
                <a:rPr lang="en-US" sz="2000" dirty="0" smtClean="0">
                  <a:latin typeface="+mn-lt"/>
                </a:rPr>
                <a:t> port #</a:t>
              </a:r>
              <a:endParaRPr lang="en-US" dirty="0" smtClean="0">
                <a:latin typeface="+mn-lt"/>
              </a:endParaRPr>
            </a:p>
          </p:txBody>
        </p:sp>
        <p:sp>
          <p:nvSpPr>
            <p:cNvPr id="14362" name="Line 8"/>
            <p:cNvSpPr>
              <a:spLocks noChangeShapeType="1"/>
            </p:cNvSpPr>
            <p:nvPr/>
          </p:nvSpPr>
          <p:spPr bwMode="auto">
            <a:xfrm>
              <a:off x="2853" y="1226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63" name="Line 9"/>
            <p:cNvSpPr>
              <a:spLocks noChangeShapeType="1"/>
            </p:cNvSpPr>
            <p:nvPr/>
          </p:nvSpPr>
          <p:spPr bwMode="auto">
            <a:xfrm flipV="1">
              <a:off x="2849" y="146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64" name="Line 10"/>
            <p:cNvSpPr>
              <a:spLocks noChangeShapeType="1"/>
            </p:cNvSpPr>
            <p:nvPr/>
          </p:nvSpPr>
          <p:spPr bwMode="auto">
            <a:xfrm flipV="1">
              <a:off x="4075" y="99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65" name="Text Box 11"/>
            <p:cNvSpPr txBox="1">
              <a:spLocks noChangeArrowheads="1"/>
            </p:cNvSpPr>
            <p:nvPr/>
          </p:nvSpPr>
          <p:spPr bwMode="auto">
            <a:xfrm>
              <a:off x="3785" y="659"/>
              <a:ext cx="544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latin typeface="+mn-lt"/>
                </a:rPr>
                <a:t>32 bits</a:t>
              </a:r>
              <a:endParaRPr lang="en-US" sz="2400" smtClean="0">
                <a:latin typeface="+mn-lt"/>
              </a:endParaRPr>
            </a:p>
          </p:txBody>
        </p:sp>
        <p:sp>
          <p:nvSpPr>
            <p:cNvPr id="14366" name="Line 12"/>
            <p:cNvSpPr>
              <a:spLocks noChangeShapeType="1"/>
            </p:cNvSpPr>
            <p:nvPr/>
          </p:nvSpPr>
          <p:spPr bwMode="auto">
            <a:xfrm>
              <a:off x="4417" y="811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67" name="Line 13"/>
            <p:cNvSpPr>
              <a:spLocks noChangeShapeType="1"/>
            </p:cNvSpPr>
            <p:nvPr/>
          </p:nvSpPr>
          <p:spPr bwMode="auto">
            <a:xfrm rot="10800000">
              <a:off x="2837" y="818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68" name="Text Box 14"/>
            <p:cNvSpPr txBox="1">
              <a:spLocks noChangeArrowheads="1"/>
            </p:cNvSpPr>
            <p:nvPr/>
          </p:nvSpPr>
          <p:spPr bwMode="auto">
            <a:xfrm>
              <a:off x="3508" y="2845"/>
              <a:ext cx="1275" cy="64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2000" smtClean="0">
                  <a:latin typeface="+mn-lt"/>
                </a:rPr>
                <a:t>application</a:t>
              </a:r>
            </a:p>
            <a:p>
              <a:pPr algn="ctr">
                <a:defRPr/>
              </a:pPr>
              <a:r>
                <a:rPr lang="en-US" sz="2000" smtClean="0">
                  <a:latin typeface="+mn-lt"/>
                </a:rPr>
                <a:t>data </a:t>
              </a:r>
            </a:p>
            <a:p>
              <a:pPr algn="ctr">
                <a:defRPr/>
              </a:pPr>
              <a:r>
                <a:rPr lang="en-US" sz="2000" smtClean="0">
                  <a:latin typeface="+mn-lt"/>
                </a:rPr>
                <a:t>(variable length)</a:t>
              </a:r>
              <a:endParaRPr lang="en-US" sz="2400" smtClean="0">
                <a:latin typeface="+mn-lt"/>
              </a:endParaRPr>
            </a:p>
          </p:txBody>
        </p:sp>
        <p:sp>
          <p:nvSpPr>
            <p:cNvPr id="14369" name="Text Box 15"/>
            <p:cNvSpPr txBox="1">
              <a:spLocks noChangeArrowheads="1"/>
            </p:cNvSpPr>
            <p:nvPr/>
          </p:nvSpPr>
          <p:spPr bwMode="auto">
            <a:xfrm>
              <a:off x="3250" y="1213"/>
              <a:ext cx="1566" cy="2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2000" dirty="0" smtClean="0">
                  <a:latin typeface="+mn-lt"/>
                </a:rPr>
                <a:t>sequence number</a:t>
              </a:r>
              <a:endParaRPr lang="en-US" sz="2400" dirty="0" smtClean="0">
                <a:latin typeface="+mn-lt"/>
              </a:endParaRPr>
            </a:p>
          </p:txBody>
        </p:sp>
        <p:sp>
          <p:nvSpPr>
            <p:cNvPr id="14370" name="Line 16"/>
            <p:cNvSpPr>
              <a:spLocks noChangeShapeType="1"/>
            </p:cNvSpPr>
            <p:nvPr/>
          </p:nvSpPr>
          <p:spPr bwMode="auto">
            <a:xfrm flipV="1">
              <a:off x="2855" y="17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71" name="Text Box 17"/>
            <p:cNvSpPr txBox="1">
              <a:spLocks noChangeArrowheads="1"/>
            </p:cNvSpPr>
            <p:nvPr/>
          </p:nvSpPr>
          <p:spPr bwMode="auto">
            <a:xfrm>
              <a:off x="2998" y="1465"/>
              <a:ext cx="2148" cy="2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2000" smtClean="0">
                  <a:latin typeface="+mn-lt"/>
                </a:rPr>
                <a:t>acknowledgement number</a:t>
              </a:r>
            </a:p>
          </p:txBody>
        </p:sp>
        <p:sp>
          <p:nvSpPr>
            <p:cNvPr id="14372" name="Line 18"/>
            <p:cNvSpPr>
              <a:spLocks noChangeShapeType="1"/>
            </p:cNvSpPr>
            <p:nvPr/>
          </p:nvSpPr>
          <p:spPr bwMode="auto">
            <a:xfrm flipV="1">
              <a:off x="2852" y="19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73" name="Line 19"/>
            <p:cNvSpPr>
              <a:spLocks noChangeShapeType="1"/>
            </p:cNvSpPr>
            <p:nvPr/>
          </p:nvSpPr>
          <p:spPr bwMode="auto">
            <a:xfrm flipV="1">
              <a:off x="2849" y="220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74" name="Line 20"/>
            <p:cNvSpPr>
              <a:spLocks noChangeShapeType="1"/>
            </p:cNvSpPr>
            <p:nvPr/>
          </p:nvSpPr>
          <p:spPr bwMode="auto">
            <a:xfrm flipV="1">
              <a:off x="2849" y="25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75" name="Line 21"/>
            <p:cNvSpPr>
              <a:spLocks noChangeShapeType="1"/>
            </p:cNvSpPr>
            <p:nvPr/>
          </p:nvSpPr>
          <p:spPr bwMode="auto">
            <a:xfrm flipH="1" flipV="1">
              <a:off x="4084" y="1707"/>
              <a:ext cx="3" cy="4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76" name="Text Box 22"/>
            <p:cNvSpPr txBox="1">
              <a:spLocks noChangeArrowheads="1"/>
            </p:cNvSpPr>
            <p:nvPr/>
          </p:nvSpPr>
          <p:spPr bwMode="auto">
            <a:xfrm>
              <a:off x="4115" y="1712"/>
              <a:ext cx="1166" cy="2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latin typeface="+mn-lt"/>
                </a:rPr>
                <a:t>Receive window</a:t>
              </a:r>
            </a:p>
          </p:txBody>
        </p:sp>
        <p:sp>
          <p:nvSpPr>
            <p:cNvPr id="14377" name="Text Box 23"/>
            <p:cNvSpPr txBox="1">
              <a:spLocks noChangeArrowheads="1"/>
            </p:cNvSpPr>
            <p:nvPr/>
          </p:nvSpPr>
          <p:spPr bwMode="auto">
            <a:xfrm>
              <a:off x="4159" y="1961"/>
              <a:ext cx="1158" cy="2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latin typeface="+mn-lt"/>
                </a:rPr>
                <a:t>Urg data pointer</a:t>
              </a:r>
            </a:p>
          </p:txBody>
        </p:sp>
        <p:sp>
          <p:nvSpPr>
            <p:cNvPr id="14378" name="Text Box 24"/>
            <p:cNvSpPr txBox="1">
              <a:spLocks noChangeArrowheads="1"/>
            </p:cNvSpPr>
            <p:nvPr/>
          </p:nvSpPr>
          <p:spPr bwMode="auto">
            <a:xfrm>
              <a:off x="3079" y="1949"/>
              <a:ext cx="771" cy="2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latin typeface="+mn-lt"/>
                </a:rPr>
                <a:t>checksum</a:t>
              </a:r>
            </a:p>
          </p:txBody>
        </p:sp>
        <p:sp>
          <p:nvSpPr>
            <p:cNvPr id="14379" name="Text Box 25"/>
            <p:cNvSpPr txBox="1">
              <a:spLocks noChangeArrowheads="1"/>
            </p:cNvSpPr>
            <p:nvPr/>
          </p:nvSpPr>
          <p:spPr bwMode="auto">
            <a:xfrm>
              <a:off x="3935" y="1730"/>
              <a:ext cx="194" cy="21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600" smtClean="0">
                  <a:latin typeface="+mn-lt"/>
                </a:rPr>
                <a:t>F</a:t>
              </a:r>
              <a:endParaRPr lang="en-US" sz="2400" smtClean="0">
                <a:latin typeface="+mn-lt"/>
              </a:endParaRPr>
            </a:p>
          </p:txBody>
        </p:sp>
        <p:sp>
          <p:nvSpPr>
            <p:cNvPr id="14380" name="Line 26"/>
            <p:cNvSpPr>
              <a:spLocks noChangeShapeType="1"/>
            </p:cNvSpPr>
            <p:nvPr/>
          </p:nvSpPr>
          <p:spPr bwMode="auto">
            <a:xfrm flipV="1">
              <a:off x="3985" y="1701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81" name="Line 27"/>
            <p:cNvSpPr>
              <a:spLocks noChangeShapeType="1"/>
            </p:cNvSpPr>
            <p:nvPr/>
          </p:nvSpPr>
          <p:spPr bwMode="auto">
            <a:xfrm flipV="1">
              <a:off x="3883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82" name="Line 28"/>
            <p:cNvSpPr>
              <a:spLocks noChangeShapeType="1"/>
            </p:cNvSpPr>
            <p:nvPr/>
          </p:nvSpPr>
          <p:spPr bwMode="auto">
            <a:xfrm flipV="1">
              <a:off x="3778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83" name="Line 29"/>
            <p:cNvSpPr>
              <a:spLocks noChangeShapeType="1"/>
            </p:cNvSpPr>
            <p:nvPr/>
          </p:nvSpPr>
          <p:spPr bwMode="auto">
            <a:xfrm flipV="1">
              <a:off x="3676" y="1707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84" name="Line 30"/>
            <p:cNvSpPr>
              <a:spLocks noChangeShapeType="1"/>
            </p:cNvSpPr>
            <p:nvPr/>
          </p:nvSpPr>
          <p:spPr bwMode="auto">
            <a:xfrm flipV="1">
              <a:off x="3577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85" name="Line 31"/>
            <p:cNvSpPr>
              <a:spLocks noChangeShapeType="1"/>
            </p:cNvSpPr>
            <p:nvPr/>
          </p:nvSpPr>
          <p:spPr bwMode="auto">
            <a:xfrm flipV="1">
              <a:off x="3469" y="171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86" name="Text Box 32"/>
            <p:cNvSpPr txBox="1">
              <a:spLocks noChangeArrowheads="1"/>
            </p:cNvSpPr>
            <p:nvPr/>
          </p:nvSpPr>
          <p:spPr bwMode="auto">
            <a:xfrm>
              <a:off x="3828" y="1727"/>
              <a:ext cx="205" cy="21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600" smtClean="0">
                  <a:latin typeface="+mn-lt"/>
                </a:rPr>
                <a:t>S</a:t>
              </a:r>
              <a:endParaRPr lang="en-US" sz="2400" smtClean="0">
                <a:latin typeface="+mn-lt"/>
              </a:endParaRPr>
            </a:p>
          </p:txBody>
        </p:sp>
        <p:sp>
          <p:nvSpPr>
            <p:cNvPr id="14387" name="Text Box 33"/>
            <p:cNvSpPr txBox="1">
              <a:spLocks noChangeArrowheads="1"/>
            </p:cNvSpPr>
            <p:nvPr/>
          </p:nvSpPr>
          <p:spPr bwMode="auto">
            <a:xfrm>
              <a:off x="3720" y="1727"/>
              <a:ext cx="209" cy="2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+mn-lt"/>
                </a:rPr>
                <a:t>R</a:t>
              </a:r>
              <a:endParaRPr lang="en-US" sz="2400" dirty="0" smtClean="0">
                <a:latin typeface="+mn-lt"/>
              </a:endParaRPr>
            </a:p>
          </p:txBody>
        </p:sp>
        <p:sp>
          <p:nvSpPr>
            <p:cNvPr id="14388" name="Text Box 34"/>
            <p:cNvSpPr txBox="1">
              <a:spLocks noChangeArrowheads="1"/>
            </p:cNvSpPr>
            <p:nvPr/>
          </p:nvSpPr>
          <p:spPr bwMode="auto">
            <a:xfrm>
              <a:off x="3618" y="1724"/>
              <a:ext cx="202" cy="2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600" smtClean="0">
                  <a:latin typeface="+mn-lt"/>
                </a:rPr>
                <a:t>P</a:t>
              </a:r>
              <a:endParaRPr lang="en-US" sz="2400" smtClean="0">
                <a:latin typeface="+mn-lt"/>
              </a:endParaRPr>
            </a:p>
          </p:txBody>
        </p:sp>
        <p:sp>
          <p:nvSpPr>
            <p:cNvPr id="14389" name="Text Box 35"/>
            <p:cNvSpPr txBox="1">
              <a:spLocks noChangeArrowheads="1"/>
            </p:cNvSpPr>
            <p:nvPr/>
          </p:nvSpPr>
          <p:spPr bwMode="auto">
            <a:xfrm>
              <a:off x="3519" y="1724"/>
              <a:ext cx="210" cy="21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600" smtClean="0">
                  <a:latin typeface="+mn-lt"/>
                </a:rPr>
                <a:t>A</a:t>
              </a:r>
              <a:endParaRPr lang="en-US" sz="2400" smtClean="0">
                <a:latin typeface="+mn-lt"/>
              </a:endParaRPr>
            </a:p>
          </p:txBody>
        </p:sp>
        <p:sp>
          <p:nvSpPr>
            <p:cNvPr id="14390" name="Text Box 36"/>
            <p:cNvSpPr txBox="1">
              <a:spLocks noChangeArrowheads="1"/>
            </p:cNvSpPr>
            <p:nvPr/>
          </p:nvSpPr>
          <p:spPr bwMode="auto">
            <a:xfrm>
              <a:off x="3417" y="1724"/>
              <a:ext cx="210" cy="21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600" smtClean="0">
                  <a:latin typeface="+mn-lt"/>
                </a:rPr>
                <a:t>U</a:t>
              </a:r>
              <a:endParaRPr lang="en-US" sz="2400" smtClean="0">
                <a:latin typeface="+mn-lt"/>
              </a:endParaRPr>
            </a:p>
          </p:txBody>
        </p:sp>
        <p:sp>
          <p:nvSpPr>
            <p:cNvPr id="14391" name="Text Box 37"/>
            <p:cNvSpPr txBox="1">
              <a:spLocks noChangeArrowheads="1"/>
            </p:cNvSpPr>
            <p:nvPr/>
          </p:nvSpPr>
          <p:spPr bwMode="auto">
            <a:xfrm>
              <a:off x="2817" y="1665"/>
              <a:ext cx="367" cy="33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400" smtClean="0">
                  <a:latin typeface="+mn-lt"/>
                </a:rPr>
                <a:t>head</a:t>
              </a:r>
            </a:p>
            <a:p>
              <a:pPr algn="ctr">
                <a:defRPr/>
              </a:pPr>
              <a:r>
                <a:rPr lang="en-US" sz="1400" smtClean="0">
                  <a:latin typeface="+mn-lt"/>
                </a:rPr>
                <a:t>len</a:t>
              </a:r>
              <a:endParaRPr lang="en-US" smtClean="0">
                <a:latin typeface="+mn-lt"/>
              </a:endParaRPr>
            </a:p>
          </p:txBody>
        </p:sp>
        <p:sp>
          <p:nvSpPr>
            <p:cNvPr id="14392" name="Text Box 38"/>
            <p:cNvSpPr txBox="1">
              <a:spLocks noChangeArrowheads="1"/>
            </p:cNvSpPr>
            <p:nvPr/>
          </p:nvSpPr>
          <p:spPr bwMode="auto">
            <a:xfrm>
              <a:off x="3119" y="1665"/>
              <a:ext cx="361" cy="33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400" smtClean="0">
                  <a:latin typeface="+mn-lt"/>
                </a:rPr>
                <a:t>not</a:t>
              </a:r>
            </a:p>
            <a:p>
              <a:pPr algn="ctr">
                <a:defRPr/>
              </a:pPr>
              <a:r>
                <a:rPr lang="en-US" sz="1400" smtClean="0">
                  <a:latin typeface="+mn-lt"/>
                </a:rPr>
                <a:t>used</a:t>
              </a:r>
              <a:endParaRPr lang="en-US" smtClean="0">
                <a:latin typeface="+mn-lt"/>
              </a:endParaRPr>
            </a:p>
          </p:txBody>
        </p:sp>
        <p:sp>
          <p:nvSpPr>
            <p:cNvPr id="14393" name="Line 39"/>
            <p:cNvSpPr>
              <a:spLocks noChangeShapeType="1"/>
            </p:cNvSpPr>
            <p:nvPr/>
          </p:nvSpPr>
          <p:spPr bwMode="auto">
            <a:xfrm flipV="1">
              <a:off x="3151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14394" name="Text Box 40"/>
            <p:cNvSpPr txBox="1">
              <a:spLocks noChangeArrowheads="1"/>
            </p:cNvSpPr>
            <p:nvPr/>
          </p:nvSpPr>
          <p:spPr bwMode="auto">
            <a:xfrm>
              <a:off x="3145" y="2266"/>
              <a:ext cx="1875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2000" smtClean="0">
                  <a:latin typeface="+mn-lt"/>
                </a:rPr>
                <a:t>Options (variable length)</a:t>
              </a:r>
              <a:endParaRPr lang="en-US" sz="2400" smtClean="0">
                <a:latin typeface="+mn-lt"/>
              </a:endParaRPr>
            </a:p>
          </p:txBody>
        </p:sp>
      </p:grpSp>
      <p:sp>
        <p:nvSpPr>
          <p:cNvPr id="14343" name="Text Box 41"/>
          <p:cNvSpPr txBox="1">
            <a:spLocks noChangeArrowheads="1"/>
          </p:cNvSpPr>
          <p:nvPr/>
        </p:nvSpPr>
        <p:spPr bwMode="auto">
          <a:xfrm>
            <a:off x="177800" y="1031875"/>
            <a:ext cx="2287588" cy="6413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>
              <a:defRPr/>
            </a:pPr>
            <a:r>
              <a:rPr lang="en-US" smtClean="0">
                <a:latin typeface="+mn-lt"/>
              </a:rPr>
              <a:t>URG: urgent data </a:t>
            </a:r>
          </a:p>
          <a:p>
            <a:pPr algn="r">
              <a:defRPr/>
            </a:pPr>
            <a:r>
              <a:rPr lang="en-US" smtClean="0">
                <a:latin typeface="+mn-lt"/>
              </a:rPr>
              <a:t>(generally not used)</a:t>
            </a:r>
            <a:endParaRPr lang="en-US" sz="1000" smtClean="0">
              <a:latin typeface="+mn-lt"/>
            </a:endParaRPr>
          </a:p>
        </p:txBody>
      </p:sp>
      <p:sp>
        <p:nvSpPr>
          <p:cNvPr id="14344" name="Text Box 42"/>
          <p:cNvSpPr txBox="1">
            <a:spLocks noChangeArrowheads="1"/>
          </p:cNvSpPr>
          <p:nvPr/>
        </p:nvSpPr>
        <p:spPr bwMode="auto">
          <a:xfrm>
            <a:off x="947738" y="1755775"/>
            <a:ext cx="1470025" cy="6413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>
              <a:defRPr/>
            </a:pPr>
            <a:r>
              <a:rPr lang="en-US" smtClean="0">
                <a:latin typeface="+mn-lt"/>
              </a:rPr>
              <a:t>ACK: ACK #</a:t>
            </a:r>
          </a:p>
          <a:p>
            <a:pPr algn="r">
              <a:defRPr/>
            </a:pPr>
            <a:r>
              <a:rPr lang="en-US" smtClean="0">
                <a:latin typeface="+mn-lt"/>
              </a:rPr>
              <a:t>valid</a:t>
            </a:r>
            <a:endParaRPr lang="en-US" sz="1000" smtClean="0">
              <a:latin typeface="+mn-lt"/>
            </a:endParaRPr>
          </a:p>
        </p:txBody>
      </p:sp>
      <p:sp>
        <p:nvSpPr>
          <p:cNvPr id="14345" name="Text Box 43"/>
          <p:cNvSpPr txBox="1">
            <a:spLocks noChangeArrowheads="1"/>
          </p:cNvSpPr>
          <p:nvPr/>
        </p:nvSpPr>
        <p:spPr bwMode="auto">
          <a:xfrm>
            <a:off x="149225" y="2432050"/>
            <a:ext cx="2287588" cy="6413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>
              <a:defRPr/>
            </a:pPr>
            <a:r>
              <a:rPr lang="en-US" smtClean="0">
                <a:latin typeface="+mn-lt"/>
              </a:rPr>
              <a:t>PSH: push data now</a:t>
            </a:r>
          </a:p>
          <a:p>
            <a:pPr algn="r">
              <a:defRPr/>
            </a:pPr>
            <a:r>
              <a:rPr lang="en-US" smtClean="0">
                <a:latin typeface="+mn-lt"/>
              </a:rPr>
              <a:t>(generally not used)</a:t>
            </a:r>
          </a:p>
        </p:txBody>
      </p:sp>
      <p:sp>
        <p:nvSpPr>
          <p:cNvPr id="14346" name="Text Box 44"/>
          <p:cNvSpPr txBox="1">
            <a:spLocks noChangeArrowheads="1"/>
          </p:cNvSpPr>
          <p:nvPr/>
        </p:nvSpPr>
        <p:spPr bwMode="auto">
          <a:xfrm>
            <a:off x="476250" y="3232150"/>
            <a:ext cx="1979613" cy="11906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>
              <a:defRPr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RST, SYN, FIN:</a:t>
            </a:r>
          </a:p>
          <a:p>
            <a:pPr algn="r">
              <a:defRPr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connection </a:t>
            </a:r>
            <a:r>
              <a:rPr lang="en-US" dirty="0" err="1" smtClean="0">
                <a:solidFill>
                  <a:srgbClr val="FF0000"/>
                </a:solidFill>
                <a:latin typeface="+mn-lt"/>
              </a:rPr>
              <a:t>estab</a:t>
            </a:r>
            <a:endParaRPr lang="en-US" dirty="0" smtClean="0">
              <a:solidFill>
                <a:srgbClr val="FF0000"/>
              </a:solidFill>
              <a:latin typeface="+mn-lt"/>
            </a:endParaRPr>
          </a:p>
          <a:p>
            <a:pPr algn="r">
              <a:defRPr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(setup, teardown</a:t>
            </a:r>
          </a:p>
          <a:p>
            <a:pPr algn="r">
              <a:defRPr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commands</a:t>
            </a:r>
            <a:r>
              <a:rPr lang="en-US" dirty="0" smtClean="0">
                <a:latin typeface="+mn-lt"/>
              </a:rPr>
              <a:t>)</a:t>
            </a:r>
          </a:p>
        </p:txBody>
      </p:sp>
      <p:sp>
        <p:nvSpPr>
          <p:cNvPr id="14347" name="Line 45"/>
          <p:cNvSpPr>
            <a:spLocks noChangeShapeType="1"/>
          </p:cNvSpPr>
          <p:nvPr/>
        </p:nvSpPr>
        <p:spPr bwMode="auto">
          <a:xfrm>
            <a:off x="2371725" y="1400175"/>
            <a:ext cx="1495425" cy="962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tr-TR">
              <a:latin typeface="+mn-lt"/>
            </a:endParaRPr>
          </a:p>
        </p:txBody>
      </p:sp>
      <p:sp>
        <p:nvSpPr>
          <p:cNvPr id="14348" name="Line 46"/>
          <p:cNvSpPr>
            <a:spLocks noChangeShapeType="1"/>
          </p:cNvSpPr>
          <p:nvPr/>
        </p:nvSpPr>
        <p:spPr bwMode="auto">
          <a:xfrm>
            <a:off x="2343150" y="2076450"/>
            <a:ext cx="1647825" cy="3524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tr-TR">
              <a:latin typeface="+mn-lt"/>
            </a:endParaRPr>
          </a:p>
        </p:txBody>
      </p:sp>
      <p:sp>
        <p:nvSpPr>
          <p:cNvPr id="14349" name="Line 47"/>
          <p:cNvSpPr>
            <a:spLocks noChangeShapeType="1"/>
          </p:cNvSpPr>
          <p:nvPr/>
        </p:nvSpPr>
        <p:spPr bwMode="auto">
          <a:xfrm flipV="1">
            <a:off x="2352675" y="2428875"/>
            <a:ext cx="1838325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tr-TR">
              <a:latin typeface="+mn-lt"/>
            </a:endParaRPr>
          </a:p>
        </p:txBody>
      </p:sp>
      <p:sp>
        <p:nvSpPr>
          <p:cNvPr id="14350" name="Freeform 48"/>
          <p:cNvSpPr>
            <a:spLocks/>
          </p:cNvSpPr>
          <p:nvPr/>
        </p:nvSpPr>
        <p:spPr bwMode="auto">
          <a:xfrm>
            <a:off x="2390775" y="2705100"/>
            <a:ext cx="2314575" cy="704850"/>
          </a:xfrm>
          <a:custGeom>
            <a:avLst/>
            <a:gdLst>
              <a:gd name="T0" fmla="*/ 0 w 1458"/>
              <a:gd name="T1" fmla="*/ 444 h 444"/>
              <a:gd name="T2" fmla="*/ 1248 w 1458"/>
              <a:gd name="T3" fmla="*/ 0 h 444"/>
              <a:gd name="T4" fmla="*/ 1458 w 1458"/>
              <a:gd name="T5" fmla="*/ 6 h 444"/>
              <a:gd name="T6" fmla="*/ 0 60000 65536"/>
              <a:gd name="T7" fmla="*/ 0 60000 65536"/>
              <a:gd name="T8" fmla="*/ 0 60000 65536"/>
              <a:gd name="T9" fmla="*/ 0 w 1458"/>
              <a:gd name="T10" fmla="*/ 0 h 444"/>
              <a:gd name="T11" fmla="*/ 1458 w 1458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txBody>
          <a:bodyPr wrap="none" anchor="ctr"/>
          <a:lstStyle/>
          <a:p>
            <a:pPr>
              <a:defRPr/>
            </a:pPr>
            <a:endParaRPr lang="tr-TR">
              <a:latin typeface="+mn-lt"/>
            </a:endParaRPr>
          </a:p>
        </p:txBody>
      </p:sp>
      <p:sp>
        <p:nvSpPr>
          <p:cNvPr id="14351" name="Text Box 49"/>
          <p:cNvSpPr txBox="1">
            <a:spLocks noChangeArrowheads="1"/>
          </p:cNvSpPr>
          <p:nvPr/>
        </p:nvSpPr>
        <p:spPr bwMode="auto">
          <a:xfrm>
            <a:off x="7439025" y="2613025"/>
            <a:ext cx="1262063" cy="9239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defRPr/>
            </a:pPr>
            <a:r>
              <a:rPr lang="en-US" smtClean="0">
                <a:latin typeface="+mn-lt"/>
              </a:rPr>
              <a:t># bytes </a:t>
            </a:r>
          </a:p>
          <a:p>
            <a:pPr>
              <a:defRPr/>
            </a:pPr>
            <a:r>
              <a:rPr lang="en-US" smtClean="0">
                <a:latin typeface="+mn-lt"/>
              </a:rPr>
              <a:t>rcvr willing</a:t>
            </a:r>
          </a:p>
          <a:p>
            <a:pPr>
              <a:defRPr/>
            </a:pPr>
            <a:r>
              <a:rPr lang="en-US" smtClean="0">
                <a:latin typeface="+mn-lt"/>
              </a:rPr>
              <a:t>to accept</a:t>
            </a:r>
          </a:p>
        </p:txBody>
      </p:sp>
      <p:sp>
        <p:nvSpPr>
          <p:cNvPr id="14352" name="Text Box 50"/>
          <p:cNvSpPr txBox="1">
            <a:spLocks noChangeArrowheads="1"/>
          </p:cNvSpPr>
          <p:nvPr/>
        </p:nvSpPr>
        <p:spPr bwMode="auto">
          <a:xfrm>
            <a:off x="7132638" y="1127125"/>
            <a:ext cx="1820862" cy="11906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defRPr/>
            </a:pPr>
            <a:r>
              <a:rPr lang="en-US" smtClean="0">
                <a:latin typeface="+mn-lt"/>
              </a:rPr>
              <a:t>counting</a:t>
            </a:r>
          </a:p>
          <a:p>
            <a:pPr>
              <a:defRPr/>
            </a:pPr>
            <a:r>
              <a:rPr lang="en-US" smtClean="0">
                <a:latin typeface="+mn-lt"/>
              </a:rPr>
              <a:t>by bytes </a:t>
            </a:r>
          </a:p>
          <a:p>
            <a:pPr>
              <a:defRPr/>
            </a:pPr>
            <a:r>
              <a:rPr lang="en-US" smtClean="0">
                <a:latin typeface="+mn-lt"/>
              </a:rPr>
              <a:t>of data</a:t>
            </a:r>
          </a:p>
          <a:p>
            <a:pPr>
              <a:defRPr/>
            </a:pPr>
            <a:r>
              <a:rPr lang="en-US" smtClean="0">
                <a:latin typeface="+mn-lt"/>
              </a:rPr>
              <a:t>(not segments!)</a:t>
            </a:r>
          </a:p>
        </p:txBody>
      </p:sp>
      <p:sp>
        <p:nvSpPr>
          <p:cNvPr id="14353" name="Text Box 51"/>
          <p:cNvSpPr txBox="1">
            <a:spLocks noChangeArrowheads="1"/>
          </p:cNvSpPr>
          <p:nvPr/>
        </p:nvSpPr>
        <p:spPr bwMode="auto">
          <a:xfrm>
            <a:off x="969963" y="4565650"/>
            <a:ext cx="1377950" cy="9239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>
              <a:defRPr/>
            </a:pPr>
            <a:r>
              <a:rPr lang="en-US" smtClean="0">
                <a:latin typeface="+mn-lt"/>
              </a:rPr>
              <a:t>Internet</a:t>
            </a:r>
          </a:p>
          <a:p>
            <a:pPr algn="r">
              <a:defRPr/>
            </a:pPr>
            <a:r>
              <a:rPr lang="en-US" smtClean="0">
                <a:latin typeface="+mn-lt"/>
              </a:rPr>
              <a:t>checksum</a:t>
            </a:r>
          </a:p>
          <a:p>
            <a:pPr algn="r">
              <a:defRPr/>
            </a:pPr>
            <a:r>
              <a:rPr lang="en-US" smtClean="0">
                <a:latin typeface="+mn-lt"/>
              </a:rPr>
              <a:t>(as in UDP)</a:t>
            </a:r>
          </a:p>
        </p:txBody>
      </p:sp>
      <p:sp>
        <p:nvSpPr>
          <p:cNvPr id="14354" name="Line 52"/>
          <p:cNvSpPr>
            <a:spLocks noChangeShapeType="1"/>
          </p:cNvSpPr>
          <p:nvPr/>
        </p:nvSpPr>
        <p:spPr bwMode="auto">
          <a:xfrm flipV="1">
            <a:off x="2266950" y="302895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tr-TR">
              <a:latin typeface="+mn-lt"/>
            </a:endParaRPr>
          </a:p>
        </p:txBody>
      </p:sp>
      <p:sp>
        <p:nvSpPr>
          <p:cNvPr id="14355" name="Line 53"/>
          <p:cNvSpPr>
            <a:spLocks noChangeShapeType="1"/>
          </p:cNvSpPr>
          <p:nvPr/>
        </p:nvSpPr>
        <p:spPr bwMode="auto">
          <a:xfrm flipH="1" flipV="1">
            <a:off x="6686550" y="2619375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tr-TR">
              <a:latin typeface="+mn-lt"/>
            </a:endParaRPr>
          </a:p>
        </p:txBody>
      </p:sp>
      <p:sp>
        <p:nvSpPr>
          <p:cNvPr id="14356" name="Line 54"/>
          <p:cNvSpPr>
            <a:spLocks noChangeShapeType="1"/>
          </p:cNvSpPr>
          <p:nvPr/>
        </p:nvSpPr>
        <p:spPr bwMode="auto">
          <a:xfrm flipH="1">
            <a:off x="6619875" y="1323975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tr-TR">
              <a:latin typeface="+mn-lt"/>
            </a:endParaRPr>
          </a:p>
        </p:txBody>
      </p:sp>
      <p:sp>
        <p:nvSpPr>
          <p:cNvPr id="14357" name="Line 55"/>
          <p:cNvSpPr>
            <a:spLocks noChangeShapeType="1"/>
          </p:cNvSpPr>
          <p:nvPr/>
        </p:nvSpPr>
        <p:spPr bwMode="auto">
          <a:xfrm flipH="1">
            <a:off x="6581775" y="1314450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tr-TR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3A6D993A-4CF1-4A8E-B80D-C0C72E391A38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7F118C52-0487-4E20-8CA0-9344CCD81032}" type="slidenum">
              <a:rPr lang="en-US" smtClean="0">
                <a:latin typeface="Verdana" pitchFamily="34" charset="0"/>
              </a:rPr>
              <a:pPr/>
              <a:t>42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TCP Connection Management</a:t>
            </a:r>
            <a:endParaRPr lang="en-US" smtClean="0"/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u="sng" smtClean="0">
                <a:solidFill>
                  <a:srgbClr val="FF0000"/>
                </a:solidFill>
              </a:rPr>
              <a:t>Recall:</a:t>
            </a:r>
            <a:r>
              <a:rPr lang="en-US" sz="2800" smtClean="0"/>
              <a:t> </a:t>
            </a:r>
            <a:r>
              <a:rPr lang="en-US" sz="2400" smtClean="0"/>
              <a:t>TCP sender, receiver establish “connection” before exchanging data segments</a:t>
            </a:r>
          </a:p>
          <a:p>
            <a:pPr eaLnBrk="1" hangingPunct="1"/>
            <a:r>
              <a:rPr lang="en-US" sz="2400" smtClean="0"/>
              <a:t>initialize TCP variables:</a:t>
            </a:r>
            <a:endParaRPr lang="en-US" sz="2800" smtClean="0"/>
          </a:p>
          <a:p>
            <a:pPr lvl="1" eaLnBrk="1" hangingPunct="1"/>
            <a:r>
              <a:rPr lang="en-US" sz="2400" smtClean="0"/>
              <a:t>seq. #s</a:t>
            </a:r>
          </a:p>
          <a:p>
            <a:pPr lvl="1" eaLnBrk="1" hangingPunct="1"/>
            <a:r>
              <a:rPr lang="en-US" sz="2400" smtClean="0"/>
              <a:t>buffers, flow control info (e.g. </a:t>
            </a:r>
            <a:r>
              <a:rPr lang="en-US" sz="2400" b="1" smtClean="0">
                <a:latin typeface="Courier New" pitchFamily="49" charset="0"/>
              </a:rPr>
              <a:t>RcvWindow</a:t>
            </a:r>
            <a:r>
              <a:rPr lang="en-US" sz="2400" smtClean="0"/>
              <a:t>)</a:t>
            </a:r>
          </a:p>
          <a:p>
            <a:pPr eaLnBrk="1" hangingPunct="1"/>
            <a:r>
              <a:rPr lang="en-US" sz="2400" i="1" smtClean="0"/>
              <a:t>client:</a:t>
            </a:r>
            <a:r>
              <a:rPr lang="en-US" sz="2400" smtClean="0"/>
              <a:t> connection initiator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Socket clientSocket = new   Socket("hostname","port number");</a:t>
            </a:r>
            <a:r>
              <a:rPr lang="en-US" sz="2800" smtClean="0"/>
              <a:t> </a:t>
            </a:r>
          </a:p>
          <a:p>
            <a:pPr eaLnBrk="1" hangingPunct="1"/>
            <a:r>
              <a:rPr lang="en-US" sz="2400" i="1" smtClean="0"/>
              <a:t>server:</a:t>
            </a:r>
            <a:r>
              <a:rPr lang="en-US" sz="2400" smtClean="0"/>
              <a:t> contacted by client</a:t>
            </a:r>
          </a:p>
          <a:p>
            <a:pPr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Socket connectionSocket = welcomeSocket.accept();</a:t>
            </a: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511BE865-D4E8-4339-B237-6F07AFA2CF10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813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813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28DB44C3-CE5C-4640-904A-5528F4A7510D}" type="slidenum">
              <a:rPr lang="en-US" smtClean="0">
                <a:latin typeface="Verdana" pitchFamily="34" charset="0"/>
              </a:rPr>
              <a:pPr/>
              <a:t>43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TCP Connection Management</a:t>
            </a:r>
            <a:endParaRPr lang="en-US" smtClean="0"/>
          </a:p>
        </p:txBody>
      </p:sp>
      <p:sp>
        <p:nvSpPr>
          <p:cNvPr id="819204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Three way handshake:</a:t>
            </a:r>
            <a:endParaRPr lang="en-US" sz="2000" smtClean="0"/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sz="1800" u="sng" smtClean="0">
                <a:solidFill>
                  <a:srgbClr val="FF0000"/>
                </a:solidFill>
              </a:rPr>
              <a:t>Step 1:</a:t>
            </a:r>
            <a:r>
              <a:rPr lang="en-US" sz="2000" smtClean="0"/>
              <a:t> </a:t>
            </a:r>
            <a:r>
              <a:rPr lang="en-US" sz="1800" smtClean="0"/>
              <a:t>client host sends TCP SYN segment to server</a:t>
            </a:r>
          </a:p>
          <a:p>
            <a:pPr lvl="1" eaLnBrk="1" hangingPunct="1"/>
            <a:r>
              <a:rPr lang="en-US" sz="1800" smtClean="0"/>
              <a:t>specifies initial seq #</a:t>
            </a:r>
          </a:p>
          <a:p>
            <a:pPr lvl="1" eaLnBrk="1" hangingPunct="1"/>
            <a:r>
              <a:rPr lang="en-US" sz="1800" smtClean="0"/>
              <a:t>no data</a:t>
            </a:r>
          </a:p>
          <a:p>
            <a:pPr eaLnBrk="1" hangingPunct="1">
              <a:buFontTx/>
              <a:buNone/>
            </a:pPr>
            <a:r>
              <a:rPr lang="en-US" sz="1800" u="sng" smtClean="0">
                <a:solidFill>
                  <a:srgbClr val="FF0000"/>
                </a:solidFill>
              </a:rPr>
              <a:t>Step 2:</a:t>
            </a:r>
            <a:r>
              <a:rPr lang="en-US" sz="2000" smtClean="0"/>
              <a:t> </a:t>
            </a:r>
            <a:r>
              <a:rPr lang="en-US" sz="1800" smtClean="0"/>
              <a:t>server host receives SYN, replies with SYN-ACK segment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1800" smtClean="0"/>
              <a:t>server allocates buffers</a:t>
            </a:r>
          </a:p>
          <a:p>
            <a:pPr lvl="1" eaLnBrk="1" hangingPunct="1"/>
            <a:r>
              <a:rPr lang="en-US" sz="1800" smtClean="0"/>
              <a:t>specifies server initial seq. #</a:t>
            </a:r>
          </a:p>
          <a:p>
            <a:pPr eaLnBrk="1" hangingPunct="1">
              <a:buFontTx/>
              <a:buNone/>
            </a:pPr>
            <a:r>
              <a:rPr lang="en-US" sz="1800" u="sng" smtClean="0">
                <a:solidFill>
                  <a:srgbClr val="FF0000"/>
                </a:solidFill>
              </a:rPr>
              <a:t>Step 3:</a:t>
            </a:r>
            <a:r>
              <a:rPr lang="en-US" sz="1800" smtClean="0"/>
              <a:t> client receives SYN-ACK, replies with ACK segment, which may contain data</a:t>
            </a:r>
          </a:p>
        </p:txBody>
      </p:sp>
      <p:pic>
        <p:nvPicPr>
          <p:cNvPr id="4813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71638"/>
            <a:ext cx="44958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4732338" y="1552575"/>
            <a:ext cx="1030287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client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8113713" y="1536700"/>
            <a:ext cx="1030287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server</a:t>
            </a:r>
          </a:p>
        </p:txBody>
      </p:sp>
      <p:sp>
        <p:nvSpPr>
          <p:cNvPr id="819210" name="Rectangle 10"/>
          <p:cNvSpPr>
            <a:spLocks noChangeArrowheads="1"/>
          </p:cNvSpPr>
          <p:nvPr/>
        </p:nvSpPr>
        <p:spPr bwMode="auto">
          <a:xfrm>
            <a:off x="4310063" y="2684463"/>
            <a:ext cx="4833937" cy="2206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19211" name="Rectangle 11"/>
          <p:cNvSpPr>
            <a:spLocks noChangeArrowheads="1"/>
          </p:cNvSpPr>
          <p:nvPr/>
        </p:nvSpPr>
        <p:spPr bwMode="auto">
          <a:xfrm>
            <a:off x="4294188" y="4859338"/>
            <a:ext cx="4833937" cy="1219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10" grpId="0" animBg="1"/>
      <p:bldP spid="8192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E561C75A-072E-4843-A448-9519D41D2A1F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915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915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548D984C-DF38-40D6-8DB8-2BAC2047D0CB}" type="slidenum">
              <a:rPr lang="en-US" smtClean="0">
                <a:latin typeface="Verdana" pitchFamily="34" charset="0"/>
              </a:rPr>
              <a:pPr/>
              <a:t>44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14350"/>
            <a:ext cx="7772400" cy="895350"/>
          </a:xfrm>
        </p:spPr>
        <p:txBody>
          <a:bodyPr/>
          <a:lstStyle/>
          <a:p>
            <a:pPr eaLnBrk="1" hangingPunct="1"/>
            <a:r>
              <a:rPr lang="en-US" sz="3200" smtClean="0"/>
              <a:t>TCP Connection Management (cont.)</a:t>
            </a:r>
            <a:endParaRPr lang="en-US" smtClean="0"/>
          </a:p>
        </p:txBody>
      </p:sp>
      <p:sp>
        <p:nvSpPr>
          <p:cNvPr id="7536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6725" y="1692275"/>
            <a:ext cx="3984625" cy="3367088"/>
          </a:xfrm>
        </p:spPr>
        <p:txBody>
          <a:bodyPr/>
          <a:lstStyle/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Closing a connection: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sz="2000" smtClean="0"/>
              <a:t>client closes socket:</a:t>
            </a:r>
            <a:r>
              <a:rPr lang="en-US" sz="2400" u="sng" smtClean="0">
                <a:solidFill>
                  <a:srgbClr val="FF0000"/>
                </a:solidFill>
              </a:rPr>
              <a:t> </a:t>
            </a:r>
            <a:r>
              <a:rPr lang="en-US" sz="2000" b="1" smtClean="0">
                <a:latin typeface="Courier New" pitchFamily="49" charset="0"/>
              </a:rPr>
              <a:t>clientSocket.close();</a:t>
            </a:r>
            <a:r>
              <a:rPr lang="en-US" sz="1800" smtClean="0"/>
              <a:t> </a:t>
            </a:r>
            <a:endParaRPr lang="en-US" sz="2400" u="sng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Step 1:</a:t>
            </a:r>
            <a:r>
              <a:rPr lang="en-US" sz="2400" smtClean="0"/>
              <a:t> </a:t>
            </a:r>
            <a:r>
              <a:rPr lang="en-US" sz="2000" smtClean="0">
                <a:solidFill>
                  <a:schemeClr val="accent2"/>
                </a:solidFill>
              </a:rPr>
              <a:t>client</a:t>
            </a:r>
            <a:r>
              <a:rPr lang="en-US" sz="2000" smtClean="0"/>
              <a:t> end system sends TCP FIN control segment to server</a:t>
            </a:r>
            <a:r>
              <a:rPr lang="en-US" sz="2400" u="sng" smtClean="0">
                <a:solidFill>
                  <a:srgbClr val="FF0000"/>
                </a:solidFill>
              </a:rPr>
              <a:t> 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Step 2:</a:t>
            </a:r>
            <a:r>
              <a:rPr lang="en-US" sz="2400" smtClean="0"/>
              <a:t> </a:t>
            </a:r>
            <a:r>
              <a:rPr lang="en-US" sz="2000" smtClean="0">
                <a:solidFill>
                  <a:schemeClr val="accent2"/>
                </a:solidFill>
              </a:rPr>
              <a:t>server</a:t>
            </a:r>
            <a:r>
              <a:rPr lang="en-US" sz="2000" smtClean="0"/>
              <a:t> receives FIN, replies with ACK. Closes connection, sends FIN. </a:t>
            </a:r>
          </a:p>
        </p:txBody>
      </p:sp>
      <p:sp>
        <p:nvSpPr>
          <p:cNvPr id="753669" name="Line 5"/>
          <p:cNvSpPr>
            <a:spLocks noChangeShapeType="1"/>
          </p:cNvSpPr>
          <p:nvPr/>
        </p:nvSpPr>
        <p:spPr bwMode="auto">
          <a:xfrm>
            <a:off x="5391150" y="2400300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49160" name="Object 6"/>
          <p:cNvGraphicFramePr>
            <a:graphicFrameLocks noChangeAspect="1"/>
          </p:cNvGraphicFramePr>
          <p:nvPr/>
        </p:nvGraphicFramePr>
        <p:xfrm>
          <a:off x="4978400" y="1731963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3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1731963"/>
                        <a:ext cx="485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Text Box 7"/>
          <p:cNvSpPr txBox="1">
            <a:spLocks noChangeArrowheads="1"/>
          </p:cNvSpPr>
          <p:nvPr/>
        </p:nvSpPr>
        <p:spPr bwMode="auto">
          <a:xfrm>
            <a:off x="5456238" y="1731963"/>
            <a:ext cx="71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sz="1600">
                <a:latin typeface="Comic Sans MS" pitchFamily="66" charset="0"/>
              </a:rPr>
              <a:t>client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753672" name="Text Box 8"/>
          <p:cNvSpPr txBox="1">
            <a:spLocks noChangeArrowheads="1"/>
          </p:cNvSpPr>
          <p:nvPr/>
        </p:nvSpPr>
        <p:spPr bwMode="auto">
          <a:xfrm rot="706751">
            <a:off x="6481763" y="2441575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sz="1400">
                <a:latin typeface="Arial" charset="0"/>
              </a:rPr>
              <a:t>FIN</a:t>
            </a:r>
            <a:endParaRPr lang="en-US" sz="1000">
              <a:latin typeface="Times New Roman" pitchFamily="18" charset="0"/>
            </a:endParaRPr>
          </a:p>
        </p:txBody>
      </p:sp>
      <p:graphicFrame>
        <p:nvGraphicFramePr>
          <p:cNvPr id="49163" name="Object 9"/>
          <p:cNvGraphicFramePr>
            <a:graphicFrameLocks noChangeAspect="1"/>
          </p:cNvGraphicFramePr>
          <p:nvPr/>
        </p:nvGraphicFramePr>
        <p:xfrm>
          <a:off x="7635875" y="1741488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4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75" y="1741488"/>
                        <a:ext cx="485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4" name="Text Box 10"/>
          <p:cNvSpPr txBox="1">
            <a:spLocks noChangeArrowheads="1"/>
          </p:cNvSpPr>
          <p:nvPr/>
        </p:nvSpPr>
        <p:spPr bwMode="auto">
          <a:xfrm>
            <a:off x="6926263" y="1751013"/>
            <a:ext cx="800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sz="1600">
                <a:latin typeface="Comic Sans MS" pitchFamily="66" charset="0"/>
              </a:rPr>
              <a:t>server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 flipH="1">
            <a:off x="7924800" y="2171700"/>
            <a:ext cx="0" cy="3409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53678" name="Line 14"/>
          <p:cNvSpPr>
            <a:spLocks noChangeShapeType="1"/>
          </p:cNvSpPr>
          <p:nvPr/>
        </p:nvSpPr>
        <p:spPr bwMode="auto">
          <a:xfrm flipH="1">
            <a:off x="5362575" y="3133725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53679" name="Text Box 15"/>
          <p:cNvSpPr txBox="1">
            <a:spLocks noChangeArrowheads="1"/>
          </p:cNvSpPr>
          <p:nvPr/>
        </p:nvSpPr>
        <p:spPr bwMode="auto">
          <a:xfrm rot="-926867">
            <a:off x="5053013" y="3168650"/>
            <a:ext cx="2732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sz="1400">
                <a:latin typeface="Arial" charset="0"/>
              </a:rPr>
              <a:t>ACK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753681" name="Line 17"/>
          <p:cNvSpPr>
            <a:spLocks noChangeShapeType="1"/>
          </p:cNvSpPr>
          <p:nvPr/>
        </p:nvSpPr>
        <p:spPr bwMode="auto">
          <a:xfrm flipH="1">
            <a:off x="5410200" y="3543300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53682" name="Text Box 18"/>
          <p:cNvSpPr txBox="1">
            <a:spLocks noChangeArrowheads="1"/>
          </p:cNvSpPr>
          <p:nvPr/>
        </p:nvSpPr>
        <p:spPr bwMode="auto">
          <a:xfrm rot="-926867">
            <a:off x="5494338" y="3914775"/>
            <a:ext cx="2732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sz="1400">
                <a:latin typeface="Arial" charset="0"/>
              </a:rPr>
              <a:t>FIN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49170" name="Line 19"/>
          <p:cNvSpPr>
            <a:spLocks noChangeShapeType="1"/>
          </p:cNvSpPr>
          <p:nvPr/>
        </p:nvSpPr>
        <p:spPr bwMode="auto">
          <a:xfrm>
            <a:off x="5381625" y="2324100"/>
            <a:ext cx="0" cy="3343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9171" name="Text Box 20"/>
          <p:cNvSpPr txBox="1">
            <a:spLocks noChangeArrowheads="1"/>
          </p:cNvSpPr>
          <p:nvPr/>
        </p:nvSpPr>
        <p:spPr bwMode="auto">
          <a:xfrm>
            <a:off x="4651375" y="2203450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</a:rPr>
              <a:t>close</a:t>
            </a:r>
          </a:p>
        </p:txBody>
      </p:sp>
      <p:sp>
        <p:nvSpPr>
          <p:cNvPr id="49172" name="Text Box 21"/>
          <p:cNvSpPr txBox="1">
            <a:spLocks noChangeArrowheads="1"/>
          </p:cNvSpPr>
          <p:nvPr/>
        </p:nvSpPr>
        <p:spPr bwMode="auto">
          <a:xfrm>
            <a:off x="7851775" y="3336925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</a:rPr>
              <a:t>close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9" grpId="0" animBg="1"/>
      <p:bldP spid="753672" grpId="0"/>
      <p:bldP spid="753678" grpId="0" animBg="1"/>
      <p:bldP spid="753679" grpId="0"/>
      <p:bldP spid="753681" grpId="0" animBg="1"/>
      <p:bldP spid="75368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8FC012F1-442E-4144-B9BC-9D4B5236EB41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017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5018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B94130B4-8C03-4556-B15D-A8430D122CFF}" type="slidenum">
              <a:rPr lang="en-US" smtClean="0">
                <a:latin typeface="Verdana" pitchFamily="34" charset="0"/>
              </a:rPr>
              <a:pPr/>
              <a:t>45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14350"/>
            <a:ext cx="7772400" cy="895350"/>
          </a:xfrm>
        </p:spPr>
        <p:txBody>
          <a:bodyPr/>
          <a:lstStyle/>
          <a:p>
            <a:pPr eaLnBrk="1" hangingPunct="1"/>
            <a:r>
              <a:rPr lang="en-US" sz="3200" smtClean="0"/>
              <a:t>TCP Connection Management (cont.)</a:t>
            </a:r>
            <a:endParaRPr lang="en-US" smtClean="0"/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6725" y="1692275"/>
            <a:ext cx="3984625" cy="3367088"/>
          </a:xfrm>
        </p:spPr>
        <p:txBody>
          <a:bodyPr/>
          <a:lstStyle/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Step 3:</a:t>
            </a:r>
            <a:r>
              <a:rPr lang="en-US" sz="2400" smtClean="0"/>
              <a:t> </a:t>
            </a:r>
            <a:r>
              <a:rPr lang="en-US" sz="2000" smtClean="0">
                <a:solidFill>
                  <a:schemeClr val="accent2"/>
                </a:solidFill>
              </a:rPr>
              <a:t>client</a:t>
            </a:r>
            <a:r>
              <a:rPr lang="en-US" sz="2000" smtClean="0"/>
              <a:t> receives FIN, replies with ACK. 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000" smtClean="0"/>
              <a:t>Enters “timed wait” - will respond with ACK to received FINs 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Step 4:</a:t>
            </a:r>
            <a:r>
              <a:rPr lang="en-US" sz="2400" smtClean="0"/>
              <a:t> </a:t>
            </a:r>
            <a:r>
              <a:rPr lang="en-US" sz="2000" smtClean="0">
                <a:solidFill>
                  <a:schemeClr val="accent2"/>
                </a:solidFill>
              </a:rPr>
              <a:t>server</a:t>
            </a:r>
            <a:r>
              <a:rPr lang="en-US" sz="2000" smtClean="0"/>
              <a:t>, receives ACK.  Connection closed. </a:t>
            </a:r>
          </a:p>
        </p:txBody>
      </p:sp>
      <p:sp>
        <p:nvSpPr>
          <p:cNvPr id="50183" name="Line 4"/>
          <p:cNvSpPr>
            <a:spLocks noChangeShapeType="1"/>
          </p:cNvSpPr>
          <p:nvPr/>
        </p:nvSpPr>
        <p:spPr bwMode="auto">
          <a:xfrm>
            <a:off x="5391150" y="2400300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50184" name="Object 5"/>
          <p:cNvGraphicFramePr>
            <a:graphicFrameLocks noChangeAspect="1"/>
          </p:cNvGraphicFramePr>
          <p:nvPr/>
        </p:nvGraphicFramePr>
        <p:xfrm>
          <a:off x="4978400" y="1731963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5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1731963"/>
                        <a:ext cx="485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Text Box 6"/>
          <p:cNvSpPr txBox="1">
            <a:spLocks noChangeArrowheads="1"/>
          </p:cNvSpPr>
          <p:nvPr/>
        </p:nvSpPr>
        <p:spPr bwMode="auto">
          <a:xfrm>
            <a:off x="5456238" y="1731963"/>
            <a:ext cx="71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sz="1600">
                <a:latin typeface="Comic Sans MS" pitchFamily="66" charset="0"/>
              </a:rPr>
              <a:t>client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50186" name="Text Box 7"/>
          <p:cNvSpPr txBox="1">
            <a:spLocks noChangeArrowheads="1"/>
          </p:cNvSpPr>
          <p:nvPr/>
        </p:nvSpPr>
        <p:spPr bwMode="auto">
          <a:xfrm rot="706751">
            <a:off x="6481763" y="2441575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sz="1400">
                <a:latin typeface="Arial" charset="0"/>
              </a:rPr>
              <a:t>FIN</a:t>
            </a:r>
            <a:endParaRPr lang="en-US" sz="1000">
              <a:latin typeface="Times New Roman" pitchFamily="18" charset="0"/>
            </a:endParaRPr>
          </a:p>
        </p:txBody>
      </p:sp>
      <p:graphicFrame>
        <p:nvGraphicFramePr>
          <p:cNvPr id="50187" name="Object 8"/>
          <p:cNvGraphicFramePr>
            <a:graphicFrameLocks noChangeAspect="1"/>
          </p:cNvGraphicFramePr>
          <p:nvPr/>
        </p:nvGraphicFramePr>
        <p:xfrm>
          <a:off x="7635875" y="1741488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6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75" y="1741488"/>
                        <a:ext cx="485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Text Box 9"/>
          <p:cNvSpPr txBox="1">
            <a:spLocks noChangeArrowheads="1"/>
          </p:cNvSpPr>
          <p:nvPr/>
        </p:nvSpPr>
        <p:spPr bwMode="auto">
          <a:xfrm>
            <a:off x="6926263" y="1751013"/>
            <a:ext cx="800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sz="1600">
                <a:latin typeface="Comic Sans MS" pitchFamily="66" charset="0"/>
              </a:rPr>
              <a:t>server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754698" name="Line 10"/>
          <p:cNvSpPr>
            <a:spLocks noChangeShapeType="1"/>
          </p:cNvSpPr>
          <p:nvPr/>
        </p:nvSpPr>
        <p:spPr bwMode="auto">
          <a:xfrm>
            <a:off x="5400675" y="4438650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0190" name="Line 11"/>
          <p:cNvSpPr>
            <a:spLocks noChangeShapeType="1"/>
          </p:cNvSpPr>
          <p:nvPr/>
        </p:nvSpPr>
        <p:spPr bwMode="auto">
          <a:xfrm flipH="1">
            <a:off x="5229225" y="4295775"/>
            <a:ext cx="0" cy="134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0191" name="Line 12"/>
          <p:cNvSpPr>
            <a:spLocks noChangeShapeType="1"/>
          </p:cNvSpPr>
          <p:nvPr/>
        </p:nvSpPr>
        <p:spPr bwMode="auto">
          <a:xfrm flipH="1">
            <a:off x="7924800" y="2171700"/>
            <a:ext cx="0" cy="3409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0192" name="Line 13"/>
          <p:cNvSpPr>
            <a:spLocks noChangeShapeType="1"/>
          </p:cNvSpPr>
          <p:nvPr/>
        </p:nvSpPr>
        <p:spPr bwMode="auto">
          <a:xfrm flipH="1">
            <a:off x="5362575" y="3133725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0193" name="Text Box 14"/>
          <p:cNvSpPr txBox="1">
            <a:spLocks noChangeArrowheads="1"/>
          </p:cNvSpPr>
          <p:nvPr/>
        </p:nvSpPr>
        <p:spPr bwMode="auto">
          <a:xfrm rot="-926867">
            <a:off x="5241925" y="3228975"/>
            <a:ext cx="2732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sz="1400">
                <a:latin typeface="Arial" charset="0"/>
              </a:rPr>
              <a:t>ACK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754703" name="Text Box 15"/>
          <p:cNvSpPr txBox="1">
            <a:spLocks noChangeArrowheads="1"/>
          </p:cNvSpPr>
          <p:nvPr/>
        </p:nvSpPr>
        <p:spPr bwMode="auto">
          <a:xfrm rot="706751">
            <a:off x="6365875" y="4443413"/>
            <a:ext cx="550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sz="1400">
                <a:latin typeface="Arial" charset="0"/>
              </a:rPr>
              <a:t>ACK</a:t>
            </a:r>
          </a:p>
        </p:txBody>
      </p:sp>
      <p:sp>
        <p:nvSpPr>
          <p:cNvPr id="50195" name="Line 16"/>
          <p:cNvSpPr>
            <a:spLocks noChangeShapeType="1"/>
          </p:cNvSpPr>
          <p:nvPr/>
        </p:nvSpPr>
        <p:spPr bwMode="auto">
          <a:xfrm flipH="1">
            <a:off x="5410200" y="3543300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0196" name="Text Box 17"/>
          <p:cNvSpPr txBox="1">
            <a:spLocks noChangeArrowheads="1"/>
          </p:cNvSpPr>
          <p:nvPr/>
        </p:nvSpPr>
        <p:spPr bwMode="auto">
          <a:xfrm rot="-926867">
            <a:off x="5289550" y="3638550"/>
            <a:ext cx="2732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sz="1400">
                <a:latin typeface="Arial" charset="0"/>
              </a:rPr>
              <a:t>FIN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50197" name="Line 18"/>
          <p:cNvSpPr>
            <a:spLocks noChangeShapeType="1"/>
          </p:cNvSpPr>
          <p:nvPr/>
        </p:nvSpPr>
        <p:spPr bwMode="auto">
          <a:xfrm>
            <a:off x="5381625" y="2324100"/>
            <a:ext cx="0" cy="3343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0198" name="Text Box 19"/>
          <p:cNvSpPr txBox="1">
            <a:spLocks noChangeArrowheads="1"/>
          </p:cNvSpPr>
          <p:nvPr/>
        </p:nvSpPr>
        <p:spPr bwMode="auto">
          <a:xfrm>
            <a:off x="4505325" y="2203450"/>
            <a:ext cx="898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</a:rPr>
              <a:t>closing</a:t>
            </a:r>
          </a:p>
        </p:txBody>
      </p:sp>
      <p:sp>
        <p:nvSpPr>
          <p:cNvPr id="50199" name="Text Box 20"/>
          <p:cNvSpPr txBox="1">
            <a:spLocks noChangeArrowheads="1"/>
          </p:cNvSpPr>
          <p:nvPr/>
        </p:nvSpPr>
        <p:spPr bwMode="auto">
          <a:xfrm>
            <a:off x="7877175" y="3327400"/>
            <a:ext cx="898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</a:rPr>
              <a:t>closing</a:t>
            </a:r>
          </a:p>
        </p:txBody>
      </p:sp>
      <p:sp>
        <p:nvSpPr>
          <p:cNvPr id="50200" name="Text Box 21"/>
          <p:cNvSpPr txBox="1">
            <a:spLocks noChangeArrowheads="1"/>
          </p:cNvSpPr>
          <p:nvPr/>
        </p:nvSpPr>
        <p:spPr bwMode="auto">
          <a:xfrm>
            <a:off x="4318000" y="5551488"/>
            <a:ext cx="855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</a:rPr>
              <a:t>closed</a:t>
            </a:r>
          </a:p>
        </p:txBody>
      </p:sp>
      <p:sp>
        <p:nvSpPr>
          <p:cNvPr id="50201" name="Line 22"/>
          <p:cNvSpPr>
            <a:spLocks noChangeShapeType="1"/>
          </p:cNvSpPr>
          <p:nvPr/>
        </p:nvSpPr>
        <p:spPr bwMode="auto">
          <a:xfrm>
            <a:off x="5124450" y="4276725"/>
            <a:ext cx="19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0202" name="Line 23"/>
          <p:cNvSpPr>
            <a:spLocks noChangeShapeType="1"/>
          </p:cNvSpPr>
          <p:nvPr/>
        </p:nvSpPr>
        <p:spPr bwMode="auto">
          <a:xfrm>
            <a:off x="5138738" y="5657850"/>
            <a:ext cx="19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0203" name="Text Box 24"/>
          <p:cNvSpPr txBox="1">
            <a:spLocks noChangeArrowheads="1"/>
          </p:cNvSpPr>
          <p:nvPr/>
        </p:nvSpPr>
        <p:spPr bwMode="auto">
          <a:xfrm rot="-5400000">
            <a:off x="4379119" y="4804569"/>
            <a:ext cx="1308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</a:rPr>
              <a:t>timed wait</a:t>
            </a:r>
          </a:p>
        </p:txBody>
      </p:sp>
      <p:sp>
        <p:nvSpPr>
          <p:cNvPr id="754713" name="Text Box 25"/>
          <p:cNvSpPr txBox="1">
            <a:spLocks noChangeArrowheads="1"/>
          </p:cNvSpPr>
          <p:nvPr/>
        </p:nvSpPr>
        <p:spPr bwMode="auto">
          <a:xfrm>
            <a:off x="7880350" y="4808538"/>
            <a:ext cx="855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</a:rPr>
              <a:t>closed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8" grpId="0" animBg="1"/>
      <p:bldP spid="754703" grpId="0"/>
      <p:bldP spid="7547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693A5286-05A3-488D-9992-946CCE3E8A7E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9A04272C-9810-45EC-A4B5-D239D988C719}" type="slidenum">
              <a:rPr lang="en-US" smtClean="0">
                <a:latin typeface="Verdana" pitchFamily="34" charset="0"/>
              </a:rPr>
              <a:pPr/>
              <a:t>46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304800"/>
            <a:ext cx="8143875" cy="1143000"/>
          </a:xfrm>
        </p:spPr>
        <p:txBody>
          <a:bodyPr/>
          <a:lstStyle/>
          <a:p>
            <a:pPr eaLnBrk="1" hangingPunct="1"/>
            <a:r>
              <a:rPr lang="en-US" smtClean="0"/>
              <a:t>Transport Control Protocol (TCP)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24450" y="1143000"/>
            <a:ext cx="3895725" cy="46482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full duplex data: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bi-directional data flow in same connection</a:t>
            </a:r>
          </a:p>
          <a:p>
            <a:pPr lvl="1" eaLnBrk="1" hangingPunct="1"/>
            <a:r>
              <a:rPr lang="en-US" sz="2000" dirty="0" smtClean="0"/>
              <a:t>MSS: maximum segment size</a:t>
            </a:r>
          </a:p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connection-oriented:</a:t>
            </a:r>
            <a:r>
              <a:rPr lang="en-US" sz="2000" dirty="0" smtClean="0"/>
              <a:t> </a:t>
            </a:r>
          </a:p>
          <a:p>
            <a:pPr lvl="1" eaLnBrk="1" hangingPunct="1"/>
            <a:r>
              <a:rPr lang="en-US" sz="2000" dirty="0" smtClean="0"/>
              <a:t>handshaking (exchange of control </a:t>
            </a:r>
            <a:r>
              <a:rPr lang="en-US" sz="2000" dirty="0" err="1" smtClean="0"/>
              <a:t>msgs</a:t>
            </a:r>
            <a:r>
              <a:rPr lang="en-US" sz="2000" dirty="0" smtClean="0"/>
              <a:t>) </a:t>
            </a:r>
            <a:r>
              <a:rPr lang="en-US" sz="2000" dirty="0" err="1" smtClean="0"/>
              <a:t>init’s</a:t>
            </a:r>
            <a:r>
              <a:rPr lang="en-US" sz="2000" dirty="0" smtClean="0"/>
              <a:t> sender, receiver state before data exchange</a:t>
            </a:r>
          </a:p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flow controlled:</a:t>
            </a:r>
          </a:p>
          <a:p>
            <a:pPr lvl="1" eaLnBrk="1" hangingPunct="1"/>
            <a:r>
              <a:rPr lang="en-US" sz="2000" dirty="0" smtClean="0"/>
              <a:t>sender will not overwhelm receiver</a:t>
            </a:r>
          </a:p>
        </p:txBody>
      </p:sp>
      <p:sp>
        <p:nvSpPr>
          <p:cNvPr id="6973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1500" y="1143000"/>
            <a:ext cx="3981450" cy="4648200"/>
          </a:xfrm>
        </p:spPr>
        <p:txBody>
          <a:bodyPr/>
          <a:lstStyle/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point-to-point:</a:t>
            </a:r>
            <a:endParaRPr lang="en-US" sz="2000" smtClean="0"/>
          </a:p>
          <a:p>
            <a:pPr lvl="1" eaLnBrk="1" hangingPunct="1"/>
            <a:r>
              <a:rPr lang="en-US" sz="2000" smtClean="0"/>
              <a:t>one sender, one receiver</a:t>
            </a:r>
            <a:r>
              <a:rPr lang="en-US" sz="2000" smtClean="0">
                <a:solidFill>
                  <a:srgbClr val="FF0000"/>
                </a:solidFill>
              </a:rPr>
              <a:t> </a:t>
            </a:r>
          </a:p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reliable, in-order </a:t>
            </a:r>
            <a:r>
              <a:rPr lang="en-US" sz="2000" i="1" smtClean="0">
                <a:solidFill>
                  <a:srgbClr val="FF0000"/>
                </a:solidFill>
              </a:rPr>
              <a:t>byte steam:</a:t>
            </a:r>
            <a:endParaRPr lang="en-US" sz="2000" i="1" smtClean="0"/>
          </a:p>
          <a:p>
            <a:pPr lvl="1" eaLnBrk="1" hangingPunct="1"/>
            <a:r>
              <a:rPr lang="en-US" sz="2000" smtClean="0"/>
              <a:t>no “message boundaries”</a:t>
            </a:r>
          </a:p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pipelined:</a:t>
            </a:r>
            <a:endParaRPr lang="en-US" sz="2000" smtClean="0"/>
          </a:p>
          <a:p>
            <a:pPr lvl="1" eaLnBrk="1" hangingPunct="1"/>
            <a:r>
              <a:rPr lang="en-US" sz="2000" smtClean="0"/>
              <a:t>TCP congestion and flow control set window size</a:t>
            </a:r>
          </a:p>
          <a:p>
            <a:pPr eaLnBrk="1" hangingPunct="1"/>
            <a:r>
              <a:rPr lang="en-US" sz="2000" i="1" smtClean="0">
                <a:solidFill>
                  <a:srgbClr val="FF0000"/>
                </a:solidFill>
              </a:rPr>
              <a:t>send &amp; receive buffers</a:t>
            </a:r>
            <a:endParaRPr lang="en-US" sz="2000" i="1" smtClean="0"/>
          </a:p>
          <a:p>
            <a:pPr eaLnBrk="1" hangingPunct="1"/>
            <a:endParaRPr lang="en-US" sz="2000" smtClean="0"/>
          </a:p>
        </p:txBody>
      </p:sp>
      <p:graphicFrame>
        <p:nvGraphicFramePr>
          <p:cNvPr id="697349" name="Object 5"/>
          <p:cNvGraphicFramePr>
            <a:graphicFrameLocks noChangeAspect="1"/>
          </p:cNvGraphicFramePr>
          <p:nvPr/>
        </p:nvGraphicFramePr>
        <p:xfrm>
          <a:off x="-800100" y="4864100"/>
          <a:ext cx="6967538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5" name="VISIO" r:id="rId3" imgW="6602760" imgH="1123200" progId="Visio.Drawing.5">
                  <p:embed/>
                </p:oleObj>
              </mc:Choice>
              <mc:Fallback>
                <p:oleObj name="VISIO" r:id="rId3" imgW="6602760" imgH="112320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00100" y="4864100"/>
                        <a:ext cx="6967538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263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Transport Layer Part II: TCP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BED68469-EB62-4B49-A300-023A45E47A35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229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22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9745BC16-D700-48E0-8B16-201263DF4324}" type="slidenum">
              <a:rPr lang="en-US" smtClean="0">
                <a:latin typeface="Verdana" pitchFamily="34" charset="0"/>
              </a:rPr>
              <a:pPr/>
              <a:t>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229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TCP Sender</a:t>
            </a:r>
          </a:p>
        </p:txBody>
      </p:sp>
      <p:sp>
        <p:nvSpPr>
          <p:cNvPr id="799755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550863" y="1614488"/>
            <a:ext cx="40386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accent2"/>
                </a:solidFill>
              </a:rPr>
              <a:t>loop (forever) {</a:t>
            </a:r>
            <a:r>
              <a:rPr lang="en-US" sz="16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           </a:t>
            </a:r>
            <a:r>
              <a:rPr lang="en-US" sz="1600" dirty="0" smtClean="0">
                <a:solidFill>
                  <a:srgbClr val="FF0000"/>
                </a:solidFill>
              </a:rPr>
              <a:t>switch(event)</a:t>
            </a:r>
            <a:r>
              <a:rPr lang="en-US" sz="16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           </a:t>
            </a:r>
            <a:r>
              <a:rPr lang="en-US" sz="1600" dirty="0" smtClean="0">
                <a:solidFill>
                  <a:srgbClr val="FF0000"/>
                </a:solidFill>
              </a:rPr>
              <a:t>event:</a:t>
            </a:r>
            <a:r>
              <a:rPr lang="en-US" sz="1600" dirty="0" smtClean="0"/>
              <a:t> ACK received, with ACK field value of y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                 if (y &gt; </a:t>
            </a:r>
            <a:r>
              <a:rPr lang="en-US" sz="1600" dirty="0" err="1" smtClean="0"/>
              <a:t>SendBase</a:t>
            </a:r>
            <a:r>
              <a:rPr lang="en-US" sz="1600" dirty="0" smtClean="0"/>
              <a:t>)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                       </a:t>
            </a:r>
            <a:r>
              <a:rPr lang="en-US" sz="1600" dirty="0" err="1" smtClean="0"/>
              <a:t>SendBase</a:t>
            </a:r>
            <a:r>
              <a:rPr lang="en-US" sz="1600" dirty="0" smtClean="0"/>
              <a:t> = 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                      if (there are currently not-yet-acknowledged segments)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                               </a:t>
            </a:r>
            <a:r>
              <a:rPr lang="en-US" sz="1600" dirty="0" smtClean="0">
                <a:solidFill>
                  <a:srgbClr val="FF0000"/>
                </a:solidFill>
              </a:rPr>
              <a:t>start timer</a:t>
            </a:r>
            <a:r>
              <a:rPr lang="en-US" sz="1600" dirty="0" smtClean="0"/>
              <a:t> } </a:t>
            </a:r>
          </a:p>
        </p:txBody>
      </p:sp>
      <p:sp>
        <p:nvSpPr>
          <p:cNvPr id="799756" name="Rectangle 12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FF0000"/>
                </a:solidFill>
              </a:rPr>
              <a:t>event:</a:t>
            </a:r>
            <a:r>
              <a:rPr lang="en-US" sz="1600" smtClean="0"/>
              <a:t> timer timeout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retransmit not-yet-acknowledged segment with the smallest sequence number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start timer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 </a:t>
            </a:r>
            <a:r>
              <a:rPr lang="en-US" sz="1600" smtClean="0">
                <a:solidFill>
                  <a:schemeClr val="accent2"/>
                </a:solidFill>
              </a:rPr>
              <a:t>}  /* end of loop forever */</a:t>
            </a:r>
            <a:r>
              <a:rPr lang="en-US" sz="160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/>
          </a:p>
        </p:txBody>
      </p:sp>
      <p:pic>
        <p:nvPicPr>
          <p:cNvPr id="1229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4795838"/>
            <a:ext cx="3794125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9758" name="Text Box 14"/>
          <p:cNvSpPr txBox="1">
            <a:spLocks noChangeArrowheads="1"/>
          </p:cNvSpPr>
          <p:nvPr/>
        </p:nvSpPr>
        <p:spPr bwMode="auto">
          <a:xfrm>
            <a:off x="4390073" y="3982403"/>
            <a:ext cx="368712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u="sng" dirty="0">
                <a:latin typeface="Arial" charset="0"/>
              </a:rPr>
              <a:t>Comment: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SendBase-1: last cumulatively </a:t>
            </a:r>
            <a:br>
              <a:rPr lang="en-US" dirty="0">
                <a:latin typeface="Arial" charset="0"/>
              </a:rPr>
            </a:br>
            <a:r>
              <a:rPr lang="en-US" dirty="0" err="1">
                <a:latin typeface="Arial" charset="0"/>
              </a:rPr>
              <a:t>ACKed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byte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6E9CCDCE-7D8B-4B22-9D84-762120195753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126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126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E5F4F614-FB8B-435F-AB99-2DB89632E053}" type="slidenum">
              <a:rPr lang="en-US" smtClean="0">
                <a:latin typeface="Verdana" pitchFamily="34" charset="0"/>
              </a:rPr>
              <a:pPr/>
              <a:t>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TCP sender events:</a:t>
            </a:r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66800"/>
            <a:ext cx="38100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data rcvd from app: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create segment with </a:t>
            </a:r>
            <a:r>
              <a:rPr lang="en-US" sz="2400" dirty="0" err="1" smtClean="0"/>
              <a:t>seq</a:t>
            </a:r>
            <a:r>
              <a:rPr lang="en-US" sz="2400" dirty="0" smtClean="0"/>
              <a:t> #</a:t>
            </a:r>
          </a:p>
          <a:p>
            <a:pPr eaLnBrk="1" hangingPunct="1"/>
            <a:r>
              <a:rPr lang="en-US" sz="2400" dirty="0" err="1" smtClean="0"/>
              <a:t>seq</a:t>
            </a:r>
            <a:r>
              <a:rPr lang="en-US" sz="2400" dirty="0" smtClean="0"/>
              <a:t> # is byte-stream number of first data byte in  segment</a:t>
            </a:r>
          </a:p>
          <a:p>
            <a:pPr eaLnBrk="1" hangingPunct="1"/>
            <a:r>
              <a:rPr lang="en-US" sz="2400" dirty="0" smtClean="0"/>
              <a:t>start timer if not already running </a:t>
            </a:r>
            <a:r>
              <a:rPr lang="en-US" sz="2400" dirty="0" smtClean="0">
                <a:solidFill>
                  <a:srgbClr val="FF0000"/>
                </a:solidFill>
              </a:rPr>
              <a:t>(think of timer as for oldest </a:t>
            </a:r>
            <a:r>
              <a:rPr lang="en-US" sz="2400" dirty="0" err="1" smtClean="0">
                <a:solidFill>
                  <a:srgbClr val="FF0000"/>
                </a:solidFill>
              </a:rPr>
              <a:t>unACKed</a:t>
            </a:r>
            <a:r>
              <a:rPr lang="en-US" sz="2400" dirty="0" smtClean="0">
                <a:solidFill>
                  <a:srgbClr val="FF0000"/>
                </a:solidFill>
              </a:rPr>
              <a:t> segment)</a:t>
            </a:r>
          </a:p>
          <a:p>
            <a:pPr eaLnBrk="1" hangingPunct="1"/>
            <a:r>
              <a:rPr lang="en-US" sz="2400" dirty="0" smtClean="0"/>
              <a:t>expiration interval: </a:t>
            </a:r>
            <a:r>
              <a:rPr lang="en-US" sz="2000" dirty="0" err="1" smtClean="0">
                <a:latin typeface="Courier New" pitchFamily="49" charset="0"/>
              </a:rPr>
              <a:t>TimeOutInterval</a:t>
            </a:r>
            <a:r>
              <a:rPr lang="en-US" sz="2400" dirty="0" smtClean="0">
                <a:latin typeface="Courier New" pitchFamily="49" charset="0"/>
              </a:rPr>
              <a:t> </a:t>
            </a:r>
            <a:endParaRPr lang="en-US" sz="2400" dirty="0" smtClean="0"/>
          </a:p>
        </p:txBody>
      </p:sp>
      <p:sp>
        <p:nvSpPr>
          <p:cNvPr id="7905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066800"/>
            <a:ext cx="38100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timeout:</a:t>
            </a:r>
          </a:p>
          <a:p>
            <a:pPr eaLnBrk="1" hangingPunct="1"/>
            <a:r>
              <a:rPr lang="en-US" sz="2400" dirty="0" smtClean="0"/>
              <a:t>retransmit segment that caused timeout</a:t>
            </a: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restart timer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 </a:t>
            </a:r>
            <a:r>
              <a:rPr lang="en-US" sz="2400" u="sng" dirty="0" smtClean="0">
                <a:solidFill>
                  <a:srgbClr val="FF0000"/>
                </a:solidFill>
              </a:rPr>
              <a:t>ACK rcvd: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if acknowledges previously </a:t>
            </a:r>
            <a:r>
              <a:rPr lang="en-US" sz="2400" dirty="0" err="1" smtClean="0"/>
              <a:t>unACKed</a:t>
            </a:r>
            <a:r>
              <a:rPr lang="en-US" sz="2400" dirty="0" smtClean="0"/>
              <a:t> segments</a:t>
            </a:r>
          </a:p>
          <a:p>
            <a:pPr lvl="1" eaLnBrk="1" hangingPunct="1"/>
            <a:r>
              <a:rPr lang="en-US" sz="2000" dirty="0" smtClean="0"/>
              <a:t>update what is known to be </a:t>
            </a:r>
            <a:r>
              <a:rPr lang="en-US" sz="2000" dirty="0" err="1" smtClean="0"/>
              <a:t>ACKed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start timer if there are  outstanding segments</a:t>
            </a:r>
          </a:p>
          <a:p>
            <a:pPr lvl="1" eaLnBrk="1" hangingPunct="1">
              <a:buFontTx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3841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6AA1005C-980D-4C61-92DF-D4E969EF0901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331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A0E1C324-A7CC-4D6A-B5BE-FA4E30C8D756}" type="slidenum">
              <a:rPr lang="en-US" smtClean="0">
                <a:latin typeface="Verdana" pitchFamily="34" charset="0"/>
              </a:rPr>
              <a:pPr/>
              <a:t>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>
          <a:xfrm>
            <a:off x="476250" y="238125"/>
            <a:ext cx="7772400" cy="904875"/>
          </a:xfrm>
        </p:spPr>
        <p:txBody>
          <a:bodyPr/>
          <a:lstStyle/>
          <a:p>
            <a:pPr eaLnBrk="1" hangingPunct="1"/>
            <a:r>
              <a:rPr lang="en-US" sz="3600" smtClean="0"/>
              <a:t>TCP: retransmission scenarios</a:t>
            </a:r>
            <a:endParaRPr lang="en-US" smtClean="0"/>
          </a:p>
        </p:txBody>
      </p:sp>
      <p:grpSp>
        <p:nvGrpSpPr>
          <p:cNvPr id="13318" name="Group 33"/>
          <p:cNvGrpSpPr>
            <a:grpSpLocks/>
          </p:cNvGrpSpPr>
          <p:nvPr/>
        </p:nvGrpSpPr>
        <p:grpSpPr bwMode="auto">
          <a:xfrm>
            <a:off x="838200" y="928688"/>
            <a:ext cx="3143250" cy="5226050"/>
            <a:chOff x="316" y="875"/>
            <a:chExt cx="1980" cy="3292"/>
          </a:xfrm>
        </p:grpSpPr>
        <p:sp>
          <p:nvSpPr>
            <p:cNvPr id="2081" name="Line 34"/>
            <p:cNvSpPr>
              <a:spLocks noChangeShapeType="1"/>
            </p:cNvSpPr>
            <p:nvPr/>
          </p:nvSpPr>
          <p:spPr bwMode="auto">
            <a:xfrm flipH="1">
              <a:off x="1170" y="1752"/>
              <a:ext cx="996" cy="3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2082" name="Line 35"/>
            <p:cNvSpPr>
              <a:spLocks noChangeShapeType="1"/>
            </p:cNvSpPr>
            <p:nvPr/>
          </p:nvSpPr>
          <p:spPr bwMode="auto">
            <a:xfrm>
              <a:off x="576" y="129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graphicFrame>
          <p:nvGraphicFramePr>
            <p:cNvPr id="13345" name="Object 36"/>
            <p:cNvGraphicFramePr>
              <a:graphicFrameLocks noChangeAspect="1"/>
            </p:cNvGraphicFramePr>
            <p:nvPr/>
          </p:nvGraphicFramePr>
          <p:xfrm>
            <a:off x="316" y="875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4" name="Clip" r:id="rId4" imgW="1307263" imgH="1084139" progId="MS_ClipArt_Gallery.2">
                    <p:embed/>
                  </p:oleObj>
                </mc:Choice>
                <mc:Fallback>
                  <p:oleObj name="Clip" r:id="rId4" imgW="1307263" imgH="1084139" progId="MS_ClipArt_Gallery.2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" y="875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3" name="Text Box 37"/>
            <p:cNvSpPr txBox="1">
              <a:spLocks noChangeArrowheads="1"/>
            </p:cNvSpPr>
            <p:nvPr/>
          </p:nvSpPr>
          <p:spPr bwMode="auto">
            <a:xfrm>
              <a:off x="593" y="875"/>
              <a:ext cx="497" cy="2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600" smtClean="0">
                  <a:latin typeface="+mn-lt"/>
                </a:rPr>
                <a:t>Host A</a:t>
              </a:r>
              <a:endParaRPr lang="en-US" sz="1000" smtClean="0">
                <a:latin typeface="+mn-lt"/>
              </a:endParaRPr>
            </a:p>
          </p:txBody>
        </p:sp>
        <p:sp>
          <p:nvSpPr>
            <p:cNvPr id="2084" name="Text Box 38"/>
            <p:cNvSpPr txBox="1">
              <a:spLocks noChangeArrowheads="1"/>
            </p:cNvSpPr>
            <p:nvPr/>
          </p:nvSpPr>
          <p:spPr bwMode="auto">
            <a:xfrm rot="706751">
              <a:off x="817" y="1303"/>
              <a:ext cx="1174" cy="19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400" smtClean="0">
                  <a:latin typeface="+mn-lt"/>
                </a:rPr>
                <a:t>Seq=92, 8 bytes data</a:t>
              </a:r>
              <a:endParaRPr lang="en-US" sz="1000" smtClean="0">
                <a:latin typeface="+mn-lt"/>
              </a:endParaRPr>
            </a:p>
          </p:txBody>
        </p:sp>
        <p:sp>
          <p:nvSpPr>
            <p:cNvPr id="2085" name="Text Box 39"/>
            <p:cNvSpPr txBox="1">
              <a:spLocks noChangeArrowheads="1"/>
            </p:cNvSpPr>
            <p:nvPr/>
          </p:nvSpPr>
          <p:spPr bwMode="auto">
            <a:xfrm rot="-982672">
              <a:off x="1374" y="1735"/>
              <a:ext cx="598" cy="19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400" smtClean="0">
                  <a:latin typeface="+mn-lt"/>
                </a:rPr>
                <a:t>ACK=100</a:t>
              </a:r>
              <a:endParaRPr lang="en-US" sz="1000" smtClean="0">
                <a:latin typeface="+mn-lt"/>
              </a:endParaRPr>
            </a:p>
          </p:txBody>
        </p:sp>
        <p:sp>
          <p:nvSpPr>
            <p:cNvPr id="2086" name="Text Box 40"/>
            <p:cNvSpPr txBox="1">
              <a:spLocks noChangeArrowheads="1"/>
            </p:cNvSpPr>
            <p:nvPr/>
          </p:nvSpPr>
          <p:spPr bwMode="auto">
            <a:xfrm>
              <a:off x="943" y="2090"/>
              <a:ext cx="375" cy="2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solidFill>
                    <a:srgbClr val="FF0000"/>
                  </a:solidFill>
                  <a:latin typeface="+mn-lt"/>
                </a:rPr>
                <a:t>loss</a:t>
              </a:r>
              <a:endParaRPr lang="en-US" sz="1000" smtClean="0">
                <a:latin typeface="+mn-lt"/>
              </a:endParaRPr>
            </a:p>
          </p:txBody>
        </p:sp>
        <p:sp>
          <p:nvSpPr>
            <p:cNvPr id="2087" name="Text Box 41"/>
            <p:cNvSpPr txBox="1">
              <a:spLocks noChangeArrowheads="1"/>
            </p:cNvSpPr>
            <p:nvPr/>
          </p:nvSpPr>
          <p:spPr bwMode="auto">
            <a:xfrm rot="16200000">
              <a:off x="179" y="1804"/>
              <a:ext cx="540" cy="2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600" smtClean="0">
                  <a:latin typeface="+mn-lt"/>
                </a:rPr>
                <a:t>timeout</a:t>
              </a:r>
              <a:endParaRPr lang="en-US" sz="1000" smtClean="0">
                <a:latin typeface="+mn-lt"/>
              </a:endParaRPr>
            </a:p>
          </p:txBody>
        </p:sp>
        <p:sp>
          <p:nvSpPr>
            <p:cNvPr id="2088" name="Text Box 42"/>
            <p:cNvSpPr txBox="1">
              <a:spLocks noChangeArrowheads="1"/>
            </p:cNvSpPr>
            <p:nvPr/>
          </p:nvSpPr>
          <p:spPr bwMode="auto">
            <a:xfrm>
              <a:off x="768" y="3936"/>
              <a:ext cx="1292" cy="23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latin typeface="+mn-lt"/>
                </a:rPr>
                <a:t>lost ACK scenario</a:t>
              </a:r>
              <a:endParaRPr lang="en-US" sz="1000" smtClean="0">
                <a:latin typeface="+mn-lt"/>
              </a:endParaRPr>
            </a:p>
          </p:txBody>
        </p:sp>
        <p:graphicFrame>
          <p:nvGraphicFramePr>
            <p:cNvPr id="13352" name="Object 43"/>
            <p:cNvGraphicFramePr>
              <a:graphicFrameLocks noChangeAspect="1"/>
            </p:cNvGraphicFramePr>
            <p:nvPr/>
          </p:nvGraphicFramePr>
          <p:xfrm>
            <a:off x="1990" y="881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5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0" y="881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9" name="Text Box 44"/>
            <p:cNvSpPr txBox="1">
              <a:spLocks noChangeArrowheads="1"/>
            </p:cNvSpPr>
            <p:nvPr/>
          </p:nvSpPr>
          <p:spPr bwMode="auto">
            <a:xfrm>
              <a:off x="1534" y="887"/>
              <a:ext cx="522" cy="21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600" smtClean="0">
                  <a:latin typeface="+mn-lt"/>
                </a:rPr>
                <a:t>Host B</a:t>
              </a:r>
              <a:endParaRPr lang="en-US" sz="1000" smtClean="0">
                <a:latin typeface="+mn-lt"/>
              </a:endParaRPr>
            </a:p>
          </p:txBody>
        </p:sp>
        <p:sp>
          <p:nvSpPr>
            <p:cNvPr id="2090" name="Text Box 45"/>
            <p:cNvSpPr txBox="1">
              <a:spLocks noChangeArrowheads="1"/>
            </p:cNvSpPr>
            <p:nvPr/>
          </p:nvSpPr>
          <p:spPr bwMode="auto">
            <a:xfrm>
              <a:off x="1012" y="1915"/>
              <a:ext cx="244" cy="2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2400" smtClean="0">
                  <a:solidFill>
                    <a:srgbClr val="FF0000"/>
                  </a:solidFill>
                  <a:latin typeface="+mn-lt"/>
                </a:rPr>
                <a:t>X</a:t>
              </a:r>
              <a:endParaRPr lang="en-US" sz="1000" smtClean="0">
                <a:latin typeface="+mn-lt"/>
              </a:endParaRPr>
            </a:p>
          </p:txBody>
        </p:sp>
        <p:sp>
          <p:nvSpPr>
            <p:cNvPr id="2091" name="Line 46"/>
            <p:cNvSpPr>
              <a:spLocks noChangeShapeType="1"/>
            </p:cNvSpPr>
            <p:nvPr/>
          </p:nvSpPr>
          <p:spPr bwMode="auto">
            <a:xfrm>
              <a:off x="576" y="2472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2092" name="Text Box 47"/>
            <p:cNvSpPr txBox="1">
              <a:spLocks noChangeArrowheads="1"/>
            </p:cNvSpPr>
            <p:nvPr/>
          </p:nvSpPr>
          <p:spPr bwMode="auto">
            <a:xfrm rot="706751">
              <a:off x="763" y="2437"/>
              <a:ext cx="1174" cy="19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400" smtClean="0">
                  <a:latin typeface="+mn-lt"/>
                </a:rPr>
                <a:t>Seq=92, 8 bytes data</a:t>
              </a:r>
              <a:endParaRPr lang="en-US" sz="1000" smtClean="0">
                <a:latin typeface="+mn-lt"/>
              </a:endParaRPr>
            </a:p>
          </p:txBody>
        </p:sp>
        <p:sp>
          <p:nvSpPr>
            <p:cNvPr id="2093" name="Line 48"/>
            <p:cNvSpPr>
              <a:spLocks noChangeShapeType="1"/>
            </p:cNvSpPr>
            <p:nvPr/>
          </p:nvSpPr>
          <p:spPr bwMode="auto">
            <a:xfrm>
              <a:off x="570" y="1158"/>
              <a:ext cx="6" cy="2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2094" name="Line 49"/>
            <p:cNvSpPr>
              <a:spLocks noChangeShapeType="1"/>
            </p:cNvSpPr>
            <p:nvPr/>
          </p:nvSpPr>
          <p:spPr bwMode="auto">
            <a:xfrm>
              <a:off x="2154" y="1158"/>
              <a:ext cx="6" cy="2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2095" name="Line 50"/>
            <p:cNvSpPr>
              <a:spLocks noChangeShapeType="1"/>
            </p:cNvSpPr>
            <p:nvPr/>
          </p:nvSpPr>
          <p:spPr bwMode="auto">
            <a:xfrm flipH="1">
              <a:off x="582" y="296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2096" name="Text Box 51"/>
            <p:cNvSpPr txBox="1">
              <a:spLocks noChangeArrowheads="1"/>
            </p:cNvSpPr>
            <p:nvPr/>
          </p:nvSpPr>
          <p:spPr bwMode="auto">
            <a:xfrm rot="-926867">
              <a:off x="1092" y="3017"/>
              <a:ext cx="609" cy="19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400" smtClean="0">
                  <a:latin typeface="+mn-lt"/>
                </a:rPr>
                <a:t>ACK=100</a:t>
              </a:r>
              <a:endParaRPr lang="en-US" sz="1000" smtClean="0">
                <a:latin typeface="+mn-lt"/>
              </a:endParaRPr>
            </a:p>
          </p:txBody>
        </p:sp>
        <p:sp>
          <p:nvSpPr>
            <p:cNvPr id="2097" name="Line 52"/>
            <p:cNvSpPr>
              <a:spLocks noChangeShapeType="1"/>
            </p:cNvSpPr>
            <p:nvPr/>
          </p:nvSpPr>
          <p:spPr bwMode="auto">
            <a:xfrm flipV="1">
              <a:off x="462" y="1284"/>
              <a:ext cx="0" cy="3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2098" name="Line 53"/>
            <p:cNvSpPr>
              <a:spLocks noChangeShapeType="1"/>
            </p:cNvSpPr>
            <p:nvPr/>
          </p:nvSpPr>
          <p:spPr bwMode="auto">
            <a:xfrm flipH="1">
              <a:off x="468" y="2166"/>
              <a:ext cx="0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2099" name="Text Box 54"/>
            <p:cNvSpPr txBox="1">
              <a:spLocks noChangeArrowheads="1"/>
            </p:cNvSpPr>
            <p:nvPr/>
          </p:nvSpPr>
          <p:spPr bwMode="auto">
            <a:xfrm>
              <a:off x="379" y="3825"/>
              <a:ext cx="391" cy="2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solidFill>
                    <a:srgbClr val="FF0000"/>
                  </a:solidFill>
                  <a:latin typeface="+mn-lt"/>
                </a:rPr>
                <a:t>time</a:t>
              </a:r>
              <a:endParaRPr lang="en-US" sz="1600" smtClean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2059" name="Text Box 61"/>
          <p:cNvSpPr txBox="1">
            <a:spLocks noChangeArrowheads="1"/>
          </p:cNvSpPr>
          <p:nvPr/>
        </p:nvSpPr>
        <p:spPr bwMode="auto">
          <a:xfrm>
            <a:off x="139700" y="5014913"/>
            <a:ext cx="1130300" cy="584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defRPr/>
            </a:pPr>
            <a:r>
              <a:rPr lang="en-US" sz="1600" smtClean="0">
                <a:latin typeface="+mn-lt"/>
              </a:rPr>
              <a:t>SendBase</a:t>
            </a:r>
          </a:p>
          <a:p>
            <a:pPr algn="ctr">
              <a:defRPr/>
            </a:pPr>
            <a:r>
              <a:rPr lang="en-US" sz="1600" smtClean="0">
                <a:latin typeface="+mn-lt"/>
              </a:rPr>
              <a:t>= 100</a:t>
            </a:r>
          </a:p>
        </p:txBody>
      </p:sp>
      <p:grpSp>
        <p:nvGrpSpPr>
          <p:cNvPr id="13320" name="Group 65"/>
          <p:cNvGrpSpPr>
            <a:grpSpLocks/>
          </p:cNvGrpSpPr>
          <p:nvPr/>
        </p:nvGrpSpPr>
        <p:grpSpPr bwMode="auto">
          <a:xfrm>
            <a:off x="5330825" y="1192213"/>
            <a:ext cx="3609975" cy="4786312"/>
            <a:chOff x="432" y="816"/>
            <a:chExt cx="2274" cy="3015"/>
          </a:xfrm>
        </p:grpSpPr>
        <p:sp>
          <p:nvSpPr>
            <p:cNvPr id="2062" name="Line 66"/>
            <p:cNvSpPr>
              <a:spLocks noChangeShapeType="1"/>
            </p:cNvSpPr>
            <p:nvPr/>
          </p:nvSpPr>
          <p:spPr bwMode="auto">
            <a:xfrm flipH="1">
              <a:off x="1382" y="1741"/>
              <a:ext cx="996" cy="3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2063" name="Line 67"/>
            <p:cNvSpPr>
              <a:spLocks noChangeShapeType="1"/>
            </p:cNvSpPr>
            <p:nvPr/>
          </p:nvSpPr>
          <p:spPr bwMode="auto">
            <a:xfrm>
              <a:off x="788" y="1285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graphicFrame>
          <p:nvGraphicFramePr>
            <p:cNvPr id="13324" name="Object 68"/>
            <p:cNvGraphicFramePr>
              <a:graphicFrameLocks noChangeAspect="1"/>
            </p:cNvGraphicFramePr>
            <p:nvPr/>
          </p:nvGraphicFramePr>
          <p:xfrm>
            <a:off x="432" y="816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6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16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4" name="Text Box 69"/>
            <p:cNvSpPr txBox="1">
              <a:spLocks noChangeArrowheads="1"/>
            </p:cNvSpPr>
            <p:nvPr/>
          </p:nvSpPr>
          <p:spPr bwMode="auto">
            <a:xfrm>
              <a:off x="798" y="864"/>
              <a:ext cx="511" cy="2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+mn-lt"/>
                </a:rPr>
                <a:t>Host </a:t>
              </a:r>
              <a:r>
                <a:rPr lang="tr-TR" sz="1600" dirty="0" smtClean="0">
                  <a:latin typeface="+mn-lt"/>
                </a:rPr>
                <a:t>C</a:t>
              </a:r>
              <a:endParaRPr lang="en-US" sz="1000" dirty="0" smtClean="0">
                <a:latin typeface="+mn-lt"/>
              </a:endParaRPr>
            </a:p>
          </p:txBody>
        </p:sp>
        <p:sp>
          <p:nvSpPr>
            <p:cNvPr id="2065" name="Text Box 70"/>
            <p:cNvSpPr txBox="1">
              <a:spLocks noChangeArrowheads="1"/>
            </p:cNvSpPr>
            <p:nvPr/>
          </p:nvSpPr>
          <p:spPr bwMode="auto">
            <a:xfrm rot="706751">
              <a:off x="1029" y="1292"/>
              <a:ext cx="1174" cy="19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400" smtClean="0">
                  <a:latin typeface="+mn-lt"/>
                </a:rPr>
                <a:t>Seq=92, 8 bytes data</a:t>
              </a:r>
              <a:endParaRPr lang="en-US" sz="1000" smtClean="0">
                <a:latin typeface="+mn-lt"/>
              </a:endParaRPr>
            </a:p>
          </p:txBody>
        </p:sp>
        <p:sp>
          <p:nvSpPr>
            <p:cNvPr id="2066" name="Text Box 71"/>
            <p:cNvSpPr txBox="1">
              <a:spLocks noChangeArrowheads="1"/>
            </p:cNvSpPr>
            <p:nvPr/>
          </p:nvSpPr>
          <p:spPr bwMode="auto">
            <a:xfrm rot="-982672">
              <a:off x="1728" y="1632"/>
              <a:ext cx="598" cy="19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400" smtClean="0">
                  <a:latin typeface="+mn-lt"/>
                </a:rPr>
                <a:t>ACK=100</a:t>
              </a:r>
              <a:endParaRPr lang="en-US" sz="1000" smtClean="0">
                <a:latin typeface="+mn-lt"/>
              </a:endParaRPr>
            </a:p>
          </p:txBody>
        </p:sp>
        <p:sp>
          <p:nvSpPr>
            <p:cNvPr id="2067" name="Text Box 72"/>
            <p:cNvSpPr txBox="1">
              <a:spLocks noChangeArrowheads="1"/>
            </p:cNvSpPr>
            <p:nvPr/>
          </p:nvSpPr>
          <p:spPr bwMode="auto">
            <a:xfrm>
              <a:off x="1155" y="2079"/>
              <a:ext cx="375" cy="2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solidFill>
                    <a:srgbClr val="FF0000"/>
                  </a:solidFill>
                  <a:latin typeface="+mn-lt"/>
                </a:rPr>
                <a:t>loss</a:t>
              </a:r>
              <a:endParaRPr lang="en-US" sz="1000" smtClean="0">
                <a:latin typeface="+mn-lt"/>
              </a:endParaRPr>
            </a:p>
          </p:txBody>
        </p:sp>
        <p:sp>
          <p:nvSpPr>
            <p:cNvPr id="2068" name="Text Box 73"/>
            <p:cNvSpPr txBox="1">
              <a:spLocks noChangeArrowheads="1"/>
            </p:cNvSpPr>
            <p:nvPr/>
          </p:nvSpPr>
          <p:spPr bwMode="auto">
            <a:xfrm rot="16200000">
              <a:off x="391" y="1793"/>
              <a:ext cx="540" cy="2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600" smtClean="0">
                  <a:latin typeface="+mn-lt"/>
                </a:rPr>
                <a:t>timeout</a:t>
              </a:r>
              <a:endParaRPr lang="en-US" sz="1000" smtClean="0">
                <a:latin typeface="+mn-lt"/>
              </a:endParaRPr>
            </a:p>
          </p:txBody>
        </p:sp>
        <p:sp>
          <p:nvSpPr>
            <p:cNvPr id="2069" name="Text Box 74"/>
            <p:cNvSpPr txBox="1">
              <a:spLocks noChangeArrowheads="1"/>
            </p:cNvSpPr>
            <p:nvPr/>
          </p:nvSpPr>
          <p:spPr bwMode="auto">
            <a:xfrm>
              <a:off x="872" y="3600"/>
              <a:ext cx="1758" cy="23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+mn-lt"/>
                </a:rPr>
                <a:t>Cumulative ACK scenario</a:t>
              </a:r>
              <a:endParaRPr lang="en-US" sz="1000" dirty="0" smtClean="0">
                <a:latin typeface="+mn-lt"/>
              </a:endParaRPr>
            </a:p>
          </p:txBody>
        </p:sp>
        <p:graphicFrame>
          <p:nvGraphicFramePr>
            <p:cNvPr id="13331" name="Object 75"/>
            <p:cNvGraphicFramePr>
              <a:graphicFrameLocks noChangeAspect="1"/>
            </p:cNvGraphicFramePr>
            <p:nvPr/>
          </p:nvGraphicFramePr>
          <p:xfrm>
            <a:off x="2400" y="864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7"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864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0" name="Text Box 76"/>
            <p:cNvSpPr txBox="1">
              <a:spLocks noChangeArrowheads="1"/>
            </p:cNvSpPr>
            <p:nvPr/>
          </p:nvSpPr>
          <p:spPr bwMode="auto">
            <a:xfrm>
              <a:off x="1824" y="864"/>
              <a:ext cx="522" cy="21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+mn-lt"/>
                </a:rPr>
                <a:t>Host </a:t>
              </a:r>
              <a:r>
                <a:rPr lang="tr-TR" sz="1600" smtClean="0">
                  <a:latin typeface="+mn-lt"/>
                </a:rPr>
                <a:t>D</a:t>
              </a:r>
              <a:endParaRPr lang="en-US" sz="1000" dirty="0" smtClean="0">
                <a:latin typeface="+mn-lt"/>
              </a:endParaRPr>
            </a:p>
          </p:txBody>
        </p:sp>
        <p:sp>
          <p:nvSpPr>
            <p:cNvPr id="2071" name="Text Box 77"/>
            <p:cNvSpPr txBox="1">
              <a:spLocks noChangeArrowheads="1"/>
            </p:cNvSpPr>
            <p:nvPr/>
          </p:nvSpPr>
          <p:spPr bwMode="auto">
            <a:xfrm>
              <a:off x="1224" y="1904"/>
              <a:ext cx="244" cy="2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2400" smtClean="0">
                  <a:solidFill>
                    <a:srgbClr val="FF0000"/>
                  </a:solidFill>
                  <a:latin typeface="+mn-lt"/>
                </a:rPr>
                <a:t>X</a:t>
              </a:r>
              <a:endParaRPr lang="en-US" sz="1000" smtClean="0">
                <a:latin typeface="+mn-lt"/>
              </a:endParaRPr>
            </a:p>
          </p:txBody>
        </p:sp>
        <p:sp>
          <p:nvSpPr>
            <p:cNvPr id="2072" name="Line 78"/>
            <p:cNvSpPr>
              <a:spLocks noChangeShapeType="1"/>
            </p:cNvSpPr>
            <p:nvPr/>
          </p:nvSpPr>
          <p:spPr bwMode="auto">
            <a:xfrm>
              <a:off x="768" y="177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2073" name="Text Box 79"/>
            <p:cNvSpPr txBox="1">
              <a:spLocks noChangeArrowheads="1"/>
            </p:cNvSpPr>
            <p:nvPr/>
          </p:nvSpPr>
          <p:spPr bwMode="auto">
            <a:xfrm rot="706751">
              <a:off x="946" y="1776"/>
              <a:ext cx="1298" cy="19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400" smtClean="0">
                  <a:latin typeface="+mn-lt"/>
                </a:rPr>
                <a:t>Seq=100, 20 bytes data</a:t>
              </a:r>
              <a:endParaRPr lang="en-US" sz="1000" smtClean="0">
                <a:latin typeface="+mn-lt"/>
              </a:endParaRPr>
            </a:p>
          </p:txBody>
        </p:sp>
        <p:sp>
          <p:nvSpPr>
            <p:cNvPr id="2074" name="Line 80"/>
            <p:cNvSpPr>
              <a:spLocks noChangeShapeType="1"/>
            </p:cNvSpPr>
            <p:nvPr/>
          </p:nvSpPr>
          <p:spPr bwMode="auto">
            <a:xfrm>
              <a:off x="768" y="912"/>
              <a:ext cx="6" cy="2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2075" name="Line 81"/>
            <p:cNvSpPr>
              <a:spLocks noChangeShapeType="1"/>
            </p:cNvSpPr>
            <p:nvPr/>
          </p:nvSpPr>
          <p:spPr bwMode="auto">
            <a:xfrm>
              <a:off x="2352" y="960"/>
              <a:ext cx="6" cy="2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2076" name="Line 82"/>
            <p:cNvSpPr>
              <a:spLocks noChangeShapeType="1"/>
            </p:cNvSpPr>
            <p:nvPr/>
          </p:nvSpPr>
          <p:spPr bwMode="auto">
            <a:xfrm flipH="1">
              <a:off x="768" y="2208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2077" name="Text Box 83"/>
            <p:cNvSpPr txBox="1">
              <a:spLocks noChangeArrowheads="1"/>
            </p:cNvSpPr>
            <p:nvPr/>
          </p:nvSpPr>
          <p:spPr bwMode="auto">
            <a:xfrm rot="-926867">
              <a:off x="1200" y="2496"/>
              <a:ext cx="609" cy="19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400" smtClean="0">
                  <a:latin typeface="+mn-lt"/>
                </a:rPr>
                <a:t>ACK=120</a:t>
              </a:r>
              <a:endParaRPr lang="en-US" sz="1000" smtClean="0">
                <a:latin typeface="+mn-lt"/>
              </a:endParaRPr>
            </a:p>
          </p:txBody>
        </p:sp>
        <p:sp>
          <p:nvSpPr>
            <p:cNvPr id="2078" name="Line 84"/>
            <p:cNvSpPr>
              <a:spLocks noChangeShapeType="1"/>
            </p:cNvSpPr>
            <p:nvPr/>
          </p:nvSpPr>
          <p:spPr bwMode="auto">
            <a:xfrm flipV="1">
              <a:off x="674" y="1273"/>
              <a:ext cx="0" cy="3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2079" name="Line 85"/>
            <p:cNvSpPr>
              <a:spLocks noChangeShapeType="1"/>
            </p:cNvSpPr>
            <p:nvPr/>
          </p:nvSpPr>
          <p:spPr bwMode="auto">
            <a:xfrm flipH="1">
              <a:off x="672" y="2155"/>
              <a:ext cx="8" cy="9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+mn-lt"/>
              </a:endParaRPr>
            </a:p>
          </p:txBody>
        </p:sp>
        <p:sp>
          <p:nvSpPr>
            <p:cNvPr id="2080" name="Text Box 86"/>
            <p:cNvSpPr txBox="1">
              <a:spLocks noChangeArrowheads="1"/>
            </p:cNvSpPr>
            <p:nvPr/>
          </p:nvSpPr>
          <p:spPr bwMode="auto">
            <a:xfrm>
              <a:off x="588" y="3408"/>
              <a:ext cx="391" cy="23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solidFill>
                    <a:srgbClr val="FF0000"/>
                  </a:solidFill>
                  <a:latin typeface="+mn-lt"/>
                </a:rPr>
                <a:t>time</a:t>
              </a:r>
              <a:endParaRPr lang="en-US" sz="1600" smtClean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2061" name="Text Box 87"/>
          <p:cNvSpPr txBox="1">
            <a:spLocks noChangeArrowheads="1"/>
          </p:cNvSpPr>
          <p:nvPr/>
        </p:nvSpPr>
        <p:spPr bwMode="auto">
          <a:xfrm>
            <a:off x="4795838" y="3859213"/>
            <a:ext cx="1130300" cy="584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defRPr/>
            </a:pPr>
            <a:r>
              <a:rPr lang="en-US" sz="1600" dirty="0" err="1" smtClean="0">
                <a:latin typeface="+mn-lt"/>
              </a:rPr>
              <a:t>SendBase</a:t>
            </a:r>
            <a:endParaRPr lang="en-US" sz="1600" dirty="0" smtClean="0">
              <a:latin typeface="+mn-lt"/>
            </a:endParaRPr>
          </a:p>
          <a:p>
            <a:pPr algn="ctr">
              <a:defRPr/>
            </a:pPr>
            <a:r>
              <a:rPr lang="en-US" sz="1600" dirty="0" smtClean="0">
                <a:latin typeface="+mn-lt"/>
              </a:rPr>
              <a:t>= 120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FD9475D8-955C-4CF7-B8D0-F898D49FDBD8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433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434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0ED64BB7-07F9-4D90-BE41-8D6E84C79D70}" type="slidenum">
              <a:rPr lang="en-US" smtClean="0">
                <a:latin typeface="Verdana" pitchFamily="34" charset="0"/>
              </a:rPr>
              <a:pPr/>
              <a:t>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Fast  Retransmit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/>
            <a:r>
              <a:rPr lang="en-US" sz="2400" smtClean="0"/>
              <a:t>time-out period  often relatively long:</a:t>
            </a:r>
          </a:p>
          <a:p>
            <a:pPr lvl="1" eaLnBrk="1" hangingPunct="1"/>
            <a:r>
              <a:rPr lang="en-US" sz="2000" smtClean="0"/>
              <a:t>long delay before resending lost packet</a:t>
            </a:r>
          </a:p>
          <a:p>
            <a:pPr eaLnBrk="1" hangingPunct="1"/>
            <a:r>
              <a:rPr lang="en-US" sz="2400" smtClean="0"/>
              <a:t>detect lost segments via duplicate ACKs.</a:t>
            </a:r>
          </a:p>
          <a:p>
            <a:pPr lvl="1" eaLnBrk="1" hangingPunct="1"/>
            <a:r>
              <a:rPr lang="en-US" sz="2000" smtClean="0"/>
              <a:t>sender often sends many segments back-to-back</a:t>
            </a:r>
          </a:p>
          <a:p>
            <a:pPr lvl="1" eaLnBrk="1" hangingPunct="1"/>
            <a:r>
              <a:rPr lang="en-US" sz="2000" smtClean="0"/>
              <a:t>if segment is lost, there will likely be many duplicate ACKs for that segment</a:t>
            </a:r>
          </a:p>
        </p:txBody>
      </p:sp>
      <p:sp>
        <p:nvSpPr>
          <p:cNvPr id="7966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3962400" cy="4648200"/>
          </a:xfrm>
        </p:spPr>
        <p:txBody>
          <a:bodyPr/>
          <a:lstStyle/>
          <a:p>
            <a:pPr eaLnBrk="1" hangingPunct="1"/>
            <a:r>
              <a:rPr lang="en-US" dirty="0" smtClean="0"/>
              <a:t>If sender receives 3 </a:t>
            </a:r>
            <a:r>
              <a:rPr lang="en-US" dirty="0" smtClean="0">
                <a:solidFill>
                  <a:srgbClr val="FF0000"/>
                </a:solidFill>
              </a:rPr>
              <a:t>duplicate </a:t>
            </a:r>
            <a:r>
              <a:rPr lang="en-US" dirty="0" smtClean="0"/>
              <a:t> ACKs for same data, it assumes that segment after </a:t>
            </a:r>
            <a:r>
              <a:rPr lang="en-US" dirty="0" err="1" smtClean="0"/>
              <a:t>ACKed</a:t>
            </a:r>
            <a:r>
              <a:rPr lang="en-US" dirty="0" smtClean="0"/>
              <a:t> data was lost:</a:t>
            </a:r>
          </a:p>
          <a:p>
            <a:pPr lvl="1" eaLnBrk="1" hangingPunct="1"/>
            <a:r>
              <a:rPr lang="en-US" u="sng" dirty="0" smtClean="0">
                <a:solidFill>
                  <a:srgbClr val="FF0000"/>
                </a:solidFill>
              </a:rPr>
              <a:t>fast retransmit: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resend segment before timer expires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Does not restart the timer!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FFB64BBD-3647-41EA-9B30-5B9D03483401}" type="datetime1">
              <a:rPr lang="en-US" smtClean="0">
                <a:latin typeface="Verdana" pitchFamily="34" charset="0"/>
              </a:rPr>
              <a:pPr/>
              <a:t>4/3/2017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48D6E022-63B8-49D2-87F8-C9AE20BC3C51}" type="slidenum">
              <a:rPr lang="en-US" smtClean="0">
                <a:latin typeface="Verdana" pitchFamily="34" charset="0"/>
              </a:rPr>
              <a:pPr/>
              <a:t>9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079" name="Line 2"/>
          <p:cNvSpPr>
            <a:spLocks noChangeShapeType="1"/>
          </p:cNvSpPr>
          <p:nvPr/>
        </p:nvSpPr>
        <p:spPr bwMode="auto">
          <a:xfrm>
            <a:off x="3090863" y="15398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pPr>
              <a:defRPr/>
            </a:pPr>
            <a:endParaRPr lang="tr-TR">
              <a:latin typeface="+mn-lt"/>
            </a:endParaRPr>
          </a:p>
        </p:txBody>
      </p:sp>
      <p:graphicFrame>
        <p:nvGraphicFramePr>
          <p:cNvPr id="15366" name="Object 3"/>
          <p:cNvGraphicFramePr>
            <a:graphicFrameLocks noChangeAspect="1"/>
          </p:cNvGraphicFramePr>
          <p:nvPr/>
        </p:nvGraphicFramePr>
        <p:xfrm>
          <a:off x="2832100" y="795338"/>
          <a:ext cx="485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3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795338"/>
                        <a:ext cx="485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4"/>
          <p:cNvSpPr txBox="1">
            <a:spLocks noChangeArrowheads="1"/>
          </p:cNvSpPr>
          <p:nvPr/>
        </p:nvSpPr>
        <p:spPr bwMode="auto">
          <a:xfrm>
            <a:off x="2736850" y="407988"/>
            <a:ext cx="788988" cy="3381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defRPr/>
            </a:pPr>
            <a:r>
              <a:rPr lang="en-US" sz="1600" smtClean="0">
                <a:latin typeface="+mn-lt"/>
              </a:rPr>
              <a:t>Host A</a:t>
            </a:r>
            <a:endParaRPr lang="en-US" sz="1000" smtClean="0">
              <a:latin typeface="+mn-lt"/>
            </a:endParaRPr>
          </a:p>
        </p:txBody>
      </p:sp>
      <p:sp>
        <p:nvSpPr>
          <p:cNvPr id="3081" name="Text Box 5"/>
          <p:cNvSpPr txBox="1">
            <a:spLocks noChangeArrowheads="1"/>
          </p:cNvSpPr>
          <p:nvPr/>
        </p:nvSpPr>
        <p:spPr bwMode="auto">
          <a:xfrm rot="16200000">
            <a:off x="1825625" y="4335463"/>
            <a:ext cx="1489075" cy="3397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defRPr/>
            </a:pPr>
            <a:r>
              <a:rPr lang="en-US" sz="1600" smtClean="0">
                <a:solidFill>
                  <a:srgbClr val="FF0000"/>
                </a:solidFill>
                <a:latin typeface="+mn-lt"/>
              </a:rPr>
              <a:t>Timeout for x2</a:t>
            </a:r>
            <a:endParaRPr lang="en-US" sz="1000" smtClean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15369" name="Object 6"/>
          <p:cNvGraphicFramePr>
            <a:graphicFrameLocks noChangeAspect="1"/>
          </p:cNvGraphicFramePr>
          <p:nvPr/>
        </p:nvGraphicFramePr>
        <p:xfrm>
          <a:off x="5381625" y="819150"/>
          <a:ext cx="4857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4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5" y="819150"/>
                        <a:ext cx="48577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7"/>
          <p:cNvSpPr txBox="1">
            <a:spLocks noChangeArrowheads="1"/>
          </p:cNvSpPr>
          <p:nvPr/>
        </p:nvSpPr>
        <p:spPr bwMode="auto">
          <a:xfrm>
            <a:off x="5267325" y="446088"/>
            <a:ext cx="828675" cy="3365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defRPr/>
            </a:pPr>
            <a:r>
              <a:rPr lang="en-US" sz="1600" smtClean="0">
                <a:latin typeface="+mn-lt"/>
              </a:rPr>
              <a:t>Host B</a:t>
            </a:r>
            <a:endParaRPr lang="en-US" sz="1000" smtClean="0">
              <a:latin typeface="+mn-lt"/>
            </a:endParaRPr>
          </a:p>
        </p:txBody>
      </p:sp>
      <p:sp>
        <p:nvSpPr>
          <p:cNvPr id="3083" name="Line 8"/>
          <p:cNvSpPr>
            <a:spLocks noChangeShapeType="1"/>
          </p:cNvSpPr>
          <p:nvPr/>
        </p:nvSpPr>
        <p:spPr bwMode="auto">
          <a:xfrm>
            <a:off x="3090863" y="1768475"/>
            <a:ext cx="1757362" cy="414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pPr>
              <a:defRPr/>
            </a:pPr>
            <a:endParaRPr lang="tr-TR">
              <a:latin typeface="+mn-lt"/>
            </a:endParaRPr>
          </a:p>
        </p:txBody>
      </p:sp>
      <p:sp>
        <p:nvSpPr>
          <p:cNvPr id="3084" name="Line 9"/>
          <p:cNvSpPr>
            <a:spLocks noChangeShapeType="1"/>
          </p:cNvSpPr>
          <p:nvPr/>
        </p:nvSpPr>
        <p:spPr bwMode="auto">
          <a:xfrm>
            <a:off x="3090863" y="1235075"/>
            <a:ext cx="9525" cy="437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pPr>
              <a:defRPr/>
            </a:pPr>
            <a:endParaRPr lang="tr-TR">
              <a:latin typeface="+mn-lt"/>
            </a:endParaRPr>
          </a:p>
        </p:txBody>
      </p:sp>
      <p:sp>
        <p:nvSpPr>
          <p:cNvPr id="3085" name="Line 10"/>
          <p:cNvSpPr>
            <a:spLocks noChangeShapeType="1"/>
          </p:cNvSpPr>
          <p:nvPr/>
        </p:nvSpPr>
        <p:spPr bwMode="auto">
          <a:xfrm>
            <a:off x="5605463" y="1311275"/>
            <a:ext cx="22225" cy="435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pPr>
              <a:defRPr/>
            </a:pPr>
            <a:endParaRPr lang="tr-TR">
              <a:latin typeface="+mn-lt"/>
            </a:endParaRPr>
          </a:p>
        </p:txBody>
      </p:sp>
      <p:sp>
        <p:nvSpPr>
          <p:cNvPr id="3086" name="Line 11"/>
          <p:cNvSpPr>
            <a:spLocks noChangeShapeType="1"/>
          </p:cNvSpPr>
          <p:nvPr/>
        </p:nvSpPr>
        <p:spPr bwMode="auto">
          <a:xfrm flipH="1">
            <a:off x="3078163" y="2149475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pPr>
              <a:defRPr/>
            </a:pPr>
            <a:endParaRPr lang="tr-TR">
              <a:latin typeface="+mn-lt"/>
            </a:endParaRPr>
          </a:p>
        </p:txBody>
      </p:sp>
      <p:sp>
        <p:nvSpPr>
          <p:cNvPr id="3087" name="Text Box 12"/>
          <p:cNvSpPr txBox="1">
            <a:spLocks noChangeArrowheads="1"/>
          </p:cNvSpPr>
          <p:nvPr/>
        </p:nvSpPr>
        <p:spPr bwMode="auto">
          <a:xfrm>
            <a:off x="2814638" y="5576888"/>
            <a:ext cx="620712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defRPr/>
            </a:pPr>
            <a:r>
              <a:rPr lang="en-US" smtClean="0">
                <a:solidFill>
                  <a:srgbClr val="FF0000"/>
                </a:solidFill>
                <a:latin typeface="+mn-lt"/>
              </a:rPr>
              <a:t>time</a:t>
            </a:r>
            <a:endParaRPr lang="en-US" sz="160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088" name="Line 13"/>
          <p:cNvSpPr>
            <a:spLocks noChangeShapeType="1"/>
          </p:cNvSpPr>
          <p:nvPr/>
        </p:nvSpPr>
        <p:spPr bwMode="auto">
          <a:xfrm>
            <a:off x="3090863" y="19970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pPr>
              <a:defRPr/>
            </a:pPr>
            <a:endParaRPr lang="tr-TR">
              <a:latin typeface="+mn-lt"/>
            </a:endParaRPr>
          </a:p>
        </p:txBody>
      </p:sp>
      <p:sp>
        <p:nvSpPr>
          <p:cNvPr id="3089" name="Line 14"/>
          <p:cNvSpPr>
            <a:spLocks noChangeShapeType="1"/>
          </p:cNvSpPr>
          <p:nvPr/>
        </p:nvSpPr>
        <p:spPr bwMode="auto">
          <a:xfrm>
            <a:off x="3090863" y="24542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pPr>
              <a:defRPr/>
            </a:pPr>
            <a:endParaRPr lang="tr-TR">
              <a:latin typeface="+mn-lt"/>
            </a:endParaRPr>
          </a:p>
        </p:txBody>
      </p:sp>
      <p:sp>
        <p:nvSpPr>
          <p:cNvPr id="3090" name="Line 15"/>
          <p:cNvSpPr>
            <a:spLocks noChangeShapeType="1"/>
          </p:cNvSpPr>
          <p:nvPr/>
        </p:nvSpPr>
        <p:spPr bwMode="auto">
          <a:xfrm>
            <a:off x="3090863" y="222567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pPr>
              <a:defRPr/>
            </a:pPr>
            <a:endParaRPr lang="tr-TR">
              <a:latin typeface="+mn-lt"/>
            </a:endParaRPr>
          </a:p>
        </p:txBody>
      </p:sp>
      <p:sp>
        <p:nvSpPr>
          <p:cNvPr id="3091" name="Line 16"/>
          <p:cNvSpPr>
            <a:spLocks noChangeShapeType="1"/>
          </p:cNvSpPr>
          <p:nvPr/>
        </p:nvSpPr>
        <p:spPr bwMode="auto">
          <a:xfrm flipH="1">
            <a:off x="3090863" y="2606675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pPr>
              <a:defRPr/>
            </a:pPr>
            <a:endParaRPr lang="tr-TR">
              <a:latin typeface="+mn-lt"/>
            </a:endParaRPr>
          </a:p>
        </p:txBody>
      </p:sp>
      <p:sp>
        <p:nvSpPr>
          <p:cNvPr id="3092" name="Line 17"/>
          <p:cNvSpPr>
            <a:spLocks noChangeShapeType="1"/>
          </p:cNvSpPr>
          <p:nvPr/>
        </p:nvSpPr>
        <p:spPr bwMode="auto">
          <a:xfrm flipH="1">
            <a:off x="3090863" y="2835275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pPr>
              <a:defRPr/>
            </a:pPr>
            <a:endParaRPr lang="tr-TR">
              <a:latin typeface="+mn-lt"/>
            </a:endParaRPr>
          </a:p>
        </p:txBody>
      </p:sp>
      <p:sp>
        <p:nvSpPr>
          <p:cNvPr id="3093" name="Line 18"/>
          <p:cNvSpPr>
            <a:spLocks noChangeShapeType="1"/>
          </p:cNvSpPr>
          <p:nvPr/>
        </p:nvSpPr>
        <p:spPr bwMode="auto">
          <a:xfrm flipH="1">
            <a:off x="3090863" y="3063875"/>
            <a:ext cx="2495550" cy="752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pPr>
              <a:defRPr/>
            </a:pPr>
            <a:endParaRPr lang="tr-TR">
              <a:latin typeface="+mn-lt"/>
            </a:endParaRPr>
          </a:p>
        </p:txBody>
      </p:sp>
      <p:sp>
        <p:nvSpPr>
          <p:cNvPr id="3094" name="Text Box 19"/>
          <p:cNvSpPr txBox="1">
            <a:spLocks noChangeArrowheads="1"/>
          </p:cNvSpPr>
          <p:nvPr/>
        </p:nvSpPr>
        <p:spPr bwMode="auto">
          <a:xfrm>
            <a:off x="4764088" y="1935163"/>
            <a:ext cx="282575" cy="457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defRPr/>
            </a:pPr>
            <a:r>
              <a:rPr lang="en-US" sz="2400" smtClean="0">
                <a:solidFill>
                  <a:srgbClr val="FF0000"/>
                </a:solidFill>
                <a:latin typeface="+mn-lt"/>
              </a:rPr>
              <a:t>X</a:t>
            </a:r>
            <a:endParaRPr lang="en-US" sz="1000" smtClean="0">
              <a:latin typeface="+mn-lt"/>
            </a:endParaRPr>
          </a:p>
        </p:txBody>
      </p:sp>
      <p:sp>
        <p:nvSpPr>
          <p:cNvPr id="3095" name="Line 20"/>
          <p:cNvSpPr>
            <a:spLocks noChangeShapeType="1"/>
          </p:cNvSpPr>
          <p:nvPr/>
        </p:nvSpPr>
        <p:spPr bwMode="auto">
          <a:xfrm flipH="1">
            <a:off x="2819400" y="2894013"/>
            <a:ext cx="11113" cy="24796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tr-TR">
              <a:latin typeface="+mn-lt"/>
            </a:endParaRPr>
          </a:p>
        </p:txBody>
      </p:sp>
      <p:sp>
        <p:nvSpPr>
          <p:cNvPr id="3096" name="Line 21"/>
          <p:cNvSpPr>
            <a:spLocks noChangeShapeType="1"/>
          </p:cNvSpPr>
          <p:nvPr/>
        </p:nvSpPr>
        <p:spPr bwMode="auto">
          <a:xfrm>
            <a:off x="2817813" y="2894013"/>
            <a:ext cx="138112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tr-TR">
              <a:latin typeface="+mn-lt"/>
            </a:endParaRPr>
          </a:p>
        </p:txBody>
      </p:sp>
      <p:sp>
        <p:nvSpPr>
          <p:cNvPr id="3097" name="Line 22"/>
          <p:cNvSpPr>
            <a:spLocks noChangeShapeType="1"/>
          </p:cNvSpPr>
          <p:nvPr/>
        </p:nvSpPr>
        <p:spPr bwMode="auto">
          <a:xfrm>
            <a:off x="2832100" y="5375275"/>
            <a:ext cx="138113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tr-TR">
              <a:latin typeface="+mn-lt"/>
            </a:endParaRPr>
          </a:p>
        </p:txBody>
      </p:sp>
      <p:sp>
        <p:nvSpPr>
          <p:cNvPr id="3098" name="Line 23"/>
          <p:cNvSpPr>
            <a:spLocks noChangeShapeType="1"/>
          </p:cNvSpPr>
          <p:nvPr/>
        </p:nvSpPr>
        <p:spPr bwMode="auto">
          <a:xfrm>
            <a:off x="3105150" y="3860800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pPr>
              <a:defRPr/>
            </a:pPr>
            <a:endParaRPr lang="tr-TR">
              <a:latin typeface="+mn-lt"/>
            </a:endParaRPr>
          </a:p>
        </p:txBody>
      </p:sp>
      <p:sp>
        <p:nvSpPr>
          <p:cNvPr id="3099" name="Text Box 24"/>
          <p:cNvSpPr txBox="1">
            <a:spLocks noChangeArrowheads="1"/>
          </p:cNvSpPr>
          <p:nvPr/>
        </p:nvSpPr>
        <p:spPr bwMode="auto">
          <a:xfrm rot="714405">
            <a:off x="3540125" y="3916363"/>
            <a:ext cx="2030413" cy="304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latin typeface="+mn-lt"/>
              </a:rPr>
              <a:t>resend seq X2</a:t>
            </a:r>
          </a:p>
        </p:txBody>
      </p:sp>
      <p:sp>
        <p:nvSpPr>
          <p:cNvPr id="3100" name="Text Box 25"/>
          <p:cNvSpPr txBox="1">
            <a:spLocks noChangeArrowheads="1"/>
          </p:cNvSpPr>
          <p:nvPr/>
        </p:nvSpPr>
        <p:spPr bwMode="auto">
          <a:xfrm>
            <a:off x="2189163" y="1354138"/>
            <a:ext cx="960437" cy="3381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>
              <a:defRPr/>
            </a:pPr>
            <a:r>
              <a:rPr lang="en-US" sz="1600" smtClean="0">
                <a:latin typeface="+mn-lt"/>
              </a:rPr>
              <a:t>seq # x1</a:t>
            </a:r>
          </a:p>
        </p:txBody>
      </p:sp>
      <p:sp>
        <p:nvSpPr>
          <p:cNvPr id="3101" name="Text Box 26"/>
          <p:cNvSpPr txBox="1">
            <a:spLocks noChangeArrowheads="1"/>
          </p:cNvSpPr>
          <p:nvPr/>
        </p:nvSpPr>
        <p:spPr bwMode="auto">
          <a:xfrm>
            <a:off x="1993900" y="1589088"/>
            <a:ext cx="1185863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>
              <a:defRPr/>
            </a:pPr>
            <a:r>
              <a:rPr lang="en-US" sz="1600" smtClean="0">
                <a:latin typeface="+mn-lt"/>
              </a:rPr>
              <a:t>seq # x2</a:t>
            </a:r>
          </a:p>
        </p:txBody>
      </p:sp>
      <p:sp>
        <p:nvSpPr>
          <p:cNvPr id="3102" name="Text Box 27"/>
          <p:cNvSpPr txBox="1">
            <a:spLocks noChangeArrowheads="1"/>
          </p:cNvSpPr>
          <p:nvPr/>
        </p:nvSpPr>
        <p:spPr bwMode="auto">
          <a:xfrm>
            <a:off x="1979613" y="1830388"/>
            <a:ext cx="1185862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>
              <a:defRPr/>
            </a:pPr>
            <a:r>
              <a:rPr lang="en-US" sz="1600" smtClean="0">
                <a:latin typeface="+mn-lt"/>
              </a:rPr>
              <a:t>seq # x3</a:t>
            </a:r>
          </a:p>
        </p:txBody>
      </p:sp>
      <p:sp>
        <p:nvSpPr>
          <p:cNvPr id="3103" name="Text Box 28"/>
          <p:cNvSpPr txBox="1">
            <a:spLocks noChangeArrowheads="1"/>
          </p:cNvSpPr>
          <p:nvPr/>
        </p:nvSpPr>
        <p:spPr bwMode="auto">
          <a:xfrm>
            <a:off x="1997075" y="2047875"/>
            <a:ext cx="1185863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>
              <a:defRPr/>
            </a:pPr>
            <a:r>
              <a:rPr lang="en-US" sz="1600" smtClean="0">
                <a:latin typeface="+mn-lt"/>
              </a:rPr>
              <a:t>seq # x4</a:t>
            </a:r>
          </a:p>
        </p:txBody>
      </p:sp>
      <p:sp>
        <p:nvSpPr>
          <p:cNvPr id="3104" name="Text Box 29"/>
          <p:cNvSpPr txBox="1">
            <a:spLocks noChangeArrowheads="1"/>
          </p:cNvSpPr>
          <p:nvPr/>
        </p:nvSpPr>
        <p:spPr bwMode="auto">
          <a:xfrm>
            <a:off x="1992313" y="2266950"/>
            <a:ext cx="1185862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>
              <a:defRPr/>
            </a:pPr>
            <a:r>
              <a:rPr lang="en-US" sz="1600" smtClean="0">
                <a:latin typeface="+mn-lt"/>
              </a:rPr>
              <a:t>seq # x5</a:t>
            </a:r>
          </a:p>
        </p:txBody>
      </p:sp>
      <p:sp>
        <p:nvSpPr>
          <p:cNvPr id="3105" name="Text Box 30"/>
          <p:cNvSpPr txBox="1">
            <a:spLocks noChangeArrowheads="1"/>
          </p:cNvSpPr>
          <p:nvPr/>
        </p:nvSpPr>
        <p:spPr bwMode="auto">
          <a:xfrm>
            <a:off x="5568950" y="1931988"/>
            <a:ext cx="1185863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defRPr/>
            </a:pPr>
            <a:r>
              <a:rPr lang="en-US" sz="1600" smtClean="0">
                <a:latin typeface="+mn-lt"/>
              </a:rPr>
              <a:t>ACK x2</a:t>
            </a:r>
          </a:p>
        </p:txBody>
      </p:sp>
      <p:sp>
        <p:nvSpPr>
          <p:cNvPr id="3106" name="Text Box 31"/>
          <p:cNvSpPr txBox="1">
            <a:spLocks noChangeArrowheads="1"/>
          </p:cNvSpPr>
          <p:nvPr/>
        </p:nvSpPr>
        <p:spPr bwMode="auto">
          <a:xfrm>
            <a:off x="5583238" y="2413000"/>
            <a:ext cx="1185862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defRPr/>
            </a:pPr>
            <a:r>
              <a:rPr lang="en-US" sz="1600" smtClean="0">
                <a:latin typeface="+mn-lt"/>
              </a:rPr>
              <a:t>ACK x2</a:t>
            </a:r>
          </a:p>
        </p:txBody>
      </p:sp>
      <p:sp>
        <p:nvSpPr>
          <p:cNvPr id="3107" name="Text Box 32"/>
          <p:cNvSpPr txBox="1">
            <a:spLocks noChangeArrowheads="1"/>
          </p:cNvSpPr>
          <p:nvPr/>
        </p:nvSpPr>
        <p:spPr bwMode="auto">
          <a:xfrm>
            <a:off x="5578475" y="2640013"/>
            <a:ext cx="1185863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defRPr/>
            </a:pPr>
            <a:r>
              <a:rPr lang="en-US" sz="1600" smtClean="0">
                <a:latin typeface="+mn-lt"/>
              </a:rPr>
              <a:t>ACK x2</a:t>
            </a:r>
          </a:p>
        </p:txBody>
      </p:sp>
      <p:sp>
        <p:nvSpPr>
          <p:cNvPr id="3108" name="Text Box 33"/>
          <p:cNvSpPr txBox="1">
            <a:spLocks noChangeArrowheads="1"/>
          </p:cNvSpPr>
          <p:nvPr/>
        </p:nvSpPr>
        <p:spPr bwMode="auto">
          <a:xfrm>
            <a:off x="5573713" y="2844800"/>
            <a:ext cx="1185862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defRPr/>
            </a:pPr>
            <a:r>
              <a:rPr lang="en-US" sz="1600" smtClean="0">
                <a:latin typeface="+mn-lt"/>
              </a:rPr>
              <a:t>ACK x2</a:t>
            </a:r>
          </a:p>
        </p:txBody>
      </p:sp>
      <p:sp>
        <p:nvSpPr>
          <p:cNvPr id="3109" name="AutoShape 34"/>
          <p:cNvSpPr>
            <a:spLocks/>
          </p:cNvSpPr>
          <p:nvPr/>
        </p:nvSpPr>
        <p:spPr bwMode="auto">
          <a:xfrm>
            <a:off x="2944813" y="3306763"/>
            <a:ext cx="109537" cy="595312"/>
          </a:xfrm>
          <a:prstGeom prst="leftBrace">
            <a:avLst>
              <a:gd name="adj1" fmla="val 4529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tr-TR">
              <a:latin typeface="+mn-lt"/>
            </a:endParaRPr>
          </a:p>
        </p:txBody>
      </p:sp>
      <p:sp>
        <p:nvSpPr>
          <p:cNvPr id="3110" name="Text Box 35"/>
          <p:cNvSpPr txBox="1">
            <a:spLocks noChangeArrowheads="1"/>
          </p:cNvSpPr>
          <p:nvPr/>
        </p:nvSpPr>
        <p:spPr bwMode="auto">
          <a:xfrm>
            <a:off x="1273175" y="3171825"/>
            <a:ext cx="1003300" cy="8302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>
              <a:defRPr/>
            </a:pPr>
            <a:r>
              <a:rPr lang="en-US" sz="1600" dirty="0" smtClean="0">
                <a:latin typeface="+mn-lt"/>
              </a:rPr>
              <a:t>triple</a:t>
            </a:r>
          </a:p>
          <a:p>
            <a:pPr algn="r">
              <a:defRPr/>
            </a:pP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duplicate</a:t>
            </a:r>
          </a:p>
          <a:p>
            <a:pPr algn="r">
              <a:defRPr/>
            </a:pPr>
            <a:r>
              <a:rPr lang="en-US" sz="1600" dirty="0" smtClean="0">
                <a:latin typeface="+mn-lt"/>
              </a:rPr>
              <a:t>ACKs</a:t>
            </a:r>
          </a:p>
        </p:txBody>
      </p:sp>
      <p:sp>
        <p:nvSpPr>
          <p:cNvPr id="3111" name="Line 36"/>
          <p:cNvSpPr>
            <a:spLocks noChangeShapeType="1"/>
          </p:cNvSpPr>
          <p:nvPr/>
        </p:nvSpPr>
        <p:spPr bwMode="auto">
          <a:xfrm flipH="1" flipV="1">
            <a:off x="2182813" y="3594100"/>
            <a:ext cx="765175" cy="111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/>
        </p:spPr>
        <p:txBody>
          <a:bodyPr wrap="none"/>
          <a:lstStyle/>
          <a:p>
            <a:pPr>
              <a:defRPr/>
            </a:pPr>
            <a:endParaRPr lang="tr-TR">
              <a:latin typeface="+mn-lt"/>
            </a:endParaRPr>
          </a:p>
        </p:txBody>
      </p:sp>
      <p:sp>
        <p:nvSpPr>
          <p:cNvPr id="3112" name="Text Box 37"/>
          <p:cNvSpPr txBox="1">
            <a:spLocks noChangeArrowheads="1"/>
          </p:cNvSpPr>
          <p:nvPr/>
        </p:nvSpPr>
        <p:spPr bwMode="auto">
          <a:xfrm>
            <a:off x="863600" y="2803525"/>
            <a:ext cx="1706563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>
              <a:defRPr/>
            </a:pP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Start timer for x2</a:t>
            </a:r>
          </a:p>
        </p:txBody>
      </p:sp>
      <p:sp>
        <p:nvSpPr>
          <p:cNvPr id="3113" name="Line 38"/>
          <p:cNvSpPr>
            <a:spLocks noChangeShapeType="1"/>
          </p:cNvSpPr>
          <p:nvPr/>
        </p:nvSpPr>
        <p:spPr bwMode="auto">
          <a:xfrm>
            <a:off x="3106738" y="42624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pPr>
              <a:defRPr/>
            </a:pPr>
            <a:endParaRPr lang="tr-TR">
              <a:latin typeface="+mn-lt"/>
            </a:endParaRPr>
          </a:p>
        </p:txBody>
      </p:sp>
      <p:sp>
        <p:nvSpPr>
          <p:cNvPr id="3114" name="Text Box 39"/>
          <p:cNvSpPr txBox="1">
            <a:spLocks noChangeArrowheads="1"/>
          </p:cNvSpPr>
          <p:nvPr/>
        </p:nvSpPr>
        <p:spPr bwMode="auto">
          <a:xfrm rot="714405">
            <a:off x="3541713" y="4318000"/>
            <a:ext cx="2030412" cy="304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latin typeface="+mn-lt"/>
              </a:rPr>
              <a:t>seq# X6</a:t>
            </a:r>
          </a:p>
        </p:txBody>
      </p:sp>
      <p:sp>
        <p:nvSpPr>
          <p:cNvPr id="43" name="Text Box 37"/>
          <p:cNvSpPr txBox="1">
            <a:spLocks noChangeArrowheads="1"/>
          </p:cNvSpPr>
          <p:nvPr/>
        </p:nvSpPr>
        <p:spPr bwMode="auto">
          <a:xfrm>
            <a:off x="487597" y="4154171"/>
            <a:ext cx="1912703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>
              <a:defRPr/>
            </a:pP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DOES NOT</a:t>
            </a:r>
          </a:p>
          <a:p>
            <a:pPr algn="r">
              <a:defRPr/>
            </a:pP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 restart timer for x2</a:t>
            </a:r>
          </a:p>
        </p:txBody>
      </p:sp>
      <p:cxnSp>
        <p:nvCxnSpPr>
          <p:cNvPr id="3" name="Straight Arrow Connector 2"/>
          <p:cNvCxnSpPr>
            <a:stCxn id="3098" idx="0"/>
          </p:cNvCxnSpPr>
          <p:nvPr/>
        </p:nvCxnSpPr>
        <p:spPr bwMode="auto">
          <a:xfrm flipH="1">
            <a:off x="2189163" y="3860800"/>
            <a:ext cx="915987" cy="2730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4275</TotalTime>
  <Words>2949</Words>
  <Application>Microsoft Office PowerPoint</Application>
  <PresentationFormat>On-screen Show (4:3)</PresentationFormat>
  <Paragraphs>687</Paragraphs>
  <Slides>47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Arial</vt:lpstr>
      <vt:lpstr>Comic Sans MS</vt:lpstr>
      <vt:lpstr>Courier New</vt:lpstr>
      <vt:lpstr>Symbol</vt:lpstr>
      <vt:lpstr>Tahoma</vt:lpstr>
      <vt:lpstr>Times New Roman</vt:lpstr>
      <vt:lpstr>Verdana</vt:lpstr>
      <vt:lpstr>Wingdings</vt:lpstr>
      <vt:lpstr>ZapfDingbats</vt:lpstr>
      <vt:lpstr>LECTURE</vt:lpstr>
      <vt:lpstr>Clip</vt:lpstr>
      <vt:lpstr>Equation</vt:lpstr>
      <vt:lpstr>VISIO</vt:lpstr>
      <vt:lpstr>Transport Layer Part II: TCP</vt:lpstr>
      <vt:lpstr>Where are we now?</vt:lpstr>
      <vt:lpstr>TCP segment structure</vt:lpstr>
      <vt:lpstr>TCP reliable data transfer</vt:lpstr>
      <vt:lpstr>TCP Sender</vt:lpstr>
      <vt:lpstr>TCP sender events:</vt:lpstr>
      <vt:lpstr>TCP: retransmission scenarios</vt:lpstr>
      <vt:lpstr>Fast  Retransmit</vt:lpstr>
      <vt:lpstr>PowerPoint Presentation</vt:lpstr>
      <vt:lpstr>Fast retransmit algorithm:</vt:lpstr>
      <vt:lpstr>Delayed Acknowledgement</vt:lpstr>
      <vt:lpstr>TCP ACK generation [RFC 1122, RFC 2581]</vt:lpstr>
      <vt:lpstr>TCP ACK generation Example1</vt:lpstr>
      <vt:lpstr>TCP ACK generation Example2</vt:lpstr>
      <vt:lpstr>TCP ACK generation Example3</vt:lpstr>
      <vt:lpstr>TCP Flow and Congestion Control</vt:lpstr>
      <vt:lpstr>TCP Flow Control</vt:lpstr>
      <vt:lpstr>TCP Flow Control and Reliable Transfer</vt:lpstr>
      <vt:lpstr>TCP Congestion Control</vt:lpstr>
      <vt:lpstr>TCP Congestion Control</vt:lpstr>
      <vt:lpstr>TCP congestion control: bandwidth probing</vt:lpstr>
      <vt:lpstr>TCP Congestion Control</vt:lpstr>
      <vt:lpstr>TCP Slow Start</vt:lpstr>
      <vt:lpstr>TCP Congestion Control:  more details</vt:lpstr>
      <vt:lpstr>Noticing congestion early</vt:lpstr>
      <vt:lpstr>TCP Congestion Control</vt:lpstr>
      <vt:lpstr>TCP Congestion Control</vt:lpstr>
      <vt:lpstr>TCP Congestion Control Example 1</vt:lpstr>
      <vt:lpstr>TCP Congestion Control Example 2</vt:lpstr>
      <vt:lpstr>TCP throughput</vt:lpstr>
      <vt:lpstr>TCP Fairness</vt:lpstr>
      <vt:lpstr>Fairness (more)</vt:lpstr>
      <vt:lpstr>TCP Round Trip Time and Timeout</vt:lpstr>
      <vt:lpstr>TCP Round Trip Time</vt:lpstr>
      <vt:lpstr>TCP Round Trip Time</vt:lpstr>
      <vt:lpstr>Example RTT estimation:</vt:lpstr>
      <vt:lpstr>TCP Timeout</vt:lpstr>
      <vt:lpstr>TCP Timeout</vt:lpstr>
      <vt:lpstr>TCP RTT and Time out</vt:lpstr>
      <vt:lpstr>TCP RTT and Time out</vt:lpstr>
      <vt:lpstr>Recall:TCP segment structure</vt:lpstr>
      <vt:lpstr>TCP Connection Management</vt:lpstr>
      <vt:lpstr>TCP Connection Management</vt:lpstr>
      <vt:lpstr>TCP Connection Management (cont.)</vt:lpstr>
      <vt:lpstr>TCP Connection Management (cont.)</vt:lpstr>
      <vt:lpstr>Transport Control Protocol (TCP)</vt:lpstr>
      <vt:lpstr>Transport Layer Part II: TCP</vt:lpstr>
    </vt:vector>
  </TitlesOfParts>
  <Company>METUCC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guran</dc:creator>
  <cp:lastModifiedBy>eguran</cp:lastModifiedBy>
  <cp:revision>718</cp:revision>
  <cp:lastPrinted>1601-01-01T00:00:00Z</cp:lastPrinted>
  <dcterms:created xsi:type="dcterms:W3CDTF">2011-02-15T06:49:03Z</dcterms:created>
  <dcterms:modified xsi:type="dcterms:W3CDTF">2017-04-03T03:29:20Z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