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698" r:id="rId2"/>
    <p:sldId id="381" r:id="rId3"/>
    <p:sldId id="436" r:id="rId4"/>
    <p:sldId id="435" r:id="rId5"/>
    <p:sldId id="588" r:id="rId6"/>
    <p:sldId id="768" r:id="rId7"/>
    <p:sldId id="789" r:id="rId8"/>
    <p:sldId id="790" r:id="rId9"/>
    <p:sldId id="791" r:id="rId10"/>
    <p:sldId id="792" r:id="rId11"/>
    <p:sldId id="813" r:id="rId12"/>
    <p:sldId id="814" r:id="rId13"/>
    <p:sldId id="815" r:id="rId14"/>
    <p:sldId id="793" r:id="rId15"/>
    <p:sldId id="794" r:id="rId16"/>
    <p:sldId id="795" r:id="rId17"/>
    <p:sldId id="796" r:id="rId18"/>
    <p:sldId id="799" r:id="rId19"/>
    <p:sldId id="810" r:id="rId20"/>
    <p:sldId id="811" r:id="rId21"/>
    <p:sldId id="812" r:id="rId22"/>
    <p:sldId id="717" r:id="rId23"/>
    <p:sldId id="718" r:id="rId24"/>
    <p:sldId id="779" r:id="rId25"/>
    <p:sldId id="781" r:id="rId26"/>
    <p:sldId id="780" r:id="rId27"/>
    <p:sldId id="725" r:id="rId28"/>
    <p:sldId id="723" r:id="rId29"/>
    <p:sldId id="801" r:id="rId30"/>
    <p:sldId id="816" r:id="rId31"/>
    <p:sldId id="726" r:id="rId32"/>
    <p:sldId id="803" r:id="rId33"/>
    <p:sldId id="802" r:id="rId34"/>
    <p:sldId id="728" r:id="rId35"/>
    <p:sldId id="804" r:id="rId36"/>
    <p:sldId id="805" r:id="rId37"/>
    <p:sldId id="806" r:id="rId38"/>
    <p:sldId id="807" r:id="rId39"/>
    <p:sldId id="808" r:id="rId40"/>
    <p:sldId id="809" r:id="rId41"/>
    <p:sldId id="761" r:id="rId42"/>
    <p:sldId id="762" r:id="rId43"/>
    <p:sldId id="731" r:id="rId44"/>
    <p:sldId id="732" r:id="rId45"/>
    <p:sldId id="733" r:id="rId46"/>
    <p:sldId id="734" r:id="rId47"/>
    <p:sldId id="735" r:id="rId48"/>
    <p:sldId id="736" r:id="rId49"/>
    <p:sldId id="786" r:id="rId50"/>
    <p:sldId id="737" r:id="rId51"/>
    <p:sldId id="738" r:id="rId52"/>
    <p:sldId id="739" r:id="rId53"/>
    <p:sldId id="766" r:id="rId54"/>
    <p:sldId id="744" r:id="rId55"/>
    <p:sldId id="787" r:id="rId56"/>
    <p:sldId id="746" r:id="rId57"/>
    <p:sldId id="747" r:id="rId58"/>
    <p:sldId id="748" r:id="rId59"/>
    <p:sldId id="817" r:id="rId60"/>
    <p:sldId id="818" r:id="rId61"/>
    <p:sldId id="749" r:id="rId62"/>
    <p:sldId id="750" r:id="rId63"/>
    <p:sldId id="751" r:id="rId64"/>
    <p:sldId id="752" r:id="rId65"/>
    <p:sldId id="753" r:id="rId66"/>
    <p:sldId id="754" r:id="rId67"/>
    <p:sldId id="819" r:id="rId68"/>
    <p:sldId id="820" r:id="rId69"/>
    <p:sldId id="755" r:id="rId70"/>
    <p:sldId id="756" r:id="rId71"/>
    <p:sldId id="788" r:id="rId7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3704">
          <p15:clr>
            <a:srgbClr val="A4A3A4"/>
          </p15:clr>
        </p15:guide>
        <p15:guide id="2" pos="16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461" autoAdjust="0"/>
    <p:restoredTop sz="84380" autoAdjust="0"/>
  </p:normalViewPr>
  <p:slideViewPr>
    <p:cSldViewPr snapToGrid="0">
      <p:cViewPr varScale="1">
        <p:scale>
          <a:sx n="75" d="100"/>
          <a:sy n="75" d="100"/>
        </p:scale>
        <p:origin x="1109" y="58"/>
      </p:cViewPr>
      <p:guideLst>
        <p:guide orient="horz" pos="3704"/>
        <p:guide pos="161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4.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28219E07-8861-4F10-B889-B47898E9DF90}" type="slidenum">
              <a:rPr lang="en-US"/>
              <a:pPr>
                <a:defRPr/>
              </a:pPr>
              <a:t>‹#›</a:t>
            </a:fld>
            <a:endParaRPr lang="en-US"/>
          </a:p>
        </p:txBody>
      </p:sp>
    </p:spTree>
    <p:extLst>
      <p:ext uri="{BB962C8B-B14F-4D97-AF65-F5344CB8AC3E}">
        <p14:creationId xmlns:p14="http://schemas.microsoft.com/office/powerpoint/2010/main" val="121882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4C4D3B75-11A8-4D40-9ED4-FABE721907FE}" type="slidenum">
              <a:rPr lang="en-US">
                <a:latin typeface="Arial" charset="0"/>
              </a:rPr>
              <a:pPr/>
              <a:t>2</a:t>
            </a:fld>
            <a:endParaRPr lang="en-US">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8494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31F9A4D6-C540-4D4A-AD32-0340F617514E}" type="slidenum">
              <a:rPr lang="en-US" smtClean="0"/>
              <a:pPr/>
              <a:t>45</a:t>
            </a:fld>
            <a:endParaRPr lang="en-US" smtClean="0"/>
          </a:p>
        </p:txBody>
      </p:sp>
      <p:sp>
        <p:nvSpPr>
          <p:cNvPr id="66563" name="Rectangle 2"/>
          <p:cNvSpPr>
            <a:spLocks noGrp="1" noRot="1" noChangeAspect="1" noChangeArrowheads="1" noTextEdit="1"/>
          </p:cNvSpPr>
          <p:nvPr>
            <p:ph type="sldImg"/>
          </p:nvPr>
        </p:nvSpPr>
        <p:spPr>
          <a:xfrm>
            <a:off x="1144588" y="685800"/>
            <a:ext cx="4572000" cy="3429000"/>
          </a:xfrm>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smtClean="0"/>
          </a:p>
        </p:txBody>
      </p:sp>
    </p:spTree>
    <p:extLst>
      <p:ext uri="{BB962C8B-B14F-4D97-AF65-F5344CB8AC3E}">
        <p14:creationId xmlns:p14="http://schemas.microsoft.com/office/powerpoint/2010/main" val="169296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3FF0680A-230A-4032-9655-2333FF5D55E0}" type="slidenum">
              <a:rPr lang="en-US" smtClean="0"/>
              <a:pPr/>
              <a:t>46</a:t>
            </a:fld>
            <a:endParaRPr lang="en-US" smtClean="0"/>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smtClean="0"/>
          </a:p>
        </p:txBody>
      </p:sp>
    </p:spTree>
    <p:extLst>
      <p:ext uri="{BB962C8B-B14F-4D97-AF65-F5344CB8AC3E}">
        <p14:creationId xmlns:p14="http://schemas.microsoft.com/office/powerpoint/2010/main" val="360434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087EDFF8-839C-49E3-AC19-22C34C0EC7A5}" type="slidenum">
              <a:rPr lang="en-US" smtClean="0"/>
              <a:pPr/>
              <a:t>47</a:t>
            </a:fld>
            <a:endParaRPr lang="en-US" smtClean="0"/>
          </a:p>
        </p:txBody>
      </p:sp>
      <p:sp>
        <p:nvSpPr>
          <p:cNvPr id="68611" name="Rectangle 2"/>
          <p:cNvSpPr>
            <a:spLocks noGrp="1" noRot="1" noChangeAspect="1" noChangeArrowheads="1" noTextEdit="1"/>
          </p:cNvSpPr>
          <p:nvPr>
            <p:ph type="sldImg"/>
          </p:nvPr>
        </p:nvSpPr>
        <p:spPr>
          <a:xfrm>
            <a:off x="1144588" y="685800"/>
            <a:ext cx="4572000" cy="3429000"/>
          </a:xfrm>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dirty="0" smtClean="0"/>
          </a:p>
        </p:txBody>
      </p:sp>
    </p:spTree>
    <p:extLst>
      <p:ext uri="{BB962C8B-B14F-4D97-AF65-F5344CB8AC3E}">
        <p14:creationId xmlns:p14="http://schemas.microsoft.com/office/powerpoint/2010/main" val="2497303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EF93CD7E-9A08-418C-B134-360C2C6E574C}" type="slidenum">
              <a:rPr lang="en-US" smtClean="0"/>
              <a:pPr/>
              <a:t>64</a:t>
            </a:fld>
            <a:endParaRPr lang="en-US" smtClean="0"/>
          </a:p>
        </p:txBody>
      </p:sp>
      <p:sp>
        <p:nvSpPr>
          <p:cNvPr id="70659" name="Rectangle 2"/>
          <p:cNvSpPr>
            <a:spLocks noGrp="1" noRot="1" noChangeAspect="1" noChangeArrowheads="1" noTextEdit="1"/>
          </p:cNvSpPr>
          <p:nvPr>
            <p:ph type="sldImg"/>
          </p:nvPr>
        </p:nvSpPr>
        <p:spPr>
          <a:xfrm>
            <a:off x="1101725" y="676275"/>
            <a:ext cx="4610100" cy="3457575"/>
          </a:xfrm>
          <a:ln/>
        </p:spPr>
      </p:sp>
      <p:sp>
        <p:nvSpPr>
          <p:cNvPr id="70660" name="Rectangle 3"/>
          <p:cNvSpPr>
            <a:spLocks noGrp="1" noChangeArrowheads="1"/>
          </p:cNvSpPr>
          <p:nvPr>
            <p:ph type="body" idx="1"/>
          </p:nvPr>
        </p:nvSpPr>
        <p:spPr>
          <a:xfrm>
            <a:off x="898525" y="4359275"/>
            <a:ext cx="5011738" cy="413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5" tIns="44998" rIns="89995" bIns="44998"/>
          <a:lstStyle/>
          <a:p>
            <a:pPr eaLnBrk="1" hangingPunct="1"/>
            <a:endParaRPr lang="en-GB" smtClean="0"/>
          </a:p>
        </p:txBody>
      </p:sp>
    </p:spTree>
    <p:extLst>
      <p:ext uri="{BB962C8B-B14F-4D97-AF65-F5344CB8AC3E}">
        <p14:creationId xmlns:p14="http://schemas.microsoft.com/office/powerpoint/2010/main" val="3547971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041BDEE-3DFE-4776-8547-E904824053C7}" type="slidenum">
              <a:rPr lang="en-US" smtClean="0"/>
              <a:pPr/>
              <a:t>65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smtClean="0"/>
          </a:p>
        </p:txBody>
      </p:sp>
    </p:spTree>
    <p:extLst>
      <p:ext uri="{BB962C8B-B14F-4D97-AF65-F5344CB8AC3E}">
        <p14:creationId xmlns:p14="http://schemas.microsoft.com/office/powerpoint/2010/main" val="2376395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1F3FA235-7B58-4212-A143-88504BB7FB95}" type="slidenum">
              <a:rPr lang="en-US" smtClean="0"/>
              <a:pPr/>
              <a:t>66</a:t>
            </a:fld>
            <a:endParaRPr lang="en-US" smtClean="0"/>
          </a:p>
        </p:txBody>
      </p:sp>
      <p:sp>
        <p:nvSpPr>
          <p:cNvPr id="72707" name="Rectangle 2"/>
          <p:cNvSpPr>
            <a:spLocks noGrp="1" noRot="1" noChangeAspect="1" noChangeArrowheads="1" noTextEdit="1"/>
          </p:cNvSpPr>
          <p:nvPr>
            <p:ph type="sldImg"/>
          </p:nvPr>
        </p:nvSpPr>
        <p:spPr>
          <a:xfrm>
            <a:off x="1143000" y="687388"/>
            <a:ext cx="4572000" cy="3429000"/>
          </a:xfrm>
          <a:ln/>
        </p:spPr>
      </p:sp>
      <p:sp>
        <p:nvSpPr>
          <p:cNvPr id="72708" name="Rectangle 3"/>
          <p:cNvSpPr>
            <a:spLocks noGrp="1" noChangeArrowheads="1"/>
          </p:cNvSpPr>
          <p:nvPr>
            <p:ph type="body" idx="1"/>
          </p:nvPr>
        </p:nvSpPr>
        <p:spPr>
          <a:xfrm>
            <a:off x="912813" y="4343400"/>
            <a:ext cx="5032375"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that Quality of Service is not one of the benefits of IPv6 over IPv4, despite what you may have heard.  Both versions of IP have exactly the same QoS features defined.  The only difference is the presence of the Flow Label field in IPv6, which allows more efficient packet classification by routers, but this is really a minor implementation optimization, rather than a significant new QoS feature.</a:t>
            </a:r>
          </a:p>
        </p:txBody>
      </p:sp>
    </p:spTree>
    <p:extLst>
      <p:ext uri="{BB962C8B-B14F-4D97-AF65-F5344CB8AC3E}">
        <p14:creationId xmlns:p14="http://schemas.microsoft.com/office/powerpoint/2010/main" val="137466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27D2C756-BA8E-40EB-B8F7-5A777785904E}" type="slidenum">
              <a:rPr lang="en-US">
                <a:latin typeface="Arial" charset="0"/>
              </a:rPr>
              <a:pPr/>
              <a:t>5</a:t>
            </a:fld>
            <a:endParaRPr lang="en-US">
              <a:latin typeface="Arial" charset="0"/>
            </a:endParaRPr>
          </a:p>
        </p:txBody>
      </p:sp>
      <p:sp>
        <p:nvSpPr>
          <p:cNvPr id="245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nchor="b"/>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r"/>
            <a:fld id="{DB6E48CE-033D-47D3-8BC5-4917BF121820}" type="slidenum">
              <a:rPr lang="en-US" sz="1200">
                <a:latin typeface="Times New Roman" pitchFamily="18" charset="0"/>
              </a:rPr>
              <a:pPr algn="r"/>
              <a:t>5</a:t>
            </a:fld>
            <a:endParaRPr lang="en-US" sz="1200">
              <a:latin typeface="Times New Roman" pitchFamily="18" charset="0"/>
            </a:endParaRPr>
          </a:p>
        </p:txBody>
      </p:sp>
      <p:sp>
        <p:nvSpPr>
          <p:cNvPr id="24580" name="Rectangle 2"/>
          <p:cNvSpPr>
            <a:spLocks noGrp="1" noRot="1" noChangeAspect="1" noChangeArrowheads="1" noTextEdit="1"/>
          </p:cNvSpPr>
          <p:nvPr>
            <p:ph type="sldImg"/>
          </p:nvPr>
        </p:nvSpPr>
        <p:spPr>
          <a:xfrm>
            <a:off x="1144588" y="685800"/>
            <a:ext cx="4572000" cy="3429000"/>
          </a:xfrm>
          <a:ln/>
        </p:spPr>
      </p:sp>
      <p:sp>
        <p:nvSpPr>
          <p:cNvPr id="2458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lstStyle/>
          <a:p>
            <a:pPr eaLnBrk="1" hangingPunct="1"/>
            <a:endParaRPr lang="en-US" smtClean="0"/>
          </a:p>
        </p:txBody>
      </p:sp>
    </p:spTree>
    <p:extLst>
      <p:ext uri="{BB962C8B-B14F-4D97-AF65-F5344CB8AC3E}">
        <p14:creationId xmlns:p14="http://schemas.microsoft.com/office/powerpoint/2010/main" val="188014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6F8CD9F-C684-4811-BABD-534D3ED10900}" type="slidenum">
              <a:rPr lang="en-US" altLang="en-US"/>
              <a:pPr eaLnBrk="1" hangingPunct="1">
                <a:spcBef>
                  <a:spcPct val="0"/>
                </a:spcBef>
              </a:pPr>
              <a:t>11</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smtClean="0">
              <a:latin typeface="Arial" panose="020B0604020202020204" pitchFamily="34" charset="0"/>
            </a:endParaRPr>
          </a:p>
        </p:txBody>
      </p:sp>
    </p:spTree>
    <p:extLst>
      <p:ext uri="{BB962C8B-B14F-4D97-AF65-F5344CB8AC3E}">
        <p14:creationId xmlns:p14="http://schemas.microsoft.com/office/powerpoint/2010/main" val="2741897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B1093A4E-D397-4C7E-A1F5-BDFA070803DA}" type="slidenum">
              <a:rPr lang="en-US">
                <a:latin typeface="Arial" charset="0"/>
              </a:rPr>
              <a:pPr/>
              <a:t>13</a:t>
            </a:fld>
            <a:endParaRPr lang="en-US">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04" tIns="45752" rIns="91504" bIns="45752"/>
          <a:lstStyle/>
          <a:p>
            <a:pPr defTabSz="900113" eaLnBrk="1" hangingPunct="1">
              <a:spcBef>
                <a:spcPct val="0"/>
              </a:spcBef>
            </a:pPr>
            <a:endParaRPr kumimoji="1" lang="en-US" smtClean="0"/>
          </a:p>
        </p:txBody>
      </p:sp>
    </p:spTree>
    <p:extLst>
      <p:ext uri="{BB962C8B-B14F-4D97-AF65-F5344CB8AC3E}">
        <p14:creationId xmlns:p14="http://schemas.microsoft.com/office/powerpoint/2010/main" val="2451450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7E52F62A-0C66-4D0C-90F7-5F04B52110A6}" type="slidenum">
              <a:rPr lang="en-US" smtClean="0"/>
              <a:pPr>
                <a:defRPr/>
              </a:pPr>
              <a:t>14</a:t>
            </a:fld>
            <a:endParaRPr lang="en-US"/>
          </a:p>
        </p:txBody>
      </p:sp>
    </p:spTree>
    <p:extLst>
      <p:ext uri="{BB962C8B-B14F-4D97-AF65-F5344CB8AC3E}">
        <p14:creationId xmlns:p14="http://schemas.microsoft.com/office/powerpoint/2010/main" val="3766190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BAEE9127-93F4-44CA-978E-18DFB55A6FE0}" type="slidenum">
              <a:rPr lang="en-US">
                <a:latin typeface="Arial" charset="0"/>
              </a:rPr>
              <a:pPr/>
              <a:t>18</a:t>
            </a:fld>
            <a:endParaRPr lang="en-US">
              <a:latin typeface="Arial" charset="0"/>
            </a:endParaRPr>
          </a:p>
        </p:txBody>
      </p:sp>
      <p:sp>
        <p:nvSpPr>
          <p:cNvPr id="27651" name="Rectangle 2"/>
          <p:cNvSpPr>
            <a:spLocks noGrp="1" noRot="1" noChangeAspect="1" noChangeArrowheads="1" noTextEdit="1"/>
          </p:cNvSpPr>
          <p:nvPr>
            <p:ph type="sldImg"/>
          </p:nvPr>
        </p:nvSpPr>
        <p:spPr>
          <a:xfrm>
            <a:off x="1144588" y="685800"/>
            <a:ext cx="4572000" cy="3429000"/>
          </a:xfrm>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00775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sz="2000" dirty="0" smtClean="0"/>
              <a:t>address format: </a:t>
            </a:r>
            <a:r>
              <a:rPr lang="en-US" sz="2000" dirty="0" err="1" smtClean="0">
                <a:solidFill>
                  <a:srgbClr val="FF0000"/>
                </a:solidFill>
              </a:rPr>
              <a:t>a.b.c.d</a:t>
            </a:r>
            <a:r>
              <a:rPr lang="en-US" sz="2000" dirty="0" smtClean="0">
                <a:solidFill>
                  <a:srgbClr val="FF0000"/>
                </a:solidFill>
              </a:rPr>
              <a:t>/x</a:t>
            </a:r>
          </a:p>
          <a:p>
            <a:pPr lvl="1" eaLnBrk="1" hangingPunct="1">
              <a:lnSpc>
                <a:spcPct val="90000"/>
              </a:lnSpc>
            </a:pPr>
            <a:r>
              <a:rPr lang="en-US" sz="2000" dirty="0" smtClean="0"/>
              <a:t>x is # bits in subnet portion of address (Higher order bits)</a:t>
            </a:r>
          </a:p>
          <a:p>
            <a:pPr lvl="1" eaLnBrk="1" hangingPunct="1">
              <a:lnSpc>
                <a:spcPct val="90000"/>
              </a:lnSpc>
            </a:pPr>
            <a:r>
              <a:rPr lang="en-US" sz="2000" dirty="0" smtClean="0"/>
              <a:t>Less significant 32-x bits are represented as 0</a:t>
            </a:r>
          </a:p>
          <a:p>
            <a:endParaRPr lang="en-US" dirty="0"/>
          </a:p>
        </p:txBody>
      </p:sp>
      <p:sp>
        <p:nvSpPr>
          <p:cNvPr id="4" name="Slide Number Placeholder 3"/>
          <p:cNvSpPr>
            <a:spLocks noGrp="1"/>
          </p:cNvSpPr>
          <p:nvPr>
            <p:ph type="sldNum" sz="quarter" idx="10"/>
          </p:nvPr>
        </p:nvSpPr>
        <p:spPr/>
        <p:txBody>
          <a:bodyPr/>
          <a:lstStyle/>
          <a:p>
            <a:pPr>
              <a:defRPr/>
            </a:pPr>
            <a:fld id="{28219E07-8861-4F10-B889-B47898E9DF90}" type="slidenum">
              <a:rPr lang="en-US" smtClean="0"/>
              <a:pPr>
                <a:defRPr/>
              </a:pPr>
              <a:t>30</a:t>
            </a:fld>
            <a:endParaRPr lang="en-US"/>
          </a:p>
        </p:txBody>
      </p:sp>
    </p:spTree>
    <p:extLst>
      <p:ext uri="{BB962C8B-B14F-4D97-AF65-F5344CB8AC3E}">
        <p14:creationId xmlns:p14="http://schemas.microsoft.com/office/powerpoint/2010/main" val="1591020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sz="2000" dirty="0" smtClean="0"/>
              <a:t>address format: </a:t>
            </a:r>
            <a:r>
              <a:rPr lang="en-US" sz="2000" dirty="0" err="1" smtClean="0">
                <a:solidFill>
                  <a:srgbClr val="FF0000"/>
                </a:solidFill>
              </a:rPr>
              <a:t>a.b.c.d</a:t>
            </a:r>
            <a:r>
              <a:rPr lang="en-US" sz="2000" dirty="0" smtClean="0">
                <a:solidFill>
                  <a:srgbClr val="FF0000"/>
                </a:solidFill>
              </a:rPr>
              <a:t>/x</a:t>
            </a:r>
          </a:p>
          <a:p>
            <a:pPr lvl="1" eaLnBrk="1" hangingPunct="1">
              <a:lnSpc>
                <a:spcPct val="90000"/>
              </a:lnSpc>
            </a:pPr>
            <a:r>
              <a:rPr lang="en-US" sz="2000" dirty="0" smtClean="0"/>
              <a:t>x is # bits in subnet portion of address (Higher order bits)</a:t>
            </a:r>
          </a:p>
          <a:p>
            <a:pPr lvl="1" eaLnBrk="1" hangingPunct="1">
              <a:lnSpc>
                <a:spcPct val="90000"/>
              </a:lnSpc>
            </a:pPr>
            <a:r>
              <a:rPr lang="en-US" sz="2000" dirty="0" smtClean="0"/>
              <a:t>Less significant 32-x bits are represented as 0</a:t>
            </a:r>
          </a:p>
          <a:p>
            <a:endParaRPr lang="en-US" dirty="0"/>
          </a:p>
        </p:txBody>
      </p:sp>
      <p:sp>
        <p:nvSpPr>
          <p:cNvPr id="4" name="Slide Number Placeholder 3"/>
          <p:cNvSpPr>
            <a:spLocks noGrp="1"/>
          </p:cNvSpPr>
          <p:nvPr>
            <p:ph type="sldNum" sz="quarter" idx="10"/>
          </p:nvPr>
        </p:nvSpPr>
        <p:spPr/>
        <p:txBody>
          <a:bodyPr/>
          <a:lstStyle/>
          <a:p>
            <a:pPr>
              <a:defRPr/>
            </a:pPr>
            <a:fld id="{28219E07-8861-4F10-B889-B47898E9DF90}" type="slidenum">
              <a:rPr lang="en-US" smtClean="0"/>
              <a:pPr>
                <a:defRPr/>
              </a:pPr>
              <a:t>31</a:t>
            </a:fld>
            <a:endParaRPr lang="en-US"/>
          </a:p>
        </p:txBody>
      </p:sp>
    </p:spTree>
    <p:extLst>
      <p:ext uri="{BB962C8B-B14F-4D97-AF65-F5344CB8AC3E}">
        <p14:creationId xmlns:p14="http://schemas.microsoft.com/office/powerpoint/2010/main" val="416321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sz="2000" dirty="0" smtClean="0"/>
              <a:t>address format: </a:t>
            </a:r>
            <a:r>
              <a:rPr lang="en-US" sz="2000" dirty="0" err="1" smtClean="0">
                <a:solidFill>
                  <a:srgbClr val="FF0000"/>
                </a:solidFill>
              </a:rPr>
              <a:t>a.b.c.d</a:t>
            </a:r>
            <a:r>
              <a:rPr lang="en-US" sz="2000" dirty="0" smtClean="0">
                <a:solidFill>
                  <a:srgbClr val="FF0000"/>
                </a:solidFill>
              </a:rPr>
              <a:t>/x</a:t>
            </a:r>
          </a:p>
          <a:p>
            <a:pPr lvl="1" eaLnBrk="1" hangingPunct="1">
              <a:lnSpc>
                <a:spcPct val="90000"/>
              </a:lnSpc>
            </a:pPr>
            <a:r>
              <a:rPr lang="en-US" sz="2000" dirty="0" smtClean="0"/>
              <a:t>x is # bits in subnet portion of address (Higher order bits)</a:t>
            </a:r>
          </a:p>
          <a:p>
            <a:pPr lvl="1" eaLnBrk="1" hangingPunct="1">
              <a:lnSpc>
                <a:spcPct val="90000"/>
              </a:lnSpc>
            </a:pPr>
            <a:r>
              <a:rPr lang="en-US" sz="2000" dirty="0" smtClean="0"/>
              <a:t>Less significant 32-x bits are represented as 0</a:t>
            </a:r>
          </a:p>
          <a:p>
            <a:endParaRPr lang="en-US" dirty="0"/>
          </a:p>
        </p:txBody>
      </p:sp>
      <p:sp>
        <p:nvSpPr>
          <p:cNvPr id="4" name="Slide Number Placeholder 3"/>
          <p:cNvSpPr>
            <a:spLocks noGrp="1"/>
          </p:cNvSpPr>
          <p:nvPr>
            <p:ph type="sldNum" sz="quarter" idx="10"/>
          </p:nvPr>
        </p:nvSpPr>
        <p:spPr/>
        <p:txBody>
          <a:bodyPr/>
          <a:lstStyle/>
          <a:p>
            <a:pPr>
              <a:defRPr/>
            </a:pPr>
            <a:fld id="{28219E07-8861-4F10-B889-B47898E9DF90}" type="slidenum">
              <a:rPr lang="en-US" smtClean="0"/>
              <a:pPr>
                <a:defRPr/>
              </a:pPr>
              <a:t>32</a:t>
            </a:fld>
            <a:endParaRPr lang="en-US"/>
          </a:p>
        </p:txBody>
      </p:sp>
    </p:spTree>
    <p:extLst>
      <p:ext uri="{BB962C8B-B14F-4D97-AF65-F5344CB8AC3E}">
        <p14:creationId xmlns:p14="http://schemas.microsoft.com/office/powerpoint/2010/main" val="1450985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609600" y="6172200"/>
            <a:ext cx="7924800" cy="0"/>
          </a:xfrm>
          <a:prstGeom prst="line">
            <a:avLst/>
          </a:prstGeom>
          <a:noFill/>
          <a:ln w="3175">
            <a:solidFill>
              <a:srgbClr val="FF0000"/>
            </a:solidFill>
            <a:round/>
            <a:headEnd/>
            <a:tailEnd/>
          </a:ln>
          <a:effectLst/>
        </p:spPr>
        <p:txBody>
          <a:bodyPr/>
          <a:lstStyle/>
          <a:p>
            <a:pPr>
              <a:defRPr/>
            </a:pPr>
            <a:endParaRPr lang="en-US"/>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93738"/>
            <a:ext cx="11795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log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693738"/>
            <a:ext cx="100806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7" name="Rectangle 5"/>
          <p:cNvSpPr>
            <a:spLocks noGrp="1" noChangeArrowheads="1"/>
          </p:cNvSpPr>
          <p:nvPr>
            <p:ph type="dt" sz="half" idx="10"/>
          </p:nvPr>
        </p:nvSpPr>
        <p:spPr>
          <a:xfrm>
            <a:off x="457200" y="6245225"/>
            <a:ext cx="2133600" cy="476250"/>
          </a:xfrm>
        </p:spPr>
        <p:txBody>
          <a:bodyPr/>
          <a:lstStyle>
            <a:lvl1pPr>
              <a:defRPr smtClean="0"/>
            </a:lvl1pPr>
          </a:lstStyle>
          <a:p>
            <a:pPr>
              <a:defRPr/>
            </a:pPr>
            <a:fld id="{D52E2A9E-9E1F-46AC-826A-7B6BF6800909}" type="datetime1">
              <a:rPr lang="en-US"/>
              <a:pPr>
                <a:defRPr/>
              </a:pPr>
              <a:t>4/12/2017</a:t>
            </a:fld>
            <a:endParaRPr lang="en-US"/>
          </a:p>
        </p:txBody>
      </p:sp>
      <p:sp>
        <p:nvSpPr>
          <p:cNvPr id="8" name="Rectangle 6"/>
          <p:cNvSpPr>
            <a:spLocks noGrp="1" noChangeArrowheads="1"/>
          </p:cNvSpPr>
          <p:nvPr>
            <p:ph type="ftr" sz="quarter" idx="11"/>
          </p:nvPr>
        </p:nvSpPr>
        <p:spPr/>
        <p:txBody>
          <a:bodyPr/>
          <a:lstStyle>
            <a:lvl1pPr>
              <a:defRPr smtClean="0"/>
            </a:lvl1pPr>
          </a:lstStyle>
          <a:p>
            <a:pPr>
              <a:defRPr/>
            </a:pPr>
            <a:r>
              <a:rPr lang="en-US"/>
              <a:t>Ece GURAN SCHMIDT EE444</a:t>
            </a:r>
          </a:p>
        </p:txBody>
      </p:sp>
      <p:sp>
        <p:nvSpPr>
          <p:cNvPr id="9" name="Rectangle 7"/>
          <p:cNvSpPr>
            <a:spLocks noGrp="1" noChangeArrowheads="1"/>
          </p:cNvSpPr>
          <p:nvPr>
            <p:ph type="sldNum" sz="quarter" idx="12"/>
          </p:nvPr>
        </p:nvSpPr>
        <p:spPr>
          <a:xfrm>
            <a:off x="6553200" y="6245225"/>
            <a:ext cx="2133600" cy="476250"/>
          </a:xfrm>
        </p:spPr>
        <p:txBody>
          <a:bodyPr/>
          <a:lstStyle>
            <a:lvl1pPr>
              <a:defRPr smtClean="0"/>
            </a:lvl1pPr>
          </a:lstStyle>
          <a:p>
            <a:pPr>
              <a:defRPr/>
            </a:pPr>
            <a:fld id="{4AF20E74-8C15-4057-B5EF-018C46EF164D}" type="slidenum">
              <a:rPr lang="en-US"/>
              <a:pPr>
                <a:defRPr/>
              </a:pPr>
              <a:t>‹#›</a:t>
            </a:fld>
            <a:endParaRPr lang="en-US"/>
          </a:p>
        </p:txBody>
      </p:sp>
    </p:spTree>
    <p:extLst>
      <p:ext uri="{BB962C8B-B14F-4D97-AF65-F5344CB8AC3E}">
        <p14:creationId xmlns:p14="http://schemas.microsoft.com/office/powerpoint/2010/main" val="253590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8F65FDB4-A247-4696-A8E4-9F8B42621A78}" type="datetime1">
              <a:rPr lang="en-US"/>
              <a:pPr>
                <a:defRPr/>
              </a:pPr>
              <a:t>4/12/2017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6" name="Rectangle 10"/>
          <p:cNvSpPr>
            <a:spLocks noGrp="1" noChangeArrowheads="1"/>
          </p:cNvSpPr>
          <p:nvPr>
            <p:ph type="sldNum" sz="quarter" idx="12"/>
          </p:nvPr>
        </p:nvSpPr>
        <p:spPr>
          <a:ln/>
        </p:spPr>
        <p:txBody>
          <a:bodyPr/>
          <a:lstStyle>
            <a:lvl1pPr>
              <a:defRPr/>
            </a:lvl1pPr>
          </a:lstStyle>
          <a:p>
            <a:pPr>
              <a:defRPr/>
            </a:pPr>
            <a:fld id="{E120DEB1-7959-4E58-97E3-4DEEB8C27259}" type="slidenum">
              <a:rPr lang="en-US"/>
              <a:pPr>
                <a:defRPr/>
              </a:pPr>
              <a:t>‹#›</a:t>
            </a:fld>
            <a:endParaRPr lang="en-US"/>
          </a:p>
        </p:txBody>
      </p:sp>
    </p:spTree>
    <p:extLst>
      <p:ext uri="{BB962C8B-B14F-4D97-AF65-F5344CB8AC3E}">
        <p14:creationId xmlns:p14="http://schemas.microsoft.com/office/powerpoint/2010/main" val="372221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93133F8B-C659-43AC-9D63-8BEBF0252AE8}" type="datetime1">
              <a:rPr lang="en-US"/>
              <a:pPr>
                <a:defRPr/>
              </a:pPr>
              <a:t>4/12/2017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6" name="Rectangle 10"/>
          <p:cNvSpPr>
            <a:spLocks noGrp="1" noChangeArrowheads="1"/>
          </p:cNvSpPr>
          <p:nvPr>
            <p:ph type="sldNum" sz="quarter" idx="12"/>
          </p:nvPr>
        </p:nvSpPr>
        <p:spPr>
          <a:ln/>
        </p:spPr>
        <p:txBody>
          <a:bodyPr/>
          <a:lstStyle>
            <a:lvl1pPr>
              <a:defRPr/>
            </a:lvl1pPr>
          </a:lstStyle>
          <a:p>
            <a:pPr>
              <a:defRPr/>
            </a:pPr>
            <a:fld id="{228D876E-5B54-4875-8A90-B76181D75FDE}" type="slidenum">
              <a:rPr lang="en-US"/>
              <a:pPr>
                <a:defRPr/>
              </a:pPr>
              <a:t>‹#›</a:t>
            </a:fld>
            <a:endParaRPr lang="en-US"/>
          </a:p>
        </p:txBody>
      </p:sp>
    </p:spTree>
    <p:extLst>
      <p:ext uri="{BB962C8B-B14F-4D97-AF65-F5344CB8AC3E}">
        <p14:creationId xmlns:p14="http://schemas.microsoft.com/office/powerpoint/2010/main" val="638732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753B35F5-52BE-4762-AE89-E7D2E5DEBF5A}" type="datetime1">
              <a:rPr lang="en-US"/>
              <a:pPr>
                <a:defRPr/>
              </a:pPr>
              <a:t>4/12/2017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7" name="Rectangle 10"/>
          <p:cNvSpPr>
            <a:spLocks noGrp="1" noChangeArrowheads="1"/>
          </p:cNvSpPr>
          <p:nvPr>
            <p:ph type="sldNum" sz="quarter" idx="12"/>
          </p:nvPr>
        </p:nvSpPr>
        <p:spPr>
          <a:ln/>
        </p:spPr>
        <p:txBody>
          <a:bodyPr/>
          <a:lstStyle>
            <a:lvl1pPr>
              <a:defRPr/>
            </a:lvl1pPr>
          </a:lstStyle>
          <a:p>
            <a:pPr>
              <a:defRPr/>
            </a:pPr>
            <a:fld id="{8EBFCB26-F2F5-4CD4-88B5-EFD6D6EC4E16}" type="slidenum">
              <a:rPr lang="en-US"/>
              <a:pPr>
                <a:defRPr/>
              </a:pPr>
              <a:t>‹#›</a:t>
            </a:fld>
            <a:endParaRPr lang="en-US"/>
          </a:p>
        </p:txBody>
      </p:sp>
    </p:spTree>
    <p:extLst>
      <p:ext uri="{BB962C8B-B14F-4D97-AF65-F5344CB8AC3E}">
        <p14:creationId xmlns:p14="http://schemas.microsoft.com/office/powerpoint/2010/main" val="39397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3AE62B96-554F-4DB9-B5E1-711D5086700B}" type="datetime1">
              <a:rPr lang="en-US"/>
              <a:pPr>
                <a:defRPr/>
              </a:pPr>
              <a:t>4/12/2017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6" name="Rectangle 10"/>
          <p:cNvSpPr>
            <a:spLocks noGrp="1" noChangeArrowheads="1"/>
          </p:cNvSpPr>
          <p:nvPr>
            <p:ph type="sldNum" sz="quarter" idx="12"/>
          </p:nvPr>
        </p:nvSpPr>
        <p:spPr>
          <a:ln/>
        </p:spPr>
        <p:txBody>
          <a:bodyPr/>
          <a:lstStyle>
            <a:lvl1pPr>
              <a:defRPr/>
            </a:lvl1pPr>
          </a:lstStyle>
          <a:p>
            <a:pPr>
              <a:defRPr/>
            </a:pPr>
            <a:fld id="{1D2C3DD3-CE47-446E-A9D4-D995D0ECCA69}" type="slidenum">
              <a:rPr lang="en-US"/>
              <a:pPr>
                <a:defRPr/>
              </a:pPr>
              <a:t>‹#›</a:t>
            </a:fld>
            <a:endParaRPr lang="en-US"/>
          </a:p>
        </p:txBody>
      </p:sp>
    </p:spTree>
    <p:extLst>
      <p:ext uri="{BB962C8B-B14F-4D97-AF65-F5344CB8AC3E}">
        <p14:creationId xmlns:p14="http://schemas.microsoft.com/office/powerpoint/2010/main" val="130777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1BAFB225-E48B-4B56-9A98-FBAD62492699}" type="datetime1">
              <a:rPr lang="en-US"/>
              <a:pPr>
                <a:defRPr/>
              </a:pPr>
              <a:t>4/12/2017</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6" name="Rectangle 10"/>
          <p:cNvSpPr>
            <a:spLocks noGrp="1" noChangeArrowheads="1"/>
          </p:cNvSpPr>
          <p:nvPr>
            <p:ph type="sldNum" sz="quarter" idx="12"/>
          </p:nvPr>
        </p:nvSpPr>
        <p:spPr>
          <a:ln/>
        </p:spPr>
        <p:txBody>
          <a:bodyPr/>
          <a:lstStyle>
            <a:lvl1pPr>
              <a:defRPr/>
            </a:lvl1pPr>
          </a:lstStyle>
          <a:p>
            <a:pPr>
              <a:defRPr/>
            </a:pPr>
            <a:fld id="{0B161C86-7693-412E-8984-695FA6C4831A}" type="slidenum">
              <a:rPr lang="en-US"/>
              <a:pPr>
                <a:defRPr/>
              </a:pPr>
              <a:t>‹#›</a:t>
            </a:fld>
            <a:endParaRPr lang="en-US"/>
          </a:p>
        </p:txBody>
      </p:sp>
    </p:spTree>
    <p:extLst>
      <p:ext uri="{BB962C8B-B14F-4D97-AF65-F5344CB8AC3E}">
        <p14:creationId xmlns:p14="http://schemas.microsoft.com/office/powerpoint/2010/main" val="3125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48858BE4-9445-4B04-984A-21302A5A6D57}" type="datetime1">
              <a:rPr lang="en-US"/>
              <a:pPr>
                <a:defRPr/>
              </a:pPr>
              <a:t>4/12/2017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7" name="Rectangle 10"/>
          <p:cNvSpPr>
            <a:spLocks noGrp="1" noChangeArrowheads="1"/>
          </p:cNvSpPr>
          <p:nvPr>
            <p:ph type="sldNum" sz="quarter" idx="12"/>
          </p:nvPr>
        </p:nvSpPr>
        <p:spPr>
          <a:ln/>
        </p:spPr>
        <p:txBody>
          <a:bodyPr/>
          <a:lstStyle>
            <a:lvl1pPr>
              <a:defRPr/>
            </a:lvl1pPr>
          </a:lstStyle>
          <a:p>
            <a:pPr>
              <a:defRPr/>
            </a:pPr>
            <a:fld id="{4049E5D4-EEDD-451E-9418-06888B240D0A}" type="slidenum">
              <a:rPr lang="en-US"/>
              <a:pPr>
                <a:defRPr/>
              </a:pPr>
              <a:t>‹#›</a:t>
            </a:fld>
            <a:endParaRPr lang="en-US"/>
          </a:p>
        </p:txBody>
      </p:sp>
    </p:spTree>
    <p:extLst>
      <p:ext uri="{BB962C8B-B14F-4D97-AF65-F5344CB8AC3E}">
        <p14:creationId xmlns:p14="http://schemas.microsoft.com/office/powerpoint/2010/main" val="117466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2E2C1EB0-88D9-414A-8189-AE63217E14D2}" type="datetime1">
              <a:rPr lang="en-US"/>
              <a:pPr>
                <a:defRPr/>
              </a:pPr>
              <a:t>4/12/2017</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9" name="Rectangle 10"/>
          <p:cNvSpPr>
            <a:spLocks noGrp="1" noChangeArrowheads="1"/>
          </p:cNvSpPr>
          <p:nvPr>
            <p:ph type="sldNum" sz="quarter" idx="12"/>
          </p:nvPr>
        </p:nvSpPr>
        <p:spPr>
          <a:ln/>
        </p:spPr>
        <p:txBody>
          <a:bodyPr/>
          <a:lstStyle>
            <a:lvl1pPr>
              <a:defRPr/>
            </a:lvl1pPr>
          </a:lstStyle>
          <a:p>
            <a:pPr>
              <a:defRPr/>
            </a:pPr>
            <a:fld id="{E4AD4C3F-B41D-43DE-9C97-B573E6D70F69}" type="slidenum">
              <a:rPr lang="en-US"/>
              <a:pPr>
                <a:defRPr/>
              </a:pPr>
              <a:t>‹#›</a:t>
            </a:fld>
            <a:endParaRPr lang="en-US"/>
          </a:p>
        </p:txBody>
      </p:sp>
    </p:spTree>
    <p:extLst>
      <p:ext uri="{BB962C8B-B14F-4D97-AF65-F5344CB8AC3E}">
        <p14:creationId xmlns:p14="http://schemas.microsoft.com/office/powerpoint/2010/main" val="139653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7EA98860-5435-48D8-8F14-4EAA34F65FFC}" type="datetime1">
              <a:rPr lang="en-US"/>
              <a:pPr>
                <a:defRPr/>
              </a:pPr>
              <a:t>4/12/2017</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5" name="Rectangle 10"/>
          <p:cNvSpPr>
            <a:spLocks noGrp="1" noChangeArrowheads="1"/>
          </p:cNvSpPr>
          <p:nvPr>
            <p:ph type="sldNum" sz="quarter" idx="12"/>
          </p:nvPr>
        </p:nvSpPr>
        <p:spPr>
          <a:ln/>
        </p:spPr>
        <p:txBody>
          <a:bodyPr/>
          <a:lstStyle>
            <a:lvl1pPr>
              <a:defRPr/>
            </a:lvl1pPr>
          </a:lstStyle>
          <a:p>
            <a:pPr>
              <a:defRPr/>
            </a:pPr>
            <a:fld id="{592192A9-D1A9-40E6-8F73-6310DC274E45}" type="slidenum">
              <a:rPr lang="en-US"/>
              <a:pPr>
                <a:defRPr/>
              </a:pPr>
              <a:t>‹#›</a:t>
            </a:fld>
            <a:endParaRPr lang="en-US"/>
          </a:p>
        </p:txBody>
      </p:sp>
    </p:spTree>
    <p:extLst>
      <p:ext uri="{BB962C8B-B14F-4D97-AF65-F5344CB8AC3E}">
        <p14:creationId xmlns:p14="http://schemas.microsoft.com/office/powerpoint/2010/main" val="105036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9E007623-BA1C-4E45-A347-F3297DD87089}" type="datetime1">
              <a:rPr lang="en-US"/>
              <a:pPr>
                <a:defRPr/>
              </a:pPr>
              <a:t>4/12/2017</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4" name="Rectangle 10"/>
          <p:cNvSpPr>
            <a:spLocks noGrp="1" noChangeArrowheads="1"/>
          </p:cNvSpPr>
          <p:nvPr>
            <p:ph type="sldNum" sz="quarter" idx="12"/>
          </p:nvPr>
        </p:nvSpPr>
        <p:spPr>
          <a:ln/>
        </p:spPr>
        <p:txBody>
          <a:bodyPr/>
          <a:lstStyle>
            <a:lvl1pPr>
              <a:defRPr/>
            </a:lvl1pPr>
          </a:lstStyle>
          <a:p>
            <a:pPr>
              <a:defRPr/>
            </a:pPr>
            <a:fld id="{0688A9C4-94F9-4695-A873-99928E3035B4}" type="slidenum">
              <a:rPr lang="en-US"/>
              <a:pPr>
                <a:defRPr/>
              </a:pPr>
              <a:t>‹#›</a:t>
            </a:fld>
            <a:endParaRPr lang="en-US"/>
          </a:p>
        </p:txBody>
      </p:sp>
    </p:spTree>
    <p:extLst>
      <p:ext uri="{BB962C8B-B14F-4D97-AF65-F5344CB8AC3E}">
        <p14:creationId xmlns:p14="http://schemas.microsoft.com/office/powerpoint/2010/main" val="4434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F45A824B-FA93-4F7C-8C85-B7A236D6328F}" type="datetime1">
              <a:rPr lang="en-US"/>
              <a:pPr>
                <a:defRPr/>
              </a:pPr>
              <a:t>4/12/2017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7" name="Rectangle 10"/>
          <p:cNvSpPr>
            <a:spLocks noGrp="1" noChangeArrowheads="1"/>
          </p:cNvSpPr>
          <p:nvPr>
            <p:ph type="sldNum" sz="quarter" idx="12"/>
          </p:nvPr>
        </p:nvSpPr>
        <p:spPr>
          <a:ln/>
        </p:spPr>
        <p:txBody>
          <a:bodyPr/>
          <a:lstStyle>
            <a:lvl1pPr>
              <a:defRPr/>
            </a:lvl1pPr>
          </a:lstStyle>
          <a:p>
            <a:pPr>
              <a:defRPr/>
            </a:pPr>
            <a:fld id="{F7E7F51B-ADA7-4CEC-A77A-8E2EE570EE5D}" type="slidenum">
              <a:rPr lang="en-US"/>
              <a:pPr>
                <a:defRPr/>
              </a:pPr>
              <a:t>‹#›</a:t>
            </a:fld>
            <a:endParaRPr lang="en-US"/>
          </a:p>
        </p:txBody>
      </p:sp>
    </p:spTree>
    <p:extLst>
      <p:ext uri="{BB962C8B-B14F-4D97-AF65-F5344CB8AC3E}">
        <p14:creationId xmlns:p14="http://schemas.microsoft.com/office/powerpoint/2010/main" val="187673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47D9C55F-1BC8-402D-83AE-A2E995608C00}" type="datetime1">
              <a:rPr lang="en-US"/>
              <a:pPr>
                <a:defRPr/>
              </a:pPr>
              <a:t>4/12/2017</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Ece GURAN SCHMIDT EE444</a:t>
            </a:r>
          </a:p>
        </p:txBody>
      </p:sp>
      <p:sp>
        <p:nvSpPr>
          <p:cNvPr id="7" name="Rectangle 10"/>
          <p:cNvSpPr>
            <a:spLocks noGrp="1" noChangeArrowheads="1"/>
          </p:cNvSpPr>
          <p:nvPr>
            <p:ph type="sldNum" sz="quarter" idx="12"/>
          </p:nvPr>
        </p:nvSpPr>
        <p:spPr>
          <a:ln/>
        </p:spPr>
        <p:txBody>
          <a:bodyPr/>
          <a:lstStyle>
            <a:lvl1pPr>
              <a:defRPr/>
            </a:lvl1pPr>
          </a:lstStyle>
          <a:p>
            <a:pPr>
              <a:defRPr/>
            </a:pPr>
            <a:fld id="{49BD9CD1-C276-4BA3-8DB5-EACE822636E4}" type="slidenum">
              <a:rPr lang="en-US"/>
              <a:pPr>
                <a:defRPr/>
              </a:pPr>
              <a:t>‹#›</a:t>
            </a:fld>
            <a:endParaRPr lang="en-US"/>
          </a:p>
        </p:txBody>
      </p:sp>
    </p:spTree>
    <p:extLst>
      <p:ext uri="{BB962C8B-B14F-4D97-AF65-F5344CB8AC3E}">
        <p14:creationId xmlns:p14="http://schemas.microsoft.com/office/powerpoint/2010/main" val="131000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Line 7"/>
          <p:cNvSpPr>
            <a:spLocks noChangeShapeType="1"/>
          </p:cNvSpPr>
          <p:nvPr/>
        </p:nvSpPr>
        <p:spPr bwMode="auto">
          <a:xfrm flipV="1">
            <a:off x="609600" y="6172200"/>
            <a:ext cx="7924800" cy="0"/>
          </a:xfrm>
          <a:prstGeom prst="line">
            <a:avLst/>
          </a:prstGeom>
          <a:noFill/>
          <a:ln w="3175">
            <a:solidFill>
              <a:srgbClr val="FF0000"/>
            </a:solidFill>
            <a:round/>
            <a:headEnd/>
            <a:tailEnd/>
          </a:ln>
          <a:effectLst/>
        </p:spPr>
        <p:txBody>
          <a:bodyPr/>
          <a:lstStyle/>
          <a:p>
            <a:pPr>
              <a:defRPr/>
            </a:pPr>
            <a:endParaRPr lang="en-US"/>
          </a:p>
        </p:txBody>
      </p:sp>
      <p:sp>
        <p:nvSpPr>
          <p:cNvPr id="1032" name="Rectangle 8"/>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smtClean="0">
                <a:latin typeface="Verdana" pitchFamily="34" charset="0"/>
              </a:defRPr>
            </a:lvl1pPr>
          </a:lstStyle>
          <a:p>
            <a:pPr>
              <a:defRPr/>
            </a:pPr>
            <a:fld id="{51F10D3B-191B-4952-BDD9-0DBB38590CD1}" type="datetime1">
              <a:rPr lang="en-US"/>
              <a:pPr>
                <a:defRPr/>
              </a:pPr>
              <a:t>4/12/2017</a:t>
            </a:fld>
            <a:endParaRPr lang="en-US"/>
          </a:p>
        </p:txBody>
      </p:sp>
      <p:sp>
        <p:nvSpPr>
          <p:cNvPr id="1033" name="Rectangle 9"/>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smtClean="0">
                <a:latin typeface="Verdana" pitchFamily="34" charset="0"/>
              </a:defRPr>
            </a:lvl1pPr>
          </a:lstStyle>
          <a:p>
            <a:pPr>
              <a:defRPr/>
            </a:pPr>
            <a:r>
              <a:rPr lang="en-US"/>
              <a:t>Ece GURAN SCHMIDT EE444</a:t>
            </a:r>
          </a:p>
        </p:txBody>
      </p:sp>
      <p:sp>
        <p:nvSpPr>
          <p:cNvPr id="1034" name="Rectangle 10"/>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Verdana" pitchFamily="34" charset="0"/>
              </a:defRPr>
            </a:lvl1pPr>
          </a:lstStyle>
          <a:p>
            <a:pPr>
              <a:defRPr/>
            </a:pPr>
            <a:fld id="{F3899C15-8365-48AE-97BD-08BAF19855D5}" type="slidenum">
              <a:rPr lang="en-US"/>
              <a:pPr>
                <a:defRPr/>
              </a:pPr>
              <a:t>‹#›</a:t>
            </a:fld>
            <a:endParaRPr lang="en-US"/>
          </a:p>
        </p:txBody>
      </p:sp>
      <p:pic>
        <p:nvPicPr>
          <p:cNvPr id="9224"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6216650"/>
            <a:ext cx="7191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2" descr="logo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32088" y="6242050"/>
            <a:ext cx="5762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4.wmf"/><Relationship Id="rId18" Type="http://schemas.openxmlformats.org/officeDocument/2006/relationships/oleObject" Target="../embeddings/oleObject31.bin"/><Relationship Id="rId3" Type="http://schemas.openxmlformats.org/officeDocument/2006/relationships/notesSlide" Target="../notesSlides/notesSlide6.xml"/><Relationship Id="rId21" Type="http://schemas.openxmlformats.org/officeDocument/2006/relationships/oleObject" Target="../embeddings/oleObject34.bin"/><Relationship Id="rId7" Type="http://schemas.openxmlformats.org/officeDocument/2006/relationships/image" Target="../media/image11.wmf"/><Relationship Id="rId12" Type="http://schemas.openxmlformats.org/officeDocument/2006/relationships/oleObject" Target="../embeddings/oleObject26.bin"/><Relationship Id="rId1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oleObject" Target="../embeddings/oleObject29.bin"/><Relationship Id="rId20" Type="http://schemas.openxmlformats.org/officeDocument/2006/relationships/oleObject" Target="../embeddings/oleObject33.bin"/><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oleObject" Target="../embeddings/oleObject25.bin"/><Relationship Id="rId5" Type="http://schemas.openxmlformats.org/officeDocument/2006/relationships/image" Target="../media/image16.png"/><Relationship Id="rId15" Type="http://schemas.openxmlformats.org/officeDocument/2006/relationships/oleObject" Target="../embeddings/oleObject28.bin"/><Relationship Id="rId10" Type="http://schemas.openxmlformats.org/officeDocument/2006/relationships/oleObject" Target="../embeddings/oleObject24.bin"/><Relationship Id="rId19" Type="http://schemas.openxmlformats.org/officeDocument/2006/relationships/oleObject" Target="../embeddings/oleObject32.bin"/><Relationship Id="rId4" Type="http://schemas.openxmlformats.org/officeDocument/2006/relationships/image" Target="../media/image15.wmf"/><Relationship Id="rId9" Type="http://schemas.openxmlformats.org/officeDocument/2006/relationships/image" Target="../media/image12.wmf"/><Relationship Id="rId14" Type="http://schemas.openxmlformats.org/officeDocument/2006/relationships/oleObject" Target="../embeddings/oleObject27.bin"/><Relationship Id="rId2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5.bin"/><Relationship Id="rId7"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37.bin"/><Relationship Id="rId5" Type="http://schemas.openxmlformats.org/officeDocument/2006/relationships/oleObject" Target="../embeddings/oleObject36.bin"/><Relationship Id="rId10" Type="http://schemas.openxmlformats.org/officeDocument/2006/relationships/oleObject" Target="../embeddings/oleObject41.bin"/><Relationship Id="rId4" Type="http://schemas.openxmlformats.org/officeDocument/2006/relationships/image" Target="../media/image18.wmf"/><Relationship Id="rId9"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2.bin"/><Relationship Id="rId7" Type="http://schemas.openxmlformats.org/officeDocument/2006/relationships/oleObject" Target="../embeddings/oleObject45.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44.bin"/><Relationship Id="rId5" Type="http://schemas.openxmlformats.org/officeDocument/2006/relationships/oleObject" Target="../embeddings/oleObject43.bin"/><Relationship Id="rId10" Type="http://schemas.openxmlformats.org/officeDocument/2006/relationships/oleObject" Target="../embeddings/oleObject48.bin"/><Relationship Id="rId4" Type="http://schemas.openxmlformats.org/officeDocument/2006/relationships/image" Target="../media/image18.wmf"/><Relationship Id="rId9" Type="http://schemas.openxmlformats.org/officeDocument/2006/relationships/oleObject" Target="../embeddings/oleObject4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9.bin"/><Relationship Id="rId7"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51.bin"/><Relationship Id="rId5" Type="http://schemas.openxmlformats.org/officeDocument/2006/relationships/oleObject" Target="../embeddings/oleObject50.bin"/><Relationship Id="rId10" Type="http://schemas.openxmlformats.org/officeDocument/2006/relationships/oleObject" Target="../embeddings/oleObject55.bin"/><Relationship Id="rId4" Type="http://schemas.openxmlformats.org/officeDocument/2006/relationships/image" Target="../media/image18.wmf"/><Relationship Id="rId9"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oleObject" Target="../embeddings/oleObject56.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8.bin"/><Relationship Id="rId5" Type="http://schemas.openxmlformats.org/officeDocument/2006/relationships/oleObject" Target="../embeddings/oleObject57.bin"/><Relationship Id="rId10" Type="http://schemas.openxmlformats.org/officeDocument/2006/relationships/oleObject" Target="../embeddings/oleObject62.bin"/><Relationship Id="rId4" Type="http://schemas.openxmlformats.org/officeDocument/2006/relationships/image" Target="../media/image18.wmf"/><Relationship Id="rId9" Type="http://schemas.openxmlformats.org/officeDocument/2006/relationships/oleObject" Target="../embeddings/oleObject6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4.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20.wmf"/><Relationship Id="rId3" Type="http://schemas.openxmlformats.org/officeDocument/2006/relationships/notesSlide" Target="../notesSlides/notesSlide11.xml"/><Relationship Id="rId7" Type="http://schemas.openxmlformats.org/officeDocument/2006/relationships/oleObject" Target="../embeddings/oleObject65.bin"/><Relationship Id="rId12"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4.bin"/><Relationship Id="rId11" Type="http://schemas.openxmlformats.org/officeDocument/2006/relationships/oleObject" Target="../embeddings/oleObject69.bin"/><Relationship Id="rId5" Type="http://schemas.openxmlformats.org/officeDocument/2006/relationships/image" Target="../media/image18.wmf"/><Relationship Id="rId15" Type="http://schemas.openxmlformats.org/officeDocument/2006/relationships/image" Target="../media/image21.wmf"/><Relationship Id="rId10" Type="http://schemas.openxmlformats.org/officeDocument/2006/relationships/oleObject" Target="../embeddings/oleObject68.bin"/><Relationship Id="rId4" Type="http://schemas.openxmlformats.org/officeDocument/2006/relationships/oleObject" Target="../embeddings/oleObject63.bin"/><Relationship Id="rId9" Type="http://schemas.openxmlformats.org/officeDocument/2006/relationships/oleObject" Target="../embeddings/oleObject67.bin"/><Relationship Id="rId14" Type="http://schemas.openxmlformats.org/officeDocument/2006/relationships/oleObject" Target="../embeddings/oleObject71.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73.bin"/><Relationship Id="rId5" Type="http://schemas.openxmlformats.org/officeDocument/2006/relationships/image" Target="../media/image20.wmf"/><Relationship Id="rId4" Type="http://schemas.openxmlformats.org/officeDocument/2006/relationships/oleObject" Target="../embeddings/oleObject7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image" Target="../media/image18.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image" Target="../media/image18.wmf"/></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5.bin"/><Relationship Id="rId18" Type="http://schemas.openxmlformats.org/officeDocument/2006/relationships/oleObject" Target="../embeddings/oleObject18.bin"/><Relationship Id="rId3" Type="http://schemas.openxmlformats.org/officeDocument/2006/relationships/oleObject" Target="../embeddings/oleObject7.bin"/><Relationship Id="rId21" Type="http://schemas.openxmlformats.org/officeDocument/2006/relationships/oleObject" Target="../embeddings/oleObject20.bin"/><Relationship Id="rId7" Type="http://schemas.openxmlformats.org/officeDocument/2006/relationships/oleObject" Target="../embeddings/oleObject9.bin"/><Relationship Id="rId12" Type="http://schemas.openxmlformats.org/officeDocument/2006/relationships/oleObject" Target="../embeddings/oleObject14.bin"/><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17.bin"/><Relationship Id="rId20" Type="http://schemas.openxmlformats.org/officeDocument/2006/relationships/oleObject" Target="../embeddings/oleObject19.bin"/><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3.bin"/><Relationship Id="rId5" Type="http://schemas.openxmlformats.org/officeDocument/2006/relationships/oleObject" Target="../embeddings/oleObject8.bin"/><Relationship Id="rId15" Type="http://schemas.openxmlformats.org/officeDocument/2006/relationships/oleObject" Target="../embeddings/oleObject16.bin"/><Relationship Id="rId10" Type="http://schemas.openxmlformats.org/officeDocument/2006/relationships/oleObject" Target="../embeddings/oleObject12.bin"/><Relationship Id="rId19" Type="http://schemas.openxmlformats.org/officeDocument/2006/relationships/image" Target="../media/image12.wmf"/><Relationship Id="rId4" Type="http://schemas.openxmlformats.org/officeDocument/2006/relationships/image" Target="../media/image4.wmf"/><Relationship Id="rId9" Type="http://schemas.openxmlformats.org/officeDocument/2006/relationships/oleObject" Target="../embeddings/oleObject11.bin"/><Relationship Id="rId14" Type="http://schemas.openxmlformats.org/officeDocument/2006/relationships/image" Target="../media/image10.wmf"/><Relationship Id="rId22" Type="http://schemas.openxmlformats.org/officeDocument/2006/relationships/oleObject" Target="../embeddings/oleObject2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dirty="0" smtClean="0"/>
              <a:t>Network Layer</a:t>
            </a:r>
          </a:p>
        </p:txBody>
      </p:sp>
      <p:sp>
        <p:nvSpPr>
          <p:cNvPr id="1126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dirty="0"/>
          </a:p>
        </p:txBody>
      </p:sp>
      <p:sp>
        <p:nvSpPr>
          <p:cNvPr id="5" name="Footer Placeholder 4"/>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10</a:t>
            </a:fld>
            <a:endParaRPr lang="en-US"/>
          </a:p>
        </p:txBody>
      </p:sp>
      <p:grpSp>
        <p:nvGrpSpPr>
          <p:cNvPr id="7" name="Group 243"/>
          <p:cNvGrpSpPr>
            <a:grpSpLocks/>
          </p:cNvGrpSpPr>
          <p:nvPr/>
        </p:nvGrpSpPr>
        <p:grpSpPr bwMode="auto">
          <a:xfrm>
            <a:off x="3851275" y="4275138"/>
            <a:ext cx="2847975" cy="1481137"/>
            <a:chOff x="291" y="3093"/>
            <a:chExt cx="1794" cy="933"/>
          </a:xfrm>
        </p:grpSpPr>
        <p:grpSp>
          <p:nvGrpSpPr>
            <p:cNvPr id="8" name="Group 242"/>
            <p:cNvGrpSpPr>
              <a:grpSpLocks/>
            </p:cNvGrpSpPr>
            <p:nvPr/>
          </p:nvGrpSpPr>
          <p:grpSpPr bwMode="auto">
            <a:xfrm>
              <a:off x="291" y="3093"/>
              <a:ext cx="1794" cy="933"/>
              <a:chOff x="2124" y="2903"/>
              <a:chExt cx="1794" cy="933"/>
            </a:xfrm>
          </p:grpSpPr>
          <p:sp>
            <p:nvSpPr>
              <p:cNvPr id="12" name="Freeform 179"/>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grpSp>
            <p:nvGrpSpPr>
              <p:cNvPr id="13" name="Group 180"/>
              <p:cNvGrpSpPr>
                <a:grpSpLocks/>
              </p:cNvGrpSpPr>
              <p:nvPr/>
            </p:nvGrpSpPr>
            <p:grpSpPr bwMode="auto">
              <a:xfrm>
                <a:off x="2196" y="3160"/>
                <a:ext cx="1642" cy="415"/>
                <a:chOff x="959" y="3814"/>
                <a:chExt cx="1642" cy="415"/>
              </a:xfrm>
            </p:grpSpPr>
            <p:grpSp>
              <p:nvGrpSpPr>
                <p:cNvPr id="48" name="Group 181"/>
                <p:cNvGrpSpPr>
                  <a:grpSpLocks/>
                </p:cNvGrpSpPr>
                <p:nvPr/>
              </p:nvGrpSpPr>
              <p:grpSpPr bwMode="auto">
                <a:xfrm>
                  <a:off x="2223" y="3814"/>
                  <a:ext cx="378" cy="181"/>
                  <a:chOff x="4396" y="1245"/>
                  <a:chExt cx="672" cy="248"/>
                </a:xfrm>
              </p:grpSpPr>
              <p:sp>
                <p:nvSpPr>
                  <p:cNvPr id="6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sp>
                <p:nvSpPr>
                  <p:cNvPr id="6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a:latin typeface="Times New Roman" panose="02020603050405020304" pitchFamily="18" charset="0"/>
                      <a:cs typeface="Arial" panose="020B0604020202020204" pitchFamily="34" charset="0"/>
                    </a:endParaRPr>
                  </a:p>
                </p:txBody>
              </p:sp>
              <p:sp>
                <p:nvSpPr>
                  <p:cNvPr id="6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grpSp>
                <p:nvGrpSpPr>
                  <p:cNvPr id="70" name="Group 185"/>
                  <p:cNvGrpSpPr>
                    <a:grpSpLocks/>
                  </p:cNvGrpSpPr>
                  <p:nvPr/>
                </p:nvGrpSpPr>
                <p:grpSpPr bwMode="auto">
                  <a:xfrm>
                    <a:off x="4530" y="1287"/>
                    <a:ext cx="377" cy="75"/>
                    <a:chOff x="2468" y="1332"/>
                    <a:chExt cx="310" cy="60"/>
                  </a:xfrm>
                </p:grpSpPr>
                <p:sp>
                  <p:nvSpPr>
                    <p:cNvPr id="73"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74"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71" name="Line 188"/>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2" name="Line 18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49" name="Group 190"/>
                <p:cNvGrpSpPr>
                  <a:grpSpLocks/>
                </p:cNvGrpSpPr>
                <p:nvPr/>
              </p:nvGrpSpPr>
              <p:grpSpPr bwMode="auto">
                <a:xfrm>
                  <a:off x="1559" y="4048"/>
                  <a:ext cx="378" cy="181"/>
                  <a:chOff x="4396" y="1245"/>
                  <a:chExt cx="672" cy="248"/>
                </a:xfrm>
              </p:grpSpPr>
              <p:sp>
                <p:nvSpPr>
                  <p:cNvPr id="5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sp>
                <p:nvSpPr>
                  <p:cNvPr id="6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a:latin typeface="Times New Roman" panose="02020603050405020304" pitchFamily="18" charset="0"/>
                      <a:cs typeface="Arial" panose="020B0604020202020204" pitchFamily="34" charset="0"/>
                    </a:endParaRPr>
                  </a:p>
                </p:txBody>
              </p:sp>
              <p:sp>
                <p:nvSpPr>
                  <p:cNvPr id="6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grpSp>
                <p:nvGrpSpPr>
                  <p:cNvPr id="62" name="Group 194"/>
                  <p:cNvGrpSpPr>
                    <a:grpSpLocks/>
                  </p:cNvGrpSpPr>
                  <p:nvPr/>
                </p:nvGrpSpPr>
                <p:grpSpPr bwMode="auto">
                  <a:xfrm>
                    <a:off x="4530" y="1287"/>
                    <a:ext cx="377" cy="75"/>
                    <a:chOff x="2468" y="1332"/>
                    <a:chExt cx="310" cy="60"/>
                  </a:xfrm>
                </p:grpSpPr>
                <p:sp>
                  <p:nvSpPr>
                    <p:cNvPr id="65"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6"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63" name="Line 197"/>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4" name="Line 19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0" name="Group 199"/>
                <p:cNvGrpSpPr>
                  <a:grpSpLocks/>
                </p:cNvGrpSpPr>
                <p:nvPr/>
              </p:nvGrpSpPr>
              <p:grpSpPr bwMode="auto">
                <a:xfrm>
                  <a:off x="959" y="3816"/>
                  <a:ext cx="378" cy="181"/>
                  <a:chOff x="4396" y="1245"/>
                  <a:chExt cx="672" cy="248"/>
                </a:xfrm>
              </p:grpSpPr>
              <p:sp>
                <p:nvSpPr>
                  <p:cNvPr id="5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sp>
                <p:nvSpPr>
                  <p:cNvPr id="5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a:latin typeface="Times New Roman" panose="02020603050405020304" pitchFamily="18" charset="0"/>
                      <a:cs typeface="Arial" panose="020B0604020202020204" pitchFamily="34" charset="0"/>
                    </a:endParaRPr>
                  </a:p>
                </p:txBody>
              </p:sp>
              <p:sp>
                <p:nvSpPr>
                  <p:cNvPr id="5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grpSp>
                <p:nvGrpSpPr>
                  <p:cNvPr id="54" name="Group 203"/>
                  <p:cNvGrpSpPr>
                    <a:grpSpLocks/>
                  </p:cNvGrpSpPr>
                  <p:nvPr/>
                </p:nvGrpSpPr>
                <p:grpSpPr bwMode="auto">
                  <a:xfrm>
                    <a:off x="4530" y="1287"/>
                    <a:ext cx="377" cy="75"/>
                    <a:chOff x="2468" y="1332"/>
                    <a:chExt cx="310" cy="60"/>
                  </a:xfrm>
                </p:grpSpPr>
                <p:sp>
                  <p:nvSpPr>
                    <p:cNvPr id="57" name="Freeform 2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58" name="Freeform 2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55" name="Line 206"/>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 name="Line 20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grpSp>
          <p:sp>
            <p:nvSpPr>
              <p:cNvPr id="14" name="Freeform 208"/>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5" name="Freeform 209"/>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6" name="Freeform 210"/>
              <p:cNvSpPr>
                <a:spLocks/>
              </p:cNvSpPr>
              <p:nvPr/>
            </p:nvSpPr>
            <p:spPr bwMode="auto">
              <a:xfrm>
                <a:off x="2511" y="3329"/>
                <a:ext cx="303" cy="150"/>
              </a:xfrm>
              <a:custGeom>
                <a:avLst/>
                <a:gdLst>
                  <a:gd name="T0" fmla="*/ 0 w 294"/>
                  <a:gd name="T1" fmla="*/ 0 h 174"/>
                  <a:gd name="T2" fmla="*/ 385 w 294"/>
                  <a:gd name="T3" fmla="*/ 46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7" name="Freeform 211"/>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8" name="Freeform 212"/>
              <p:cNvSpPr>
                <a:spLocks/>
              </p:cNvSpPr>
              <p:nvPr/>
            </p:nvSpPr>
            <p:spPr bwMode="auto">
              <a:xfrm>
                <a:off x="3528" y="3348"/>
                <a:ext cx="130" cy="320"/>
              </a:xfrm>
              <a:custGeom>
                <a:avLst/>
                <a:gdLst>
                  <a:gd name="T0" fmla="*/ 0 w 118"/>
                  <a:gd name="T1" fmla="*/ 9 h 500"/>
                  <a:gd name="T2" fmla="*/ 284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9" name="Freeform 213"/>
              <p:cNvSpPr>
                <a:spLocks/>
              </p:cNvSpPr>
              <p:nvPr/>
            </p:nvSpPr>
            <p:spPr bwMode="auto">
              <a:xfrm>
                <a:off x="2750" y="3684"/>
                <a:ext cx="464" cy="47"/>
              </a:xfrm>
              <a:custGeom>
                <a:avLst/>
                <a:gdLst>
                  <a:gd name="T0" fmla="*/ 2835 w 370"/>
                  <a:gd name="T1" fmla="*/ 101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0" name="Freeform 214"/>
              <p:cNvSpPr>
                <a:spLocks/>
              </p:cNvSpPr>
              <p:nvPr/>
            </p:nvSpPr>
            <p:spPr bwMode="auto">
              <a:xfrm>
                <a:off x="2412" y="3344"/>
                <a:ext cx="122" cy="268"/>
              </a:xfrm>
              <a:custGeom>
                <a:avLst/>
                <a:gdLst>
                  <a:gd name="T0" fmla="*/ 6 w 176"/>
                  <a:gd name="T1" fmla="*/ 8 h 412"/>
                  <a:gd name="T2" fmla="*/ 6 w 176"/>
                  <a:gd name="T3" fmla="*/ 8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21" name="Group 215"/>
              <p:cNvGrpSpPr>
                <a:grpSpLocks/>
              </p:cNvGrpSpPr>
              <p:nvPr/>
            </p:nvGrpSpPr>
            <p:grpSpPr bwMode="auto">
              <a:xfrm>
                <a:off x="2822" y="2974"/>
                <a:ext cx="378" cy="181"/>
                <a:chOff x="4396" y="1245"/>
                <a:chExt cx="672" cy="248"/>
              </a:xfrm>
            </p:grpSpPr>
            <p:sp>
              <p:nvSpPr>
                <p:cNvPr id="4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sp>
              <p:nvSpPr>
                <p:cNvPr id="4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a:latin typeface="Times New Roman" panose="02020603050405020304" pitchFamily="18" charset="0"/>
                    <a:cs typeface="Arial" panose="020B0604020202020204" pitchFamily="34" charset="0"/>
                  </a:endParaRPr>
                </a:p>
              </p:txBody>
            </p:sp>
            <p:sp>
              <p:nvSpPr>
                <p:cNvPr id="4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grpSp>
              <p:nvGrpSpPr>
                <p:cNvPr id="43" name="Group 219"/>
                <p:cNvGrpSpPr>
                  <a:grpSpLocks/>
                </p:cNvGrpSpPr>
                <p:nvPr/>
              </p:nvGrpSpPr>
              <p:grpSpPr bwMode="auto">
                <a:xfrm>
                  <a:off x="4530" y="1287"/>
                  <a:ext cx="377" cy="75"/>
                  <a:chOff x="2468" y="1332"/>
                  <a:chExt cx="310" cy="60"/>
                </a:xfrm>
              </p:grpSpPr>
              <p:sp>
                <p:nvSpPr>
                  <p:cNvPr id="46" name="Freeform 22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47" name="Freeform 22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44" name="Line 222"/>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5" name="Line 223"/>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22" name="Group 224"/>
              <p:cNvGrpSpPr>
                <a:grpSpLocks/>
              </p:cNvGrpSpPr>
              <p:nvPr/>
            </p:nvGrpSpPr>
            <p:grpSpPr bwMode="auto">
              <a:xfrm>
                <a:off x="3171" y="3604"/>
                <a:ext cx="378" cy="181"/>
                <a:chOff x="4396" y="1245"/>
                <a:chExt cx="672" cy="248"/>
              </a:xfrm>
            </p:grpSpPr>
            <p:sp>
              <p:nvSpPr>
                <p:cNvPr id="3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sp>
              <p:nvSpPr>
                <p:cNvPr id="3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a:latin typeface="Times New Roman" panose="02020603050405020304" pitchFamily="18" charset="0"/>
                    <a:cs typeface="Arial" panose="020B0604020202020204" pitchFamily="34" charset="0"/>
                  </a:endParaRPr>
                </a:p>
              </p:txBody>
            </p:sp>
            <p:sp>
              <p:nvSpPr>
                <p:cNvPr id="3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grpSp>
              <p:nvGrpSpPr>
                <p:cNvPr id="35" name="Group 228"/>
                <p:cNvGrpSpPr>
                  <a:grpSpLocks/>
                </p:cNvGrpSpPr>
                <p:nvPr/>
              </p:nvGrpSpPr>
              <p:grpSpPr bwMode="auto">
                <a:xfrm>
                  <a:off x="4530" y="1287"/>
                  <a:ext cx="377" cy="75"/>
                  <a:chOff x="2468" y="1332"/>
                  <a:chExt cx="310" cy="60"/>
                </a:xfrm>
              </p:grpSpPr>
              <p:sp>
                <p:nvSpPr>
                  <p:cNvPr id="38" name="Freeform 2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9" name="Freeform 2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36" name="Line 231"/>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7" name="Line 232"/>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23" name="Group 233"/>
              <p:cNvGrpSpPr>
                <a:grpSpLocks/>
              </p:cNvGrpSpPr>
              <p:nvPr/>
            </p:nvGrpSpPr>
            <p:grpSpPr bwMode="auto">
              <a:xfrm>
                <a:off x="2403" y="3574"/>
                <a:ext cx="378" cy="181"/>
                <a:chOff x="4396" y="1245"/>
                <a:chExt cx="672" cy="248"/>
              </a:xfrm>
            </p:grpSpPr>
            <p:sp>
              <p:nvSpPr>
                <p:cNvPr id="2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sp>
              <p:nvSpPr>
                <p:cNvPr id="2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a:latin typeface="Times New Roman" panose="02020603050405020304" pitchFamily="18" charset="0"/>
                    <a:cs typeface="Arial" panose="020B0604020202020204" pitchFamily="34" charset="0"/>
                  </a:endParaRPr>
                </a:p>
              </p:txBody>
            </p:sp>
            <p:sp>
              <p:nvSpPr>
                <p:cNvPr id="2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a:latin typeface="Times New Roman" panose="02020603050405020304" pitchFamily="18" charset="0"/>
                    <a:cs typeface="Arial" panose="020B0604020202020204" pitchFamily="34" charset="0"/>
                  </a:endParaRPr>
                </a:p>
              </p:txBody>
            </p:sp>
            <p:grpSp>
              <p:nvGrpSpPr>
                <p:cNvPr id="27" name="Group 237"/>
                <p:cNvGrpSpPr>
                  <a:grpSpLocks/>
                </p:cNvGrpSpPr>
                <p:nvPr/>
              </p:nvGrpSpPr>
              <p:grpSpPr bwMode="auto">
                <a:xfrm>
                  <a:off x="4530" y="1287"/>
                  <a:ext cx="377" cy="75"/>
                  <a:chOff x="2468" y="1332"/>
                  <a:chExt cx="310" cy="60"/>
                </a:xfrm>
              </p:grpSpPr>
              <p:sp>
                <p:nvSpPr>
                  <p:cNvPr id="30" name="Freeform 2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1" name="Freeform 2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28" name="Line 240"/>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9" name="Line 24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grpSp>
        <p:sp>
          <p:nvSpPr>
            <p:cNvPr id="9" name="Text Box 108"/>
            <p:cNvSpPr txBox="1">
              <a:spLocks noChangeArrowheads="1"/>
            </p:cNvSpPr>
            <p:nvPr/>
          </p:nvSpPr>
          <p:spPr bwMode="auto">
            <a:xfrm>
              <a:off x="667" y="32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tr-TR" sz="1800"/>
                <a:t>1</a:t>
              </a:r>
            </a:p>
          </p:txBody>
        </p:sp>
        <p:sp>
          <p:nvSpPr>
            <p:cNvPr id="10" name="Text Box 109"/>
            <p:cNvSpPr txBox="1">
              <a:spLocks noChangeArrowheads="1"/>
            </p:cNvSpPr>
            <p:nvPr/>
          </p:nvSpPr>
          <p:spPr bwMode="auto">
            <a:xfrm>
              <a:off x="620" y="35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tr-TR" sz="1600"/>
                <a:t>2</a:t>
              </a:r>
            </a:p>
          </p:txBody>
        </p:sp>
        <p:sp>
          <p:nvSpPr>
            <p:cNvPr id="11" name="Text Box 110"/>
            <p:cNvSpPr txBox="1">
              <a:spLocks noChangeArrowheads="1"/>
            </p:cNvSpPr>
            <p:nvPr/>
          </p:nvSpPr>
          <p:spPr bwMode="auto">
            <a:xfrm>
              <a:off x="448" y="35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tr-TR" sz="1600"/>
                <a:t>3</a:t>
              </a:r>
            </a:p>
          </p:txBody>
        </p:sp>
      </p:grpSp>
      <p:sp>
        <p:nvSpPr>
          <p:cNvPr id="76" name="Rectangle 2"/>
          <p:cNvSpPr>
            <a:spLocks noGrp="1" noChangeArrowheads="1"/>
          </p:cNvSpPr>
          <p:nvPr>
            <p:ph type="title"/>
          </p:nvPr>
        </p:nvSpPr>
        <p:spPr>
          <a:xfrm>
            <a:off x="533400" y="107950"/>
            <a:ext cx="8001000" cy="863600"/>
          </a:xfrm>
        </p:spPr>
        <p:txBody>
          <a:bodyPr/>
          <a:lstStyle/>
          <a:p>
            <a:pPr>
              <a:defRPr/>
            </a:pPr>
            <a:r>
              <a:rPr lang="en-US" sz="4000" dirty="0" smtClean="0">
                <a:ea typeface="ＭＳ Ｐゴシック" charset="0"/>
                <a:cs typeface="+mj-cs"/>
              </a:rPr>
              <a:t>IP Router and IP address lookup</a:t>
            </a:r>
            <a:endParaRPr lang="en-US" sz="4000" dirty="0">
              <a:ea typeface="ＭＳ Ｐゴシック" charset="0"/>
              <a:cs typeface="+mj-cs"/>
            </a:endParaRPr>
          </a:p>
        </p:txBody>
      </p:sp>
      <p:sp>
        <p:nvSpPr>
          <p:cNvPr id="77" name="Freeform 11"/>
          <p:cNvSpPr>
            <a:spLocks/>
          </p:cNvSpPr>
          <p:nvPr/>
        </p:nvSpPr>
        <p:spPr bwMode="auto">
          <a:xfrm>
            <a:off x="2397125" y="3521075"/>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78" name="Rectangle 12"/>
          <p:cNvSpPr>
            <a:spLocks noChangeArrowheads="1"/>
          </p:cNvSpPr>
          <p:nvPr/>
        </p:nvSpPr>
        <p:spPr bwMode="auto">
          <a:xfrm>
            <a:off x="2342733" y="1195388"/>
            <a:ext cx="2528887" cy="2333625"/>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9" name="Oval 13"/>
          <p:cNvSpPr>
            <a:spLocks noChangeArrowheads="1"/>
          </p:cNvSpPr>
          <p:nvPr/>
        </p:nvSpPr>
        <p:spPr bwMode="auto">
          <a:xfrm>
            <a:off x="2679283" y="1247775"/>
            <a:ext cx="2095500" cy="604838"/>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0" name="Rectangle 105"/>
          <p:cNvSpPr>
            <a:spLocks noChangeArrowheads="1"/>
          </p:cNvSpPr>
          <p:nvPr/>
        </p:nvSpPr>
        <p:spPr bwMode="auto">
          <a:xfrm>
            <a:off x="2457450" y="4584700"/>
            <a:ext cx="11557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1" name="Rectangle 106"/>
          <p:cNvSpPr>
            <a:spLocks noChangeArrowheads="1"/>
          </p:cNvSpPr>
          <p:nvPr/>
        </p:nvSpPr>
        <p:spPr bwMode="auto">
          <a:xfrm>
            <a:off x="2433638" y="4608513"/>
            <a:ext cx="1147762" cy="238125"/>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2" name="Line 107"/>
          <p:cNvSpPr>
            <a:spLocks noChangeShapeType="1"/>
          </p:cNvSpPr>
          <p:nvPr/>
        </p:nvSpPr>
        <p:spPr bwMode="auto">
          <a:xfrm>
            <a:off x="3459163" y="4740275"/>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83" name="Rectangle 111"/>
          <p:cNvSpPr>
            <a:spLocks noChangeArrowheads="1"/>
          </p:cNvSpPr>
          <p:nvPr/>
        </p:nvSpPr>
        <p:spPr bwMode="auto">
          <a:xfrm>
            <a:off x="3062288" y="4611688"/>
            <a:ext cx="427037" cy="2397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4" name="Text Box 112"/>
          <p:cNvSpPr txBox="1">
            <a:spLocks noChangeArrowheads="1"/>
          </p:cNvSpPr>
          <p:nvPr/>
        </p:nvSpPr>
        <p:spPr bwMode="auto">
          <a:xfrm>
            <a:off x="3014663" y="458470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tr-TR" altLang="tr-TR" sz="1200"/>
          </a:p>
        </p:txBody>
      </p:sp>
      <p:sp>
        <p:nvSpPr>
          <p:cNvPr id="85" name="Text Box 113"/>
          <p:cNvSpPr txBox="1">
            <a:spLocks noChangeArrowheads="1"/>
          </p:cNvSpPr>
          <p:nvPr/>
        </p:nvSpPr>
        <p:spPr bwMode="auto">
          <a:xfrm>
            <a:off x="1298575" y="3913188"/>
            <a:ext cx="2465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tr-TR" sz="1600"/>
              <a:t>IP destination address in </a:t>
            </a:r>
          </a:p>
          <a:p>
            <a:pPr eaLnBrk="1" hangingPunct="1"/>
            <a:r>
              <a:rPr lang="en-US" altLang="tr-TR" sz="1600"/>
              <a:t>arriving packet</a:t>
            </a:r>
            <a:r>
              <a:rPr lang="ja-JP" altLang="en-US" sz="1600"/>
              <a:t>’</a:t>
            </a:r>
            <a:r>
              <a:rPr lang="en-US" altLang="ja-JP" sz="1600"/>
              <a:t>s header</a:t>
            </a:r>
            <a:endParaRPr lang="en-US" altLang="tr-TR" sz="1600"/>
          </a:p>
        </p:txBody>
      </p:sp>
      <p:sp>
        <p:nvSpPr>
          <p:cNvPr id="86" name="Line 114"/>
          <p:cNvSpPr>
            <a:spLocks noChangeShapeType="1"/>
          </p:cNvSpPr>
          <p:nvPr/>
        </p:nvSpPr>
        <p:spPr bwMode="auto">
          <a:xfrm flipH="1">
            <a:off x="2681288" y="4870450"/>
            <a:ext cx="134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7" name="Text Box 115"/>
          <p:cNvSpPr txBox="1">
            <a:spLocks noChangeArrowheads="1"/>
          </p:cNvSpPr>
          <p:nvPr/>
        </p:nvSpPr>
        <p:spPr bwMode="auto">
          <a:xfrm>
            <a:off x="2807870" y="140493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tr-TR" sz="1400"/>
              <a:t>routing algorithm</a:t>
            </a:r>
          </a:p>
        </p:txBody>
      </p:sp>
      <p:sp>
        <p:nvSpPr>
          <p:cNvPr id="88" name="Rectangle 116"/>
          <p:cNvSpPr>
            <a:spLocks noChangeArrowheads="1"/>
          </p:cNvSpPr>
          <p:nvPr/>
        </p:nvSpPr>
        <p:spPr bwMode="auto">
          <a:xfrm>
            <a:off x="2553870" y="2141538"/>
            <a:ext cx="2184400" cy="129857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9" name="Text Box 117"/>
          <p:cNvSpPr txBox="1">
            <a:spLocks noChangeArrowheads="1"/>
          </p:cNvSpPr>
          <p:nvPr/>
        </p:nvSpPr>
        <p:spPr bwMode="auto">
          <a:xfrm>
            <a:off x="2814220" y="2105025"/>
            <a:ext cx="1366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tr-TR" sz="1400" dirty="0" smtClean="0"/>
              <a:t>IP lookup </a:t>
            </a:r>
            <a:r>
              <a:rPr lang="en-US" altLang="tr-TR" sz="1400" dirty="0"/>
              <a:t>table</a:t>
            </a:r>
          </a:p>
        </p:txBody>
      </p:sp>
      <p:sp>
        <p:nvSpPr>
          <p:cNvPr id="90" name="Text Box 118"/>
          <p:cNvSpPr txBox="1">
            <a:spLocks noChangeArrowheads="1"/>
          </p:cNvSpPr>
          <p:nvPr/>
        </p:nvSpPr>
        <p:spPr bwMode="auto">
          <a:xfrm>
            <a:off x="2596733" y="2352675"/>
            <a:ext cx="1312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tr-TR" sz="1400"/>
              <a:t>dest address</a:t>
            </a:r>
          </a:p>
        </p:txBody>
      </p:sp>
      <p:sp>
        <p:nvSpPr>
          <p:cNvPr id="91" name="Text Box 119"/>
          <p:cNvSpPr txBox="1">
            <a:spLocks noChangeArrowheads="1"/>
          </p:cNvSpPr>
          <p:nvPr/>
        </p:nvSpPr>
        <p:spPr bwMode="auto">
          <a:xfrm>
            <a:off x="3763545" y="2354263"/>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tr-TR" sz="1400"/>
              <a:t>output  link</a:t>
            </a:r>
          </a:p>
        </p:txBody>
      </p:sp>
      <p:sp>
        <p:nvSpPr>
          <p:cNvPr id="92" name="Line 120"/>
          <p:cNvSpPr>
            <a:spLocks noChangeShapeType="1"/>
          </p:cNvSpPr>
          <p:nvPr/>
        </p:nvSpPr>
        <p:spPr bwMode="auto">
          <a:xfrm>
            <a:off x="3861970" y="2365375"/>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93" name="Text Box 121"/>
          <p:cNvSpPr txBox="1">
            <a:spLocks noChangeArrowheads="1"/>
          </p:cNvSpPr>
          <p:nvPr/>
        </p:nvSpPr>
        <p:spPr bwMode="auto">
          <a:xfrm>
            <a:off x="3015156" y="2636838"/>
            <a:ext cx="8579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tr-TR" sz="1200" dirty="0" smtClean="0"/>
              <a:t>address </a:t>
            </a:r>
            <a:r>
              <a:rPr lang="en-US" altLang="tr-TR" sz="1200" dirty="0"/>
              <a:t>1</a:t>
            </a:r>
          </a:p>
          <a:p>
            <a:pPr algn="r" eaLnBrk="1" hangingPunct="1"/>
            <a:r>
              <a:rPr lang="en-US" altLang="tr-TR" sz="1200" dirty="0" smtClean="0"/>
              <a:t>address </a:t>
            </a:r>
            <a:r>
              <a:rPr lang="en-US" altLang="tr-TR" sz="1200" dirty="0"/>
              <a:t>2</a:t>
            </a:r>
          </a:p>
          <a:p>
            <a:pPr algn="r" eaLnBrk="1" hangingPunct="1"/>
            <a:r>
              <a:rPr lang="en-US" altLang="tr-TR" sz="1200" dirty="0" smtClean="0"/>
              <a:t>address </a:t>
            </a:r>
            <a:r>
              <a:rPr lang="en-US" altLang="tr-TR" sz="1200" dirty="0"/>
              <a:t>3</a:t>
            </a:r>
          </a:p>
          <a:p>
            <a:pPr algn="r" eaLnBrk="1" hangingPunct="1"/>
            <a:r>
              <a:rPr lang="en-US" altLang="tr-TR" sz="1200" dirty="0" smtClean="0"/>
              <a:t>address </a:t>
            </a:r>
            <a:r>
              <a:rPr lang="en-US" altLang="tr-TR" sz="1200" dirty="0"/>
              <a:t>4</a:t>
            </a:r>
          </a:p>
        </p:txBody>
      </p:sp>
      <p:sp>
        <p:nvSpPr>
          <p:cNvPr id="94" name="Text Box 122"/>
          <p:cNvSpPr txBox="1">
            <a:spLocks noChangeArrowheads="1"/>
          </p:cNvSpPr>
          <p:nvPr/>
        </p:nvSpPr>
        <p:spPr bwMode="auto">
          <a:xfrm>
            <a:off x="3877845" y="2636838"/>
            <a:ext cx="268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tr-TR" sz="1200"/>
              <a:t>3</a:t>
            </a:r>
          </a:p>
          <a:p>
            <a:pPr algn="ctr" eaLnBrk="1" hangingPunct="1"/>
            <a:r>
              <a:rPr lang="en-US" altLang="tr-TR" sz="1200"/>
              <a:t>2</a:t>
            </a:r>
          </a:p>
          <a:p>
            <a:pPr algn="ctr" eaLnBrk="1" hangingPunct="1"/>
            <a:r>
              <a:rPr lang="en-US" altLang="tr-TR" sz="1200"/>
              <a:t>2</a:t>
            </a:r>
          </a:p>
          <a:p>
            <a:pPr algn="ctr" eaLnBrk="1" hangingPunct="1"/>
            <a:r>
              <a:rPr lang="en-US" altLang="tr-TR" sz="1200"/>
              <a:t>1</a:t>
            </a:r>
          </a:p>
        </p:txBody>
      </p:sp>
      <p:sp>
        <p:nvSpPr>
          <p:cNvPr id="95" name="Line 123"/>
          <p:cNvSpPr>
            <a:spLocks noChangeShapeType="1"/>
          </p:cNvSpPr>
          <p:nvPr/>
        </p:nvSpPr>
        <p:spPr bwMode="auto">
          <a:xfrm>
            <a:off x="2576095" y="2617788"/>
            <a:ext cx="2163763"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96" name="Line 124"/>
          <p:cNvSpPr>
            <a:spLocks noChangeShapeType="1"/>
          </p:cNvSpPr>
          <p:nvPr/>
        </p:nvSpPr>
        <p:spPr bwMode="auto">
          <a:xfrm>
            <a:off x="2558633" y="2370138"/>
            <a:ext cx="2173287"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97" name="AutoShape 125"/>
          <p:cNvSpPr>
            <a:spLocks noChangeArrowheads="1"/>
          </p:cNvSpPr>
          <p:nvPr/>
        </p:nvSpPr>
        <p:spPr bwMode="auto">
          <a:xfrm rot="5400000">
            <a:off x="3632576" y="1859757"/>
            <a:ext cx="239713"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8" name="Line 126"/>
          <p:cNvSpPr>
            <a:spLocks noChangeShapeType="1"/>
          </p:cNvSpPr>
          <p:nvPr/>
        </p:nvSpPr>
        <p:spPr bwMode="auto">
          <a:xfrm>
            <a:off x="2843213" y="4302125"/>
            <a:ext cx="363537"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99" name="Freeform 127"/>
          <p:cNvSpPr>
            <a:spLocks/>
          </p:cNvSpPr>
          <p:nvPr/>
        </p:nvSpPr>
        <p:spPr bwMode="auto">
          <a:xfrm>
            <a:off x="3916363" y="4792663"/>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0" name="Freeform 128"/>
          <p:cNvSpPr>
            <a:spLocks/>
          </p:cNvSpPr>
          <p:nvPr/>
        </p:nvSpPr>
        <p:spPr bwMode="auto">
          <a:xfrm flipH="1">
            <a:off x="6249988" y="4356100"/>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01" name="Freeform 129"/>
          <p:cNvSpPr>
            <a:spLocks/>
          </p:cNvSpPr>
          <p:nvPr/>
        </p:nvSpPr>
        <p:spPr bwMode="auto">
          <a:xfrm flipH="1">
            <a:off x="5240338" y="4083050"/>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02" name="Freeform 130"/>
          <p:cNvSpPr>
            <a:spLocks/>
          </p:cNvSpPr>
          <p:nvPr/>
        </p:nvSpPr>
        <p:spPr bwMode="auto">
          <a:xfrm flipH="1" flipV="1">
            <a:off x="5908675" y="5629275"/>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03" name="Freeform 131"/>
          <p:cNvSpPr>
            <a:spLocks/>
          </p:cNvSpPr>
          <p:nvPr/>
        </p:nvSpPr>
        <p:spPr bwMode="auto">
          <a:xfrm flipH="1" flipV="1">
            <a:off x="4559300" y="5613400"/>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04" name="Freeform 132"/>
          <p:cNvSpPr>
            <a:spLocks/>
          </p:cNvSpPr>
          <p:nvPr/>
        </p:nvSpPr>
        <p:spPr bwMode="auto">
          <a:xfrm flipH="1" flipV="1">
            <a:off x="5199063" y="5321300"/>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nvGrpSpPr>
          <p:cNvPr id="105" name="Group 133"/>
          <p:cNvGrpSpPr>
            <a:grpSpLocks/>
          </p:cNvGrpSpPr>
          <p:nvPr/>
        </p:nvGrpSpPr>
        <p:grpSpPr bwMode="auto">
          <a:xfrm>
            <a:off x="5248285" y="3638550"/>
            <a:ext cx="550863" cy="452438"/>
            <a:chOff x="2886" y="1668"/>
            <a:chExt cx="347" cy="285"/>
          </a:xfrm>
        </p:grpSpPr>
        <p:sp>
          <p:nvSpPr>
            <p:cNvPr id="106" name="Rectangle 134"/>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07" name="Oval 135"/>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08" name="Rectangle 136"/>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09" name="Line 137"/>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0" name="Line 138"/>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1" name="Line 139"/>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2" name="AutoShape 140"/>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grpSp>
        <p:nvGrpSpPr>
          <p:cNvPr id="113" name="Group 141"/>
          <p:cNvGrpSpPr>
            <a:grpSpLocks/>
          </p:cNvGrpSpPr>
          <p:nvPr/>
        </p:nvGrpSpPr>
        <p:grpSpPr bwMode="auto">
          <a:xfrm>
            <a:off x="6177984" y="3911600"/>
            <a:ext cx="550863" cy="452438"/>
            <a:chOff x="2886" y="1668"/>
            <a:chExt cx="347" cy="285"/>
          </a:xfrm>
        </p:grpSpPr>
        <p:sp>
          <p:nvSpPr>
            <p:cNvPr id="114" name="Rectangle 142"/>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5" name="Oval 143"/>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6" name="Rectangle 144"/>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7" name="Line 145"/>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8" name="Line 146"/>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9" name="Line 147"/>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0" name="AutoShape 148"/>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grpSp>
        <p:nvGrpSpPr>
          <p:cNvPr id="121" name="Group 149"/>
          <p:cNvGrpSpPr>
            <a:grpSpLocks/>
          </p:cNvGrpSpPr>
          <p:nvPr/>
        </p:nvGrpSpPr>
        <p:grpSpPr bwMode="auto">
          <a:xfrm>
            <a:off x="5891213" y="5988050"/>
            <a:ext cx="550862" cy="452438"/>
            <a:chOff x="2886" y="1668"/>
            <a:chExt cx="347" cy="285"/>
          </a:xfrm>
        </p:grpSpPr>
        <p:sp>
          <p:nvSpPr>
            <p:cNvPr id="122" name="Rectangle 150"/>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3" name="Oval 151"/>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4" name="Rectangle 152"/>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5" name="Line 153"/>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6" name="Line 154"/>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7" name="Line 155"/>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8" name="AutoShape 156"/>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grpSp>
        <p:nvGrpSpPr>
          <p:cNvPr id="129" name="Group 157"/>
          <p:cNvGrpSpPr>
            <a:grpSpLocks/>
          </p:cNvGrpSpPr>
          <p:nvPr/>
        </p:nvGrpSpPr>
        <p:grpSpPr bwMode="auto">
          <a:xfrm>
            <a:off x="5195888" y="5768975"/>
            <a:ext cx="550862" cy="452438"/>
            <a:chOff x="2886" y="1668"/>
            <a:chExt cx="347" cy="285"/>
          </a:xfrm>
        </p:grpSpPr>
        <p:sp>
          <p:nvSpPr>
            <p:cNvPr id="130" name="Rectangle 158"/>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1" name="Oval 159"/>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2" name="Rectangle 160"/>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3" name="Line 161"/>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4" name="Line 162"/>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5" name="Line 163"/>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6" name="AutoShape 164"/>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grpSp>
        <p:nvGrpSpPr>
          <p:cNvPr id="137" name="Group 165"/>
          <p:cNvGrpSpPr>
            <a:grpSpLocks/>
          </p:cNvGrpSpPr>
          <p:nvPr/>
        </p:nvGrpSpPr>
        <p:grpSpPr bwMode="auto">
          <a:xfrm>
            <a:off x="4540250" y="5961063"/>
            <a:ext cx="550863" cy="452437"/>
            <a:chOff x="2886" y="1668"/>
            <a:chExt cx="347" cy="285"/>
          </a:xfrm>
        </p:grpSpPr>
        <p:sp>
          <p:nvSpPr>
            <p:cNvPr id="138" name="Rectangle 166"/>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9" name="Oval 167"/>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40" name="Rectangle 168"/>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41" name="Line 169"/>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2" name="Line 170"/>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 name="Line 171"/>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4" name="AutoShape 172"/>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grpSp>
        <p:nvGrpSpPr>
          <p:cNvPr id="148" name="Group 170"/>
          <p:cNvGrpSpPr>
            <a:grpSpLocks/>
          </p:cNvGrpSpPr>
          <p:nvPr/>
        </p:nvGrpSpPr>
        <p:grpSpPr bwMode="auto">
          <a:xfrm>
            <a:off x="4901205" y="1209096"/>
            <a:ext cx="3733802" cy="646113"/>
            <a:chOff x="2782" y="912"/>
            <a:chExt cx="2352" cy="407"/>
          </a:xfrm>
        </p:grpSpPr>
        <p:sp>
          <p:nvSpPr>
            <p:cNvPr id="149" name="Line 171"/>
            <p:cNvSpPr>
              <a:spLocks noChangeShapeType="1"/>
            </p:cNvSpPr>
            <p:nvPr/>
          </p:nvSpPr>
          <p:spPr bwMode="auto">
            <a:xfrm flipV="1">
              <a:off x="2782" y="1088"/>
              <a:ext cx="323" cy="2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50" name="Text Box 172"/>
            <p:cNvSpPr txBox="1">
              <a:spLocks noChangeArrowheads="1"/>
            </p:cNvSpPr>
            <p:nvPr/>
          </p:nvSpPr>
          <p:spPr bwMode="auto">
            <a:xfrm>
              <a:off x="3071" y="912"/>
              <a:ext cx="20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dirty="0">
                  <a:solidFill>
                    <a:srgbClr val="CC0000"/>
                  </a:solidFill>
                </a:rPr>
                <a:t>routing algorithm determines</a:t>
              </a:r>
            </a:p>
            <a:p>
              <a:r>
                <a:rPr lang="en-US" altLang="tr-TR" sz="1800" dirty="0">
                  <a:solidFill>
                    <a:srgbClr val="CC0000"/>
                  </a:solidFill>
                </a:rPr>
                <a:t>end-end-path through </a:t>
              </a:r>
              <a:r>
                <a:rPr lang="en-US" altLang="tr-TR" sz="1800" dirty="0" smtClean="0">
                  <a:solidFill>
                    <a:srgbClr val="CC0000"/>
                  </a:solidFill>
                </a:rPr>
                <a:t>network</a:t>
              </a:r>
            </a:p>
          </p:txBody>
        </p:sp>
      </p:grpSp>
      <p:grpSp>
        <p:nvGrpSpPr>
          <p:cNvPr id="151" name="Group 173"/>
          <p:cNvGrpSpPr>
            <a:grpSpLocks/>
          </p:cNvGrpSpPr>
          <p:nvPr/>
        </p:nvGrpSpPr>
        <p:grpSpPr bwMode="auto">
          <a:xfrm>
            <a:off x="4950851" y="2170114"/>
            <a:ext cx="2289177" cy="923926"/>
            <a:chOff x="2782" y="840"/>
            <a:chExt cx="1442" cy="582"/>
          </a:xfrm>
        </p:grpSpPr>
        <p:sp>
          <p:nvSpPr>
            <p:cNvPr id="152" name="Line 174"/>
            <p:cNvSpPr>
              <a:spLocks noChangeShapeType="1"/>
            </p:cNvSpPr>
            <p:nvPr/>
          </p:nvSpPr>
          <p:spPr bwMode="auto">
            <a:xfrm>
              <a:off x="2782" y="1117"/>
              <a:ext cx="372" cy="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53" name="Text Box 175"/>
            <p:cNvSpPr txBox="1">
              <a:spLocks noChangeArrowheads="1"/>
            </p:cNvSpPr>
            <p:nvPr/>
          </p:nvSpPr>
          <p:spPr bwMode="auto">
            <a:xfrm>
              <a:off x="3114" y="840"/>
              <a:ext cx="111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dirty="0" smtClean="0">
                  <a:solidFill>
                    <a:srgbClr val="CC0000"/>
                  </a:solidFill>
                </a:rPr>
                <a:t>Table lookup</a:t>
              </a:r>
            </a:p>
            <a:p>
              <a:r>
                <a:rPr lang="en-US" altLang="tr-TR" sz="1800" dirty="0" smtClean="0">
                  <a:solidFill>
                    <a:srgbClr val="CC0000"/>
                  </a:solidFill>
                </a:rPr>
                <a:t>for each packet</a:t>
              </a:r>
            </a:p>
            <a:p>
              <a:endParaRPr lang="en-US" altLang="tr-TR" sz="1800" dirty="0">
                <a:solidFill>
                  <a:srgbClr val="CC0000"/>
                </a:solidFill>
              </a:endParaRPr>
            </a:p>
          </p:txBody>
        </p:sp>
      </p:grpSp>
    </p:spTree>
    <p:extLst>
      <p:ext uri="{BB962C8B-B14F-4D97-AF65-F5344CB8AC3E}">
        <p14:creationId xmlns:p14="http://schemas.microsoft.com/office/powerpoint/2010/main" val="20216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dissolv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p:txBody>
          <a:bodyPr/>
          <a:lstStyle/>
          <a:p>
            <a:pPr eaLnBrk="1" hangingPunct="1"/>
            <a:r>
              <a:rPr lang="en-US" altLang="en-US" dirty="0" smtClean="0">
                <a:latin typeface="+mn-lt"/>
              </a:rPr>
              <a:t>Router Packet Processing</a:t>
            </a:r>
          </a:p>
        </p:txBody>
      </p:sp>
      <p:sp>
        <p:nvSpPr>
          <p:cNvPr id="614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eaLnBrk="1" hangingPunct="1">
              <a:spcBef>
                <a:spcPct val="0"/>
              </a:spcBef>
              <a:buClrTx/>
              <a:buFontTx/>
              <a:buNone/>
            </a:pPr>
            <a:fld id="{886AF522-E597-4205-9B21-6E9827383E26}" type="slidenum">
              <a:rPr lang="en-US" altLang="en-US" sz="1200">
                <a:latin typeface="Verdana" panose="020B0604030504040204" pitchFamily="34" charset="0"/>
              </a:rPr>
              <a:pPr eaLnBrk="1" hangingPunct="1">
                <a:spcBef>
                  <a:spcPct val="0"/>
                </a:spcBef>
                <a:buClrTx/>
                <a:buFontTx/>
                <a:buNone/>
              </a:pPr>
              <a:t>11</a:t>
            </a:fld>
            <a:endParaRPr lang="en-US" altLang="en-US" sz="1200">
              <a:latin typeface="Verdana" panose="020B0604030504040204" pitchFamily="34" charset="0"/>
            </a:endParaRPr>
          </a:p>
        </p:txBody>
      </p:sp>
      <p:sp>
        <p:nvSpPr>
          <p:cNvPr id="6149" name="Rectangle 2"/>
          <p:cNvSpPr>
            <a:spLocks noChangeArrowheads="1"/>
          </p:cNvSpPr>
          <p:nvPr/>
        </p:nvSpPr>
        <p:spPr bwMode="auto">
          <a:xfrm>
            <a:off x="1600200" y="1905000"/>
            <a:ext cx="5791200" cy="236220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eaLnBrk="1" hangingPunct="1">
              <a:spcBef>
                <a:spcPct val="0"/>
              </a:spcBef>
              <a:buClrTx/>
              <a:buFontTx/>
              <a:buNone/>
            </a:pPr>
            <a:endParaRPr lang="tr-TR" altLang="en-US" sz="1800">
              <a:latin typeface="+mn-lt"/>
            </a:endParaRPr>
          </a:p>
        </p:txBody>
      </p:sp>
      <p:sp>
        <p:nvSpPr>
          <p:cNvPr id="6150" name="Rectangle 4"/>
          <p:cNvSpPr>
            <a:spLocks noChangeArrowheads="1"/>
          </p:cNvSpPr>
          <p:nvPr/>
        </p:nvSpPr>
        <p:spPr bwMode="auto">
          <a:xfrm>
            <a:off x="2057400" y="2438400"/>
            <a:ext cx="1752600" cy="12954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a:latin typeface="+mn-lt"/>
              </a:rPr>
              <a:t>Lookup</a:t>
            </a:r>
          </a:p>
          <a:p>
            <a:pPr algn="ctr">
              <a:spcBef>
                <a:spcPct val="0"/>
              </a:spcBef>
              <a:buClrTx/>
              <a:buFontTx/>
              <a:buNone/>
            </a:pPr>
            <a:r>
              <a:rPr lang="en-US" altLang="en-US" sz="2400">
                <a:latin typeface="+mn-lt"/>
              </a:rPr>
              <a:t>Address</a:t>
            </a:r>
          </a:p>
        </p:txBody>
      </p:sp>
      <p:sp>
        <p:nvSpPr>
          <p:cNvPr id="6151" name="Rectangle 5"/>
          <p:cNvSpPr>
            <a:spLocks noChangeArrowheads="1"/>
          </p:cNvSpPr>
          <p:nvPr/>
        </p:nvSpPr>
        <p:spPr bwMode="auto">
          <a:xfrm>
            <a:off x="3810000" y="2438400"/>
            <a:ext cx="1447800" cy="12954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a:latin typeface="+mn-lt"/>
              </a:rPr>
              <a:t>Update</a:t>
            </a:r>
          </a:p>
          <a:p>
            <a:pPr algn="ctr">
              <a:spcBef>
                <a:spcPct val="0"/>
              </a:spcBef>
              <a:buClrTx/>
              <a:buFontTx/>
              <a:buNone/>
            </a:pPr>
            <a:r>
              <a:rPr lang="en-US" altLang="en-US" sz="2400">
                <a:latin typeface="+mn-lt"/>
              </a:rPr>
              <a:t>Header</a:t>
            </a:r>
          </a:p>
        </p:txBody>
      </p:sp>
      <p:sp>
        <p:nvSpPr>
          <p:cNvPr id="6152" name="Text Box 6"/>
          <p:cNvSpPr txBox="1">
            <a:spLocks noChangeArrowheads="1"/>
          </p:cNvSpPr>
          <p:nvPr/>
        </p:nvSpPr>
        <p:spPr bwMode="auto">
          <a:xfrm>
            <a:off x="2133600" y="1905000"/>
            <a:ext cx="3260725" cy="519113"/>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spcBef>
                <a:spcPct val="0"/>
              </a:spcBef>
              <a:buClrTx/>
              <a:buFontTx/>
              <a:buNone/>
            </a:pPr>
            <a:r>
              <a:rPr lang="en-US" altLang="en-US" sz="2800">
                <a:latin typeface="+mn-lt"/>
              </a:rPr>
              <a:t>Header Processing</a:t>
            </a:r>
          </a:p>
        </p:txBody>
      </p:sp>
      <p:grpSp>
        <p:nvGrpSpPr>
          <p:cNvPr id="6153" name="Group 7"/>
          <p:cNvGrpSpPr>
            <a:grpSpLocks/>
          </p:cNvGrpSpPr>
          <p:nvPr/>
        </p:nvGrpSpPr>
        <p:grpSpPr bwMode="auto">
          <a:xfrm>
            <a:off x="304800" y="2438400"/>
            <a:ext cx="1752600" cy="609600"/>
            <a:chOff x="192" y="2064"/>
            <a:chExt cx="1104" cy="384"/>
          </a:xfrm>
        </p:grpSpPr>
        <p:sp>
          <p:nvSpPr>
            <p:cNvPr id="6186" name="Line 8"/>
            <p:cNvSpPr>
              <a:spLocks noChangeShapeType="1"/>
            </p:cNvSpPr>
            <p:nvPr/>
          </p:nvSpPr>
          <p:spPr bwMode="auto">
            <a:xfrm>
              <a:off x="192" y="2448"/>
              <a:ext cx="1104" cy="0"/>
            </a:xfrm>
            <a:prstGeom prst="line">
              <a:avLst/>
            </a:prstGeom>
            <a:noFill/>
            <a:ln w="762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187" name="Rectangle 9"/>
            <p:cNvSpPr>
              <a:spLocks noChangeArrowheads="1"/>
            </p:cNvSpPr>
            <p:nvPr/>
          </p:nvSpPr>
          <p:spPr bwMode="auto">
            <a:xfrm>
              <a:off x="192" y="2064"/>
              <a:ext cx="912" cy="24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spcBef>
                  <a:spcPct val="0"/>
                </a:spcBef>
                <a:buClrTx/>
                <a:buFontTx/>
                <a:buNone/>
              </a:pPr>
              <a:r>
                <a:rPr lang="en-US" altLang="en-US" sz="2000">
                  <a:latin typeface="+mn-lt"/>
                </a:rPr>
                <a:t>Data</a:t>
              </a:r>
            </a:p>
          </p:txBody>
        </p:sp>
        <p:sp>
          <p:nvSpPr>
            <p:cNvPr id="6188" name="Rectangle 10"/>
            <p:cNvSpPr>
              <a:spLocks noChangeArrowheads="1"/>
            </p:cNvSpPr>
            <p:nvPr/>
          </p:nvSpPr>
          <p:spPr bwMode="auto">
            <a:xfrm>
              <a:off x="768" y="2064"/>
              <a:ext cx="336"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a:solidFill>
                    <a:schemeClr val="bg1"/>
                  </a:solidFill>
                  <a:latin typeface="+mn-lt"/>
                </a:rPr>
                <a:t>Hdr</a:t>
              </a:r>
            </a:p>
          </p:txBody>
        </p:sp>
      </p:grpSp>
      <p:grpSp>
        <p:nvGrpSpPr>
          <p:cNvPr id="6154" name="Group 11"/>
          <p:cNvGrpSpPr>
            <a:grpSpLocks/>
          </p:cNvGrpSpPr>
          <p:nvPr/>
        </p:nvGrpSpPr>
        <p:grpSpPr bwMode="auto">
          <a:xfrm>
            <a:off x="5303838" y="2438400"/>
            <a:ext cx="3429000" cy="609600"/>
            <a:chOff x="3504" y="1536"/>
            <a:chExt cx="2160" cy="384"/>
          </a:xfrm>
        </p:grpSpPr>
        <p:sp>
          <p:nvSpPr>
            <p:cNvPr id="6183" name="Line 12"/>
            <p:cNvSpPr>
              <a:spLocks noChangeShapeType="1"/>
            </p:cNvSpPr>
            <p:nvPr/>
          </p:nvSpPr>
          <p:spPr bwMode="auto">
            <a:xfrm>
              <a:off x="3504" y="1920"/>
              <a:ext cx="2160" cy="0"/>
            </a:xfrm>
            <a:prstGeom prst="line">
              <a:avLst/>
            </a:prstGeom>
            <a:noFill/>
            <a:ln w="762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184" name="Rectangle 13"/>
            <p:cNvSpPr>
              <a:spLocks noChangeArrowheads="1"/>
            </p:cNvSpPr>
            <p:nvPr/>
          </p:nvSpPr>
          <p:spPr bwMode="auto">
            <a:xfrm>
              <a:off x="4656" y="1536"/>
              <a:ext cx="912" cy="24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spcBef>
                  <a:spcPct val="0"/>
                </a:spcBef>
                <a:buClrTx/>
                <a:buFontTx/>
                <a:buNone/>
              </a:pPr>
              <a:r>
                <a:rPr lang="en-US" altLang="en-US" sz="2000">
                  <a:latin typeface="+mn-lt"/>
                </a:rPr>
                <a:t>Data</a:t>
              </a:r>
            </a:p>
          </p:txBody>
        </p:sp>
        <p:sp>
          <p:nvSpPr>
            <p:cNvPr id="6185" name="Rectangle 14"/>
            <p:cNvSpPr>
              <a:spLocks noChangeArrowheads="1"/>
            </p:cNvSpPr>
            <p:nvPr/>
          </p:nvSpPr>
          <p:spPr bwMode="auto">
            <a:xfrm>
              <a:off x="5232" y="1536"/>
              <a:ext cx="336"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a:solidFill>
                    <a:schemeClr val="bg1"/>
                  </a:solidFill>
                  <a:latin typeface="+mn-lt"/>
                </a:rPr>
                <a:t>Hdr</a:t>
              </a:r>
            </a:p>
          </p:txBody>
        </p:sp>
      </p:grpSp>
      <p:sp>
        <p:nvSpPr>
          <p:cNvPr id="6155" name="Text Box 15"/>
          <p:cNvSpPr txBox="1">
            <a:spLocks noChangeArrowheads="1"/>
          </p:cNvSpPr>
          <p:nvPr/>
        </p:nvSpPr>
        <p:spPr bwMode="auto">
          <a:xfrm>
            <a:off x="455371" y="4752975"/>
            <a:ext cx="17322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lgn="r">
              <a:spcBef>
                <a:spcPct val="0"/>
              </a:spcBef>
              <a:buClrTx/>
              <a:buFontTx/>
              <a:buNone/>
            </a:pPr>
            <a:r>
              <a:rPr lang="en-US" altLang="en-US" sz="1800">
                <a:latin typeface="+mn-lt"/>
              </a:rPr>
              <a:t>~1M prefixes</a:t>
            </a:r>
          </a:p>
          <a:p>
            <a:pPr algn="r">
              <a:spcBef>
                <a:spcPct val="0"/>
              </a:spcBef>
              <a:buClrTx/>
              <a:buFontTx/>
              <a:buNone/>
            </a:pPr>
            <a:r>
              <a:rPr lang="en-US" altLang="en-US" sz="1800">
                <a:latin typeface="+mn-lt"/>
              </a:rPr>
              <a:t>Off-chip DRAM</a:t>
            </a:r>
          </a:p>
        </p:txBody>
      </p:sp>
      <p:grpSp>
        <p:nvGrpSpPr>
          <p:cNvPr id="6156" name="Group 16"/>
          <p:cNvGrpSpPr>
            <a:grpSpLocks/>
          </p:cNvGrpSpPr>
          <p:nvPr/>
        </p:nvGrpSpPr>
        <p:grpSpPr bwMode="auto">
          <a:xfrm>
            <a:off x="1676400" y="3733800"/>
            <a:ext cx="1981200" cy="1981200"/>
            <a:chOff x="1056" y="2352"/>
            <a:chExt cx="1248" cy="1248"/>
          </a:xfrm>
        </p:grpSpPr>
        <p:sp>
          <p:nvSpPr>
            <p:cNvPr id="6179" name="Rectangle 17"/>
            <p:cNvSpPr>
              <a:spLocks noChangeArrowheads="1"/>
            </p:cNvSpPr>
            <p:nvPr/>
          </p:nvSpPr>
          <p:spPr bwMode="auto">
            <a:xfrm>
              <a:off x="1392" y="2832"/>
              <a:ext cx="912" cy="768"/>
            </a:xfrm>
            <a:prstGeom prst="rect">
              <a:avLst/>
            </a:prstGeom>
            <a:solidFill>
              <a:schemeClr val="folHlink"/>
            </a:solidFill>
            <a:ln w="12700" cap="sq">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dirty="0">
                  <a:latin typeface="+mn-lt"/>
                </a:rPr>
                <a:t>Address</a:t>
              </a:r>
            </a:p>
            <a:p>
              <a:pPr algn="ctr">
                <a:spcBef>
                  <a:spcPct val="0"/>
                </a:spcBef>
                <a:buClrTx/>
                <a:buFontTx/>
                <a:buNone/>
              </a:pPr>
              <a:r>
                <a:rPr lang="en-US" altLang="en-US" sz="2400" dirty="0">
                  <a:latin typeface="+mn-lt"/>
                </a:rPr>
                <a:t>Table</a:t>
              </a:r>
            </a:p>
          </p:txBody>
        </p:sp>
        <p:grpSp>
          <p:nvGrpSpPr>
            <p:cNvPr id="6180" name="Group 18"/>
            <p:cNvGrpSpPr>
              <a:grpSpLocks/>
            </p:cNvGrpSpPr>
            <p:nvPr/>
          </p:nvGrpSpPr>
          <p:grpSpPr bwMode="auto">
            <a:xfrm>
              <a:off x="1056" y="2352"/>
              <a:ext cx="739" cy="480"/>
              <a:chOff x="1056" y="2352"/>
              <a:chExt cx="739" cy="480"/>
            </a:xfrm>
          </p:grpSpPr>
          <p:sp>
            <p:nvSpPr>
              <p:cNvPr id="6181" name="Line 19"/>
              <p:cNvSpPr>
                <a:spLocks noChangeShapeType="1"/>
              </p:cNvSpPr>
              <p:nvPr/>
            </p:nvSpPr>
            <p:spPr bwMode="auto">
              <a:xfrm>
                <a:off x="1632" y="2352"/>
                <a:ext cx="0" cy="480"/>
              </a:xfrm>
              <a:prstGeom prst="line">
                <a:avLst/>
              </a:prstGeom>
              <a:noFill/>
              <a:ln w="381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182" name="Text Box 20"/>
              <p:cNvSpPr txBox="1">
                <a:spLocks noChangeArrowheads="1"/>
              </p:cNvSpPr>
              <p:nvPr/>
            </p:nvSpPr>
            <p:spPr bwMode="auto">
              <a:xfrm>
                <a:off x="1056" y="2476"/>
                <a:ext cx="739" cy="213"/>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spcBef>
                    <a:spcPct val="0"/>
                  </a:spcBef>
                  <a:buClrTx/>
                  <a:buFontTx/>
                  <a:buNone/>
                </a:pPr>
                <a:r>
                  <a:rPr lang="en-US" altLang="en-US" sz="1600">
                    <a:latin typeface="+mn-lt"/>
                  </a:rPr>
                  <a:t>IP Address</a:t>
                </a:r>
              </a:p>
            </p:txBody>
          </p:sp>
        </p:grpSp>
      </p:grpSp>
      <p:grpSp>
        <p:nvGrpSpPr>
          <p:cNvPr id="6157" name="Group 21"/>
          <p:cNvGrpSpPr>
            <a:grpSpLocks/>
          </p:cNvGrpSpPr>
          <p:nvPr/>
        </p:nvGrpSpPr>
        <p:grpSpPr bwMode="auto">
          <a:xfrm>
            <a:off x="3011488" y="3733800"/>
            <a:ext cx="1039812" cy="762000"/>
            <a:chOff x="1897" y="2352"/>
            <a:chExt cx="655" cy="480"/>
          </a:xfrm>
        </p:grpSpPr>
        <p:sp>
          <p:nvSpPr>
            <p:cNvPr id="6177" name="Line 22"/>
            <p:cNvSpPr>
              <a:spLocks noChangeShapeType="1"/>
            </p:cNvSpPr>
            <p:nvPr/>
          </p:nvSpPr>
          <p:spPr bwMode="auto">
            <a:xfrm flipV="1">
              <a:off x="2064" y="2352"/>
              <a:ext cx="0" cy="480"/>
            </a:xfrm>
            <a:prstGeom prst="line">
              <a:avLst/>
            </a:prstGeom>
            <a:noFill/>
            <a:ln w="381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178" name="Text Box 23"/>
            <p:cNvSpPr txBox="1">
              <a:spLocks noChangeArrowheads="1"/>
            </p:cNvSpPr>
            <p:nvPr/>
          </p:nvSpPr>
          <p:spPr bwMode="auto">
            <a:xfrm>
              <a:off x="1897" y="2476"/>
              <a:ext cx="655" cy="213"/>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spcBef>
                  <a:spcPct val="0"/>
                </a:spcBef>
                <a:buClrTx/>
                <a:buFontTx/>
                <a:buNone/>
              </a:pPr>
              <a:r>
                <a:rPr lang="en-US" altLang="en-US" sz="1600">
                  <a:latin typeface="+mn-lt"/>
                </a:rPr>
                <a:t>Next Hop</a:t>
              </a:r>
            </a:p>
          </p:txBody>
        </p:sp>
      </p:grpSp>
      <p:sp>
        <p:nvSpPr>
          <p:cNvPr id="6158" name="Rectangle 24"/>
          <p:cNvSpPr>
            <a:spLocks noChangeArrowheads="1"/>
          </p:cNvSpPr>
          <p:nvPr/>
        </p:nvSpPr>
        <p:spPr bwMode="auto">
          <a:xfrm>
            <a:off x="5608638" y="2438400"/>
            <a:ext cx="1371600" cy="1265238"/>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rgbClr val="FF0000"/>
              </a:buClr>
              <a:buChar char="•"/>
              <a:defRPr sz="3200">
                <a:solidFill>
                  <a:schemeClr val="tx1"/>
                </a:solidFill>
                <a:latin typeface="Arial" panose="020B0604020202020204" pitchFamily="34" charset="0"/>
              </a:defRPr>
            </a:lvl1pPr>
            <a:lvl2pPr marL="742950" indent="-285750" eaLnBrk="0" hangingPunct="0">
              <a:spcBef>
                <a:spcPct val="20000"/>
              </a:spcBef>
              <a:buClr>
                <a:srgbClr val="FF0000"/>
              </a:buClr>
              <a:buChar char="–"/>
              <a:defRPr sz="2800">
                <a:solidFill>
                  <a:schemeClr val="tx1"/>
                </a:solidFill>
                <a:latin typeface="Arial" panose="020B0604020202020204" pitchFamily="34" charset="0"/>
              </a:defRPr>
            </a:lvl2pPr>
            <a:lvl3pPr marL="1143000" indent="-228600" eaLnBrk="0" hangingPunct="0">
              <a:spcBef>
                <a:spcPct val="20000"/>
              </a:spcBef>
              <a:buClr>
                <a:srgbClr val="FF0000"/>
              </a:buClr>
              <a:buChar char="•"/>
              <a:defRPr sz="2400">
                <a:solidFill>
                  <a:schemeClr val="tx1"/>
                </a:solidFill>
                <a:latin typeface="Arial" panose="020B0604020202020204" pitchFamily="34" charset="0"/>
              </a:defRPr>
            </a:lvl3pPr>
            <a:lvl4pPr marL="1600200" indent="-228600" eaLnBrk="0" hangingPunct="0">
              <a:spcBef>
                <a:spcPct val="20000"/>
              </a:spcBef>
              <a:buClr>
                <a:srgbClr val="FF0000"/>
              </a:buClr>
              <a:buChar char="–"/>
              <a:defRPr sz="2000">
                <a:solidFill>
                  <a:schemeClr val="tx1"/>
                </a:solidFill>
                <a:latin typeface="Arial" panose="020B0604020202020204" pitchFamily="34" charset="0"/>
              </a:defRPr>
            </a:lvl4pPr>
            <a:lvl5pPr marL="2057400" indent="-228600" eaLnBrk="0" hangingPunct="0">
              <a:spcBef>
                <a:spcPct val="20000"/>
              </a:spcBef>
              <a:buClr>
                <a:srgbClr val="FF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0000"/>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400">
                <a:latin typeface="+mn-lt"/>
              </a:rPr>
              <a:t>Queue</a:t>
            </a:r>
          </a:p>
          <a:p>
            <a:pPr algn="ctr">
              <a:spcBef>
                <a:spcPct val="0"/>
              </a:spcBef>
              <a:buClrTx/>
              <a:buFontTx/>
              <a:buNone/>
            </a:pPr>
            <a:r>
              <a:rPr lang="en-US" altLang="en-US" sz="2400">
                <a:latin typeface="+mn-lt"/>
              </a:rPr>
              <a:t>Packet</a:t>
            </a:r>
          </a:p>
        </p:txBody>
      </p:sp>
      <p:graphicFrame>
        <p:nvGraphicFramePr>
          <p:cNvPr id="673881" name="Group 89"/>
          <p:cNvGraphicFramePr>
            <a:graphicFrameLocks noGrp="1"/>
          </p:cNvGraphicFramePr>
          <p:nvPr>
            <p:extLst/>
          </p:nvPr>
        </p:nvGraphicFramePr>
        <p:xfrm>
          <a:off x="4137025" y="4373563"/>
          <a:ext cx="3656013" cy="1798638"/>
        </p:xfrm>
        <a:graphic>
          <a:graphicData uri="http://schemas.openxmlformats.org/drawingml/2006/table">
            <a:tbl>
              <a:tblPr/>
              <a:tblGrid>
                <a:gridCol w="958850"/>
                <a:gridCol w="2697163"/>
              </a:tblGrid>
              <a:tr h="4508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tx1"/>
                          </a:solidFill>
                          <a:effectLst/>
                          <a:latin typeface="Arial" charset="0"/>
                        </a:rPr>
                        <a:t>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smtClean="0">
                          <a:ln>
                            <a:noFill/>
                          </a:ln>
                          <a:solidFill>
                            <a:schemeClr val="tx1"/>
                          </a:solidFill>
                          <a:effectLst/>
                          <a:latin typeface="Arial" charset="0"/>
                        </a:rPr>
                        <a:t>Output Port-Action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chemeClr val="tx1"/>
                          </a:solidFill>
                          <a:effectLst/>
                          <a:latin typeface="Arial" charset="0"/>
                        </a:rPr>
                        <a:t>1, Mark high priority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Footer Placeholder 5"/>
          <p:cNvSpPr>
            <a:spLocks noGrp="1"/>
          </p:cNvSpPr>
          <p:nvPr>
            <p:ph type="ftr" sz="quarter" idx="11"/>
          </p:nvPr>
        </p:nvSpPr>
        <p:spPr>
          <a:xfrm>
            <a:off x="3124200" y="6245225"/>
            <a:ext cx="2895600" cy="476250"/>
          </a:xfrm>
        </p:spPr>
        <p:txBody>
          <a:bodyPr/>
          <a:lstStyle/>
          <a:p>
            <a:pPr>
              <a:defRPr/>
            </a:pPr>
            <a:r>
              <a:rPr lang="en-US" dirty="0" err="1" smtClean="0"/>
              <a:t>Ece</a:t>
            </a:r>
            <a:r>
              <a:rPr lang="en-US" dirty="0" smtClean="0"/>
              <a:t> GURAN SCHMIDT EE444</a:t>
            </a:r>
            <a:endParaRPr lang="en-US" dirty="0"/>
          </a:p>
        </p:txBody>
      </p:sp>
    </p:spTree>
    <p:extLst>
      <p:ext uri="{BB962C8B-B14F-4D97-AF65-F5344CB8AC3E}">
        <p14:creationId xmlns:p14="http://schemas.microsoft.com/office/powerpoint/2010/main" val="1932340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Table / Forwarding Table</a:t>
            </a:r>
            <a:endParaRPr lang="tr-TR" dirty="0"/>
          </a:p>
        </p:txBody>
      </p:sp>
      <p:sp>
        <p:nvSpPr>
          <p:cNvPr id="3" name="Text Placeholder 2"/>
          <p:cNvSpPr>
            <a:spLocks noGrp="1"/>
          </p:cNvSpPr>
          <p:nvPr>
            <p:ph type="body" sz="half" idx="1"/>
          </p:nvPr>
        </p:nvSpPr>
        <p:spPr/>
        <p:txBody>
          <a:bodyPr/>
          <a:lstStyle/>
          <a:p>
            <a:r>
              <a:rPr lang="en-US" dirty="0" smtClean="0"/>
              <a:t>Routing Table</a:t>
            </a:r>
          </a:p>
          <a:p>
            <a:pPr lvl="1"/>
            <a:r>
              <a:rPr lang="en-US" dirty="0"/>
              <a:t>The complete table </a:t>
            </a:r>
          </a:p>
          <a:p>
            <a:pPr lvl="1"/>
            <a:r>
              <a:rPr lang="en-US" dirty="0"/>
              <a:t>Updated by the routing algorithms</a:t>
            </a:r>
          </a:p>
          <a:p>
            <a:pPr lvl="1"/>
            <a:r>
              <a:rPr lang="en-US" dirty="0" smtClean="0"/>
              <a:t>Software management</a:t>
            </a:r>
            <a:endParaRPr lang="tr-TR" dirty="0"/>
          </a:p>
        </p:txBody>
      </p:sp>
      <p:sp>
        <p:nvSpPr>
          <p:cNvPr id="4" name="Content Placeholder 3"/>
          <p:cNvSpPr>
            <a:spLocks noGrp="1"/>
          </p:cNvSpPr>
          <p:nvPr>
            <p:ph sz="half" idx="2"/>
          </p:nvPr>
        </p:nvSpPr>
        <p:spPr/>
        <p:txBody>
          <a:bodyPr/>
          <a:lstStyle/>
          <a:p>
            <a:r>
              <a:rPr lang="en-US" dirty="0" smtClean="0"/>
              <a:t>Forwarding Table</a:t>
            </a:r>
          </a:p>
          <a:p>
            <a:pPr lvl="1"/>
            <a:r>
              <a:rPr lang="en-US" dirty="0"/>
              <a:t>Local sometimes partial copy of the routing table</a:t>
            </a:r>
          </a:p>
          <a:p>
            <a:pPr lvl="1"/>
            <a:r>
              <a:rPr lang="en-US" dirty="0"/>
              <a:t>Look up for every </a:t>
            </a:r>
            <a:r>
              <a:rPr lang="en-US" dirty="0" smtClean="0"/>
              <a:t>packet</a:t>
            </a:r>
          </a:p>
          <a:p>
            <a:pPr lvl="1"/>
            <a:r>
              <a:rPr lang="en-US" dirty="0" smtClean="0"/>
              <a:t>Hardware management</a:t>
            </a:r>
            <a:endParaRPr lang="tr-TR" dirty="0"/>
          </a:p>
          <a:p>
            <a:endParaRPr lang="tr-TR" dirty="0"/>
          </a:p>
        </p:txBody>
      </p:sp>
      <p:sp>
        <p:nvSpPr>
          <p:cNvPr id="5" name="Date Placeholder 4"/>
          <p:cNvSpPr>
            <a:spLocks noGrp="1"/>
          </p:cNvSpPr>
          <p:nvPr>
            <p:ph type="dt" sz="half" idx="10"/>
          </p:nvPr>
        </p:nvSpPr>
        <p:spPr/>
        <p:txBody>
          <a:bodyPr/>
          <a:lstStyle/>
          <a:p>
            <a:pPr>
              <a:defRPr/>
            </a:pPr>
            <a:fld id="{753B35F5-52BE-4762-AE89-E7D2E5DEBF5A}" type="datetime1">
              <a:rPr lang="en-US" smtClean="0"/>
              <a:pPr>
                <a:defRPr/>
              </a:pPr>
              <a:t>4/12/2017</a:t>
            </a:fld>
            <a:endParaRPr lang="en-US"/>
          </a:p>
        </p:txBody>
      </p:sp>
      <p:sp>
        <p:nvSpPr>
          <p:cNvPr id="6" name="Footer Placeholder 5"/>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7" name="Slide Number Placeholder 6"/>
          <p:cNvSpPr>
            <a:spLocks noGrp="1"/>
          </p:cNvSpPr>
          <p:nvPr>
            <p:ph type="sldNum" sz="quarter" idx="12"/>
          </p:nvPr>
        </p:nvSpPr>
        <p:spPr/>
        <p:txBody>
          <a:bodyPr/>
          <a:lstStyle/>
          <a:p>
            <a:pPr>
              <a:defRPr/>
            </a:pPr>
            <a:fld id="{8EBFCB26-F2F5-4CD4-88B5-EFD6D6EC4E16}" type="slidenum">
              <a:rPr lang="en-US" smtClean="0"/>
              <a:pPr>
                <a:defRPr/>
              </a:pPr>
              <a:t>12</a:t>
            </a:fld>
            <a:endParaRPr lang="en-US"/>
          </a:p>
        </p:txBody>
      </p:sp>
    </p:spTree>
    <p:extLst>
      <p:ext uri="{BB962C8B-B14F-4D97-AF65-F5344CB8AC3E}">
        <p14:creationId xmlns:p14="http://schemas.microsoft.com/office/powerpoint/2010/main" val="2113948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A7D6B7BB-A77B-42EF-9488-0CA51FFD096F}" type="datetime1">
              <a:rPr lang="en-US">
                <a:latin typeface="+mn-lt"/>
              </a:rPr>
              <a:pPr/>
              <a:t>4/12/2017</a:t>
            </a:fld>
            <a:endParaRPr lang="en-US">
              <a:latin typeface="+mn-lt"/>
            </a:endParaRPr>
          </a:p>
        </p:txBody>
      </p:sp>
      <p:sp>
        <p:nvSpPr>
          <p:cNvPr id="1741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a:latin typeface="+mn-lt"/>
              </a:rPr>
              <a:t>Ece GURAN SCHMIDT EE444</a:t>
            </a:r>
          </a:p>
        </p:txBody>
      </p:sp>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F5B69975-CCC7-4083-96C6-E49F9FE3E759}" type="slidenum">
              <a:rPr lang="en-US">
                <a:latin typeface="+mn-lt"/>
              </a:rPr>
              <a:pPr/>
              <a:t>13</a:t>
            </a:fld>
            <a:endParaRPr lang="en-US">
              <a:latin typeface="+mn-lt"/>
            </a:endParaRPr>
          </a:p>
        </p:txBody>
      </p:sp>
      <p:sp>
        <p:nvSpPr>
          <p:cNvPr id="17413" name="Rectangle 2"/>
          <p:cNvSpPr>
            <a:spLocks noChangeArrowheads="1"/>
          </p:cNvSpPr>
          <p:nvPr/>
        </p:nvSpPr>
        <p:spPr bwMode="auto">
          <a:xfrm>
            <a:off x="0" y="5943600"/>
            <a:ext cx="9144000" cy="9144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7414" name="Rectangle 3"/>
          <p:cNvSpPr>
            <a:spLocks noGrp="1" noChangeArrowheads="1"/>
          </p:cNvSpPr>
          <p:nvPr>
            <p:ph type="title"/>
          </p:nvPr>
        </p:nvSpPr>
        <p:spPr>
          <a:xfrm>
            <a:off x="685800" y="228600"/>
            <a:ext cx="7772400" cy="1143000"/>
          </a:xfrm>
        </p:spPr>
        <p:txBody>
          <a:bodyPr/>
          <a:lstStyle/>
          <a:p>
            <a:pPr eaLnBrk="1" hangingPunct="1"/>
            <a:r>
              <a:rPr lang="en-US" smtClean="0">
                <a:latin typeface="+mn-lt"/>
              </a:rPr>
              <a:t>What does a Router look like?</a:t>
            </a:r>
          </a:p>
        </p:txBody>
      </p:sp>
      <p:pic>
        <p:nvPicPr>
          <p:cNvPr id="17415" name="Picture 4" descr="itro_d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03425"/>
            <a:ext cx="36909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5"/>
          <p:cNvSpPr txBox="1">
            <a:spLocks noChangeArrowheads="1"/>
          </p:cNvSpPr>
          <p:nvPr/>
        </p:nvSpPr>
        <p:spPr bwMode="auto">
          <a:xfrm>
            <a:off x="762000" y="1371600"/>
            <a:ext cx="2650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eaLnBrk="1" hangingPunct="1"/>
            <a:r>
              <a:rPr lang="es-ES" sz="2400">
                <a:latin typeface="+mn-lt"/>
              </a:rPr>
              <a:t>Cisco GSR 12416</a:t>
            </a:r>
            <a:endParaRPr lang="en-US" sz="2400">
              <a:latin typeface="+mn-lt"/>
            </a:endParaRPr>
          </a:p>
        </p:txBody>
      </p:sp>
      <p:pic>
        <p:nvPicPr>
          <p:cNvPr id="17417" name="Picture 6" descr="m160chassis_fro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613025"/>
            <a:ext cx="2301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 Box 7"/>
          <p:cNvSpPr txBox="1">
            <a:spLocks noChangeArrowheads="1"/>
          </p:cNvSpPr>
          <p:nvPr/>
        </p:nvSpPr>
        <p:spPr bwMode="auto">
          <a:xfrm>
            <a:off x="4999038" y="1371600"/>
            <a:ext cx="20521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eaLnBrk="1" hangingPunct="1"/>
            <a:r>
              <a:rPr lang="es-ES" sz="2400">
                <a:latin typeface="+mn-lt"/>
              </a:rPr>
              <a:t>Juniper M160</a:t>
            </a:r>
            <a:endParaRPr lang="en-US" sz="2400">
              <a:latin typeface="+mn-lt"/>
            </a:endParaRPr>
          </a:p>
        </p:txBody>
      </p:sp>
      <p:sp>
        <p:nvSpPr>
          <p:cNvPr id="17419" name="Line 8"/>
          <p:cNvSpPr>
            <a:spLocks noChangeShapeType="1"/>
          </p:cNvSpPr>
          <p:nvPr/>
        </p:nvSpPr>
        <p:spPr bwMode="auto">
          <a:xfrm>
            <a:off x="1073150" y="2460625"/>
            <a:ext cx="0" cy="3505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7420" name="Rectangle 9"/>
          <p:cNvSpPr>
            <a:spLocks noChangeArrowheads="1"/>
          </p:cNvSpPr>
          <p:nvPr/>
        </p:nvSpPr>
        <p:spPr bwMode="auto">
          <a:xfrm>
            <a:off x="349250" y="4060825"/>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solidFill>
                  <a:schemeClr val="tx2"/>
                </a:solidFill>
                <a:latin typeface="+mn-lt"/>
              </a:rPr>
              <a:t>6ft</a:t>
            </a:r>
          </a:p>
        </p:txBody>
      </p:sp>
      <p:sp>
        <p:nvSpPr>
          <p:cNvPr id="17421" name="Line 10"/>
          <p:cNvSpPr>
            <a:spLocks noChangeShapeType="1"/>
          </p:cNvSpPr>
          <p:nvPr/>
        </p:nvSpPr>
        <p:spPr bwMode="auto">
          <a:xfrm>
            <a:off x="1225550" y="2220913"/>
            <a:ext cx="914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7422" name="Rectangle 11"/>
          <p:cNvSpPr>
            <a:spLocks noChangeArrowheads="1"/>
          </p:cNvSpPr>
          <p:nvPr/>
        </p:nvSpPr>
        <p:spPr bwMode="auto">
          <a:xfrm>
            <a:off x="1295400" y="182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solidFill>
                  <a:schemeClr val="tx2"/>
                </a:solidFill>
                <a:latin typeface="+mn-lt"/>
              </a:rPr>
              <a:t>19”</a:t>
            </a:r>
          </a:p>
        </p:txBody>
      </p:sp>
      <p:sp>
        <p:nvSpPr>
          <p:cNvPr id="17423" name="Line 12"/>
          <p:cNvSpPr>
            <a:spLocks noChangeShapeType="1"/>
          </p:cNvSpPr>
          <p:nvPr/>
        </p:nvSpPr>
        <p:spPr bwMode="auto">
          <a:xfrm flipV="1">
            <a:off x="2292350" y="5965825"/>
            <a:ext cx="3810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7424" name="Rectangle 13"/>
          <p:cNvSpPr>
            <a:spLocks noChangeArrowheads="1"/>
          </p:cNvSpPr>
          <p:nvPr/>
        </p:nvSpPr>
        <p:spPr bwMode="auto">
          <a:xfrm>
            <a:off x="2590800" y="59658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solidFill>
                  <a:schemeClr val="tx2"/>
                </a:solidFill>
                <a:latin typeface="+mn-lt"/>
              </a:rPr>
              <a:t>2ft</a:t>
            </a:r>
          </a:p>
        </p:txBody>
      </p:sp>
      <p:sp>
        <p:nvSpPr>
          <p:cNvPr id="17425" name="Rectangle 14"/>
          <p:cNvSpPr>
            <a:spLocks noChangeArrowheads="1"/>
          </p:cNvSpPr>
          <p:nvPr/>
        </p:nvSpPr>
        <p:spPr bwMode="auto">
          <a:xfrm>
            <a:off x="2520950" y="3298825"/>
            <a:ext cx="213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latin typeface="+mn-lt"/>
              </a:rPr>
              <a:t>Capacity:</a:t>
            </a:r>
            <a:r>
              <a:rPr lang="en-US">
                <a:solidFill>
                  <a:schemeClr val="tx2"/>
                </a:solidFill>
                <a:latin typeface="+mn-lt"/>
              </a:rPr>
              <a:t> 160Gb/s</a:t>
            </a:r>
            <a:br>
              <a:rPr lang="en-US">
                <a:solidFill>
                  <a:schemeClr val="tx2"/>
                </a:solidFill>
                <a:latin typeface="+mn-lt"/>
              </a:rPr>
            </a:br>
            <a:r>
              <a:rPr lang="en-US">
                <a:latin typeface="+mn-lt"/>
              </a:rPr>
              <a:t>Power:</a:t>
            </a:r>
            <a:r>
              <a:rPr lang="en-US">
                <a:solidFill>
                  <a:schemeClr val="tx2"/>
                </a:solidFill>
                <a:latin typeface="+mn-lt"/>
              </a:rPr>
              <a:t> 4.2kW</a:t>
            </a:r>
          </a:p>
        </p:txBody>
      </p:sp>
      <p:sp>
        <p:nvSpPr>
          <p:cNvPr id="17426" name="Rectangle 15"/>
          <p:cNvSpPr>
            <a:spLocks noChangeArrowheads="1"/>
          </p:cNvSpPr>
          <p:nvPr/>
        </p:nvSpPr>
        <p:spPr bwMode="auto">
          <a:xfrm>
            <a:off x="4191000" y="4213225"/>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solidFill>
                  <a:schemeClr val="tx2"/>
                </a:solidFill>
                <a:latin typeface="+mn-lt"/>
              </a:rPr>
              <a:t>3ft</a:t>
            </a:r>
          </a:p>
        </p:txBody>
      </p:sp>
      <p:sp>
        <p:nvSpPr>
          <p:cNvPr id="17427" name="Line 16"/>
          <p:cNvSpPr>
            <a:spLocks noChangeShapeType="1"/>
          </p:cNvSpPr>
          <p:nvPr/>
        </p:nvSpPr>
        <p:spPr bwMode="auto">
          <a:xfrm>
            <a:off x="4800600" y="3070225"/>
            <a:ext cx="0" cy="267493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7428" name="Line 17"/>
          <p:cNvSpPr>
            <a:spLocks noChangeShapeType="1"/>
          </p:cNvSpPr>
          <p:nvPr/>
        </p:nvSpPr>
        <p:spPr bwMode="auto">
          <a:xfrm flipH="1" flipV="1">
            <a:off x="4800600" y="5813425"/>
            <a:ext cx="30480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7429" name="Rectangle 18"/>
          <p:cNvSpPr>
            <a:spLocks noChangeArrowheads="1"/>
          </p:cNvSpPr>
          <p:nvPr/>
        </p:nvSpPr>
        <p:spPr bwMode="auto">
          <a:xfrm>
            <a:off x="4191000" y="59658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solidFill>
                  <a:schemeClr val="tx2"/>
                </a:solidFill>
                <a:latin typeface="+mn-lt"/>
              </a:rPr>
              <a:t>2.5ft</a:t>
            </a:r>
          </a:p>
        </p:txBody>
      </p:sp>
      <p:sp>
        <p:nvSpPr>
          <p:cNvPr id="17430" name="Line 19"/>
          <p:cNvSpPr>
            <a:spLocks noChangeShapeType="1"/>
          </p:cNvSpPr>
          <p:nvPr/>
        </p:nvSpPr>
        <p:spPr bwMode="auto">
          <a:xfrm>
            <a:off x="5197475" y="2489200"/>
            <a:ext cx="19383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7431" name="Rectangle 20"/>
          <p:cNvSpPr>
            <a:spLocks noChangeArrowheads="1"/>
          </p:cNvSpPr>
          <p:nvPr/>
        </p:nvSpPr>
        <p:spPr bwMode="auto">
          <a:xfrm>
            <a:off x="5761038" y="19923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solidFill>
                  <a:schemeClr val="tx2"/>
                </a:solidFill>
                <a:latin typeface="+mn-lt"/>
              </a:rPr>
              <a:t>19”</a:t>
            </a:r>
          </a:p>
        </p:txBody>
      </p:sp>
      <p:sp>
        <p:nvSpPr>
          <p:cNvPr id="17432" name="Rectangle 21"/>
          <p:cNvSpPr>
            <a:spLocks noChangeArrowheads="1"/>
          </p:cNvSpPr>
          <p:nvPr/>
        </p:nvSpPr>
        <p:spPr bwMode="auto">
          <a:xfrm>
            <a:off x="7162800" y="3298825"/>
            <a:ext cx="213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latin typeface="Arial" charset="0"/>
              </a:rPr>
              <a:t>Capacity:</a:t>
            </a:r>
            <a:r>
              <a:rPr lang="en-US">
                <a:solidFill>
                  <a:schemeClr val="tx2"/>
                </a:solidFill>
                <a:latin typeface="Arial" charset="0"/>
              </a:rPr>
              <a:t> 80Gb/s</a:t>
            </a:r>
            <a:br>
              <a:rPr lang="en-US">
                <a:solidFill>
                  <a:schemeClr val="tx2"/>
                </a:solidFill>
                <a:latin typeface="Arial" charset="0"/>
              </a:rPr>
            </a:br>
            <a:r>
              <a:rPr lang="en-US">
                <a:latin typeface="Arial" charset="0"/>
              </a:rPr>
              <a:t>Power:</a:t>
            </a:r>
            <a:r>
              <a:rPr lang="en-US">
                <a:solidFill>
                  <a:schemeClr val="tx2"/>
                </a:solidFill>
                <a:latin typeface="Arial" charset="0"/>
              </a:rPr>
              <a:t> 2.6kW</a:t>
            </a:r>
          </a:p>
        </p:txBody>
      </p:sp>
    </p:spTree>
    <p:extLst>
      <p:ext uri="{BB962C8B-B14F-4D97-AF65-F5344CB8AC3E}">
        <p14:creationId xmlns:p14="http://schemas.microsoft.com/office/powerpoint/2010/main" val="3480571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14</a:t>
            </a:fld>
            <a:endParaRPr lang="en-US"/>
          </a:p>
        </p:txBody>
      </p:sp>
      <p:sp>
        <p:nvSpPr>
          <p:cNvPr id="7" name="Rectangle 2"/>
          <p:cNvSpPr>
            <a:spLocks noGrp="1" noChangeArrowheads="1"/>
          </p:cNvSpPr>
          <p:nvPr>
            <p:ph type="title"/>
          </p:nvPr>
        </p:nvSpPr>
        <p:spPr>
          <a:xfrm>
            <a:off x="685800" y="304800"/>
            <a:ext cx="7772400" cy="609600"/>
          </a:xfrm>
        </p:spPr>
        <p:txBody>
          <a:bodyPr/>
          <a:lstStyle/>
          <a:p>
            <a:r>
              <a:rPr lang="en-US" altLang="tr-TR" sz="4000" smtClean="0"/>
              <a:t>Router architecture overview</a:t>
            </a:r>
            <a:endParaRPr lang="en-US" altLang="tr-TR" smtClean="0"/>
          </a:p>
        </p:txBody>
      </p:sp>
      <p:sp>
        <p:nvSpPr>
          <p:cNvPr id="8" name="Rectangle 3"/>
          <p:cNvSpPr txBox="1">
            <a:spLocks noChangeArrowheads="1"/>
          </p:cNvSpPr>
          <p:nvPr/>
        </p:nvSpPr>
        <p:spPr bwMode="auto">
          <a:xfrm>
            <a:off x="665163" y="1052513"/>
            <a:ext cx="81264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a:lstStyle>
          <a:p>
            <a:pPr>
              <a:buFont typeface="Wingdings" charset="0"/>
              <a:buNone/>
              <a:defRPr/>
            </a:pPr>
            <a:r>
              <a:rPr lang="en-US" kern="0" smtClean="0">
                <a:ea typeface="ＭＳ Ｐゴシック" charset="0"/>
              </a:rPr>
              <a:t>two key router functions:</a:t>
            </a:r>
            <a:r>
              <a:rPr lang="en-US" sz="1800" kern="0" smtClean="0">
                <a:ea typeface="ＭＳ Ｐゴシック" charset="0"/>
              </a:rPr>
              <a:t> </a:t>
            </a:r>
          </a:p>
          <a:p>
            <a:pPr>
              <a:buFont typeface="Wingdings" charset="0"/>
              <a:buChar char="v"/>
              <a:defRPr/>
            </a:pPr>
            <a:r>
              <a:rPr lang="en-US" sz="2400" kern="0" smtClean="0">
                <a:ea typeface="ＭＳ Ｐゴシック" charset="0"/>
              </a:rPr>
              <a:t>run routing algorithms/protocol (RIP, OSPF, BGP)</a:t>
            </a:r>
          </a:p>
          <a:p>
            <a:pPr>
              <a:buFont typeface="Wingdings" charset="0"/>
              <a:buChar char="v"/>
              <a:defRPr/>
            </a:pPr>
            <a:r>
              <a:rPr lang="en-US" sz="2400" i="1" kern="0" smtClean="0">
                <a:ea typeface="ＭＳ Ｐゴシック" charset="0"/>
              </a:rPr>
              <a:t>forwarding </a:t>
            </a:r>
            <a:r>
              <a:rPr lang="en-US" sz="2400" kern="0" smtClean="0">
                <a:ea typeface="ＭＳ Ｐゴシック" charset="0"/>
              </a:rPr>
              <a:t>datagrams from incoming to outgoing link</a:t>
            </a:r>
            <a:endParaRPr lang="en-US" sz="2400" kern="0" dirty="0">
              <a:ea typeface="ＭＳ Ｐゴシック" charset="0"/>
            </a:endParaRPr>
          </a:p>
        </p:txBody>
      </p:sp>
      <p:grpSp>
        <p:nvGrpSpPr>
          <p:cNvPr id="9" name="Group 60"/>
          <p:cNvGrpSpPr>
            <a:grpSpLocks/>
          </p:cNvGrpSpPr>
          <p:nvPr/>
        </p:nvGrpSpPr>
        <p:grpSpPr bwMode="auto">
          <a:xfrm>
            <a:off x="2787650" y="3646488"/>
            <a:ext cx="1609725" cy="2343150"/>
            <a:chOff x="2418" y="1882"/>
            <a:chExt cx="1014" cy="1476"/>
          </a:xfrm>
        </p:grpSpPr>
        <p:sp>
          <p:nvSpPr>
            <p:cNvPr id="10" name="Rectangle 45"/>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 name="Text Box 48"/>
            <p:cNvSpPr txBox="1">
              <a:spLocks noChangeArrowheads="1"/>
            </p:cNvSpPr>
            <p:nvPr/>
          </p:nvSpPr>
          <p:spPr bwMode="auto">
            <a:xfrm>
              <a:off x="2533" y="2418"/>
              <a:ext cx="77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tr-TR" sz="1800"/>
                <a:t>high-seed </a:t>
              </a:r>
            </a:p>
            <a:p>
              <a:pPr algn="ctr">
                <a:lnSpc>
                  <a:spcPct val="85000"/>
                </a:lnSpc>
              </a:pPr>
              <a:r>
                <a:rPr lang="en-US" altLang="tr-TR" sz="1800"/>
                <a:t>switching</a:t>
              </a:r>
            </a:p>
            <a:p>
              <a:pPr algn="ctr">
                <a:lnSpc>
                  <a:spcPct val="85000"/>
                </a:lnSpc>
              </a:pPr>
              <a:r>
                <a:rPr lang="en-US" altLang="tr-TR" sz="1800"/>
                <a:t>fabric</a:t>
              </a:r>
            </a:p>
          </p:txBody>
        </p:sp>
      </p:grpSp>
      <p:sp>
        <p:nvSpPr>
          <p:cNvPr id="12" name="Rectangle 46"/>
          <p:cNvSpPr>
            <a:spLocks noChangeArrowheads="1"/>
          </p:cNvSpPr>
          <p:nvPr/>
        </p:nvSpPr>
        <p:spPr bwMode="auto">
          <a:xfrm>
            <a:off x="2805113" y="2684463"/>
            <a:ext cx="1590675" cy="64770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 name="Text Box 47"/>
          <p:cNvSpPr txBox="1">
            <a:spLocks noChangeArrowheads="1"/>
          </p:cNvSpPr>
          <p:nvPr/>
        </p:nvSpPr>
        <p:spPr bwMode="auto">
          <a:xfrm>
            <a:off x="2982913" y="2725738"/>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tr-TR" sz="1800"/>
              <a:t>routing </a:t>
            </a:r>
          </a:p>
          <a:p>
            <a:pPr algn="ctr">
              <a:lnSpc>
                <a:spcPct val="85000"/>
              </a:lnSpc>
            </a:pPr>
            <a:r>
              <a:rPr lang="en-US" altLang="tr-TR" sz="1800"/>
              <a:t>processor</a:t>
            </a:r>
          </a:p>
        </p:txBody>
      </p:sp>
      <p:sp>
        <p:nvSpPr>
          <p:cNvPr id="14" name="Line 50"/>
          <p:cNvSpPr>
            <a:spLocks noChangeShapeType="1"/>
          </p:cNvSpPr>
          <p:nvPr/>
        </p:nvSpPr>
        <p:spPr bwMode="auto">
          <a:xfrm>
            <a:off x="3533775" y="3203575"/>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tr-TR"/>
          </a:p>
        </p:txBody>
      </p:sp>
      <p:grpSp>
        <p:nvGrpSpPr>
          <p:cNvPr id="15" name="Group 17"/>
          <p:cNvGrpSpPr>
            <a:grpSpLocks/>
          </p:cNvGrpSpPr>
          <p:nvPr/>
        </p:nvGrpSpPr>
        <p:grpSpPr bwMode="auto">
          <a:xfrm>
            <a:off x="744538" y="3660775"/>
            <a:ext cx="2033587" cy="566738"/>
            <a:chOff x="930" y="1989"/>
            <a:chExt cx="1482" cy="357"/>
          </a:xfrm>
        </p:grpSpPr>
        <p:sp>
          <p:nvSpPr>
            <p:cNvPr id="16" name="Rectangle 9"/>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7" name="Rectangle 5"/>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8" name="Rectangle 6"/>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9" name="Rectangle 8"/>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0" name="Line 16"/>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21" name="Group 18"/>
          <p:cNvGrpSpPr>
            <a:grpSpLocks/>
          </p:cNvGrpSpPr>
          <p:nvPr/>
        </p:nvGrpSpPr>
        <p:grpSpPr bwMode="auto">
          <a:xfrm>
            <a:off x="733425" y="5399088"/>
            <a:ext cx="2058988" cy="566737"/>
            <a:chOff x="930" y="1989"/>
            <a:chExt cx="1482" cy="357"/>
          </a:xfrm>
        </p:grpSpPr>
        <p:sp>
          <p:nvSpPr>
            <p:cNvPr id="22" name="Rectangle 19"/>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3" name="Rectangle 20"/>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4" name="Rectangle 21"/>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5" name="Rectangle 22"/>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6" name="Line 23"/>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27" name="Group 29"/>
          <p:cNvGrpSpPr>
            <a:grpSpLocks/>
          </p:cNvGrpSpPr>
          <p:nvPr/>
        </p:nvGrpSpPr>
        <p:grpSpPr bwMode="auto">
          <a:xfrm rot="2656396">
            <a:off x="1363663" y="4551363"/>
            <a:ext cx="546100" cy="546100"/>
            <a:chOff x="354" y="2715"/>
            <a:chExt cx="344" cy="344"/>
          </a:xfrm>
        </p:grpSpPr>
        <p:sp>
          <p:nvSpPr>
            <p:cNvPr id="28" name="Oval 25"/>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9" name="Oval 26"/>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0" name="Oval 27"/>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1" name="Oval 28"/>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sp>
        <p:nvSpPr>
          <p:cNvPr id="32" name="Text Box 57"/>
          <p:cNvSpPr txBox="1">
            <a:spLocks noChangeArrowheads="1"/>
          </p:cNvSpPr>
          <p:nvPr/>
        </p:nvSpPr>
        <p:spPr bwMode="auto">
          <a:xfrm>
            <a:off x="639763" y="5865087"/>
            <a:ext cx="191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dirty="0"/>
              <a:t>router input ports</a:t>
            </a:r>
          </a:p>
        </p:txBody>
      </p:sp>
      <p:grpSp>
        <p:nvGrpSpPr>
          <p:cNvPr id="33" name="Group 37"/>
          <p:cNvGrpSpPr>
            <a:grpSpLocks/>
          </p:cNvGrpSpPr>
          <p:nvPr/>
        </p:nvGrpSpPr>
        <p:grpSpPr bwMode="auto">
          <a:xfrm>
            <a:off x="4344988" y="3665538"/>
            <a:ext cx="1957387" cy="566737"/>
            <a:chOff x="-51" y="2454"/>
            <a:chExt cx="1482" cy="357"/>
          </a:xfrm>
        </p:grpSpPr>
        <p:grpSp>
          <p:nvGrpSpPr>
            <p:cNvPr id="34" name="Group 36"/>
            <p:cNvGrpSpPr>
              <a:grpSpLocks/>
            </p:cNvGrpSpPr>
            <p:nvPr/>
          </p:nvGrpSpPr>
          <p:grpSpPr bwMode="auto">
            <a:xfrm flipH="1">
              <a:off x="171" y="2454"/>
              <a:ext cx="1086" cy="357"/>
              <a:chOff x="171" y="2454"/>
              <a:chExt cx="1086" cy="357"/>
            </a:xfrm>
          </p:grpSpPr>
          <p:sp>
            <p:nvSpPr>
              <p:cNvPr id="36" name="Rectangle 31"/>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7" name="Rectangle 32"/>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8" name="Rectangle 33"/>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9" name="Rectangle 34"/>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sp>
          <p:nvSpPr>
            <p:cNvPr id="35" name="Line 35"/>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40" name="Group 38"/>
          <p:cNvGrpSpPr>
            <a:grpSpLocks/>
          </p:cNvGrpSpPr>
          <p:nvPr/>
        </p:nvGrpSpPr>
        <p:grpSpPr bwMode="auto">
          <a:xfrm>
            <a:off x="4364038" y="5399088"/>
            <a:ext cx="2011362" cy="566737"/>
            <a:chOff x="-51" y="2454"/>
            <a:chExt cx="1482" cy="357"/>
          </a:xfrm>
        </p:grpSpPr>
        <p:grpSp>
          <p:nvGrpSpPr>
            <p:cNvPr id="41" name="Group 39"/>
            <p:cNvGrpSpPr>
              <a:grpSpLocks/>
            </p:cNvGrpSpPr>
            <p:nvPr/>
          </p:nvGrpSpPr>
          <p:grpSpPr bwMode="auto">
            <a:xfrm flipH="1">
              <a:off x="171" y="2454"/>
              <a:ext cx="1086" cy="357"/>
              <a:chOff x="171" y="2454"/>
              <a:chExt cx="1086" cy="357"/>
            </a:xfrm>
          </p:grpSpPr>
          <p:sp>
            <p:nvSpPr>
              <p:cNvPr id="43" name="Rectangle 40"/>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4" name="Rectangle 41"/>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5" name="Rectangle 42"/>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6" name="Rectangle 43"/>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sp>
          <p:nvSpPr>
            <p:cNvPr id="42" name="Line 44"/>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47" name="Group 51"/>
          <p:cNvGrpSpPr>
            <a:grpSpLocks/>
          </p:cNvGrpSpPr>
          <p:nvPr/>
        </p:nvGrpSpPr>
        <p:grpSpPr bwMode="auto">
          <a:xfrm rot="2656396">
            <a:off x="5230813" y="4541838"/>
            <a:ext cx="546100" cy="546100"/>
            <a:chOff x="354" y="2715"/>
            <a:chExt cx="344" cy="344"/>
          </a:xfrm>
        </p:grpSpPr>
        <p:sp>
          <p:nvSpPr>
            <p:cNvPr id="48" name="Oval 52"/>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9" name="Oval 53"/>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0" name="Oval 54"/>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1" name="Oval 55"/>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sp>
        <p:nvSpPr>
          <p:cNvPr id="52" name="Text Box 58"/>
          <p:cNvSpPr txBox="1">
            <a:spLocks noChangeArrowheads="1"/>
          </p:cNvSpPr>
          <p:nvPr/>
        </p:nvSpPr>
        <p:spPr bwMode="auto">
          <a:xfrm>
            <a:off x="4664075" y="5892505"/>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dirty="0"/>
              <a:t>router output ports</a:t>
            </a:r>
          </a:p>
        </p:txBody>
      </p:sp>
      <p:cxnSp>
        <p:nvCxnSpPr>
          <p:cNvPr id="54" name="Straight Connector 53"/>
          <p:cNvCxnSpPr>
            <a:cxnSpLocks noChangeShapeType="1"/>
          </p:cNvCxnSpPr>
          <p:nvPr/>
        </p:nvCxnSpPr>
        <p:spPr bwMode="auto">
          <a:xfrm>
            <a:off x="733425" y="3455988"/>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5" name="TextBox 54"/>
          <p:cNvSpPr txBox="1">
            <a:spLocks noChangeArrowheads="1"/>
          </p:cNvSpPr>
          <p:nvPr/>
        </p:nvSpPr>
        <p:spPr bwMode="auto">
          <a:xfrm>
            <a:off x="6888163" y="3492500"/>
            <a:ext cx="19383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tr-TR" sz="1600" dirty="0"/>
              <a:t>forwarding </a:t>
            </a:r>
            <a:r>
              <a:rPr lang="en-US" altLang="tr-TR" sz="1600" dirty="0">
                <a:solidFill>
                  <a:srgbClr val="FF0000"/>
                </a:solidFill>
              </a:rPr>
              <a:t>data plane</a:t>
            </a:r>
            <a:r>
              <a:rPr lang="en-US" altLang="tr-TR" sz="1600" dirty="0"/>
              <a:t>  (hardware)</a:t>
            </a:r>
          </a:p>
        </p:txBody>
      </p:sp>
      <p:sp>
        <p:nvSpPr>
          <p:cNvPr id="56" name="Rectangle 55"/>
          <p:cNvSpPr>
            <a:spLocks noChangeArrowheads="1"/>
          </p:cNvSpPr>
          <p:nvPr/>
        </p:nvSpPr>
        <p:spPr bwMode="auto">
          <a:xfrm>
            <a:off x="6362700" y="2825750"/>
            <a:ext cx="2449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tr-TR" sz="1600" dirty="0"/>
              <a:t>routing, management</a:t>
            </a:r>
          </a:p>
          <a:p>
            <a:pPr algn="r"/>
            <a:r>
              <a:rPr lang="en-US" altLang="tr-TR" sz="1600" dirty="0">
                <a:solidFill>
                  <a:srgbClr val="FF0000"/>
                </a:solidFill>
              </a:rPr>
              <a:t>control plane </a:t>
            </a:r>
            <a:r>
              <a:rPr lang="en-US" altLang="tr-TR" sz="1600" dirty="0"/>
              <a:t>(software)</a:t>
            </a:r>
          </a:p>
        </p:txBody>
      </p:sp>
      <p:sp>
        <p:nvSpPr>
          <p:cNvPr id="57" name="Freeform 10"/>
          <p:cNvSpPr>
            <a:spLocks/>
          </p:cNvSpPr>
          <p:nvPr/>
        </p:nvSpPr>
        <p:spPr bwMode="auto">
          <a:xfrm>
            <a:off x="2198688" y="2979738"/>
            <a:ext cx="512762" cy="73025"/>
          </a:xfrm>
          <a:custGeom>
            <a:avLst/>
            <a:gdLst>
              <a:gd name="T0" fmla="*/ 487748 w 512919"/>
              <a:gd name="T1" fmla="*/ 72069 h 73266"/>
              <a:gd name="T2" fmla="*/ 512134 w 512919"/>
              <a:gd name="T3" fmla="*/ 0 h 73266"/>
              <a:gd name="T4" fmla="*/ 146323 w 512919"/>
              <a:gd name="T5" fmla="*/ 12011 h 73266"/>
              <a:gd name="T6" fmla="*/ 97549 w 512919"/>
              <a:gd name="T7" fmla="*/ 24023 h 73266"/>
              <a:gd name="T8" fmla="*/ 0 w 512919"/>
              <a:gd name="T9" fmla="*/ 12011 h 73266"/>
              <a:gd name="T10" fmla="*/ 0 w 512919"/>
              <a:gd name="T11" fmla="*/ 12011 h 73266"/>
              <a:gd name="T12" fmla="*/ 512134 w 512919"/>
              <a:gd name="T13" fmla="*/ 12011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tr-TR"/>
          </a:p>
        </p:txBody>
      </p:sp>
      <p:sp>
        <p:nvSpPr>
          <p:cNvPr id="58" name="Freeform 11"/>
          <p:cNvSpPr>
            <a:spLocks/>
          </p:cNvSpPr>
          <p:nvPr/>
        </p:nvSpPr>
        <p:spPr bwMode="auto">
          <a:xfrm>
            <a:off x="-144463" y="647700"/>
            <a:ext cx="8802688" cy="2197100"/>
          </a:xfrm>
          <a:custGeom>
            <a:avLst/>
            <a:gdLst>
              <a:gd name="T0" fmla="*/ 8252681 w 8802811"/>
              <a:gd name="T1" fmla="*/ 0 h 2197979"/>
              <a:gd name="T2" fmla="*/ 8289313 w 8802811"/>
              <a:gd name="T3" fmla="*/ 353412 h 2197979"/>
              <a:gd name="T4" fmla="*/ 8301525 w 8802811"/>
              <a:gd name="T5" fmla="*/ 987114 h 2197979"/>
              <a:gd name="T6" fmla="*/ 8313737 w 8802811"/>
              <a:gd name="T7" fmla="*/ 1206473 h 2197979"/>
              <a:gd name="T8" fmla="*/ 8338158 w 8802811"/>
              <a:gd name="T9" fmla="*/ 1377086 h 2197979"/>
              <a:gd name="T10" fmla="*/ 8313737 w 8802811"/>
              <a:gd name="T11" fmla="*/ 1303965 h 2197979"/>
              <a:gd name="T12" fmla="*/ 8301525 w 8802811"/>
              <a:gd name="T13" fmla="*/ 1218659 h 2197979"/>
              <a:gd name="T14" fmla="*/ 8289313 w 8802811"/>
              <a:gd name="T15" fmla="*/ 1169914 h 2197979"/>
              <a:gd name="T16" fmla="*/ 8252681 w 8802811"/>
              <a:gd name="T17" fmla="*/ 987114 h 2197979"/>
              <a:gd name="T18" fmla="*/ 8240469 w 8802811"/>
              <a:gd name="T19" fmla="*/ 853062 h 2197979"/>
              <a:gd name="T20" fmla="*/ 8216041 w 8802811"/>
              <a:gd name="T21" fmla="*/ 682450 h 2197979"/>
              <a:gd name="T22" fmla="*/ 8203829 w 8802811"/>
              <a:gd name="T23" fmla="*/ 548397 h 2197979"/>
              <a:gd name="T24" fmla="*/ 8179409 w 8802811"/>
              <a:gd name="T25" fmla="*/ 548397 h 2197979"/>
              <a:gd name="T26" fmla="*/ 8179409 w 8802811"/>
              <a:gd name="T27" fmla="*/ 548397 h 2197979"/>
              <a:gd name="T28" fmla="*/ 8411428 w 8802811"/>
              <a:gd name="T29" fmla="*/ 621515 h 2197979"/>
              <a:gd name="T30" fmla="*/ 8472483 w 8802811"/>
              <a:gd name="T31" fmla="*/ 682450 h 2197979"/>
              <a:gd name="T32" fmla="*/ 8557963 w 8802811"/>
              <a:gd name="T33" fmla="*/ 792129 h 2197979"/>
              <a:gd name="T34" fmla="*/ 8582387 w 8802811"/>
              <a:gd name="T35" fmla="*/ 865249 h 2197979"/>
              <a:gd name="T36" fmla="*/ 8619027 w 8802811"/>
              <a:gd name="T37" fmla="*/ 950555 h 2197979"/>
              <a:gd name="T38" fmla="*/ 8692295 w 8802811"/>
              <a:gd name="T39" fmla="*/ 1182100 h 2197979"/>
              <a:gd name="T40" fmla="*/ 8704499 w 8802811"/>
              <a:gd name="T41" fmla="*/ 1255220 h 2197979"/>
              <a:gd name="T42" fmla="*/ 8716715 w 8802811"/>
              <a:gd name="T43" fmla="*/ 1340526 h 2197979"/>
              <a:gd name="T44" fmla="*/ 8741139 w 8802811"/>
              <a:gd name="T45" fmla="*/ 1401458 h 2197979"/>
              <a:gd name="T46" fmla="*/ 8802199 w 8802811"/>
              <a:gd name="T47" fmla="*/ 1401458 h 2197979"/>
              <a:gd name="T48" fmla="*/ 8802199 w 8802811"/>
              <a:gd name="T49" fmla="*/ 1401458 h 2197979"/>
              <a:gd name="T50" fmla="*/ 8789983 w 8802811"/>
              <a:gd name="T51" fmla="*/ 1669565 h 2197979"/>
              <a:gd name="T52" fmla="*/ 8789983 w 8802811"/>
              <a:gd name="T53" fmla="*/ 1669565 h 2197979"/>
              <a:gd name="T54" fmla="*/ 8704499 w 8802811"/>
              <a:gd name="T55" fmla="*/ 1572072 h 2197979"/>
              <a:gd name="T56" fmla="*/ 8643447 w 8802811"/>
              <a:gd name="T57" fmla="*/ 1511137 h 2197979"/>
              <a:gd name="T58" fmla="*/ 8582387 w 8802811"/>
              <a:gd name="T59" fmla="*/ 1413645 h 2197979"/>
              <a:gd name="T60" fmla="*/ 8509119 w 8802811"/>
              <a:gd name="T61" fmla="*/ 1328339 h 2197979"/>
              <a:gd name="T62" fmla="*/ 8435851 w 8802811"/>
              <a:gd name="T63" fmla="*/ 1230846 h 2197979"/>
              <a:gd name="T64" fmla="*/ 8301525 w 8802811"/>
              <a:gd name="T65" fmla="*/ 1035860 h 2197979"/>
              <a:gd name="T66" fmla="*/ 8228253 w 8802811"/>
              <a:gd name="T67" fmla="*/ 913994 h 2197979"/>
              <a:gd name="T68" fmla="*/ 8216041 w 8802811"/>
              <a:gd name="T69" fmla="*/ 877435 h 2197979"/>
              <a:gd name="T70" fmla="*/ 8191621 w 8802811"/>
              <a:gd name="T71" fmla="*/ 840874 h 2197979"/>
              <a:gd name="T72" fmla="*/ 8179409 w 8802811"/>
              <a:gd name="T73" fmla="*/ 792129 h 2197979"/>
              <a:gd name="T74" fmla="*/ 8130561 w 8802811"/>
              <a:gd name="T75" fmla="*/ 719008 h 2197979"/>
              <a:gd name="T76" fmla="*/ 8118353 w 8802811"/>
              <a:gd name="T77" fmla="*/ 706822 h 2197979"/>
              <a:gd name="T78" fmla="*/ 8216041 w 8802811"/>
              <a:gd name="T79" fmla="*/ 779942 h 2197979"/>
              <a:gd name="T80" fmla="*/ 8252681 w 8802811"/>
              <a:gd name="T81" fmla="*/ 816501 h 2197979"/>
              <a:gd name="T82" fmla="*/ 8362581 w 8802811"/>
              <a:gd name="T83" fmla="*/ 913994 h 2197979"/>
              <a:gd name="T84" fmla="*/ 8435851 w 8802811"/>
              <a:gd name="T85" fmla="*/ 1011487 h 2197979"/>
              <a:gd name="T86" fmla="*/ 8472483 w 8802811"/>
              <a:gd name="T87" fmla="*/ 1048048 h 2197979"/>
              <a:gd name="T88" fmla="*/ 8460275 w 8802811"/>
              <a:gd name="T89" fmla="*/ 1035860 h 2197979"/>
              <a:gd name="T90" fmla="*/ 632701 w 8802811"/>
              <a:gd name="T91" fmla="*/ 2157029 h 2197979"/>
              <a:gd name="T92" fmla="*/ 1524143 w 8802811"/>
              <a:gd name="T93" fmla="*/ 2193588 h 2197979"/>
              <a:gd name="T94" fmla="*/ 1035684 w 8802811"/>
              <a:gd name="T95" fmla="*/ 2157029 h 2197979"/>
              <a:gd name="T96" fmla="*/ 547221 w 8802811"/>
              <a:gd name="T97" fmla="*/ 2108282 h 2197979"/>
              <a:gd name="T98" fmla="*/ 70973 w 8802811"/>
              <a:gd name="T99" fmla="*/ 2083909 h 21979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02811"/>
              <a:gd name="T151" fmla="*/ 0 h 2197979"/>
              <a:gd name="T152" fmla="*/ 8802811 w 8802811"/>
              <a:gd name="T153" fmla="*/ 2197979 h 21979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02811" h="2197979">
                <a:moveTo>
                  <a:pt x="8253255" y="0"/>
                </a:moveTo>
                <a:lnTo>
                  <a:pt x="8289892" y="354119"/>
                </a:lnTo>
                <a:cubicBezTo>
                  <a:pt x="8293963" y="565776"/>
                  <a:pt x="8296057" y="777480"/>
                  <a:pt x="8302104" y="989090"/>
                </a:cubicBezTo>
                <a:cubicBezTo>
                  <a:pt x="8304200" y="1062439"/>
                  <a:pt x="8308222" y="1135763"/>
                  <a:pt x="8314317" y="1208888"/>
                </a:cubicBezTo>
                <a:cubicBezTo>
                  <a:pt x="8316142" y="1230787"/>
                  <a:pt x="8344376" y="1368573"/>
                  <a:pt x="8338741" y="1379842"/>
                </a:cubicBezTo>
                <a:cubicBezTo>
                  <a:pt x="8327228" y="1402867"/>
                  <a:pt x="8314317" y="1306576"/>
                  <a:pt x="8314317" y="1306576"/>
                </a:cubicBezTo>
                <a:cubicBezTo>
                  <a:pt x="8310246" y="1278084"/>
                  <a:pt x="8307253" y="1249416"/>
                  <a:pt x="8302104" y="1221099"/>
                </a:cubicBezTo>
                <a:cubicBezTo>
                  <a:pt x="8299101" y="1204587"/>
                  <a:pt x="8292894" y="1188767"/>
                  <a:pt x="8289892" y="1172255"/>
                </a:cubicBezTo>
                <a:cubicBezTo>
                  <a:pt x="8255975" y="985729"/>
                  <a:pt x="8304437" y="1193793"/>
                  <a:pt x="8253255" y="989090"/>
                </a:cubicBezTo>
                <a:cubicBezTo>
                  <a:pt x="8249184" y="944316"/>
                  <a:pt x="8246400" y="899407"/>
                  <a:pt x="8241043" y="854769"/>
                </a:cubicBezTo>
                <a:cubicBezTo>
                  <a:pt x="8234184" y="797616"/>
                  <a:pt x="8221830" y="741142"/>
                  <a:pt x="8216618" y="683815"/>
                </a:cubicBezTo>
                <a:cubicBezTo>
                  <a:pt x="8212547" y="639041"/>
                  <a:pt x="8216237" y="592868"/>
                  <a:pt x="8204406" y="549494"/>
                </a:cubicBezTo>
                <a:cubicBezTo>
                  <a:pt x="8202264" y="541639"/>
                  <a:pt x="8188123" y="549494"/>
                  <a:pt x="8179981" y="549494"/>
                </a:cubicBezTo>
                <a:cubicBezTo>
                  <a:pt x="8254412" y="566668"/>
                  <a:pt x="8345942" y="574712"/>
                  <a:pt x="8412016" y="622760"/>
                </a:cubicBezTo>
                <a:cubicBezTo>
                  <a:pt x="8435295" y="639688"/>
                  <a:pt x="8454344" y="661962"/>
                  <a:pt x="8473077" y="683815"/>
                </a:cubicBezTo>
                <a:cubicBezTo>
                  <a:pt x="8503283" y="719051"/>
                  <a:pt x="8558564" y="793714"/>
                  <a:pt x="8558564" y="793714"/>
                </a:cubicBezTo>
                <a:cubicBezTo>
                  <a:pt x="8566706" y="818136"/>
                  <a:pt x="8573747" y="842953"/>
                  <a:pt x="8582989" y="866980"/>
                </a:cubicBezTo>
                <a:cubicBezTo>
                  <a:pt x="8594118" y="895913"/>
                  <a:pt x="8610878" y="922718"/>
                  <a:pt x="8619626" y="952457"/>
                </a:cubicBezTo>
                <a:cubicBezTo>
                  <a:pt x="8696833" y="1214937"/>
                  <a:pt x="8583806" y="939035"/>
                  <a:pt x="8692900" y="1184466"/>
                </a:cubicBezTo>
                <a:cubicBezTo>
                  <a:pt x="8696971" y="1208888"/>
                  <a:pt x="8701347" y="1233261"/>
                  <a:pt x="8705112" y="1257732"/>
                </a:cubicBezTo>
                <a:cubicBezTo>
                  <a:pt x="8709489" y="1286179"/>
                  <a:pt x="8710343" y="1315287"/>
                  <a:pt x="8717324" y="1343209"/>
                </a:cubicBezTo>
                <a:cubicBezTo>
                  <a:pt x="8722641" y="1364474"/>
                  <a:pt x="8723911" y="1391524"/>
                  <a:pt x="8741749" y="1404264"/>
                </a:cubicBezTo>
                <a:cubicBezTo>
                  <a:pt x="8758312" y="1416094"/>
                  <a:pt x="8782457" y="1404264"/>
                  <a:pt x="8802811" y="1404264"/>
                </a:cubicBezTo>
                <a:lnTo>
                  <a:pt x="8790599" y="1672906"/>
                </a:lnTo>
                <a:cubicBezTo>
                  <a:pt x="8762103" y="1640343"/>
                  <a:pt x="8734463" y="1607012"/>
                  <a:pt x="8705112" y="1575218"/>
                </a:cubicBezTo>
                <a:cubicBezTo>
                  <a:pt x="8685588" y="1554069"/>
                  <a:pt x="8661601" y="1536976"/>
                  <a:pt x="8644050" y="1514163"/>
                </a:cubicBezTo>
                <a:cubicBezTo>
                  <a:pt x="8620635" y="1483727"/>
                  <a:pt x="8605699" y="1447440"/>
                  <a:pt x="8582989" y="1416475"/>
                </a:cubicBezTo>
                <a:cubicBezTo>
                  <a:pt x="8560794" y="1386213"/>
                  <a:pt x="8533160" y="1360302"/>
                  <a:pt x="8509714" y="1330998"/>
                </a:cubicBezTo>
                <a:cubicBezTo>
                  <a:pt x="8484284" y="1299214"/>
                  <a:pt x="8459970" y="1266525"/>
                  <a:pt x="8436440" y="1233310"/>
                </a:cubicBezTo>
                <a:cubicBezTo>
                  <a:pt x="8390753" y="1168818"/>
                  <a:pt x="8331459" y="1111315"/>
                  <a:pt x="8302104" y="1037934"/>
                </a:cubicBezTo>
                <a:cubicBezTo>
                  <a:pt x="8267999" y="952679"/>
                  <a:pt x="8291374" y="993995"/>
                  <a:pt x="8228830" y="915824"/>
                </a:cubicBezTo>
                <a:cubicBezTo>
                  <a:pt x="8224759" y="903613"/>
                  <a:pt x="8222375" y="890703"/>
                  <a:pt x="8216618" y="879191"/>
                </a:cubicBezTo>
                <a:cubicBezTo>
                  <a:pt x="8210054" y="866064"/>
                  <a:pt x="8197975" y="856047"/>
                  <a:pt x="8192193" y="842558"/>
                </a:cubicBezTo>
                <a:cubicBezTo>
                  <a:pt x="8185581" y="827133"/>
                  <a:pt x="8185874" y="809428"/>
                  <a:pt x="8179981" y="793714"/>
                </a:cubicBezTo>
                <a:cubicBezTo>
                  <a:pt x="8162237" y="746401"/>
                  <a:pt x="8160946" y="750260"/>
                  <a:pt x="8131131" y="720448"/>
                </a:cubicBezTo>
                <a:lnTo>
                  <a:pt x="8118919" y="708237"/>
                </a:lnTo>
                <a:cubicBezTo>
                  <a:pt x="8151485" y="732659"/>
                  <a:pt x="8185112" y="755728"/>
                  <a:pt x="8216618" y="781503"/>
                </a:cubicBezTo>
                <a:cubicBezTo>
                  <a:pt x="8229985" y="792438"/>
                  <a:pt x="8240257" y="806764"/>
                  <a:pt x="8253255" y="818136"/>
                </a:cubicBezTo>
                <a:cubicBezTo>
                  <a:pt x="8303675" y="862248"/>
                  <a:pt x="8321173" y="865438"/>
                  <a:pt x="8363166" y="915824"/>
                </a:cubicBezTo>
                <a:cubicBezTo>
                  <a:pt x="8389226" y="947093"/>
                  <a:pt x="8407656" y="984731"/>
                  <a:pt x="8436440" y="1013512"/>
                </a:cubicBezTo>
                <a:lnTo>
                  <a:pt x="8473077" y="1050145"/>
                </a:lnTo>
                <a:lnTo>
                  <a:pt x="8460865" y="1037934"/>
                </a:lnTo>
                <a:lnTo>
                  <a:pt x="632746" y="2161346"/>
                </a:lnTo>
                <a:lnTo>
                  <a:pt x="1524248" y="2197979"/>
                </a:lnTo>
                <a:lnTo>
                  <a:pt x="1035754" y="2161346"/>
                </a:lnTo>
                <a:cubicBezTo>
                  <a:pt x="712856" y="2131451"/>
                  <a:pt x="1008547" y="2123752"/>
                  <a:pt x="547260" y="2112502"/>
                </a:cubicBezTo>
                <a:cubicBezTo>
                  <a:pt x="37453" y="2100069"/>
                  <a:pt x="-102777" y="2174947"/>
                  <a:pt x="70978" y="208808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tr-TR"/>
          </a:p>
        </p:txBody>
      </p:sp>
      <p:cxnSp>
        <p:nvCxnSpPr>
          <p:cNvPr id="59" name="Elbow Connector 58"/>
          <p:cNvCxnSpPr>
            <a:cxnSpLocks noChangeShapeType="1"/>
            <a:endCxn id="25" idx="0"/>
          </p:cNvCxnSpPr>
          <p:nvPr/>
        </p:nvCxnSpPr>
        <p:spPr bwMode="auto">
          <a:xfrm rot="5400000">
            <a:off x="1215231" y="4042570"/>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TextBox 59"/>
          <p:cNvSpPr txBox="1">
            <a:spLocks noChangeArrowheads="1"/>
          </p:cNvSpPr>
          <p:nvPr/>
        </p:nvSpPr>
        <p:spPr bwMode="auto">
          <a:xfrm>
            <a:off x="701675" y="2698750"/>
            <a:ext cx="2155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200" i="1" dirty="0"/>
              <a:t>forwarding tables computed,</a:t>
            </a:r>
          </a:p>
          <a:p>
            <a:r>
              <a:rPr lang="en-US" altLang="tr-TR" sz="1200" i="1" dirty="0"/>
              <a:t>pushed to input ports</a:t>
            </a:r>
          </a:p>
        </p:txBody>
      </p:sp>
      <p:sp>
        <p:nvSpPr>
          <p:cNvPr id="3" name="TextBox 2"/>
          <p:cNvSpPr txBox="1"/>
          <p:nvPr/>
        </p:nvSpPr>
        <p:spPr>
          <a:xfrm>
            <a:off x="5883106" y="4490471"/>
            <a:ext cx="2575094" cy="584775"/>
          </a:xfrm>
          <a:prstGeom prst="rect">
            <a:avLst/>
          </a:prstGeom>
          <a:noFill/>
        </p:spPr>
        <p:txBody>
          <a:bodyPr wrap="square" rtlCol="0">
            <a:spAutoFit/>
          </a:bodyPr>
          <a:lstStyle/>
          <a:p>
            <a:r>
              <a:rPr lang="en-US" sz="1600" i="1" dirty="0">
                <a:latin typeface="Arial" panose="020B0604020202020204" pitchFamily="34" charset="0"/>
                <a:ea typeface="MS PGothic" panose="020B0600070205080204" pitchFamily="34" charset="-128"/>
              </a:rPr>
              <a:t>Input port and output port</a:t>
            </a:r>
          </a:p>
          <a:p>
            <a:r>
              <a:rPr lang="en-US" sz="1600" i="1" dirty="0">
                <a:latin typeface="Arial" panose="020B0604020202020204" pitchFamily="34" charset="0"/>
                <a:ea typeface="MS PGothic" panose="020B0600070205080204" pitchFamily="34" charset="-128"/>
              </a:rPr>
              <a:t> on a single Line card</a:t>
            </a:r>
            <a:endParaRPr lang="tr-TR" sz="1600" i="1" dirty="0">
              <a:latin typeface="Arial" panose="020B0604020202020204" pitchFamily="34" charset="0"/>
              <a:ea typeface="MS PGothic" panose="020B0600070205080204" pitchFamily="34" charset="-128"/>
            </a:endParaRPr>
          </a:p>
        </p:txBody>
      </p:sp>
      <p:cxnSp>
        <p:nvCxnSpPr>
          <p:cNvPr id="61" name="Straight Arrow Connector 60"/>
          <p:cNvCxnSpPr>
            <a:endCxn id="3" idx="1"/>
          </p:cNvCxnSpPr>
          <p:nvPr/>
        </p:nvCxnSpPr>
        <p:spPr bwMode="auto">
          <a:xfrm>
            <a:off x="2150520" y="4237906"/>
            <a:ext cx="3732586" cy="544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Straight Arrow Connector 62"/>
          <p:cNvCxnSpPr/>
          <p:nvPr/>
        </p:nvCxnSpPr>
        <p:spPr bwMode="auto">
          <a:xfrm>
            <a:off x="5689600" y="4209325"/>
            <a:ext cx="685800" cy="4065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0773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dissolve">
                                      <p:cBhvr>
                                        <p:cTn id="10" dur="500"/>
                                        <p:tgtEl>
                                          <p:spTgt spid="56"/>
                                        </p:tgtEl>
                                      </p:cBhvr>
                                    </p:animEffect>
                                  </p:childTnLst>
                                </p:cTn>
                              </p:par>
                              <p:par>
                                <p:cTn id="11" presetID="9"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dissolve">
                                      <p:cBhvr>
                                        <p:cTn id="18" dur="500"/>
                                        <p:tgtEl>
                                          <p:spTgt spid="5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dissolv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6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15</a:t>
            </a:fld>
            <a:endParaRPr lang="en-US"/>
          </a:p>
        </p:txBody>
      </p:sp>
      <p:sp>
        <p:nvSpPr>
          <p:cNvPr id="8" name="Rectangle 3"/>
          <p:cNvSpPr>
            <a:spLocks noGrp="1" noChangeArrowheads="1"/>
          </p:cNvSpPr>
          <p:nvPr>
            <p:ph type="title"/>
          </p:nvPr>
        </p:nvSpPr>
        <p:spPr>
          <a:xfrm>
            <a:off x="441325" y="247650"/>
            <a:ext cx="7772400" cy="685800"/>
          </a:xfrm>
        </p:spPr>
        <p:txBody>
          <a:bodyPr/>
          <a:lstStyle/>
          <a:p>
            <a:r>
              <a:rPr lang="en-US" altLang="tr-TR" sz="4000" smtClean="0"/>
              <a:t>Switching fabrics</a:t>
            </a:r>
            <a:endParaRPr lang="en-US" altLang="tr-TR" smtClean="0"/>
          </a:p>
        </p:txBody>
      </p:sp>
      <p:sp>
        <p:nvSpPr>
          <p:cNvPr id="9" name="Rectangle 4"/>
          <p:cNvSpPr txBox="1">
            <a:spLocks noChangeArrowheads="1"/>
          </p:cNvSpPr>
          <p:nvPr/>
        </p:nvSpPr>
        <p:spPr bwMode="auto">
          <a:xfrm>
            <a:off x="701675" y="1177925"/>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a:lstStyle>
          <a:p>
            <a:pPr>
              <a:buFont typeface="Wingdings" charset="0"/>
              <a:buChar char="v"/>
              <a:defRPr/>
            </a:pPr>
            <a:r>
              <a:rPr lang="en-US" sz="2800" kern="0" dirty="0" smtClean="0">
                <a:ea typeface="ＭＳ Ｐゴシック" charset="0"/>
              </a:rPr>
              <a:t>transfer packet from input buffer to appropriate output buffer</a:t>
            </a:r>
          </a:p>
          <a:p>
            <a:pPr>
              <a:buFont typeface="Wingdings" charset="0"/>
              <a:buChar char="v"/>
              <a:defRPr/>
            </a:pPr>
            <a:r>
              <a:rPr lang="en-US" sz="2800" kern="0" dirty="0" smtClean="0">
                <a:ea typeface="ＭＳ Ｐゴシック" charset="0"/>
              </a:rPr>
              <a:t>switching rate: rate at which packets can be transfer from inputs to outputs</a:t>
            </a:r>
          </a:p>
          <a:p>
            <a:pPr lvl="1">
              <a:buFont typeface="Wingdings" charset="0"/>
              <a:buChar char="§"/>
              <a:defRPr/>
            </a:pPr>
            <a:r>
              <a:rPr lang="en-US" sz="1800" kern="0" dirty="0" smtClean="0">
                <a:ea typeface="ＭＳ Ｐゴシック" charset="0"/>
              </a:rPr>
              <a:t>often measured as multiple of input/output line rate</a:t>
            </a:r>
          </a:p>
          <a:p>
            <a:pPr lvl="1">
              <a:buFont typeface="Wingdings" charset="0"/>
              <a:buChar char="§"/>
              <a:defRPr/>
            </a:pPr>
            <a:r>
              <a:rPr lang="en-US" sz="1800" kern="0" dirty="0" smtClean="0">
                <a:ea typeface="ＭＳ Ｐゴシック" charset="0"/>
              </a:rPr>
              <a:t>N inputs: switching rate N times line rate desirable</a:t>
            </a:r>
          </a:p>
          <a:p>
            <a:pPr>
              <a:buFont typeface="Wingdings" charset="0"/>
              <a:buChar char="v"/>
              <a:defRPr/>
            </a:pPr>
            <a:r>
              <a:rPr lang="en-US" sz="2800" kern="0" dirty="0" smtClean="0">
                <a:ea typeface="ＭＳ Ｐゴシック" charset="0"/>
              </a:rPr>
              <a:t>three types of switching fabrics</a:t>
            </a:r>
            <a:endParaRPr lang="en-US" sz="2800" kern="0" dirty="0">
              <a:ea typeface="ＭＳ Ｐゴシック" charset="0"/>
            </a:endParaRPr>
          </a:p>
        </p:txBody>
      </p:sp>
      <p:grpSp>
        <p:nvGrpSpPr>
          <p:cNvPr id="10" name="Group 30"/>
          <p:cNvGrpSpPr>
            <a:grpSpLocks/>
          </p:cNvGrpSpPr>
          <p:nvPr/>
        </p:nvGrpSpPr>
        <p:grpSpPr bwMode="auto">
          <a:xfrm>
            <a:off x="742950" y="4283075"/>
            <a:ext cx="890588" cy="215900"/>
            <a:chOff x="876" y="2800"/>
            <a:chExt cx="642" cy="175"/>
          </a:xfrm>
        </p:grpSpPr>
        <p:sp>
          <p:nvSpPr>
            <p:cNvPr id="11"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4"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5"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16" name="Group 45"/>
          <p:cNvGrpSpPr>
            <a:grpSpLocks/>
          </p:cNvGrpSpPr>
          <p:nvPr/>
        </p:nvGrpSpPr>
        <p:grpSpPr bwMode="auto">
          <a:xfrm>
            <a:off x="719138" y="4678363"/>
            <a:ext cx="890587" cy="215900"/>
            <a:chOff x="876" y="2800"/>
            <a:chExt cx="642" cy="175"/>
          </a:xfrm>
        </p:grpSpPr>
        <p:sp>
          <p:nvSpPr>
            <p:cNvPr id="17"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8"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9"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0"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1"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22" name="Group 51"/>
          <p:cNvGrpSpPr>
            <a:grpSpLocks/>
          </p:cNvGrpSpPr>
          <p:nvPr/>
        </p:nvGrpSpPr>
        <p:grpSpPr bwMode="auto">
          <a:xfrm>
            <a:off x="714375" y="5105400"/>
            <a:ext cx="890588" cy="215900"/>
            <a:chOff x="876" y="2800"/>
            <a:chExt cx="642" cy="175"/>
          </a:xfrm>
        </p:grpSpPr>
        <p:sp>
          <p:nvSpPr>
            <p:cNvPr id="23"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4"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5"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6"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27"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sp>
        <p:nvSpPr>
          <p:cNvPr id="28" name="Rectangle 57"/>
          <p:cNvSpPr>
            <a:spLocks noChangeArrowheads="1"/>
          </p:cNvSpPr>
          <p:nvPr/>
        </p:nvSpPr>
        <p:spPr bwMode="auto">
          <a:xfrm>
            <a:off x="1601788" y="4200525"/>
            <a:ext cx="704850" cy="1176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grpSp>
        <p:nvGrpSpPr>
          <p:cNvPr id="29" name="Group 64"/>
          <p:cNvGrpSpPr>
            <a:grpSpLocks/>
          </p:cNvGrpSpPr>
          <p:nvPr/>
        </p:nvGrpSpPr>
        <p:grpSpPr bwMode="auto">
          <a:xfrm>
            <a:off x="2311400" y="4281488"/>
            <a:ext cx="890588" cy="215900"/>
            <a:chOff x="455" y="3463"/>
            <a:chExt cx="561" cy="136"/>
          </a:xfrm>
        </p:grpSpPr>
        <p:sp>
          <p:nvSpPr>
            <p:cNvPr id="30"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1"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2"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3"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4"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35" name="Group 65"/>
          <p:cNvGrpSpPr>
            <a:grpSpLocks/>
          </p:cNvGrpSpPr>
          <p:nvPr/>
        </p:nvGrpSpPr>
        <p:grpSpPr bwMode="auto">
          <a:xfrm>
            <a:off x="2316163" y="4673600"/>
            <a:ext cx="890587" cy="215900"/>
            <a:chOff x="455" y="3463"/>
            <a:chExt cx="561" cy="136"/>
          </a:xfrm>
        </p:grpSpPr>
        <p:sp>
          <p:nvSpPr>
            <p:cNvPr id="36"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7"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8"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39"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0"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41" name="Group 71"/>
          <p:cNvGrpSpPr>
            <a:grpSpLocks/>
          </p:cNvGrpSpPr>
          <p:nvPr/>
        </p:nvGrpSpPr>
        <p:grpSpPr bwMode="auto">
          <a:xfrm>
            <a:off x="2311400" y="5100638"/>
            <a:ext cx="890588" cy="215900"/>
            <a:chOff x="455" y="3463"/>
            <a:chExt cx="561" cy="136"/>
          </a:xfrm>
        </p:grpSpPr>
        <p:sp>
          <p:nvSpPr>
            <p:cNvPr id="42"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3"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4"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5"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46"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sp>
        <p:nvSpPr>
          <p:cNvPr id="47" name="Text Box 78"/>
          <p:cNvSpPr txBox="1">
            <a:spLocks noChangeArrowheads="1"/>
          </p:cNvSpPr>
          <p:nvPr/>
        </p:nvSpPr>
        <p:spPr bwMode="auto">
          <a:xfrm>
            <a:off x="1435100" y="558641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a:t>memory</a:t>
            </a:r>
          </a:p>
        </p:txBody>
      </p:sp>
      <p:sp>
        <p:nvSpPr>
          <p:cNvPr id="48" name="Text Box 79"/>
          <p:cNvSpPr txBox="1">
            <a:spLocks noChangeArrowheads="1"/>
          </p:cNvSpPr>
          <p:nvPr/>
        </p:nvSpPr>
        <p:spPr bwMode="auto">
          <a:xfrm>
            <a:off x="1533525" y="4518025"/>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400"/>
              <a:t>memory</a:t>
            </a:r>
          </a:p>
        </p:txBody>
      </p:sp>
      <p:grpSp>
        <p:nvGrpSpPr>
          <p:cNvPr id="49" name="Group 80"/>
          <p:cNvGrpSpPr>
            <a:grpSpLocks/>
          </p:cNvGrpSpPr>
          <p:nvPr/>
        </p:nvGrpSpPr>
        <p:grpSpPr bwMode="auto">
          <a:xfrm>
            <a:off x="3648075" y="4267200"/>
            <a:ext cx="890588" cy="215900"/>
            <a:chOff x="876" y="2800"/>
            <a:chExt cx="642" cy="175"/>
          </a:xfrm>
        </p:grpSpPr>
        <p:sp>
          <p:nvSpPr>
            <p:cNvPr id="50"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1"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2"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3"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4"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55" name="Group 86"/>
          <p:cNvGrpSpPr>
            <a:grpSpLocks/>
          </p:cNvGrpSpPr>
          <p:nvPr/>
        </p:nvGrpSpPr>
        <p:grpSpPr bwMode="auto">
          <a:xfrm>
            <a:off x="3646488" y="4662488"/>
            <a:ext cx="890587" cy="215900"/>
            <a:chOff x="876" y="2800"/>
            <a:chExt cx="642" cy="175"/>
          </a:xfrm>
        </p:grpSpPr>
        <p:sp>
          <p:nvSpPr>
            <p:cNvPr id="56"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7"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8"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59"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60"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61" name="Group 92"/>
          <p:cNvGrpSpPr>
            <a:grpSpLocks/>
          </p:cNvGrpSpPr>
          <p:nvPr/>
        </p:nvGrpSpPr>
        <p:grpSpPr bwMode="auto">
          <a:xfrm>
            <a:off x="3641725" y="5089525"/>
            <a:ext cx="890588" cy="215900"/>
            <a:chOff x="876" y="2800"/>
            <a:chExt cx="642" cy="175"/>
          </a:xfrm>
        </p:grpSpPr>
        <p:sp>
          <p:nvSpPr>
            <p:cNvPr id="62"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63"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64"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65"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66"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sp>
        <p:nvSpPr>
          <p:cNvPr id="67" name="Line 98"/>
          <p:cNvSpPr>
            <a:spLocks noChangeShapeType="1"/>
          </p:cNvSpPr>
          <p:nvPr/>
        </p:nvSpPr>
        <p:spPr bwMode="auto">
          <a:xfrm>
            <a:off x="4549775" y="4270375"/>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tr-TR"/>
          </a:p>
        </p:txBody>
      </p:sp>
      <p:grpSp>
        <p:nvGrpSpPr>
          <p:cNvPr id="68" name="Group 99"/>
          <p:cNvGrpSpPr>
            <a:grpSpLocks/>
          </p:cNvGrpSpPr>
          <p:nvPr/>
        </p:nvGrpSpPr>
        <p:grpSpPr bwMode="auto">
          <a:xfrm>
            <a:off x="4603750" y="4254500"/>
            <a:ext cx="890588" cy="215900"/>
            <a:chOff x="455" y="3463"/>
            <a:chExt cx="561" cy="136"/>
          </a:xfrm>
        </p:grpSpPr>
        <p:sp>
          <p:nvSpPr>
            <p:cNvPr id="69"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0"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1"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2"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3"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74" name="Group 105"/>
          <p:cNvGrpSpPr>
            <a:grpSpLocks/>
          </p:cNvGrpSpPr>
          <p:nvPr/>
        </p:nvGrpSpPr>
        <p:grpSpPr bwMode="auto">
          <a:xfrm>
            <a:off x="4608513" y="4646613"/>
            <a:ext cx="890587" cy="215900"/>
            <a:chOff x="455" y="3463"/>
            <a:chExt cx="561" cy="136"/>
          </a:xfrm>
        </p:grpSpPr>
        <p:sp>
          <p:nvSpPr>
            <p:cNvPr id="75"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6"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7"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8"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79"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80" name="Group 111"/>
          <p:cNvGrpSpPr>
            <a:grpSpLocks/>
          </p:cNvGrpSpPr>
          <p:nvPr/>
        </p:nvGrpSpPr>
        <p:grpSpPr bwMode="auto">
          <a:xfrm>
            <a:off x="4603750" y="5073650"/>
            <a:ext cx="890588" cy="215900"/>
            <a:chOff x="455" y="3463"/>
            <a:chExt cx="561" cy="136"/>
          </a:xfrm>
        </p:grpSpPr>
        <p:sp>
          <p:nvSpPr>
            <p:cNvPr id="81"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2"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3"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4"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5"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sp>
        <p:nvSpPr>
          <p:cNvPr id="86" name="Text Box 117"/>
          <p:cNvSpPr txBox="1">
            <a:spLocks noChangeArrowheads="1"/>
          </p:cNvSpPr>
          <p:nvPr/>
        </p:nvSpPr>
        <p:spPr bwMode="auto">
          <a:xfrm>
            <a:off x="4286250" y="558323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a:t>bus</a:t>
            </a:r>
          </a:p>
        </p:txBody>
      </p:sp>
      <p:grpSp>
        <p:nvGrpSpPr>
          <p:cNvPr id="87" name="Group 118"/>
          <p:cNvGrpSpPr>
            <a:grpSpLocks/>
          </p:cNvGrpSpPr>
          <p:nvPr/>
        </p:nvGrpSpPr>
        <p:grpSpPr bwMode="auto">
          <a:xfrm>
            <a:off x="6091238" y="4233863"/>
            <a:ext cx="890587" cy="215900"/>
            <a:chOff x="876" y="2800"/>
            <a:chExt cx="642" cy="175"/>
          </a:xfrm>
        </p:grpSpPr>
        <p:sp>
          <p:nvSpPr>
            <p:cNvPr id="88"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9"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0"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1"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2"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93" name="Group 124"/>
          <p:cNvGrpSpPr>
            <a:grpSpLocks/>
          </p:cNvGrpSpPr>
          <p:nvPr/>
        </p:nvGrpSpPr>
        <p:grpSpPr bwMode="auto">
          <a:xfrm>
            <a:off x="6067425" y="4629150"/>
            <a:ext cx="890588" cy="215900"/>
            <a:chOff x="876" y="2800"/>
            <a:chExt cx="642" cy="175"/>
          </a:xfrm>
        </p:grpSpPr>
        <p:sp>
          <p:nvSpPr>
            <p:cNvPr id="94"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5"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6"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7"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98"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99" name="Group 130"/>
          <p:cNvGrpSpPr>
            <a:grpSpLocks/>
          </p:cNvGrpSpPr>
          <p:nvPr/>
        </p:nvGrpSpPr>
        <p:grpSpPr bwMode="auto">
          <a:xfrm>
            <a:off x="6062663" y="5056188"/>
            <a:ext cx="890587" cy="215900"/>
            <a:chOff x="876" y="2800"/>
            <a:chExt cx="642" cy="175"/>
          </a:xfrm>
        </p:grpSpPr>
        <p:sp>
          <p:nvSpPr>
            <p:cNvPr id="100"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01"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02"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03"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04"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105" name="Group 154"/>
          <p:cNvGrpSpPr>
            <a:grpSpLocks/>
          </p:cNvGrpSpPr>
          <p:nvPr/>
        </p:nvGrpSpPr>
        <p:grpSpPr bwMode="auto">
          <a:xfrm rot="5400000">
            <a:off x="7186613" y="5253038"/>
            <a:ext cx="895350" cy="1035050"/>
            <a:chOff x="2954" y="2776"/>
            <a:chExt cx="564" cy="652"/>
          </a:xfrm>
        </p:grpSpPr>
        <p:grpSp>
          <p:nvGrpSpPr>
            <p:cNvPr id="106" name="Group 136"/>
            <p:cNvGrpSpPr>
              <a:grpSpLocks/>
            </p:cNvGrpSpPr>
            <p:nvPr/>
          </p:nvGrpSpPr>
          <p:grpSpPr bwMode="auto">
            <a:xfrm>
              <a:off x="2954" y="2776"/>
              <a:ext cx="561" cy="136"/>
              <a:chOff x="455" y="3463"/>
              <a:chExt cx="561" cy="136"/>
            </a:xfrm>
          </p:grpSpPr>
          <p:sp>
            <p:nvSpPr>
              <p:cNvPr id="119"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0"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1"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2"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23"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107" name="Group 142"/>
            <p:cNvGrpSpPr>
              <a:grpSpLocks/>
            </p:cNvGrpSpPr>
            <p:nvPr/>
          </p:nvGrpSpPr>
          <p:grpSpPr bwMode="auto">
            <a:xfrm>
              <a:off x="2957" y="3023"/>
              <a:ext cx="561" cy="136"/>
              <a:chOff x="455" y="3463"/>
              <a:chExt cx="561" cy="136"/>
            </a:xfrm>
          </p:grpSpPr>
          <p:sp>
            <p:nvSpPr>
              <p:cNvPr id="114"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5"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6"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7"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8"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nvGrpSpPr>
            <p:cNvPr id="108" name="Group 148"/>
            <p:cNvGrpSpPr>
              <a:grpSpLocks/>
            </p:cNvGrpSpPr>
            <p:nvPr/>
          </p:nvGrpSpPr>
          <p:grpSpPr bwMode="auto">
            <a:xfrm>
              <a:off x="2954" y="3292"/>
              <a:ext cx="561" cy="136"/>
              <a:chOff x="455" y="3463"/>
              <a:chExt cx="561" cy="136"/>
            </a:xfrm>
          </p:grpSpPr>
          <p:sp>
            <p:nvSpPr>
              <p:cNvPr id="109"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0"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1"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2"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13"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grpSp>
      </p:grpSp>
      <p:sp>
        <p:nvSpPr>
          <p:cNvPr id="124" name="Line 155"/>
          <p:cNvSpPr>
            <a:spLocks noChangeShapeType="1"/>
          </p:cNvSpPr>
          <p:nvPr/>
        </p:nvSpPr>
        <p:spPr bwMode="auto">
          <a:xfrm>
            <a:off x="6981825" y="4340225"/>
            <a:ext cx="10636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25" name="Line 156"/>
          <p:cNvSpPr>
            <a:spLocks noChangeShapeType="1"/>
          </p:cNvSpPr>
          <p:nvPr/>
        </p:nvSpPr>
        <p:spPr bwMode="auto">
          <a:xfrm flipV="1">
            <a:off x="6943725" y="4727575"/>
            <a:ext cx="1111250"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26" name="Line 157"/>
          <p:cNvSpPr>
            <a:spLocks noChangeShapeType="1"/>
          </p:cNvSpPr>
          <p:nvPr/>
        </p:nvSpPr>
        <p:spPr bwMode="auto">
          <a:xfrm>
            <a:off x="6943725" y="5159375"/>
            <a:ext cx="1101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27" name="Line 158"/>
          <p:cNvSpPr>
            <a:spLocks noChangeShapeType="1"/>
          </p:cNvSpPr>
          <p:nvPr/>
        </p:nvSpPr>
        <p:spPr bwMode="auto">
          <a:xfrm flipV="1">
            <a:off x="7226300" y="434022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28" name="Line 159"/>
          <p:cNvSpPr>
            <a:spLocks noChangeShapeType="1"/>
          </p:cNvSpPr>
          <p:nvPr/>
        </p:nvSpPr>
        <p:spPr bwMode="auto">
          <a:xfrm flipV="1">
            <a:off x="7648575" y="434022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29" name="Line 160"/>
          <p:cNvSpPr>
            <a:spLocks noChangeShapeType="1"/>
          </p:cNvSpPr>
          <p:nvPr/>
        </p:nvSpPr>
        <p:spPr bwMode="auto">
          <a:xfrm flipV="1">
            <a:off x="8045450" y="4330700"/>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30" name="Oval 161"/>
          <p:cNvSpPr>
            <a:spLocks noChangeArrowheads="1"/>
          </p:cNvSpPr>
          <p:nvPr/>
        </p:nvSpPr>
        <p:spPr bwMode="auto">
          <a:xfrm>
            <a:off x="7185025"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1" name="Oval 162"/>
          <p:cNvSpPr>
            <a:spLocks noChangeArrowheads="1"/>
          </p:cNvSpPr>
          <p:nvPr/>
        </p:nvSpPr>
        <p:spPr bwMode="auto">
          <a:xfrm>
            <a:off x="7185025"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2" name="Oval 163"/>
          <p:cNvSpPr>
            <a:spLocks noChangeArrowheads="1"/>
          </p:cNvSpPr>
          <p:nvPr/>
        </p:nvSpPr>
        <p:spPr bwMode="auto">
          <a:xfrm>
            <a:off x="7178675"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3" name="Oval 164"/>
          <p:cNvSpPr>
            <a:spLocks noChangeArrowheads="1"/>
          </p:cNvSpPr>
          <p:nvPr/>
        </p:nvSpPr>
        <p:spPr bwMode="auto">
          <a:xfrm>
            <a:off x="7610475"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4" name="Oval 165"/>
          <p:cNvSpPr>
            <a:spLocks noChangeArrowheads="1"/>
          </p:cNvSpPr>
          <p:nvPr/>
        </p:nvSpPr>
        <p:spPr bwMode="auto">
          <a:xfrm>
            <a:off x="7610475"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5" name="Oval 166"/>
          <p:cNvSpPr>
            <a:spLocks noChangeArrowheads="1"/>
          </p:cNvSpPr>
          <p:nvPr/>
        </p:nvSpPr>
        <p:spPr bwMode="auto">
          <a:xfrm>
            <a:off x="7604125"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6" name="Oval 167"/>
          <p:cNvSpPr>
            <a:spLocks noChangeArrowheads="1"/>
          </p:cNvSpPr>
          <p:nvPr/>
        </p:nvSpPr>
        <p:spPr bwMode="auto">
          <a:xfrm>
            <a:off x="8001000"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7" name="Oval 168"/>
          <p:cNvSpPr>
            <a:spLocks noChangeArrowheads="1"/>
          </p:cNvSpPr>
          <p:nvPr/>
        </p:nvSpPr>
        <p:spPr bwMode="auto">
          <a:xfrm>
            <a:off x="8001000"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8" name="Oval 169"/>
          <p:cNvSpPr>
            <a:spLocks noChangeArrowheads="1"/>
          </p:cNvSpPr>
          <p:nvPr/>
        </p:nvSpPr>
        <p:spPr bwMode="auto">
          <a:xfrm>
            <a:off x="7994650"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139" name="Text Box 170"/>
          <p:cNvSpPr txBox="1">
            <a:spLocks noChangeArrowheads="1"/>
          </p:cNvSpPr>
          <p:nvPr/>
        </p:nvSpPr>
        <p:spPr bwMode="auto">
          <a:xfrm>
            <a:off x="5899150" y="558958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a:t>crossbar</a:t>
            </a:r>
          </a:p>
        </p:txBody>
      </p:sp>
      <p:sp>
        <p:nvSpPr>
          <p:cNvPr id="140" name="Freeform 171"/>
          <p:cNvSpPr>
            <a:spLocks/>
          </p:cNvSpPr>
          <p:nvPr/>
        </p:nvSpPr>
        <p:spPr bwMode="auto">
          <a:xfrm>
            <a:off x="590550" y="4325938"/>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tr-TR"/>
          </a:p>
        </p:txBody>
      </p:sp>
      <p:sp>
        <p:nvSpPr>
          <p:cNvPr id="141" name="Freeform 172"/>
          <p:cNvSpPr>
            <a:spLocks/>
          </p:cNvSpPr>
          <p:nvPr/>
        </p:nvSpPr>
        <p:spPr bwMode="auto">
          <a:xfrm>
            <a:off x="3641725" y="4295775"/>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tr-TR"/>
          </a:p>
        </p:txBody>
      </p:sp>
      <p:sp>
        <p:nvSpPr>
          <p:cNvPr id="142" name="Freeform 173"/>
          <p:cNvSpPr>
            <a:spLocks/>
          </p:cNvSpPr>
          <p:nvPr/>
        </p:nvSpPr>
        <p:spPr bwMode="auto">
          <a:xfrm>
            <a:off x="6038850" y="4286250"/>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tr-TR"/>
          </a:p>
        </p:txBody>
      </p:sp>
    </p:spTree>
    <p:extLst>
      <p:ext uri="{BB962C8B-B14F-4D97-AF65-F5344CB8AC3E}">
        <p14:creationId xmlns:p14="http://schemas.microsoft.com/office/powerpoint/2010/main" val="1357063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16</a:t>
            </a:fld>
            <a:endParaRPr lang="en-US"/>
          </a:p>
        </p:txBody>
      </p:sp>
      <p:sp>
        <p:nvSpPr>
          <p:cNvPr id="8" name="Rectangle 2"/>
          <p:cNvSpPr>
            <a:spLocks noGrp="1" noChangeArrowheads="1"/>
          </p:cNvSpPr>
          <p:nvPr>
            <p:ph type="title"/>
          </p:nvPr>
        </p:nvSpPr>
        <p:spPr>
          <a:xfrm>
            <a:off x="503238" y="255588"/>
            <a:ext cx="7772400" cy="68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z="4000">
                <a:ea typeface="ＭＳ Ｐゴシック" charset="0"/>
                <a:cs typeface="+mj-cs"/>
              </a:rPr>
              <a:t>Output ports</a:t>
            </a:r>
          </a:p>
        </p:txBody>
      </p:sp>
      <p:sp>
        <p:nvSpPr>
          <p:cNvPr id="9" name="Rectangle 3"/>
          <p:cNvSpPr txBox="1">
            <a:spLocks noChangeArrowheads="1"/>
          </p:cNvSpPr>
          <p:nvPr/>
        </p:nvSpPr>
        <p:spPr bwMode="auto">
          <a:xfrm>
            <a:off x="249671" y="3212088"/>
            <a:ext cx="7785965" cy="20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a:lstStyle>
          <a:p>
            <a:pPr>
              <a:buFont typeface="Wingdings" charset="0"/>
              <a:buChar char="v"/>
              <a:defRPr/>
            </a:pPr>
            <a:r>
              <a:rPr lang="en-US" sz="2400" i="1" kern="0" dirty="0" smtClean="0">
                <a:solidFill>
                  <a:srgbClr val="CC0000"/>
                </a:solidFill>
                <a:ea typeface="ＭＳ Ｐゴシック" charset="0"/>
              </a:rPr>
              <a:t>buffering</a:t>
            </a:r>
            <a:r>
              <a:rPr lang="en-US" sz="2400" kern="0" dirty="0" smtClean="0">
                <a:ea typeface="ＭＳ Ｐゴシック" charset="0"/>
              </a:rPr>
              <a:t> required when datagrams arrive from fabric faster than the transmission rate</a:t>
            </a:r>
          </a:p>
          <a:p>
            <a:pPr>
              <a:buFont typeface="Wingdings" charset="0"/>
              <a:buChar char="v"/>
              <a:defRPr/>
            </a:pPr>
            <a:r>
              <a:rPr lang="en-US" sz="2400" i="1" kern="0" dirty="0" smtClean="0">
                <a:solidFill>
                  <a:srgbClr val="CC0000"/>
                </a:solidFill>
                <a:ea typeface="ＭＳ Ｐゴシック" charset="0"/>
              </a:rPr>
              <a:t>scheduling discipline</a:t>
            </a:r>
            <a:r>
              <a:rPr lang="en-US" sz="2400" kern="0" dirty="0" smtClean="0">
                <a:ea typeface="ＭＳ Ｐゴシック" charset="0"/>
              </a:rPr>
              <a:t> chooses among queued datagrams for transmission</a:t>
            </a:r>
            <a:endParaRPr lang="en-US" sz="2400" kern="0" dirty="0">
              <a:ea typeface="ＭＳ Ｐゴシック" charset="0"/>
            </a:endParaRPr>
          </a:p>
        </p:txBody>
      </p:sp>
      <p:sp>
        <p:nvSpPr>
          <p:cNvPr id="10" name="Rectangle 5"/>
          <p:cNvSpPr>
            <a:spLocks noChangeArrowheads="1"/>
          </p:cNvSpPr>
          <p:nvPr/>
        </p:nvSpPr>
        <p:spPr bwMode="auto">
          <a:xfrm>
            <a:off x="1558925" y="978982"/>
            <a:ext cx="4568825" cy="1836738"/>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sz="1600">
              <a:solidFill>
                <a:srgbClr val="000000"/>
              </a:solidFill>
              <a:latin typeface="Tahoma" panose="020B0604030504040204" pitchFamily="34" charset="0"/>
            </a:endParaRPr>
          </a:p>
        </p:txBody>
      </p:sp>
      <p:sp>
        <p:nvSpPr>
          <p:cNvPr id="11" name="Rectangle 6"/>
          <p:cNvSpPr>
            <a:spLocks noChangeArrowheads="1"/>
          </p:cNvSpPr>
          <p:nvPr/>
        </p:nvSpPr>
        <p:spPr bwMode="auto">
          <a:xfrm>
            <a:off x="4481513" y="1437770"/>
            <a:ext cx="1417637"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600">
                <a:solidFill>
                  <a:srgbClr val="000000"/>
                </a:solidFill>
                <a:latin typeface="Tahoma" panose="020B0604030504040204" pitchFamily="34" charset="0"/>
              </a:rPr>
              <a:t>line</a:t>
            </a:r>
          </a:p>
          <a:p>
            <a:pPr algn="ctr"/>
            <a:r>
              <a:rPr lang="en-US" altLang="tr-TR" sz="1600">
                <a:solidFill>
                  <a:srgbClr val="000000"/>
                </a:solidFill>
                <a:latin typeface="Tahoma" panose="020B0604030504040204" pitchFamily="34" charset="0"/>
              </a:rPr>
              <a:t>termination</a:t>
            </a:r>
          </a:p>
        </p:txBody>
      </p:sp>
      <p:sp>
        <p:nvSpPr>
          <p:cNvPr id="12" name="Rectangle 7"/>
          <p:cNvSpPr>
            <a:spLocks noChangeArrowheads="1"/>
          </p:cNvSpPr>
          <p:nvPr/>
        </p:nvSpPr>
        <p:spPr bwMode="auto">
          <a:xfrm>
            <a:off x="3171825" y="1164720"/>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sz="1600">
              <a:solidFill>
                <a:srgbClr val="000000"/>
              </a:solidFill>
              <a:latin typeface="Tahoma" panose="020B0604030504040204" pitchFamily="34" charset="0"/>
            </a:endParaRPr>
          </a:p>
        </p:txBody>
      </p:sp>
      <p:sp>
        <p:nvSpPr>
          <p:cNvPr id="13" name="Line 10"/>
          <p:cNvSpPr>
            <a:spLocks noChangeShapeType="1"/>
          </p:cNvSpPr>
          <p:nvPr/>
        </p:nvSpPr>
        <p:spPr bwMode="auto">
          <a:xfrm>
            <a:off x="2994025" y="1883857"/>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sp>
        <p:nvSpPr>
          <p:cNvPr id="14" name="Line 11"/>
          <p:cNvSpPr>
            <a:spLocks noChangeShapeType="1"/>
          </p:cNvSpPr>
          <p:nvPr/>
        </p:nvSpPr>
        <p:spPr bwMode="auto">
          <a:xfrm>
            <a:off x="4327525" y="1840995"/>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sp>
        <p:nvSpPr>
          <p:cNvPr id="15" name="Line 12"/>
          <p:cNvSpPr>
            <a:spLocks noChangeShapeType="1"/>
          </p:cNvSpPr>
          <p:nvPr/>
        </p:nvSpPr>
        <p:spPr bwMode="auto">
          <a:xfrm flipV="1">
            <a:off x="5884863" y="1882270"/>
            <a:ext cx="7366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sp>
        <p:nvSpPr>
          <p:cNvPr id="16" name="Rectangle 13"/>
          <p:cNvSpPr>
            <a:spLocks noChangeArrowheads="1"/>
          </p:cNvSpPr>
          <p:nvPr/>
        </p:nvSpPr>
        <p:spPr bwMode="auto">
          <a:xfrm>
            <a:off x="3205163" y="1474282"/>
            <a:ext cx="1055687"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tr-TR" sz="1600">
                <a:solidFill>
                  <a:srgbClr val="000000"/>
                </a:solidFill>
                <a:latin typeface="Tahoma" panose="020B0604030504040204" pitchFamily="34" charset="0"/>
              </a:rPr>
              <a:t>link </a:t>
            </a:r>
          </a:p>
          <a:p>
            <a:pPr algn="ctr">
              <a:lnSpc>
                <a:spcPct val="90000"/>
              </a:lnSpc>
            </a:pPr>
            <a:r>
              <a:rPr lang="en-US" altLang="tr-TR" sz="1600">
                <a:solidFill>
                  <a:srgbClr val="000000"/>
                </a:solidFill>
                <a:latin typeface="Tahoma" panose="020B0604030504040204" pitchFamily="34" charset="0"/>
              </a:rPr>
              <a:t>layer </a:t>
            </a:r>
          </a:p>
          <a:p>
            <a:pPr algn="ctr">
              <a:lnSpc>
                <a:spcPct val="90000"/>
              </a:lnSpc>
            </a:pPr>
            <a:r>
              <a:rPr lang="en-US" altLang="tr-TR" sz="1600">
                <a:solidFill>
                  <a:srgbClr val="000000"/>
                </a:solidFill>
                <a:latin typeface="Tahoma" panose="020B0604030504040204" pitchFamily="34" charset="0"/>
              </a:rPr>
              <a:t>protocol</a:t>
            </a:r>
          </a:p>
          <a:p>
            <a:pPr algn="ctr">
              <a:lnSpc>
                <a:spcPct val="90000"/>
              </a:lnSpc>
            </a:pPr>
            <a:r>
              <a:rPr lang="en-US" altLang="tr-TR" sz="1600">
                <a:solidFill>
                  <a:srgbClr val="000000"/>
                </a:solidFill>
                <a:latin typeface="Tahoma" panose="020B0604030504040204" pitchFamily="34" charset="0"/>
              </a:rPr>
              <a:t>(send)</a:t>
            </a:r>
          </a:p>
        </p:txBody>
      </p:sp>
      <p:sp>
        <p:nvSpPr>
          <p:cNvPr id="17" name="Rectangle 16"/>
          <p:cNvSpPr>
            <a:spLocks noChangeArrowheads="1"/>
          </p:cNvSpPr>
          <p:nvPr/>
        </p:nvSpPr>
        <p:spPr bwMode="auto">
          <a:xfrm>
            <a:off x="0" y="1267907"/>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tr-TR" sz="1600">
                <a:solidFill>
                  <a:srgbClr val="000000"/>
                </a:solidFill>
                <a:latin typeface="Tahoma" panose="020B0604030504040204" pitchFamily="34" charset="0"/>
              </a:rPr>
              <a:t>switch</a:t>
            </a:r>
          </a:p>
          <a:p>
            <a:pPr algn="ctr">
              <a:lnSpc>
                <a:spcPct val="90000"/>
              </a:lnSpc>
            </a:pPr>
            <a:r>
              <a:rPr lang="en-US" altLang="tr-TR" sz="1600">
                <a:solidFill>
                  <a:srgbClr val="000000"/>
                </a:solidFill>
                <a:latin typeface="Tahoma" panose="020B0604030504040204" pitchFamily="34" charset="0"/>
              </a:rPr>
              <a:t>fabric</a:t>
            </a:r>
          </a:p>
        </p:txBody>
      </p:sp>
      <p:grpSp>
        <p:nvGrpSpPr>
          <p:cNvPr id="18" name="Group 28"/>
          <p:cNvGrpSpPr>
            <a:grpSpLocks/>
          </p:cNvGrpSpPr>
          <p:nvPr/>
        </p:nvGrpSpPr>
        <p:grpSpPr bwMode="auto">
          <a:xfrm>
            <a:off x="1711325" y="1115507"/>
            <a:ext cx="1247775" cy="1504950"/>
            <a:chOff x="3180" y="909"/>
            <a:chExt cx="786" cy="948"/>
          </a:xfrm>
        </p:grpSpPr>
        <p:sp>
          <p:nvSpPr>
            <p:cNvPr id="19"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sz="1600">
                <a:solidFill>
                  <a:srgbClr val="000000"/>
                </a:solidFill>
                <a:latin typeface="Tahoma" panose="020B0604030504040204" pitchFamily="34" charset="0"/>
              </a:endParaRPr>
            </a:p>
          </p:txBody>
        </p:sp>
        <p:sp>
          <p:nvSpPr>
            <p:cNvPr id="20" name="Text Box 14"/>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600">
                  <a:solidFill>
                    <a:srgbClr val="000000"/>
                  </a:solidFill>
                </a:rPr>
                <a:t>datagram</a:t>
              </a:r>
            </a:p>
            <a:p>
              <a:pPr algn="ctr"/>
              <a:r>
                <a:rPr lang="en-US" altLang="tr-TR" sz="1600">
                  <a:solidFill>
                    <a:srgbClr val="000000"/>
                  </a:solidFill>
                </a:rPr>
                <a:t>buffer</a:t>
              </a:r>
            </a:p>
            <a:p>
              <a:pPr algn="ctr"/>
              <a:endParaRPr lang="en-US" altLang="tr-TR" sz="1600">
                <a:solidFill>
                  <a:srgbClr val="000000"/>
                </a:solidFill>
              </a:endParaRPr>
            </a:p>
            <a:p>
              <a:pPr algn="ctr"/>
              <a:endParaRPr lang="en-US" altLang="tr-TR" sz="1600">
                <a:solidFill>
                  <a:srgbClr val="000000"/>
                </a:solidFill>
              </a:endParaRPr>
            </a:p>
            <a:p>
              <a:pPr algn="ctr"/>
              <a:r>
                <a:rPr lang="en-US" altLang="tr-TR" sz="1600">
                  <a:solidFill>
                    <a:srgbClr val="000000"/>
                  </a:solidFill>
                </a:rPr>
                <a:t>queueing</a:t>
              </a:r>
            </a:p>
          </p:txBody>
        </p:sp>
        <p:grpSp>
          <p:nvGrpSpPr>
            <p:cNvPr id="21" name="Group 17"/>
            <p:cNvGrpSpPr>
              <a:grpSpLocks/>
            </p:cNvGrpSpPr>
            <p:nvPr/>
          </p:nvGrpSpPr>
          <p:grpSpPr bwMode="auto">
            <a:xfrm>
              <a:off x="3260" y="1299"/>
              <a:ext cx="626" cy="295"/>
              <a:chOff x="310" y="3526"/>
              <a:chExt cx="1040" cy="457"/>
            </a:xfrm>
          </p:grpSpPr>
          <p:sp>
            <p:nvSpPr>
              <p:cNvPr id="22"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sz="1600">
                  <a:solidFill>
                    <a:srgbClr val="000000"/>
                  </a:solidFill>
                  <a:latin typeface="Tahoma" panose="020B0604030504040204" pitchFamily="34" charset="0"/>
                </a:endParaRPr>
              </a:p>
            </p:txBody>
          </p:sp>
          <p:sp>
            <p:nvSpPr>
              <p:cNvPr id="23" name="Line 19"/>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24" name="Line 20"/>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25" name="Line 21"/>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26" name="Line 22"/>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27" name="Line 23"/>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28" name="Line 24"/>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29" name="Line 25"/>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30" name="Line 26"/>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tr-TR"/>
              </a:p>
            </p:txBody>
          </p:sp>
        </p:grpSp>
      </p:grpSp>
      <p:sp>
        <p:nvSpPr>
          <p:cNvPr id="31" name="Line 27"/>
          <p:cNvSpPr>
            <a:spLocks noChangeShapeType="1"/>
          </p:cNvSpPr>
          <p:nvPr/>
        </p:nvSpPr>
        <p:spPr bwMode="auto">
          <a:xfrm>
            <a:off x="922338" y="844045"/>
            <a:ext cx="11112" cy="2195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32" name="Line 9"/>
          <p:cNvSpPr>
            <a:spLocks noChangeShapeType="1"/>
          </p:cNvSpPr>
          <p:nvPr/>
        </p:nvSpPr>
        <p:spPr bwMode="auto">
          <a:xfrm flipV="1">
            <a:off x="914400" y="1926720"/>
            <a:ext cx="925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spTree>
    <p:extLst>
      <p:ext uri="{BB962C8B-B14F-4D97-AF65-F5344CB8AC3E}">
        <p14:creationId xmlns:p14="http://schemas.microsoft.com/office/powerpoint/2010/main" val="3674522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17</a:t>
            </a:fld>
            <a:endParaRPr lang="en-US"/>
          </a:p>
        </p:txBody>
      </p:sp>
      <p:sp>
        <p:nvSpPr>
          <p:cNvPr id="8" name="Rectangle 2"/>
          <p:cNvSpPr>
            <a:spLocks noGrp="1" noChangeArrowheads="1"/>
          </p:cNvSpPr>
          <p:nvPr>
            <p:ph type="title"/>
          </p:nvPr>
        </p:nvSpPr>
        <p:spPr>
          <a:xfrm>
            <a:off x="533400" y="228600"/>
            <a:ext cx="7772400" cy="1143000"/>
          </a:xfrm>
        </p:spPr>
        <p:txBody>
          <a:bodyPr/>
          <a:lstStyle/>
          <a:p>
            <a:pPr>
              <a:defRPr/>
            </a:pPr>
            <a:r>
              <a:rPr lang="en-US" dirty="0">
                <a:ea typeface="ＭＳ Ｐゴシック" charset="0"/>
                <a:cs typeface="+mj-cs"/>
              </a:rPr>
              <a:t>How much buffering?</a:t>
            </a:r>
          </a:p>
        </p:txBody>
      </p:sp>
      <p:sp>
        <p:nvSpPr>
          <p:cNvPr id="9" name="Rectangle 3"/>
          <p:cNvSpPr txBox="1">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a:lstStyle>
          <a:p>
            <a:r>
              <a:rPr lang="en-US" altLang="tr-TR" sz="2800" kern="0" dirty="0" smtClean="0"/>
              <a:t>RFC 3439 rule of thumb: average buffering equal to </a:t>
            </a:r>
            <a:r>
              <a:rPr lang="ja-JP" altLang="en-US" sz="2800" kern="0" dirty="0" smtClean="0"/>
              <a:t>“</a:t>
            </a:r>
            <a:r>
              <a:rPr lang="en-US" altLang="ja-JP" sz="2800" kern="0" dirty="0" smtClean="0"/>
              <a:t>typical</a:t>
            </a:r>
            <a:r>
              <a:rPr lang="ja-JP" altLang="en-US" sz="2800" kern="0" dirty="0" smtClean="0"/>
              <a:t>”</a:t>
            </a:r>
            <a:r>
              <a:rPr lang="en-US" altLang="ja-JP" sz="2800" kern="0" dirty="0" smtClean="0"/>
              <a:t> RTT (say 250 </a:t>
            </a:r>
            <a:r>
              <a:rPr lang="en-US" altLang="ja-JP" sz="2800" kern="0" dirty="0" err="1" smtClean="0"/>
              <a:t>msec</a:t>
            </a:r>
            <a:r>
              <a:rPr lang="en-US" altLang="ja-JP" sz="2800" kern="0" dirty="0" smtClean="0"/>
              <a:t>) times link capacity C</a:t>
            </a:r>
          </a:p>
          <a:p>
            <a:pPr lvl="1"/>
            <a:r>
              <a:rPr lang="en-US" altLang="tr-TR" sz="2400" kern="0" dirty="0" smtClean="0"/>
              <a:t>e.g., C = 10 </a:t>
            </a:r>
            <a:r>
              <a:rPr lang="en-US" altLang="tr-TR" sz="2400" kern="0" dirty="0" err="1" smtClean="0"/>
              <a:t>Gpbs</a:t>
            </a:r>
            <a:r>
              <a:rPr lang="en-US" altLang="tr-TR" sz="2400" kern="0" dirty="0" smtClean="0"/>
              <a:t> link: 2.5 </a:t>
            </a:r>
            <a:r>
              <a:rPr lang="en-US" altLang="tr-TR" sz="2400" kern="0" dirty="0" err="1" smtClean="0"/>
              <a:t>Gbit</a:t>
            </a:r>
            <a:r>
              <a:rPr lang="en-US" altLang="tr-TR" sz="2400" kern="0" dirty="0" smtClean="0"/>
              <a:t> buffer</a:t>
            </a:r>
          </a:p>
          <a:p>
            <a:r>
              <a:rPr lang="en-US" altLang="tr-TR" sz="2800" kern="0" dirty="0" smtClean="0"/>
              <a:t>recent recommendation: with </a:t>
            </a:r>
            <a:r>
              <a:rPr lang="en-US" altLang="tr-TR" sz="2800" i="1" kern="0" dirty="0" smtClean="0"/>
              <a:t>N</a:t>
            </a:r>
            <a:r>
              <a:rPr lang="en-US" altLang="tr-TR" sz="2800" kern="0" dirty="0" smtClean="0"/>
              <a:t> flows, buffering equal to </a:t>
            </a:r>
          </a:p>
        </p:txBody>
      </p:sp>
      <p:grpSp>
        <p:nvGrpSpPr>
          <p:cNvPr id="10" name="Group 9"/>
          <p:cNvGrpSpPr>
            <a:grpSpLocks/>
          </p:cNvGrpSpPr>
          <p:nvPr/>
        </p:nvGrpSpPr>
        <p:grpSpPr bwMode="auto">
          <a:xfrm>
            <a:off x="4167188" y="3717925"/>
            <a:ext cx="1165225" cy="1109663"/>
            <a:chOff x="1923" y="2801"/>
            <a:chExt cx="734" cy="699"/>
          </a:xfrm>
        </p:grpSpPr>
        <p:sp>
          <p:nvSpPr>
            <p:cNvPr id="11" name="Text Box 4"/>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a:t>RTT  C</a:t>
              </a:r>
            </a:p>
          </p:txBody>
        </p:sp>
        <p:sp>
          <p:nvSpPr>
            <p:cNvPr id="12" name="Text Box 5"/>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3200"/>
                <a:t>.</a:t>
              </a:r>
            </a:p>
          </p:txBody>
        </p:sp>
        <p:sp>
          <p:nvSpPr>
            <p:cNvPr id="13" name="Line 6"/>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4" name="Text Box 7"/>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a:t>N</a:t>
              </a:r>
            </a:p>
          </p:txBody>
        </p:sp>
        <p:sp>
          <p:nvSpPr>
            <p:cNvPr id="15" name="Freeform 8"/>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tr-TR"/>
            </a:p>
          </p:txBody>
        </p:sp>
      </p:grpSp>
    </p:spTree>
    <p:extLst>
      <p:ext uri="{BB962C8B-B14F-4D97-AF65-F5344CB8AC3E}">
        <p14:creationId xmlns:p14="http://schemas.microsoft.com/office/powerpoint/2010/main" val="4077733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4288151A-97D2-49F3-A5E3-2416AEA5531A}" type="datetime1">
              <a:rPr lang="en-US">
                <a:latin typeface="Verdana" pitchFamily="34" charset="0"/>
              </a:rPr>
              <a:pPr/>
              <a:t>4/12/2017</a:t>
            </a:fld>
            <a:endParaRPr lang="en-US">
              <a:latin typeface="Verdana" pitchFamily="34" charset="0"/>
            </a:endParaRPr>
          </a:p>
        </p:txBody>
      </p:sp>
      <p:sp>
        <p:nvSpPr>
          <p:cNvPr id="82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a:latin typeface="Verdana" pitchFamily="34" charset="0"/>
              </a:rPr>
              <a:t>Ece GURAN SCHMIDT EE444</a:t>
            </a:r>
          </a:p>
        </p:txBody>
      </p:sp>
      <p:sp>
        <p:nvSpPr>
          <p:cNvPr id="82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F530328B-7D89-488F-AB4F-EECA86EF9062}" type="slidenum">
              <a:rPr lang="en-US">
                <a:latin typeface="Verdana" pitchFamily="34" charset="0"/>
              </a:rPr>
              <a:pPr/>
              <a:t>18</a:t>
            </a:fld>
            <a:endParaRPr lang="en-US">
              <a:latin typeface="Verdana" pitchFamily="34" charset="0"/>
            </a:endParaRPr>
          </a:p>
        </p:txBody>
      </p:sp>
      <p:sp>
        <p:nvSpPr>
          <p:cNvPr id="8210" name="Rectangle 2"/>
          <p:cNvSpPr>
            <a:spLocks noGrp="1" noChangeArrowheads="1"/>
          </p:cNvSpPr>
          <p:nvPr>
            <p:ph type="title"/>
          </p:nvPr>
        </p:nvSpPr>
        <p:spPr>
          <a:xfrm>
            <a:off x="330200" y="373063"/>
            <a:ext cx="8364538" cy="1235075"/>
          </a:xfrm>
        </p:spPr>
        <p:txBody>
          <a:bodyPr/>
          <a:lstStyle/>
          <a:p>
            <a:pPr eaLnBrk="1" hangingPunct="1"/>
            <a:r>
              <a:rPr lang="en-US" sz="3600" smtClean="0"/>
              <a:t>Routers and the Layered Architecture</a:t>
            </a:r>
          </a:p>
        </p:txBody>
      </p:sp>
      <p:sp>
        <p:nvSpPr>
          <p:cNvPr id="1138691" name="Rectangle 3"/>
          <p:cNvSpPr>
            <a:spLocks noGrp="1" noChangeArrowheads="1"/>
          </p:cNvSpPr>
          <p:nvPr>
            <p:ph type="body" idx="1"/>
          </p:nvPr>
        </p:nvSpPr>
        <p:spPr>
          <a:xfrm>
            <a:off x="457200" y="1600200"/>
            <a:ext cx="4724400" cy="4525963"/>
          </a:xfrm>
        </p:spPr>
        <p:txBody>
          <a:bodyPr/>
          <a:lstStyle/>
          <a:p>
            <a:pPr marL="457200" indent="-457200" eaLnBrk="1" hangingPunct="1"/>
            <a:r>
              <a:rPr lang="en-US" sz="3100" smtClean="0"/>
              <a:t>End systems implement the entire network stack</a:t>
            </a:r>
          </a:p>
          <a:p>
            <a:pPr marL="838200" lvl="1" indent="-381000" eaLnBrk="1" hangingPunct="1"/>
            <a:r>
              <a:rPr lang="en-US" sz="2700" smtClean="0"/>
              <a:t>Including application and transport layers</a:t>
            </a:r>
          </a:p>
          <a:p>
            <a:pPr marL="457200" indent="-457200" eaLnBrk="1" hangingPunct="1"/>
            <a:r>
              <a:rPr lang="en-US" sz="3100" smtClean="0"/>
              <a:t>The routers implement only network layer and lower layers</a:t>
            </a:r>
          </a:p>
        </p:txBody>
      </p:sp>
      <p:sp>
        <p:nvSpPr>
          <p:cNvPr id="8212" name="Freeform 4"/>
          <p:cNvSpPr>
            <a:spLocks/>
          </p:cNvSpPr>
          <p:nvPr/>
        </p:nvSpPr>
        <p:spPr bwMode="auto">
          <a:xfrm>
            <a:off x="6737350" y="3430588"/>
            <a:ext cx="1314450" cy="674687"/>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213" name="Freeform 5"/>
          <p:cNvSpPr>
            <a:spLocks/>
          </p:cNvSpPr>
          <p:nvPr/>
        </p:nvSpPr>
        <p:spPr bwMode="auto">
          <a:xfrm>
            <a:off x="6756400" y="1905000"/>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214" name="Freeform 6"/>
          <p:cNvSpPr>
            <a:spLocks/>
          </p:cNvSpPr>
          <p:nvPr/>
        </p:nvSpPr>
        <p:spPr bwMode="auto">
          <a:xfrm>
            <a:off x="5016500" y="1612900"/>
            <a:ext cx="1644650" cy="1071563"/>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grpSp>
        <p:nvGrpSpPr>
          <p:cNvPr id="8215" name="Group 7"/>
          <p:cNvGrpSpPr>
            <a:grpSpLocks/>
          </p:cNvGrpSpPr>
          <p:nvPr/>
        </p:nvGrpSpPr>
        <p:grpSpPr bwMode="auto">
          <a:xfrm>
            <a:off x="5103813" y="2947988"/>
            <a:ext cx="1458912" cy="933450"/>
            <a:chOff x="2889" y="1631"/>
            <a:chExt cx="980" cy="743"/>
          </a:xfrm>
        </p:grpSpPr>
        <p:sp>
          <p:nvSpPr>
            <p:cNvPr id="8799" name="Rectangle 8"/>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800" name="AutoShape 9"/>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srgbClr val="00CCFF"/>
                </a:solidFill>
                <a:latin typeface="+mn-lt"/>
              </a:endParaRPr>
            </a:p>
          </p:txBody>
        </p:sp>
      </p:grpSp>
      <p:grpSp>
        <p:nvGrpSpPr>
          <p:cNvPr id="8216" name="Group 10"/>
          <p:cNvGrpSpPr>
            <a:grpSpLocks/>
          </p:cNvGrpSpPr>
          <p:nvPr/>
        </p:nvGrpSpPr>
        <p:grpSpPr bwMode="auto">
          <a:xfrm>
            <a:off x="5805488" y="1804988"/>
            <a:ext cx="336550" cy="531812"/>
            <a:chOff x="3796" y="1043"/>
            <a:chExt cx="865" cy="1237"/>
          </a:xfrm>
        </p:grpSpPr>
        <p:sp>
          <p:nvSpPr>
            <p:cNvPr id="8769" name="Line 11"/>
            <p:cNvSpPr>
              <a:spLocks noChangeShapeType="1"/>
            </p:cNvSpPr>
            <p:nvPr/>
          </p:nvSpPr>
          <p:spPr bwMode="auto">
            <a:xfrm flipH="1">
              <a:off x="3992" y="1481"/>
              <a:ext cx="235" cy="7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0" name="Line 12"/>
            <p:cNvSpPr>
              <a:spLocks noChangeShapeType="1"/>
            </p:cNvSpPr>
            <p:nvPr/>
          </p:nvSpPr>
          <p:spPr bwMode="auto">
            <a:xfrm>
              <a:off x="4227" y="1481"/>
              <a:ext cx="236" cy="72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1" name="Line 13"/>
            <p:cNvSpPr>
              <a:spLocks noChangeShapeType="1"/>
            </p:cNvSpPr>
            <p:nvPr/>
          </p:nvSpPr>
          <p:spPr bwMode="auto">
            <a:xfrm>
              <a:off x="3992" y="2201"/>
              <a:ext cx="235" cy="7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2" name="Line 14"/>
            <p:cNvSpPr>
              <a:spLocks noChangeShapeType="1"/>
            </p:cNvSpPr>
            <p:nvPr/>
          </p:nvSpPr>
          <p:spPr bwMode="auto">
            <a:xfrm flipH="1">
              <a:off x="4227" y="2201"/>
              <a:ext cx="236" cy="7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3" name="Line 15"/>
            <p:cNvSpPr>
              <a:spLocks noChangeShapeType="1"/>
            </p:cNvSpPr>
            <p:nvPr/>
          </p:nvSpPr>
          <p:spPr bwMode="auto">
            <a:xfrm>
              <a:off x="4227" y="1497"/>
              <a:ext cx="0" cy="78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4" name="Line 16"/>
            <p:cNvSpPr>
              <a:spLocks noChangeShapeType="1"/>
            </p:cNvSpPr>
            <p:nvPr/>
          </p:nvSpPr>
          <p:spPr bwMode="auto">
            <a:xfrm flipV="1">
              <a:off x="3992" y="2127"/>
              <a:ext cx="235" cy="7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5" name="Line 17"/>
            <p:cNvSpPr>
              <a:spLocks noChangeShapeType="1"/>
            </p:cNvSpPr>
            <p:nvPr/>
          </p:nvSpPr>
          <p:spPr bwMode="auto">
            <a:xfrm flipH="1" flipV="1">
              <a:off x="4227" y="2127"/>
              <a:ext cx="236" cy="7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6" name="Line 18"/>
            <p:cNvSpPr>
              <a:spLocks noChangeShapeType="1"/>
            </p:cNvSpPr>
            <p:nvPr/>
          </p:nvSpPr>
          <p:spPr bwMode="auto">
            <a:xfrm>
              <a:off x="4092" y="1890"/>
              <a:ext cx="135"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7" name="Line 19"/>
            <p:cNvSpPr>
              <a:spLocks noChangeShapeType="1"/>
            </p:cNvSpPr>
            <p:nvPr/>
          </p:nvSpPr>
          <p:spPr bwMode="auto">
            <a:xfrm flipV="1">
              <a:off x="4227" y="1890"/>
              <a:ext cx="143"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8" name="Line 20"/>
            <p:cNvSpPr>
              <a:spLocks noChangeShapeType="1"/>
            </p:cNvSpPr>
            <p:nvPr/>
          </p:nvSpPr>
          <p:spPr bwMode="auto">
            <a:xfrm>
              <a:off x="4047" y="1996"/>
              <a:ext cx="175" cy="8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79" name="Line 21"/>
            <p:cNvSpPr>
              <a:spLocks noChangeShapeType="1"/>
            </p:cNvSpPr>
            <p:nvPr/>
          </p:nvSpPr>
          <p:spPr bwMode="auto">
            <a:xfrm flipV="1">
              <a:off x="4227" y="2012"/>
              <a:ext cx="176"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80" name="Line 22"/>
            <p:cNvSpPr>
              <a:spLocks noChangeShapeType="1"/>
            </p:cNvSpPr>
            <p:nvPr/>
          </p:nvSpPr>
          <p:spPr bwMode="auto">
            <a:xfrm flipV="1">
              <a:off x="4227" y="1782"/>
              <a:ext cx="90" cy="2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81" name="Line 23"/>
            <p:cNvSpPr>
              <a:spLocks noChangeShapeType="1"/>
            </p:cNvSpPr>
            <p:nvPr/>
          </p:nvSpPr>
          <p:spPr bwMode="auto">
            <a:xfrm flipV="1">
              <a:off x="4227" y="1632"/>
              <a:ext cx="57" cy="2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82" name="Line 24"/>
            <p:cNvSpPr>
              <a:spLocks noChangeShapeType="1"/>
            </p:cNvSpPr>
            <p:nvPr/>
          </p:nvSpPr>
          <p:spPr bwMode="auto">
            <a:xfrm>
              <a:off x="4126" y="1772"/>
              <a:ext cx="109" cy="3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83" name="Line 25"/>
            <p:cNvSpPr>
              <a:spLocks noChangeShapeType="1"/>
            </p:cNvSpPr>
            <p:nvPr/>
          </p:nvSpPr>
          <p:spPr bwMode="auto">
            <a:xfrm>
              <a:off x="4175" y="1625"/>
              <a:ext cx="63" cy="3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grpSp>
          <p:nvGrpSpPr>
            <p:cNvPr id="8784" name="Group 26"/>
            <p:cNvGrpSpPr>
              <a:grpSpLocks/>
            </p:cNvGrpSpPr>
            <p:nvPr/>
          </p:nvGrpSpPr>
          <p:grpSpPr bwMode="auto">
            <a:xfrm>
              <a:off x="4269" y="1415"/>
              <a:ext cx="392" cy="137"/>
              <a:chOff x="4227" y="1360"/>
              <a:chExt cx="863" cy="270"/>
            </a:xfrm>
          </p:grpSpPr>
          <p:sp>
            <p:nvSpPr>
              <p:cNvPr id="8795" name="Line 27"/>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96" name="Line 28"/>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97" name="Line 29"/>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98" name="Line 30"/>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grpSp>
        <p:grpSp>
          <p:nvGrpSpPr>
            <p:cNvPr id="8785" name="Group 31"/>
            <p:cNvGrpSpPr>
              <a:grpSpLocks/>
            </p:cNvGrpSpPr>
            <p:nvPr/>
          </p:nvGrpSpPr>
          <p:grpSpPr bwMode="auto">
            <a:xfrm rot="5700496">
              <a:off x="4053" y="1170"/>
              <a:ext cx="392" cy="137"/>
              <a:chOff x="4227" y="1360"/>
              <a:chExt cx="863" cy="270"/>
            </a:xfrm>
          </p:grpSpPr>
          <p:sp>
            <p:nvSpPr>
              <p:cNvPr id="8791" name="Line 32"/>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92" name="Line 33"/>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93" name="Line 34"/>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94" name="Line 35"/>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grpSp>
        <p:grpSp>
          <p:nvGrpSpPr>
            <p:cNvPr id="8786" name="Group 36"/>
            <p:cNvGrpSpPr>
              <a:grpSpLocks/>
            </p:cNvGrpSpPr>
            <p:nvPr/>
          </p:nvGrpSpPr>
          <p:grpSpPr bwMode="auto">
            <a:xfrm rot="10800000">
              <a:off x="3796" y="1402"/>
              <a:ext cx="392" cy="137"/>
              <a:chOff x="4227" y="1360"/>
              <a:chExt cx="863" cy="270"/>
            </a:xfrm>
          </p:grpSpPr>
          <p:sp>
            <p:nvSpPr>
              <p:cNvPr id="8787" name="Line 37"/>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88" name="Line 38"/>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89" name="Line 39"/>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sp>
            <p:nvSpPr>
              <p:cNvPr id="8790" name="Line 40"/>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latin typeface="+mn-lt"/>
                </a:endParaRPr>
              </a:p>
            </p:txBody>
          </p:sp>
        </p:grpSp>
      </p:grpSp>
      <p:sp>
        <p:nvSpPr>
          <p:cNvPr id="8217" name="Oval 41"/>
          <p:cNvSpPr>
            <a:spLocks noChangeArrowheads="1"/>
          </p:cNvSpPr>
          <p:nvPr/>
        </p:nvSpPr>
        <p:spPr bwMode="auto">
          <a:xfrm>
            <a:off x="6862763" y="3625850"/>
            <a:ext cx="358775" cy="95250"/>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18" name="Line 42"/>
          <p:cNvSpPr>
            <a:spLocks noChangeShapeType="1"/>
          </p:cNvSpPr>
          <p:nvPr/>
        </p:nvSpPr>
        <p:spPr bwMode="auto">
          <a:xfrm>
            <a:off x="6862763" y="3617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19" name="Line 43"/>
          <p:cNvSpPr>
            <a:spLocks noChangeShapeType="1"/>
          </p:cNvSpPr>
          <p:nvPr/>
        </p:nvSpPr>
        <p:spPr bwMode="auto">
          <a:xfrm>
            <a:off x="7221538" y="3617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20" name="Rectangle 44"/>
          <p:cNvSpPr>
            <a:spLocks noChangeArrowheads="1"/>
          </p:cNvSpPr>
          <p:nvPr/>
        </p:nvSpPr>
        <p:spPr bwMode="auto">
          <a:xfrm>
            <a:off x="6862763" y="36179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21" name="Oval 45"/>
          <p:cNvSpPr>
            <a:spLocks noChangeArrowheads="1"/>
          </p:cNvSpPr>
          <p:nvPr/>
        </p:nvSpPr>
        <p:spPr bwMode="auto">
          <a:xfrm>
            <a:off x="6859588" y="3549650"/>
            <a:ext cx="358775" cy="111125"/>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22" name="Group 46"/>
          <p:cNvGrpSpPr>
            <a:grpSpLocks/>
          </p:cNvGrpSpPr>
          <p:nvPr/>
        </p:nvGrpSpPr>
        <p:grpSpPr bwMode="auto">
          <a:xfrm>
            <a:off x="6945313" y="3573463"/>
            <a:ext cx="179387" cy="65087"/>
            <a:chOff x="2848" y="848"/>
            <a:chExt cx="140" cy="98"/>
          </a:xfrm>
        </p:grpSpPr>
        <p:sp>
          <p:nvSpPr>
            <p:cNvPr id="8766" name="Line 4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67" name="Line 4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68" name="Line 4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23" name="Group 50"/>
          <p:cNvGrpSpPr>
            <a:grpSpLocks/>
          </p:cNvGrpSpPr>
          <p:nvPr/>
        </p:nvGrpSpPr>
        <p:grpSpPr bwMode="auto">
          <a:xfrm flipV="1">
            <a:off x="6945313" y="3573463"/>
            <a:ext cx="179387" cy="65087"/>
            <a:chOff x="2848" y="848"/>
            <a:chExt cx="140" cy="98"/>
          </a:xfrm>
        </p:grpSpPr>
        <p:sp>
          <p:nvSpPr>
            <p:cNvPr id="8763" name="Line 5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64" name="Line 5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65" name="Line 5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24" name="Oval 54"/>
          <p:cNvSpPr>
            <a:spLocks noChangeArrowheads="1"/>
          </p:cNvSpPr>
          <p:nvPr/>
        </p:nvSpPr>
        <p:spPr bwMode="auto">
          <a:xfrm>
            <a:off x="7218363" y="3905250"/>
            <a:ext cx="358775" cy="95250"/>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25" name="Line 55"/>
          <p:cNvSpPr>
            <a:spLocks noChangeShapeType="1"/>
          </p:cNvSpPr>
          <p:nvPr/>
        </p:nvSpPr>
        <p:spPr bwMode="auto">
          <a:xfrm>
            <a:off x="7218363" y="38973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26" name="Line 56"/>
          <p:cNvSpPr>
            <a:spLocks noChangeShapeType="1"/>
          </p:cNvSpPr>
          <p:nvPr/>
        </p:nvSpPr>
        <p:spPr bwMode="auto">
          <a:xfrm>
            <a:off x="7577138" y="38973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27" name="Rectangle 57"/>
          <p:cNvSpPr>
            <a:spLocks noChangeArrowheads="1"/>
          </p:cNvSpPr>
          <p:nvPr/>
        </p:nvSpPr>
        <p:spPr bwMode="auto">
          <a:xfrm>
            <a:off x="7218363" y="38973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28" name="Oval 58"/>
          <p:cNvSpPr>
            <a:spLocks noChangeArrowheads="1"/>
          </p:cNvSpPr>
          <p:nvPr/>
        </p:nvSpPr>
        <p:spPr bwMode="auto">
          <a:xfrm>
            <a:off x="7215188" y="3829050"/>
            <a:ext cx="358775" cy="111125"/>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29" name="Group 59"/>
          <p:cNvGrpSpPr>
            <a:grpSpLocks/>
          </p:cNvGrpSpPr>
          <p:nvPr/>
        </p:nvGrpSpPr>
        <p:grpSpPr bwMode="auto">
          <a:xfrm>
            <a:off x="7300913" y="3852863"/>
            <a:ext cx="179387" cy="65087"/>
            <a:chOff x="2848" y="848"/>
            <a:chExt cx="140" cy="98"/>
          </a:xfrm>
        </p:grpSpPr>
        <p:sp>
          <p:nvSpPr>
            <p:cNvPr id="8760" name="Line 6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61" name="Line 6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62" name="Line 6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30" name="Group 63"/>
          <p:cNvGrpSpPr>
            <a:grpSpLocks/>
          </p:cNvGrpSpPr>
          <p:nvPr/>
        </p:nvGrpSpPr>
        <p:grpSpPr bwMode="auto">
          <a:xfrm flipV="1">
            <a:off x="7300913" y="3852863"/>
            <a:ext cx="179387" cy="65087"/>
            <a:chOff x="2848" y="848"/>
            <a:chExt cx="140" cy="98"/>
          </a:xfrm>
        </p:grpSpPr>
        <p:sp>
          <p:nvSpPr>
            <p:cNvPr id="8757" name="Line 6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8" name="Line 6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9" name="Line 6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31" name="Oval 67"/>
          <p:cNvSpPr>
            <a:spLocks noChangeArrowheads="1"/>
          </p:cNvSpPr>
          <p:nvPr/>
        </p:nvSpPr>
        <p:spPr bwMode="auto">
          <a:xfrm>
            <a:off x="7497763" y="3638550"/>
            <a:ext cx="358775" cy="95250"/>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32" name="Line 68"/>
          <p:cNvSpPr>
            <a:spLocks noChangeShapeType="1"/>
          </p:cNvSpPr>
          <p:nvPr/>
        </p:nvSpPr>
        <p:spPr bwMode="auto">
          <a:xfrm>
            <a:off x="7497763" y="36306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33" name="Line 69"/>
          <p:cNvSpPr>
            <a:spLocks noChangeShapeType="1"/>
          </p:cNvSpPr>
          <p:nvPr/>
        </p:nvSpPr>
        <p:spPr bwMode="auto">
          <a:xfrm>
            <a:off x="7856538" y="36306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34" name="Rectangle 70"/>
          <p:cNvSpPr>
            <a:spLocks noChangeArrowheads="1"/>
          </p:cNvSpPr>
          <p:nvPr/>
        </p:nvSpPr>
        <p:spPr bwMode="auto">
          <a:xfrm>
            <a:off x="7497763" y="36306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35" name="Oval 71"/>
          <p:cNvSpPr>
            <a:spLocks noChangeArrowheads="1"/>
          </p:cNvSpPr>
          <p:nvPr/>
        </p:nvSpPr>
        <p:spPr bwMode="auto">
          <a:xfrm>
            <a:off x="7494588" y="3562350"/>
            <a:ext cx="358775" cy="111125"/>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36" name="Group 72"/>
          <p:cNvGrpSpPr>
            <a:grpSpLocks/>
          </p:cNvGrpSpPr>
          <p:nvPr/>
        </p:nvGrpSpPr>
        <p:grpSpPr bwMode="auto">
          <a:xfrm>
            <a:off x="7580313" y="3586163"/>
            <a:ext cx="179387" cy="65087"/>
            <a:chOff x="2848" y="848"/>
            <a:chExt cx="140" cy="98"/>
          </a:xfrm>
        </p:grpSpPr>
        <p:sp>
          <p:nvSpPr>
            <p:cNvPr id="8754" name="Line 73"/>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5" name="Line 74"/>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6" name="Line 75"/>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37" name="Group 76"/>
          <p:cNvGrpSpPr>
            <a:grpSpLocks/>
          </p:cNvGrpSpPr>
          <p:nvPr/>
        </p:nvGrpSpPr>
        <p:grpSpPr bwMode="auto">
          <a:xfrm flipV="1">
            <a:off x="7580313" y="3586163"/>
            <a:ext cx="179387" cy="65087"/>
            <a:chOff x="2848" y="848"/>
            <a:chExt cx="140" cy="98"/>
          </a:xfrm>
        </p:grpSpPr>
        <p:sp>
          <p:nvSpPr>
            <p:cNvPr id="8751" name="Line 7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2" name="Line 7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3" name="Line 7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38" name="Oval 80"/>
          <p:cNvSpPr>
            <a:spLocks noChangeArrowheads="1"/>
          </p:cNvSpPr>
          <p:nvPr/>
        </p:nvSpPr>
        <p:spPr bwMode="auto">
          <a:xfrm>
            <a:off x="6962775" y="2476500"/>
            <a:ext cx="347663" cy="88900"/>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39" name="Line 81"/>
          <p:cNvSpPr>
            <a:spLocks noChangeShapeType="1"/>
          </p:cNvSpPr>
          <p:nvPr/>
        </p:nvSpPr>
        <p:spPr bwMode="auto">
          <a:xfrm>
            <a:off x="6962775" y="2468563"/>
            <a:ext cx="0" cy="55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40" name="Line 82"/>
          <p:cNvSpPr>
            <a:spLocks noChangeShapeType="1"/>
          </p:cNvSpPr>
          <p:nvPr/>
        </p:nvSpPr>
        <p:spPr bwMode="auto">
          <a:xfrm>
            <a:off x="7310438" y="2468563"/>
            <a:ext cx="0" cy="55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41" name="Rectangle 83"/>
          <p:cNvSpPr>
            <a:spLocks noChangeArrowheads="1"/>
          </p:cNvSpPr>
          <p:nvPr/>
        </p:nvSpPr>
        <p:spPr bwMode="auto">
          <a:xfrm>
            <a:off x="6962775" y="2468563"/>
            <a:ext cx="344488"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42" name="Oval 84"/>
          <p:cNvSpPr>
            <a:spLocks noChangeArrowheads="1"/>
          </p:cNvSpPr>
          <p:nvPr/>
        </p:nvSpPr>
        <p:spPr bwMode="auto">
          <a:xfrm>
            <a:off x="6959600" y="2405063"/>
            <a:ext cx="347663" cy="103187"/>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43" name="Group 85"/>
          <p:cNvGrpSpPr>
            <a:grpSpLocks/>
          </p:cNvGrpSpPr>
          <p:nvPr/>
        </p:nvGrpSpPr>
        <p:grpSpPr bwMode="auto">
          <a:xfrm>
            <a:off x="7043738" y="2427288"/>
            <a:ext cx="171450" cy="61912"/>
            <a:chOff x="2848" y="848"/>
            <a:chExt cx="140" cy="98"/>
          </a:xfrm>
        </p:grpSpPr>
        <p:sp>
          <p:nvSpPr>
            <p:cNvPr id="8748" name="Line 8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49" name="Line 8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0" name="Line 8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44" name="Group 89"/>
          <p:cNvGrpSpPr>
            <a:grpSpLocks/>
          </p:cNvGrpSpPr>
          <p:nvPr/>
        </p:nvGrpSpPr>
        <p:grpSpPr bwMode="auto">
          <a:xfrm flipV="1">
            <a:off x="7043738" y="2427288"/>
            <a:ext cx="171450" cy="60325"/>
            <a:chOff x="2848" y="848"/>
            <a:chExt cx="140" cy="98"/>
          </a:xfrm>
        </p:grpSpPr>
        <p:sp>
          <p:nvSpPr>
            <p:cNvPr id="8745" name="Line 9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46" name="Line 9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47" name="Line 9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45" name="Oval 93"/>
          <p:cNvSpPr>
            <a:spLocks noChangeArrowheads="1"/>
          </p:cNvSpPr>
          <p:nvPr/>
        </p:nvSpPr>
        <p:spPr bwMode="auto">
          <a:xfrm>
            <a:off x="6961188" y="2736850"/>
            <a:ext cx="358775" cy="95250"/>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46" name="Line 94"/>
          <p:cNvSpPr>
            <a:spLocks noChangeShapeType="1"/>
          </p:cNvSpPr>
          <p:nvPr/>
        </p:nvSpPr>
        <p:spPr bwMode="auto">
          <a:xfrm>
            <a:off x="6961188"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47" name="Line 95"/>
          <p:cNvSpPr>
            <a:spLocks noChangeShapeType="1"/>
          </p:cNvSpPr>
          <p:nvPr/>
        </p:nvSpPr>
        <p:spPr bwMode="auto">
          <a:xfrm>
            <a:off x="7319963"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48" name="Rectangle 96"/>
          <p:cNvSpPr>
            <a:spLocks noChangeArrowheads="1"/>
          </p:cNvSpPr>
          <p:nvPr/>
        </p:nvSpPr>
        <p:spPr bwMode="auto">
          <a:xfrm>
            <a:off x="6961188" y="27289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49" name="Oval 97"/>
          <p:cNvSpPr>
            <a:spLocks noChangeArrowheads="1"/>
          </p:cNvSpPr>
          <p:nvPr/>
        </p:nvSpPr>
        <p:spPr bwMode="auto">
          <a:xfrm>
            <a:off x="6958013" y="2660650"/>
            <a:ext cx="358775" cy="111125"/>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50" name="Group 98"/>
          <p:cNvGrpSpPr>
            <a:grpSpLocks/>
          </p:cNvGrpSpPr>
          <p:nvPr/>
        </p:nvGrpSpPr>
        <p:grpSpPr bwMode="auto">
          <a:xfrm>
            <a:off x="7043738" y="2684463"/>
            <a:ext cx="179387" cy="65087"/>
            <a:chOff x="2848" y="848"/>
            <a:chExt cx="140" cy="98"/>
          </a:xfrm>
        </p:grpSpPr>
        <p:sp>
          <p:nvSpPr>
            <p:cNvPr id="8742" name="Line 99"/>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43" name="Line 100"/>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44" name="Line 101"/>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51" name="Group 102"/>
          <p:cNvGrpSpPr>
            <a:grpSpLocks/>
          </p:cNvGrpSpPr>
          <p:nvPr/>
        </p:nvGrpSpPr>
        <p:grpSpPr bwMode="auto">
          <a:xfrm flipV="1">
            <a:off x="7043738" y="2684463"/>
            <a:ext cx="179387" cy="65087"/>
            <a:chOff x="2848" y="848"/>
            <a:chExt cx="140" cy="98"/>
          </a:xfrm>
        </p:grpSpPr>
        <p:sp>
          <p:nvSpPr>
            <p:cNvPr id="8739" name="Line 103"/>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40" name="Line 104"/>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41" name="Line 105"/>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52" name="Oval 106"/>
          <p:cNvSpPr>
            <a:spLocks noChangeArrowheads="1"/>
          </p:cNvSpPr>
          <p:nvPr/>
        </p:nvSpPr>
        <p:spPr bwMode="auto">
          <a:xfrm>
            <a:off x="7437438" y="2378075"/>
            <a:ext cx="330200" cy="85725"/>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53" name="Line 107"/>
          <p:cNvSpPr>
            <a:spLocks noChangeShapeType="1"/>
          </p:cNvSpPr>
          <p:nvPr/>
        </p:nvSpPr>
        <p:spPr bwMode="auto">
          <a:xfrm>
            <a:off x="7437438" y="2371725"/>
            <a:ext cx="0" cy="523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54" name="Line 108"/>
          <p:cNvSpPr>
            <a:spLocks noChangeShapeType="1"/>
          </p:cNvSpPr>
          <p:nvPr/>
        </p:nvSpPr>
        <p:spPr bwMode="auto">
          <a:xfrm>
            <a:off x="7767638" y="2371725"/>
            <a:ext cx="0" cy="523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55" name="Rectangle 109"/>
          <p:cNvSpPr>
            <a:spLocks noChangeArrowheads="1"/>
          </p:cNvSpPr>
          <p:nvPr/>
        </p:nvSpPr>
        <p:spPr bwMode="auto">
          <a:xfrm>
            <a:off x="7437438" y="2371725"/>
            <a:ext cx="327025" cy="5238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solidFill>
                <a:schemeClr val="bg2"/>
              </a:solidFill>
              <a:latin typeface="+mn-lt"/>
            </a:endParaRPr>
          </a:p>
        </p:txBody>
      </p:sp>
      <p:sp>
        <p:nvSpPr>
          <p:cNvPr id="8256" name="Oval 110"/>
          <p:cNvSpPr>
            <a:spLocks noChangeArrowheads="1"/>
          </p:cNvSpPr>
          <p:nvPr/>
        </p:nvSpPr>
        <p:spPr bwMode="auto">
          <a:xfrm>
            <a:off x="7434263" y="2309813"/>
            <a:ext cx="330200" cy="100012"/>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57" name="Group 111"/>
          <p:cNvGrpSpPr>
            <a:grpSpLocks/>
          </p:cNvGrpSpPr>
          <p:nvPr/>
        </p:nvGrpSpPr>
        <p:grpSpPr bwMode="auto">
          <a:xfrm>
            <a:off x="7513638" y="2332038"/>
            <a:ext cx="163512" cy="57150"/>
            <a:chOff x="2848" y="848"/>
            <a:chExt cx="140" cy="98"/>
          </a:xfrm>
        </p:grpSpPr>
        <p:sp>
          <p:nvSpPr>
            <p:cNvPr id="8736" name="Line 11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37" name="Line 11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38" name="Line 11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58" name="Group 115"/>
          <p:cNvGrpSpPr>
            <a:grpSpLocks/>
          </p:cNvGrpSpPr>
          <p:nvPr/>
        </p:nvGrpSpPr>
        <p:grpSpPr bwMode="auto">
          <a:xfrm flipV="1">
            <a:off x="7513638" y="2330450"/>
            <a:ext cx="163512" cy="58738"/>
            <a:chOff x="2848" y="848"/>
            <a:chExt cx="140" cy="98"/>
          </a:xfrm>
        </p:grpSpPr>
        <p:sp>
          <p:nvSpPr>
            <p:cNvPr id="8733" name="Line 11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34" name="Line 11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35" name="Line 11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59" name="Oval 119"/>
          <p:cNvSpPr>
            <a:spLocks noChangeArrowheads="1"/>
          </p:cNvSpPr>
          <p:nvPr/>
        </p:nvSpPr>
        <p:spPr bwMode="auto">
          <a:xfrm>
            <a:off x="7523163" y="2736850"/>
            <a:ext cx="358775" cy="95250"/>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60" name="Line 120"/>
          <p:cNvSpPr>
            <a:spLocks noChangeShapeType="1"/>
          </p:cNvSpPr>
          <p:nvPr/>
        </p:nvSpPr>
        <p:spPr bwMode="auto">
          <a:xfrm>
            <a:off x="7523163"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61" name="Line 121"/>
          <p:cNvSpPr>
            <a:spLocks noChangeShapeType="1"/>
          </p:cNvSpPr>
          <p:nvPr/>
        </p:nvSpPr>
        <p:spPr bwMode="auto">
          <a:xfrm>
            <a:off x="7881938" y="2728913"/>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62" name="Rectangle 122"/>
          <p:cNvSpPr>
            <a:spLocks noChangeArrowheads="1"/>
          </p:cNvSpPr>
          <p:nvPr/>
        </p:nvSpPr>
        <p:spPr bwMode="auto">
          <a:xfrm>
            <a:off x="7523163" y="2728913"/>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63" name="Oval 123"/>
          <p:cNvSpPr>
            <a:spLocks noChangeArrowheads="1"/>
          </p:cNvSpPr>
          <p:nvPr/>
        </p:nvSpPr>
        <p:spPr bwMode="auto">
          <a:xfrm>
            <a:off x="7519988" y="2660650"/>
            <a:ext cx="358775" cy="111125"/>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64" name="Group 124"/>
          <p:cNvGrpSpPr>
            <a:grpSpLocks/>
          </p:cNvGrpSpPr>
          <p:nvPr/>
        </p:nvGrpSpPr>
        <p:grpSpPr bwMode="auto">
          <a:xfrm>
            <a:off x="7605713" y="2684463"/>
            <a:ext cx="179387" cy="65087"/>
            <a:chOff x="2848" y="848"/>
            <a:chExt cx="140" cy="98"/>
          </a:xfrm>
        </p:grpSpPr>
        <p:sp>
          <p:nvSpPr>
            <p:cNvPr id="8730" name="Line 12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31" name="Line 12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32" name="Line 12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65" name="Group 128"/>
          <p:cNvGrpSpPr>
            <a:grpSpLocks/>
          </p:cNvGrpSpPr>
          <p:nvPr/>
        </p:nvGrpSpPr>
        <p:grpSpPr bwMode="auto">
          <a:xfrm flipV="1">
            <a:off x="7605713" y="2684463"/>
            <a:ext cx="179387" cy="65087"/>
            <a:chOff x="2848" y="848"/>
            <a:chExt cx="140" cy="98"/>
          </a:xfrm>
        </p:grpSpPr>
        <p:sp>
          <p:nvSpPr>
            <p:cNvPr id="8727" name="Line 129"/>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8" name="Line 130"/>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9" name="Line 131"/>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66" name="Oval 132"/>
          <p:cNvSpPr>
            <a:spLocks noChangeArrowheads="1"/>
          </p:cNvSpPr>
          <p:nvPr/>
        </p:nvSpPr>
        <p:spPr bwMode="auto">
          <a:xfrm>
            <a:off x="6113463" y="2471738"/>
            <a:ext cx="346075" cy="87312"/>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67" name="Line 133"/>
          <p:cNvSpPr>
            <a:spLocks noChangeShapeType="1"/>
          </p:cNvSpPr>
          <p:nvPr/>
        </p:nvSpPr>
        <p:spPr bwMode="auto">
          <a:xfrm>
            <a:off x="6113463" y="246380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68" name="Line 134"/>
          <p:cNvSpPr>
            <a:spLocks noChangeShapeType="1"/>
          </p:cNvSpPr>
          <p:nvPr/>
        </p:nvSpPr>
        <p:spPr bwMode="auto">
          <a:xfrm>
            <a:off x="6459538" y="246380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69" name="Rectangle 135"/>
          <p:cNvSpPr>
            <a:spLocks noChangeArrowheads="1"/>
          </p:cNvSpPr>
          <p:nvPr/>
        </p:nvSpPr>
        <p:spPr bwMode="auto">
          <a:xfrm>
            <a:off x="6113463" y="2463800"/>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70" name="Oval 136"/>
          <p:cNvSpPr>
            <a:spLocks noChangeArrowheads="1"/>
          </p:cNvSpPr>
          <p:nvPr/>
        </p:nvSpPr>
        <p:spPr bwMode="auto">
          <a:xfrm>
            <a:off x="6110288" y="2400300"/>
            <a:ext cx="346075" cy="103188"/>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71" name="Group 137"/>
          <p:cNvGrpSpPr>
            <a:grpSpLocks/>
          </p:cNvGrpSpPr>
          <p:nvPr/>
        </p:nvGrpSpPr>
        <p:grpSpPr bwMode="auto">
          <a:xfrm>
            <a:off x="6194425" y="2422525"/>
            <a:ext cx="171450" cy="60325"/>
            <a:chOff x="2848" y="848"/>
            <a:chExt cx="140" cy="98"/>
          </a:xfrm>
        </p:grpSpPr>
        <p:sp>
          <p:nvSpPr>
            <p:cNvPr id="8724" name="Line 13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5" name="Line 13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6" name="Line 14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72" name="Group 141"/>
          <p:cNvGrpSpPr>
            <a:grpSpLocks/>
          </p:cNvGrpSpPr>
          <p:nvPr/>
        </p:nvGrpSpPr>
        <p:grpSpPr bwMode="auto">
          <a:xfrm flipV="1">
            <a:off x="6194425" y="2422525"/>
            <a:ext cx="171450" cy="58738"/>
            <a:chOff x="2848" y="848"/>
            <a:chExt cx="140" cy="98"/>
          </a:xfrm>
        </p:grpSpPr>
        <p:sp>
          <p:nvSpPr>
            <p:cNvPr id="8721" name="Line 14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2" name="Line 14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3" name="Line 14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73" name="Oval 145"/>
          <p:cNvSpPr>
            <a:spLocks noChangeArrowheads="1"/>
          </p:cNvSpPr>
          <p:nvPr/>
        </p:nvSpPr>
        <p:spPr bwMode="auto">
          <a:xfrm>
            <a:off x="5807075" y="3621088"/>
            <a:ext cx="346075" cy="87312"/>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274" name="Line 146"/>
          <p:cNvSpPr>
            <a:spLocks noChangeShapeType="1"/>
          </p:cNvSpPr>
          <p:nvPr/>
        </p:nvSpPr>
        <p:spPr bwMode="auto">
          <a:xfrm>
            <a:off x="5807075" y="361315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75" name="Line 147"/>
          <p:cNvSpPr>
            <a:spLocks noChangeShapeType="1"/>
          </p:cNvSpPr>
          <p:nvPr/>
        </p:nvSpPr>
        <p:spPr bwMode="auto">
          <a:xfrm>
            <a:off x="6153150" y="3613150"/>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76" name="Rectangle 148"/>
          <p:cNvSpPr>
            <a:spLocks noChangeArrowheads="1"/>
          </p:cNvSpPr>
          <p:nvPr/>
        </p:nvSpPr>
        <p:spPr bwMode="auto">
          <a:xfrm>
            <a:off x="5807075" y="3613150"/>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77" name="Oval 149"/>
          <p:cNvSpPr>
            <a:spLocks noChangeArrowheads="1"/>
          </p:cNvSpPr>
          <p:nvPr/>
        </p:nvSpPr>
        <p:spPr bwMode="auto">
          <a:xfrm>
            <a:off x="5803900" y="3549650"/>
            <a:ext cx="346075" cy="103188"/>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278" name="Group 150"/>
          <p:cNvGrpSpPr>
            <a:grpSpLocks/>
          </p:cNvGrpSpPr>
          <p:nvPr/>
        </p:nvGrpSpPr>
        <p:grpSpPr bwMode="auto">
          <a:xfrm>
            <a:off x="5888038" y="3571875"/>
            <a:ext cx="171450" cy="60325"/>
            <a:chOff x="2848" y="848"/>
            <a:chExt cx="140" cy="98"/>
          </a:xfrm>
        </p:grpSpPr>
        <p:sp>
          <p:nvSpPr>
            <p:cNvPr id="8718" name="Line 15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19" name="Line 15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0" name="Line 15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79" name="Group 154"/>
          <p:cNvGrpSpPr>
            <a:grpSpLocks/>
          </p:cNvGrpSpPr>
          <p:nvPr/>
        </p:nvGrpSpPr>
        <p:grpSpPr bwMode="auto">
          <a:xfrm flipV="1">
            <a:off x="5888038" y="3571875"/>
            <a:ext cx="171450" cy="58738"/>
            <a:chOff x="2848" y="848"/>
            <a:chExt cx="140" cy="98"/>
          </a:xfrm>
        </p:grpSpPr>
        <p:sp>
          <p:nvSpPr>
            <p:cNvPr id="8715" name="Line 15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16" name="Line 15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17" name="Line 15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280" name="Line 158"/>
          <p:cNvSpPr>
            <a:spLocks noChangeShapeType="1"/>
          </p:cNvSpPr>
          <p:nvPr/>
        </p:nvSpPr>
        <p:spPr bwMode="auto">
          <a:xfrm flipV="1">
            <a:off x="7005638" y="3978275"/>
            <a:ext cx="227012" cy="4365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81" name="Line 159"/>
          <p:cNvSpPr>
            <a:spLocks noChangeShapeType="1"/>
          </p:cNvSpPr>
          <p:nvPr/>
        </p:nvSpPr>
        <p:spPr bwMode="auto">
          <a:xfrm>
            <a:off x="7129463" y="3716338"/>
            <a:ext cx="163512"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82" name="Line 160"/>
          <p:cNvSpPr>
            <a:spLocks noChangeShapeType="1"/>
          </p:cNvSpPr>
          <p:nvPr/>
        </p:nvSpPr>
        <p:spPr bwMode="auto">
          <a:xfrm>
            <a:off x="7226300" y="3636963"/>
            <a:ext cx="279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83" name="Line 161"/>
          <p:cNvSpPr>
            <a:spLocks noChangeShapeType="1"/>
          </p:cNvSpPr>
          <p:nvPr/>
        </p:nvSpPr>
        <p:spPr bwMode="auto">
          <a:xfrm flipV="1">
            <a:off x="7462838" y="3722688"/>
            <a:ext cx="134937" cy="1047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84" name="Line 162"/>
          <p:cNvSpPr>
            <a:spLocks noChangeShapeType="1"/>
          </p:cNvSpPr>
          <p:nvPr/>
        </p:nvSpPr>
        <p:spPr bwMode="auto">
          <a:xfrm>
            <a:off x="6161088" y="3643313"/>
            <a:ext cx="6794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85" name="Line 163"/>
          <p:cNvSpPr>
            <a:spLocks noChangeShapeType="1"/>
          </p:cNvSpPr>
          <p:nvPr/>
        </p:nvSpPr>
        <p:spPr bwMode="auto">
          <a:xfrm>
            <a:off x="6456363" y="2490788"/>
            <a:ext cx="509587" cy="31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86" name="Line 164"/>
          <p:cNvSpPr>
            <a:spLocks noChangeShapeType="1"/>
          </p:cNvSpPr>
          <p:nvPr/>
        </p:nvSpPr>
        <p:spPr bwMode="auto">
          <a:xfrm>
            <a:off x="6022975" y="2319338"/>
            <a:ext cx="152400"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87" name="Freeform 165"/>
          <p:cNvSpPr>
            <a:spLocks/>
          </p:cNvSpPr>
          <p:nvPr/>
        </p:nvSpPr>
        <p:spPr bwMode="auto">
          <a:xfrm>
            <a:off x="5343525" y="4325938"/>
            <a:ext cx="2979738" cy="1455737"/>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288" name="Line 166"/>
          <p:cNvSpPr>
            <a:spLocks noChangeShapeType="1"/>
          </p:cNvSpPr>
          <p:nvPr/>
        </p:nvSpPr>
        <p:spPr bwMode="auto">
          <a:xfrm rot="-5400000">
            <a:off x="7578725" y="5062538"/>
            <a:ext cx="523875" cy="1397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89" name="Line 167"/>
          <p:cNvSpPr>
            <a:spLocks noChangeShapeType="1"/>
          </p:cNvSpPr>
          <p:nvPr/>
        </p:nvSpPr>
        <p:spPr bwMode="auto">
          <a:xfrm rot="5400000" flipV="1">
            <a:off x="7724775" y="5343525"/>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90" name="Line 168"/>
          <p:cNvSpPr>
            <a:spLocks noChangeShapeType="1"/>
          </p:cNvSpPr>
          <p:nvPr/>
        </p:nvSpPr>
        <p:spPr bwMode="auto">
          <a:xfrm rot="-5400000">
            <a:off x="7910513" y="5019675"/>
            <a:ext cx="0" cy="1143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nvGrpSpPr>
          <p:cNvPr id="8291" name="Group 169"/>
          <p:cNvGrpSpPr>
            <a:grpSpLocks/>
          </p:cNvGrpSpPr>
          <p:nvPr/>
        </p:nvGrpSpPr>
        <p:grpSpPr bwMode="auto">
          <a:xfrm>
            <a:off x="7489825" y="4729163"/>
            <a:ext cx="501650" cy="234950"/>
            <a:chOff x="4701" y="2996"/>
            <a:chExt cx="316" cy="148"/>
          </a:xfrm>
        </p:grpSpPr>
        <p:sp>
          <p:nvSpPr>
            <p:cNvPr id="8702" name="Oval 170"/>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703" name="Line 171"/>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04" name="Line 172"/>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05" name="Rectangle 173"/>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706" name="Oval 174"/>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707" name="Group 175"/>
            <p:cNvGrpSpPr>
              <a:grpSpLocks/>
            </p:cNvGrpSpPr>
            <p:nvPr/>
          </p:nvGrpSpPr>
          <p:grpSpPr bwMode="auto">
            <a:xfrm>
              <a:off x="4776" y="3017"/>
              <a:ext cx="156" cy="56"/>
              <a:chOff x="2848" y="848"/>
              <a:chExt cx="140" cy="98"/>
            </a:xfrm>
          </p:grpSpPr>
          <p:sp>
            <p:nvSpPr>
              <p:cNvPr id="8712" name="Line 17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13" name="Line 17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14" name="Line 17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708" name="Group 179"/>
            <p:cNvGrpSpPr>
              <a:grpSpLocks/>
            </p:cNvGrpSpPr>
            <p:nvPr/>
          </p:nvGrpSpPr>
          <p:grpSpPr bwMode="auto">
            <a:xfrm flipV="1">
              <a:off x="4776" y="3016"/>
              <a:ext cx="156" cy="56"/>
              <a:chOff x="2848" y="848"/>
              <a:chExt cx="140" cy="98"/>
            </a:xfrm>
          </p:grpSpPr>
          <p:sp>
            <p:nvSpPr>
              <p:cNvPr id="8709" name="Line 18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10" name="Line 18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11" name="Line 18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292" name="Group 183"/>
          <p:cNvGrpSpPr>
            <a:grpSpLocks/>
          </p:cNvGrpSpPr>
          <p:nvPr/>
        </p:nvGrpSpPr>
        <p:grpSpPr bwMode="auto">
          <a:xfrm>
            <a:off x="6673850" y="4452938"/>
            <a:ext cx="501650" cy="234950"/>
            <a:chOff x="3600" y="219"/>
            <a:chExt cx="360" cy="175"/>
          </a:xfrm>
        </p:grpSpPr>
        <p:sp>
          <p:nvSpPr>
            <p:cNvPr id="8689" name="Oval 184"/>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latin typeface="+mn-lt"/>
              </a:endParaRPr>
            </a:p>
          </p:txBody>
        </p:sp>
        <p:sp>
          <p:nvSpPr>
            <p:cNvPr id="8690" name="Line 18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91" name="Line 18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92" name="Rectangle 187"/>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693" name="Oval 188"/>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latin typeface="+mn-lt"/>
              </a:endParaRPr>
            </a:p>
          </p:txBody>
        </p:sp>
        <p:grpSp>
          <p:nvGrpSpPr>
            <p:cNvPr id="8694" name="Group 189"/>
            <p:cNvGrpSpPr>
              <a:grpSpLocks/>
            </p:cNvGrpSpPr>
            <p:nvPr/>
          </p:nvGrpSpPr>
          <p:grpSpPr bwMode="auto">
            <a:xfrm>
              <a:off x="3686" y="244"/>
              <a:ext cx="177" cy="66"/>
              <a:chOff x="2848" y="848"/>
              <a:chExt cx="140" cy="98"/>
            </a:xfrm>
          </p:grpSpPr>
          <p:sp>
            <p:nvSpPr>
              <p:cNvPr id="8699" name="Line 19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00" name="Line 19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01" name="Line 19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695" name="Group 193"/>
            <p:cNvGrpSpPr>
              <a:grpSpLocks/>
            </p:cNvGrpSpPr>
            <p:nvPr/>
          </p:nvGrpSpPr>
          <p:grpSpPr bwMode="auto">
            <a:xfrm flipV="1">
              <a:off x="3686" y="243"/>
              <a:ext cx="177" cy="66"/>
              <a:chOff x="2848" y="848"/>
              <a:chExt cx="140" cy="98"/>
            </a:xfrm>
          </p:grpSpPr>
          <p:sp>
            <p:nvSpPr>
              <p:cNvPr id="8696" name="Line 19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97" name="Line 19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98" name="Line 19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293" name="Group 197"/>
          <p:cNvGrpSpPr>
            <a:grpSpLocks/>
          </p:cNvGrpSpPr>
          <p:nvPr/>
        </p:nvGrpSpPr>
        <p:grpSpPr bwMode="auto">
          <a:xfrm>
            <a:off x="6008688" y="4757738"/>
            <a:ext cx="501650" cy="234950"/>
            <a:chOff x="3600" y="219"/>
            <a:chExt cx="360" cy="175"/>
          </a:xfrm>
        </p:grpSpPr>
        <p:sp>
          <p:nvSpPr>
            <p:cNvPr id="8676" name="Oval 198"/>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latin typeface="+mn-lt"/>
              </a:endParaRPr>
            </a:p>
          </p:txBody>
        </p:sp>
        <p:sp>
          <p:nvSpPr>
            <p:cNvPr id="8677" name="Line 19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78" name="Line 20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79" name="Rectangle 201"/>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680" name="Oval 202"/>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latin typeface="+mn-lt"/>
              </a:endParaRPr>
            </a:p>
          </p:txBody>
        </p:sp>
        <p:grpSp>
          <p:nvGrpSpPr>
            <p:cNvPr id="8681" name="Group 203"/>
            <p:cNvGrpSpPr>
              <a:grpSpLocks/>
            </p:cNvGrpSpPr>
            <p:nvPr/>
          </p:nvGrpSpPr>
          <p:grpSpPr bwMode="auto">
            <a:xfrm>
              <a:off x="3686" y="244"/>
              <a:ext cx="177" cy="66"/>
              <a:chOff x="2848" y="848"/>
              <a:chExt cx="140" cy="98"/>
            </a:xfrm>
          </p:grpSpPr>
          <p:sp>
            <p:nvSpPr>
              <p:cNvPr id="8686" name="Line 20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87" name="Line 20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88" name="Line 20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682" name="Group 207"/>
            <p:cNvGrpSpPr>
              <a:grpSpLocks/>
            </p:cNvGrpSpPr>
            <p:nvPr/>
          </p:nvGrpSpPr>
          <p:grpSpPr bwMode="auto">
            <a:xfrm flipV="1">
              <a:off x="3686" y="243"/>
              <a:ext cx="177" cy="66"/>
              <a:chOff x="2848" y="848"/>
              <a:chExt cx="140" cy="98"/>
            </a:xfrm>
          </p:grpSpPr>
          <p:sp>
            <p:nvSpPr>
              <p:cNvPr id="8683" name="Line 20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84" name="Line 20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85" name="Line 21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sp>
        <p:nvSpPr>
          <p:cNvPr id="8294" name="Line 211"/>
          <p:cNvSpPr>
            <a:spLocks noChangeShapeType="1"/>
          </p:cNvSpPr>
          <p:nvPr/>
        </p:nvSpPr>
        <p:spPr bwMode="auto">
          <a:xfrm>
            <a:off x="7123113" y="4664075"/>
            <a:ext cx="358775"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95" name="Line 212"/>
          <p:cNvSpPr>
            <a:spLocks noChangeShapeType="1"/>
          </p:cNvSpPr>
          <p:nvPr/>
        </p:nvSpPr>
        <p:spPr bwMode="auto">
          <a:xfrm flipV="1">
            <a:off x="6470650" y="4676775"/>
            <a:ext cx="277813" cy="1095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96" name="Line 213"/>
          <p:cNvSpPr>
            <a:spLocks noChangeShapeType="1"/>
          </p:cNvSpPr>
          <p:nvPr/>
        </p:nvSpPr>
        <p:spPr bwMode="auto">
          <a:xfrm flipV="1">
            <a:off x="6513513" y="4879975"/>
            <a:ext cx="9715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97" name="Line 214"/>
          <p:cNvSpPr>
            <a:spLocks noChangeShapeType="1"/>
          </p:cNvSpPr>
          <p:nvPr/>
        </p:nvSpPr>
        <p:spPr bwMode="auto">
          <a:xfrm flipH="1">
            <a:off x="5808663" y="4625975"/>
            <a:ext cx="254000" cy="4699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98" name="Line 215"/>
          <p:cNvSpPr>
            <a:spLocks noChangeShapeType="1"/>
          </p:cNvSpPr>
          <p:nvPr/>
        </p:nvSpPr>
        <p:spPr bwMode="auto">
          <a:xfrm>
            <a:off x="5834063" y="4676775"/>
            <a:ext cx="1968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299" name="Line 216"/>
          <p:cNvSpPr>
            <a:spLocks noChangeShapeType="1"/>
          </p:cNvSpPr>
          <p:nvPr/>
        </p:nvSpPr>
        <p:spPr bwMode="auto">
          <a:xfrm>
            <a:off x="5694363" y="5013325"/>
            <a:ext cx="1539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0" name="Line 217"/>
          <p:cNvSpPr>
            <a:spLocks noChangeShapeType="1"/>
          </p:cNvSpPr>
          <p:nvPr/>
        </p:nvSpPr>
        <p:spPr bwMode="auto">
          <a:xfrm>
            <a:off x="5946775" y="5092700"/>
            <a:ext cx="49053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1" name="Line 218"/>
          <p:cNvSpPr>
            <a:spLocks noChangeShapeType="1"/>
          </p:cNvSpPr>
          <p:nvPr/>
        </p:nvSpPr>
        <p:spPr bwMode="auto">
          <a:xfrm flipH="1">
            <a:off x="6186488" y="5000625"/>
            <a:ext cx="53975" cy="857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2" name="Line 219"/>
          <p:cNvSpPr>
            <a:spLocks noChangeShapeType="1"/>
          </p:cNvSpPr>
          <p:nvPr/>
        </p:nvSpPr>
        <p:spPr bwMode="auto">
          <a:xfrm>
            <a:off x="5999163" y="5089525"/>
            <a:ext cx="1587"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3" name="Line 220"/>
          <p:cNvSpPr>
            <a:spLocks noChangeShapeType="1"/>
          </p:cNvSpPr>
          <p:nvPr/>
        </p:nvSpPr>
        <p:spPr bwMode="auto">
          <a:xfrm flipH="1" flipV="1">
            <a:off x="6396038" y="5097463"/>
            <a:ext cx="0" cy="762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4" name="Line 221"/>
          <p:cNvSpPr>
            <a:spLocks noChangeShapeType="1"/>
          </p:cNvSpPr>
          <p:nvPr/>
        </p:nvSpPr>
        <p:spPr bwMode="auto">
          <a:xfrm>
            <a:off x="6477000" y="4956175"/>
            <a:ext cx="503238" cy="2698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5" name="Line 222"/>
          <p:cNvSpPr>
            <a:spLocks noChangeShapeType="1"/>
          </p:cNvSpPr>
          <p:nvPr/>
        </p:nvSpPr>
        <p:spPr bwMode="auto">
          <a:xfrm>
            <a:off x="5926138" y="4891088"/>
            <a:ext cx="8096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grpSp>
        <p:nvGrpSpPr>
          <p:cNvPr id="8306" name="Group 223"/>
          <p:cNvGrpSpPr>
            <a:grpSpLocks/>
          </p:cNvGrpSpPr>
          <p:nvPr/>
        </p:nvGrpSpPr>
        <p:grpSpPr bwMode="auto">
          <a:xfrm>
            <a:off x="5111750" y="1651000"/>
            <a:ext cx="3021013" cy="3981450"/>
            <a:chOff x="-1203" y="1352"/>
            <a:chExt cx="1903" cy="2508"/>
          </a:xfrm>
        </p:grpSpPr>
        <p:grpSp>
          <p:nvGrpSpPr>
            <p:cNvPr id="8649" name="Group 224"/>
            <p:cNvGrpSpPr>
              <a:grpSpLocks/>
            </p:cNvGrpSpPr>
            <p:nvPr/>
          </p:nvGrpSpPr>
          <p:grpSpPr bwMode="auto">
            <a:xfrm>
              <a:off x="-1203" y="1647"/>
              <a:ext cx="436" cy="114"/>
              <a:chOff x="3072" y="739"/>
              <a:chExt cx="652" cy="146"/>
            </a:xfrm>
          </p:grpSpPr>
          <p:pic>
            <p:nvPicPr>
              <p:cNvPr id="8673" name="Picture 225" descr="lgv_fqm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74" name="Line 226"/>
              <p:cNvSpPr>
                <a:spLocks noChangeShapeType="1"/>
              </p:cNvSpPr>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675" name="Line 227"/>
              <p:cNvSpPr>
                <a:spLocks noChangeShapeType="1"/>
              </p:cNvSpPr>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grpSp>
        <p:pic>
          <p:nvPicPr>
            <p:cNvPr id="8650" name="Picture 228" descr="imgyjavg[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 y="1466"/>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51" name="Group 229"/>
            <p:cNvGrpSpPr>
              <a:grpSpLocks/>
            </p:cNvGrpSpPr>
            <p:nvPr/>
          </p:nvGrpSpPr>
          <p:grpSpPr bwMode="auto">
            <a:xfrm>
              <a:off x="-546" y="1352"/>
              <a:ext cx="256" cy="269"/>
              <a:chOff x="2870" y="1518"/>
              <a:chExt cx="292" cy="320"/>
            </a:xfrm>
          </p:grpSpPr>
          <p:graphicFrame>
            <p:nvGraphicFramePr>
              <p:cNvPr id="8205" name="Object 23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8239" name="Clip" r:id="rId6" imgW="819000" imgH="847800" progId="MS_ClipArt_Gallery.2">
                      <p:embed/>
                    </p:oleObj>
                  </mc:Choice>
                  <mc:Fallback>
                    <p:oleObj name="Clip" r:id="rId6"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6" name="Object 23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8240" name="Clip" r:id="rId8" imgW="1266840" imgH="1200240" progId="MS_ClipArt_Gallery.2">
                      <p:embed/>
                    </p:oleObj>
                  </mc:Choice>
                  <mc:Fallback>
                    <p:oleObj name="Clip" r:id="rId8"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52" name="Group 232"/>
            <p:cNvGrpSpPr>
              <a:grpSpLocks/>
            </p:cNvGrpSpPr>
            <p:nvPr/>
          </p:nvGrpSpPr>
          <p:grpSpPr bwMode="auto">
            <a:xfrm>
              <a:off x="-1002" y="2262"/>
              <a:ext cx="209" cy="224"/>
              <a:chOff x="2870" y="1518"/>
              <a:chExt cx="292" cy="320"/>
            </a:xfrm>
          </p:grpSpPr>
          <p:graphicFrame>
            <p:nvGraphicFramePr>
              <p:cNvPr id="8203" name="Object 23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8241" name="Clip" r:id="rId10" imgW="819000" imgH="847800" progId="MS_ClipArt_Gallery.2">
                      <p:embed/>
                    </p:oleObj>
                  </mc:Choice>
                  <mc:Fallback>
                    <p:oleObj name="Clip" r:id="rId1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23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8242" name="Clip" r:id="rId11" imgW="1266840" imgH="1200240" progId="MS_ClipArt_Gallery.2">
                      <p:embed/>
                    </p:oleObj>
                  </mc:Choice>
                  <mc:Fallback>
                    <p:oleObj name="Clip" r:id="rId1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94" name="Object 235"/>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68243" name="Clip" r:id="rId12" imgW="1305000" imgH="1085760" progId="MS_ClipArt_Gallery.2">
                    <p:embed/>
                  </p:oleObj>
                </mc:Choice>
                <mc:Fallback>
                  <p:oleObj name="Clip" r:id="rId12"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53" name="Group 236"/>
            <p:cNvGrpSpPr>
              <a:grpSpLocks/>
            </p:cNvGrpSpPr>
            <p:nvPr/>
          </p:nvGrpSpPr>
          <p:grpSpPr bwMode="auto">
            <a:xfrm>
              <a:off x="310" y="3575"/>
              <a:ext cx="125" cy="230"/>
              <a:chOff x="4180" y="783"/>
              <a:chExt cx="150" cy="307"/>
            </a:xfrm>
          </p:grpSpPr>
          <p:sp>
            <p:nvSpPr>
              <p:cNvPr id="8665" name="AutoShape 23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666" name="Rectangle 23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667" name="Rectangle 23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8668" name="AutoShape 24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8669" name="Line 24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70" name="Line 24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71" name="Rectangle 24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8672" name="Rectangle 24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grpSp>
        <p:graphicFrame>
          <p:nvGraphicFramePr>
            <p:cNvPr id="8195" name="Object 245"/>
            <p:cNvGraphicFramePr>
              <a:graphicFrameLocks noChangeAspect="1"/>
            </p:cNvGraphicFramePr>
            <p:nvPr/>
          </p:nvGraphicFramePr>
          <p:xfrm>
            <a:off x="-840" y="3330"/>
            <a:ext cx="229" cy="175"/>
          </p:xfrm>
          <a:graphic>
            <a:graphicData uri="http://schemas.openxmlformats.org/presentationml/2006/ole">
              <mc:AlternateContent xmlns:mc="http://schemas.openxmlformats.org/markup-compatibility/2006">
                <mc:Choice xmlns:v="urn:schemas-microsoft-com:vml" Requires="v">
                  <p:oleObj spid="_x0000_s68244" name="Clip" r:id="rId14" imgW="1305000" imgH="1085760" progId="MS_ClipArt_Gallery.2">
                    <p:embed/>
                  </p:oleObj>
                </mc:Choice>
                <mc:Fallback>
                  <p:oleObj name="Clip" r:id="rId14"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0" y="3330"/>
                          <a:ext cx="22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246"/>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68245" name="Clip" r:id="rId15" imgW="1305000" imgH="1085760" progId="MS_ClipArt_Gallery.2">
                    <p:embed/>
                  </p:oleObj>
                </mc:Choice>
                <mc:Fallback>
                  <p:oleObj name="Clip" r:id="rId15"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247"/>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68246" name="Clip" r:id="rId16" imgW="1305000" imgH="1085760" progId="MS_ClipArt_Gallery.2">
                    <p:embed/>
                  </p:oleObj>
                </mc:Choice>
                <mc:Fallback>
                  <p:oleObj name="Clip" r:id="rId16"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248"/>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68247" name="Clip" r:id="rId17" imgW="1305000" imgH="1085760" progId="MS_ClipArt_Gallery.2">
                    <p:embed/>
                  </p:oleObj>
                </mc:Choice>
                <mc:Fallback>
                  <p:oleObj name="Clip" r:id="rId17" imgW="1305000" imgH="108576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54" name="Group 249"/>
            <p:cNvGrpSpPr>
              <a:grpSpLocks/>
            </p:cNvGrpSpPr>
            <p:nvPr/>
          </p:nvGrpSpPr>
          <p:grpSpPr bwMode="auto">
            <a:xfrm>
              <a:off x="83" y="3625"/>
              <a:ext cx="172" cy="215"/>
              <a:chOff x="2870" y="1518"/>
              <a:chExt cx="292" cy="320"/>
            </a:xfrm>
          </p:grpSpPr>
          <p:graphicFrame>
            <p:nvGraphicFramePr>
              <p:cNvPr id="8201" name="Object 25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8248" name="Clip" r:id="rId18" imgW="819000" imgH="847800" progId="MS_ClipArt_Gallery.2">
                      <p:embed/>
                    </p:oleObj>
                  </mc:Choice>
                  <mc:Fallback>
                    <p:oleObj name="Clip" r:id="rId18"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25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8249" name="Clip" r:id="rId19" imgW="1266840" imgH="1200240" progId="MS_ClipArt_Gallery.2">
                      <p:embed/>
                    </p:oleObj>
                  </mc:Choice>
                  <mc:Fallback>
                    <p:oleObj name="Clip" r:id="rId19"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55" name="Group 252"/>
            <p:cNvGrpSpPr>
              <a:grpSpLocks/>
            </p:cNvGrpSpPr>
            <p:nvPr/>
          </p:nvGrpSpPr>
          <p:grpSpPr bwMode="auto">
            <a:xfrm>
              <a:off x="-201" y="3657"/>
              <a:ext cx="220" cy="203"/>
              <a:chOff x="2870" y="1518"/>
              <a:chExt cx="292" cy="320"/>
            </a:xfrm>
          </p:grpSpPr>
          <p:graphicFrame>
            <p:nvGraphicFramePr>
              <p:cNvPr id="8199" name="Object 25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8250" name="Clip" r:id="rId20" imgW="819000" imgH="847800" progId="MS_ClipArt_Gallery.2">
                      <p:embed/>
                    </p:oleObj>
                  </mc:Choice>
                  <mc:Fallback>
                    <p:oleObj name="Clip" r:id="rId20" imgW="819000" imgH="84780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25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8251" name="Clip" r:id="rId21" imgW="1266840" imgH="1200240" progId="MS_ClipArt_Gallery.2">
                      <p:embed/>
                    </p:oleObj>
                  </mc:Choice>
                  <mc:Fallback>
                    <p:oleObj name="Clip" r:id="rId21" imgW="1266840" imgH="1200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56" name="Group 255"/>
            <p:cNvGrpSpPr>
              <a:grpSpLocks/>
            </p:cNvGrpSpPr>
            <p:nvPr/>
          </p:nvGrpSpPr>
          <p:grpSpPr bwMode="auto">
            <a:xfrm>
              <a:off x="569" y="3419"/>
              <a:ext cx="131" cy="258"/>
              <a:chOff x="4180" y="783"/>
              <a:chExt cx="150" cy="307"/>
            </a:xfrm>
          </p:grpSpPr>
          <p:sp>
            <p:nvSpPr>
              <p:cNvPr id="8657" name="AutoShape 256"/>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658" name="Rectangle 257"/>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659" name="Rectangle 25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8660" name="AutoShape 25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8661" name="Line 260"/>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62" name="Line 261"/>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63" name="Rectangle 26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8664" name="Rectangle 263"/>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grpSp>
      </p:grpSp>
      <p:sp>
        <p:nvSpPr>
          <p:cNvPr id="8307" name="Line 264"/>
          <p:cNvSpPr>
            <a:spLocks noChangeShapeType="1"/>
          </p:cNvSpPr>
          <p:nvPr/>
        </p:nvSpPr>
        <p:spPr bwMode="auto">
          <a:xfrm flipH="1">
            <a:off x="6015038" y="3413125"/>
            <a:ext cx="3175" cy="1444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8" name="Line 265"/>
          <p:cNvSpPr>
            <a:spLocks noChangeShapeType="1"/>
          </p:cNvSpPr>
          <p:nvPr/>
        </p:nvSpPr>
        <p:spPr bwMode="auto">
          <a:xfrm flipV="1">
            <a:off x="7312025" y="2395538"/>
            <a:ext cx="123825" cy="873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09" name="Line 266"/>
          <p:cNvSpPr>
            <a:spLocks noChangeShapeType="1"/>
          </p:cNvSpPr>
          <p:nvPr/>
        </p:nvSpPr>
        <p:spPr bwMode="auto">
          <a:xfrm>
            <a:off x="7138988" y="2568575"/>
            <a:ext cx="0"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0" name="Line 267"/>
          <p:cNvSpPr>
            <a:spLocks noChangeShapeType="1"/>
          </p:cNvSpPr>
          <p:nvPr/>
        </p:nvSpPr>
        <p:spPr bwMode="auto">
          <a:xfrm flipV="1">
            <a:off x="7310438" y="2465388"/>
            <a:ext cx="263525" cy="2889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1" name="Line 268"/>
          <p:cNvSpPr>
            <a:spLocks noChangeShapeType="1"/>
          </p:cNvSpPr>
          <p:nvPr/>
        </p:nvSpPr>
        <p:spPr bwMode="auto">
          <a:xfrm>
            <a:off x="7675563" y="2463800"/>
            <a:ext cx="0" cy="196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2" name="Line 269"/>
          <p:cNvSpPr>
            <a:spLocks noChangeShapeType="1"/>
          </p:cNvSpPr>
          <p:nvPr/>
        </p:nvSpPr>
        <p:spPr bwMode="auto">
          <a:xfrm>
            <a:off x="7329488" y="2770188"/>
            <a:ext cx="1889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3" name="Line 270"/>
          <p:cNvSpPr>
            <a:spLocks noChangeShapeType="1"/>
          </p:cNvSpPr>
          <p:nvPr/>
        </p:nvSpPr>
        <p:spPr bwMode="auto">
          <a:xfrm flipV="1">
            <a:off x="5624513" y="3636963"/>
            <a:ext cx="168275" cy="31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4" name="Line 271"/>
          <p:cNvSpPr>
            <a:spLocks noChangeShapeType="1"/>
          </p:cNvSpPr>
          <p:nvPr/>
        </p:nvSpPr>
        <p:spPr bwMode="auto">
          <a:xfrm flipV="1">
            <a:off x="7743825" y="2163763"/>
            <a:ext cx="238125" cy="168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5" name="Line 272"/>
          <p:cNvSpPr>
            <a:spLocks noChangeShapeType="1"/>
          </p:cNvSpPr>
          <p:nvPr/>
        </p:nvSpPr>
        <p:spPr bwMode="auto">
          <a:xfrm>
            <a:off x="7883525" y="2760663"/>
            <a:ext cx="1778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6" name="Line 273"/>
          <p:cNvSpPr>
            <a:spLocks noChangeShapeType="1"/>
          </p:cNvSpPr>
          <p:nvPr/>
        </p:nvSpPr>
        <p:spPr bwMode="auto">
          <a:xfrm flipH="1">
            <a:off x="7029450" y="2836863"/>
            <a:ext cx="98425" cy="704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8317" name="Line 274"/>
          <p:cNvSpPr>
            <a:spLocks noChangeShapeType="1"/>
          </p:cNvSpPr>
          <p:nvPr/>
        </p:nvSpPr>
        <p:spPr bwMode="auto">
          <a:xfrm flipH="1">
            <a:off x="7620000" y="2836863"/>
            <a:ext cx="111125" cy="7270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grpSp>
        <p:nvGrpSpPr>
          <p:cNvPr id="8318" name="Group 275"/>
          <p:cNvGrpSpPr>
            <a:grpSpLocks/>
          </p:cNvGrpSpPr>
          <p:nvPr/>
        </p:nvGrpSpPr>
        <p:grpSpPr bwMode="auto">
          <a:xfrm>
            <a:off x="6672263" y="4454525"/>
            <a:ext cx="501650" cy="234950"/>
            <a:chOff x="4701" y="2996"/>
            <a:chExt cx="316" cy="148"/>
          </a:xfrm>
        </p:grpSpPr>
        <p:sp>
          <p:nvSpPr>
            <p:cNvPr id="8636" name="Oval 276"/>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637" name="Line 277"/>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38" name="Line 278"/>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39" name="Rectangle 279"/>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640" name="Oval 280"/>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641" name="Group 281"/>
            <p:cNvGrpSpPr>
              <a:grpSpLocks/>
            </p:cNvGrpSpPr>
            <p:nvPr/>
          </p:nvGrpSpPr>
          <p:grpSpPr bwMode="auto">
            <a:xfrm>
              <a:off x="4776" y="3017"/>
              <a:ext cx="156" cy="56"/>
              <a:chOff x="2848" y="848"/>
              <a:chExt cx="140" cy="98"/>
            </a:xfrm>
          </p:grpSpPr>
          <p:sp>
            <p:nvSpPr>
              <p:cNvPr id="8646" name="Line 28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47" name="Line 28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48" name="Line 28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642" name="Group 285"/>
            <p:cNvGrpSpPr>
              <a:grpSpLocks/>
            </p:cNvGrpSpPr>
            <p:nvPr/>
          </p:nvGrpSpPr>
          <p:grpSpPr bwMode="auto">
            <a:xfrm flipV="1">
              <a:off x="4776" y="3016"/>
              <a:ext cx="156" cy="56"/>
              <a:chOff x="2848" y="848"/>
              <a:chExt cx="140" cy="98"/>
            </a:xfrm>
          </p:grpSpPr>
          <p:sp>
            <p:nvSpPr>
              <p:cNvPr id="8643" name="Line 28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44" name="Line 28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45" name="Line 28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319" name="Group 289"/>
          <p:cNvGrpSpPr>
            <a:grpSpLocks/>
          </p:cNvGrpSpPr>
          <p:nvPr/>
        </p:nvGrpSpPr>
        <p:grpSpPr bwMode="auto">
          <a:xfrm>
            <a:off x="6007100" y="4756150"/>
            <a:ext cx="501650" cy="234950"/>
            <a:chOff x="4701" y="2996"/>
            <a:chExt cx="316" cy="148"/>
          </a:xfrm>
        </p:grpSpPr>
        <p:sp>
          <p:nvSpPr>
            <p:cNvPr id="8623" name="Oval 290"/>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sp>
          <p:nvSpPr>
            <p:cNvPr id="8624" name="Line 291"/>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25" name="Line 292"/>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26" name="Rectangle 293"/>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627" name="Oval 294"/>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latin typeface="+mn-lt"/>
              </a:endParaRPr>
            </a:p>
          </p:txBody>
        </p:sp>
        <p:grpSp>
          <p:nvGrpSpPr>
            <p:cNvPr id="8628" name="Group 295"/>
            <p:cNvGrpSpPr>
              <a:grpSpLocks/>
            </p:cNvGrpSpPr>
            <p:nvPr/>
          </p:nvGrpSpPr>
          <p:grpSpPr bwMode="auto">
            <a:xfrm>
              <a:off x="4776" y="3017"/>
              <a:ext cx="156" cy="56"/>
              <a:chOff x="2848" y="848"/>
              <a:chExt cx="140" cy="98"/>
            </a:xfrm>
          </p:grpSpPr>
          <p:sp>
            <p:nvSpPr>
              <p:cNvPr id="8633" name="Line 29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34" name="Line 29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35" name="Line 29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629" name="Group 299"/>
            <p:cNvGrpSpPr>
              <a:grpSpLocks/>
            </p:cNvGrpSpPr>
            <p:nvPr/>
          </p:nvGrpSpPr>
          <p:grpSpPr bwMode="auto">
            <a:xfrm flipV="1">
              <a:off x="4776" y="3016"/>
              <a:ext cx="156" cy="56"/>
              <a:chOff x="2848" y="848"/>
              <a:chExt cx="140" cy="98"/>
            </a:xfrm>
          </p:grpSpPr>
          <p:sp>
            <p:nvSpPr>
              <p:cNvPr id="8630" name="Line 30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31" name="Line 30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32" name="Line 30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320" name="Group 303"/>
          <p:cNvGrpSpPr>
            <a:grpSpLocks/>
          </p:cNvGrpSpPr>
          <p:nvPr/>
        </p:nvGrpSpPr>
        <p:grpSpPr bwMode="auto">
          <a:xfrm>
            <a:off x="6837363" y="4941888"/>
            <a:ext cx="290512" cy="404812"/>
            <a:chOff x="4290" y="3130"/>
            <a:chExt cx="183" cy="255"/>
          </a:xfrm>
        </p:grpSpPr>
        <p:pic>
          <p:nvPicPr>
            <p:cNvPr id="8605" name="Picture 304"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606" name="Freeform 305"/>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07" name="Freeform 306"/>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08" name="Freeform 307"/>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09" name="Freeform 308"/>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10" name="Freeform 309"/>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11" name="Freeform 310"/>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12" name="Freeform 311"/>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13" name="Freeform 312"/>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14" name="Freeform 313"/>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15" name="Freeform 314"/>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616" name="Freeform 315"/>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17" name="Freeform 316"/>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18" name="Freeform 317"/>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19" name="Freeform 318"/>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20" name="Freeform 319"/>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21" name="Freeform 320"/>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22" name="Freeform 321"/>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latin typeface="+mn-lt"/>
              </a:endParaRPr>
            </a:p>
          </p:txBody>
        </p:sp>
      </p:grpSp>
      <p:grpSp>
        <p:nvGrpSpPr>
          <p:cNvPr id="8321" name="Group 322"/>
          <p:cNvGrpSpPr>
            <a:grpSpLocks/>
          </p:cNvGrpSpPr>
          <p:nvPr/>
        </p:nvGrpSpPr>
        <p:grpSpPr bwMode="auto">
          <a:xfrm>
            <a:off x="5394325" y="3403600"/>
            <a:ext cx="290513" cy="404813"/>
            <a:chOff x="4290" y="3130"/>
            <a:chExt cx="183" cy="255"/>
          </a:xfrm>
        </p:grpSpPr>
        <p:pic>
          <p:nvPicPr>
            <p:cNvPr id="8587" name="Picture 323" descr="31u_bnrz[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588" name="Freeform 324"/>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89" name="Freeform 325"/>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0" name="Freeform 326"/>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1" name="Freeform 327"/>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2" name="Freeform 328"/>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3" name="Freeform 329"/>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4" name="Freeform 330"/>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5" name="Freeform 331"/>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6" name="Freeform 332"/>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7" name="Freeform 333"/>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8598" name="Freeform 334"/>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599" name="Freeform 335"/>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00" name="Freeform 336"/>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01" name="Freeform 337"/>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02" name="Freeform 338"/>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03" name="Freeform 339"/>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latin typeface="+mn-lt"/>
              </a:endParaRPr>
            </a:p>
          </p:txBody>
        </p:sp>
        <p:sp>
          <p:nvSpPr>
            <p:cNvPr id="8604" name="Freeform 340"/>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latin typeface="+mn-lt"/>
              </a:endParaRPr>
            </a:p>
          </p:txBody>
        </p:sp>
      </p:grpSp>
      <p:grpSp>
        <p:nvGrpSpPr>
          <p:cNvPr id="8322" name="Group 341"/>
          <p:cNvGrpSpPr>
            <a:grpSpLocks/>
          </p:cNvGrpSpPr>
          <p:nvPr/>
        </p:nvGrpSpPr>
        <p:grpSpPr bwMode="auto">
          <a:xfrm>
            <a:off x="5357813" y="1274763"/>
            <a:ext cx="1047750" cy="996950"/>
            <a:chOff x="3402" y="719"/>
            <a:chExt cx="660" cy="628"/>
          </a:xfrm>
        </p:grpSpPr>
        <p:sp>
          <p:nvSpPr>
            <p:cNvPr id="8577" name="Freeform 342"/>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p:spPr>
          <p:txBody>
            <a:bodyPr/>
            <a:lstStyle/>
            <a:p>
              <a:endParaRPr lang="en-US">
                <a:latin typeface="+mn-lt"/>
              </a:endParaRPr>
            </a:p>
          </p:txBody>
        </p:sp>
        <p:grpSp>
          <p:nvGrpSpPr>
            <p:cNvPr id="8578" name="Group 343"/>
            <p:cNvGrpSpPr>
              <a:grpSpLocks/>
            </p:cNvGrpSpPr>
            <p:nvPr/>
          </p:nvGrpSpPr>
          <p:grpSpPr bwMode="auto">
            <a:xfrm>
              <a:off x="3549" y="719"/>
              <a:ext cx="513" cy="547"/>
              <a:chOff x="2956" y="969"/>
              <a:chExt cx="513" cy="547"/>
            </a:xfrm>
          </p:grpSpPr>
          <p:sp>
            <p:nvSpPr>
              <p:cNvPr id="8579" name="Rectangle 344"/>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580" name="Rectangle 345"/>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581" name="Rectangle 346"/>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582" name="Text Box 347"/>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1000">
                    <a:latin typeface="+mn-lt"/>
                  </a:rPr>
                  <a:t>application</a:t>
                </a:r>
              </a:p>
              <a:p>
                <a:pPr algn="ctr"/>
                <a:r>
                  <a:rPr lang="en-US" sz="1000">
                    <a:latin typeface="+mn-lt"/>
                  </a:rPr>
                  <a:t>transport</a:t>
                </a:r>
              </a:p>
              <a:p>
                <a:pPr algn="ctr"/>
                <a:r>
                  <a:rPr lang="en-US" sz="1000">
                    <a:solidFill>
                      <a:schemeClr val="bg1"/>
                    </a:solidFill>
                    <a:latin typeface="+mn-lt"/>
                  </a:rPr>
                  <a:t>network</a:t>
                </a:r>
                <a:endParaRPr lang="en-US" sz="1000">
                  <a:latin typeface="+mn-lt"/>
                </a:endParaRPr>
              </a:p>
              <a:p>
                <a:pPr algn="ctr"/>
                <a:r>
                  <a:rPr lang="en-US" sz="1000">
                    <a:latin typeface="+mn-lt"/>
                  </a:rPr>
                  <a:t>data link</a:t>
                </a:r>
              </a:p>
              <a:p>
                <a:pPr algn="ctr"/>
                <a:r>
                  <a:rPr lang="en-US" sz="1000">
                    <a:latin typeface="+mn-lt"/>
                  </a:rPr>
                  <a:t>physical</a:t>
                </a:r>
                <a:endParaRPr lang="en-US" sz="2400">
                  <a:latin typeface="+mn-lt"/>
                </a:endParaRPr>
              </a:p>
            </p:txBody>
          </p:sp>
          <p:sp>
            <p:nvSpPr>
              <p:cNvPr id="8583" name="Line 348"/>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84" name="Line 349"/>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85" name="Line 350"/>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86" name="Line 351"/>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323" name="Group 352"/>
          <p:cNvGrpSpPr>
            <a:grpSpLocks/>
          </p:cNvGrpSpPr>
          <p:nvPr/>
        </p:nvGrpSpPr>
        <p:grpSpPr bwMode="auto">
          <a:xfrm>
            <a:off x="8053388" y="4281488"/>
            <a:ext cx="1047750" cy="996950"/>
            <a:chOff x="3402" y="719"/>
            <a:chExt cx="660" cy="628"/>
          </a:xfrm>
        </p:grpSpPr>
        <p:sp>
          <p:nvSpPr>
            <p:cNvPr id="8567" name="Freeform 353"/>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p:spPr>
          <p:txBody>
            <a:bodyPr/>
            <a:lstStyle/>
            <a:p>
              <a:endParaRPr lang="en-US">
                <a:latin typeface="+mn-lt"/>
              </a:endParaRPr>
            </a:p>
          </p:txBody>
        </p:sp>
        <p:grpSp>
          <p:nvGrpSpPr>
            <p:cNvPr id="8568" name="Group 354"/>
            <p:cNvGrpSpPr>
              <a:grpSpLocks/>
            </p:cNvGrpSpPr>
            <p:nvPr/>
          </p:nvGrpSpPr>
          <p:grpSpPr bwMode="auto">
            <a:xfrm>
              <a:off x="3549" y="719"/>
              <a:ext cx="513" cy="547"/>
              <a:chOff x="2956" y="969"/>
              <a:chExt cx="513" cy="547"/>
            </a:xfrm>
          </p:grpSpPr>
          <p:sp>
            <p:nvSpPr>
              <p:cNvPr id="8569" name="Rectangle 355"/>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570" name="Rectangle 356"/>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571" name="Rectangle 357"/>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572" name="Text Box 358"/>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1000">
                    <a:latin typeface="+mn-lt"/>
                  </a:rPr>
                  <a:t>application</a:t>
                </a:r>
              </a:p>
              <a:p>
                <a:pPr algn="ctr"/>
                <a:r>
                  <a:rPr lang="en-US" sz="1000">
                    <a:latin typeface="+mn-lt"/>
                  </a:rPr>
                  <a:t>transport</a:t>
                </a:r>
              </a:p>
              <a:p>
                <a:pPr algn="ctr"/>
                <a:r>
                  <a:rPr lang="en-US" sz="1000">
                    <a:solidFill>
                      <a:schemeClr val="bg1"/>
                    </a:solidFill>
                    <a:latin typeface="+mn-lt"/>
                  </a:rPr>
                  <a:t>network</a:t>
                </a:r>
                <a:endParaRPr lang="en-US" sz="1000">
                  <a:latin typeface="+mn-lt"/>
                </a:endParaRPr>
              </a:p>
              <a:p>
                <a:pPr algn="ctr"/>
                <a:r>
                  <a:rPr lang="en-US" sz="1000">
                    <a:latin typeface="+mn-lt"/>
                  </a:rPr>
                  <a:t>data link</a:t>
                </a:r>
              </a:p>
              <a:p>
                <a:pPr algn="ctr"/>
                <a:r>
                  <a:rPr lang="en-US" sz="1000">
                    <a:latin typeface="+mn-lt"/>
                  </a:rPr>
                  <a:t>physical</a:t>
                </a:r>
                <a:endParaRPr lang="en-US" sz="2400">
                  <a:latin typeface="+mn-lt"/>
                </a:endParaRPr>
              </a:p>
            </p:txBody>
          </p:sp>
          <p:sp>
            <p:nvSpPr>
              <p:cNvPr id="8573" name="Line 359"/>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74" name="Line 360"/>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75" name="Line 361"/>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76" name="Line 362"/>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1138829" name="Group 363"/>
          <p:cNvGrpSpPr>
            <a:grpSpLocks/>
          </p:cNvGrpSpPr>
          <p:nvPr/>
        </p:nvGrpSpPr>
        <p:grpSpPr bwMode="auto">
          <a:xfrm>
            <a:off x="5789613" y="1955800"/>
            <a:ext cx="2546350" cy="3429000"/>
            <a:chOff x="3674" y="1148"/>
            <a:chExt cx="1604" cy="2160"/>
          </a:xfrm>
        </p:grpSpPr>
        <p:grpSp>
          <p:nvGrpSpPr>
            <p:cNvPr id="8325" name="Group 364"/>
            <p:cNvGrpSpPr>
              <a:grpSpLocks/>
            </p:cNvGrpSpPr>
            <p:nvPr/>
          </p:nvGrpSpPr>
          <p:grpSpPr bwMode="auto">
            <a:xfrm>
              <a:off x="3701" y="1305"/>
              <a:ext cx="513" cy="442"/>
              <a:chOff x="3937" y="633"/>
              <a:chExt cx="513" cy="442"/>
            </a:xfrm>
          </p:grpSpPr>
          <p:sp>
            <p:nvSpPr>
              <p:cNvPr id="8546" name="Line 36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47" name="Line 36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48" name="Oval 36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549" name="Line 36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50" name="Line 36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51" name="Rectangle 37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552" name="Oval 37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553" name="Group 372"/>
              <p:cNvGrpSpPr>
                <a:grpSpLocks/>
              </p:cNvGrpSpPr>
              <p:nvPr/>
            </p:nvGrpSpPr>
            <p:grpSpPr bwMode="auto">
              <a:xfrm>
                <a:off x="4120" y="809"/>
                <a:ext cx="156" cy="55"/>
                <a:chOff x="2848" y="848"/>
                <a:chExt cx="140" cy="98"/>
              </a:xfrm>
            </p:grpSpPr>
            <p:sp>
              <p:nvSpPr>
                <p:cNvPr id="8564" name="Line 3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65" name="Line 3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66" name="Line 3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554" name="Group 376"/>
              <p:cNvGrpSpPr>
                <a:grpSpLocks/>
              </p:cNvGrpSpPr>
              <p:nvPr/>
            </p:nvGrpSpPr>
            <p:grpSpPr bwMode="auto">
              <a:xfrm flipV="1">
                <a:off x="4120" y="808"/>
                <a:ext cx="156" cy="56"/>
                <a:chOff x="2848" y="848"/>
                <a:chExt cx="140" cy="98"/>
              </a:xfrm>
            </p:grpSpPr>
            <p:sp>
              <p:nvSpPr>
                <p:cNvPr id="8561" name="Line 3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62" name="Line 3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63" name="Line 3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555" name="Rectangle 38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556" name="Rectangle 38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557" name="Line 38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58" name="Line 38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59" name="Rectangle 38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560" name="Text Box 38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26" name="Group 386"/>
            <p:cNvGrpSpPr>
              <a:grpSpLocks/>
            </p:cNvGrpSpPr>
            <p:nvPr/>
          </p:nvGrpSpPr>
          <p:grpSpPr bwMode="auto">
            <a:xfrm>
              <a:off x="4207" y="1532"/>
              <a:ext cx="513" cy="442"/>
              <a:chOff x="3937" y="633"/>
              <a:chExt cx="513" cy="442"/>
            </a:xfrm>
          </p:grpSpPr>
          <p:sp>
            <p:nvSpPr>
              <p:cNvPr id="8525" name="Line 38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26" name="Line 38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27" name="Oval 38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528" name="Line 39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29" name="Line 39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30" name="Rectangle 39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531" name="Oval 39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532" name="Group 394"/>
              <p:cNvGrpSpPr>
                <a:grpSpLocks/>
              </p:cNvGrpSpPr>
              <p:nvPr/>
            </p:nvGrpSpPr>
            <p:grpSpPr bwMode="auto">
              <a:xfrm>
                <a:off x="4120" y="809"/>
                <a:ext cx="156" cy="55"/>
                <a:chOff x="2848" y="848"/>
                <a:chExt cx="140" cy="98"/>
              </a:xfrm>
            </p:grpSpPr>
            <p:sp>
              <p:nvSpPr>
                <p:cNvPr id="8543" name="Line 39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44" name="Line 39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45" name="Line 39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533" name="Group 398"/>
              <p:cNvGrpSpPr>
                <a:grpSpLocks/>
              </p:cNvGrpSpPr>
              <p:nvPr/>
            </p:nvGrpSpPr>
            <p:grpSpPr bwMode="auto">
              <a:xfrm flipV="1">
                <a:off x="4120" y="808"/>
                <a:ext cx="156" cy="56"/>
                <a:chOff x="2848" y="848"/>
                <a:chExt cx="140" cy="98"/>
              </a:xfrm>
            </p:grpSpPr>
            <p:sp>
              <p:nvSpPr>
                <p:cNvPr id="8540" name="Line 3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41" name="Line 4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42" name="Line 4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534" name="Rectangle 40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535" name="Rectangle 40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536" name="Line 40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37" name="Line 40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38" name="Rectangle 40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539" name="Text Box 40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27" name="Group 408"/>
            <p:cNvGrpSpPr>
              <a:grpSpLocks/>
            </p:cNvGrpSpPr>
            <p:nvPr/>
          </p:nvGrpSpPr>
          <p:grpSpPr bwMode="auto">
            <a:xfrm>
              <a:off x="4661" y="1148"/>
              <a:ext cx="513" cy="442"/>
              <a:chOff x="3937" y="633"/>
              <a:chExt cx="513" cy="442"/>
            </a:xfrm>
          </p:grpSpPr>
          <p:sp>
            <p:nvSpPr>
              <p:cNvPr id="8504" name="Line 40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05" name="Line 41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06" name="Oval 41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507" name="Line 41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08" name="Line 41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09" name="Rectangle 41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510" name="Oval 41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511" name="Group 416"/>
              <p:cNvGrpSpPr>
                <a:grpSpLocks/>
              </p:cNvGrpSpPr>
              <p:nvPr/>
            </p:nvGrpSpPr>
            <p:grpSpPr bwMode="auto">
              <a:xfrm>
                <a:off x="4120" y="809"/>
                <a:ext cx="156" cy="55"/>
                <a:chOff x="2848" y="848"/>
                <a:chExt cx="140" cy="98"/>
              </a:xfrm>
            </p:grpSpPr>
            <p:sp>
              <p:nvSpPr>
                <p:cNvPr id="8522" name="Line 4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23" name="Line 4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24" name="Line 4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512" name="Group 420"/>
              <p:cNvGrpSpPr>
                <a:grpSpLocks/>
              </p:cNvGrpSpPr>
              <p:nvPr/>
            </p:nvGrpSpPr>
            <p:grpSpPr bwMode="auto">
              <a:xfrm flipV="1">
                <a:off x="4120" y="808"/>
                <a:ext cx="156" cy="56"/>
                <a:chOff x="2848" y="848"/>
                <a:chExt cx="140" cy="98"/>
              </a:xfrm>
            </p:grpSpPr>
            <p:sp>
              <p:nvSpPr>
                <p:cNvPr id="8519" name="Line 4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20" name="Line 4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21" name="Line 4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513" name="Rectangle 42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514" name="Rectangle 42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515" name="Line 42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16" name="Line 42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17" name="Rectangle 42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518" name="Text Box 42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28" name="Group 430"/>
            <p:cNvGrpSpPr>
              <a:grpSpLocks/>
            </p:cNvGrpSpPr>
            <p:nvPr/>
          </p:nvGrpSpPr>
          <p:grpSpPr bwMode="auto">
            <a:xfrm>
              <a:off x="4702" y="1523"/>
              <a:ext cx="513" cy="442"/>
              <a:chOff x="3937" y="633"/>
              <a:chExt cx="513" cy="442"/>
            </a:xfrm>
          </p:grpSpPr>
          <p:sp>
            <p:nvSpPr>
              <p:cNvPr id="8483" name="Line 43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84" name="Line 43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85" name="Oval 43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486" name="Line 43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87" name="Line 43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88" name="Rectangle 43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489" name="Oval 43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490" name="Group 438"/>
              <p:cNvGrpSpPr>
                <a:grpSpLocks/>
              </p:cNvGrpSpPr>
              <p:nvPr/>
            </p:nvGrpSpPr>
            <p:grpSpPr bwMode="auto">
              <a:xfrm>
                <a:off x="4120" y="809"/>
                <a:ext cx="156" cy="55"/>
                <a:chOff x="2848" y="848"/>
                <a:chExt cx="140" cy="98"/>
              </a:xfrm>
            </p:grpSpPr>
            <p:sp>
              <p:nvSpPr>
                <p:cNvPr id="8501" name="Line 43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02" name="Line 4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03" name="Line 44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491" name="Group 442"/>
              <p:cNvGrpSpPr>
                <a:grpSpLocks/>
              </p:cNvGrpSpPr>
              <p:nvPr/>
            </p:nvGrpSpPr>
            <p:grpSpPr bwMode="auto">
              <a:xfrm flipV="1">
                <a:off x="4120" y="808"/>
                <a:ext cx="156" cy="56"/>
                <a:chOff x="2848" y="848"/>
                <a:chExt cx="140" cy="98"/>
              </a:xfrm>
            </p:grpSpPr>
            <p:sp>
              <p:nvSpPr>
                <p:cNvPr id="8498" name="Line 4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99" name="Line 4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00" name="Line 4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492" name="Rectangle 44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493" name="Rectangle 44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494" name="Line 44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95" name="Line 44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96" name="Rectangle 450"/>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497" name="Text Box 45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29" name="Group 452"/>
            <p:cNvGrpSpPr>
              <a:grpSpLocks/>
            </p:cNvGrpSpPr>
            <p:nvPr/>
          </p:nvGrpSpPr>
          <p:grpSpPr bwMode="auto">
            <a:xfrm>
              <a:off x="4197" y="1157"/>
              <a:ext cx="513" cy="442"/>
              <a:chOff x="3937" y="633"/>
              <a:chExt cx="513" cy="442"/>
            </a:xfrm>
          </p:grpSpPr>
          <p:sp>
            <p:nvSpPr>
              <p:cNvPr id="8462" name="Line 45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63" name="Line 45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64" name="Oval 45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465" name="Line 45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66" name="Line 45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67" name="Rectangle 45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468" name="Oval 45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469" name="Group 460"/>
              <p:cNvGrpSpPr>
                <a:grpSpLocks/>
              </p:cNvGrpSpPr>
              <p:nvPr/>
            </p:nvGrpSpPr>
            <p:grpSpPr bwMode="auto">
              <a:xfrm>
                <a:off x="4120" y="809"/>
                <a:ext cx="156" cy="55"/>
                <a:chOff x="2848" y="848"/>
                <a:chExt cx="140" cy="98"/>
              </a:xfrm>
            </p:grpSpPr>
            <p:sp>
              <p:nvSpPr>
                <p:cNvPr id="8480" name="Line 4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81" name="Line 4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82" name="Line 4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470" name="Group 464"/>
              <p:cNvGrpSpPr>
                <a:grpSpLocks/>
              </p:cNvGrpSpPr>
              <p:nvPr/>
            </p:nvGrpSpPr>
            <p:grpSpPr bwMode="auto">
              <a:xfrm flipV="1">
                <a:off x="4120" y="808"/>
                <a:ext cx="156" cy="56"/>
                <a:chOff x="2848" y="848"/>
                <a:chExt cx="140" cy="98"/>
              </a:xfrm>
            </p:grpSpPr>
            <p:sp>
              <p:nvSpPr>
                <p:cNvPr id="8477" name="Line 4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78" name="Line 4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79" name="Line 4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471" name="Rectangle 46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472" name="Rectangle 46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473" name="Line 47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74" name="Line 47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75" name="Rectangle 472"/>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476" name="Text Box 47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30" name="Group 474"/>
            <p:cNvGrpSpPr>
              <a:grpSpLocks/>
            </p:cNvGrpSpPr>
            <p:nvPr/>
          </p:nvGrpSpPr>
          <p:grpSpPr bwMode="auto">
            <a:xfrm>
              <a:off x="4389" y="2239"/>
              <a:ext cx="513" cy="442"/>
              <a:chOff x="3937" y="633"/>
              <a:chExt cx="513" cy="442"/>
            </a:xfrm>
          </p:grpSpPr>
          <p:sp>
            <p:nvSpPr>
              <p:cNvPr id="8441" name="Line 47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42" name="Line 47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43" name="Oval 47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444" name="Line 47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45" name="Line 47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46" name="Rectangle 48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447" name="Oval 48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448" name="Group 482"/>
              <p:cNvGrpSpPr>
                <a:grpSpLocks/>
              </p:cNvGrpSpPr>
              <p:nvPr/>
            </p:nvGrpSpPr>
            <p:grpSpPr bwMode="auto">
              <a:xfrm>
                <a:off x="4120" y="809"/>
                <a:ext cx="156" cy="55"/>
                <a:chOff x="2848" y="848"/>
                <a:chExt cx="140" cy="98"/>
              </a:xfrm>
            </p:grpSpPr>
            <p:sp>
              <p:nvSpPr>
                <p:cNvPr id="8459" name="Line 4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60" name="Line 4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61" name="Line 4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449" name="Group 486"/>
              <p:cNvGrpSpPr>
                <a:grpSpLocks/>
              </p:cNvGrpSpPr>
              <p:nvPr/>
            </p:nvGrpSpPr>
            <p:grpSpPr bwMode="auto">
              <a:xfrm flipV="1">
                <a:off x="4120" y="808"/>
                <a:ext cx="156" cy="56"/>
                <a:chOff x="2848" y="848"/>
                <a:chExt cx="140" cy="98"/>
              </a:xfrm>
            </p:grpSpPr>
            <p:sp>
              <p:nvSpPr>
                <p:cNvPr id="8456" name="Line 4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57" name="Line 4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58" name="Line 4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450" name="Rectangle 49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451" name="Rectangle 49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452" name="Line 49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53" name="Line 49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54" name="Rectangle 49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455" name="Text Box 49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31" name="Group 496"/>
            <p:cNvGrpSpPr>
              <a:grpSpLocks/>
            </p:cNvGrpSpPr>
            <p:nvPr/>
          </p:nvGrpSpPr>
          <p:grpSpPr bwMode="auto">
            <a:xfrm>
              <a:off x="4765" y="1995"/>
              <a:ext cx="513" cy="442"/>
              <a:chOff x="3937" y="633"/>
              <a:chExt cx="513" cy="442"/>
            </a:xfrm>
          </p:grpSpPr>
          <p:sp>
            <p:nvSpPr>
              <p:cNvPr id="8420" name="Line 49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21" name="Line 49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22" name="Oval 49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423" name="Line 50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24" name="Line 50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25" name="Rectangle 50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426" name="Oval 50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427" name="Group 504"/>
              <p:cNvGrpSpPr>
                <a:grpSpLocks/>
              </p:cNvGrpSpPr>
              <p:nvPr/>
            </p:nvGrpSpPr>
            <p:grpSpPr bwMode="auto">
              <a:xfrm>
                <a:off x="4120" y="809"/>
                <a:ext cx="156" cy="55"/>
                <a:chOff x="2848" y="848"/>
                <a:chExt cx="140" cy="98"/>
              </a:xfrm>
            </p:grpSpPr>
            <p:sp>
              <p:nvSpPr>
                <p:cNvPr id="8438" name="Line 5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39" name="Line 5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40" name="Line 5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428" name="Group 508"/>
              <p:cNvGrpSpPr>
                <a:grpSpLocks/>
              </p:cNvGrpSpPr>
              <p:nvPr/>
            </p:nvGrpSpPr>
            <p:grpSpPr bwMode="auto">
              <a:xfrm flipV="1">
                <a:off x="4120" y="808"/>
                <a:ext cx="156" cy="56"/>
                <a:chOff x="2848" y="848"/>
                <a:chExt cx="140" cy="98"/>
              </a:xfrm>
            </p:grpSpPr>
            <p:sp>
              <p:nvSpPr>
                <p:cNvPr id="8435" name="Line 50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36" name="Line 51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37" name="Line 51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429" name="Rectangle 51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430" name="Rectangle 51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431" name="Line 51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32" name="Line 51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33" name="Rectangle 51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434" name="Text Box 51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32" name="Group 518"/>
            <p:cNvGrpSpPr>
              <a:grpSpLocks/>
            </p:cNvGrpSpPr>
            <p:nvPr/>
          </p:nvGrpSpPr>
          <p:grpSpPr bwMode="auto">
            <a:xfrm>
              <a:off x="4128" y="2003"/>
              <a:ext cx="513" cy="442"/>
              <a:chOff x="3937" y="633"/>
              <a:chExt cx="513" cy="442"/>
            </a:xfrm>
          </p:grpSpPr>
          <p:sp>
            <p:nvSpPr>
              <p:cNvPr id="8399" name="Line 51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00" name="Line 52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01" name="Oval 52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402" name="Line 52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03" name="Line 52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04" name="Rectangle 52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405" name="Oval 52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406" name="Group 526"/>
              <p:cNvGrpSpPr>
                <a:grpSpLocks/>
              </p:cNvGrpSpPr>
              <p:nvPr/>
            </p:nvGrpSpPr>
            <p:grpSpPr bwMode="auto">
              <a:xfrm>
                <a:off x="4120" y="809"/>
                <a:ext cx="156" cy="55"/>
                <a:chOff x="2848" y="848"/>
                <a:chExt cx="140" cy="98"/>
              </a:xfrm>
            </p:grpSpPr>
            <p:sp>
              <p:nvSpPr>
                <p:cNvPr id="8417" name="Line 52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18" name="Line 52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19" name="Line 52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407" name="Group 530"/>
              <p:cNvGrpSpPr>
                <a:grpSpLocks/>
              </p:cNvGrpSpPr>
              <p:nvPr/>
            </p:nvGrpSpPr>
            <p:grpSpPr bwMode="auto">
              <a:xfrm flipV="1">
                <a:off x="4120" y="808"/>
                <a:ext cx="156" cy="56"/>
                <a:chOff x="2848" y="848"/>
                <a:chExt cx="140" cy="98"/>
              </a:xfrm>
            </p:grpSpPr>
            <p:sp>
              <p:nvSpPr>
                <p:cNvPr id="8414" name="Line 53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15" name="Line 53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16" name="Line 53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408" name="Rectangle 53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409" name="Rectangle 53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410" name="Line 53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11" name="Line 53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12" name="Rectangle 53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413" name="Text Box 53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33" name="Group 540"/>
            <p:cNvGrpSpPr>
              <a:grpSpLocks/>
            </p:cNvGrpSpPr>
            <p:nvPr/>
          </p:nvGrpSpPr>
          <p:grpSpPr bwMode="auto">
            <a:xfrm>
              <a:off x="4608" y="2771"/>
              <a:ext cx="513" cy="442"/>
              <a:chOff x="3937" y="633"/>
              <a:chExt cx="513" cy="442"/>
            </a:xfrm>
          </p:grpSpPr>
          <p:sp>
            <p:nvSpPr>
              <p:cNvPr id="8378" name="Line 54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79" name="Line 54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80" name="Oval 54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381" name="Line 54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82" name="Line 54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83" name="Rectangle 54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384" name="Oval 54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385" name="Group 548"/>
              <p:cNvGrpSpPr>
                <a:grpSpLocks/>
              </p:cNvGrpSpPr>
              <p:nvPr/>
            </p:nvGrpSpPr>
            <p:grpSpPr bwMode="auto">
              <a:xfrm>
                <a:off x="4120" y="809"/>
                <a:ext cx="156" cy="55"/>
                <a:chOff x="2848" y="848"/>
                <a:chExt cx="140" cy="98"/>
              </a:xfrm>
            </p:grpSpPr>
            <p:sp>
              <p:nvSpPr>
                <p:cNvPr id="8396" name="Line 5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97" name="Line 5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98" name="Line 5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386" name="Group 552"/>
              <p:cNvGrpSpPr>
                <a:grpSpLocks/>
              </p:cNvGrpSpPr>
              <p:nvPr/>
            </p:nvGrpSpPr>
            <p:grpSpPr bwMode="auto">
              <a:xfrm flipV="1">
                <a:off x="4120" y="808"/>
                <a:ext cx="156" cy="56"/>
                <a:chOff x="2848" y="848"/>
                <a:chExt cx="140" cy="98"/>
              </a:xfrm>
            </p:grpSpPr>
            <p:sp>
              <p:nvSpPr>
                <p:cNvPr id="8393" name="Line 5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94" name="Line 5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95" name="Line 5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387" name="Rectangle 55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388" name="Rectangle 55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389" name="Line 55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90" name="Line 55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91" name="Rectangle 560"/>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392" name="Text Box 56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34" name="Group 562"/>
            <p:cNvGrpSpPr>
              <a:grpSpLocks/>
            </p:cNvGrpSpPr>
            <p:nvPr/>
          </p:nvGrpSpPr>
          <p:grpSpPr bwMode="auto">
            <a:xfrm>
              <a:off x="4119" y="2640"/>
              <a:ext cx="513" cy="442"/>
              <a:chOff x="3937" y="633"/>
              <a:chExt cx="513" cy="442"/>
            </a:xfrm>
          </p:grpSpPr>
          <p:sp>
            <p:nvSpPr>
              <p:cNvPr id="8357" name="Line 56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58" name="Line 56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59" name="Oval 56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360" name="Line 56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61" name="Line 56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62" name="Rectangle 56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363" name="Oval 56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364" name="Group 570"/>
              <p:cNvGrpSpPr>
                <a:grpSpLocks/>
              </p:cNvGrpSpPr>
              <p:nvPr/>
            </p:nvGrpSpPr>
            <p:grpSpPr bwMode="auto">
              <a:xfrm>
                <a:off x="4120" y="809"/>
                <a:ext cx="156" cy="55"/>
                <a:chOff x="2848" y="848"/>
                <a:chExt cx="140" cy="98"/>
              </a:xfrm>
            </p:grpSpPr>
            <p:sp>
              <p:nvSpPr>
                <p:cNvPr id="8375" name="Line 57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76" name="Line 57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77" name="Line 57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365" name="Group 574"/>
              <p:cNvGrpSpPr>
                <a:grpSpLocks/>
              </p:cNvGrpSpPr>
              <p:nvPr/>
            </p:nvGrpSpPr>
            <p:grpSpPr bwMode="auto">
              <a:xfrm flipV="1">
                <a:off x="4120" y="808"/>
                <a:ext cx="156" cy="56"/>
                <a:chOff x="2848" y="848"/>
                <a:chExt cx="140" cy="98"/>
              </a:xfrm>
            </p:grpSpPr>
            <p:sp>
              <p:nvSpPr>
                <p:cNvPr id="8372" name="Line 57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73" name="Line 57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74" name="Line 57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366" name="Rectangle 57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367" name="Rectangle 57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368" name="Line 58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69" name="Line 58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70" name="Rectangle 582"/>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371" name="Text Box 58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nvGrpSpPr>
            <p:cNvPr id="8335" name="Group 584"/>
            <p:cNvGrpSpPr>
              <a:grpSpLocks/>
            </p:cNvGrpSpPr>
            <p:nvPr/>
          </p:nvGrpSpPr>
          <p:grpSpPr bwMode="auto">
            <a:xfrm>
              <a:off x="3674" y="2866"/>
              <a:ext cx="513" cy="442"/>
              <a:chOff x="3937" y="633"/>
              <a:chExt cx="513" cy="442"/>
            </a:xfrm>
          </p:grpSpPr>
          <p:sp>
            <p:nvSpPr>
              <p:cNvPr id="8336" name="Line 58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37" name="Line 58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38" name="Oval 58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339" name="Line 58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40" name="Line 58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41" name="Rectangle 59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342" name="Oval 59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343" name="Group 592"/>
              <p:cNvGrpSpPr>
                <a:grpSpLocks/>
              </p:cNvGrpSpPr>
              <p:nvPr/>
            </p:nvGrpSpPr>
            <p:grpSpPr bwMode="auto">
              <a:xfrm>
                <a:off x="4120" y="809"/>
                <a:ext cx="156" cy="55"/>
                <a:chOff x="2848" y="848"/>
                <a:chExt cx="140" cy="98"/>
              </a:xfrm>
            </p:grpSpPr>
            <p:sp>
              <p:nvSpPr>
                <p:cNvPr id="8354" name="Line 5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55" name="Line 5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56" name="Line 5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344" name="Group 596"/>
              <p:cNvGrpSpPr>
                <a:grpSpLocks/>
              </p:cNvGrpSpPr>
              <p:nvPr/>
            </p:nvGrpSpPr>
            <p:grpSpPr bwMode="auto">
              <a:xfrm flipV="1">
                <a:off x="4120" y="808"/>
                <a:ext cx="156" cy="56"/>
                <a:chOff x="2848" y="848"/>
                <a:chExt cx="140" cy="98"/>
              </a:xfrm>
            </p:grpSpPr>
            <p:sp>
              <p:nvSpPr>
                <p:cNvPr id="8351" name="Line 5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52" name="Line 5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53" name="Line 5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345" name="Rectangle 60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346" name="Rectangle 60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347" name="Line 60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48" name="Line 60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49" name="Rectangle 60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350" name="Text Box 60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physical</a:t>
                </a:r>
                <a:endParaRPr lang="en-US" sz="2400">
                  <a:latin typeface="+mn-lt"/>
                </a:endParaRPr>
              </a:p>
            </p:txBody>
          </p:sp>
        </p:grpSp>
      </p:grpSp>
    </p:spTree>
    <p:extLst>
      <p:ext uri="{BB962C8B-B14F-4D97-AF65-F5344CB8AC3E}">
        <p14:creationId xmlns:p14="http://schemas.microsoft.com/office/powerpoint/2010/main" val="857654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88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8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792D1BA0-C59A-4478-8C26-667CDD5A6122}" type="datetime1">
              <a:rPr lang="en-US" smtClean="0"/>
              <a:pPr>
                <a:defRPr/>
              </a:pPr>
              <a:t>4/12/2017</a:t>
            </a:fld>
            <a:endParaRPr lang="en-US"/>
          </a:p>
        </p:txBody>
      </p:sp>
      <p:sp>
        <p:nvSpPr>
          <p:cNvPr id="4" name="Footer Placeholder 3"/>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5" name="Slide Number Placeholder 4"/>
          <p:cNvSpPr>
            <a:spLocks noGrp="1"/>
          </p:cNvSpPr>
          <p:nvPr>
            <p:ph type="sldNum" sz="quarter" idx="12"/>
          </p:nvPr>
        </p:nvSpPr>
        <p:spPr/>
        <p:txBody>
          <a:bodyPr/>
          <a:lstStyle/>
          <a:p>
            <a:pPr>
              <a:defRPr/>
            </a:pPr>
            <a:fld id="{DB2D5408-FB23-47F6-8B23-7CBB7AAAB4F8}" type="slidenum">
              <a:rPr lang="en-US" smtClean="0"/>
              <a:pPr>
                <a:defRPr/>
              </a:pPr>
              <a:t>19</a:t>
            </a:fld>
            <a:endParaRPr lang="en-US"/>
          </a:p>
        </p:txBody>
      </p:sp>
      <p:grpSp>
        <p:nvGrpSpPr>
          <p:cNvPr id="6" name="Group 55"/>
          <p:cNvGrpSpPr>
            <a:grpSpLocks/>
          </p:cNvGrpSpPr>
          <p:nvPr/>
        </p:nvGrpSpPr>
        <p:grpSpPr bwMode="auto">
          <a:xfrm>
            <a:off x="3062288" y="963613"/>
            <a:ext cx="4127500" cy="5326062"/>
            <a:chOff x="1929" y="607"/>
            <a:chExt cx="2600" cy="3355"/>
          </a:xfrm>
        </p:grpSpPr>
        <p:sp>
          <p:nvSpPr>
            <p:cNvPr id="7"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tr-TR" altLang="tr-TR" sz="1800"/>
            </a:p>
          </p:txBody>
        </p:sp>
        <p:sp>
          <p:nvSpPr>
            <p:cNvPr id="8"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tr-TR" altLang="tr-TR"/>
            </a:p>
          </p:txBody>
        </p:sp>
        <p:sp>
          <p:nvSpPr>
            <p:cNvPr id="9" name="Text Box 6"/>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ver</a:t>
              </a:r>
              <a:endParaRPr lang="en-US" altLang="tr-TR"/>
            </a:p>
          </p:txBody>
        </p:sp>
        <p:sp>
          <p:nvSpPr>
            <p:cNvPr id="10"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length</a:t>
              </a:r>
            </a:p>
          </p:txBody>
        </p:sp>
        <p:sp>
          <p:nvSpPr>
            <p:cNvPr id="11" name="Line 8"/>
            <p:cNvSpPr>
              <a:spLocks noChangeShapeType="1"/>
            </p:cNvSpPr>
            <p:nvPr/>
          </p:nvSpPr>
          <p:spPr bwMode="auto">
            <a:xfrm>
              <a:off x="1988" y="1261"/>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2" name="Line 9"/>
            <p:cNvSpPr>
              <a:spLocks noChangeShapeType="1"/>
            </p:cNvSpPr>
            <p:nvPr/>
          </p:nvSpPr>
          <p:spPr bwMode="auto">
            <a:xfrm flipH="1" flipV="1">
              <a:off x="3210" y="941"/>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3" name="Text Box 10"/>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32 bits</a:t>
              </a:r>
              <a:endParaRPr lang="en-US" altLang="tr-TR"/>
            </a:p>
          </p:txBody>
        </p:sp>
        <p:sp>
          <p:nvSpPr>
            <p:cNvPr id="14"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5"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6" name="Text Box 13"/>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2000"/>
                <a:t>data </a:t>
              </a:r>
            </a:p>
            <a:p>
              <a:pPr algn="ctr"/>
              <a:r>
                <a:rPr lang="en-US" altLang="tr-TR" sz="2000"/>
                <a:t>(variable length,</a:t>
              </a:r>
            </a:p>
            <a:p>
              <a:pPr algn="ctr"/>
              <a:r>
                <a:rPr lang="en-US" altLang="tr-TR" sz="2000"/>
                <a:t>typically a TCP </a:t>
              </a:r>
            </a:p>
            <a:p>
              <a:pPr algn="ctr"/>
              <a:r>
                <a:rPr lang="en-US" altLang="tr-TR" sz="2000"/>
                <a:t>or UDP segment)</a:t>
              </a:r>
              <a:endParaRPr lang="en-US" altLang="tr-TR"/>
            </a:p>
          </p:txBody>
        </p:sp>
        <p:sp>
          <p:nvSpPr>
            <p:cNvPr id="17"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16-bit identifier</a:t>
              </a:r>
              <a:endParaRPr lang="en-US" altLang="tr-TR" sz="2000"/>
            </a:p>
          </p:txBody>
        </p:sp>
        <p:sp>
          <p:nvSpPr>
            <p:cNvPr id="18" name="Line 15"/>
            <p:cNvSpPr>
              <a:spLocks noChangeShapeType="1"/>
            </p:cNvSpPr>
            <p:nvPr/>
          </p:nvSpPr>
          <p:spPr bwMode="auto">
            <a:xfrm flipV="1">
              <a:off x="1984" y="22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 name="Line 16"/>
            <p:cNvSpPr>
              <a:spLocks noChangeShapeType="1"/>
            </p:cNvSpPr>
            <p:nvPr/>
          </p:nvSpPr>
          <p:spPr bwMode="auto">
            <a:xfrm flipV="1">
              <a:off x="1984" y="25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0"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header</a:t>
              </a:r>
            </a:p>
            <a:p>
              <a:pPr algn="ctr"/>
              <a:r>
                <a:rPr lang="en-US" altLang="tr-TR" sz="1800"/>
                <a:t> checksum</a:t>
              </a:r>
            </a:p>
          </p:txBody>
        </p:sp>
        <p:sp>
          <p:nvSpPr>
            <p:cNvPr id="21"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time to</a:t>
              </a:r>
            </a:p>
            <a:p>
              <a:pPr algn="ctr"/>
              <a:r>
                <a:rPr lang="en-US" altLang="tr-TR" sz="1800"/>
                <a:t>live</a:t>
              </a:r>
            </a:p>
          </p:txBody>
        </p:sp>
        <p:sp>
          <p:nvSpPr>
            <p:cNvPr id="22" name="Text Box 19"/>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32 bit source IP address</a:t>
              </a:r>
              <a:endParaRPr lang="en-US" altLang="tr-TR"/>
            </a:p>
          </p:txBody>
        </p:sp>
        <p:sp>
          <p:nvSpPr>
            <p:cNvPr id="23" name="Text Box 31"/>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head.</a:t>
              </a:r>
            </a:p>
            <a:p>
              <a:pPr algn="ctr"/>
              <a:r>
                <a:rPr lang="en-US" altLang="tr-TR" sz="1800"/>
                <a:t>len</a:t>
              </a:r>
              <a:endParaRPr lang="en-US" altLang="tr-TR"/>
            </a:p>
          </p:txBody>
        </p:sp>
        <p:sp>
          <p:nvSpPr>
            <p:cNvPr id="24" name="Text Box 32"/>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type of</a:t>
              </a:r>
            </a:p>
            <a:p>
              <a:pPr algn="ctr"/>
              <a:r>
                <a:rPr lang="en-US" altLang="tr-TR" sz="1800"/>
                <a:t>service</a:t>
              </a:r>
              <a:endParaRPr lang="en-US" altLang="tr-TR"/>
            </a:p>
          </p:txBody>
        </p:sp>
        <p:sp>
          <p:nvSpPr>
            <p:cNvPr id="25" name="Line 33"/>
            <p:cNvSpPr>
              <a:spLocks noChangeShapeType="1"/>
            </p:cNvSpPr>
            <p:nvPr/>
          </p:nvSpPr>
          <p:spPr bwMode="auto">
            <a:xfrm flipH="1" flipV="1">
              <a:off x="2646" y="93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6" name="Line 34"/>
            <p:cNvSpPr>
              <a:spLocks noChangeShapeType="1"/>
            </p:cNvSpPr>
            <p:nvPr/>
          </p:nvSpPr>
          <p:spPr bwMode="auto">
            <a:xfrm flipH="1" flipV="1">
              <a:off x="2259" y="9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7" name="Line 37"/>
            <p:cNvSpPr>
              <a:spLocks noChangeShapeType="1"/>
            </p:cNvSpPr>
            <p:nvPr/>
          </p:nvSpPr>
          <p:spPr bwMode="auto">
            <a:xfrm flipH="1" flipV="1">
              <a:off x="3210" y="1265"/>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8"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flgs</a:t>
              </a:r>
              <a:endParaRPr lang="en-US" altLang="tr-TR" sz="2000"/>
            </a:p>
          </p:txBody>
        </p:sp>
        <p:sp>
          <p:nvSpPr>
            <p:cNvPr id="29" name="Line 39"/>
            <p:cNvSpPr>
              <a:spLocks noChangeShapeType="1"/>
            </p:cNvSpPr>
            <p:nvPr/>
          </p:nvSpPr>
          <p:spPr bwMode="auto">
            <a:xfrm flipH="1" flipV="1">
              <a:off x="3504" y="125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0"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fragment</a:t>
              </a:r>
            </a:p>
            <a:p>
              <a:pPr algn="ctr"/>
              <a:r>
                <a:rPr lang="en-US" altLang="tr-TR" sz="1800"/>
                <a:t> offset</a:t>
              </a:r>
              <a:endParaRPr lang="en-US" altLang="tr-TR" sz="2000"/>
            </a:p>
          </p:txBody>
        </p:sp>
        <p:sp>
          <p:nvSpPr>
            <p:cNvPr id="31" name="Line 43"/>
            <p:cNvSpPr>
              <a:spLocks noChangeShapeType="1"/>
            </p:cNvSpPr>
            <p:nvPr/>
          </p:nvSpPr>
          <p:spPr bwMode="auto">
            <a:xfrm flipV="1">
              <a:off x="1984" y="1581"/>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2" name="Line 44"/>
            <p:cNvSpPr>
              <a:spLocks noChangeShapeType="1"/>
            </p:cNvSpPr>
            <p:nvPr/>
          </p:nvSpPr>
          <p:spPr bwMode="auto">
            <a:xfrm flipH="1" flipV="1">
              <a:off x="3210" y="158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3" name="Line 45"/>
            <p:cNvSpPr>
              <a:spLocks noChangeShapeType="1"/>
            </p:cNvSpPr>
            <p:nvPr/>
          </p:nvSpPr>
          <p:spPr bwMode="auto">
            <a:xfrm flipV="1">
              <a:off x="1972" y="19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4"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upper</a:t>
              </a:r>
            </a:p>
            <a:p>
              <a:pPr algn="ctr"/>
              <a:r>
                <a:rPr lang="en-US" altLang="tr-TR" sz="1800"/>
                <a:t> layer</a:t>
              </a:r>
            </a:p>
          </p:txBody>
        </p:sp>
        <p:sp>
          <p:nvSpPr>
            <p:cNvPr id="35" name="Line 47"/>
            <p:cNvSpPr>
              <a:spLocks noChangeShapeType="1"/>
            </p:cNvSpPr>
            <p:nvPr/>
          </p:nvSpPr>
          <p:spPr bwMode="auto">
            <a:xfrm flipH="1" flipV="1">
              <a:off x="2610" y="158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6" name="Text Box 49"/>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32 bit destination IP address</a:t>
              </a:r>
              <a:endParaRPr lang="en-US" altLang="tr-TR"/>
            </a:p>
          </p:txBody>
        </p:sp>
        <p:sp>
          <p:nvSpPr>
            <p:cNvPr id="37" name="Line 50"/>
            <p:cNvSpPr>
              <a:spLocks noChangeShapeType="1"/>
            </p:cNvSpPr>
            <p:nvPr/>
          </p:nvSpPr>
          <p:spPr bwMode="auto">
            <a:xfrm flipV="1">
              <a:off x="1984" y="2787"/>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8" name="Text Box 51"/>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tr-TR" sz="1800"/>
                <a:t>options (if any)</a:t>
              </a:r>
              <a:endParaRPr lang="en-US" altLang="tr-TR"/>
            </a:p>
          </p:txBody>
        </p:sp>
      </p:grpSp>
      <p:sp>
        <p:nvSpPr>
          <p:cNvPr id="39" name="Rectangle 2"/>
          <p:cNvSpPr>
            <a:spLocks noGrp="1" noChangeArrowheads="1"/>
          </p:cNvSpPr>
          <p:nvPr>
            <p:ph type="title"/>
          </p:nvPr>
        </p:nvSpPr>
        <p:spPr>
          <a:xfrm>
            <a:off x="3918587" y="30163"/>
            <a:ext cx="5022848" cy="781050"/>
          </a:xfrm>
        </p:spPr>
        <p:txBody>
          <a:bodyPr/>
          <a:lstStyle/>
          <a:p>
            <a:r>
              <a:rPr lang="en-US" altLang="tr-TR" sz="4000" dirty="0" smtClean="0"/>
              <a:t>IP datagram format</a:t>
            </a:r>
            <a:endParaRPr lang="en-US" altLang="tr-TR" dirty="0" smtClean="0"/>
          </a:p>
        </p:txBody>
      </p:sp>
      <p:grpSp>
        <p:nvGrpSpPr>
          <p:cNvPr id="40" name="Group 56"/>
          <p:cNvGrpSpPr>
            <a:grpSpLocks/>
          </p:cNvGrpSpPr>
          <p:nvPr/>
        </p:nvGrpSpPr>
        <p:grpSpPr bwMode="auto">
          <a:xfrm>
            <a:off x="1189836" y="388941"/>
            <a:ext cx="2241550" cy="1333499"/>
            <a:chOff x="484" y="541"/>
            <a:chExt cx="1412" cy="840"/>
          </a:xfrm>
        </p:grpSpPr>
        <p:sp>
          <p:nvSpPr>
            <p:cNvPr id="41" name="Text Box 20"/>
            <p:cNvSpPr txBox="1">
              <a:spLocks noChangeArrowheads="1"/>
            </p:cNvSpPr>
            <p:nvPr/>
          </p:nvSpPr>
          <p:spPr bwMode="auto">
            <a:xfrm>
              <a:off x="484" y="541"/>
              <a:ext cx="13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tr-TR" sz="1800" dirty="0"/>
                <a:t>IP protocol version</a:t>
              </a:r>
            </a:p>
            <a:p>
              <a:pPr algn="r"/>
              <a:r>
                <a:rPr lang="en-US" altLang="tr-TR" sz="1800" dirty="0"/>
                <a:t>number</a:t>
              </a:r>
              <a:endParaRPr lang="en-US" altLang="tr-TR" sz="1000" dirty="0"/>
            </a:p>
          </p:txBody>
        </p:sp>
        <p:sp>
          <p:nvSpPr>
            <p:cNvPr id="42" name="Line 23"/>
            <p:cNvSpPr>
              <a:spLocks noChangeShapeType="1"/>
            </p:cNvSpPr>
            <p:nvPr/>
          </p:nvSpPr>
          <p:spPr bwMode="auto">
            <a:xfrm>
              <a:off x="1520" y="908"/>
              <a:ext cx="376" cy="47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43" name="Group 57"/>
          <p:cNvGrpSpPr>
            <a:grpSpLocks/>
          </p:cNvGrpSpPr>
          <p:nvPr/>
        </p:nvGrpSpPr>
        <p:grpSpPr bwMode="auto">
          <a:xfrm>
            <a:off x="3346451" y="538163"/>
            <a:ext cx="1581150" cy="1355725"/>
            <a:chOff x="2108" y="339"/>
            <a:chExt cx="996" cy="854"/>
          </a:xfrm>
        </p:grpSpPr>
        <p:sp>
          <p:nvSpPr>
            <p:cNvPr id="44" name="Text Box 21"/>
            <p:cNvSpPr txBox="1">
              <a:spLocks noChangeArrowheads="1"/>
            </p:cNvSpPr>
            <p:nvPr/>
          </p:nvSpPr>
          <p:spPr bwMode="auto">
            <a:xfrm>
              <a:off x="2108" y="339"/>
              <a:ext cx="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tr-TR" sz="1800" dirty="0"/>
                <a:t>header length</a:t>
              </a:r>
            </a:p>
            <a:p>
              <a:pPr algn="r"/>
              <a:r>
                <a:rPr lang="en-US" altLang="tr-TR" sz="1800" dirty="0"/>
                <a:t> (bytes)</a:t>
              </a:r>
              <a:endParaRPr lang="en-US" altLang="tr-TR" sz="1000" dirty="0"/>
            </a:p>
          </p:txBody>
        </p:sp>
        <p:sp>
          <p:nvSpPr>
            <p:cNvPr id="45" name="Line 24"/>
            <p:cNvSpPr>
              <a:spLocks noChangeShapeType="1"/>
            </p:cNvSpPr>
            <p:nvPr/>
          </p:nvSpPr>
          <p:spPr bwMode="auto">
            <a:xfrm flipH="1">
              <a:off x="2315" y="607"/>
              <a:ext cx="279" cy="58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46" name="Group 60"/>
          <p:cNvGrpSpPr>
            <a:grpSpLocks/>
          </p:cNvGrpSpPr>
          <p:nvPr/>
        </p:nvGrpSpPr>
        <p:grpSpPr bwMode="auto">
          <a:xfrm>
            <a:off x="727075" y="2732088"/>
            <a:ext cx="3624263" cy="1592262"/>
            <a:chOff x="458" y="1721"/>
            <a:chExt cx="2283" cy="1003"/>
          </a:xfrm>
        </p:grpSpPr>
        <p:sp>
          <p:nvSpPr>
            <p:cNvPr id="47" name="Text Box 27"/>
            <p:cNvSpPr txBox="1">
              <a:spLocks noChangeArrowheads="1"/>
            </p:cNvSpPr>
            <p:nvPr/>
          </p:nvSpPr>
          <p:spPr bwMode="auto">
            <a:xfrm>
              <a:off x="458" y="2320"/>
              <a:ext cx="1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tr-TR" sz="1800"/>
                <a:t>upper layer protocol</a:t>
              </a:r>
            </a:p>
            <a:p>
              <a:pPr algn="r"/>
              <a:r>
                <a:rPr lang="en-US" altLang="tr-TR" sz="1800"/>
                <a:t>to deliver payload to</a:t>
              </a:r>
            </a:p>
          </p:txBody>
        </p:sp>
        <p:sp>
          <p:nvSpPr>
            <p:cNvPr id="48" name="Line 28"/>
            <p:cNvSpPr>
              <a:spLocks noChangeShapeType="1"/>
            </p:cNvSpPr>
            <p:nvPr/>
          </p:nvSpPr>
          <p:spPr bwMode="auto">
            <a:xfrm flipV="1">
              <a:off x="1817" y="1721"/>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49" name="Group 61"/>
          <p:cNvGrpSpPr>
            <a:grpSpLocks/>
          </p:cNvGrpSpPr>
          <p:nvPr/>
        </p:nvGrpSpPr>
        <p:grpSpPr bwMode="auto">
          <a:xfrm>
            <a:off x="6846888" y="1054100"/>
            <a:ext cx="2176462" cy="735013"/>
            <a:chOff x="4313" y="664"/>
            <a:chExt cx="1371" cy="463"/>
          </a:xfrm>
        </p:grpSpPr>
        <p:sp>
          <p:nvSpPr>
            <p:cNvPr id="50" name="Text Box 26"/>
            <p:cNvSpPr txBox="1">
              <a:spLocks noChangeArrowheads="1"/>
            </p:cNvSpPr>
            <p:nvPr/>
          </p:nvSpPr>
          <p:spPr bwMode="auto">
            <a:xfrm>
              <a:off x="4648" y="664"/>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a:t>total datagram</a:t>
              </a:r>
            </a:p>
            <a:p>
              <a:r>
                <a:rPr lang="en-US" altLang="tr-TR" sz="1800"/>
                <a:t>length (bytes)</a:t>
              </a:r>
            </a:p>
          </p:txBody>
        </p:sp>
        <p:sp>
          <p:nvSpPr>
            <p:cNvPr id="51" name="Line 30"/>
            <p:cNvSpPr>
              <a:spLocks noChangeShapeType="1"/>
            </p:cNvSpPr>
            <p:nvPr/>
          </p:nvSpPr>
          <p:spPr bwMode="auto">
            <a:xfrm flipH="1">
              <a:off x="4313" y="869"/>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52" name="Group 58"/>
          <p:cNvGrpSpPr>
            <a:grpSpLocks/>
          </p:cNvGrpSpPr>
          <p:nvPr/>
        </p:nvGrpSpPr>
        <p:grpSpPr bwMode="auto">
          <a:xfrm>
            <a:off x="4767264" y="662781"/>
            <a:ext cx="1489077" cy="981076"/>
            <a:chOff x="967" y="764"/>
            <a:chExt cx="938" cy="618"/>
          </a:xfrm>
        </p:grpSpPr>
        <p:sp>
          <p:nvSpPr>
            <p:cNvPr id="53" name="Text Box 35"/>
            <p:cNvSpPr txBox="1">
              <a:spLocks noChangeArrowheads="1"/>
            </p:cNvSpPr>
            <p:nvPr/>
          </p:nvSpPr>
          <p:spPr bwMode="auto">
            <a:xfrm>
              <a:off x="1336" y="764"/>
              <a:ext cx="5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ja-JP" sz="1800" dirty="0" smtClean="0"/>
                <a:t>Priority</a:t>
              </a:r>
              <a:endParaRPr lang="en-US" altLang="tr-TR" sz="1000" dirty="0"/>
            </a:p>
          </p:txBody>
        </p:sp>
        <p:sp>
          <p:nvSpPr>
            <p:cNvPr id="54" name="Line 36"/>
            <p:cNvSpPr>
              <a:spLocks noChangeShapeType="1"/>
            </p:cNvSpPr>
            <p:nvPr/>
          </p:nvSpPr>
          <p:spPr bwMode="auto">
            <a:xfrm flipH="1">
              <a:off x="967" y="939"/>
              <a:ext cx="772" cy="44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55" name="Group 62"/>
          <p:cNvGrpSpPr>
            <a:grpSpLocks/>
          </p:cNvGrpSpPr>
          <p:nvPr/>
        </p:nvGrpSpPr>
        <p:grpSpPr bwMode="auto">
          <a:xfrm>
            <a:off x="4951413" y="1787525"/>
            <a:ext cx="4102100" cy="915988"/>
            <a:chOff x="3119" y="1126"/>
            <a:chExt cx="2584" cy="577"/>
          </a:xfrm>
        </p:grpSpPr>
        <p:sp>
          <p:nvSpPr>
            <p:cNvPr id="56" name="Text Box 25"/>
            <p:cNvSpPr txBox="1">
              <a:spLocks noChangeArrowheads="1"/>
            </p:cNvSpPr>
            <p:nvPr/>
          </p:nvSpPr>
          <p:spPr bwMode="auto">
            <a:xfrm>
              <a:off x="4667" y="1126"/>
              <a:ext cx="10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a:t>for</a:t>
              </a:r>
            </a:p>
            <a:p>
              <a:r>
                <a:rPr lang="en-US" altLang="tr-TR" sz="1800"/>
                <a:t>fragmentation/</a:t>
              </a:r>
            </a:p>
            <a:p>
              <a:r>
                <a:rPr lang="en-US" altLang="tr-TR" sz="1800"/>
                <a:t>reassembly</a:t>
              </a:r>
            </a:p>
          </p:txBody>
        </p:sp>
        <p:sp>
          <p:nvSpPr>
            <p:cNvPr id="57" name="Line 29"/>
            <p:cNvSpPr>
              <a:spLocks noChangeShapeType="1"/>
            </p:cNvSpPr>
            <p:nvPr/>
          </p:nvSpPr>
          <p:spPr bwMode="auto">
            <a:xfrm flipH="1">
              <a:off x="3443" y="1415"/>
              <a:ext cx="1284" cy="1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58" name="Line 41"/>
            <p:cNvSpPr>
              <a:spLocks noChangeShapeType="1"/>
            </p:cNvSpPr>
            <p:nvPr/>
          </p:nvSpPr>
          <p:spPr bwMode="auto">
            <a:xfrm flipH="1" flipV="1">
              <a:off x="4301" y="1349"/>
              <a:ext cx="414" cy="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59" name="Line 42"/>
            <p:cNvSpPr>
              <a:spLocks noChangeShapeType="1"/>
            </p:cNvSpPr>
            <p:nvPr/>
          </p:nvSpPr>
          <p:spPr bwMode="auto">
            <a:xfrm flipH="1">
              <a:off x="3119" y="1421"/>
              <a:ext cx="1584" cy="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60" name="Group 59"/>
          <p:cNvGrpSpPr>
            <a:grpSpLocks/>
          </p:cNvGrpSpPr>
          <p:nvPr/>
        </p:nvGrpSpPr>
        <p:grpSpPr bwMode="auto">
          <a:xfrm>
            <a:off x="1019175" y="2406650"/>
            <a:ext cx="2398713" cy="1190625"/>
            <a:chOff x="642" y="1516"/>
            <a:chExt cx="1511" cy="750"/>
          </a:xfrm>
        </p:grpSpPr>
        <p:sp>
          <p:nvSpPr>
            <p:cNvPr id="61" name="Text Box 22"/>
            <p:cNvSpPr txBox="1">
              <a:spLocks noChangeArrowheads="1"/>
            </p:cNvSpPr>
            <p:nvPr/>
          </p:nvSpPr>
          <p:spPr bwMode="auto">
            <a:xfrm>
              <a:off x="642" y="1516"/>
              <a:ext cx="120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tr-TR" sz="1800"/>
                <a:t>max number</a:t>
              </a:r>
            </a:p>
            <a:p>
              <a:pPr algn="r"/>
              <a:r>
                <a:rPr lang="en-US" altLang="tr-TR" sz="1800"/>
                <a:t>remaining hops</a:t>
              </a:r>
            </a:p>
            <a:p>
              <a:pPr algn="r"/>
              <a:r>
                <a:rPr lang="en-US" altLang="tr-TR" sz="1800"/>
                <a:t>(decremented at </a:t>
              </a:r>
            </a:p>
            <a:p>
              <a:pPr algn="r"/>
              <a:r>
                <a:rPr lang="en-US" altLang="tr-TR" sz="1800"/>
                <a:t>each router)</a:t>
              </a:r>
            </a:p>
          </p:txBody>
        </p:sp>
        <p:sp>
          <p:nvSpPr>
            <p:cNvPr id="62" name="Line 48"/>
            <p:cNvSpPr>
              <a:spLocks noChangeShapeType="1"/>
            </p:cNvSpPr>
            <p:nvPr/>
          </p:nvSpPr>
          <p:spPr bwMode="auto">
            <a:xfrm>
              <a:off x="1805" y="1700"/>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63" name="Group 63"/>
          <p:cNvGrpSpPr>
            <a:grpSpLocks/>
          </p:cNvGrpSpPr>
          <p:nvPr/>
        </p:nvGrpSpPr>
        <p:grpSpPr bwMode="auto">
          <a:xfrm>
            <a:off x="6532563" y="3987800"/>
            <a:ext cx="2508250" cy="1465263"/>
            <a:chOff x="4115" y="2512"/>
            <a:chExt cx="1580" cy="923"/>
          </a:xfrm>
        </p:grpSpPr>
        <p:sp>
          <p:nvSpPr>
            <p:cNvPr id="64" name="Text Box 52"/>
            <p:cNvSpPr txBox="1">
              <a:spLocks noChangeArrowheads="1"/>
            </p:cNvSpPr>
            <p:nvPr/>
          </p:nvSpPr>
          <p:spPr bwMode="auto">
            <a:xfrm>
              <a:off x="4595" y="2512"/>
              <a:ext cx="110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tr-TR" sz="1800"/>
                <a:t>e.g. timestamp,</a:t>
              </a:r>
            </a:p>
            <a:p>
              <a:r>
                <a:rPr lang="en-US" altLang="tr-TR" sz="1800"/>
                <a:t>record route</a:t>
              </a:r>
            </a:p>
            <a:p>
              <a:r>
                <a:rPr lang="en-US" altLang="tr-TR" sz="1800"/>
                <a:t>taken, specify</a:t>
              </a:r>
            </a:p>
            <a:p>
              <a:r>
                <a:rPr lang="en-US" altLang="tr-TR" sz="1800"/>
                <a:t>list of routers </a:t>
              </a:r>
            </a:p>
            <a:p>
              <a:r>
                <a:rPr lang="en-US" altLang="tr-TR" sz="1800"/>
                <a:t>to visit.</a:t>
              </a:r>
            </a:p>
          </p:txBody>
        </p:sp>
        <p:sp>
          <p:nvSpPr>
            <p:cNvPr id="65" name="Line 53"/>
            <p:cNvSpPr>
              <a:spLocks noChangeShapeType="1"/>
            </p:cNvSpPr>
            <p:nvPr/>
          </p:nvSpPr>
          <p:spPr bwMode="auto">
            <a:xfrm flipH="1">
              <a:off x="4115" y="2651"/>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
        <p:nvSpPr>
          <p:cNvPr id="66" name="Rectangle 54"/>
          <p:cNvSpPr>
            <a:spLocks noChangeArrowheads="1"/>
          </p:cNvSpPr>
          <p:nvPr/>
        </p:nvSpPr>
        <p:spPr bwMode="auto">
          <a:xfrm>
            <a:off x="244475" y="4595813"/>
            <a:ext cx="2620963" cy="16065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tr-TR" sz="2000" i="1">
                <a:solidFill>
                  <a:srgbClr val="CC0000"/>
                </a:solidFill>
              </a:rPr>
              <a:t>how much overhead?</a:t>
            </a:r>
          </a:p>
          <a:p>
            <a:pPr>
              <a:lnSpc>
                <a:spcPct val="85000"/>
              </a:lnSpc>
              <a:spcBef>
                <a:spcPct val="20000"/>
              </a:spcBef>
              <a:buClr>
                <a:srgbClr val="000099"/>
              </a:buClr>
              <a:buSzPct val="65000"/>
              <a:buFont typeface="Wingdings" panose="05000000000000000000" pitchFamily="2" charset="2"/>
              <a:buChar char="v"/>
            </a:pPr>
            <a:r>
              <a:rPr lang="en-US" altLang="tr-TR" sz="2000"/>
              <a:t>20 bytes of TCP</a:t>
            </a:r>
          </a:p>
          <a:p>
            <a:pPr>
              <a:lnSpc>
                <a:spcPct val="85000"/>
              </a:lnSpc>
              <a:spcBef>
                <a:spcPct val="20000"/>
              </a:spcBef>
              <a:buClr>
                <a:srgbClr val="000099"/>
              </a:buClr>
              <a:buSzPct val="65000"/>
              <a:buFont typeface="Wingdings" panose="05000000000000000000" pitchFamily="2" charset="2"/>
              <a:buChar char="v"/>
            </a:pPr>
            <a:r>
              <a:rPr lang="en-US" altLang="tr-TR" sz="2000"/>
              <a:t>20 bytes of IP</a:t>
            </a:r>
          </a:p>
          <a:p>
            <a:pPr>
              <a:lnSpc>
                <a:spcPct val="85000"/>
              </a:lnSpc>
              <a:spcBef>
                <a:spcPct val="20000"/>
              </a:spcBef>
              <a:buClr>
                <a:srgbClr val="000099"/>
              </a:buClr>
              <a:buSzPct val="65000"/>
              <a:buFont typeface="Wingdings" panose="05000000000000000000" pitchFamily="2" charset="2"/>
              <a:buChar char="v"/>
            </a:pPr>
            <a:r>
              <a:rPr lang="en-US" altLang="tr-TR" sz="2000"/>
              <a:t>= 40 bytes + app layer overhead</a:t>
            </a:r>
          </a:p>
        </p:txBody>
      </p:sp>
      <p:sp>
        <p:nvSpPr>
          <p:cNvPr id="2" name="Rectangle 1"/>
          <p:cNvSpPr/>
          <p:nvPr/>
        </p:nvSpPr>
        <p:spPr>
          <a:xfrm>
            <a:off x="382433" y="768212"/>
            <a:ext cx="1791969" cy="1754326"/>
          </a:xfrm>
          <a:prstGeom prst="rect">
            <a:avLst/>
          </a:prstGeom>
        </p:spPr>
        <p:txBody>
          <a:bodyPr wrap="square">
            <a:spAutoFit/>
          </a:bodyPr>
          <a:lstStyle/>
          <a:p>
            <a:r>
              <a:rPr lang="en-US" dirty="0">
                <a:latin typeface="+mn-lt"/>
              </a:rPr>
              <a:t>Assigned by the sender to aid in assembling the fragments of a datagram</a:t>
            </a:r>
            <a:endParaRPr lang="tr-TR" dirty="0">
              <a:latin typeface="+mn-lt"/>
            </a:endParaRPr>
          </a:p>
        </p:txBody>
      </p:sp>
      <p:sp>
        <p:nvSpPr>
          <p:cNvPr id="67" name="Line 36"/>
          <p:cNvSpPr>
            <a:spLocks noChangeShapeType="1"/>
          </p:cNvSpPr>
          <p:nvPr/>
        </p:nvSpPr>
        <p:spPr bwMode="auto">
          <a:xfrm>
            <a:off x="1417007" y="1382394"/>
            <a:ext cx="2258056" cy="87344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Tree>
    <p:extLst>
      <p:ext uri="{BB962C8B-B14F-4D97-AF65-F5344CB8AC3E}">
        <p14:creationId xmlns:p14="http://schemas.microsoft.com/office/powerpoint/2010/main" val="38715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dissolve">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dissolv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dissolv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dissolv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dissolve">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dissolve">
                                      <p:cBhvr>
                                        <p:cTn id="4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F24F5843-AB77-4679-8705-71D461BA1A8B}" type="datetime1">
              <a:rPr lang="en-US">
                <a:latin typeface="Verdana" pitchFamily="34" charset="0"/>
              </a:rPr>
              <a:pPr/>
              <a:t>4/12/2017</a:t>
            </a:fld>
            <a:endParaRPr lang="en-US">
              <a:latin typeface="Verdana" pitchFamily="34" charset="0"/>
            </a:endParaRPr>
          </a:p>
        </p:txBody>
      </p:sp>
      <p:sp>
        <p:nvSpPr>
          <p:cNvPr id="122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a:latin typeface="Verdana" pitchFamily="34" charset="0"/>
              </a:rPr>
              <a:t>Ece GURAN SCHMIDT EE444</a:t>
            </a:r>
          </a:p>
        </p:txBody>
      </p:sp>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98467F2E-8FBD-4365-AA58-7BBDAACE10DE}" type="slidenum">
              <a:rPr lang="en-US">
                <a:latin typeface="Verdana" pitchFamily="34" charset="0"/>
              </a:rPr>
              <a:pPr/>
              <a:t>2</a:t>
            </a:fld>
            <a:endParaRPr lang="en-US">
              <a:latin typeface="Verdana" pitchFamily="34" charset="0"/>
            </a:endParaRPr>
          </a:p>
        </p:txBody>
      </p:sp>
      <p:sp>
        <p:nvSpPr>
          <p:cNvPr id="12293" name="Rectangle 2"/>
          <p:cNvSpPr>
            <a:spLocks noGrp="1" noChangeArrowheads="1"/>
          </p:cNvSpPr>
          <p:nvPr>
            <p:ph type="title"/>
          </p:nvPr>
        </p:nvSpPr>
        <p:spPr/>
        <p:txBody>
          <a:bodyPr/>
          <a:lstStyle/>
          <a:p>
            <a:pPr eaLnBrk="1" hangingPunct="1"/>
            <a:r>
              <a:rPr lang="en-US" smtClean="0"/>
              <a:t>Where are we now?</a:t>
            </a:r>
            <a:endParaRPr lang="en-US" smtClean="0">
              <a:solidFill>
                <a:srgbClr val="969696"/>
              </a:solidFill>
            </a:endParaRPr>
          </a:p>
        </p:txBody>
      </p:sp>
      <p:sp>
        <p:nvSpPr>
          <p:cNvPr id="12294" name="Rectangle 3"/>
          <p:cNvSpPr>
            <a:spLocks noGrp="1" noChangeArrowheads="1"/>
          </p:cNvSpPr>
          <p:nvPr>
            <p:ph type="body" idx="1"/>
          </p:nvPr>
        </p:nvSpPr>
        <p:spPr/>
        <p:txBody>
          <a:bodyPr/>
          <a:lstStyle/>
          <a:p>
            <a:pPr eaLnBrk="1" hangingPunct="1"/>
            <a:r>
              <a:rPr lang="en-US" sz="2400" smtClean="0">
                <a:solidFill>
                  <a:schemeClr val="folHlink"/>
                </a:solidFill>
              </a:rPr>
              <a:t>Introduction to Networking</a:t>
            </a:r>
          </a:p>
          <a:p>
            <a:pPr eaLnBrk="1" hangingPunct="1"/>
            <a:r>
              <a:rPr lang="en-US" sz="2400" smtClean="0">
                <a:solidFill>
                  <a:schemeClr val="folHlink"/>
                </a:solidFill>
              </a:rPr>
              <a:t>Basic Queuing Theory</a:t>
            </a:r>
          </a:p>
          <a:p>
            <a:pPr eaLnBrk="1" hangingPunct="1"/>
            <a:r>
              <a:rPr lang="en-US" sz="2400" smtClean="0">
                <a:solidFill>
                  <a:schemeClr val="folHlink"/>
                </a:solidFill>
              </a:rPr>
              <a:t>Application Layer</a:t>
            </a:r>
          </a:p>
          <a:p>
            <a:pPr eaLnBrk="1" hangingPunct="1"/>
            <a:r>
              <a:rPr lang="en-US" sz="2400" smtClean="0">
                <a:solidFill>
                  <a:schemeClr val="folHlink"/>
                </a:solidFill>
              </a:rPr>
              <a:t>Transport Layer</a:t>
            </a:r>
            <a:r>
              <a:rPr lang="en-US" sz="2400" smtClean="0">
                <a:solidFill>
                  <a:srgbClr val="FF0000"/>
                </a:solidFill>
              </a:rPr>
              <a:t> </a:t>
            </a:r>
          </a:p>
          <a:p>
            <a:pPr eaLnBrk="1" hangingPunct="1"/>
            <a:r>
              <a:rPr lang="en-US" sz="2400" smtClean="0">
                <a:solidFill>
                  <a:srgbClr val="FF0000"/>
                </a:solidFill>
              </a:rPr>
              <a:t>Network Layer</a:t>
            </a:r>
          </a:p>
          <a:p>
            <a:pPr eaLnBrk="1" hangingPunct="1"/>
            <a:r>
              <a:rPr lang="en-US" sz="2400" smtClean="0"/>
              <a:t>Data Link Layer</a:t>
            </a:r>
          </a:p>
          <a:p>
            <a:pPr eaLnBrk="1" hangingPunct="1"/>
            <a:r>
              <a:rPr lang="en-US" sz="2400" smtClean="0"/>
              <a:t>Medium Access Control SubLayer</a:t>
            </a:r>
          </a:p>
          <a:p>
            <a:pPr eaLnBrk="1" hangingPunct="1"/>
            <a:r>
              <a:rPr lang="en-US" sz="2400" smtClean="0">
                <a:solidFill>
                  <a:schemeClr val="bg2"/>
                </a:solidFill>
              </a:rPr>
              <a:t>Physical Layer</a:t>
            </a:r>
          </a:p>
          <a:p>
            <a:pPr eaLnBrk="1" hangingPunct="1"/>
            <a:r>
              <a:rPr lang="en-US" sz="2400" smtClean="0">
                <a:solidFill>
                  <a:schemeClr val="bg2"/>
                </a:solidFill>
              </a:rPr>
              <a:t>Further subjects (we will decide what to talk about based on the time left at the end of the semester)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6D6C0CA2-FD20-45E5-87AD-81F082562699}" type="datetime1">
              <a:rPr lang="en-US" smtClean="0">
                <a:latin typeface="Verdana" pitchFamily="34" charset="0"/>
              </a:rPr>
              <a:pPr/>
              <a:t>4/12/2017</a:t>
            </a:fld>
            <a:endParaRPr lang="en-US" smtClean="0">
              <a:latin typeface="Verdana" pitchFamily="34" charset="0"/>
            </a:endParaRPr>
          </a:p>
        </p:txBody>
      </p:sp>
      <p:sp>
        <p:nvSpPr>
          <p:cNvPr id="1638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1638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C9BAE8E9-9E96-4758-A22F-16C7F2813AEB}" type="slidenum">
              <a:rPr lang="en-US" smtClean="0">
                <a:latin typeface="Verdana" pitchFamily="34" charset="0"/>
              </a:rPr>
              <a:pPr/>
              <a:t>20</a:t>
            </a:fld>
            <a:endParaRPr lang="en-US" smtClean="0">
              <a:latin typeface="Verdana" pitchFamily="34" charset="0"/>
            </a:endParaRPr>
          </a:p>
        </p:txBody>
      </p:sp>
      <p:sp>
        <p:nvSpPr>
          <p:cNvPr id="16389" name="Rectangle 2"/>
          <p:cNvSpPr>
            <a:spLocks noGrp="1" noChangeArrowheads="1"/>
          </p:cNvSpPr>
          <p:nvPr>
            <p:ph type="title"/>
          </p:nvPr>
        </p:nvSpPr>
        <p:spPr/>
        <p:txBody>
          <a:bodyPr/>
          <a:lstStyle/>
          <a:p>
            <a:pPr eaLnBrk="1" hangingPunct="1"/>
            <a:r>
              <a:rPr lang="en-US" sz="3600" smtClean="0"/>
              <a:t>IP Addressing</a:t>
            </a:r>
            <a:endParaRPr lang="en-US" smtClean="0"/>
          </a:p>
        </p:txBody>
      </p:sp>
      <p:sp>
        <p:nvSpPr>
          <p:cNvPr id="1219587" name="Rectangle 3"/>
          <p:cNvSpPr>
            <a:spLocks noGrp="1" noChangeArrowheads="1"/>
          </p:cNvSpPr>
          <p:nvPr>
            <p:ph type="body" sz="half" idx="1"/>
          </p:nvPr>
        </p:nvSpPr>
        <p:spPr>
          <a:xfrm>
            <a:off x="476250" y="1333500"/>
            <a:ext cx="3638550" cy="4648200"/>
          </a:xfrm>
        </p:spPr>
        <p:txBody>
          <a:bodyPr/>
          <a:lstStyle/>
          <a:p>
            <a:pPr eaLnBrk="1" hangingPunct="1"/>
            <a:r>
              <a:rPr lang="en-US" sz="2400" i="1" dirty="0" smtClean="0">
                <a:solidFill>
                  <a:srgbClr val="FF0000"/>
                </a:solidFill>
              </a:rPr>
              <a:t>interface:</a:t>
            </a:r>
            <a:r>
              <a:rPr lang="en-US" sz="2400" dirty="0" smtClean="0"/>
              <a:t> connection between host/router and physical link</a:t>
            </a:r>
          </a:p>
          <a:p>
            <a:pPr lvl="1" eaLnBrk="1" hangingPunct="1"/>
            <a:r>
              <a:rPr lang="en-US" sz="2200" dirty="0" smtClean="0"/>
              <a:t>router’s typically have multiple interfaces</a:t>
            </a:r>
          </a:p>
          <a:p>
            <a:pPr lvl="1" eaLnBrk="1" hangingPunct="1"/>
            <a:r>
              <a:rPr lang="en-US" sz="2200" dirty="0" smtClean="0"/>
              <a:t>host may have multiple interfaces</a:t>
            </a:r>
          </a:p>
          <a:p>
            <a:pPr lvl="1" eaLnBrk="1" hangingPunct="1"/>
            <a:r>
              <a:rPr lang="en-US" sz="2200" dirty="0" smtClean="0">
                <a:solidFill>
                  <a:srgbClr val="FF0000"/>
                </a:solidFill>
              </a:rPr>
              <a:t>IP addresses associated with each interface</a:t>
            </a:r>
            <a:endParaRPr lang="en-US" dirty="0" smtClean="0">
              <a:solidFill>
                <a:srgbClr val="FF0000"/>
              </a:solidFill>
            </a:endParaRPr>
          </a:p>
          <a:p>
            <a:pPr eaLnBrk="1" hangingPunct="1"/>
            <a:r>
              <a:rPr lang="en-US" sz="2400" dirty="0" smtClean="0">
                <a:solidFill>
                  <a:srgbClr val="FF0000"/>
                </a:solidFill>
              </a:rPr>
              <a:t>IP address:</a:t>
            </a:r>
            <a:r>
              <a:rPr lang="en-US" sz="2400" dirty="0" smtClean="0"/>
              <a:t> 32-bit identifier for host, router </a:t>
            </a:r>
            <a:r>
              <a:rPr lang="en-US" sz="2400" i="1" dirty="0" smtClean="0"/>
              <a:t>interface</a:t>
            </a:r>
            <a:r>
              <a:rPr lang="en-US" sz="2400" dirty="0" smtClean="0"/>
              <a:t> </a:t>
            </a:r>
          </a:p>
        </p:txBody>
      </p:sp>
      <p:graphicFrame>
        <p:nvGraphicFramePr>
          <p:cNvPr id="16391" name="Object 4"/>
          <p:cNvGraphicFramePr>
            <a:graphicFrameLocks noChangeAspect="1"/>
          </p:cNvGraphicFramePr>
          <p:nvPr/>
        </p:nvGraphicFramePr>
        <p:xfrm>
          <a:off x="4456113" y="1265238"/>
          <a:ext cx="584200" cy="463550"/>
        </p:xfrm>
        <a:graphic>
          <a:graphicData uri="http://schemas.openxmlformats.org/presentationml/2006/ole">
            <mc:AlternateContent xmlns:mc="http://schemas.openxmlformats.org/markup-compatibility/2006">
              <mc:Choice xmlns:v="urn:schemas-microsoft-com:vml" Requires="v">
                <p:oleObj spid="_x0000_s65025"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113" y="1265238"/>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Line 5"/>
          <p:cNvSpPr>
            <a:spLocks noChangeShapeType="1"/>
          </p:cNvSpPr>
          <p:nvPr/>
        </p:nvSpPr>
        <p:spPr bwMode="auto">
          <a:xfrm>
            <a:off x="5016500" y="163830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393" name="Line 6"/>
          <p:cNvSpPr>
            <a:spLocks noChangeShapeType="1"/>
          </p:cNvSpPr>
          <p:nvPr/>
        </p:nvSpPr>
        <p:spPr bwMode="auto">
          <a:xfrm flipH="1">
            <a:off x="5307013" y="1624013"/>
            <a:ext cx="0" cy="12906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394" name="Line 7"/>
          <p:cNvSpPr>
            <a:spLocks noChangeShapeType="1"/>
          </p:cNvSpPr>
          <p:nvPr/>
        </p:nvSpPr>
        <p:spPr bwMode="auto">
          <a:xfrm flipV="1">
            <a:off x="5016500" y="2282825"/>
            <a:ext cx="2778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395" name="Line 8"/>
          <p:cNvSpPr>
            <a:spLocks noChangeShapeType="1"/>
          </p:cNvSpPr>
          <p:nvPr/>
        </p:nvSpPr>
        <p:spPr bwMode="auto">
          <a:xfrm>
            <a:off x="5026025" y="2909888"/>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6396" name="Object 9"/>
          <p:cNvGraphicFramePr>
            <a:graphicFrameLocks noChangeAspect="1"/>
          </p:cNvGraphicFramePr>
          <p:nvPr/>
        </p:nvGraphicFramePr>
        <p:xfrm>
          <a:off x="4456113" y="1931988"/>
          <a:ext cx="584200" cy="463550"/>
        </p:xfrm>
        <a:graphic>
          <a:graphicData uri="http://schemas.openxmlformats.org/presentationml/2006/ole">
            <mc:AlternateContent xmlns:mc="http://schemas.openxmlformats.org/markup-compatibility/2006">
              <mc:Choice xmlns:v="urn:schemas-microsoft-com:vml" Requires="v">
                <p:oleObj spid="_x0000_s65026"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113" y="1931988"/>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7" name="Object 10"/>
          <p:cNvGraphicFramePr>
            <a:graphicFrameLocks noChangeAspect="1"/>
          </p:cNvGraphicFramePr>
          <p:nvPr/>
        </p:nvGraphicFramePr>
        <p:xfrm>
          <a:off x="4456113" y="2541588"/>
          <a:ext cx="584200" cy="463550"/>
        </p:xfrm>
        <a:graphic>
          <a:graphicData uri="http://schemas.openxmlformats.org/presentationml/2006/ole">
            <mc:AlternateContent xmlns:mc="http://schemas.openxmlformats.org/markup-compatibility/2006">
              <mc:Choice xmlns:v="urn:schemas-microsoft-com:vml" Requires="v">
                <p:oleObj spid="_x0000_s65027"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113" y="2541588"/>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8" name="Line 11"/>
          <p:cNvSpPr>
            <a:spLocks noChangeShapeType="1"/>
          </p:cNvSpPr>
          <p:nvPr/>
        </p:nvSpPr>
        <p:spPr bwMode="auto">
          <a:xfrm>
            <a:off x="5307013" y="2481263"/>
            <a:ext cx="10350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6399" name="Group 12"/>
          <p:cNvGrpSpPr>
            <a:grpSpLocks/>
          </p:cNvGrpSpPr>
          <p:nvPr/>
        </p:nvGrpSpPr>
        <p:grpSpPr bwMode="auto">
          <a:xfrm>
            <a:off x="6249988" y="2446338"/>
            <a:ext cx="711200" cy="381000"/>
            <a:chOff x="3600" y="219"/>
            <a:chExt cx="360" cy="175"/>
          </a:xfrm>
        </p:grpSpPr>
        <p:sp>
          <p:nvSpPr>
            <p:cNvPr id="16443" name="Oval 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p>
          </p:txBody>
        </p:sp>
        <p:sp>
          <p:nvSpPr>
            <p:cNvPr id="16444" name="Line 1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45" name="Line 1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46" name="Rectangle 1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Times New Roman" pitchFamily="18" charset="0"/>
              </a:endParaRPr>
            </a:p>
          </p:txBody>
        </p:sp>
        <p:sp>
          <p:nvSpPr>
            <p:cNvPr id="16447" name="Oval 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p>
          </p:txBody>
        </p:sp>
        <p:grpSp>
          <p:nvGrpSpPr>
            <p:cNvPr id="16448" name="Group 18"/>
            <p:cNvGrpSpPr>
              <a:grpSpLocks/>
            </p:cNvGrpSpPr>
            <p:nvPr/>
          </p:nvGrpSpPr>
          <p:grpSpPr bwMode="auto">
            <a:xfrm>
              <a:off x="3686" y="244"/>
              <a:ext cx="177" cy="66"/>
              <a:chOff x="2848" y="848"/>
              <a:chExt cx="140" cy="98"/>
            </a:xfrm>
          </p:grpSpPr>
          <p:sp>
            <p:nvSpPr>
              <p:cNvPr id="16453" name="Line 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54" name="Line 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55" name="Line 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449" name="Group 22"/>
            <p:cNvGrpSpPr>
              <a:grpSpLocks/>
            </p:cNvGrpSpPr>
            <p:nvPr/>
          </p:nvGrpSpPr>
          <p:grpSpPr bwMode="auto">
            <a:xfrm flipV="1">
              <a:off x="3686" y="243"/>
              <a:ext cx="177" cy="66"/>
              <a:chOff x="2848" y="848"/>
              <a:chExt cx="140" cy="98"/>
            </a:xfrm>
          </p:grpSpPr>
          <p:sp>
            <p:nvSpPr>
              <p:cNvPr id="16450" name="Line 2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51" name="Line 2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52" name="Line 2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16400" name="Text Box 26"/>
          <p:cNvSpPr txBox="1">
            <a:spLocks noChangeArrowheads="1"/>
          </p:cNvSpPr>
          <p:nvPr/>
        </p:nvSpPr>
        <p:spPr bwMode="auto">
          <a:xfrm>
            <a:off x="4975225" y="13128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223.1.1.1</a:t>
            </a:r>
            <a:endParaRPr lang="en-US">
              <a:latin typeface="Comic Sans MS" pitchFamily="66" charset="0"/>
            </a:endParaRPr>
          </a:p>
        </p:txBody>
      </p:sp>
      <p:grpSp>
        <p:nvGrpSpPr>
          <p:cNvPr id="16401" name="Group 27"/>
          <p:cNvGrpSpPr>
            <a:grpSpLocks/>
          </p:cNvGrpSpPr>
          <p:nvPr/>
        </p:nvGrpSpPr>
        <p:grpSpPr bwMode="auto">
          <a:xfrm>
            <a:off x="4975225" y="1955800"/>
            <a:ext cx="1031875" cy="336550"/>
            <a:chOff x="3251" y="608"/>
            <a:chExt cx="650" cy="212"/>
          </a:xfrm>
        </p:grpSpPr>
        <p:sp>
          <p:nvSpPr>
            <p:cNvPr id="16441" name="Rectangle 28"/>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16442" name="Text Box 29"/>
            <p:cNvSpPr txBox="1">
              <a:spLocks noChangeArrowheads="1"/>
            </p:cNvSpPr>
            <p:nvPr/>
          </p:nvSpPr>
          <p:spPr bwMode="auto">
            <a:xfrm>
              <a:off x="3251" y="608"/>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223.1.1.2</a:t>
              </a:r>
              <a:endParaRPr lang="en-US">
                <a:latin typeface="Comic Sans MS" pitchFamily="66" charset="0"/>
              </a:endParaRPr>
            </a:p>
          </p:txBody>
        </p:sp>
      </p:grpSp>
      <p:sp>
        <p:nvSpPr>
          <p:cNvPr id="16402" name="Text Box 30"/>
          <p:cNvSpPr txBox="1">
            <a:spLocks noChangeArrowheads="1"/>
          </p:cNvSpPr>
          <p:nvPr/>
        </p:nvSpPr>
        <p:spPr bwMode="auto">
          <a:xfrm>
            <a:off x="4860925" y="28940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223.1.1.3</a:t>
            </a:r>
            <a:endParaRPr lang="en-US">
              <a:latin typeface="Comic Sans MS" pitchFamily="66" charset="0"/>
            </a:endParaRPr>
          </a:p>
        </p:txBody>
      </p:sp>
      <p:sp>
        <p:nvSpPr>
          <p:cNvPr id="16403" name="Text Box 31"/>
          <p:cNvSpPr txBox="1">
            <a:spLocks noChangeArrowheads="1"/>
          </p:cNvSpPr>
          <p:nvPr/>
        </p:nvSpPr>
        <p:spPr bwMode="auto">
          <a:xfrm>
            <a:off x="5651500" y="22225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223.1.1.4</a:t>
            </a:r>
            <a:endParaRPr lang="en-US">
              <a:latin typeface="Comic Sans MS" pitchFamily="66" charset="0"/>
            </a:endParaRPr>
          </a:p>
        </p:txBody>
      </p:sp>
      <p:sp>
        <p:nvSpPr>
          <p:cNvPr id="16404" name="Line 32"/>
          <p:cNvSpPr>
            <a:spLocks noChangeShapeType="1"/>
          </p:cNvSpPr>
          <p:nvPr/>
        </p:nvSpPr>
        <p:spPr bwMode="auto">
          <a:xfrm>
            <a:off x="6854825" y="2490788"/>
            <a:ext cx="101600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5" name="Text Box 33"/>
          <p:cNvSpPr txBox="1">
            <a:spLocks noChangeArrowheads="1"/>
          </p:cNvSpPr>
          <p:nvPr/>
        </p:nvSpPr>
        <p:spPr bwMode="auto">
          <a:xfrm>
            <a:off x="6727825" y="22129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223.1.2.9</a:t>
            </a:r>
            <a:endParaRPr lang="en-US">
              <a:latin typeface="Comic Sans MS" pitchFamily="66" charset="0"/>
            </a:endParaRPr>
          </a:p>
        </p:txBody>
      </p:sp>
      <p:sp>
        <p:nvSpPr>
          <p:cNvPr id="16406" name="Line 34"/>
          <p:cNvSpPr>
            <a:spLocks noChangeShapeType="1"/>
          </p:cNvSpPr>
          <p:nvPr/>
        </p:nvSpPr>
        <p:spPr bwMode="auto">
          <a:xfrm flipH="1">
            <a:off x="7878763" y="1795463"/>
            <a:ext cx="0" cy="12906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6407" name="Object 35"/>
          <p:cNvGraphicFramePr>
            <a:graphicFrameLocks noChangeAspect="1"/>
          </p:cNvGraphicFramePr>
          <p:nvPr/>
        </p:nvGraphicFramePr>
        <p:xfrm>
          <a:off x="8056563" y="1503363"/>
          <a:ext cx="584200" cy="463550"/>
        </p:xfrm>
        <a:graphic>
          <a:graphicData uri="http://schemas.openxmlformats.org/presentationml/2006/ole">
            <mc:AlternateContent xmlns:mc="http://schemas.openxmlformats.org/markup-compatibility/2006">
              <mc:Choice xmlns:v="urn:schemas-microsoft-com:vml" Requires="v">
                <p:oleObj spid="_x0000_s65028" name="Clip" r:id="rId7" imgW="1307263" imgH="1084139" progId="MS_ClipArt_Gallery.2">
                  <p:embed/>
                </p:oleObj>
              </mc:Choice>
              <mc:Fallback>
                <p:oleObj name="Clip" r:id="rId7"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6563" y="1503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8" name="Line 36"/>
          <p:cNvSpPr>
            <a:spLocks noChangeShapeType="1"/>
          </p:cNvSpPr>
          <p:nvPr/>
        </p:nvSpPr>
        <p:spPr bwMode="auto">
          <a:xfrm>
            <a:off x="7878763" y="18002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6409" name="Object 37"/>
          <p:cNvGraphicFramePr>
            <a:graphicFrameLocks noChangeAspect="1"/>
          </p:cNvGraphicFramePr>
          <p:nvPr/>
        </p:nvGraphicFramePr>
        <p:xfrm>
          <a:off x="8061325" y="2884488"/>
          <a:ext cx="584200" cy="463550"/>
        </p:xfrm>
        <a:graphic>
          <a:graphicData uri="http://schemas.openxmlformats.org/presentationml/2006/ole">
            <mc:AlternateContent xmlns:mc="http://schemas.openxmlformats.org/markup-compatibility/2006">
              <mc:Choice xmlns:v="urn:schemas-microsoft-com:vml" Requires="v">
                <p:oleObj spid="_x0000_s65029"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325" y="2884488"/>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0" name="Line 38"/>
          <p:cNvSpPr>
            <a:spLocks noChangeShapeType="1"/>
          </p:cNvSpPr>
          <p:nvPr/>
        </p:nvSpPr>
        <p:spPr bwMode="auto">
          <a:xfrm>
            <a:off x="7878763" y="30718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6411" name="Group 39"/>
          <p:cNvGrpSpPr>
            <a:grpSpLocks/>
          </p:cNvGrpSpPr>
          <p:nvPr/>
        </p:nvGrpSpPr>
        <p:grpSpPr bwMode="auto">
          <a:xfrm>
            <a:off x="7189788" y="2732088"/>
            <a:ext cx="1031875" cy="336550"/>
            <a:chOff x="4532" y="1229"/>
            <a:chExt cx="650" cy="212"/>
          </a:xfrm>
        </p:grpSpPr>
        <p:sp>
          <p:nvSpPr>
            <p:cNvPr id="16439" name="Rectangle 40"/>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16440" name="Text Box 41"/>
            <p:cNvSpPr txBox="1">
              <a:spLocks noChangeArrowheads="1"/>
            </p:cNvSpPr>
            <p:nvPr/>
          </p:nvSpPr>
          <p:spPr bwMode="auto">
            <a:xfrm>
              <a:off x="4532" y="122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223.1.2.2</a:t>
              </a:r>
              <a:endParaRPr lang="en-US">
                <a:latin typeface="Comic Sans MS" pitchFamily="66" charset="0"/>
              </a:endParaRPr>
            </a:p>
          </p:txBody>
        </p:sp>
      </p:grpSp>
      <p:grpSp>
        <p:nvGrpSpPr>
          <p:cNvPr id="16412" name="Group 42"/>
          <p:cNvGrpSpPr>
            <a:grpSpLocks/>
          </p:cNvGrpSpPr>
          <p:nvPr/>
        </p:nvGrpSpPr>
        <p:grpSpPr bwMode="auto">
          <a:xfrm>
            <a:off x="7151688" y="1760538"/>
            <a:ext cx="1031875" cy="336550"/>
            <a:chOff x="4532" y="1229"/>
            <a:chExt cx="650" cy="212"/>
          </a:xfrm>
        </p:grpSpPr>
        <p:sp>
          <p:nvSpPr>
            <p:cNvPr id="16437" name="Rectangle 43"/>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16438" name="Text Box 44"/>
            <p:cNvSpPr txBox="1">
              <a:spLocks noChangeArrowheads="1"/>
            </p:cNvSpPr>
            <p:nvPr/>
          </p:nvSpPr>
          <p:spPr bwMode="auto">
            <a:xfrm>
              <a:off x="4532" y="122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223.1.2.1</a:t>
              </a:r>
              <a:endParaRPr lang="en-US">
                <a:latin typeface="Comic Sans MS" pitchFamily="66" charset="0"/>
              </a:endParaRPr>
            </a:p>
          </p:txBody>
        </p:sp>
      </p:grpSp>
      <p:sp>
        <p:nvSpPr>
          <p:cNvPr id="16413" name="Line 45"/>
          <p:cNvSpPr>
            <a:spLocks noChangeShapeType="1"/>
          </p:cNvSpPr>
          <p:nvPr/>
        </p:nvSpPr>
        <p:spPr bwMode="auto">
          <a:xfrm flipH="1">
            <a:off x="6616700" y="2828925"/>
            <a:ext cx="0" cy="1290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4" name="Line 46"/>
          <p:cNvSpPr>
            <a:spLocks noChangeShapeType="1"/>
          </p:cNvSpPr>
          <p:nvPr/>
        </p:nvSpPr>
        <p:spPr bwMode="auto">
          <a:xfrm flipH="1">
            <a:off x="6007100" y="4110038"/>
            <a:ext cx="11858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5" name="Line 47"/>
          <p:cNvSpPr>
            <a:spLocks noChangeShapeType="1"/>
          </p:cNvSpPr>
          <p:nvPr/>
        </p:nvSpPr>
        <p:spPr bwMode="auto">
          <a:xfrm flipH="1" flipV="1">
            <a:off x="6003925" y="41021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6" name="Line 48"/>
          <p:cNvSpPr>
            <a:spLocks noChangeShapeType="1"/>
          </p:cNvSpPr>
          <p:nvPr/>
        </p:nvSpPr>
        <p:spPr bwMode="auto">
          <a:xfrm flipH="1" flipV="1">
            <a:off x="7180263" y="41068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6417" name="Object 49"/>
          <p:cNvGraphicFramePr>
            <a:graphicFrameLocks noChangeAspect="1"/>
          </p:cNvGraphicFramePr>
          <p:nvPr/>
        </p:nvGraphicFramePr>
        <p:xfrm>
          <a:off x="6965950" y="4265613"/>
          <a:ext cx="584200" cy="463550"/>
        </p:xfrm>
        <a:graphic>
          <a:graphicData uri="http://schemas.openxmlformats.org/presentationml/2006/ole">
            <mc:AlternateContent xmlns:mc="http://schemas.openxmlformats.org/markup-compatibility/2006">
              <mc:Choice xmlns:v="urn:schemas-microsoft-com:vml" Requires="v">
                <p:oleObj spid="_x0000_s65030" name="Clip" r:id="rId9" imgW="1307263" imgH="1084139" progId="MS_ClipArt_Gallery.2">
                  <p:embed/>
                </p:oleObj>
              </mc:Choice>
              <mc:Fallback>
                <p:oleObj name="Clip" r:id="rId9"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950" y="42656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8" name="Object 50"/>
          <p:cNvGraphicFramePr>
            <a:graphicFrameLocks noChangeAspect="1"/>
          </p:cNvGraphicFramePr>
          <p:nvPr/>
        </p:nvGraphicFramePr>
        <p:xfrm>
          <a:off x="5708650" y="4279900"/>
          <a:ext cx="584200" cy="463550"/>
        </p:xfrm>
        <a:graphic>
          <a:graphicData uri="http://schemas.openxmlformats.org/presentationml/2006/ole">
            <mc:AlternateContent xmlns:mc="http://schemas.openxmlformats.org/markup-compatibility/2006">
              <mc:Choice xmlns:v="urn:schemas-microsoft-com:vml" Requires="v">
                <p:oleObj spid="_x0000_s65031"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650" y="42799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19" name="Group 51"/>
          <p:cNvGrpSpPr>
            <a:grpSpLocks/>
          </p:cNvGrpSpPr>
          <p:nvPr/>
        </p:nvGrpSpPr>
        <p:grpSpPr bwMode="auto">
          <a:xfrm>
            <a:off x="7151688" y="3984625"/>
            <a:ext cx="1031875" cy="336550"/>
            <a:chOff x="4532" y="1229"/>
            <a:chExt cx="650" cy="212"/>
          </a:xfrm>
        </p:grpSpPr>
        <p:sp>
          <p:nvSpPr>
            <p:cNvPr id="16435" name="Rectangle 52"/>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16436" name="Text Box 53"/>
            <p:cNvSpPr txBox="1">
              <a:spLocks noChangeArrowheads="1"/>
            </p:cNvSpPr>
            <p:nvPr/>
          </p:nvSpPr>
          <p:spPr bwMode="auto">
            <a:xfrm>
              <a:off x="4532" y="122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223.1.3.2</a:t>
              </a:r>
              <a:endParaRPr lang="en-US">
                <a:latin typeface="Comic Sans MS" pitchFamily="66" charset="0"/>
              </a:endParaRPr>
            </a:p>
          </p:txBody>
        </p:sp>
      </p:grpSp>
      <p:grpSp>
        <p:nvGrpSpPr>
          <p:cNvPr id="16420" name="Group 54"/>
          <p:cNvGrpSpPr>
            <a:grpSpLocks/>
          </p:cNvGrpSpPr>
          <p:nvPr/>
        </p:nvGrpSpPr>
        <p:grpSpPr bwMode="auto">
          <a:xfrm>
            <a:off x="5003800" y="4013200"/>
            <a:ext cx="1031875" cy="336550"/>
            <a:chOff x="4532" y="1229"/>
            <a:chExt cx="650" cy="212"/>
          </a:xfrm>
        </p:grpSpPr>
        <p:sp>
          <p:nvSpPr>
            <p:cNvPr id="16433" name="Rectangle 55"/>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16434" name="Text Box 56"/>
            <p:cNvSpPr txBox="1">
              <a:spLocks noChangeArrowheads="1"/>
            </p:cNvSpPr>
            <p:nvPr/>
          </p:nvSpPr>
          <p:spPr bwMode="auto">
            <a:xfrm>
              <a:off x="4532" y="122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223.1.3.1</a:t>
              </a:r>
              <a:endParaRPr lang="en-US">
                <a:latin typeface="Comic Sans MS" pitchFamily="66" charset="0"/>
              </a:endParaRPr>
            </a:p>
          </p:txBody>
        </p:sp>
      </p:grpSp>
      <p:grpSp>
        <p:nvGrpSpPr>
          <p:cNvPr id="16421" name="Group 57"/>
          <p:cNvGrpSpPr>
            <a:grpSpLocks/>
          </p:cNvGrpSpPr>
          <p:nvPr/>
        </p:nvGrpSpPr>
        <p:grpSpPr bwMode="auto">
          <a:xfrm>
            <a:off x="6003925" y="2874963"/>
            <a:ext cx="1144588" cy="336550"/>
            <a:chOff x="4532" y="1229"/>
            <a:chExt cx="721" cy="212"/>
          </a:xfrm>
        </p:grpSpPr>
        <p:sp>
          <p:nvSpPr>
            <p:cNvPr id="16431" name="Rectangle 58"/>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16432" name="Text Box 59"/>
            <p:cNvSpPr txBox="1">
              <a:spLocks noChangeArrowheads="1"/>
            </p:cNvSpPr>
            <p:nvPr/>
          </p:nvSpPr>
          <p:spPr bwMode="auto">
            <a:xfrm>
              <a:off x="4532" y="1229"/>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223.1.3.27</a:t>
              </a:r>
              <a:endParaRPr lang="en-US">
                <a:latin typeface="Comic Sans MS" pitchFamily="66" charset="0"/>
              </a:endParaRPr>
            </a:p>
          </p:txBody>
        </p:sp>
      </p:grpSp>
      <p:sp>
        <p:nvSpPr>
          <p:cNvPr id="16422" name="Text Box 60"/>
          <p:cNvSpPr txBox="1">
            <a:spLocks noChangeArrowheads="1"/>
          </p:cNvSpPr>
          <p:nvPr/>
        </p:nvSpPr>
        <p:spPr bwMode="auto">
          <a:xfrm>
            <a:off x="3984625" y="5341938"/>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223.1.1.1 = 11011111 00000001 00000001 00000001</a:t>
            </a:r>
            <a:endParaRPr lang="en-US">
              <a:latin typeface="Comic Sans MS" pitchFamily="66" charset="0"/>
            </a:endParaRPr>
          </a:p>
        </p:txBody>
      </p:sp>
      <p:sp>
        <p:nvSpPr>
          <p:cNvPr id="16423" name="Freeform 61"/>
          <p:cNvSpPr>
            <a:spLocks/>
          </p:cNvSpPr>
          <p:nvPr/>
        </p:nvSpPr>
        <p:spPr bwMode="auto">
          <a:xfrm>
            <a:off x="5162550" y="5597525"/>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6424" name="Freeform 62"/>
          <p:cNvSpPr>
            <a:spLocks/>
          </p:cNvSpPr>
          <p:nvPr/>
        </p:nvSpPr>
        <p:spPr bwMode="auto">
          <a:xfrm>
            <a:off x="6124575" y="5616575"/>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6425" name="Freeform 63"/>
          <p:cNvSpPr>
            <a:spLocks/>
          </p:cNvSpPr>
          <p:nvPr/>
        </p:nvSpPr>
        <p:spPr bwMode="auto">
          <a:xfrm>
            <a:off x="7089775" y="5619750"/>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6426" name="Freeform 64"/>
          <p:cNvSpPr>
            <a:spLocks/>
          </p:cNvSpPr>
          <p:nvPr/>
        </p:nvSpPr>
        <p:spPr bwMode="auto">
          <a:xfrm>
            <a:off x="8054975" y="5622925"/>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6427" name="Text Box 65"/>
          <p:cNvSpPr txBox="1">
            <a:spLocks noChangeArrowheads="1"/>
          </p:cNvSpPr>
          <p:nvPr/>
        </p:nvSpPr>
        <p:spPr bwMode="auto">
          <a:xfrm>
            <a:off x="5360988" y="581818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a:t>
            </a:r>
            <a:endParaRPr lang="en-US">
              <a:latin typeface="Comic Sans MS" pitchFamily="66" charset="0"/>
            </a:endParaRPr>
          </a:p>
        </p:txBody>
      </p:sp>
      <p:sp>
        <p:nvSpPr>
          <p:cNvPr id="16428" name="Text Box 66"/>
          <p:cNvSpPr txBox="1">
            <a:spLocks noChangeArrowheads="1"/>
          </p:cNvSpPr>
          <p:nvPr/>
        </p:nvSpPr>
        <p:spPr bwMode="auto">
          <a:xfrm>
            <a:off x="6403975"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1</a:t>
            </a:r>
            <a:endParaRPr lang="en-US">
              <a:latin typeface="Comic Sans MS" pitchFamily="66" charset="0"/>
            </a:endParaRPr>
          </a:p>
        </p:txBody>
      </p:sp>
      <p:sp>
        <p:nvSpPr>
          <p:cNvPr id="16429" name="Text Box 67"/>
          <p:cNvSpPr txBox="1">
            <a:spLocks noChangeArrowheads="1"/>
          </p:cNvSpPr>
          <p:nvPr/>
        </p:nvSpPr>
        <p:spPr bwMode="auto">
          <a:xfrm>
            <a:off x="8361363"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1</a:t>
            </a:r>
            <a:endParaRPr lang="en-US">
              <a:latin typeface="Comic Sans MS" pitchFamily="66" charset="0"/>
            </a:endParaRPr>
          </a:p>
        </p:txBody>
      </p:sp>
      <p:sp>
        <p:nvSpPr>
          <p:cNvPr id="16430" name="Text Box 68"/>
          <p:cNvSpPr txBox="1">
            <a:spLocks noChangeArrowheads="1"/>
          </p:cNvSpPr>
          <p:nvPr/>
        </p:nvSpPr>
        <p:spPr bwMode="auto">
          <a:xfrm>
            <a:off x="7342188"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1</a:t>
            </a:r>
            <a:endParaRPr lang="en-US">
              <a:latin typeface="Comic Sans MS" pitchFamily="66" charset="0"/>
            </a:endParaRPr>
          </a:p>
        </p:txBody>
      </p:sp>
    </p:spTree>
    <p:extLst>
      <p:ext uri="{BB962C8B-B14F-4D97-AF65-F5344CB8AC3E}">
        <p14:creationId xmlns:p14="http://schemas.microsoft.com/office/powerpoint/2010/main" val="33181768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95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9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8004DF48-3856-43EA-BFB7-087204C71495}" type="datetime1">
              <a:rPr lang="en-US" smtClean="0">
                <a:latin typeface="Verdana" pitchFamily="34" charset="0"/>
              </a:rPr>
              <a:pPr/>
              <a:t>4/12/2017</a:t>
            </a:fld>
            <a:endParaRPr lang="en-US" smtClean="0">
              <a:latin typeface="Verdana" pitchFamily="34" charset="0"/>
            </a:endParaRPr>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E1C07000-69AC-4A83-AA97-C7D4C1A857E5}" type="slidenum">
              <a:rPr lang="en-US" smtClean="0">
                <a:latin typeface="Verdana" pitchFamily="34" charset="0"/>
              </a:rPr>
              <a:pPr/>
              <a:t>21</a:t>
            </a:fld>
            <a:endParaRPr lang="en-US" smtClean="0">
              <a:latin typeface="Verdana" pitchFamily="34" charset="0"/>
            </a:endParaRPr>
          </a:p>
        </p:txBody>
      </p:sp>
      <p:sp>
        <p:nvSpPr>
          <p:cNvPr id="19461" name="Rectangle 2"/>
          <p:cNvSpPr>
            <a:spLocks noGrp="1" noChangeArrowheads="1"/>
          </p:cNvSpPr>
          <p:nvPr>
            <p:ph type="title"/>
          </p:nvPr>
        </p:nvSpPr>
        <p:spPr/>
        <p:txBody>
          <a:bodyPr/>
          <a:lstStyle/>
          <a:p>
            <a:pPr eaLnBrk="1" hangingPunct="1"/>
            <a:r>
              <a:rPr lang="en-US" sz="3600" dirty="0" smtClean="0"/>
              <a:t>What does a forwarding table look like?</a:t>
            </a:r>
          </a:p>
        </p:txBody>
      </p:sp>
      <p:grpSp>
        <p:nvGrpSpPr>
          <p:cNvPr id="19462" name="Group 29"/>
          <p:cNvGrpSpPr>
            <a:grpSpLocks/>
          </p:cNvGrpSpPr>
          <p:nvPr/>
        </p:nvGrpSpPr>
        <p:grpSpPr bwMode="auto">
          <a:xfrm>
            <a:off x="4937806" y="1321709"/>
            <a:ext cx="4016375" cy="2003425"/>
            <a:chOff x="2443" y="760"/>
            <a:chExt cx="2530" cy="1262"/>
          </a:xfrm>
        </p:grpSpPr>
        <p:grpSp>
          <p:nvGrpSpPr>
            <p:cNvPr id="19466" name="Group 5"/>
            <p:cNvGrpSpPr>
              <a:grpSpLocks/>
            </p:cNvGrpSpPr>
            <p:nvPr/>
          </p:nvGrpSpPr>
          <p:grpSpPr bwMode="auto">
            <a:xfrm>
              <a:off x="3371" y="1599"/>
              <a:ext cx="585" cy="423"/>
              <a:chOff x="3600" y="219"/>
              <a:chExt cx="360" cy="175"/>
            </a:xfrm>
          </p:grpSpPr>
          <p:sp>
            <p:nvSpPr>
              <p:cNvPr id="19473"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p>
            </p:txBody>
          </p:sp>
          <p:sp>
            <p:nvSpPr>
              <p:cNvPr id="19474"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75"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76"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Times New Roman" pitchFamily="18" charset="0"/>
                </a:endParaRPr>
              </a:p>
            </p:txBody>
          </p:sp>
          <p:sp>
            <p:nvSpPr>
              <p:cNvPr id="19477"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p>
            </p:txBody>
          </p:sp>
          <p:grpSp>
            <p:nvGrpSpPr>
              <p:cNvPr id="19478" name="Group 11"/>
              <p:cNvGrpSpPr>
                <a:grpSpLocks/>
              </p:cNvGrpSpPr>
              <p:nvPr/>
            </p:nvGrpSpPr>
            <p:grpSpPr bwMode="auto">
              <a:xfrm>
                <a:off x="3686" y="244"/>
                <a:ext cx="177" cy="66"/>
                <a:chOff x="2848" y="848"/>
                <a:chExt cx="140" cy="98"/>
              </a:xfrm>
            </p:grpSpPr>
            <p:sp>
              <p:nvSpPr>
                <p:cNvPr id="19483"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84"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85"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9479" name="Group 15"/>
              <p:cNvGrpSpPr>
                <a:grpSpLocks/>
              </p:cNvGrpSpPr>
              <p:nvPr/>
            </p:nvGrpSpPr>
            <p:grpSpPr bwMode="auto">
              <a:xfrm flipV="1">
                <a:off x="3686" y="243"/>
                <a:ext cx="177" cy="66"/>
                <a:chOff x="2848" y="848"/>
                <a:chExt cx="140" cy="98"/>
              </a:xfrm>
            </p:grpSpPr>
            <p:sp>
              <p:nvSpPr>
                <p:cNvPr id="19480"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81"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82"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19467" name="Line 19"/>
            <p:cNvSpPr>
              <a:spLocks noChangeShapeType="1"/>
            </p:cNvSpPr>
            <p:nvPr/>
          </p:nvSpPr>
          <p:spPr bwMode="auto">
            <a:xfrm flipH="1" flipV="1">
              <a:off x="2560" y="1685"/>
              <a:ext cx="805"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9468" name="Line 20"/>
            <p:cNvSpPr>
              <a:spLocks noChangeShapeType="1"/>
            </p:cNvSpPr>
            <p:nvPr/>
          </p:nvSpPr>
          <p:spPr bwMode="auto">
            <a:xfrm flipV="1">
              <a:off x="3529" y="1000"/>
              <a:ext cx="92" cy="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9469" name="Line 21"/>
            <p:cNvSpPr>
              <a:spLocks noChangeShapeType="1"/>
            </p:cNvSpPr>
            <p:nvPr/>
          </p:nvSpPr>
          <p:spPr bwMode="auto">
            <a:xfrm>
              <a:off x="3958" y="1859"/>
              <a:ext cx="1015"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9470" name="Text Box 22"/>
            <p:cNvSpPr txBox="1">
              <a:spLocks noChangeArrowheads="1"/>
            </p:cNvSpPr>
            <p:nvPr/>
          </p:nvSpPr>
          <p:spPr bwMode="auto">
            <a:xfrm rot="475519">
              <a:off x="2443" y="1523"/>
              <a:ext cx="8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1</a:t>
              </a:r>
            </a:p>
          </p:txBody>
        </p:sp>
        <p:sp>
          <p:nvSpPr>
            <p:cNvPr id="19471" name="Text Box 23"/>
            <p:cNvSpPr txBox="1">
              <a:spLocks noChangeArrowheads="1"/>
            </p:cNvSpPr>
            <p:nvPr/>
          </p:nvSpPr>
          <p:spPr bwMode="auto">
            <a:xfrm rot="495899">
              <a:off x="4003" y="1714"/>
              <a:ext cx="8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2</a:t>
              </a:r>
            </a:p>
          </p:txBody>
        </p:sp>
        <p:sp>
          <p:nvSpPr>
            <p:cNvPr id="19472" name="Text Box 24"/>
            <p:cNvSpPr txBox="1">
              <a:spLocks noChangeArrowheads="1"/>
            </p:cNvSpPr>
            <p:nvPr/>
          </p:nvSpPr>
          <p:spPr bwMode="auto">
            <a:xfrm rot="-4873821">
              <a:off x="3017" y="1083"/>
              <a:ext cx="8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3</a:t>
              </a:r>
            </a:p>
          </p:txBody>
        </p:sp>
      </p:grpSp>
      <p:sp>
        <p:nvSpPr>
          <p:cNvPr id="1251353" name="Rectangle 25"/>
          <p:cNvSpPr>
            <a:spLocks noGrp="1" noChangeArrowheads="1"/>
          </p:cNvSpPr>
          <p:nvPr>
            <p:ph type="body" idx="1"/>
          </p:nvPr>
        </p:nvSpPr>
        <p:spPr>
          <a:xfrm>
            <a:off x="457200" y="3602038"/>
            <a:ext cx="8229600" cy="2524125"/>
          </a:xfrm>
        </p:spPr>
        <p:txBody>
          <a:bodyPr/>
          <a:lstStyle/>
          <a:p>
            <a:pPr eaLnBrk="1" hangingPunct="1"/>
            <a:r>
              <a:rPr lang="en-US" smtClean="0"/>
              <a:t>IP packets carry 32 bit destination host addresses</a:t>
            </a:r>
          </a:p>
          <a:p>
            <a:pPr eaLnBrk="1" hangingPunct="1"/>
            <a:r>
              <a:rPr lang="en-US" smtClean="0"/>
              <a:t>Can the router keep track of all individual destination host addresses?</a:t>
            </a:r>
          </a:p>
        </p:txBody>
      </p:sp>
      <p:sp>
        <p:nvSpPr>
          <p:cNvPr id="1251354" name="AutoShape 26"/>
          <p:cNvSpPr>
            <a:spLocks noChangeArrowheads="1"/>
          </p:cNvSpPr>
          <p:nvPr/>
        </p:nvSpPr>
        <p:spPr bwMode="auto">
          <a:xfrm rot="826008">
            <a:off x="1939925" y="952500"/>
            <a:ext cx="563563" cy="2854325"/>
          </a:xfrm>
          <a:prstGeom prst="parallelogram">
            <a:avLst>
              <a:gd name="adj" fmla="val 25000"/>
            </a:avLst>
          </a:prstGeom>
          <a:solidFill>
            <a:srgbClr val="FF0000"/>
          </a:solidFill>
          <a:ln w="9525" algn="ctr">
            <a:solidFill>
              <a:srgbClr val="FF0000"/>
            </a:solidFill>
            <a:miter lim="800000"/>
            <a:headEnd/>
            <a:tailEnd/>
          </a:ln>
        </p:spPr>
        <p:txBody>
          <a:bodyPr lIns="0" tIns="0" rIns="0" bIns="0" anchor="ctr"/>
          <a:lstStyle/>
          <a:p>
            <a:r>
              <a:rPr lang="en-US"/>
              <a:t>DOESN’T WORK</a:t>
            </a:r>
          </a:p>
        </p:txBody>
      </p:sp>
      <p:graphicFrame>
        <p:nvGraphicFramePr>
          <p:cNvPr id="30" name="Table 29"/>
          <p:cNvGraphicFramePr>
            <a:graphicFrameLocks noGrp="1"/>
          </p:cNvGraphicFramePr>
          <p:nvPr>
            <p:extLst/>
          </p:nvPr>
        </p:nvGraphicFramePr>
        <p:xfrm>
          <a:off x="377371" y="1240041"/>
          <a:ext cx="4296230" cy="2279241"/>
        </p:xfrm>
        <a:graphic>
          <a:graphicData uri="http://schemas.openxmlformats.org/drawingml/2006/table">
            <a:tbl>
              <a:tblPr firstRow="1" bandRow="1">
                <a:tableStyleId>{5940675A-B579-460E-94D1-54222C63F5DA}</a:tableStyleId>
              </a:tblPr>
              <a:tblGrid>
                <a:gridCol w="2148115"/>
                <a:gridCol w="2148115"/>
              </a:tblGrid>
              <a:tr h="425041">
                <a:tc>
                  <a:txBody>
                    <a:bodyPr/>
                    <a:lstStyle/>
                    <a:p>
                      <a:r>
                        <a:rPr lang="en-US" baseline="0" dirty="0" smtClean="0"/>
                        <a:t>Address</a:t>
                      </a:r>
                      <a:endParaRPr lang="en-US" dirty="0"/>
                    </a:p>
                  </a:txBody>
                  <a:tcPr/>
                </a:tc>
                <a:tc>
                  <a:txBody>
                    <a:bodyPr/>
                    <a:lstStyle/>
                    <a:p>
                      <a:r>
                        <a:rPr lang="en-US" dirty="0" smtClean="0"/>
                        <a:t>Outgoing</a:t>
                      </a:r>
                      <a:r>
                        <a:rPr lang="en-US" baseline="0" dirty="0" smtClean="0"/>
                        <a:t> Interface</a:t>
                      </a:r>
                      <a:endParaRPr lang="en-US" dirty="0"/>
                    </a:p>
                  </a:txBody>
                  <a:tcPr/>
                </a:tc>
              </a:tr>
              <a:tr h="370840">
                <a:tc>
                  <a:txBody>
                    <a:bodyPr/>
                    <a:lstStyle/>
                    <a:p>
                      <a:r>
                        <a:rPr lang="en-US" dirty="0" smtClean="0"/>
                        <a:t>144.122.144.188</a:t>
                      </a:r>
                      <a:endParaRPr lang="en-US" dirty="0"/>
                    </a:p>
                  </a:txBody>
                  <a:tcPr/>
                </a:tc>
                <a:tc>
                  <a:txBody>
                    <a:bodyPr/>
                    <a:lstStyle/>
                    <a:p>
                      <a:r>
                        <a:rPr lang="en-US" dirty="0" smtClean="0"/>
                        <a:t>Interface 1</a:t>
                      </a:r>
                      <a:endParaRPr lang="en-US" dirty="0"/>
                    </a:p>
                  </a:txBody>
                  <a:tcPr/>
                </a:tc>
              </a:tr>
              <a:tr h="370840">
                <a:tc>
                  <a:txBody>
                    <a:bodyPr/>
                    <a:lstStyle/>
                    <a:p>
                      <a:r>
                        <a:rPr lang="en-US" dirty="0" smtClean="0"/>
                        <a:t>128.2.42.10</a:t>
                      </a:r>
                      <a:endParaRPr lang="en-US" dirty="0"/>
                    </a:p>
                  </a:txBody>
                  <a:tcPr/>
                </a:tc>
                <a:tc>
                  <a:txBody>
                    <a:bodyPr/>
                    <a:lstStyle/>
                    <a:p>
                      <a:r>
                        <a:rPr lang="en-US" dirty="0" smtClean="0"/>
                        <a:t>Interface</a:t>
                      </a:r>
                      <a:r>
                        <a:rPr lang="en-US" baseline="0" dirty="0" smtClean="0"/>
                        <a:t> 2</a:t>
                      </a:r>
                      <a:endParaRPr lang="en-US" dirty="0"/>
                    </a:p>
                  </a:txBody>
                  <a:tcPr/>
                </a:tc>
              </a:tr>
              <a:tr h="370840">
                <a:tc>
                  <a:txBody>
                    <a:bodyPr/>
                    <a:lstStyle/>
                    <a:p>
                      <a:r>
                        <a:rPr lang="en-US" dirty="0" smtClean="0"/>
                        <a:t>171.64.13.26</a:t>
                      </a:r>
                      <a:endParaRPr lang="en-US" dirty="0"/>
                    </a:p>
                  </a:txBody>
                  <a:tcPr/>
                </a:tc>
                <a:tc>
                  <a:txBody>
                    <a:bodyPr/>
                    <a:lstStyle/>
                    <a:p>
                      <a:r>
                        <a:rPr lang="en-US" dirty="0" smtClean="0"/>
                        <a:t>Interface 2</a:t>
                      </a:r>
                      <a:endParaRPr lang="en-US" dirty="0"/>
                    </a:p>
                  </a:txBody>
                  <a:tcPr/>
                </a:tc>
              </a:tr>
              <a:tr h="370840">
                <a:tc>
                  <a:txBody>
                    <a:bodyPr/>
                    <a:lstStyle/>
                    <a:p>
                      <a:r>
                        <a:rPr lang="en-US" dirty="0" smtClean="0"/>
                        <a:t>144.122.150.76</a:t>
                      </a:r>
                      <a:endParaRPr lang="en-US" dirty="0"/>
                    </a:p>
                  </a:txBody>
                  <a:tcPr/>
                </a:tc>
                <a:tc>
                  <a:txBody>
                    <a:bodyPr/>
                    <a:lstStyle/>
                    <a:p>
                      <a:r>
                        <a:rPr lang="en-US" dirty="0" smtClean="0"/>
                        <a:t>Interface 1</a:t>
                      </a:r>
                      <a:endParaRPr lang="en-US" dirty="0"/>
                    </a:p>
                  </a:txBody>
                  <a:tcPr/>
                </a:tc>
              </a:tr>
              <a:tr h="370840">
                <a:tc>
                  <a:txBody>
                    <a:bodyPr/>
                    <a:lstStyle/>
                    <a:p>
                      <a:r>
                        <a:rPr lang="en-US" dirty="0" smtClean="0"/>
                        <a:t>83.66.162.3</a:t>
                      </a:r>
                      <a:endParaRPr lang="en-US" dirty="0"/>
                    </a:p>
                  </a:txBody>
                  <a:tcPr/>
                </a:tc>
                <a:tc>
                  <a:txBody>
                    <a:bodyPr/>
                    <a:lstStyle/>
                    <a:p>
                      <a:r>
                        <a:rPr lang="en-US" dirty="0" smtClean="0"/>
                        <a:t>Interface 3</a:t>
                      </a:r>
                      <a:endParaRPr lang="en-US" dirty="0"/>
                    </a:p>
                  </a:txBody>
                  <a:tcPr/>
                </a:tc>
              </a:tr>
            </a:tbl>
          </a:graphicData>
        </a:graphic>
      </p:graphicFrame>
    </p:spTree>
    <p:extLst>
      <p:ext uri="{BB962C8B-B14F-4D97-AF65-F5344CB8AC3E}">
        <p14:creationId xmlns:p14="http://schemas.microsoft.com/office/powerpoint/2010/main" val="2216862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135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1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DDFF055D-AB3B-484E-AE72-2A3E16B26334}" type="datetime1">
              <a:rPr lang="en-US" smtClean="0">
                <a:latin typeface="Verdana" pitchFamily="34" charset="0"/>
              </a:rPr>
              <a:pPr/>
              <a:t>4/12/2017</a:t>
            </a:fld>
            <a:endParaRPr lang="en-US" smtClean="0">
              <a:latin typeface="Verdana" pitchFamily="34" charset="0"/>
            </a:endParaRPr>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830DB38C-BF67-4803-B64A-5B03C6A3E2D1}" type="slidenum">
              <a:rPr lang="en-US" smtClean="0">
                <a:latin typeface="Verdana" pitchFamily="34" charset="0"/>
              </a:rPr>
              <a:pPr/>
              <a:t>22</a:t>
            </a:fld>
            <a:endParaRPr lang="en-US" smtClean="0">
              <a:latin typeface="Verdana" pitchFamily="34" charset="0"/>
            </a:endParaRPr>
          </a:p>
        </p:txBody>
      </p:sp>
      <p:sp>
        <p:nvSpPr>
          <p:cNvPr id="20485" name="Rectangle 2"/>
          <p:cNvSpPr>
            <a:spLocks noGrp="1" noChangeArrowheads="1"/>
          </p:cNvSpPr>
          <p:nvPr>
            <p:ph type="title"/>
          </p:nvPr>
        </p:nvSpPr>
        <p:spPr/>
        <p:txBody>
          <a:bodyPr/>
          <a:lstStyle/>
          <a:p>
            <a:pPr eaLnBrk="1" hangingPunct="1"/>
            <a:r>
              <a:rPr lang="en-US" sz="3600" dirty="0" smtClean="0"/>
              <a:t>What does a forwarding table look like?</a:t>
            </a:r>
          </a:p>
        </p:txBody>
      </p:sp>
      <p:sp>
        <p:nvSpPr>
          <p:cNvPr id="1254424" name="Rectangle 24"/>
          <p:cNvSpPr>
            <a:spLocks noGrp="1" noChangeArrowheads="1"/>
          </p:cNvSpPr>
          <p:nvPr>
            <p:ph type="body" idx="1"/>
          </p:nvPr>
        </p:nvSpPr>
        <p:spPr>
          <a:xfrm>
            <a:off x="457200" y="3862388"/>
            <a:ext cx="8229600" cy="2263775"/>
          </a:xfrm>
        </p:spPr>
        <p:txBody>
          <a:bodyPr/>
          <a:lstStyle/>
          <a:p>
            <a:pPr eaLnBrk="1" hangingPunct="1">
              <a:lnSpc>
                <a:spcPct val="80000"/>
              </a:lnSpc>
            </a:pPr>
            <a:r>
              <a:rPr lang="en-US" sz="2400" dirty="0" smtClean="0"/>
              <a:t>Routers keep the addresses of </a:t>
            </a:r>
            <a:r>
              <a:rPr lang="en-US" sz="2400" dirty="0" smtClean="0">
                <a:solidFill>
                  <a:srgbClr val="FF0000"/>
                </a:solidFill>
              </a:rPr>
              <a:t>networks</a:t>
            </a:r>
            <a:r>
              <a:rPr lang="en-US" sz="2400" dirty="0" smtClean="0"/>
              <a:t> </a:t>
            </a:r>
          </a:p>
          <a:p>
            <a:pPr eaLnBrk="1" hangingPunct="1">
              <a:lnSpc>
                <a:spcPct val="80000"/>
              </a:lnSpc>
            </a:pPr>
            <a:r>
              <a:rPr lang="en-US" sz="2400" dirty="0" smtClean="0"/>
              <a:t>Router sends the IP packet to its destination network</a:t>
            </a:r>
          </a:p>
          <a:p>
            <a:pPr eaLnBrk="1" hangingPunct="1">
              <a:lnSpc>
                <a:spcPct val="80000"/>
              </a:lnSpc>
            </a:pPr>
            <a:r>
              <a:rPr lang="en-US" sz="2400" dirty="0" smtClean="0"/>
              <a:t>Once the packet reaches its destination network, it is delivered to its final destination host with another mechanism (we discuss later)</a:t>
            </a:r>
          </a:p>
          <a:p>
            <a:pPr eaLnBrk="1" hangingPunct="1">
              <a:lnSpc>
                <a:spcPct val="80000"/>
              </a:lnSpc>
            </a:pPr>
            <a:r>
              <a:rPr lang="en-US" sz="2400" dirty="0" smtClean="0">
                <a:solidFill>
                  <a:srgbClr val="FF0000"/>
                </a:solidFill>
              </a:rPr>
              <a:t>Q1: How do we represent the addresses of the networks?</a:t>
            </a:r>
          </a:p>
        </p:txBody>
      </p:sp>
      <p:grpSp>
        <p:nvGrpSpPr>
          <p:cNvPr id="20488" name="Group 54"/>
          <p:cNvGrpSpPr>
            <a:grpSpLocks/>
          </p:cNvGrpSpPr>
          <p:nvPr/>
        </p:nvGrpSpPr>
        <p:grpSpPr bwMode="auto">
          <a:xfrm>
            <a:off x="3878263" y="1206500"/>
            <a:ext cx="4016375" cy="2003425"/>
            <a:chOff x="2443" y="760"/>
            <a:chExt cx="2530" cy="1262"/>
          </a:xfrm>
        </p:grpSpPr>
        <p:grpSp>
          <p:nvGrpSpPr>
            <p:cNvPr id="20489" name="Group 55"/>
            <p:cNvGrpSpPr>
              <a:grpSpLocks/>
            </p:cNvGrpSpPr>
            <p:nvPr/>
          </p:nvGrpSpPr>
          <p:grpSpPr bwMode="auto">
            <a:xfrm>
              <a:off x="3371" y="1599"/>
              <a:ext cx="585" cy="423"/>
              <a:chOff x="3600" y="219"/>
              <a:chExt cx="360" cy="175"/>
            </a:xfrm>
          </p:grpSpPr>
          <p:sp>
            <p:nvSpPr>
              <p:cNvPr id="20496" name="Oval 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p>
            </p:txBody>
          </p:sp>
          <p:sp>
            <p:nvSpPr>
              <p:cNvPr id="20497" name="Line 5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0498" name="Line 5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0499" name="Rectangle 5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Times New Roman" pitchFamily="18" charset="0"/>
                </a:endParaRPr>
              </a:p>
            </p:txBody>
          </p:sp>
          <p:sp>
            <p:nvSpPr>
              <p:cNvPr id="20500" name="Oval 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p>
            </p:txBody>
          </p:sp>
          <p:grpSp>
            <p:nvGrpSpPr>
              <p:cNvPr id="20501" name="Group 61"/>
              <p:cNvGrpSpPr>
                <a:grpSpLocks/>
              </p:cNvGrpSpPr>
              <p:nvPr/>
            </p:nvGrpSpPr>
            <p:grpSpPr bwMode="auto">
              <a:xfrm>
                <a:off x="3686" y="244"/>
                <a:ext cx="177" cy="66"/>
                <a:chOff x="2848" y="848"/>
                <a:chExt cx="140" cy="98"/>
              </a:xfrm>
            </p:grpSpPr>
            <p:sp>
              <p:nvSpPr>
                <p:cNvPr id="20506" name="Line 6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0507" name="Line 6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0508" name="Line 6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0502" name="Group 65"/>
              <p:cNvGrpSpPr>
                <a:grpSpLocks/>
              </p:cNvGrpSpPr>
              <p:nvPr/>
            </p:nvGrpSpPr>
            <p:grpSpPr bwMode="auto">
              <a:xfrm flipV="1">
                <a:off x="3686" y="243"/>
                <a:ext cx="177" cy="66"/>
                <a:chOff x="2848" y="848"/>
                <a:chExt cx="140" cy="98"/>
              </a:xfrm>
            </p:grpSpPr>
            <p:sp>
              <p:nvSpPr>
                <p:cNvPr id="20503" name="Line 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0504" name="Line 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0505" name="Line 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20490" name="Line 69"/>
            <p:cNvSpPr>
              <a:spLocks noChangeShapeType="1"/>
            </p:cNvSpPr>
            <p:nvPr/>
          </p:nvSpPr>
          <p:spPr bwMode="auto">
            <a:xfrm flipH="1" flipV="1">
              <a:off x="2560" y="1685"/>
              <a:ext cx="805"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491" name="Line 70"/>
            <p:cNvSpPr>
              <a:spLocks noChangeShapeType="1"/>
            </p:cNvSpPr>
            <p:nvPr/>
          </p:nvSpPr>
          <p:spPr bwMode="auto">
            <a:xfrm flipV="1">
              <a:off x="3529" y="1000"/>
              <a:ext cx="92" cy="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492" name="Line 71"/>
            <p:cNvSpPr>
              <a:spLocks noChangeShapeType="1"/>
            </p:cNvSpPr>
            <p:nvPr/>
          </p:nvSpPr>
          <p:spPr bwMode="auto">
            <a:xfrm>
              <a:off x="3958" y="1859"/>
              <a:ext cx="1015"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493" name="Text Box 72"/>
            <p:cNvSpPr txBox="1">
              <a:spLocks noChangeArrowheads="1"/>
            </p:cNvSpPr>
            <p:nvPr/>
          </p:nvSpPr>
          <p:spPr bwMode="auto">
            <a:xfrm rot="475519">
              <a:off x="2443" y="1523"/>
              <a:ext cx="8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1</a:t>
              </a:r>
            </a:p>
          </p:txBody>
        </p:sp>
        <p:sp>
          <p:nvSpPr>
            <p:cNvPr id="20494" name="Text Box 73"/>
            <p:cNvSpPr txBox="1">
              <a:spLocks noChangeArrowheads="1"/>
            </p:cNvSpPr>
            <p:nvPr/>
          </p:nvSpPr>
          <p:spPr bwMode="auto">
            <a:xfrm rot="495899">
              <a:off x="4003" y="1714"/>
              <a:ext cx="8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2</a:t>
              </a:r>
            </a:p>
          </p:txBody>
        </p:sp>
        <p:sp>
          <p:nvSpPr>
            <p:cNvPr id="20495" name="Text Box 74"/>
            <p:cNvSpPr txBox="1">
              <a:spLocks noChangeArrowheads="1"/>
            </p:cNvSpPr>
            <p:nvPr/>
          </p:nvSpPr>
          <p:spPr bwMode="auto">
            <a:xfrm rot="-4873821">
              <a:off x="3017" y="1083"/>
              <a:ext cx="8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3</a:t>
              </a:r>
            </a:p>
          </p:txBody>
        </p:sp>
      </p:grpSp>
      <p:graphicFrame>
        <p:nvGraphicFramePr>
          <p:cNvPr id="30" name="Table 29"/>
          <p:cNvGraphicFramePr>
            <a:graphicFrameLocks noGrp="1"/>
          </p:cNvGraphicFramePr>
          <p:nvPr>
            <p:extLst>
              <p:ext uri="{D42A27DB-BD31-4B8C-83A1-F6EECF244321}">
                <p14:modId xmlns:p14="http://schemas.microsoft.com/office/powerpoint/2010/main" val="865784088"/>
              </p:ext>
            </p:extLst>
          </p:nvPr>
        </p:nvGraphicFramePr>
        <p:xfrm>
          <a:off x="377371" y="1240041"/>
          <a:ext cx="4296230" cy="1908401"/>
        </p:xfrm>
        <a:graphic>
          <a:graphicData uri="http://schemas.openxmlformats.org/drawingml/2006/table">
            <a:tbl>
              <a:tblPr firstRow="1" bandRow="1">
                <a:tableStyleId>{5940675A-B579-460E-94D1-54222C63F5DA}</a:tableStyleId>
              </a:tblPr>
              <a:tblGrid>
                <a:gridCol w="2148115"/>
                <a:gridCol w="2148115"/>
              </a:tblGrid>
              <a:tr h="425041">
                <a:tc>
                  <a:txBody>
                    <a:bodyPr/>
                    <a:lstStyle/>
                    <a:p>
                      <a:r>
                        <a:rPr lang="en-US" baseline="0" dirty="0" smtClean="0"/>
                        <a:t>Network Address</a:t>
                      </a:r>
                      <a:endParaRPr lang="en-US" dirty="0"/>
                    </a:p>
                  </a:txBody>
                  <a:tcPr/>
                </a:tc>
                <a:tc>
                  <a:txBody>
                    <a:bodyPr/>
                    <a:lstStyle/>
                    <a:p>
                      <a:r>
                        <a:rPr lang="en-US" dirty="0" smtClean="0"/>
                        <a:t>Outgoing</a:t>
                      </a:r>
                      <a:r>
                        <a:rPr lang="en-US" baseline="0" dirty="0" smtClean="0"/>
                        <a:t> Interface</a:t>
                      </a:r>
                      <a:endParaRPr lang="en-US" dirty="0"/>
                    </a:p>
                  </a:txBody>
                  <a:tcPr/>
                </a:tc>
              </a:tr>
              <a:tr h="370840">
                <a:tc>
                  <a:txBody>
                    <a:bodyPr/>
                    <a:lstStyle/>
                    <a:p>
                      <a:r>
                        <a:rPr lang="en-US" dirty="0" smtClean="0"/>
                        <a:t>METU</a:t>
                      </a:r>
                      <a:endParaRPr lang="en-US" dirty="0"/>
                    </a:p>
                  </a:txBody>
                  <a:tcPr/>
                </a:tc>
                <a:tc>
                  <a:txBody>
                    <a:bodyPr/>
                    <a:lstStyle/>
                    <a:p>
                      <a:r>
                        <a:rPr lang="en-US" dirty="0" smtClean="0"/>
                        <a:t>Interface 1</a:t>
                      </a:r>
                      <a:endParaRPr lang="en-US" dirty="0"/>
                    </a:p>
                  </a:txBody>
                  <a:tcPr/>
                </a:tc>
              </a:tr>
              <a:tr h="370840">
                <a:tc>
                  <a:txBody>
                    <a:bodyPr/>
                    <a:lstStyle/>
                    <a:p>
                      <a:r>
                        <a:rPr lang="en-US" dirty="0" smtClean="0"/>
                        <a:t>CMU</a:t>
                      </a:r>
                      <a:endParaRPr lang="en-US" dirty="0"/>
                    </a:p>
                  </a:txBody>
                  <a:tcPr/>
                </a:tc>
                <a:tc>
                  <a:txBody>
                    <a:bodyPr/>
                    <a:lstStyle/>
                    <a:p>
                      <a:r>
                        <a:rPr lang="en-US" dirty="0" smtClean="0"/>
                        <a:t>Interface</a:t>
                      </a:r>
                      <a:r>
                        <a:rPr lang="en-US" baseline="0" dirty="0" smtClean="0"/>
                        <a:t> 2</a:t>
                      </a:r>
                      <a:endParaRPr lang="en-US" dirty="0"/>
                    </a:p>
                  </a:txBody>
                  <a:tcPr/>
                </a:tc>
              </a:tr>
              <a:tr h="370840">
                <a:tc>
                  <a:txBody>
                    <a:bodyPr/>
                    <a:lstStyle/>
                    <a:p>
                      <a:r>
                        <a:rPr lang="en-US" dirty="0" smtClean="0"/>
                        <a:t>STANFORD</a:t>
                      </a:r>
                      <a:endParaRPr lang="en-US" dirty="0"/>
                    </a:p>
                  </a:txBody>
                  <a:tcPr/>
                </a:tc>
                <a:tc>
                  <a:txBody>
                    <a:bodyPr/>
                    <a:lstStyle/>
                    <a:p>
                      <a:r>
                        <a:rPr lang="en-US" dirty="0" smtClean="0"/>
                        <a:t>Interface 2</a:t>
                      </a:r>
                      <a:endParaRPr lang="en-US" dirty="0"/>
                    </a:p>
                  </a:txBody>
                  <a:tcPr/>
                </a:tc>
              </a:tr>
              <a:tr h="370840">
                <a:tc>
                  <a:txBody>
                    <a:bodyPr/>
                    <a:lstStyle/>
                    <a:p>
                      <a:r>
                        <a:rPr lang="en-US" dirty="0" smtClean="0"/>
                        <a:t>COMPANY</a:t>
                      </a:r>
                      <a:r>
                        <a:rPr lang="en-US" baseline="0" dirty="0" smtClean="0"/>
                        <a:t> 1</a:t>
                      </a:r>
                      <a:endParaRPr lang="en-US" dirty="0"/>
                    </a:p>
                  </a:txBody>
                  <a:tcPr/>
                </a:tc>
                <a:tc>
                  <a:txBody>
                    <a:bodyPr/>
                    <a:lstStyle/>
                    <a:p>
                      <a:r>
                        <a:rPr lang="en-US" dirty="0" smtClean="0"/>
                        <a:t>Interface 3</a:t>
                      </a:r>
                      <a:endParaRPr lang="en-US" dirty="0"/>
                    </a:p>
                  </a:txBody>
                  <a:tcPr/>
                </a:tc>
              </a:tr>
            </a:tbl>
          </a:graphicData>
        </a:graphic>
      </p:graphicFrame>
    </p:spTree>
    <p:extLst>
      <p:ext uri="{BB962C8B-B14F-4D97-AF65-F5344CB8AC3E}">
        <p14:creationId xmlns:p14="http://schemas.microsoft.com/office/powerpoint/2010/main" val="3112954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442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44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099C65C-E4E2-4E62-94D0-EC34BD98681D}" type="datetime1">
              <a:rPr lang="en-US" smtClean="0">
                <a:latin typeface="Verdana" pitchFamily="34" charset="0"/>
              </a:rPr>
              <a:pPr/>
              <a:t>4/12/2017</a:t>
            </a:fld>
            <a:endParaRPr lang="en-US" smtClean="0">
              <a:latin typeface="Verdana" pitchFamily="34" charset="0"/>
            </a:endParaRP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9321AFE-E0E1-4D56-BB10-734F419F4962}" type="slidenum">
              <a:rPr lang="en-US" smtClean="0">
                <a:latin typeface="Verdana" pitchFamily="34" charset="0"/>
              </a:rPr>
              <a:pPr/>
              <a:t>23</a:t>
            </a:fld>
            <a:endParaRPr lang="en-US" smtClean="0">
              <a:latin typeface="Verdana" pitchFamily="34" charset="0"/>
            </a:endParaRPr>
          </a:p>
        </p:txBody>
      </p:sp>
      <p:sp>
        <p:nvSpPr>
          <p:cNvPr id="21509" name="Rectangle 2"/>
          <p:cNvSpPr>
            <a:spLocks noGrp="1" noChangeArrowheads="1"/>
          </p:cNvSpPr>
          <p:nvPr>
            <p:ph type="title"/>
          </p:nvPr>
        </p:nvSpPr>
        <p:spPr/>
        <p:txBody>
          <a:bodyPr/>
          <a:lstStyle/>
          <a:p>
            <a:pPr eaLnBrk="1" hangingPunct="1"/>
            <a:r>
              <a:rPr lang="en-US" sz="3600" smtClean="0"/>
              <a:t>IP Addresses and Network Addresses</a:t>
            </a:r>
          </a:p>
        </p:txBody>
      </p:sp>
      <p:sp>
        <p:nvSpPr>
          <p:cNvPr id="1258499" name="Rectangle 3"/>
          <p:cNvSpPr>
            <a:spLocks noGrp="1" noChangeArrowheads="1"/>
          </p:cNvSpPr>
          <p:nvPr>
            <p:ph type="body" idx="1"/>
          </p:nvPr>
        </p:nvSpPr>
        <p:spPr/>
        <p:txBody>
          <a:bodyPr/>
          <a:lstStyle/>
          <a:p>
            <a:pPr eaLnBrk="1" hangingPunct="1"/>
            <a:r>
              <a:rPr lang="en-US" sz="2800" dirty="0" smtClean="0"/>
              <a:t>Look at these two IP addresses from METU:</a:t>
            </a:r>
          </a:p>
          <a:p>
            <a:pPr lvl="1" eaLnBrk="1" hangingPunct="1"/>
            <a:r>
              <a:rPr lang="en-US" sz="2400" dirty="0" smtClean="0">
                <a:solidFill>
                  <a:srgbClr val="FF0000"/>
                </a:solidFill>
              </a:rPr>
              <a:t>144.122.</a:t>
            </a:r>
            <a:r>
              <a:rPr lang="en-US" sz="2400" dirty="0" smtClean="0"/>
              <a:t>144.188      </a:t>
            </a:r>
            <a:r>
              <a:rPr lang="en-US" sz="2400" dirty="0" smtClean="0">
                <a:solidFill>
                  <a:srgbClr val="FF0000"/>
                </a:solidFill>
              </a:rPr>
              <a:t>144.122.</a:t>
            </a:r>
            <a:r>
              <a:rPr lang="en-US" sz="2400" dirty="0" smtClean="0"/>
              <a:t>150.76</a:t>
            </a:r>
          </a:p>
          <a:p>
            <a:pPr lvl="1" eaLnBrk="1" hangingPunct="1"/>
            <a:endParaRPr lang="en-US" sz="2400" dirty="0" smtClean="0"/>
          </a:p>
          <a:p>
            <a:pPr eaLnBrk="1" hangingPunct="1"/>
            <a:endParaRPr lang="en-US" sz="2800" dirty="0" smtClean="0"/>
          </a:p>
          <a:p>
            <a:pPr eaLnBrk="1" hangingPunct="1"/>
            <a:r>
              <a:rPr lang="en-US" sz="2800" dirty="0"/>
              <a:t>IP addresses of all hosts in a network begin with the same block of </a:t>
            </a:r>
            <a:r>
              <a:rPr lang="en-US" sz="2800" dirty="0" smtClean="0"/>
              <a:t>bits</a:t>
            </a:r>
          </a:p>
          <a:p>
            <a:pPr eaLnBrk="1" hangingPunct="1"/>
            <a:r>
              <a:rPr lang="en-US" sz="2800" dirty="0" smtClean="0"/>
              <a:t>Host IP addresses are given from a contiguous IP address block</a:t>
            </a:r>
          </a:p>
          <a:p>
            <a:pPr eaLnBrk="1" hangingPunct="1"/>
            <a:r>
              <a:rPr lang="en-US" sz="2800" dirty="0" smtClean="0">
                <a:solidFill>
                  <a:srgbClr val="FF0000"/>
                </a:solidFill>
              </a:rPr>
              <a:t>A1: The network address  is a number of </a:t>
            </a:r>
            <a:r>
              <a:rPr lang="en-US" sz="2800" i="1" dirty="0" smtClean="0">
                <a:solidFill>
                  <a:srgbClr val="FF0000"/>
                </a:solidFill>
              </a:rPr>
              <a:t>most significant</a:t>
            </a:r>
            <a:r>
              <a:rPr lang="en-US" sz="2800" dirty="0" smtClean="0">
                <a:solidFill>
                  <a:srgbClr val="FF0000"/>
                </a:solidFill>
              </a:rPr>
              <a:t> bits of the IP address</a:t>
            </a:r>
          </a:p>
        </p:txBody>
      </p:sp>
      <p:sp>
        <p:nvSpPr>
          <p:cNvPr id="7" name="Right Brace 6"/>
          <p:cNvSpPr/>
          <p:nvPr/>
        </p:nvSpPr>
        <p:spPr bwMode="auto">
          <a:xfrm rot="5400000">
            <a:off x="4556052" y="1888739"/>
            <a:ext cx="308205" cy="120522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p:txBody>
      </p:sp>
      <p:sp>
        <p:nvSpPr>
          <p:cNvPr id="8" name="TextBox 7"/>
          <p:cNvSpPr txBox="1"/>
          <p:nvPr/>
        </p:nvSpPr>
        <p:spPr>
          <a:xfrm>
            <a:off x="4383315" y="2671076"/>
            <a:ext cx="1031051" cy="646331"/>
          </a:xfrm>
          <a:prstGeom prst="rect">
            <a:avLst/>
          </a:prstGeom>
          <a:noFill/>
        </p:spPr>
        <p:txBody>
          <a:bodyPr wrap="none" rtlCol="0">
            <a:spAutoFit/>
          </a:bodyPr>
          <a:lstStyle/>
          <a:p>
            <a:r>
              <a:rPr lang="en-US" dirty="0" smtClean="0">
                <a:latin typeface="+mn-lt"/>
              </a:rPr>
              <a:t>Network</a:t>
            </a:r>
          </a:p>
          <a:p>
            <a:r>
              <a:rPr lang="en-US" dirty="0" smtClean="0">
                <a:latin typeface="+mn-lt"/>
              </a:rPr>
              <a:t>address</a:t>
            </a:r>
            <a:endParaRPr lang="en-US" dirty="0">
              <a:latin typeface="+mn-lt"/>
            </a:endParaRPr>
          </a:p>
        </p:txBody>
      </p:sp>
      <p:sp>
        <p:nvSpPr>
          <p:cNvPr id="9" name="Right Brace 8"/>
          <p:cNvSpPr/>
          <p:nvPr/>
        </p:nvSpPr>
        <p:spPr bwMode="auto">
          <a:xfrm rot="5400000">
            <a:off x="5624288" y="2039708"/>
            <a:ext cx="333829" cy="92890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p:txBody>
      </p:sp>
      <p:sp>
        <p:nvSpPr>
          <p:cNvPr id="10" name="TextBox 9"/>
          <p:cNvSpPr txBox="1"/>
          <p:nvPr/>
        </p:nvSpPr>
        <p:spPr>
          <a:xfrm>
            <a:off x="5820230" y="2671076"/>
            <a:ext cx="1556901" cy="369332"/>
          </a:xfrm>
          <a:prstGeom prst="rect">
            <a:avLst/>
          </a:prstGeom>
          <a:noFill/>
        </p:spPr>
        <p:txBody>
          <a:bodyPr wrap="none" rtlCol="0">
            <a:spAutoFit/>
          </a:bodyPr>
          <a:lstStyle/>
          <a:p>
            <a:r>
              <a:rPr lang="en-US" dirty="0" smtClean="0">
                <a:latin typeface="+mn-lt"/>
              </a:rPr>
              <a:t>Host Address</a:t>
            </a:r>
            <a:endParaRPr lang="en-US" dirty="0">
              <a:latin typeface="+mn-lt"/>
            </a:endParaRPr>
          </a:p>
        </p:txBody>
      </p:sp>
      <p:sp>
        <p:nvSpPr>
          <p:cNvPr id="11" name="Right Brace 10"/>
          <p:cNvSpPr/>
          <p:nvPr/>
        </p:nvSpPr>
        <p:spPr bwMode="auto">
          <a:xfrm rot="5400000">
            <a:off x="1821542" y="2014081"/>
            <a:ext cx="333829" cy="126274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p:txBody>
      </p:sp>
      <p:sp>
        <p:nvSpPr>
          <p:cNvPr id="12" name="TextBox 11"/>
          <p:cNvSpPr txBox="1"/>
          <p:nvPr/>
        </p:nvSpPr>
        <p:spPr>
          <a:xfrm>
            <a:off x="1357086" y="2812367"/>
            <a:ext cx="1031051" cy="646331"/>
          </a:xfrm>
          <a:prstGeom prst="rect">
            <a:avLst/>
          </a:prstGeom>
          <a:noFill/>
        </p:spPr>
        <p:txBody>
          <a:bodyPr wrap="none" rtlCol="0">
            <a:spAutoFit/>
          </a:bodyPr>
          <a:lstStyle/>
          <a:p>
            <a:r>
              <a:rPr lang="en-US" dirty="0" smtClean="0">
                <a:latin typeface="+mn-lt"/>
              </a:rPr>
              <a:t>Network</a:t>
            </a:r>
          </a:p>
          <a:p>
            <a:r>
              <a:rPr lang="en-US" dirty="0" smtClean="0">
                <a:latin typeface="+mn-lt"/>
              </a:rPr>
              <a:t>address</a:t>
            </a:r>
            <a:endParaRPr lang="en-US" dirty="0">
              <a:latin typeface="+mn-lt"/>
            </a:endParaRPr>
          </a:p>
        </p:txBody>
      </p:sp>
      <p:sp>
        <p:nvSpPr>
          <p:cNvPr id="13" name="Right Brace 12"/>
          <p:cNvSpPr/>
          <p:nvPr/>
        </p:nvSpPr>
        <p:spPr bwMode="auto">
          <a:xfrm rot="5400000">
            <a:off x="2942037" y="2181953"/>
            <a:ext cx="308206" cy="95262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p:txBody>
      </p:sp>
      <p:sp>
        <p:nvSpPr>
          <p:cNvPr id="14" name="TextBox 13"/>
          <p:cNvSpPr txBox="1"/>
          <p:nvPr/>
        </p:nvSpPr>
        <p:spPr>
          <a:xfrm>
            <a:off x="2392734" y="2951145"/>
            <a:ext cx="1556901" cy="369332"/>
          </a:xfrm>
          <a:prstGeom prst="rect">
            <a:avLst/>
          </a:prstGeom>
          <a:noFill/>
        </p:spPr>
        <p:txBody>
          <a:bodyPr wrap="none" rtlCol="0">
            <a:spAutoFit/>
          </a:bodyPr>
          <a:lstStyle/>
          <a:p>
            <a:r>
              <a:rPr lang="en-US" dirty="0" smtClean="0">
                <a:latin typeface="+mn-lt"/>
              </a:rPr>
              <a:t>Host Address</a:t>
            </a:r>
            <a:endParaRPr lang="en-US" dirty="0">
              <a:latin typeface="+mn-lt"/>
            </a:endParaRPr>
          </a:p>
        </p:txBody>
      </p:sp>
    </p:spTree>
    <p:extLst>
      <p:ext uri="{BB962C8B-B14F-4D97-AF65-F5344CB8AC3E}">
        <p14:creationId xmlns:p14="http://schemas.microsoft.com/office/powerpoint/2010/main" val="63928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84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8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060D1CC9-8B90-4EA9-96D2-2F2E20325733}" type="datetime1">
              <a:rPr lang="en-US" smtClean="0">
                <a:latin typeface="Verdana" pitchFamily="34" charset="0"/>
              </a:rPr>
              <a:pPr/>
              <a:t>4/12/2017</a:t>
            </a:fld>
            <a:endParaRPr lang="en-US" smtClean="0">
              <a:latin typeface="Verdana" pitchFamily="34" charset="0"/>
            </a:endParaRP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96BB049C-4BB8-4998-ADC4-0160101C50D0}" type="slidenum">
              <a:rPr lang="en-US" smtClean="0">
                <a:latin typeface="Verdana" pitchFamily="34" charset="0"/>
              </a:rPr>
              <a:pPr/>
              <a:t>24</a:t>
            </a:fld>
            <a:endParaRPr lang="en-US" smtClean="0">
              <a:latin typeface="Verdana" pitchFamily="34" charset="0"/>
            </a:endParaRPr>
          </a:p>
        </p:txBody>
      </p:sp>
      <p:sp>
        <p:nvSpPr>
          <p:cNvPr id="22533" name="Rectangle 2"/>
          <p:cNvSpPr>
            <a:spLocks noGrp="1" noChangeArrowheads="1"/>
          </p:cNvSpPr>
          <p:nvPr>
            <p:ph type="title"/>
          </p:nvPr>
        </p:nvSpPr>
        <p:spPr/>
        <p:txBody>
          <a:bodyPr/>
          <a:lstStyle/>
          <a:p>
            <a:pPr eaLnBrk="1" hangingPunct="1"/>
            <a:r>
              <a:rPr lang="en-US" sz="3600" dirty="0" smtClean="0"/>
              <a:t>What does a forwarding table look like?</a:t>
            </a:r>
          </a:p>
        </p:txBody>
      </p:sp>
      <p:sp>
        <p:nvSpPr>
          <p:cNvPr id="1259523" name="Rectangle 3"/>
          <p:cNvSpPr>
            <a:spLocks noGrp="1" noChangeArrowheads="1"/>
          </p:cNvSpPr>
          <p:nvPr>
            <p:ph type="body" idx="1"/>
          </p:nvPr>
        </p:nvSpPr>
        <p:spPr>
          <a:xfrm>
            <a:off x="457200" y="3702734"/>
            <a:ext cx="8229600" cy="2263775"/>
          </a:xfrm>
        </p:spPr>
        <p:txBody>
          <a:bodyPr/>
          <a:lstStyle/>
          <a:p>
            <a:pPr eaLnBrk="1" hangingPunct="1">
              <a:lnSpc>
                <a:spcPct val="90000"/>
              </a:lnSpc>
            </a:pPr>
            <a:r>
              <a:rPr lang="en-US" sz="2800" dirty="0">
                <a:solidFill>
                  <a:srgbClr val="FF0000"/>
                </a:solidFill>
              </a:rPr>
              <a:t>Q2: How does the router </a:t>
            </a:r>
            <a:r>
              <a:rPr lang="en-US" sz="2800" dirty="0" smtClean="0">
                <a:solidFill>
                  <a:srgbClr val="FF0000"/>
                </a:solidFill>
              </a:rPr>
              <a:t>represent the network addresses  in the routing table?</a:t>
            </a:r>
          </a:p>
          <a:p>
            <a:pPr eaLnBrk="1" hangingPunct="1">
              <a:lnSpc>
                <a:spcPct val="90000"/>
              </a:lnSpc>
            </a:pPr>
            <a:r>
              <a:rPr lang="en-US" sz="2800" dirty="0">
                <a:solidFill>
                  <a:srgbClr val="FF0000"/>
                </a:solidFill>
              </a:rPr>
              <a:t>A2: Routers use </a:t>
            </a:r>
            <a:r>
              <a:rPr lang="en-US" sz="2800" u="sng" dirty="0">
                <a:solidFill>
                  <a:srgbClr val="FF0000"/>
                </a:solidFill>
              </a:rPr>
              <a:t>a group </a:t>
            </a:r>
            <a:r>
              <a:rPr lang="en-US" sz="2800" dirty="0">
                <a:solidFill>
                  <a:srgbClr val="FF0000"/>
                </a:solidFill>
              </a:rPr>
              <a:t>of most significant bits of 32 bit IP addresses to represent the network addresses in the table</a:t>
            </a:r>
            <a:r>
              <a:rPr lang="en-US" sz="2800" dirty="0" smtClean="0">
                <a:solidFill>
                  <a:srgbClr val="FF0000"/>
                </a:solidFill>
              </a:rPr>
              <a:t>. </a:t>
            </a:r>
            <a:endParaRPr lang="en-US" sz="2800" dirty="0">
              <a:solidFill>
                <a:srgbClr val="FF0000"/>
              </a:solidFill>
            </a:endParaRPr>
          </a:p>
          <a:p>
            <a:pPr eaLnBrk="1" hangingPunct="1">
              <a:lnSpc>
                <a:spcPct val="90000"/>
              </a:lnSpc>
            </a:pPr>
            <a:endParaRPr lang="en-US" sz="2800" dirty="0" smtClean="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64193094"/>
              </p:ext>
            </p:extLst>
          </p:nvPr>
        </p:nvGraphicFramePr>
        <p:xfrm>
          <a:off x="377371" y="1240041"/>
          <a:ext cx="4296230" cy="1908401"/>
        </p:xfrm>
        <a:graphic>
          <a:graphicData uri="http://schemas.openxmlformats.org/drawingml/2006/table">
            <a:tbl>
              <a:tblPr firstRow="1" bandRow="1">
                <a:tableStyleId>{5940675A-B579-460E-94D1-54222C63F5DA}</a:tableStyleId>
              </a:tblPr>
              <a:tblGrid>
                <a:gridCol w="2148115"/>
                <a:gridCol w="2148115"/>
              </a:tblGrid>
              <a:tr h="425041">
                <a:tc>
                  <a:txBody>
                    <a:bodyPr/>
                    <a:lstStyle/>
                    <a:p>
                      <a:r>
                        <a:rPr lang="en-US" baseline="0" dirty="0" smtClean="0"/>
                        <a:t>Network Address</a:t>
                      </a:r>
                      <a:endParaRPr lang="en-US" dirty="0"/>
                    </a:p>
                  </a:txBody>
                  <a:tcPr/>
                </a:tc>
                <a:tc>
                  <a:txBody>
                    <a:bodyPr/>
                    <a:lstStyle/>
                    <a:p>
                      <a:r>
                        <a:rPr lang="en-US" dirty="0" smtClean="0"/>
                        <a:t>Outgoing</a:t>
                      </a:r>
                      <a:r>
                        <a:rPr lang="en-US" baseline="0" dirty="0" smtClean="0"/>
                        <a:t> Interface</a:t>
                      </a:r>
                      <a:endParaRPr lang="en-US" dirty="0"/>
                    </a:p>
                  </a:txBody>
                  <a:tcPr/>
                </a:tc>
              </a:tr>
              <a:tr h="370840">
                <a:tc>
                  <a:txBody>
                    <a:bodyPr/>
                    <a:lstStyle/>
                    <a:p>
                      <a:r>
                        <a:rPr lang="en-US" dirty="0" smtClean="0"/>
                        <a:t>METU</a:t>
                      </a:r>
                      <a:endParaRPr lang="en-US" dirty="0"/>
                    </a:p>
                  </a:txBody>
                  <a:tcPr/>
                </a:tc>
                <a:tc>
                  <a:txBody>
                    <a:bodyPr/>
                    <a:lstStyle/>
                    <a:p>
                      <a:r>
                        <a:rPr lang="en-US" dirty="0" smtClean="0"/>
                        <a:t>Interface 1</a:t>
                      </a:r>
                      <a:endParaRPr lang="en-US" dirty="0"/>
                    </a:p>
                  </a:txBody>
                  <a:tcPr/>
                </a:tc>
              </a:tr>
              <a:tr h="370840">
                <a:tc>
                  <a:txBody>
                    <a:bodyPr/>
                    <a:lstStyle/>
                    <a:p>
                      <a:r>
                        <a:rPr lang="en-US" dirty="0" smtClean="0"/>
                        <a:t>CMU</a:t>
                      </a:r>
                      <a:endParaRPr lang="en-US" dirty="0"/>
                    </a:p>
                  </a:txBody>
                  <a:tcPr/>
                </a:tc>
                <a:tc>
                  <a:txBody>
                    <a:bodyPr/>
                    <a:lstStyle/>
                    <a:p>
                      <a:r>
                        <a:rPr lang="en-US" dirty="0" smtClean="0"/>
                        <a:t>Interface</a:t>
                      </a:r>
                      <a:r>
                        <a:rPr lang="en-US" baseline="0" dirty="0" smtClean="0"/>
                        <a:t> 2</a:t>
                      </a:r>
                      <a:endParaRPr lang="en-US" dirty="0"/>
                    </a:p>
                  </a:txBody>
                  <a:tcPr/>
                </a:tc>
              </a:tr>
              <a:tr h="370840">
                <a:tc>
                  <a:txBody>
                    <a:bodyPr/>
                    <a:lstStyle/>
                    <a:p>
                      <a:r>
                        <a:rPr lang="en-US" dirty="0" smtClean="0"/>
                        <a:t>STANFORD</a:t>
                      </a:r>
                      <a:endParaRPr lang="en-US" dirty="0"/>
                    </a:p>
                  </a:txBody>
                  <a:tcPr/>
                </a:tc>
                <a:tc>
                  <a:txBody>
                    <a:bodyPr/>
                    <a:lstStyle/>
                    <a:p>
                      <a:r>
                        <a:rPr lang="en-US" dirty="0" smtClean="0"/>
                        <a:t>Interface 2</a:t>
                      </a:r>
                      <a:endParaRPr lang="en-US" dirty="0"/>
                    </a:p>
                  </a:txBody>
                  <a:tcPr/>
                </a:tc>
              </a:tr>
              <a:tr h="370840">
                <a:tc>
                  <a:txBody>
                    <a:bodyPr/>
                    <a:lstStyle/>
                    <a:p>
                      <a:r>
                        <a:rPr lang="en-US" dirty="0" smtClean="0"/>
                        <a:t>COMPANY 1</a:t>
                      </a:r>
                      <a:endParaRPr lang="en-US" dirty="0"/>
                    </a:p>
                  </a:txBody>
                  <a:tcPr/>
                </a:tc>
                <a:tc>
                  <a:txBody>
                    <a:bodyPr/>
                    <a:lstStyle/>
                    <a:p>
                      <a:r>
                        <a:rPr lang="en-US" dirty="0" smtClean="0"/>
                        <a:t>Interface 3</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73511930"/>
              </p:ext>
            </p:extLst>
          </p:nvPr>
        </p:nvGraphicFramePr>
        <p:xfrm>
          <a:off x="4949371" y="1167469"/>
          <a:ext cx="3860800" cy="2123440"/>
        </p:xfrm>
        <a:graphic>
          <a:graphicData uri="http://schemas.openxmlformats.org/drawingml/2006/table">
            <a:tbl>
              <a:tblPr firstRow="1" bandRow="1">
                <a:tableStyleId>{5940675A-B579-460E-94D1-54222C63F5DA}</a:tableStyleId>
              </a:tblPr>
              <a:tblGrid>
                <a:gridCol w="1930400"/>
                <a:gridCol w="1930400"/>
              </a:tblGrid>
              <a:tr h="425041">
                <a:tc>
                  <a:txBody>
                    <a:bodyPr/>
                    <a:lstStyle/>
                    <a:p>
                      <a:r>
                        <a:rPr lang="en-US" baseline="0" dirty="0" smtClean="0"/>
                        <a:t>Address</a:t>
                      </a:r>
                    </a:p>
                    <a:p>
                      <a:r>
                        <a:rPr lang="en-US" baseline="0" dirty="0" smtClean="0"/>
                        <a:t>(begins with)</a:t>
                      </a:r>
                      <a:endParaRPr lang="en-US" dirty="0"/>
                    </a:p>
                  </a:txBody>
                  <a:tcPr/>
                </a:tc>
                <a:tc>
                  <a:txBody>
                    <a:bodyPr/>
                    <a:lstStyle/>
                    <a:p>
                      <a:r>
                        <a:rPr lang="en-US" dirty="0" smtClean="0"/>
                        <a:t>Outgoing</a:t>
                      </a:r>
                      <a:r>
                        <a:rPr lang="en-US" baseline="0" dirty="0" smtClean="0"/>
                        <a:t> Interface</a:t>
                      </a:r>
                      <a:endParaRPr lang="en-US" dirty="0"/>
                    </a:p>
                  </a:txBody>
                  <a:tcPr/>
                </a:tc>
              </a:tr>
              <a:tr h="370840">
                <a:tc>
                  <a:txBody>
                    <a:bodyPr/>
                    <a:lstStyle/>
                    <a:p>
                      <a:r>
                        <a:rPr lang="en-US" dirty="0" smtClean="0"/>
                        <a:t>144.122</a:t>
                      </a:r>
                      <a:endParaRPr lang="en-US" dirty="0"/>
                    </a:p>
                  </a:txBody>
                  <a:tcPr/>
                </a:tc>
                <a:tc>
                  <a:txBody>
                    <a:bodyPr/>
                    <a:lstStyle/>
                    <a:p>
                      <a:r>
                        <a:rPr lang="en-US" dirty="0" smtClean="0"/>
                        <a:t>Interface 1</a:t>
                      </a:r>
                      <a:endParaRPr lang="en-US" dirty="0"/>
                    </a:p>
                  </a:txBody>
                  <a:tcPr/>
                </a:tc>
              </a:tr>
              <a:tr h="370840">
                <a:tc>
                  <a:txBody>
                    <a:bodyPr/>
                    <a:lstStyle/>
                    <a:p>
                      <a:r>
                        <a:rPr lang="en-US" dirty="0" smtClean="0"/>
                        <a:t>128.2</a:t>
                      </a:r>
                      <a:endParaRPr lang="en-US" dirty="0"/>
                    </a:p>
                  </a:txBody>
                  <a:tcPr/>
                </a:tc>
                <a:tc>
                  <a:txBody>
                    <a:bodyPr/>
                    <a:lstStyle/>
                    <a:p>
                      <a:r>
                        <a:rPr lang="en-US" dirty="0" smtClean="0"/>
                        <a:t>Interface</a:t>
                      </a:r>
                      <a:r>
                        <a:rPr lang="en-US" baseline="0" dirty="0" smtClean="0"/>
                        <a:t> 2</a:t>
                      </a:r>
                      <a:endParaRPr lang="en-US" dirty="0"/>
                    </a:p>
                  </a:txBody>
                  <a:tcPr/>
                </a:tc>
              </a:tr>
              <a:tr h="370840">
                <a:tc>
                  <a:txBody>
                    <a:bodyPr/>
                    <a:lstStyle/>
                    <a:p>
                      <a:r>
                        <a:rPr lang="en-US" dirty="0" smtClean="0"/>
                        <a:t>171.64</a:t>
                      </a:r>
                      <a:endParaRPr lang="en-US" dirty="0"/>
                    </a:p>
                  </a:txBody>
                  <a:tcPr/>
                </a:tc>
                <a:tc>
                  <a:txBody>
                    <a:bodyPr/>
                    <a:lstStyle/>
                    <a:p>
                      <a:r>
                        <a:rPr lang="en-US" dirty="0" smtClean="0"/>
                        <a:t>Interface 2</a:t>
                      </a:r>
                      <a:endParaRPr lang="en-US" dirty="0"/>
                    </a:p>
                  </a:txBody>
                  <a:tcPr/>
                </a:tc>
              </a:tr>
              <a:tr h="370840">
                <a:tc>
                  <a:txBody>
                    <a:bodyPr/>
                    <a:lstStyle/>
                    <a:p>
                      <a:r>
                        <a:rPr lang="en-US" dirty="0" smtClean="0"/>
                        <a:t>83.66.162</a:t>
                      </a:r>
                      <a:endParaRPr lang="en-US" dirty="0"/>
                    </a:p>
                  </a:txBody>
                  <a:tcPr/>
                </a:tc>
                <a:tc>
                  <a:txBody>
                    <a:bodyPr/>
                    <a:lstStyle/>
                    <a:p>
                      <a:r>
                        <a:rPr lang="en-US" dirty="0" smtClean="0"/>
                        <a:t>Interface 3</a:t>
                      </a:r>
                      <a:endParaRPr lang="en-US" dirty="0"/>
                    </a:p>
                  </a:txBody>
                  <a:tcPr/>
                </a:tc>
              </a:tr>
            </a:tbl>
          </a:graphicData>
        </a:graphic>
      </p:graphicFrame>
    </p:spTree>
    <p:extLst>
      <p:ext uri="{BB962C8B-B14F-4D97-AF65-F5344CB8AC3E}">
        <p14:creationId xmlns:p14="http://schemas.microsoft.com/office/powerpoint/2010/main" val="2805319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060D1CC9-8B90-4EA9-96D2-2F2E20325733}" type="datetime1">
              <a:rPr lang="en-US" smtClean="0">
                <a:latin typeface="Verdana" pitchFamily="34" charset="0"/>
              </a:rPr>
              <a:pPr/>
              <a:t>4/12/2017</a:t>
            </a:fld>
            <a:endParaRPr lang="en-US" smtClean="0">
              <a:latin typeface="Verdana" pitchFamily="34" charset="0"/>
            </a:endParaRPr>
          </a:p>
        </p:txBody>
      </p:sp>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96BB049C-4BB8-4998-ADC4-0160101C50D0}" type="slidenum">
              <a:rPr lang="en-US" smtClean="0">
                <a:latin typeface="Verdana" pitchFamily="34" charset="0"/>
              </a:rPr>
              <a:pPr/>
              <a:t>25</a:t>
            </a:fld>
            <a:endParaRPr lang="en-US" smtClean="0">
              <a:latin typeface="Verdana" pitchFamily="34" charset="0"/>
            </a:endParaRPr>
          </a:p>
        </p:txBody>
      </p:sp>
      <p:sp>
        <p:nvSpPr>
          <p:cNvPr id="22533" name="Rectangle 2"/>
          <p:cNvSpPr>
            <a:spLocks noGrp="1" noChangeArrowheads="1"/>
          </p:cNvSpPr>
          <p:nvPr>
            <p:ph type="title"/>
          </p:nvPr>
        </p:nvSpPr>
        <p:spPr/>
        <p:txBody>
          <a:bodyPr/>
          <a:lstStyle/>
          <a:p>
            <a:pPr eaLnBrk="1" hangingPunct="1"/>
            <a:r>
              <a:rPr lang="en-US" sz="3600" dirty="0" smtClean="0"/>
              <a:t>How does the router look up an IP packet?</a:t>
            </a:r>
          </a:p>
        </p:txBody>
      </p:sp>
      <p:sp>
        <p:nvSpPr>
          <p:cNvPr id="1259523" name="Rectangle 3"/>
          <p:cNvSpPr>
            <a:spLocks noGrp="1" noChangeArrowheads="1"/>
          </p:cNvSpPr>
          <p:nvPr>
            <p:ph type="body" idx="1"/>
          </p:nvPr>
        </p:nvSpPr>
        <p:spPr>
          <a:xfrm>
            <a:off x="457200" y="3702734"/>
            <a:ext cx="8229600" cy="2263775"/>
          </a:xfrm>
        </p:spPr>
        <p:txBody>
          <a:bodyPr/>
          <a:lstStyle/>
          <a:p>
            <a:pPr eaLnBrk="1" hangingPunct="1">
              <a:lnSpc>
                <a:spcPct val="90000"/>
              </a:lnSpc>
            </a:pPr>
            <a:r>
              <a:rPr lang="en-US" sz="2800" dirty="0" smtClean="0"/>
              <a:t>IP packets still carry the individual host addresses </a:t>
            </a:r>
          </a:p>
          <a:p>
            <a:pPr eaLnBrk="1" hangingPunct="1">
              <a:lnSpc>
                <a:spcPct val="90000"/>
              </a:lnSpc>
            </a:pPr>
            <a:r>
              <a:rPr lang="en-US" sz="2800" dirty="0" smtClean="0">
                <a:solidFill>
                  <a:srgbClr val="FF0000"/>
                </a:solidFill>
              </a:rPr>
              <a:t>Q3: How does the router find out about the destination network from the IP packet?</a:t>
            </a:r>
          </a:p>
        </p:txBody>
      </p:sp>
      <p:grpSp>
        <p:nvGrpSpPr>
          <p:cNvPr id="22536" name="Group 6"/>
          <p:cNvGrpSpPr>
            <a:grpSpLocks/>
          </p:cNvGrpSpPr>
          <p:nvPr/>
        </p:nvGrpSpPr>
        <p:grpSpPr bwMode="auto">
          <a:xfrm>
            <a:off x="5945188" y="2967355"/>
            <a:ext cx="928687" cy="671513"/>
            <a:chOff x="3600" y="219"/>
            <a:chExt cx="360" cy="175"/>
          </a:xfrm>
        </p:grpSpPr>
        <p:sp>
          <p:nvSpPr>
            <p:cNvPr id="22545"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p>
          </p:txBody>
        </p:sp>
        <p:sp>
          <p:nvSpPr>
            <p:cNvPr id="22546" name="Line 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47" name="Line 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48" name="Rectangle 1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Times New Roman" pitchFamily="18" charset="0"/>
              </a:endParaRPr>
            </a:p>
          </p:txBody>
        </p:sp>
        <p:sp>
          <p:nvSpPr>
            <p:cNvPr id="22549"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p>
          </p:txBody>
        </p:sp>
        <p:grpSp>
          <p:nvGrpSpPr>
            <p:cNvPr id="22550" name="Group 12"/>
            <p:cNvGrpSpPr>
              <a:grpSpLocks/>
            </p:cNvGrpSpPr>
            <p:nvPr/>
          </p:nvGrpSpPr>
          <p:grpSpPr bwMode="auto">
            <a:xfrm>
              <a:off x="3686" y="244"/>
              <a:ext cx="177" cy="66"/>
              <a:chOff x="2848" y="848"/>
              <a:chExt cx="140" cy="98"/>
            </a:xfrm>
          </p:grpSpPr>
          <p:sp>
            <p:nvSpPr>
              <p:cNvPr id="22555" name="Line 1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6" name="Line 1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7" name="Line 1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551" name="Group 16"/>
            <p:cNvGrpSpPr>
              <a:grpSpLocks/>
            </p:cNvGrpSpPr>
            <p:nvPr/>
          </p:nvGrpSpPr>
          <p:grpSpPr bwMode="auto">
            <a:xfrm flipV="1">
              <a:off x="3686" y="243"/>
              <a:ext cx="177" cy="66"/>
              <a:chOff x="2848" y="848"/>
              <a:chExt cx="140" cy="98"/>
            </a:xfrm>
          </p:grpSpPr>
          <p:sp>
            <p:nvSpPr>
              <p:cNvPr id="22552" name="Line 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3" name="Line 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4" name="Line 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22537" name="Line 20"/>
          <p:cNvSpPr>
            <a:spLocks noChangeShapeType="1"/>
          </p:cNvSpPr>
          <p:nvPr/>
        </p:nvSpPr>
        <p:spPr bwMode="auto">
          <a:xfrm flipH="1" flipV="1">
            <a:off x="4657725" y="3103880"/>
            <a:ext cx="1277938"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38" name="Line 21"/>
          <p:cNvSpPr>
            <a:spLocks noChangeShapeType="1"/>
          </p:cNvSpPr>
          <p:nvPr/>
        </p:nvSpPr>
        <p:spPr bwMode="auto">
          <a:xfrm flipV="1">
            <a:off x="6196013" y="2016443"/>
            <a:ext cx="146050" cy="942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39" name="Line 22"/>
          <p:cNvSpPr>
            <a:spLocks noChangeShapeType="1"/>
          </p:cNvSpPr>
          <p:nvPr/>
        </p:nvSpPr>
        <p:spPr bwMode="auto">
          <a:xfrm>
            <a:off x="6862763" y="3394393"/>
            <a:ext cx="1611312" cy="217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40" name="Text Box 23"/>
          <p:cNvSpPr txBox="1">
            <a:spLocks noChangeArrowheads="1"/>
          </p:cNvSpPr>
          <p:nvPr/>
        </p:nvSpPr>
        <p:spPr bwMode="auto">
          <a:xfrm rot="475519">
            <a:off x="4471988" y="2846705"/>
            <a:ext cx="139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1</a:t>
            </a:r>
          </a:p>
        </p:txBody>
      </p:sp>
      <p:sp>
        <p:nvSpPr>
          <p:cNvPr id="22541" name="Text Box 24"/>
          <p:cNvSpPr txBox="1">
            <a:spLocks noChangeArrowheads="1"/>
          </p:cNvSpPr>
          <p:nvPr/>
        </p:nvSpPr>
        <p:spPr bwMode="auto">
          <a:xfrm rot="495899">
            <a:off x="6948488" y="3149918"/>
            <a:ext cx="1393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2</a:t>
            </a:r>
          </a:p>
        </p:txBody>
      </p:sp>
      <p:sp>
        <p:nvSpPr>
          <p:cNvPr id="22542" name="Text Box 25"/>
          <p:cNvSpPr txBox="1">
            <a:spLocks noChangeArrowheads="1"/>
          </p:cNvSpPr>
          <p:nvPr/>
        </p:nvSpPr>
        <p:spPr bwMode="auto">
          <a:xfrm rot="-4873821">
            <a:off x="4788694" y="2106136"/>
            <a:ext cx="139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t>Interface 3</a:t>
            </a:r>
          </a:p>
        </p:txBody>
      </p:sp>
      <p:sp>
        <p:nvSpPr>
          <p:cNvPr id="22543" name="Rectangle 26"/>
          <p:cNvSpPr>
            <a:spLocks noChangeArrowheads="1"/>
          </p:cNvSpPr>
          <p:nvPr/>
        </p:nvSpPr>
        <p:spPr bwMode="auto">
          <a:xfrm rot="459944">
            <a:off x="7445063" y="3633232"/>
            <a:ext cx="1721030" cy="246221"/>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r>
              <a:rPr lang="en-US" sz="1600" dirty="0"/>
              <a:t>144.122.144.88</a:t>
            </a:r>
          </a:p>
        </p:txBody>
      </p:sp>
      <p:sp>
        <p:nvSpPr>
          <p:cNvPr id="22544" name="Line 28"/>
          <p:cNvSpPr>
            <a:spLocks noChangeShapeType="1"/>
          </p:cNvSpPr>
          <p:nvPr/>
        </p:nvSpPr>
        <p:spPr bwMode="auto">
          <a:xfrm>
            <a:off x="6934200" y="3580130"/>
            <a:ext cx="477838" cy="730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tr-TR"/>
          </a:p>
        </p:txBody>
      </p:sp>
      <p:graphicFrame>
        <p:nvGraphicFramePr>
          <p:cNvPr id="30" name="Table 29"/>
          <p:cNvGraphicFramePr>
            <a:graphicFrameLocks noGrp="1"/>
          </p:cNvGraphicFramePr>
          <p:nvPr>
            <p:extLst>
              <p:ext uri="{D42A27DB-BD31-4B8C-83A1-F6EECF244321}">
                <p14:modId xmlns:p14="http://schemas.microsoft.com/office/powerpoint/2010/main" val="2624887572"/>
              </p:ext>
            </p:extLst>
          </p:nvPr>
        </p:nvGraphicFramePr>
        <p:xfrm>
          <a:off x="377371" y="1626121"/>
          <a:ext cx="4296230" cy="1908401"/>
        </p:xfrm>
        <a:graphic>
          <a:graphicData uri="http://schemas.openxmlformats.org/drawingml/2006/table">
            <a:tbl>
              <a:tblPr firstRow="1" bandRow="1">
                <a:tableStyleId>{5940675A-B579-460E-94D1-54222C63F5DA}</a:tableStyleId>
              </a:tblPr>
              <a:tblGrid>
                <a:gridCol w="2148115"/>
                <a:gridCol w="2148115"/>
              </a:tblGrid>
              <a:tr h="425041">
                <a:tc>
                  <a:txBody>
                    <a:bodyPr/>
                    <a:lstStyle/>
                    <a:p>
                      <a:r>
                        <a:rPr lang="en-US" baseline="0" dirty="0" smtClean="0"/>
                        <a:t>Network Address</a:t>
                      </a:r>
                      <a:endParaRPr lang="en-US" dirty="0"/>
                    </a:p>
                  </a:txBody>
                  <a:tcPr/>
                </a:tc>
                <a:tc>
                  <a:txBody>
                    <a:bodyPr/>
                    <a:lstStyle/>
                    <a:p>
                      <a:r>
                        <a:rPr lang="en-US" dirty="0" smtClean="0"/>
                        <a:t>Outgoing</a:t>
                      </a:r>
                      <a:r>
                        <a:rPr lang="en-US" baseline="0" dirty="0" smtClean="0"/>
                        <a:t> Interface</a:t>
                      </a:r>
                      <a:endParaRPr lang="en-US" dirty="0"/>
                    </a:p>
                  </a:txBody>
                  <a:tcPr/>
                </a:tc>
              </a:tr>
              <a:tr h="370840">
                <a:tc>
                  <a:txBody>
                    <a:bodyPr/>
                    <a:lstStyle/>
                    <a:p>
                      <a:r>
                        <a:rPr lang="en-US" dirty="0" smtClean="0"/>
                        <a:t>METU</a:t>
                      </a:r>
                      <a:endParaRPr lang="en-US" dirty="0"/>
                    </a:p>
                  </a:txBody>
                  <a:tcPr/>
                </a:tc>
                <a:tc>
                  <a:txBody>
                    <a:bodyPr/>
                    <a:lstStyle/>
                    <a:p>
                      <a:r>
                        <a:rPr lang="en-US" dirty="0" smtClean="0"/>
                        <a:t>Interface 1</a:t>
                      </a:r>
                      <a:endParaRPr lang="en-US" dirty="0"/>
                    </a:p>
                  </a:txBody>
                  <a:tcPr/>
                </a:tc>
              </a:tr>
              <a:tr h="370840">
                <a:tc>
                  <a:txBody>
                    <a:bodyPr/>
                    <a:lstStyle/>
                    <a:p>
                      <a:r>
                        <a:rPr lang="en-US" dirty="0" smtClean="0"/>
                        <a:t>CMU</a:t>
                      </a:r>
                      <a:endParaRPr lang="en-US" dirty="0"/>
                    </a:p>
                  </a:txBody>
                  <a:tcPr/>
                </a:tc>
                <a:tc>
                  <a:txBody>
                    <a:bodyPr/>
                    <a:lstStyle/>
                    <a:p>
                      <a:r>
                        <a:rPr lang="en-US" dirty="0" smtClean="0"/>
                        <a:t>Interface</a:t>
                      </a:r>
                      <a:r>
                        <a:rPr lang="en-US" baseline="0" dirty="0" smtClean="0"/>
                        <a:t> 2</a:t>
                      </a:r>
                      <a:endParaRPr lang="en-US" dirty="0"/>
                    </a:p>
                  </a:txBody>
                  <a:tcPr/>
                </a:tc>
              </a:tr>
              <a:tr h="370840">
                <a:tc>
                  <a:txBody>
                    <a:bodyPr/>
                    <a:lstStyle/>
                    <a:p>
                      <a:r>
                        <a:rPr lang="en-US" dirty="0" smtClean="0"/>
                        <a:t>STANFORD</a:t>
                      </a:r>
                      <a:endParaRPr lang="en-US" dirty="0"/>
                    </a:p>
                  </a:txBody>
                  <a:tcPr/>
                </a:tc>
                <a:tc>
                  <a:txBody>
                    <a:bodyPr/>
                    <a:lstStyle/>
                    <a:p>
                      <a:r>
                        <a:rPr lang="en-US" dirty="0" smtClean="0"/>
                        <a:t>Interface 2</a:t>
                      </a:r>
                      <a:endParaRPr lang="en-US" dirty="0"/>
                    </a:p>
                  </a:txBody>
                  <a:tcPr/>
                </a:tc>
              </a:tr>
              <a:tr h="370840">
                <a:tc>
                  <a:txBody>
                    <a:bodyPr/>
                    <a:lstStyle/>
                    <a:p>
                      <a:r>
                        <a:rPr lang="en-US" dirty="0" smtClean="0"/>
                        <a:t>COMPANY 1</a:t>
                      </a:r>
                      <a:endParaRPr lang="en-US" dirty="0"/>
                    </a:p>
                  </a:txBody>
                  <a:tcPr/>
                </a:tc>
                <a:tc>
                  <a:txBody>
                    <a:bodyPr/>
                    <a:lstStyle/>
                    <a:p>
                      <a:r>
                        <a:rPr lang="en-US" dirty="0" smtClean="0"/>
                        <a:t>Interface 3</a:t>
                      </a:r>
                      <a:endParaRPr lang="en-US" dirty="0"/>
                    </a:p>
                  </a:txBody>
                  <a:tcPr/>
                </a:tc>
              </a:tr>
            </a:tbl>
          </a:graphicData>
        </a:graphic>
      </p:graphicFrame>
    </p:spTree>
    <p:extLst>
      <p:ext uri="{BB962C8B-B14F-4D97-AF65-F5344CB8AC3E}">
        <p14:creationId xmlns:p14="http://schemas.microsoft.com/office/powerpoint/2010/main" val="4264450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09A50DC-C6F2-4523-94F0-779E92C16A43}" type="datetime1">
              <a:rPr lang="en-US" smtClean="0">
                <a:latin typeface="Verdana" pitchFamily="34" charset="0"/>
              </a:rPr>
              <a:pPr/>
              <a:t>4/12/2017</a:t>
            </a:fld>
            <a:endParaRPr lang="en-US" smtClean="0">
              <a:latin typeface="Verdana" pitchFamily="34" charset="0"/>
            </a:endParaRPr>
          </a:p>
        </p:txBody>
      </p:sp>
      <p:sp>
        <p:nvSpPr>
          <p:cNvPr id="2355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F8A1C4D-F9BD-4194-AD71-2B7D61859574}" type="slidenum">
              <a:rPr lang="en-US" smtClean="0">
                <a:latin typeface="Verdana" pitchFamily="34" charset="0"/>
              </a:rPr>
              <a:pPr/>
              <a:t>26</a:t>
            </a:fld>
            <a:endParaRPr lang="en-US" smtClean="0">
              <a:latin typeface="Verdana" pitchFamily="34" charset="0"/>
            </a:endParaRPr>
          </a:p>
        </p:txBody>
      </p:sp>
      <p:sp>
        <p:nvSpPr>
          <p:cNvPr id="23557" name="Rectangle 2"/>
          <p:cNvSpPr>
            <a:spLocks noGrp="1" noChangeArrowheads="1"/>
          </p:cNvSpPr>
          <p:nvPr>
            <p:ph type="title"/>
          </p:nvPr>
        </p:nvSpPr>
        <p:spPr/>
        <p:txBody>
          <a:bodyPr/>
          <a:lstStyle/>
          <a:p>
            <a:pPr eaLnBrk="1" hangingPunct="1"/>
            <a:r>
              <a:rPr lang="en-US" sz="3600" smtClean="0"/>
              <a:t>IP Addresses and Network Addresses</a:t>
            </a:r>
          </a:p>
        </p:txBody>
      </p:sp>
      <p:sp>
        <p:nvSpPr>
          <p:cNvPr id="1260547" name="Rectangle 3"/>
          <p:cNvSpPr>
            <a:spLocks noGrp="1" noChangeArrowheads="1"/>
          </p:cNvSpPr>
          <p:nvPr>
            <p:ph type="body" idx="1"/>
          </p:nvPr>
        </p:nvSpPr>
        <p:spPr/>
        <p:txBody>
          <a:bodyPr/>
          <a:lstStyle/>
          <a:p>
            <a:pPr eaLnBrk="1" hangingPunct="1"/>
            <a:r>
              <a:rPr lang="en-US" dirty="0" smtClean="0">
                <a:solidFill>
                  <a:srgbClr val="FF0000"/>
                </a:solidFill>
              </a:rPr>
              <a:t>A3: The router should find how many most significant bits make up the network address for an incoming IP packet.</a:t>
            </a:r>
          </a:p>
          <a:p>
            <a:pPr eaLnBrk="1" hangingPunct="1"/>
            <a:r>
              <a:rPr lang="en-US" dirty="0" smtClean="0">
                <a:solidFill>
                  <a:srgbClr val="FF0000"/>
                </a:solidFill>
              </a:rPr>
              <a:t>Then it can extract the network address</a:t>
            </a:r>
          </a:p>
        </p:txBody>
      </p:sp>
    </p:spTree>
    <p:extLst>
      <p:ext uri="{BB962C8B-B14F-4D97-AF65-F5344CB8AC3E}">
        <p14:creationId xmlns:p14="http://schemas.microsoft.com/office/powerpoint/2010/main" val="2383247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8F4BF379-7A0C-4EF8-9AEE-D0FCEAF821AB}" type="datetime1">
              <a:rPr lang="en-US" smtClean="0">
                <a:latin typeface="Verdana" pitchFamily="34" charset="0"/>
              </a:rPr>
              <a:pPr/>
              <a:t>4/12/2017</a:t>
            </a:fld>
            <a:endParaRPr lang="en-US" smtClean="0">
              <a:latin typeface="Verdana" pitchFamily="34" charset="0"/>
            </a:endParaRPr>
          </a:p>
        </p:txBody>
      </p:sp>
      <p:sp>
        <p:nvSpPr>
          <p:cNvPr id="2867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2867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D060BFCB-F7DF-4346-903D-0DA3123EF947}" type="slidenum">
              <a:rPr lang="en-US" smtClean="0">
                <a:latin typeface="Verdana" pitchFamily="34" charset="0"/>
              </a:rPr>
              <a:pPr/>
              <a:t>27</a:t>
            </a:fld>
            <a:endParaRPr lang="en-US" smtClean="0">
              <a:latin typeface="Verdana" pitchFamily="34" charset="0"/>
            </a:endParaRPr>
          </a:p>
        </p:txBody>
      </p:sp>
      <p:sp>
        <p:nvSpPr>
          <p:cNvPr id="28677" name="Rectangle 2"/>
          <p:cNvSpPr>
            <a:spLocks noGrp="1" noChangeArrowheads="1"/>
          </p:cNvSpPr>
          <p:nvPr>
            <p:ph type="title"/>
          </p:nvPr>
        </p:nvSpPr>
        <p:spPr/>
        <p:txBody>
          <a:bodyPr/>
          <a:lstStyle/>
          <a:p>
            <a:pPr eaLnBrk="1" hangingPunct="1"/>
            <a:r>
              <a:rPr lang="en-US" dirty="0" smtClean="0"/>
              <a:t>Network Address finding: How many most significant bits</a:t>
            </a:r>
          </a:p>
        </p:txBody>
      </p:sp>
      <p:sp>
        <p:nvSpPr>
          <p:cNvPr id="28678" name="Rectangle 3"/>
          <p:cNvSpPr>
            <a:spLocks noGrp="1" noChangeArrowheads="1"/>
          </p:cNvSpPr>
          <p:nvPr>
            <p:ph type="body" sz="half" idx="1"/>
          </p:nvPr>
        </p:nvSpPr>
        <p:spPr/>
        <p:txBody>
          <a:bodyPr/>
          <a:lstStyle/>
          <a:p>
            <a:pPr eaLnBrk="1" hangingPunct="1"/>
            <a:r>
              <a:rPr lang="en-US" sz="3200" smtClean="0">
                <a:solidFill>
                  <a:srgbClr val="FF0000"/>
                </a:solidFill>
              </a:rPr>
              <a:t>Class-based address: Coarse network addresses</a:t>
            </a:r>
            <a:endParaRPr lang="en-US" smtClean="0"/>
          </a:p>
        </p:txBody>
      </p:sp>
      <p:sp>
        <p:nvSpPr>
          <p:cNvPr id="1250318" name="Rectangle 14"/>
          <p:cNvSpPr>
            <a:spLocks noGrp="1" noChangeArrowheads="1"/>
          </p:cNvSpPr>
          <p:nvPr>
            <p:ph type="body" sz="half" idx="2"/>
          </p:nvPr>
        </p:nvSpPr>
        <p:spPr/>
        <p:txBody>
          <a:bodyPr/>
          <a:lstStyle/>
          <a:p>
            <a:pPr eaLnBrk="1" hangingPunct="1"/>
            <a:r>
              <a:rPr lang="en-US" sz="3200" dirty="0" smtClean="0">
                <a:solidFill>
                  <a:srgbClr val="FF0000"/>
                </a:solidFill>
              </a:rPr>
              <a:t>CIDR:</a:t>
            </a:r>
            <a:r>
              <a:rPr lang="en-US" sz="3200" dirty="0" smtClean="0"/>
              <a:t> </a:t>
            </a:r>
            <a:r>
              <a:rPr lang="en-US" sz="3200" dirty="0" smtClean="0">
                <a:solidFill>
                  <a:srgbClr val="FF0000"/>
                </a:solidFill>
              </a:rPr>
              <a:t>C</a:t>
            </a:r>
            <a:r>
              <a:rPr lang="en-US" sz="3200" dirty="0" smtClean="0"/>
              <a:t>lassless </a:t>
            </a:r>
            <a:r>
              <a:rPr lang="en-US" sz="3200" dirty="0" smtClean="0">
                <a:solidFill>
                  <a:srgbClr val="FF0000"/>
                </a:solidFill>
              </a:rPr>
              <a:t>I</a:t>
            </a:r>
            <a:r>
              <a:rPr lang="en-US" sz="3200" dirty="0" smtClean="0"/>
              <a:t>nter </a:t>
            </a:r>
            <a:r>
              <a:rPr lang="en-US" sz="3200" dirty="0" smtClean="0">
                <a:solidFill>
                  <a:srgbClr val="FF0000"/>
                </a:solidFill>
              </a:rPr>
              <a:t>D</a:t>
            </a:r>
            <a:r>
              <a:rPr lang="en-US" sz="3200" dirty="0" smtClean="0"/>
              <a:t>omain </a:t>
            </a:r>
            <a:r>
              <a:rPr lang="en-US" sz="3200" dirty="0" smtClean="0">
                <a:solidFill>
                  <a:srgbClr val="FF0000"/>
                </a:solidFill>
              </a:rPr>
              <a:t>R</a:t>
            </a:r>
            <a:r>
              <a:rPr lang="en-US" sz="3200" dirty="0" smtClean="0"/>
              <a:t>outing: Network address can take any number of bits</a:t>
            </a:r>
          </a:p>
        </p:txBody>
      </p:sp>
      <p:pic>
        <p:nvPicPr>
          <p:cNvPr id="28680" name="Picture 13" descr="IP Address Formats"/>
          <p:cNvPicPr>
            <a:picLocks noChangeAspect="1" noChangeArrowheads="1"/>
          </p:cNvPicPr>
          <p:nvPr/>
        </p:nvPicPr>
        <p:blipFill>
          <a:blip r:embed="rId2">
            <a:extLst>
              <a:ext uri="{28A0092B-C50C-407E-A947-70E740481C1C}">
                <a14:useLocalDpi xmlns:a14="http://schemas.microsoft.com/office/drawing/2010/main" val="0"/>
              </a:ext>
            </a:extLst>
          </a:blip>
          <a:srcRect b="15962"/>
          <a:stretch>
            <a:fillRect/>
          </a:stretch>
        </p:blipFill>
        <p:spPr bwMode="auto">
          <a:xfrm>
            <a:off x="465138" y="3436938"/>
            <a:ext cx="3984625"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079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03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8C44F282-9FAA-465E-B778-8B138DC3C94A}" type="datetime1">
              <a:rPr lang="en-US" smtClean="0">
                <a:latin typeface="Verdana" pitchFamily="34" charset="0"/>
              </a:rPr>
              <a:pPr/>
              <a:t>4/12/2017</a:t>
            </a:fld>
            <a:endParaRPr lang="en-US" smtClean="0">
              <a:latin typeface="Verdana" pitchFamily="34" charset="0"/>
            </a:endParaRPr>
          </a:p>
        </p:txBody>
      </p:sp>
      <p:sp>
        <p:nvSpPr>
          <p:cNvPr id="2662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2662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87BAAD7-316C-4618-BD73-66742181BD78}" type="slidenum">
              <a:rPr lang="en-US" smtClean="0">
                <a:latin typeface="Verdana" pitchFamily="34" charset="0"/>
              </a:rPr>
              <a:pPr/>
              <a:t>28</a:t>
            </a:fld>
            <a:endParaRPr lang="en-US" smtClean="0">
              <a:latin typeface="Verdana" pitchFamily="34" charset="0"/>
            </a:endParaRPr>
          </a:p>
        </p:txBody>
      </p:sp>
      <p:sp>
        <p:nvSpPr>
          <p:cNvPr id="26629" name="Rectangle 5"/>
          <p:cNvSpPr>
            <a:spLocks noGrp="1" noChangeArrowheads="1"/>
          </p:cNvSpPr>
          <p:nvPr>
            <p:ph type="title"/>
          </p:nvPr>
        </p:nvSpPr>
        <p:spPr/>
        <p:txBody>
          <a:bodyPr/>
          <a:lstStyle/>
          <a:p>
            <a:pPr eaLnBrk="1" hangingPunct="1"/>
            <a:r>
              <a:rPr lang="en-US" dirty="0" smtClean="0"/>
              <a:t>Subnets: Network in CIDR</a:t>
            </a:r>
          </a:p>
        </p:txBody>
      </p:sp>
      <p:sp>
        <p:nvSpPr>
          <p:cNvPr id="1222716" name="Rectangle 60"/>
          <p:cNvSpPr>
            <a:spLocks noGrp="1" noChangeArrowheads="1"/>
          </p:cNvSpPr>
          <p:nvPr>
            <p:ph type="body" sz="half" idx="1"/>
          </p:nvPr>
        </p:nvSpPr>
        <p:spPr/>
        <p:txBody>
          <a:bodyPr/>
          <a:lstStyle/>
          <a:p>
            <a:pPr eaLnBrk="1" hangingPunct="1"/>
            <a:r>
              <a:rPr lang="en-US" sz="2000" i="1" smtClean="0">
                <a:solidFill>
                  <a:srgbClr val="FF0000"/>
                </a:solidFill>
              </a:rPr>
              <a:t>What’s a subnet ?</a:t>
            </a:r>
          </a:p>
          <a:p>
            <a:pPr lvl="1" eaLnBrk="1" hangingPunct="1"/>
            <a:r>
              <a:rPr lang="en-US" sz="1800" smtClean="0"/>
              <a:t>Devices  that can physically reach each other without intervening router</a:t>
            </a:r>
          </a:p>
          <a:p>
            <a:pPr eaLnBrk="1" hangingPunct="1"/>
            <a:r>
              <a:rPr lang="en-US" sz="2000" smtClean="0">
                <a:solidFill>
                  <a:srgbClr val="FF0000"/>
                </a:solidFill>
              </a:rPr>
              <a:t>How to determine the subnets?</a:t>
            </a:r>
          </a:p>
          <a:p>
            <a:pPr lvl="1" eaLnBrk="1" hangingPunct="1"/>
            <a:r>
              <a:rPr lang="en-US" sz="1800" smtClean="0"/>
              <a:t>detach each interface from its host or router,</a:t>
            </a:r>
          </a:p>
          <a:p>
            <a:pPr lvl="1" eaLnBrk="1" hangingPunct="1"/>
            <a:r>
              <a:rPr lang="en-US" sz="1800" smtClean="0"/>
              <a:t>creating islands of isolated networks.</a:t>
            </a:r>
          </a:p>
          <a:p>
            <a:pPr lvl="1" eaLnBrk="1" hangingPunct="1"/>
            <a:r>
              <a:rPr lang="en-US" sz="1800" smtClean="0"/>
              <a:t>Each isolated network is called a </a:t>
            </a:r>
            <a:r>
              <a:rPr lang="en-US" sz="1800" smtClean="0">
                <a:solidFill>
                  <a:srgbClr val="FF0000"/>
                </a:solidFill>
              </a:rPr>
              <a:t>subnet</a:t>
            </a:r>
            <a:r>
              <a:rPr lang="en-US" sz="1800" smtClean="0"/>
              <a:t>.</a:t>
            </a:r>
            <a:endParaRPr lang="en-US" sz="2000" smtClean="0"/>
          </a:p>
          <a:p>
            <a:pPr eaLnBrk="1" hangingPunct="1"/>
            <a:r>
              <a:rPr lang="en-US" sz="2400" smtClean="0"/>
              <a:t>Each subnet is assigned a </a:t>
            </a:r>
            <a:r>
              <a:rPr lang="en-US" sz="2400" smtClean="0">
                <a:solidFill>
                  <a:srgbClr val="FF0000"/>
                </a:solidFill>
              </a:rPr>
              <a:t>subnet number</a:t>
            </a:r>
            <a:endParaRPr lang="en-US" sz="2000" smtClean="0"/>
          </a:p>
          <a:p>
            <a:pPr eaLnBrk="1" hangingPunct="1"/>
            <a:endParaRPr lang="en-US" smtClean="0"/>
          </a:p>
        </p:txBody>
      </p:sp>
      <p:grpSp>
        <p:nvGrpSpPr>
          <p:cNvPr id="61" name="Group 60"/>
          <p:cNvGrpSpPr/>
          <p:nvPr/>
        </p:nvGrpSpPr>
        <p:grpSpPr>
          <a:xfrm>
            <a:off x="4341019" y="1417638"/>
            <a:ext cx="4424362" cy="4182507"/>
            <a:chOff x="-4499124" y="80595"/>
            <a:chExt cx="4424362" cy="4182507"/>
          </a:xfrm>
        </p:grpSpPr>
        <p:grpSp>
          <p:nvGrpSpPr>
            <p:cNvPr id="62" name="Group 62"/>
            <p:cNvGrpSpPr>
              <a:grpSpLocks/>
            </p:cNvGrpSpPr>
            <p:nvPr/>
          </p:nvGrpSpPr>
          <p:grpSpPr bwMode="auto">
            <a:xfrm>
              <a:off x="-4499124" y="323482"/>
              <a:ext cx="4422775" cy="3700463"/>
              <a:chOff x="2819" y="1022"/>
              <a:chExt cx="2786" cy="2331"/>
            </a:xfrm>
          </p:grpSpPr>
          <p:sp>
            <p:nvSpPr>
              <p:cNvPr id="66" name="Freeform 63"/>
              <p:cNvSpPr>
                <a:spLocks/>
              </p:cNvSpPr>
              <p:nvPr/>
            </p:nvSpPr>
            <p:spPr bwMode="auto">
              <a:xfrm>
                <a:off x="2819" y="1022"/>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67" name="Freeform 64"/>
              <p:cNvSpPr>
                <a:spLocks/>
              </p:cNvSpPr>
              <p:nvPr/>
            </p:nvSpPr>
            <p:spPr bwMode="auto">
              <a:xfrm>
                <a:off x="4404" y="1203"/>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68" name="Freeform 65"/>
              <p:cNvSpPr>
                <a:spLocks/>
              </p:cNvSpPr>
              <p:nvPr/>
            </p:nvSpPr>
            <p:spPr bwMode="auto">
              <a:xfrm>
                <a:off x="3575" y="2106"/>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graphicFrame>
            <p:nvGraphicFramePr>
              <p:cNvPr id="69" name="Object 66"/>
              <p:cNvGraphicFramePr>
                <a:graphicFrameLocks noChangeAspect="1"/>
              </p:cNvGraphicFramePr>
              <p:nvPr/>
            </p:nvGraphicFramePr>
            <p:xfrm>
              <a:off x="2868" y="1088"/>
              <a:ext cx="368" cy="292"/>
            </p:xfrm>
            <a:graphic>
              <a:graphicData uri="http://schemas.openxmlformats.org/presentationml/2006/ole">
                <mc:AlternateContent xmlns:mc="http://schemas.openxmlformats.org/markup-compatibility/2006">
                  <mc:Choice xmlns:v="urn:schemas-microsoft-com:vml" Requires="v">
                    <p:oleObj spid="_x0000_s66938"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08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Line 67"/>
              <p:cNvSpPr>
                <a:spLocks noChangeShapeType="1"/>
              </p:cNvSpPr>
              <p:nvPr/>
            </p:nvSpPr>
            <p:spPr bwMode="auto">
              <a:xfrm>
                <a:off x="3221" y="1323"/>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71" name="Line 68"/>
              <p:cNvSpPr>
                <a:spLocks noChangeShapeType="1"/>
              </p:cNvSpPr>
              <p:nvPr/>
            </p:nvSpPr>
            <p:spPr bwMode="auto">
              <a:xfrm flipH="1">
                <a:off x="3404" y="1314"/>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72" name="Line 69"/>
              <p:cNvSpPr>
                <a:spLocks noChangeShapeType="1"/>
              </p:cNvSpPr>
              <p:nvPr/>
            </p:nvSpPr>
            <p:spPr bwMode="auto">
              <a:xfrm flipV="1">
                <a:off x="3221" y="1729"/>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73" name="Line 70"/>
              <p:cNvSpPr>
                <a:spLocks noChangeShapeType="1"/>
              </p:cNvSpPr>
              <p:nvPr/>
            </p:nvSpPr>
            <p:spPr bwMode="auto">
              <a:xfrm>
                <a:off x="3227" y="2124"/>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74" name="Object 71"/>
              <p:cNvGraphicFramePr>
                <a:graphicFrameLocks noChangeAspect="1"/>
              </p:cNvGraphicFramePr>
              <p:nvPr/>
            </p:nvGraphicFramePr>
            <p:xfrm>
              <a:off x="2868" y="1508"/>
              <a:ext cx="368" cy="292"/>
            </p:xfrm>
            <a:graphic>
              <a:graphicData uri="http://schemas.openxmlformats.org/presentationml/2006/ole">
                <mc:AlternateContent xmlns:mc="http://schemas.openxmlformats.org/markup-compatibility/2006">
                  <mc:Choice xmlns:v="urn:schemas-microsoft-com:vml" Requires="v">
                    <p:oleObj spid="_x0000_s66939"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50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72"/>
              <p:cNvGraphicFramePr>
                <a:graphicFrameLocks noChangeAspect="1"/>
              </p:cNvGraphicFramePr>
              <p:nvPr/>
            </p:nvGraphicFramePr>
            <p:xfrm>
              <a:off x="2868" y="1892"/>
              <a:ext cx="368" cy="292"/>
            </p:xfrm>
            <a:graphic>
              <a:graphicData uri="http://schemas.openxmlformats.org/presentationml/2006/ole">
                <mc:AlternateContent xmlns:mc="http://schemas.openxmlformats.org/markup-compatibility/2006">
                  <mc:Choice xmlns:v="urn:schemas-microsoft-com:vml" Requires="v">
                    <p:oleObj spid="_x0000_s66940"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892"/>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Line 73"/>
              <p:cNvSpPr>
                <a:spLocks noChangeShapeType="1"/>
              </p:cNvSpPr>
              <p:nvPr/>
            </p:nvSpPr>
            <p:spPr bwMode="auto">
              <a:xfrm>
                <a:off x="3404" y="1854"/>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nvGrpSpPr>
              <p:cNvPr id="77" name="Group 74"/>
              <p:cNvGrpSpPr>
                <a:grpSpLocks/>
              </p:cNvGrpSpPr>
              <p:nvPr/>
            </p:nvGrpSpPr>
            <p:grpSpPr bwMode="auto">
              <a:xfrm>
                <a:off x="3998" y="1832"/>
                <a:ext cx="448" cy="240"/>
                <a:chOff x="3600" y="219"/>
                <a:chExt cx="360" cy="175"/>
              </a:xfrm>
            </p:grpSpPr>
            <p:sp>
              <p:nvSpPr>
                <p:cNvPr id="98" name="Oval 7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99" name="Line 7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00" name="Line 7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01" name="Rectangle 7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102" name="Oval 7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103" name="Group 80"/>
                <p:cNvGrpSpPr>
                  <a:grpSpLocks/>
                </p:cNvGrpSpPr>
                <p:nvPr/>
              </p:nvGrpSpPr>
              <p:grpSpPr bwMode="auto">
                <a:xfrm>
                  <a:off x="3686" y="244"/>
                  <a:ext cx="177" cy="66"/>
                  <a:chOff x="2848" y="848"/>
                  <a:chExt cx="140" cy="98"/>
                </a:xfrm>
              </p:grpSpPr>
              <p:sp>
                <p:nvSpPr>
                  <p:cNvPr id="108" name="Line 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09" name="Line 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10" name="Line 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104" name="Group 84"/>
                <p:cNvGrpSpPr>
                  <a:grpSpLocks/>
                </p:cNvGrpSpPr>
                <p:nvPr/>
              </p:nvGrpSpPr>
              <p:grpSpPr bwMode="auto">
                <a:xfrm flipV="1">
                  <a:off x="3686" y="243"/>
                  <a:ext cx="177" cy="66"/>
                  <a:chOff x="2848" y="848"/>
                  <a:chExt cx="140" cy="98"/>
                </a:xfrm>
              </p:grpSpPr>
              <p:sp>
                <p:nvSpPr>
                  <p:cNvPr id="105" name="Line 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06" name="Line 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07" name="Line 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78" name="Rectangle 89"/>
              <p:cNvSpPr>
                <a:spLocks noChangeArrowheads="1"/>
              </p:cNvSpPr>
              <p:nvPr/>
            </p:nvSpPr>
            <p:spPr bwMode="auto">
              <a:xfrm>
                <a:off x="3250" y="1572"/>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79" name="Text Box 92"/>
              <p:cNvSpPr txBox="1">
                <a:spLocks noChangeArrowheads="1"/>
              </p:cNvSpPr>
              <p:nvPr/>
            </p:nvSpPr>
            <p:spPr bwMode="auto">
              <a:xfrm>
                <a:off x="3262" y="1691"/>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1</a:t>
                </a:r>
                <a:endParaRPr lang="en-US" dirty="0">
                  <a:latin typeface="+mn-lt"/>
                </a:endParaRPr>
              </a:p>
            </p:txBody>
          </p:sp>
          <p:sp>
            <p:nvSpPr>
              <p:cNvPr id="80" name="Line 93"/>
              <p:cNvSpPr>
                <a:spLocks noChangeShapeType="1"/>
              </p:cNvSpPr>
              <p:nvPr/>
            </p:nvSpPr>
            <p:spPr bwMode="auto">
              <a:xfrm>
                <a:off x="4379" y="1860"/>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81" name="Text Box 94"/>
              <p:cNvSpPr txBox="1">
                <a:spLocks noChangeArrowheads="1"/>
              </p:cNvSpPr>
              <p:nvPr/>
            </p:nvSpPr>
            <p:spPr bwMode="auto">
              <a:xfrm>
                <a:off x="4299" y="1685"/>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2</a:t>
                </a:r>
                <a:endParaRPr lang="en-US" dirty="0">
                  <a:latin typeface="+mn-lt"/>
                </a:endParaRPr>
              </a:p>
            </p:txBody>
          </p:sp>
          <p:sp>
            <p:nvSpPr>
              <p:cNvPr id="82" name="Line 95"/>
              <p:cNvSpPr>
                <a:spLocks noChangeShapeType="1"/>
              </p:cNvSpPr>
              <p:nvPr/>
            </p:nvSpPr>
            <p:spPr bwMode="auto">
              <a:xfrm flipH="1">
                <a:off x="5024" y="1422"/>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83" name="Object 96"/>
              <p:cNvGraphicFramePr>
                <a:graphicFrameLocks noChangeAspect="1"/>
              </p:cNvGraphicFramePr>
              <p:nvPr/>
            </p:nvGraphicFramePr>
            <p:xfrm>
              <a:off x="5136" y="1238"/>
              <a:ext cx="368" cy="292"/>
            </p:xfrm>
            <a:graphic>
              <a:graphicData uri="http://schemas.openxmlformats.org/presentationml/2006/ole">
                <mc:AlternateContent xmlns:mc="http://schemas.openxmlformats.org/markup-compatibility/2006">
                  <mc:Choice xmlns:v="urn:schemas-microsoft-com:vml" Requires="v">
                    <p:oleObj spid="_x0000_s66941" name="Clip" r:id="rId7" imgW="1307263" imgH="1084139" progId="MS_ClipArt_Gallery.2">
                      <p:embed/>
                    </p:oleObj>
                  </mc:Choice>
                  <mc:Fallback>
                    <p:oleObj name="Clip" r:id="rId7"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123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Line 97"/>
              <p:cNvSpPr>
                <a:spLocks noChangeShapeType="1"/>
              </p:cNvSpPr>
              <p:nvPr/>
            </p:nvSpPr>
            <p:spPr bwMode="auto">
              <a:xfrm>
                <a:off x="5024" y="1425"/>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85" name="Object 98"/>
              <p:cNvGraphicFramePr>
                <a:graphicFrameLocks noChangeAspect="1"/>
              </p:cNvGraphicFramePr>
              <p:nvPr/>
            </p:nvGraphicFramePr>
            <p:xfrm>
              <a:off x="5139" y="2108"/>
              <a:ext cx="368" cy="292"/>
            </p:xfrm>
            <a:graphic>
              <a:graphicData uri="http://schemas.openxmlformats.org/presentationml/2006/ole">
                <mc:AlternateContent xmlns:mc="http://schemas.openxmlformats.org/markup-compatibility/2006">
                  <mc:Choice xmlns:v="urn:schemas-microsoft-com:vml" Requires="v">
                    <p:oleObj spid="_x0000_s66942"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 y="210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Line 99"/>
              <p:cNvSpPr>
                <a:spLocks noChangeShapeType="1"/>
              </p:cNvSpPr>
              <p:nvPr/>
            </p:nvSpPr>
            <p:spPr bwMode="auto">
              <a:xfrm>
                <a:off x="5024" y="222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87" name="Rectangle 100"/>
              <p:cNvSpPr>
                <a:spLocks noChangeArrowheads="1"/>
              </p:cNvSpPr>
              <p:nvPr/>
            </p:nvSpPr>
            <p:spPr bwMode="auto">
              <a:xfrm>
                <a:off x="4990" y="2067"/>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88" name="Rectangle 102"/>
              <p:cNvSpPr>
                <a:spLocks noChangeArrowheads="1"/>
              </p:cNvSpPr>
              <p:nvPr/>
            </p:nvSpPr>
            <p:spPr bwMode="auto">
              <a:xfrm>
                <a:off x="4999" y="1455"/>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89" name="Line 104"/>
              <p:cNvSpPr>
                <a:spLocks noChangeShapeType="1"/>
              </p:cNvSpPr>
              <p:nvPr/>
            </p:nvSpPr>
            <p:spPr bwMode="auto">
              <a:xfrm flipH="1">
                <a:off x="4229" y="2073"/>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90" name="Line 105"/>
              <p:cNvSpPr>
                <a:spLocks noChangeShapeType="1"/>
              </p:cNvSpPr>
              <p:nvPr/>
            </p:nvSpPr>
            <p:spPr bwMode="auto">
              <a:xfrm flipH="1">
                <a:off x="3845" y="2880"/>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91" name="Line 106"/>
              <p:cNvSpPr>
                <a:spLocks noChangeShapeType="1"/>
              </p:cNvSpPr>
              <p:nvPr/>
            </p:nvSpPr>
            <p:spPr bwMode="auto">
              <a:xfrm flipH="1" flipV="1">
                <a:off x="3843" y="2875"/>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92" name="Line 107"/>
              <p:cNvSpPr>
                <a:spLocks noChangeShapeType="1"/>
              </p:cNvSpPr>
              <p:nvPr/>
            </p:nvSpPr>
            <p:spPr bwMode="auto">
              <a:xfrm flipH="1" flipV="1">
                <a:off x="4584" y="287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93" name="Object 108"/>
              <p:cNvGraphicFramePr>
                <a:graphicFrameLocks noChangeAspect="1"/>
              </p:cNvGraphicFramePr>
              <p:nvPr/>
            </p:nvGraphicFramePr>
            <p:xfrm>
              <a:off x="4449" y="2978"/>
              <a:ext cx="368" cy="292"/>
            </p:xfrm>
            <a:graphic>
              <a:graphicData uri="http://schemas.openxmlformats.org/presentationml/2006/ole">
                <mc:AlternateContent xmlns:mc="http://schemas.openxmlformats.org/markup-compatibility/2006">
                  <mc:Choice xmlns:v="urn:schemas-microsoft-com:vml" Requires="v">
                    <p:oleObj spid="_x0000_s66943" name="Clip" r:id="rId9" imgW="1307263" imgH="1084139" progId="MS_ClipArt_Gallery.2">
                      <p:embed/>
                    </p:oleObj>
                  </mc:Choice>
                  <mc:Fallback>
                    <p:oleObj name="Clip" r:id="rId9"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 y="297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109"/>
              <p:cNvGraphicFramePr>
                <a:graphicFrameLocks noChangeAspect="1"/>
              </p:cNvGraphicFramePr>
              <p:nvPr/>
            </p:nvGraphicFramePr>
            <p:xfrm>
              <a:off x="3657" y="2987"/>
              <a:ext cx="368" cy="292"/>
            </p:xfrm>
            <a:graphic>
              <a:graphicData uri="http://schemas.openxmlformats.org/presentationml/2006/ole">
                <mc:AlternateContent xmlns:mc="http://schemas.openxmlformats.org/markup-compatibility/2006">
                  <mc:Choice xmlns:v="urn:schemas-microsoft-com:vml" Requires="v">
                    <p:oleObj spid="_x0000_s66944"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 y="298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 name="Rectangle 111"/>
              <p:cNvSpPr>
                <a:spLocks noChangeArrowheads="1"/>
              </p:cNvSpPr>
              <p:nvPr/>
            </p:nvSpPr>
            <p:spPr bwMode="auto">
              <a:xfrm>
                <a:off x="3115" y="270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96" name="Rectangle 113"/>
              <p:cNvSpPr>
                <a:spLocks noChangeArrowheads="1"/>
              </p:cNvSpPr>
              <p:nvPr/>
            </p:nvSpPr>
            <p:spPr bwMode="auto">
              <a:xfrm>
                <a:off x="4189" y="2157"/>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97" name="Text Box 114"/>
              <p:cNvSpPr txBox="1">
                <a:spLocks noChangeArrowheads="1"/>
              </p:cNvSpPr>
              <p:nvPr/>
            </p:nvSpPr>
            <p:spPr bwMode="auto">
              <a:xfrm>
                <a:off x="3913" y="2132"/>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3</a:t>
                </a:r>
                <a:endParaRPr lang="en-US" dirty="0">
                  <a:latin typeface="+mn-lt"/>
                </a:endParaRPr>
              </a:p>
            </p:txBody>
          </p:sp>
        </p:grpSp>
        <p:sp>
          <p:nvSpPr>
            <p:cNvPr id="63" name="Text Box 116"/>
            <p:cNvSpPr txBox="1">
              <a:spLocks noChangeArrowheads="1"/>
            </p:cNvSpPr>
            <p:nvPr/>
          </p:nvSpPr>
          <p:spPr bwMode="auto">
            <a:xfrm>
              <a:off x="-4461024" y="80595"/>
              <a:ext cx="1698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smtClean="0">
                  <a:solidFill>
                    <a:srgbClr val="FF0000"/>
                  </a:solidFill>
                  <a:latin typeface="+mn-lt"/>
                </a:rPr>
                <a:t>223.24.0.0/20</a:t>
              </a:r>
              <a:endParaRPr lang="en-US" b="1" dirty="0">
                <a:solidFill>
                  <a:srgbClr val="FF0000"/>
                </a:solidFill>
                <a:latin typeface="+mn-lt"/>
              </a:endParaRPr>
            </a:p>
          </p:txBody>
        </p:sp>
        <p:sp>
          <p:nvSpPr>
            <p:cNvPr id="64" name="Text Box 117"/>
            <p:cNvSpPr txBox="1">
              <a:spLocks noChangeArrowheads="1"/>
            </p:cNvSpPr>
            <p:nvPr/>
          </p:nvSpPr>
          <p:spPr bwMode="auto">
            <a:xfrm>
              <a:off x="-1816249" y="2551023"/>
              <a:ext cx="1741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smtClean="0">
                  <a:solidFill>
                    <a:srgbClr val="FF0000"/>
                  </a:solidFill>
                  <a:latin typeface="+mn-lt"/>
                </a:rPr>
                <a:t>223.24.8.0/22</a:t>
              </a:r>
              <a:endParaRPr lang="en-US" b="1" dirty="0">
                <a:solidFill>
                  <a:srgbClr val="FF0000"/>
                </a:solidFill>
                <a:latin typeface="+mn-lt"/>
              </a:endParaRPr>
            </a:p>
          </p:txBody>
        </p:sp>
        <p:sp>
          <p:nvSpPr>
            <p:cNvPr id="65" name="Text Box 119"/>
            <p:cNvSpPr txBox="1">
              <a:spLocks noChangeArrowheads="1"/>
            </p:cNvSpPr>
            <p:nvPr/>
          </p:nvSpPr>
          <p:spPr bwMode="auto">
            <a:xfrm>
              <a:off x="-1952774" y="3893770"/>
              <a:ext cx="1874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smtClean="0">
                  <a:solidFill>
                    <a:srgbClr val="FF0000"/>
                  </a:solidFill>
                  <a:latin typeface="+mn-lt"/>
                </a:rPr>
                <a:t>223.24.16.0/21</a:t>
              </a:r>
              <a:endParaRPr lang="en-US" b="1" dirty="0">
                <a:solidFill>
                  <a:srgbClr val="FF0000"/>
                </a:solidFill>
                <a:latin typeface="+mn-lt"/>
              </a:endParaRPr>
            </a:p>
          </p:txBody>
        </p:sp>
      </p:grpSp>
    </p:spTree>
    <p:extLst>
      <p:ext uri="{BB962C8B-B14F-4D97-AF65-F5344CB8AC3E}">
        <p14:creationId xmlns:p14="http://schemas.microsoft.com/office/powerpoint/2010/main" val="2010574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271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271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271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2716">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27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82F79198-7B1B-476E-B799-474FFB278120}" type="datetime1">
              <a:rPr lang="en-US" smtClean="0">
                <a:latin typeface="Verdana" pitchFamily="34" charset="0"/>
              </a:rPr>
              <a:pPr/>
              <a:t>4/12/2017</a:t>
            </a:fld>
            <a:endParaRPr lang="en-US" smtClean="0">
              <a:latin typeface="Verdana" pitchFamily="34" charset="0"/>
            </a:endParaRPr>
          </a:p>
        </p:txBody>
      </p:sp>
      <p:sp>
        <p:nvSpPr>
          <p:cNvPr id="2765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dirty="0" err="1" smtClean="0">
                <a:latin typeface="Verdana" pitchFamily="34" charset="0"/>
              </a:rPr>
              <a:t>Ece</a:t>
            </a:r>
            <a:r>
              <a:rPr lang="en-US" dirty="0" smtClean="0">
                <a:latin typeface="Verdana" pitchFamily="34" charset="0"/>
              </a:rPr>
              <a:t> GURAN SCHMIDT EE444</a:t>
            </a:r>
          </a:p>
        </p:txBody>
      </p:sp>
      <p:sp>
        <p:nvSpPr>
          <p:cNvPr id="2765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CA4CF9A4-89C0-4F38-81C6-2DD8BA3525D6}" type="slidenum">
              <a:rPr lang="en-US" smtClean="0">
                <a:latin typeface="Verdana" pitchFamily="34" charset="0"/>
              </a:rPr>
              <a:pPr/>
              <a:t>29</a:t>
            </a:fld>
            <a:endParaRPr lang="en-US" smtClean="0">
              <a:latin typeface="Verdana" pitchFamily="34" charset="0"/>
            </a:endParaRPr>
          </a:p>
        </p:txBody>
      </p:sp>
      <p:sp>
        <p:nvSpPr>
          <p:cNvPr id="27653" name="Rectangle 2"/>
          <p:cNvSpPr>
            <a:spLocks noGrp="1" noChangeArrowheads="1"/>
          </p:cNvSpPr>
          <p:nvPr>
            <p:ph type="title"/>
          </p:nvPr>
        </p:nvSpPr>
        <p:spPr>
          <a:xfrm>
            <a:off x="438308" y="88752"/>
            <a:ext cx="8229600" cy="1143000"/>
          </a:xfrm>
        </p:spPr>
        <p:txBody>
          <a:bodyPr/>
          <a:lstStyle/>
          <a:p>
            <a:pPr eaLnBrk="1" hangingPunct="1"/>
            <a:r>
              <a:rPr lang="en-US" dirty="0" smtClean="0"/>
              <a:t>Subnets and addressing</a:t>
            </a:r>
          </a:p>
        </p:txBody>
      </p:sp>
      <p:sp>
        <p:nvSpPr>
          <p:cNvPr id="27654" name="Rectangle 60"/>
          <p:cNvSpPr>
            <a:spLocks noGrp="1" noChangeArrowheads="1"/>
          </p:cNvSpPr>
          <p:nvPr>
            <p:ph type="body" sz="half" idx="1"/>
          </p:nvPr>
        </p:nvSpPr>
        <p:spPr>
          <a:xfrm>
            <a:off x="-28555" y="1124499"/>
            <a:ext cx="4922013" cy="4525963"/>
          </a:xfrm>
        </p:spPr>
        <p:txBody>
          <a:bodyPr/>
          <a:lstStyle/>
          <a:p>
            <a:pPr eaLnBrk="1" hangingPunct="1"/>
            <a:r>
              <a:rPr lang="en-US" sz="2000" dirty="0">
                <a:solidFill>
                  <a:srgbClr val="FF0000"/>
                </a:solidFill>
              </a:rPr>
              <a:t>IP address:</a:t>
            </a:r>
            <a:r>
              <a:rPr lang="en-US" sz="2000" dirty="0"/>
              <a:t> </a:t>
            </a:r>
          </a:p>
          <a:p>
            <a:pPr lvl="1" eaLnBrk="1" hangingPunct="1"/>
            <a:r>
              <a:rPr lang="en-US" sz="1800" dirty="0"/>
              <a:t>subnet part (high order bits)</a:t>
            </a:r>
          </a:p>
          <a:p>
            <a:pPr lvl="1" eaLnBrk="1" hangingPunct="1"/>
            <a:r>
              <a:rPr lang="en-US" sz="1800" dirty="0"/>
              <a:t>host part (low order bits) </a:t>
            </a:r>
          </a:p>
          <a:p>
            <a:pPr eaLnBrk="1" hangingPunct="1"/>
            <a:r>
              <a:rPr lang="en-US" sz="2000" i="1" dirty="0" smtClean="0">
                <a:solidFill>
                  <a:srgbClr val="FF0000"/>
                </a:solidFill>
              </a:rPr>
              <a:t>Subnet addresses:</a:t>
            </a:r>
            <a:endParaRPr lang="en-US" sz="2000" i="1" dirty="0">
              <a:solidFill>
                <a:srgbClr val="FF0000"/>
              </a:solidFill>
            </a:endParaRPr>
          </a:p>
          <a:p>
            <a:pPr lvl="1" eaLnBrk="1" hangingPunct="1"/>
            <a:r>
              <a:rPr lang="en-US" sz="1800" dirty="0" smtClean="0"/>
              <a:t>All interfaces in the subnet have the same subnet part</a:t>
            </a:r>
          </a:p>
          <a:p>
            <a:pPr lvl="1" eaLnBrk="1" hangingPunct="1"/>
            <a:r>
              <a:rPr lang="en-US" sz="1800" dirty="0" smtClean="0"/>
              <a:t>Subnet address in human readable form:</a:t>
            </a:r>
          </a:p>
          <a:p>
            <a:pPr marL="0" indent="0" eaLnBrk="1" hangingPunct="1">
              <a:buNone/>
            </a:pPr>
            <a:r>
              <a:rPr lang="en-US" sz="1800" dirty="0" smtClean="0"/>
              <a:t>	223.24.16.0/</a:t>
            </a:r>
            <a:r>
              <a:rPr lang="en-US" sz="1800" dirty="0" smtClean="0">
                <a:solidFill>
                  <a:srgbClr val="FF0000"/>
                </a:solidFill>
              </a:rPr>
              <a:t>21</a:t>
            </a:r>
          </a:p>
          <a:p>
            <a:pPr lvl="1" eaLnBrk="1" hangingPunct="1"/>
            <a:r>
              <a:rPr lang="en-US" sz="1800" dirty="0" smtClean="0"/>
              <a:t>Binary:</a:t>
            </a:r>
          </a:p>
          <a:p>
            <a:pPr marL="0" indent="0">
              <a:buNone/>
            </a:pPr>
            <a:r>
              <a:rPr lang="en-US" sz="1800" dirty="0" smtClean="0">
                <a:solidFill>
                  <a:srgbClr val="FF0000"/>
                </a:solidFill>
                <a:latin typeface="Tahoma" charset="0"/>
              </a:rPr>
              <a:t>11011111 </a:t>
            </a:r>
            <a:r>
              <a:rPr lang="en-US" sz="1800" dirty="0">
                <a:solidFill>
                  <a:srgbClr val="FF0000"/>
                </a:solidFill>
                <a:latin typeface="Tahoma" charset="0"/>
              </a:rPr>
              <a:t>00011000 00010</a:t>
            </a:r>
            <a:r>
              <a:rPr lang="en-US" sz="1800" dirty="0">
                <a:latin typeface="Tahoma" charset="0"/>
              </a:rPr>
              <a:t>000 00000000 </a:t>
            </a:r>
            <a:endParaRPr lang="en-US" sz="1800" dirty="0" smtClean="0">
              <a:latin typeface="Tahoma" charset="0"/>
            </a:endParaRPr>
          </a:p>
          <a:p>
            <a:pPr marL="0" indent="0">
              <a:buNone/>
            </a:pPr>
            <a:r>
              <a:rPr lang="en-US" sz="1800" dirty="0" smtClean="0">
                <a:latin typeface="Tahoma" charset="0"/>
              </a:rPr>
              <a:t>Host address: 223.24.19.167</a:t>
            </a:r>
            <a:endParaRPr lang="en-US" sz="1800" dirty="0">
              <a:latin typeface="Tahoma" charset="0"/>
            </a:endParaRPr>
          </a:p>
          <a:p>
            <a:pPr marL="0" indent="0">
              <a:buNone/>
            </a:pPr>
            <a:r>
              <a:rPr lang="en-US" sz="1800" dirty="0">
                <a:solidFill>
                  <a:srgbClr val="FF0000"/>
                </a:solidFill>
                <a:latin typeface="Tahoma" charset="0"/>
              </a:rPr>
              <a:t>11011111 00011000 </a:t>
            </a:r>
            <a:r>
              <a:rPr lang="en-US" sz="1800" dirty="0" smtClean="0">
                <a:solidFill>
                  <a:srgbClr val="FF0000"/>
                </a:solidFill>
                <a:latin typeface="Tahoma" charset="0"/>
              </a:rPr>
              <a:t>00010</a:t>
            </a:r>
            <a:r>
              <a:rPr lang="en-US" sz="1800" dirty="0">
                <a:latin typeface="Tahoma" charset="0"/>
              </a:rPr>
              <a:t>011 10100111 </a:t>
            </a:r>
            <a:endParaRPr lang="en-US" sz="1800" dirty="0" smtClean="0"/>
          </a:p>
          <a:p>
            <a:pPr marL="0" indent="0">
              <a:buNone/>
            </a:pPr>
            <a:r>
              <a:rPr lang="en-US" sz="1800" dirty="0">
                <a:latin typeface="Tahoma" charset="0"/>
              </a:rPr>
              <a:t>Host address: </a:t>
            </a:r>
            <a:r>
              <a:rPr lang="en-US" sz="1800" dirty="0" smtClean="0">
                <a:latin typeface="Tahoma" charset="0"/>
              </a:rPr>
              <a:t>223.24.23.15</a:t>
            </a:r>
            <a:endParaRPr lang="en-US" sz="1800" dirty="0">
              <a:latin typeface="Tahoma" charset="0"/>
            </a:endParaRPr>
          </a:p>
          <a:p>
            <a:pPr marL="0" indent="0">
              <a:buNone/>
            </a:pPr>
            <a:r>
              <a:rPr lang="en-US" sz="1800" dirty="0">
                <a:solidFill>
                  <a:srgbClr val="FF0000"/>
                </a:solidFill>
                <a:latin typeface="Tahoma" charset="0"/>
              </a:rPr>
              <a:t>11011111 00011000 </a:t>
            </a:r>
            <a:r>
              <a:rPr lang="en-US" sz="1800" dirty="0" smtClean="0">
                <a:solidFill>
                  <a:srgbClr val="FF0000"/>
                </a:solidFill>
                <a:latin typeface="Tahoma" charset="0"/>
              </a:rPr>
              <a:t>00010</a:t>
            </a:r>
            <a:r>
              <a:rPr lang="en-US" sz="1800" dirty="0" smtClean="0">
                <a:latin typeface="Tahoma" charset="0"/>
              </a:rPr>
              <a:t>111 00001111 </a:t>
            </a:r>
            <a:endParaRPr lang="en-US" sz="1800" dirty="0"/>
          </a:p>
          <a:p>
            <a:pPr marL="0" indent="0">
              <a:buNone/>
            </a:pPr>
            <a:endParaRPr lang="en-US" sz="1800" dirty="0"/>
          </a:p>
        </p:txBody>
      </p:sp>
      <p:grpSp>
        <p:nvGrpSpPr>
          <p:cNvPr id="65" name="Group 64"/>
          <p:cNvGrpSpPr/>
          <p:nvPr/>
        </p:nvGrpSpPr>
        <p:grpSpPr>
          <a:xfrm>
            <a:off x="4425314" y="1000074"/>
            <a:ext cx="4939984" cy="3943350"/>
            <a:chOff x="-4499124" y="80595"/>
            <a:chExt cx="4939984" cy="3943350"/>
          </a:xfrm>
        </p:grpSpPr>
        <p:grpSp>
          <p:nvGrpSpPr>
            <p:cNvPr id="66" name="Group 62"/>
            <p:cNvGrpSpPr>
              <a:grpSpLocks/>
            </p:cNvGrpSpPr>
            <p:nvPr/>
          </p:nvGrpSpPr>
          <p:grpSpPr bwMode="auto">
            <a:xfrm>
              <a:off x="-4499124" y="323482"/>
              <a:ext cx="4422775" cy="3700463"/>
              <a:chOff x="2819" y="1022"/>
              <a:chExt cx="2786" cy="2331"/>
            </a:xfrm>
          </p:grpSpPr>
          <p:sp>
            <p:nvSpPr>
              <p:cNvPr id="70" name="Freeform 63"/>
              <p:cNvSpPr>
                <a:spLocks/>
              </p:cNvSpPr>
              <p:nvPr/>
            </p:nvSpPr>
            <p:spPr bwMode="auto">
              <a:xfrm>
                <a:off x="2819" y="1022"/>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71" name="Freeform 64"/>
              <p:cNvSpPr>
                <a:spLocks/>
              </p:cNvSpPr>
              <p:nvPr/>
            </p:nvSpPr>
            <p:spPr bwMode="auto">
              <a:xfrm>
                <a:off x="4404" y="1203"/>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72" name="Freeform 65"/>
              <p:cNvSpPr>
                <a:spLocks/>
              </p:cNvSpPr>
              <p:nvPr/>
            </p:nvSpPr>
            <p:spPr bwMode="auto">
              <a:xfrm>
                <a:off x="3575" y="2106"/>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graphicFrame>
            <p:nvGraphicFramePr>
              <p:cNvPr id="73" name="Object 66"/>
              <p:cNvGraphicFramePr>
                <a:graphicFrameLocks noChangeAspect="1"/>
              </p:cNvGraphicFramePr>
              <p:nvPr/>
            </p:nvGraphicFramePr>
            <p:xfrm>
              <a:off x="2868" y="1088"/>
              <a:ext cx="368" cy="292"/>
            </p:xfrm>
            <a:graphic>
              <a:graphicData uri="http://schemas.openxmlformats.org/presentationml/2006/ole">
                <mc:AlternateContent xmlns:mc="http://schemas.openxmlformats.org/markup-compatibility/2006">
                  <mc:Choice xmlns:v="urn:schemas-microsoft-com:vml" Requires="v">
                    <p:oleObj spid="_x0000_s62338"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08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Line 67"/>
              <p:cNvSpPr>
                <a:spLocks noChangeShapeType="1"/>
              </p:cNvSpPr>
              <p:nvPr/>
            </p:nvSpPr>
            <p:spPr bwMode="auto">
              <a:xfrm>
                <a:off x="3221" y="1323"/>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75" name="Line 68"/>
              <p:cNvSpPr>
                <a:spLocks noChangeShapeType="1"/>
              </p:cNvSpPr>
              <p:nvPr/>
            </p:nvSpPr>
            <p:spPr bwMode="auto">
              <a:xfrm flipH="1">
                <a:off x="3404" y="1314"/>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76" name="Line 69"/>
              <p:cNvSpPr>
                <a:spLocks noChangeShapeType="1"/>
              </p:cNvSpPr>
              <p:nvPr/>
            </p:nvSpPr>
            <p:spPr bwMode="auto">
              <a:xfrm flipV="1">
                <a:off x="3221" y="1729"/>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77" name="Line 70"/>
              <p:cNvSpPr>
                <a:spLocks noChangeShapeType="1"/>
              </p:cNvSpPr>
              <p:nvPr/>
            </p:nvSpPr>
            <p:spPr bwMode="auto">
              <a:xfrm>
                <a:off x="3227" y="2124"/>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78" name="Object 71"/>
              <p:cNvGraphicFramePr>
                <a:graphicFrameLocks noChangeAspect="1"/>
              </p:cNvGraphicFramePr>
              <p:nvPr/>
            </p:nvGraphicFramePr>
            <p:xfrm>
              <a:off x="2868" y="1508"/>
              <a:ext cx="368" cy="292"/>
            </p:xfrm>
            <a:graphic>
              <a:graphicData uri="http://schemas.openxmlformats.org/presentationml/2006/ole">
                <mc:AlternateContent xmlns:mc="http://schemas.openxmlformats.org/markup-compatibility/2006">
                  <mc:Choice xmlns:v="urn:schemas-microsoft-com:vml" Requires="v">
                    <p:oleObj spid="_x0000_s62339"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50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72"/>
              <p:cNvGraphicFramePr>
                <a:graphicFrameLocks noChangeAspect="1"/>
              </p:cNvGraphicFramePr>
              <p:nvPr/>
            </p:nvGraphicFramePr>
            <p:xfrm>
              <a:off x="2868" y="1892"/>
              <a:ext cx="368" cy="292"/>
            </p:xfrm>
            <a:graphic>
              <a:graphicData uri="http://schemas.openxmlformats.org/presentationml/2006/ole">
                <mc:AlternateContent xmlns:mc="http://schemas.openxmlformats.org/markup-compatibility/2006">
                  <mc:Choice xmlns:v="urn:schemas-microsoft-com:vml" Requires="v">
                    <p:oleObj spid="_x0000_s62340"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892"/>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Line 73"/>
              <p:cNvSpPr>
                <a:spLocks noChangeShapeType="1"/>
              </p:cNvSpPr>
              <p:nvPr/>
            </p:nvSpPr>
            <p:spPr bwMode="auto">
              <a:xfrm>
                <a:off x="3404" y="1854"/>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nvGrpSpPr>
              <p:cNvPr id="81" name="Group 74"/>
              <p:cNvGrpSpPr>
                <a:grpSpLocks/>
              </p:cNvGrpSpPr>
              <p:nvPr/>
            </p:nvGrpSpPr>
            <p:grpSpPr bwMode="auto">
              <a:xfrm>
                <a:off x="3998" y="1832"/>
                <a:ext cx="448" cy="240"/>
                <a:chOff x="3600" y="219"/>
                <a:chExt cx="360" cy="175"/>
              </a:xfrm>
            </p:grpSpPr>
            <p:sp>
              <p:nvSpPr>
                <p:cNvPr id="102" name="Oval 7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103" name="Line 7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04" name="Line 7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05" name="Rectangle 7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106" name="Oval 7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107" name="Group 80"/>
                <p:cNvGrpSpPr>
                  <a:grpSpLocks/>
                </p:cNvGrpSpPr>
                <p:nvPr/>
              </p:nvGrpSpPr>
              <p:grpSpPr bwMode="auto">
                <a:xfrm>
                  <a:off x="3686" y="244"/>
                  <a:ext cx="177" cy="66"/>
                  <a:chOff x="2848" y="848"/>
                  <a:chExt cx="140" cy="98"/>
                </a:xfrm>
              </p:grpSpPr>
              <p:sp>
                <p:nvSpPr>
                  <p:cNvPr id="112" name="Line 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13" name="Line 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14" name="Line 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108" name="Group 84"/>
                <p:cNvGrpSpPr>
                  <a:grpSpLocks/>
                </p:cNvGrpSpPr>
                <p:nvPr/>
              </p:nvGrpSpPr>
              <p:grpSpPr bwMode="auto">
                <a:xfrm flipV="1">
                  <a:off x="3686" y="243"/>
                  <a:ext cx="177" cy="66"/>
                  <a:chOff x="2848" y="848"/>
                  <a:chExt cx="140" cy="98"/>
                </a:xfrm>
              </p:grpSpPr>
              <p:sp>
                <p:nvSpPr>
                  <p:cNvPr id="109" name="Line 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10" name="Line 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111" name="Line 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82" name="Rectangle 89"/>
              <p:cNvSpPr>
                <a:spLocks noChangeArrowheads="1"/>
              </p:cNvSpPr>
              <p:nvPr/>
            </p:nvSpPr>
            <p:spPr bwMode="auto">
              <a:xfrm>
                <a:off x="3250" y="1572"/>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83" name="Text Box 92"/>
              <p:cNvSpPr txBox="1">
                <a:spLocks noChangeArrowheads="1"/>
              </p:cNvSpPr>
              <p:nvPr/>
            </p:nvSpPr>
            <p:spPr bwMode="auto">
              <a:xfrm>
                <a:off x="3262" y="1691"/>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1</a:t>
                </a:r>
                <a:endParaRPr lang="en-US" dirty="0">
                  <a:latin typeface="+mn-lt"/>
                </a:endParaRPr>
              </a:p>
            </p:txBody>
          </p:sp>
          <p:sp>
            <p:nvSpPr>
              <p:cNvPr id="84" name="Line 93"/>
              <p:cNvSpPr>
                <a:spLocks noChangeShapeType="1"/>
              </p:cNvSpPr>
              <p:nvPr/>
            </p:nvSpPr>
            <p:spPr bwMode="auto">
              <a:xfrm>
                <a:off x="4379" y="1860"/>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85" name="Text Box 94"/>
              <p:cNvSpPr txBox="1">
                <a:spLocks noChangeArrowheads="1"/>
              </p:cNvSpPr>
              <p:nvPr/>
            </p:nvSpPr>
            <p:spPr bwMode="auto">
              <a:xfrm>
                <a:off x="4299" y="1685"/>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2</a:t>
                </a:r>
                <a:endParaRPr lang="en-US" dirty="0">
                  <a:latin typeface="+mn-lt"/>
                </a:endParaRPr>
              </a:p>
            </p:txBody>
          </p:sp>
          <p:sp>
            <p:nvSpPr>
              <p:cNvPr id="86" name="Line 95"/>
              <p:cNvSpPr>
                <a:spLocks noChangeShapeType="1"/>
              </p:cNvSpPr>
              <p:nvPr/>
            </p:nvSpPr>
            <p:spPr bwMode="auto">
              <a:xfrm flipH="1">
                <a:off x="5024" y="1422"/>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87" name="Object 96"/>
              <p:cNvGraphicFramePr>
                <a:graphicFrameLocks noChangeAspect="1"/>
              </p:cNvGraphicFramePr>
              <p:nvPr/>
            </p:nvGraphicFramePr>
            <p:xfrm>
              <a:off x="5136" y="1238"/>
              <a:ext cx="368" cy="292"/>
            </p:xfrm>
            <a:graphic>
              <a:graphicData uri="http://schemas.openxmlformats.org/presentationml/2006/ole">
                <mc:AlternateContent xmlns:mc="http://schemas.openxmlformats.org/markup-compatibility/2006">
                  <mc:Choice xmlns:v="urn:schemas-microsoft-com:vml" Requires="v">
                    <p:oleObj spid="_x0000_s62341" name="Clip" r:id="rId7" imgW="1307263" imgH="1084139" progId="MS_ClipArt_Gallery.2">
                      <p:embed/>
                    </p:oleObj>
                  </mc:Choice>
                  <mc:Fallback>
                    <p:oleObj name="Clip" r:id="rId7"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123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Line 97"/>
              <p:cNvSpPr>
                <a:spLocks noChangeShapeType="1"/>
              </p:cNvSpPr>
              <p:nvPr/>
            </p:nvSpPr>
            <p:spPr bwMode="auto">
              <a:xfrm>
                <a:off x="5024" y="1425"/>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89" name="Object 98"/>
              <p:cNvGraphicFramePr>
                <a:graphicFrameLocks noChangeAspect="1"/>
              </p:cNvGraphicFramePr>
              <p:nvPr/>
            </p:nvGraphicFramePr>
            <p:xfrm>
              <a:off x="5139" y="2108"/>
              <a:ext cx="368" cy="292"/>
            </p:xfrm>
            <a:graphic>
              <a:graphicData uri="http://schemas.openxmlformats.org/presentationml/2006/ole">
                <mc:AlternateContent xmlns:mc="http://schemas.openxmlformats.org/markup-compatibility/2006">
                  <mc:Choice xmlns:v="urn:schemas-microsoft-com:vml" Requires="v">
                    <p:oleObj spid="_x0000_s62342"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 y="210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 name="Line 99"/>
              <p:cNvSpPr>
                <a:spLocks noChangeShapeType="1"/>
              </p:cNvSpPr>
              <p:nvPr/>
            </p:nvSpPr>
            <p:spPr bwMode="auto">
              <a:xfrm>
                <a:off x="5024" y="222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91" name="Rectangle 100"/>
              <p:cNvSpPr>
                <a:spLocks noChangeArrowheads="1"/>
              </p:cNvSpPr>
              <p:nvPr/>
            </p:nvSpPr>
            <p:spPr bwMode="auto">
              <a:xfrm>
                <a:off x="4990" y="2067"/>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92" name="Rectangle 102"/>
              <p:cNvSpPr>
                <a:spLocks noChangeArrowheads="1"/>
              </p:cNvSpPr>
              <p:nvPr/>
            </p:nvSpPr>
            <p:spPr bwMode="auto">
              <a:xfrm>
                <a:off x="4999" y="1455"/>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93" name="Line 104"/>
              <p:cNvSpPr>
                <a:spLocks noChangeShapeType="1"/>
              </p:cNvSpPr>
              <p:nvPr/>
            </p:nvSpPr>
            <p:spPr bwMode="auto">
              <a:xfrm flipH="1">
                <a:off x="4229" y="2073"/>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94" name="Line 105"/>
              <p:cNvSpPr>
                <a:spLocks noChangeShapeType="1"/>
              </p:cNvSpPr>
              <p:nvPr/>
            </p:nvSpPr>
            <p:spPr bwMode="auto">
              <a:xfrm flipH="1">
                <a:off x="3845" y="2880"/>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95" name="Line 106"/>
              <p:cNvSpPr>
                <a:spLocks noChangeShapeType="1"/>
              </p:cNvSpPr>
              <p:nvPr/>
            </p:nvSpPr>
            <p:spPr bwMode="auto">
              <a:xfrm flipH="1" flipV="1">
                <a:off x="3843" y="2875"/>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96" name="Line 107"/>
              <p:cNvSpPr>
                <a:spLocks noChangeShapeType="1"/>
              </p:cNvSpPr>
              <p:nvPr/>
            </p:nvSpPr>
            <p:spPr bwMode="auto">
              <a:xfrm flipH="1" flipV="1">
                <a:off x="4584" y="287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97" name="Object 108"/>
              <p:cNvGraphicFramePr>
                <a:graphicFrameLocks noChangeAspect="1"/>
              </p:cNvGraphicFramePr>
              <p:nvPr/>
            </p:nvGraphicFramePr>
            <p:xfrm>
              <a:off x="4449" y="2978"/>
              <a:ext cx="368" cy="292"/>
            </p:xfrm>
            <a:graphic>
              <a:graphicData uri="http://schemas.openxmlformats.org/presentationml/2006/ole">
                <mc:AlternateContent xmlns:mc="http://schemas.openxmlformats.org/markup-compatibility/2006">
                  <mc:Choice xmlns:v="urn:schemas-microsoft-com:vml" Requires="v">
                    <p:oleObj spid="_x0000_s62343" name="Clip" r:id="rId9" imgW="1307263" imgH="1084139" progId="MS_ClipArt_Gallery.2">
                      <p:embed/>
                    </p:oleObj>
                  </mc:Choice>
                  <mc:Fallback>
                    <p:oleObj name="Clip" r:id="rId9"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 y="297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 name="Object 109"/>
              <p:cNvGraphicFramePr>
                <a:graphicFrameLocks noChangeAspect="1"/>
              </p:cNvGraphicFramePr>
              <p:nvPr/>
            </p:nvGraphicFramePr>
            <p:xfrm>
              <a:off x="3657" y="2987"/>
              <a:ext cx="368" cy="292"/>
            </p:xfrm>
            <a:graphic>
              <a:graphicData uri="http://schemas.openxmlformats.org/presentationml/2006/ole">
                <mc:AlternateContent xmlns:mc="http://schemas.openxmlformats.org/markup-compatibility/2006">
                  <mc:Choice xmlns:v="urn:schemas-microsoft-com:vml" Requires="v">
                    <p:oleObj spid="_x0000_s62344"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 y="298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 name="Rectangle 111"/>
              <p:cNvSpPr>
                <a:spLocks noChangeArrowheads="1"/>
              </p:cNvSpPr>
              <p:nvPr/>
            </p:nvSpPr>
            <p:spPr bwMode="auto">
              <a:xfrm>
                <a:off x="3115" y="270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100" name="Rectangle 113"/>
              <p:cNvSpPr>
                <a:spLocks noChangeArrowheads="1"/>
              </p:cNvSpPr>
              <p:nvPr/>
            </p:nvSpPr>
            <p:spPr bwMode="auto">
              <a:xfrm>
                <a:off x="4189" y="2157"/>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101" name="Text Box 114"/>
              <p:cNvSpPr txBox="1">
                <a:spLocks noChangeArrowheads="1"/>
              </p:cNvSpPr>
              <p:nvPr/>
            </p:nvSpPr>
            <p:spPr bwMode="auto">
              <a:xfrm>
                <a:off x="3913" y="2132"/>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3</a:t>
                </a:r>
                <a:endParaRPr lang="en-US" dirty="0">
                  <a:latin typeface="+mn-lt"/>
                </a:endParaRPr>
              </a:p>
            </p:txBody>
          </p:sp>
        </p:grpSp>
        <p:sp>
          <p:nvSpPr>
            <p:cNvPr id="67" name="Text Box 116"/>
            <p:cNvSpPr txBox="1">
              <a:spLocks noChangeArrowheads="1"/>
            </p:cNvSpPr>
            <p:nvPr/>
          </p:nvSpPr>
          <p:spPr bwMode="auto">
            <a:xfrm>
              <a:off x="-4461024" y="80595"/>
              <a:ext cx="1698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smtClean="0">
                  <a:solidFill>
                    <a:srgbClr val="FF0000"/>
                  </a:solidFill>
                  <a:latin typeface="+mn-lt"/>
                </a:rPr>
                <a:t>223.24.0.0/20</a:t>
              </a:r>
              <a:endParaRPr lang="en-US" b="1" dirty="0">
                <a:solidFill>
                  <a:srgbClr val="FF0000"/>
                </a:solidFill>
                <a:latin typeface="+mn-lt"/>
              </a:endParaRPr>
            </a:p>
          </p:txBody>
        </p:sp>
        <p:sp>
          <p:nvSpPr>
            <p:cNvPr id="68" name="Text Box 117"/>
            <p:cNvSpPr txBox="1">
              <a:spLocks noChangeArrowheads="1"/>
            </p:cNvSpPr>
            <p:nvPr/>
          </p:nvSpPr>
          <p:spPr bwMode="auto">
            <a:xfrm>
              <a:off x="-1816249" y="2551023"/>
              <a:ext cx="1741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smtClean="0">
                  <a:solidFill>
                    <a:srgbClr val="FF0000"/>
                  </a:solidFill>
                  <a:latin typeface="+mn-lt"/>
                </a:rPr>
                <a:t>223.24.8.0/22</a:t>
              </a:r>
              <a:endParaRPr lang="en-US" b="1" dirty="0">
                <a:solidFill>
                  <a:srgbClr val="FF0000"/>
                </a:solidFill>
                <a:latin typeface="+mn-lt"/>
              </a:endParaRPr>
            </a:p>
          </p:txBody>
        </p:sp>
        <p:sp>
          <p:nvSpPr>
            <p:cNvPr id="69" name="Text Box 119"/>
            <p:cNvSpPr txBox="1">
              <a:spLocks noChangeArrowheads="1"/>
            </p:cNvSpPr>
            <p:nvPr/>
          </p:nvSpPr>
          <p:spPr bwMode="auto">
            <a:xfrm>
              <a:off x="-1433978" y="3131837"/>
              <a:ext cx="1874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smtClean="0">
                  <a:solidFill>
                    <a:srgbClr val="FF0000"/>
                  </a:solidFill>
                  <a:latin typeface="+mn-lt"/>
                </a:rPr>
                <a:t>223.24.16.0/21</a:t>
              </a:r>
              <a:endParaRPr lang="en-US" b="1" dirty="0">
                <a:solidFill>
                  <a:srgbClr val="FF0000"/>
                </a:solidFill>
                <a:latin typeface="+mn-lt"/>
              </a:endParaRPr>
            </a:p>
          </p:txBody>
        </p:sp>
      </p:grpSp>
      <p:sp>
        <p:nvSpPr>
          <p:cNvPr id="115" name="Text Box 119"/>
          <p:cNvSpPr txBox="1">
            <a:spLocks noChangeArrowheads="1"/>
          </p:cNvSpPr>
          <p:nvPr/>
        </p:nvSpPr>
        <p:spPr bwMode="auto">
          <a:xfrm>
            <a:off x="5143966" y="4749510"/>
            <a:ext cx="1874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dirty="0" smtClean="0">
                <a:latin typeface="+mn-lt"/>
              </a:rPr>
              <a:t>223.24.19.167</a:t>
            </a:r>
            <a:endParaRPr lang="en-US" dirty="0">
              <a:latin typeface="+mn-lt"/>
            </a:endParaRPr>
          </a:p>
        </p:txBody>
      </p:sp>
      <p:sp>
        <p:nvSpPr>
          <p:cNvPr id="116" name="Text Box 119"/>
          <p:cNvSpPr txBox="1">
            <a:spLocks noChangeArrowheads="1"/>
          </p:cNvSpPr>
          <p:nvPr/>
        </p:nvSpPr>
        <p:spPr bwMode="auto">
          <a:xfrm>
            <a:off x="6744337" y="4742719"/>
            <a:ext cx="1874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dirty="0" smtClean="0">
                <a:latin typeface="+mn-lt"/>
              </a:rPr>
              <a:t>223.24.23.15</a:t>
            </a:r>
            <a:endParaRPr lang="en-US" dirty="0">
              <a:latin typeface="+mn-lt"/>
            </a:endParaRPr>
          </a:p>
        </p:txBody>
      </p:sp>
    </p:spTree>
    <p:extLst>
      <p:ext uri="{BB962C8B-B14F-4D97-AF65-F5344CB8AC3E}">
        <p14:creationId xmlns:p14="http://schemas.microsoft.com/office/powerpoint/2010/main" val="41244894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33083FA4-1E3F-4DE9-88C7-D99D4214B78A}" type="datetime1">
              <a:rPr lang="en-US">
                <a:latin typeface="Verdana" pitchFamily="34" charset="0"/>
              </a:rPr>
              <a:pPr/>
              <a:t>4/12/2017</a:t>
            </a:fld>
            <a:endParaRPr lang="en-US">
              <a:latin typeface="Verdana" pitchFamily="34" charset="0"/>
            </a:endParaRPr>
          </a:p>
        </p:txBody>
      </p:sp>
      <p:sp>
        <p:nvSpPr>
          <p:cNvPr id="102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a:latin typeface="Verdana" pitchFamily="34" charset="0"/>
              </a:rPr>
              <a:t>Ece GURAN SCHMIDT EE444</a:t>
            </a:r>
          </a:p>
        </p:txBody>
      </p:sp>
      <p:sp>
        <p:nvSpPr>
          <p:cNvPr id="10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5090C9D5-E244-4633-8DCA-061A655409F6}" type="slidenum">
              <a:rPr lang="en-US">
                <a:latin typeface="Verdana" pitchFamily="34" charset="0"/>
              </a:rPr>
              <a:pPr/>
              <a:t>3</a:t>
            </a:fld>
            <a:endParaRPr lang="en-US">
              <a:latin typeface="Verdana" pitchFamily="34" charset="0"/>
            </a:endParaRPr>
          </a:p>
        </p:txBody>
      </p:sp>
      <p:sp>
        <p:nvSpPr>
          <p:cNvPr id="1031" name="Rectangle 2"/>
          <p:cNvSpPr>
            <a:spLocks noGrp="1" noChangeArrowheads="1"/>
          </p:cNvSpPr>
          <p:nvPr>
            <p:ph type="title"/>
          </p:nvPr>
        </p:nvSpPr>
        <p:spPr/>
        <p:txBody>
          <a:bodyPr/>
          <a:lstStyle/>
          <a:p>
            <a:pPr eaLnBrk="1" hangingPunct="1"/>
            <a:r>
              <a:rPr lang="en-US" sz="3600" smtClean="0"/>
              <a:t>Layered Architecture: Application Layer</a:t>
            </a:r>
          </a:p>
        </p:txBody>
      </p:sp>
      <p:sp>
        <p:nvSpPr>
          <p:cNvPr id="1032" name="Rectangle 3"/>
          <p:cNvSpPr>
            <a:spLocks noGrp="1" noChangeArrowheads="1"/>
          </p:cNvSpPr>
          <p:nvPr>
            <p:ph type="body" sz="half" idx="1"/>
          </p:nvPr>
        </p:nvSpPr>
        <p:spPr>
          <a:xfrm>
            <a:off x="457200" y="3708400"/>
            <a:ext cx="8232775" cy="2232025"/>
          </a:xfrm>
        </p:spPr>
        <p:txBody>
          <a:bodyPr/>
          <a:lstStyle/>
          <a:p>
            <a:pPr eaLnBrk="1" hangingPunct="1">
              <a:lnSpc>
                <a:spcPct val="80000"/>
              </a:lnSpc>
            </a:pPr>
            <a:r>
              <a:rPr lang="en-US" sz="1800" dirty="0" smtClean="0"/>
              <a:t>Application: Firefox </a:t>
            </a:r>
          </a:p>
          <a:p>
            <a:pPr eaLnBrk="1" hangingPunct="1">
              <a:lnSpc>
                <a:spcPct val="80000"/>
              </a:lnSpc>
            </a:pPr>
            <a:r>
              <a:rPr lang="en-US" sz="1800" dirty="0" smtClean="0"/>
              <a:t>Application data: Jpeg image, HTML text</a:t>
            </a:r>
          </a:p>
          <a:p>
            <a:pPr eaLnBrk="1" hangingPunct="1">
              <a:lnSpc>
                <a:spcPct val="80000"/>
              </a:lnSpc>
            </a:pPr>
            <a:r>
              <a:rPr lang="en-US" sz="1800" dirty="0" smtClean="0"/>
              <a:t>Application layer protocol: HTTP </a:t>
            </a:r>
          </a:p>
          <a:p>
            <a:pPr lvl="1" eaLnBrk="1" hangingPunct="1">
              <a:lnSpc>
                <a:spcPct val="80000"/>
              </a:lnSpc>
            </a:pPr>
            <a:r>
              <a:rPr lang="en-US" sz="1600" dirty="0" smtClean="0"/>
              <a:t>Defines the rules to communicate the application data between the processes</a:t>
            </a:r>
          </a:p>
          <a:p>
            <a:pPr eaLnBrk="1" hangingPunct="1">
              <a:lnSpc>
                <a:spcPct val="80000"/>
              </a:lnSpc>
            </a:pPr>
            <a:r>
              <a:rPr lang="en-US" sz="1800" dirty="0" smtClean="0"/>
              <a:t>Application layer: Only exists at the end systems</a:t>
            </a:r>
          </a:p>
          <a:p>
            <a:pPr lvl="1" eaLnBrk="1" hangingPunct="1">
              <a:lnSpc>
                <a:spcPct val="80000"/>
              </a:lnSpc>
            </a:pPr>
            <a:r>
              <a:rPr lang="en-US" sz="1600" dirty="0" smtClean="0"/>
              <a:t>needs the HTTP </a:t>
            </a:r>
            <a:r>
              <a:rPr lang="en-US" sz="1600" i="1" dirty="0" smtClean="0"/>
              <a:t>messages</a:t>
            </a:r>
            <a:r>
              <a:rPr lang="en-US" sz="1600" dirty="0" smtClean="0"/>
              <a:t> to be transmitted from sender process to receiver process</a:t>
            </a:r>
          </a:p>
          <a:p>
            <a:pPr lvl="1" eaLnBrk="1" hangingPunct="1">
              <a:lnSpc>
                <a:spcPct val="80000"/>
              </a:lnSpc>
            </a:pPr>
            <a:r>
              <a:rPr lang="en-US" sz="1600" dirty="0" smtClean="0"/>
              <a:t>Gives the HTTP messages to the transport layer </a:t>
            </a:r>
          </a:p>
        </p:txBody>
      </p:sp>
      <p:sp>
        <p:nvSpPr>
          <p:cNvPr id="1033" name="Freeform 7"/>
          <p:cNvSpPr>
            <a:spLocks/>
          </p:cNvSpPr>
          <p:nvPr/>
        </p:nvSpPr>
        <p:spPr bwMode="auto">
          <a:xfrm>
            <a:off x="3419475" y="2611438"/>
            <a:ext cx="1808163" cy="1031875"/>
          </a:xfrm>
          <a:custGeom>
            <a:avLst/>
            <a:gdLst>
              <a:gd name="T0" fmla="*/ 22867 w 2135"/>
              <a:gd name="T1" fmla="*/ 404803 h 1662"/>
              <a:gd name="T2" fmla="*/ 88926 w 2135"/>
              <a:gd name="T3" fmla="*/ 47186 h 1662"/>
              <a:gd name="T4" fmla="*/ 556423 w 2135"/>
              <a:gd name="T5" fmla="*/ 121689 h 1662"/>
              <a:gd name="T6" fmla="*/ 1023920 w 2135"/>
              <a:gd name="T7" fmla="*/ 62086 h 1662"/>
              <a:gd name="T8" fmla="*/ 1694676 w 2135"/>
              <a:gd name="T9" fmla="*/ 252071 h 1662"/>
              <a:gd name="T10" fmla="*/ 1704839 w 2135"/>
              <a:gd name="T11" fmla="*/ 710268 h 1662"/>
              <a:gd name="T12" fmla="*/ 1338972 w 2135"/>
              <a:gd name="T13" fmla="*/ 993381 h 1662"/>
              <a:gd name="T14" fmla="*/ 688542 w 2135"/>
              <a:gd name="T15" fmla="*/ 941229 h 1662"/>
              <a:gd name="T16" fmla="*/ 424304 w 2135"/>
              <a:gd name="T17" fmla="*/ 788497 h 1662"/>
              <a:gd name="T18" fmla="*/ 154985 w 2135"/>
              <a:gd name="T19" fmla="*/ 661841 h 1662"/>
              <a:gd name="T20" fmla="*/ 22867 w 2135"/>
              <a:gd name="T21" fmla="*/ 40480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1034" name="Text Box 14"/>
          <p:cNvSpPr txBox="1">
            <a:spLocks noChangeArrowheads="1"/>
          </p:cNvSpPr>
          <p:nvPr/>
        </p:nvSpPr>
        <p:spPr bwMode="auto">
          <a:xfrm>
            <a:off x="5372100" y="4641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spcBef>
                <a:spcPct val="50000"/>
              </a:spcBef>
            </a:pPr>
            <a:endParaRPr lang="en-US" sz="2400">
              <a:latin typeface="Arial" charset="0"/>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928857498"/>
              </p:ext>
            </p:extLst>
          </p:nvPr>
        </p:nvGraphicFramePr>
        <p:xfrm>
          <a:off x="2349500" y="1598613"/>
          <a:ext cx="642938" cy="509587"/>
        </p:xfrm>
        <a:graphic>
          <a:graphicData uri="http://schemas.openxmlformats.org/presentationml/2006/ole">
            <mc:AlternateContent xmlns:mc="http://schemas.openxmlformats.org/markup-compatibility/2006">
              <mc:Choice xmlns:v="urn:schemas-microsoft-com:vml" Requires="v">
                <p:oleObj spid="_x0000_s1479" name="Clip" r:id="rId3" imgW="1305000" imgH="1085760" progId="MS_ClipArt_Gallery.2">
                  <p:embed/>
                </p:oleObj>
              </mc:Choice>
              <mc:Fallback>
                <p:oleObj name="Clip" r:id="rId3" imgW="1305000" imgH="108576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500" y="1598613"/>
                        <a:ext cx="64293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5" name="Group 10"/>
          <p:cNvGrpSpPr>
            <a:grpSpLocks/>
          </p:cNvGrpSpPr>
          <p:nvPr/>
        </p:nvGrpSpPr>
        <p:grpSpPr bwMode="auto">
          <a:xfrm>
            <a:off x="2181225" y="2117725"/>
            <a:ext cx="1062038" cy="560388"/>
            <a:chOff x="3046" y="1508"/>
            <a:chExt cx="669" cy="353"/>
          </a:xfrm>
        </p:grpSpPr>
        <p:sp>
          <p:nvSpPr>
            <p:cNvPr id="1069" name="Oval 8"/>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buClr>
                  <a:schemeClr val="accent2"/>
                </a:buClr>
                <a:buSzPct val="85000"/>
                <a:buFont typeface="ZapfDingbats" pitchFamily="82" charset="2"/>
                <a:buNone/>
              </a:pPr>
              <a:endParaRPr lang="en-US" sz="2400">
                <a:latin typeface="+mn-lt"/>
              </a:endParaRPr>
            </a:p>
          </p:txBody>
        </p:sp>
        <p:sp>
          <p:nvSpPr>
            <p:cNvPr id="1070" name="Text Box 9"/>
            <p:cNvSpPr txBox="1">
              <a:spLocks noChangeArrowheads="1"/>
            </p:cNvSpPr>
            <p:nvPr/>
          </p:nvSpPr>
          <p:spPr bwMode="auto">
            <a:xfrm>
              <a:off x="3121" y="1578"/>
              <a:ext cx="5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process</a:t>
              </a:r>
            </a:p>
          </p:txBody>
        </p:sp>
      </p:grpSp>
      <p:sp>
        <p:nvSpPr>
          <p:cNvPr id="1036" name="Text Box 36"/>
          <p:cNvSpPr txBox="1">
            <a:spLocks noChangeArrowheads="1"/>
          </p:cNvSpPr>
          <p:nvPr/>
        </p:nvSpPr>
        <p:spPr bwMode="auto">
          <a:xfrm>
            <a:off x="2244725" y="2824163"/>
            <a:ext cx="827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Ankara</a:t>
            </a:r>
          </a:p>
        </p:txBody>
      </p:sp>
      <p:graphicFrame>
        <p:nvGraphicFramePr>
          <p:cNvPr id="1027" name="Object 40"/>
          <p:cNvGraphicFramePr>
            <a:graphicFrameLocks noChangeAspect="1"/>
          </p:cNvGraphicFramePr>
          <p:nvPr>
            <p:extLst>
              <p:ext uri="{D42A27DB-BD31-4B8C-83A1-F6EECF244321}">
                <p14:modId xmlns:p14="http://schemas.microsoft.com/office/powerpoint/2010/main" val="351224085"/>
              </p:ext>
            </p:extLst>
          </p:nvPr>
        </p:nvGraphicFramePr>
        <p:xfrm>
          <a:off x="5507038" y="1577975"/>
          <a:ext cx="642937" cy="509588"/>
        </p:xfrm>
        <a:graphic>
          <a:graphicData uri="http://schemas.openxmlformats.org/presentationml/2006/ole">
            <mc:AlternateContent xmlns:mc="http://schemas.openxmlformats.org/markup-compatibility/2006">
              <mc:Choice xmlns:v="urn:schemas-microsoft-com:vml" Requires="v">
                <p:oleObj spid="_x0000_s1480" name="Clip" r:id="rId5" imgW="1305000" imgH="1085760" progId="MS_ClipArt_Gallery.2">
                  <p:embed/>
                </p:oleObj>
              </mc:Choice>
              <mc:Fallback>
                <p:oleObj name="Clip" r:id="rId5" imgW="1305000" imgH="1085760" progId="MS_ClipArt_Gallery.2">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038" y="1577975"/>
                        <a:ext cx="6429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7" name="Group 41"/>
          <p:cNvGrpSpPr>
            <a:grpSpLocks/>
          </p:cNvGrpSpPr>
          <p:nvPr/>
        </p:nvGrpSpPr>
        <p:grpSpPr bwMode="auto">
          <a:xfrm>
            <a:off x="5338763" y="2097088"/>
            <a:ext cx="1062037" cy="560387"/>
            <a:chOff x="3046" y="1508"/>
            <a:chExt cx="669" cy="353"/>
          </a:xfrm>
        </p:grpSpPr>
        <p:sp>
          <p:nvSpPr>
            <p:cNvPr id="1067" name="Oval 42"/>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buClr>
                  <a:schemeClr val="accent2"/>
                </a:buClr>
                <a:buSzPct val="85000"/>
                <a:buFont typeface="ZapfDingbats" pitchFamily="82" charset="2"/>
                <a:buNone/>
              </a:pPr>
              <a:endParaRPr lang="en-US" sz="2400">
                <a:latin typeface="+mn-lt"/>
              </a:endParaRPr>
            </a:p>
          </p:txBody>
        </p:sp>
        <p:sp>
          <p:nvSpPr>
            <p:cNvPr id="1068" name="Text Box 43"/>
            <p:cNvSpPr txBox="1">
              <a:spLocks noChangeArrowheads="1"/>
            </p:cNvSpPr>
            <p:nvPr/>
          </p:nvSpPr>
          <p:spPr bwMode="auto">
            <a:xfrm>
              <a:off x="3121" y="1578"/>
              <a:ext cx="5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process</a:t>
              </a:r>
            </a:p>
          </p:txBody>
        </p:sp>
      </p:grpSp>
      <p:sp>
        <p:nvSpPr>
          <p:cNvPr id="1038" name="Text Box 50"/>
          <p:cNvSpPr txBox="1">
            <a:spLocks noChangeArrowheads="1"/>
          </p:cNvSpPr>
          <p:nvPr/>
        </p:nvSpPr>
        <p:spPr bwMode="auto">
          <a:xfrm>
            <a:off x="5489575" y="974725"/>
            <a:ext cx="806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host or</a:t>
            </a:r>
          </a:p>
          <a:p>
            <a:r>
              <a:rPr lang="en-US" sz="1600">
                <a:latin typeface="+mn-lt"/>
              </a:rPr>
              <a:t>server</a:t>
            </a:r>
          </a:p>
        </p:txBody>
      </p:sp>
      <p:sp>
        <p:nvSpPr>
          <p:cNvPr id="1039" name="Text Box 51"/>
          <p:cNvSpPr txBox="1">
            <a:spLocks noChangeArrowheads="1"/>
          </p:cNvSpPr>
          <p:nvPr/>
        </p:nvSpPr>
        <p:spPr bwMode="auto">
          <a:xfrm>
            <a:off x="3944938" y="3032125"/>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1600">
                <a:latin typeface="+mn-lt"/>
              </a:rPr>
              <a:t>Internet</a:t>
            </a:r>
          </a:p>
        </p:txBody>
      </p:sp>
      <p:sp>
        <p:nvSpPr>
          <p:cNvPr id="1040" name="Text Box 56"/>
          <p:cNvSpPr txBox="1">
            <a:spLocks noChangeArrowheads="1"/>
          </p:cNvSpPr>
          <p:nvPr/>
        </p:nvSpPr>
        <p:spPr bwMode="auto">
          <a:xfrm>
            <a:off x="3395663" y="1809750"/>
            <a:ext cx="1470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solidFill>
                  <a:srgbClr val="FF0000"/>
                </a:solidFill>
                <a:latin typeface="+mn-lt"/>
              </a:rPr>
              <a:t>controlled by</a:t>
            </a:r>
          </a:p>
          <a:p>
            <a:r>
              <a:rPr lang="en-US" sz="1600">
                <a:solidFill>
                  <a:srgbClr val="FF0000"/>
                </a:solidFill>
                <a:latin typeface="+mn-lt"/>
              </a:rPr>
              <a:t>app developer</a:t>
            </a:r>
            <a:endParaRPr lang="en-US" sz="1600">
              <a:latin typeface="+mn-lt"/>
            </a:endParaRPr>
          </a:p>
        </p:txBody>
      </p:sp>
      <p:sp>
        <p:nvSpPr>
          <p:cNvPr id="1041" name="Line 58"/>
          <p:cNvSpPr>
            <a:spLocks noChangeShapeType="1"/>
          </p:cNvSpPr>
          <p:nvPr/>
        </p:nvSpPr>
        <p:spPr bwMode="auto">
          <a:xfrm flipH="1">
            <a:off x="3167063" y="2092325"/>
            <a:ext cx="219075" cy="1333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42" name="Freeform 19"/>
          <p:cNvSpPr>
            <a:spLocks/>
          </p:cNvSpPr>
          <p:nvPr/>
        </p:nvSpPr>
        <p:spPr bwMode="auto">
          <a:xfrm>
            <a:off x="2670175" y="2624138"/>
            <a:ext cx="3367088" cy="361950"/>
          </a:xfrm>
          <a:custGeom>
            <a:avLst/>
            <a:gdLst>
              <a:gd name="T0" fmla="*/ 0 w 2121"/>
              <a:gd name="T1" fmla="*/ 36 h 776"/>
              <a:gd name="T2" fmla="*/ 576 w 2121"/>
              <a:gd name="T3" fmla="*/ 603 h 776"/>
              <a:gd name="T4" fmla="*/ 1728 w 2121"/>
              <a:gd name="T5" fmla="*/ 676 h 776"/>
              <a:gd name="T6" fmla="*/ 2121 w 2121"/>
              <a:gd name="T7" fmla="*/ 0 h 776"/>
              <a:gd name="T8" fmla="*/ 0 60000 65536"/>
              <a:gd name="T9" fmla="*/ 0 60000 65536"/>
              <a:gd name="T10" fmla="*/ 0 60000 65536"/>
              <a:gd name="T11" fmla="*/ 0 60000 65536"/>
              <a:gd name="T12" fmla="*/ 0 w 2121"/>
              <a:gd name="T13" fmla="*/ 0 h 776"/>
              <a:gd name="T14" fmla="*/ 2121 w 2121"/>
              <a:gd name="T15" fmla="*/ 776 h 776"/>
            </a:gdLst>
            <a:ahLst/>
            <a:cxnLst>
              <a:cxn ang="T8">
                <a:pos x="T0" y="T1"/>
              </a:cxn>
              <a:cxn ang="T9">
                <a:pos x="T2" y="T3"/>
              </a:cxn>
              <a:cxn ang="T10">
                <a:pos x="T4" y="T5"/>
              </a:cxn>
              <a:cxn ang="T11">
                <a:pos x="T6" y="T7"/>
              </a:cxn>
            </a:cxnLst>
            <a:rect l="T12" t="T13" r="T14" b="T15"/>
            <a:pathLst>
              <a:path w="2121" h="776">
                <a:moveTo>
                  <a:pt x="0" y="36"/>
                </a:moveTo>
                <a:cubicBezTo>
                  <a:pt x="144" y="266"/>
                  <a:pt x="288" y="496"/>
                  <a:pt x="576" y="603"/>
                </a:cubicBezTo>
                <a:cubicBezTo>
                  <a:pt x="864" y="710"/>
                  <a:pt x="1471" y="776"/>
                  <a:pt x="1728" y="676"/>
                </a:cubicBezTo>
                <a:cubicBezTo>
                  <a:pt x="1985" y="576"/>
                  <a:pt x="2053" y="288"/>
                  <a:pt x="2121" y="0"/>
                </a:cubicBezTo>
              </a:path>
            </a:pathLst>
          </a:custGeom>
          <a:noFill/>
          <a:ln w="254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043" name="Line 58"/>
          <p:cNvSpPr>
            <a:spLocks noChangeShapeType="1"/>
          </p:cNvSpPr>
          <p:nvPr/>
        </p:nvSpPr>
        <p:spPr bwMode="auto">
          <a:xfrm>
            <a:off x="4806950" y="2105025"/>
            <a:ext cx="506413" cy="2492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44" name="Text Box 36"/>
          <p:cNvSpPr txBox="1">
            <a:spLocks noChangeArrowheads="1"/>
          </p:cNvSpPr>
          <p:nvPr/>
        </p:nvSpPr>
        <p:spPr bwMode="auto">
          <a:xfrm>
            <a:off x="2301875" y="1081088"/>
            <a:ext cx="806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host or</a:t>
            </a:r>
          </a:p>
          <a:p>
            <a:r>
              <a:rPr lang="en-US" sz="1600">
                <a:latin typeface="+mn-lt"/>
              </a:rPr>
              <a:t>server</a:t>
            </a:r>
          </a:p>
        </p:txBody>
      </p:sp>
      <p:sp>
        <p:nvSpPr>
          <p:cNvPr id="1045" name="Text Box 36"/>
          <p:cNvSpPr txBox="1">
            <a:spLocks noChangeArrowheads="1"/>
          </p:cNvSpPr>
          <p:nvPr/>
        </p:nvSpPr>
        <p:spPr bwMode="auto">
          <a:xfrm>
            <a:off x="5246688" y="3011488"/>
            <a:ext cx="1098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Pittsburgh</a:t>
            </a:r>
          </a:p>
        </p:txBody>
      </p:sp>
      <p:sp>
        <p:nvSpPr>
          <p:cNvPr id="1046" name="Line 23"/>
          <p:cNvSpPr>
            <a:spLocks noChangeShapeType="1"/>
          </p:cNvSpPr>
          <p:nvPr/>
        </p:nvSpPr>
        <p:spPr bwMode="auto">
          <a:xfrm>
            <a:off x="3208338" y="2457450"/>
            <a:ext cx="2162175"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047" name="Rectangle 24"/>
          <p:cNvSpPr>
            <a:spLocks noChangeArrowheads="1"/>
          </p:cNvSpPr>
          <p:nvPr/>
        </p:nvSpPr>
        <p:spPr bwMode="auto">
          <a:xfrm>
            <a:off x="757238" y="1919288"/>
            <a:ext cx="1301750" cy="1520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48" name="Rectangle 25"/>
          <p:cNvSpPr>
            <a:spLocks noChangeArrowheads="1"/>
          </p:cNvSpPr>
          <p:nvPr/>
        </p:nvSpPr>
        <p:spPr bwMode="auto">
          <a:xfrm>
            <a:off x="693738" y="1965325"/>
            <a:ext cx="1328737" cy="1566863"/>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1049" name="Rectangle 26"/>
          <p:cNvSpPr>
            <a:spLocks noChangeArrowheads="1"/>
          </p:cNvSpPr>
          <p:nvPr/>
        </p:nvSpPr>
        <p:spPr bwMode="auto">
          <a:xfrm>
            <a:off x="703263" y="1962150"/>
            <a:ext cx="1319212"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50" name="Text Box 27"/>
          <p:cNvSpPr txBox="1">
            <a:spLocks noChangeArrowheads="1"/>
          </p:cNvSpPr>
          <p:nvPr/>
        </p:nvSpPr>
        <p:spPr bwMode="auto">
          <a:xfrm>
            <a:off x="566738" y="1919288"/>
            <a:ext cx="1566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2000">
                <a:solidFill>
                  <a:schemeClr val="bg1"/>
                </a:solidFill>
                <a:latin typeface="+mn-lt"/>
              </a:rPr>
              <a:t>application</a:t>
            </a:r>
          </a:p>
          <a:p>
            <a:pPr algn="ctr"/>
            <a:r>
              <a:rPr lang="en-US" sz="2000">
                <a:latin typeface="+mn-lt"/>
              </a:rPr>
              <a:t>transport</a:t>
            </a:r>
          </a:p>
        </p:txBody>
      </p:sp>
      <p:sp>
        <p:nvSpPr>
          <p:cNvPr id="1051" name="Line 28"/>
          <p:cNvSpPr>
            <a:spLocks noChangeShapeType="1"/>
          </p:cNvSpPr>
          <p:nvPr/>
        </p:nvSpPr>
        <p:spPr bwMode="auto">
          <a:xfrm>
            <a:off x="693738" y="2619375"/>
            <a:ext cx="1328737"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52" name="Line 29"/>
          <p:cNvSpPr>
            <a:spLocks noChangeShapeType="1"/>
          </p:cNvSpPr>
          <p:nvPr/>
        </p:nvSpPr>
        <p:spPr bwMode="auto">
          <a:xfrm>
            <a:off x="711200" y="2917825"/>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53" name="Line 30"/>
          <p:cNvSpPr>
            <a:spLocks noChangeShapeType="1"/>
          </p:cNvSpPr>
          <p:nvPr/>
        </p:nvSpPr>
        <p:spPr bwMode="auto">
          <a:xfrm>
            <a:off x="711200" y="3178175"/>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54" name="Line 31"/>
          <p:cNvSpPr>
            <a:spLocks noChangeShapeType="1"/>
          </p:cNvSpPr>
          <p:nvPr/>
        </p:nvSpPr>
        <p:spPr bwMode="auto">
          <a:xfrm>
            <a:off x="711200" y="2301875"/>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55" name="Rectangle 32"/>
          <p:cNvSpPr>
            <a:spLocks noChangeArrowheads="1"/>
          </p:cNvSpPr>
          <p:nvPr/>
        </p:nvSpPr>
        <p:spPr bwMode="auto">
          <a:xfrm>
            <a:off x="6664325" y="2005013"/>
            <a:ext cx="1301750" cy="1520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56" name="Rectangle 33"/>
          <p:cNvSpPr>
            <a:spLocks noChangeArrowheads="1"/>
          </p:cNvSpPr>
          <p:nvPr/>
        </p:nvSpPr>
        <p:spPr bwMode="auto">
          <a:xfrm>
            <a:off x="6600825" y="2051050"/>
            <a:ext cx="1328738" cy="1566863"/>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1057" name="Rectangle 34"/>
          <p:cNvSpPr>
            <a:spLocks noChangeArrowheads="1"/>
          </p:cNvSpPr>
          <p:nvPr/>
        </p:nvSpPr>
        <p:spPr bwMode="auto">
          <a:xfrm>
            <a:off x="6610350" y="2047875"/>
            <a:ext cx="1319213"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58" name="Text Box 35"/>
          <p:cNvSpPr txBox="1">
            <a:spLocks noChangeArrowheads="1"/>
          </p:cNvSpPr>
          <p:nvPr/>
        </p:nvSpPr>
        <p:spPr bwMode="auto">
          <a:xfrm>
            <a:off x="6473825" y="2005013"/>
            <a:ext cx="1566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2000">
                <a:solidFill>
                  <a:schemeClr val="bg1"/>
                </a:solidFill>
                <a:latin typeface="+mn-lt"/>
              </a:rPr>
              <a:t>application</a:t>
            </a:r>
          </a:p>
          <a:p>
            <a:pPr algn="ctr"/>
            <a:r>
              <a:rPr lang="en-US" sz="2000">
                <a:latin typeface="+mn-lt"/>
              </a:rPr>
              <a:t>transport</a:t>
            </a:r>
          </a:p>
        </p:txBody>
      </p:sp>
      <p:sp>
        <p:nvSpPr>
          <p:cNvPr id="1059" name="Line 36"/>
          <p:cNvSpPr>
            <a:spLocks noChangeShapeType="1"/>
          </p:cNvSpPr>
          <p:nvPr/>
        </p:nvSpPr>
        <p:spPr bwMode="auto">
          <a:xfrm>
            <a:off x="6600825" y="2705100"/>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60" name="Line 37"/>
          <p:cNvSpPr>
            <a:spLocks noChangeShapeType="1"/>
          </p:cNvSpPr>
          <p:nvPr/>
        </p:nvSpPr>
        <p:spPr bwMode="auto">
          <a:xfrm>
            <a:off x="6618288" y="3003550"/>
            <a:ext cx="1328737"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61" name="Line 38"/>
          <p:cNvSpPr>
            <a:spLocks noChangeShapeType="1"/>
          </p:cNvSpPr>
          <p:nvPr/>
        </p:nvSpPr>
        <p:spPr bwMode="auto">
          <a:xfrm>
            <a:off x="6618288" y="3263900"/>
            <a:ext cx="1328737"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62" name="Line 39"/>
          <p:cNvSpPr>
            <a:spLocks noChangeShapeType="1"/>
          </p:cNvSpPr>
          <p:nvPr/>
        </p:nvSpPr>
        <p:spPr bwMode="auto">
          <a:xfrm>
            <a:off x="6618288" y="2387600"/>
            <a:ext cx="1328737"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pic>
        <p:nvPicPr>
          <p:cNvPr id="1063"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525" y="1389063"/>
            <a:ext cx="4619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4"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1338263"/>
            <a:ext cx="6715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65"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4575" y="1446213"/>
            <a:ext cx="4619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6"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6700" y="1395413"/>
            <a:ext cx="6715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2A834E01-B5C3-449A-A39B-CC1A3C1F6753}" type="datetime1">
              <a:rPr lang="en-US" smtClean="0">
                <a:latin typeface="+mn-lt"/>
              </a:rPr>
              <a:pPr/>
              <a:t>4/12/2017</a:t>
            </a:fld>
            <a:endParaRPr lang="en-US" smtClean="0">
              <a:latin typeface="+mn-lt"/>
            </a:endParaRPr>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mn-lt"/>
              </a:rPr>
              <a:t>Ece GURAN SCHMIDT EE444</a:t>
            </a: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4ADA5CC-CF58-4618-A67F-B133EE3163B3}" type="slidenum">
              <a:rPr lang="en-US" smtClean="0">
                <a:latin typeface="+mn-lt"/>
              </a:rPr>
              <a:pPr/>
              <a:t>30</a:t>
            </a:fld>
            <a:endParaRPr lang="en-US" smtClean="0">
              <a:latin typeface="+mn-lt"/>
            </a:endParaRPr>
          </a:p>
        </p:txBody>
      </p:sp>
      <p:sp>
        <p:nvSpPr>
          <p:cNvPr id="29701" name="Rectangle 2"/>
          <p:cNvSpPr>
            <a:spLocks noGrp="1" noChangeArrowheads="1"/>
          </p:cNvSpPr>
          <p:nvPr>
            <p:ph type="title"/>
          </p:nvPr>
        </p:nvSpPr>
        <p:spPr/>
        <p:txBody>
          <a:bodyPr/>
          <a:lstStyle/>
          <a:p>
            <a:pPr eaLnBrk="1" hangingPunct="1"/>
            <a:r>
              <a:rPr lang="en-US" smtClean="0"/>
              <a:t>IP addressing: CIDR</a:t>
            </a:r>
          </a:p>
        </p:txBody>
      </p:sp>
      <p:grpSp>
        <p:nvGrpSpPr>
          <p:cNvPr id="29703" name="Group 4"/>
          <p:cNvGrpSpPr>
            <a:grpSpLocks/>
          </p:cNvGrpSpPr>
          <p:nvPr/>
        </p:nvGrpSpPr>
        <p:grpSpPr bwMode="auto">
          <a:xfrm>
            <a:off x="940645" y="1417638"/>
            <a:ext cx="6054725" cy="1468438"/>
            <a:chOff x="897" y="2924"/>
            <a:chExt cx="3814" cy="925"/>
          </a:xfrm>
        </p:grpSpPr>
        <p:sp>
          <p:nvSpPr>
            <p:cNvPr id="29704" name="Text Box 5"/>
            <p:cNvSpPr txBox="1">
              <a:spLocks noChangeArrowheads="1"/>
            </p:cNvSpPr>
            <p:nvPr/>
          </p:nvSpPr>
          <p:spPr bwMode="auto">
            <a:xfrm>
              <a:off x="897" y="3287"/>
              <a:ext cx="375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z="2400" dirty="0">
                  <a:solidFill>
                    <a:srgbClr val="FF0000"/>
                  </a:solidFill>
                  <a:latin typeface="Tahoma" charset="0"/>
                </a:rPr>
                <a:t>11011111 00011000 00010</a:t>
              </a:r>
              <a:r>
                <a:rPr lang="en-US" sz="2400" dirty="0">
                  <a:latin typeface="Tahoma" charset="0"/>
                </a:rPr>
                <a:t>000 00000000 </a:t>
              </a:r>
              <a:endParaRPr lang="en-US" sz="2400" dirty="0"/>
            </a:p>
          </p:txBody>
        </p:sp>
        <p:sp>
          <p:nvSpPr>
            <p:cNvPr id="29705" name="Text Box 6"/>
            <p:cNvSpPr txBox="1">
              <a:spLocks noChangeArrowheads="1"/>
            </p:cNvSpPr>
            <p:nvPr/>
          </p:nvSpPr>
          <p:spPr bwMode="auto">
            <a:xfrm>
              <a:off x="1934" y="2947"/>
              <a:ext cx="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solidFill>
                    <a:srgbClr val="FF0000"/>
                  </a:solidFill>
                  <a:latin typeface="+mn-lt"/>
                </a:rPr>
                <a:t>subnet</a:t>
              </a:r>
            </a:p>
            <a:p>
              <a:pPr>
                <a:spcBef>
                  <a:spcPct val="0"/>
                </a:spcBef>
              </a:pPr>
              <a:r>
                <a:rPr lang="en-US">
                  <a:solidFill>
                    <a:srgbClr val="FF0000"/>
                  </a:solidFill>
                  <a:latin typeface="+mn-lt"/>
                </a:rPr>
                <a:t>part</a:t>
              </a:r>
            </a:p>
          </p:txBody>
        </p:sp>
        <p:sp>
          <p:nvSpPr>
            <p:cNvPr id="29706" name="Text Box 7"/>
            <p:cNvSpPr txBox="1">
              <a:spLocks noChangeArrowheads="1"/>
            </p:cNvSpPr>
            <p:nvPr/>
          </p:nvSpPr>
          <p:spPr bwMode="auto">
            <a:xfrm>
              <a:off x="4026" y="2924"/>
              <a:ext cx="3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dirty="0">
                  <a:latin typeface="+mn-lt"/>
                </a:rPr>
                <a:t>host</a:t>
              </a:r>
            </a:p>
            <a:p>
              <a:pPr>
                <a:spcBef>
                  <a:spcPct val="0"/>
                </a:spcBef>
              </a:pPr>
              <a:r>
                <a:rPr lang="en-US" dirty="0">
                  <a:latin typeface="+mn-lt"/>
                </a:rPr>
                <a:t>part</a:t>
              </a:r>
            </a:p>
          </p:txBody>
        </p:sp>
        <p:sp>
          <p:nvSpPr>
            <p:cNvPr id="29707" name="Line 8"/>
            <p:cNvSpPr>
              <a:spLocks noChangeShapeType="1"/>
            </p:cNvSpPr>
            <p:nvPr/>
          </p:nvSpPr>
          <p:spPr bwMode="auto">
            <a:xfrm>
              <a:off x="2578" y="3146"/>
              <a:ext cx="667" cy="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08" name="Line 9"/>
            <p:cNvSpPr>
              <a:spLocks noChangeShapeType="1"/>
            </p:cNvSpPr>
            <p:nvPr/>
          </p:nvSpPr>
          <p:spPr bwMode="auto">
            <a:xfrm flipH="1">
              <a:off x="966" y="3143"/>
              <a:ext cx="924" cy="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09" name="Line 10"/>
            <p:cNvSpPr>
              <a:spLocks noChangeShapeType="1"/>
            </p:cNvSpPr>
            <p:nvPr/>
          </p:nvSpPr>
          <p:spPr bwMode="auto">
            <a:xfrm flipH="1" flipV="1">
              <a:off x="3245" y="3143"/>
              <a:ext cx="804" cy="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10" name="Line 11"/>
            <p:cNvSpPr>
              <a:spLocks noChangeShapeType="1"/>
            </p:cNvSpPr>
            <p:nvPr/>
          </p:nvSpPr>
          <p:spPr bwMode="auto">
            <a:xfrm flipV="1">
              <a:off x="4336" y="3146"/>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11" name="Text Box 12"/>
            <p:cNvSpPr txBox="1">
              <a:spLocks noChangeArrowheads="1"/>
            </p:cNvSpPr>
            <p:nvPr/>
          </p:nvSpPr>
          <p:spPr bwMode="auto">
            <a:xfrm>
              <a:off x="966" y="3558"/>
              <a:ext cx="24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z="2400" dirty="0" smtClean="0">
                  <a:latin typeface="+mn-lt"/>
                </a:rPr>
                <a:t>First 21 bits of </a:t>
              </a:r>
              <a:r>
                <a:rPr lang="en-US" sz="2400" dirty="0"/>
                <a:t>223.24.16.0</a:t>
              </a:r>
              <a:r>
                <a:rPr lang="en-US" sz="2400" dirty="0" smtClean="0">
                  <a:latin typeface="+mn-lt"/>
                </a:rPr>
                <a:t> </a:t>
              </a:r>
              <a:endParaRPr lang="en-US" dirty="0">
                <a:latin typeface="+mn-lt"/>
              </a:endParaRPr>
            </a:p>
          </p:txBody>
        </p:sp>
      </p:grpSp>
      <p:sp>
        <p:nvSpPr>
          <p:cNvPr id="2" name="Content Placeholder 1"/>
          <p:cNvSpPr>
            <a:spLocks noGrp="1"/>
          </p:cNvSpPr>
          <p:nvPr>
            <p:ph idx="1"/>
          </p:nvPr>
        </p:nvSpPr>
        <p:spPr>
          <a:xfrm>
            <a:off x="608925" y="3306357"/>
            <a:ext cx="8229600" cy="2945218"/>
          </a:xfrm>
        </p:spPr>
        <p:txBody>
          <a:bodyPr/>
          <a:lstStyle/>
          <a:p>
            <a:r>
              <a:rPr lang="en-US" dirty="0" smtClean="0"/>
              <a:t>How many hosts can exist in this subnet?</a:t>
            </a:r>
          </a:p>
          <a:p>
            <a:pPr lvl="1"/>
            <a:r>
              <a:rPr lang="en-US" dirty="0" smtClean="0"/>
              <a:t>Subnet part=21 bits</a:t>
            </a:r>
          </a:p>
          <a:p>
            <a:pPr lvl="1"/>
            <a:r>
              <a:rPr lang="en-US" dirty="0" smtClean="0"/>
              <a:t>Hosts part=32-21=11 bits</a:t>
            </a:r>
          </a:p>
          <a:p>
            <a:pPr lvl="1"/>
            <a:r>
              <a:rPr lang="en-US" dirty="0" smtClean="0"/>
              <a:t>2</a:t>
            </a:r>
            <a:r>
              <a:rPr lang="en-US" baseline="30000" dirty="0" smtClean="0"/>
              <a:t>11</a:t>
            </a:r>
            <a:r>
              <a:rPr lang="en-US" dirty="0" smtClean="0"/>
              <a:t>=2K hosts</a:t>
            </a:r>
            <a:endParaRPr lang="tr-TR" dirty="0"/>
          </a:p>
        </p:txBody>
      </p:sp>
    </p:spTree>
    <p:extLst>
      <p:ext uri="{BB962C8B-B14F-4D97-AF65-F5344CB8AC3E}">
        <p14:creationId xmlns:p14="http://schemas.microsoft.com/office/powerpoint/2010/main" val="1913218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2A834E01-B5C3-449A-A39B-CC1A3C1F6753}" type="datetime1">
              <a:rPr lang="en-US" smtClean="0">
                <a:latin typeface="+mn-lt"/>
              </a:rPr>
              <a:pPr/>
              <a:t>4/12/2017</a:t>
            </a:fld>
            <a:endParaRPr lang="en-US" smtClean="0">
              <a:latin typeface="+mn-lt"/>
            </a:endParaRPr>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mn-lt"/>
              </a:rPr>
              <a:t>Ece GURAN SCHMIDT EE444</a:t>
            </a: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4ADA5CC-CF58-4618-A67F-B133EE3163B3}" type="slidenum">
              <a:rPr lang="en-US" smtClean="0">
                <a:latin typeface="+mn-lt"/>
              </a:rPr>
              <a:pPr/>
              <a:t>31</a:t>
            </a:fld>
            <a:endParaRPr lang="en-US" smtClean="0">
              <a:latin typeface="+mn-lt"/>
            </a:endParaRPr>
          </a:p>
        </p:txBody>
      </p:sp>
      <p:sp>
        <p:nvSpPr>
          <p:cNvPr id="29701" name="Rectangle 2"/>
          <p:cNvSpPr>
            <a:spLocks noGrp="1" noChangeArrowheads="1"/>
          </p:cNvSpPr>
          <p:nvPr>
            <p:ph type="title"/>
          </p:nvPr>
        </p:nvSpPr>
        <p:spPr/>
        <p:txBody>
          <a:bodyPr/>
          <a:lstStyle/>
          <a:p>
            <a:pPr eaLnBrk="1" hangingPunct="1"/>
            <a:r>
              <a:rPr lang="en-US" smtClean="0"/>
              <a:t>IP addressing: CIDR</a:t>
            </a:r>
          </a:p>
        </p:txBody>
      </p:sp>
      <p:sp>
        <p:nvSpPr>
          <p:cNvPr id="29702" name="Rectangle 3"/>
          <p:cNvSpPr>
            <a:spLocks noGrp="1" noChangeArrowheads="1"/>
          </p:cNvSpPr>
          <p:nvPr>
            <p:ph type="body" idx="1"/>
          </p:nvPr>
        </p:nvSpPr>
        <p:spPr>
          <a:xfrm>
            <a:off x="565150" y="1328738"/>
            <a:ext cx="8251825" cy="2395541"/>
          </a:xfrm>
        </p:spPr>
        <p:txBody>
          <a:bodyPr/>
          <a:lstStyle/>
          <a:p>
            <a:pPr eaLnBrk="1" hangingPunct="1">
              <a:lnSpc>
                <a:spcPct val="90000"/>
              </a:lnSpc>
            </a:pPr>
            <a:r>
              <a:rPr lang="en-US" sz="2800" dirty="0" smtClean="0">
                <a:solidFill>
                  <a:srgbClr val="FF0000"/>
                </a:solidFill>
              </a:rPr>
              <a:t>CIDR:</a:t>
            </a:r>
            <a:r>
              <a:rPr lang="en-US" sz="2800" dirty="0" smtClean="0"/>
              <a:t> </a:t>
            </a:r>
            <a:r>
              <a:rPr lang="en-US" sz="2800" dirty="0" smtClean="0">
                <a:solidFill>
                  <a:srgbClr val="FF0000"/>
                </a:solidFill>
              </a:rPr>
              <a:t>C</a:t>
            </a:r>
            <a:r>
              <a:rPr lang="en-US" sz="2800" dirty="0" smtClean="0"/>
              <a:t>lassless </a:t>
            </a:r>
            <a:r>
              <a:rPr lang="en-US" sz="2800" dirty="0" err="1" smtClean="0">
                <a:solidFill>
                  <a:srgbClr val="FF0000"/>
                </a:solidFill>
              </a:rPr>
              <a:t>I</a:t>
            </a:r>
            <a:r>
              <a:rPr lang="en-US" sz="2800" dirty="0" err="1" smtClean="0"/>
              <a:t>nter</a:t>
            </a:r>
            <a:r>
              <a:rPr lang="en-US" sz="2800" dirty="0" err="1" smtClean="0">
                <a:solidFill>
                  <a:srgbClr val="FF0000"/>
                </a:solidFill>
              </a:rPr>
              <a:t>D</a:t>
            </a:r>
            <a:r>
              <a:rPr lang="en-US" sz="2800" dirty="0" err="1" smtClean="0"/>
              <a:t>omain</a:t>
            </a:r>
            <a:r>
              <a:rPr lang="en-US" sz="2800" dirty="0" smtClean="0"/>
              <a:t> </a:t>
            </a:r>
            <a:r>
              <a:rPr lang="en-US" sz="2800" dirty="0" smtClean="0">
                <a:solidFill>
                  <a:srgbClr val="FF0000"/>
                </a:solidFill>
              </a:rPr>
              <a:t>R</a:t>
            </a:r>
            <a:r>
              <a:rPr lang="en-US" sz="2800" dirty="0" smtClean="0"/>
              <a:t>outing</a:t>
            </a:r>
          </a:p>
          <a:p>
            <a:pPr lvl="1" eaLnBrk="1" hangingPunct="1">
              <a:lnSpc>
                <a:spcPct val="90000"/>
              </a:lnSpc>
            </a:pPr>
            <a:r>
              <a:rPr lang="en-US" sz="2000" dirty="0" smtClean="0"/>
              <a:t>Used in the routers’ forwarding tables </a:t>
            </a:r>
          </a:p>
          <a:p>
            <a:pPr lvl="1" eaLnBrk="1" hangingPunct="1">
              <a:lnSpc>
                <a:spcPct val="90000"/>
              </a:lnSpc>
            </a:pPr>
            <a:r>
              <a:rPr lang="en-US" sz="2000" dirty="0" smtClean="0"/>
              <a:t>subnet portion of address of arbitrary length</a:t>
            </a:r>
          </a:p>
          <a:p>
            <a:pPr eaLnBrk="1" hangingPunct="1">
              <a:lnSpc>
                <a:spcPct val="90000"/>
              </a:lnSpc>
            </a:pPr>
            <a:r>
              <a:rPr lang="en-US" sz="2400" dirty="0" smtClean="0">
                <a:solidFill>
                  <a:srgbClr val="FF0000"/>
                </a:solidFill>
              </a:rPr>
              <a:t>Logical:</a:t>
            </a:r>
          </a:p>
          <a:p>
            <a:pPr lvl="1" eaLnBrk="1" hangingPunct="1">
              <a:lnSpc>
                <a:spcPct val="90000"/>
              </a:lnSpc>
            </a:pPr>
            <a:r>
              <a:rPr lang="en-US" sz="2000" dirty="0" smtClean="0">
                <a:solidFill>
                  <a:srgbClr val="FF0000"/>
                </a:solidFill>
              </a:rPr>
              <a:t>Subnet address: </a:t>
            </a:r>
            <a:r>
              <a:rPr lang="en-US" sz="2000" dirty="0">
                <a:solidFill>
                  <a:srgbClr val="FF0000"/>
                </a:solidFill>
                <a:latin typeface="Tahoma" charset="0"/>
              </a:rPr>
              <a:t>11011111 00011000 00010</a:t>
            </a:r>
            <a:r>
              <a:rPr lang="en-US" sz="2000" dirty="0" smtClean="0">
                <a:solidFill>
                  <a:srgbClr val="FF0000"/>
                </a:solidFill>
              </a:rPr>
              <a:t> (21 bits)</a:t>
            </a:r>
          </a:p>
          <a:p>
            <a:pPr lvl="1" eaLnBrk="1" hangingPunct="1">
              <a:lnSpc>
                <a:spcPct val="90000"/>
              </a:lnSpc>
            </a:pPr>
            <a:r>
              <a:rPr lang="en-US" sz="2000" dirty="0" smtClean="0">
                <a:solidFill>
                  <a:srgbClr val="FF0000"/>
                </a:solidFill>
              </a:rPr>
              <a:t>Represented as: </a:t>
            </a:r>
            <a:r>
              <a:rPr lang="en-US" sz="2000" dirty="0"/>
              <a:t>223.24.16.0/</a:t>
            </a:r>
            <a:r>
              <a:rPr lang="en-US" sz="2000" dirty="0">
                <a:solidFill>
                  <a:srgbClr val="FF0000"/>
                </a:solidFill>
              </a:rPr>
              <a:t>21</a:t>
            </a:r>
            <a:r>
              <a:rPr lang="en-US" sz="2000" dirty="0" smtClean="0"/>
              <a:t> (for humans)</a:t>
            </a:r>
            <a:endParaRPr lang="en-US" sz="2000" dirty="0"/>
          </a:p>
          <a:p>
            <a:pPr eaLnBrk="1" hangingPunct="1">
              <a:lnSpc>
                <a:spcPct val="90000"/>
              </a:lnSpc>
            </a:pPr>
            <a:endParaRPr lang="en-US" sz="2400" dirty="0" smtClean="0">
              <a:solidFill>
                <a:srgbClr val="FF0000"/>
              </a:solidFill>
            </a:endParaRPr>
          </a:p>
        </p:txBody>
      </p:sp>
      <p:grpSp>
        <p:nvGrpSpPr>
          <p:cNvPr id="29703" name="Group 4"/>
          <p:cNvGrpSpPr>
            <a:grpSpLocks/>
          </p:cNvGrpSpPr>
          <p:nvPr/>
        </p:nvGrpSpPr>
        <p:grpSpPr bwMode="auto">
          <a:xfrm>
            <a:off x="1037273" y="3724279"/>
            <a:ext cx="6054725" cy="1468438"/>
            <a:chOff x="897" y="2924"/>
            <a:chExt cx="3814" cy="925"/>
          </a:xfrm>
        </p:grpSpPr>
        <p:sp>
          <p:nvSpPr>
            <p:cNvPr id="29704" name="Text Box 5"/>
            <p:cNvSpPr txBox="1">
              <a:spLocks noChangeArrowheads="1"/>
            </p:cNvSpPr>
            <p:nvPr/>
          </p:nvSpPr>
          <p:spPr bwMode="auto">
            <a:xfrm>
              <a:off x="897" y="3287"/>
              <a:ext cx="375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z="2400" dirty="0">
                  <a:solidFill>
                    <a:srgbClr val="FF0000"/>
                  </a:solidFill>
                  <a:latin typeface="Tahoma" charset="0"/>
                </a:rPr>
                <a:t>11011111 00011000 00010</a:t>
              </a:r>
              <a:r>
                <a:rPr lang="en-US" sz="2400" dirty="0">
                  <a:latin typeface="Tahoma" charset="0"/>
                </a:rPr>
                <a:t>000 00000000 </a:t>
              </a:r>
              <a:endParaRPr lang="en-US" sz="2400" dirty="0"/>
            </a:p>
          </p:txBody>
        </p:sp>
        <p:sp>
          <p:nvSpPr>
            <p:cNvPr id="29705" name="Text Box 6"/>
            <p:cNvSpPr txBox="1">
              <a:spLocks noChangeArrowheads="1"/>
            </p:cNvSpPr>
            <p:nvPr/>
          </p:nvSpPr>
          <p:spPr bwMode="auto">
            <a:xfrm>
              <a:off x="1934" y="2947"/>
              <a:ext cx="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solidFill>
                    <a:srgbClr val="FF0000"/>
                  </a:solidFill>
                  <a:latin typeface="+mn-lt"/>
                </a:rPr>
                <a:t>subnet</a:t>
              </a:r>
            </a:p>
            <a:p>
              <a:pPr>
                <a:spcBef>
                  <a:spcPct val="0"/>
                </a:spcBef>
              </a:pPr>
              <a:r>
                <a:rPr lang="en-US">
                  <a:solidFill>
                    <a:srgbClr val="FF0000"/>
                  </a:solidFill>
                  <a:latin typeface="+mn-lt"/>
                </a:rPr>
                <a:t>part</a:t>
              </a:r>
            </a:p>
          </p:txBody>
        </p:sp>
        <p:sp>
          <p:nvSpPr>
            <p:cNvPr id="29706" name="Text Box 7"/>
            <p:cNvSpPr txBox="1">
              <a:spLocks noChangeArrowheads="1"/>
            </p:cNvSpPr>
            <p:nvPr/>
          </p:nvSpPr>
          <p:spPr bwMode="auto">
            <a:xfrm>
              <a:off x="4026" y="2924"/>
              <a:ext cx="3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dirty="0">
                  <a:latin typeface="+mn-lt"/>
                </a:rPr>
                <a:t>host</a:t>
              </a:r>
            </a:p>
            <a:p>
              <a:pPr>
                <a:spcBef>
                  <a:spcPct val="0"/>
                </a:spcBef>
              </a:pPr>
              <a:r>
                <a:rPr lang="en-US" dirty="0">
                  <a:latin typeface="+mn-lt"/>
                </a:rPr>
                <a:t>part</a:t>
              </a:r>
            </a:p>
          </p:txBody>
        </p:sp>
        <p:sp>
          <p:nvSpPr>
            <p:cNvPr id="29707" name="Line 8"/>
            <p:cNvSpPr>
              <a:spLocks noChangeShapeType="1"/>
            </p:cNvSpPr>
            <p:nvPr/>
          </p:nvSpPr>
          <p:spPr bwMode="auto">
            <a:xfrm>
              <a:off x="2578" y="3146"/>
              <a:ext cx="667" cy="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08" name="Line 9"/>
            <p:cNvSpPr>
              <a:spLocks noChangeShapeType="1"/>
            </p:cNvSpPr>
            <p:nvPr/>
          </p:nvSpPr>
          <p:spPr bwMode="auto">
            <a:xfrm flipH="1">
              <a:off x="966" y="3143"/>
              <a:ext cx="924" cy="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09" name="Line 10"/>
            <p:cNvSpPr>
              <a:spLocks noChangeShapeType="1"/>
            </p:cNvSpPr>
            <p:nvPr/>
          </p:nvSpPr>
          <p:spPr bwMode="auto">
            <a:xfrm flipH="1" flipV="1">
              <a:off x="3245" y="3143"/>
              <a:ext cx="804" cy="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10" name="Line 11"/>
            <p:cNvSpPr>
              <a:spLocks noChangeShapeType="1"/>
            </p:cNvSpPr>
            <p:nvPr/>
          </p:nvSpPr>
          <p:spPr bwMode="auto">
            <a:xfrm flipV="1">
              <a:off x="4336" y="3146"/>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11" name="Text Box 12"/>
            <p:cNvSpPr txBox="1">
              <a:spLocks noChangeArrowheads="1"/>
            </p:cNvSpPr>
            <p:nvPr/>
          </p:nvSpPr>
          <p:spPr bwMode="auto">
            <a:xfrm>
              <a:off x="966" y="3558"/>
              <a:ext cx="24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z="2400" dirty="0" smtClean="0">
                  <a:latin typeface="+mn-lt"/>
                </a:rPr>
                <a:t>First 21 bits of </a:t>
              </a:r>
              <a:r>
                <a:rPr lang="en-US" sz="2400" dirty="0"/>
                <a:t>223.24.16.0</a:t>
              </a:r>
              <a:r>
                <a:rPr lang="en-US" sz="2400" dirty="0" smtClean="0">
                  <a:latin typeface="+mn-lt"/>
                </a:rPr>
                <a:t> </a:t>
              </a:r>
              <a:endParaRPr lang="en-US" dirty="0">
                <a:latin typeface="+mn-lt"/>
              </a:endParaRPr>
            </a:p>
          </p:txBody>
        </p:sp>
      </p:grpSp>
      <p:sp>
        <p:nvSpPr>
          <p:cNvPr id="2" name="Rectangle 1"/>
          <p:cNvSpPr/>
          <p:nvPr/>
        </p:nvSpPr>
        <p:spPr>
          <a:xfrm>
            <a:off x="1037272" y="5342996"/>
            <a:ext cx="6796087" cy="757130"/>
          </a:xfrm>
          <a:prstGeom prst="rect">
            <a:avLst/>
          </a:prstGeom>
        </p:spPr>
        <p:txBody>
          <a:bodyPr wrap="square">
            <a:spAutoFit/>
          </a:bodyPr>
          <a:lstStyle/>
          <a:p>
            <a:pPr eaLnBrk="1" hangingPunct="1">
              <a:lnSpc>
                <a:spcPct val="90000"/>
              </a:lnSpc>
            </a:pPr>
            <a:r>
              <a:rPr lang="en-US" sz="2400" dirty="0">
                <a:solidFill>
                  <a:srgbClr val="FF0000"/>
                </a:solidFill>
                <a:latin typeface="+mn-lt"/>
              </a:rPr>
              <a:t>Q: How can the router represent subnet addresses in the routing table?</a:t>
            </a:r>
          </a:p>
        </p:txBody>
      </p:sp>
    </p:spTree>
    <p:extLst>
      <p:ext uri="{BB962C8B-B14F-4D97-AF65-F5344CB8AC3E}">
        <p14:creationId xmlns:p14="http://schemas.microsoft.com/office/powerpoint/2010/main" val="749120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2A834E01-B5C3-449A-A39B-CC1A3C1F6753}" type="datetime1">
              <a:rPr lang="en-US" smtClean="0">
                <a:latin typeface="+mn-lt"/>
              </a:rPr>
              <a:pPr/>
              <a:t>4/12/2017</a:t>
            </a:fld>
            <a:endParaRPr lang="en-US" smtClean="0">
              <a:latin typeface="+mn-lt"/>
            </a:endParaRPr>
          </a:p>
        </p:txBody>
      </p:sp>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mn-lt"/>
              </a:rPr>
              <a:t>Ece GURAN SCHMIDT EE444</a:t>
            </a:r>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4ADA5CC-CF58-4618-A67F-B133EE3163B3}" type="slidenum">
              <a:rPr lang="en-US" smtClean="0">
                <a:latin typeface="+mn-lt"/>
              </a:rPr>
              <a:pPr/>
              <a:t>32</a:t>
            </a:fld>
            <a:endParaRPr lang="en-US" smtClean="0">
              <a:latin typeface="+mn-lt"/>
            </a:endParaRPr>
          </a:p>
        </p:txBody>
      </p:sp>
      <p:sp>
        <p:nvSpPr>
          <p:cNvPr id="29701" name="Rectangle 2"/>
          <p:cNvSpPr>
            <a:spLocks noGrp="1" noChangeArrowheads="1"/>
          </p:cNvSpPr>
          <p:nvPr>
            <p:ph type="title"/>
          </p:nvPr>
        </p:nvSpPr>
        <p:spPr/>
        <p:txBody>
          <a:bodyPr/>
          <a:lstStyle/>
          <a:p>
            <a:pPr eaLnBrk="1" hangingPunct="1"/>
            <a:r>
              <a:rPr lang="en-US" smtClean="0"/>
              <a:t>IP addressing: CIDR</a:t>
            </a:r>
          </a:p>
        </p:txBody>
      </p:sp>
      <p:grpSp>
        <p:nvGrpSpPr>
          <p:cNvPr id="29703" name="Group 4"/>
          <p:cNvGrpSpPr>
            <a:grpSpLocks/>
          </p:cNvGrpSpPr>
          <p:nvPr/>
        </p:nvGrpSpPr>
        <p:grpSpPr bwMode="auto">
          <a:xfrm>
            <a:off x="1281113" y="3180556"/>
            <a:ext cx="6054725" cy="1468438"/>
            <a:chOff x="897" y="2924"/>
            <a:chExt cx="3814" cy="925"/>
          </a:xfrm>
        </p:grpSpPr>
        <p:sp>
          <p:nvSpPr>
            <p:cNvPr id="29704" name="Text Box 5"/>
            <p:cNvSpPr txBox="1">
              <a:spLocks noChangeArrowheads="1"/>
            </p:cNvSpPr>
            <p:nvPr/>
          </p:nvSpPr>
          <p:spPr bwMode="auto">
            <a:xfrm>
              <a:off x="897" y="3287"/>
              <a:ext cx="375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z="2400" dirty="0">
                  <a:solidFill>
                    <a:srgbClr val="FF0000"/>
                  </a:solidFill>
                  <a:latin typeface="Tahoma" charset="0"/>
                </a:rPr>
                <a:t>11011111 00011000 00010</a:t>
              </a:r>
              <a:r>
                <a:rPr lang="en-US" sz="2400" dirty="0">
                  <a:latin typeface="Tahoma" charset="0"/>
                </a:rPr>
                <a:t>000 00000000 </a:t>
              </a:r>
              <a:endParaRPr lang="en-US" sz="2400" dirty="0"/>
            </a:p>
          </p:txBody>
        </p:sp>
        <p:sp>
          <p:nvSpPr>
            <p:cNvPr id="29705" name="Text Box 6"/>
            <p:cNvSpPr txBox="1">
              <a:spLocks noChangeArrowheads="1"/>
            </p:cNvSpPr>
            <p:nvPr/>
          </p:nvSpPr>
          <p:spPr bwMode="auto">
            <a:xfrm>
              <a:off x="1934" y="2947"/>
              <a:ext cx="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solidFill>
                    <a:srgbClr val="FF0000"/>
                  </a:solidFill>
                  <a:latin typeface="+mn-lt"/>
                </a:rPr>
                <a:t>subnet</a:t>
              </a:r>
            </a:p>
            <a:p>
              <a:pPr>
                <a:spcBef>
                  <a:spcPct val="0"/>
                </a:spcBef>
              </a:pPr>
              <a:r>
                <a:rPr lang="en-US">
                  <a:solidFill>
                    <a:srgbClr val="FF0000"/>
                  </a:solidFill>
                  <a:latin typeface="+mn-lt"/>
                </a:rPr>
                <a:t>part</a:t>
              </a:r>
            </a:p>
          </p:txBody>
        </p:sp>
        <p:sp>
          <p:nvSpPr>
            <p:cNvPr id="29706" name="Text Box 7"/>
            <p:cNvSpPr txBox="1">
              <a:spLocks noChangeArrowheads="1"/>
            </p:cNvSpPr>
            <p:nvPr/>
          </p:nvSpPr>
          <p:spPr bwMode="auto">
            <a:xfrm>
              <a:off x="4026" y="2924"/>
              <a:ext cx="3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dirty="0">
                  <a:latin typeface="+mn-lt"/>
                </a:rPr>
                <a:t>host</a:t>
              </a:r>
            </a:p>
            <a:p>
              <a:pPr>
                <a:spcBef>
                  <a:spcPct val="0"/>
                </a:spcBef>
              </a:pPr>
              <a:r>
                <a:rPr lang="en-US" dirty="0">
                  <a:latin typeface="+mn-lt"/>
                </a:rPr>
                <a:t>part</a:t>
              </a:r>
            </a:p>
          </p:txBody>
        </p:sp>
        <p:sp>
          <p:nvSpPr>
            <p:cNvPr id="29707" name="Line 8"/>
            <p:cNvSpPr>
              <a:spLocks noChangeShapeType="1"/>
            </p:cNvSpPr>
            <p:nvPr/>
          </p:nvSpPr>
          <p:spPr bwMode="auto">
            <a:xfrm>
              <a:off x="2586" y="3143"/>
              <a:ext cx="64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08" name="Line 9"/>
            <p:cNvSpPr>
              <a:spLocks noChangeShapeType="1"/>
            </p:cNvSpPr>
            <p:nvPr/>
          </p:nvSpPr>
          <p:spPr bwMode="auto">
            <a:xfrm flipH="1">
              <a:off x="966" y="3143"/>
              <a:ext cx="924" cy="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09" name="Line 10"/>
            <p:cNvSpPr>
              <a:spLocks noChangeShapeType="1"/>
            </p:cNvSpPr>
            <p:nvPr/>
          </p:nvSpPr>
          <p:spPr bwMode="auto">
            <a:xfrm flipH="1" flipV="1">
              <a:off x="3245" y="3143"/>
              <a:ext cx="804" cy="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10" name="Line 11"/>
            <p:cNvSpPr>
              <a:spLocks noChangeShapeType="1"/>
            </p:cNvSpPr>
            <p:nvPr/>
          </p:nvSpPr>
          <p:spPr bwMode="auto">
            <a:xfrm flipV="1">
              <a:off x="4336" y="3146"/>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9711" name="Text Box 12"/>
            <p:cNvSpPr txBox="1">
              <a:spLocks noChangeArrowheads="1"/>
            </p:cNvSpPr>
            <p:nvPr/>
          </p:nvSpPr>
          <p:spPr bwMode="auto">
            <a:xfrm>
              <a:off x="966" y="3558"/>
              <a:ext cx="24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z="2400" dirty="0" smtClean="0">
                  <a:latin typeface="+mn-lt"/>
                </a:rPr>
                <a:t>First 21 bits of </a:t>
              </a:r>
              <a:r>
                <a:rPr lang="en-US" sz="2400" dirty="0"/>
                <a:t>223.24.16.0</a:t>
              </a:r>
              <a:r>
                <a:rPr lang="en-US" sz="2400" dirty="0" smtClean="0">
                  <a:latin typeface="+mn-lt"/>
                </a:rPr>
                <a:t> </a:t>
              </a:r>
              <a:endParaRPr lang="en-US" dirty="0">
                <a:latin typeface="+mn-lt"/>
              </a:endParaRPr>
            </a:p>
          </p:txBody>
        </p:sp>
      </p:grpSp>
      <p:sp>
        <p:nvSpPr>
          <p:cNvPr id="17" name="Rectangle 3"/>
          <p:cNvSpPr txBox="1">
            <a:spLocks noChangeArrowheads="1"/>
          </p:cNvSpPr>
          <p:nvPr/>
        </p:nvSpPr>
        <p:spPr bwMode="auto">
          <a:xfrm>
            <a:off x="565150" y="1328738"/>
            <a:ext cx="81073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a:lstStyle>
          <a:p>
            <a:pPr eaLnBrk="1" hangingPunct="1">
              <a:lnSpc>
                <a:spcPct val="80000"/>
              </a:lnSpc>
            </a:pPr>
            <a:r>
              <a:rPr lang="en-US" sz="2000" kern="0" dirty="0" smtClean="0">
                <a:solidFill>
                  <a:srgbClr val="FF0000"/>
                </a:solidFill>
              </a:rPr>
              <a:t>A: Each network address is stored with a Subnet mask</a:t>
            </a:r>
          </a:p>
          <a:p>
            <a:pPr lvl="1" eaLnBrk="1" hangingPunct="1">
              <a:lnSpc>
                <a:spcPct val="80000"/>
              </a:lnSpc>
            </a:pPr>
            <a:r>
              <a:rPr lang="en-US" sz="1800" kern="0" dirty="0" smtClean="0"/>
              <a:t>Bit pattern to be </a:t>
            </a:r>
            <a:r>
              <a:rPr lang="en-US" sz="1800" kern="0" dirty="0" err="1" smtClean="0"/>
              <a:t>AND’ed</a:t>
            </a:r>
            <a:r>
              <a:rPr lang="en-US" sz="1800" kern="0" dirty="0" smtClean="0"/>
              <a:t> with the 32 bit address</a:t>
            </a:r>
          </a:p>
          <a:p>
            <a:pPr lvl="1" eaLnBrk="1" hangingPunct="1">
              <a:lnSpc>
                <a:spcPct val="80000"/>
              </a:lnSpc>
            </a:pPr>
            <a:r>
              <a:rPr lang="en-US" sz="1800" kern="0" dirty="0" smtClean="0"/>
              <a:t>Indicates which bits are subnet number and which are host number</a:t>
            </a:r>
          </a:p>
          <a:p>
            <a:pPr lvl="1" eaLnBrk="1" hangingPunct="1">
              <a:lnSpc>
                <a:spcPct val="80000"/>
              </a:lnSpc>
            </a:pPr>
            <a:r>
              <a:rPr lang="en-US" sz="1800" kern="0" dirty="0" smtClean="0"/>
              <a:t>Lining up the IP address and the subnet mask together, the network and host portions of the address can be separated</a:t>
            </a:r>
          </a:p>
          <a:p>
            <a:pPr lvl="1" eaLnBrk="1" hangingPunct="1">
              <a:lnSpc>
                <a:spcPct val="80000"/>
              </a:lnSpc>
            </a:pPr>
            <a:r>
              <a:rPr lang="en-US" sz="1800" kern="0" dirty="0" smtClean="0"/>
              <a:t>DETERMINES THE SUBNET ADDRESS FOR AN IP ADDRESS</a:t>
            </a:r>
          </a:p>
        </p:txBody>
      </p:sp>
      <p:graphicFrame>
        <p:nvGraphicFramePr>
          <p:cNvPr id="3" name="Table 2"/>
          <p:cNvGraphicFramePr>
            <a:graphicFrameLocks noGrp="1"/>
          </p:cNvGraphicFramePr>
          <p:nvPr>
            <p:extLst>
              <p:ext uri="{D42A27DB-BD31-4B8C-83A1-F6EECF244321}">
                <p14:modId xmlns:p14="http://schemas.microsoft.com/office/powerpoint/2010/main" val="3998980545"/>
              </p:ext>
            </p:extLst>
          </p:nvPr>
        </p:nvGraphicFramePr>
        <p:xfrm>
          <a:off x="229756" y="4795045"/>
          <a:ext cx="8057425" cy="1352182"/>
        </p:xfrm>
        <a:graphic>
          <a:graphicData uri="http://schemas.openxmlformats.org/drawingml/2006/table">
            <a:tbl>
              <a:tblPr firstRow="1" bandRow="1">
                <a:tableStyleId>{5940675A-B579-460E-94D1-54222C63F5DA}</a:tableStyleId>
              </a:tblPr>
              <a:tblGrid>
                <a:gridCol w="4095733"/>
                <a:gridCol w="3961692"/>
              </a:tblGrid>
              <a:tr h="676091">
                <a:tc>
                  <a:txBody>
                    <a:bodyPr/>
                    <a:lstStyle/>
                    <a:p>
                      <a:r>
                        <a:rPr lang="en-US" sz="1600" dirty="0" smtClean="0"/>
                        <a:t>Address</a:t>
                      </a:r>
                      <a:endParaRPr lang="en-US" sz="1600" dirty="0"/>
                    </a:p>
                  </a:txBody>
                  <a:tcPr/>
                </a:tc>
                <a:tc>
                  <a:txBody>
                    <a:bodyPr/>
                    <a:lstStyle/>
                    <a:p>
                      <a:r>
                        <a:rPr lang="en-US" sz="1600" dirty="0" smtClean="0"/>
                        <a:t>Mask </a:t>
                      </a:r>
                      <a:endParaRPr lang="en-US" sz="1600" dirty="0"/>
                    </a:p>
                  </a:txBody>
                  <a:tcPr/>
                </a:tc>
              </a:tr>
              <a:tr h="676091">
                <a:tc>
                  <a:txBody>
                    <a:bodyPr/>
                    <a:lstStyle/>
                    <a:p>
                      <a:r>
                        <a:rPr lang="en-US" sz="1600" dirty="0" smtClean="0">
                          <a:solidFill>
                            <a:srgbClr val="FF0000"/>
                          </a:solidFill>
                          <a:latin typeface="Tahoma" charset="0"/>
                        </a:rPr>
                        <a:t>11011111 00011000 00010</a:t>
                      </a:r>
                      <a:r>
                        <a:rPr lang="en-US" sz="1600" dirty="0" smtClean="0">
                          <a:latin typeface="Tahoma" charset="0"/>
                        </a:rPr>
                        <a:t>000 00000000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latin typeface="Tahoma" charset="0"/>
                        </a:rPr>
                        <a:t>11111111 11111111 11111</a:t>
                      </a:r>
                      <a:r>
                        <a:rPr lang="en-US" sz="1600" dirty="0" smtClean="0">
                          <a:latin typeface="Tahoma" charset="0"/>
                        </a:rPr>
                        <a:t>000 00000000 </a:t>
                      </a:r>
                    </a:p>
                  </a:txBody>
                  <a:tcPr/>
                </a:tc>
              </a:tr>
            </a:tbl>
          </a:graphicData>
        </a:graphic>
      </p:graphicFrame>
    </p:spTree>
    <p:extLst>
      <p:ext uri="{BB962C8B-B14F-4D97-AF65-F5344CB8AC3E}">
        <p14:creationId xmlns:p14="http://schemas.microsoft.com/office/powerpoint/2010/main" val="45318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95368" y="274638"/>
            <a:ext cx="3991432" cy="1143000"/>
          </a:xfrm>
        </p:spPr>
        <p:txBody>
          <a:bodyPr/>
          <a:lstStyle/>
          <a:p>
            <a:r>
              <a:rPr lang="en-US" dirty="0" smtClean="0"/>
              <a:t>Routing Table </a:t>
            </a:r>
            <a:br>
              <a:rPr lang="en-US" dirty="0" smtClean="0"/>
            </a:br>
            <a:r>
              <a:rPr lang="en-US" dirty="0" smtClean="0"/>
              <a:t>IP lookup</a:t>
            </a:r>
            <a:endParaRPr lang="tr-TR" dirty="0"/>
          </a:p>
        </p:txBody>
      </p:sp>
      <p:sp>
        <p:nvSpPr>
          <p:cNvPr id="5" name="Date Placeholder 4"/>
          <p:cNvSpPr>
            <a:spLocks noGrp="1"/>
          </p:cNvSpPr>
          <p:nvPr>
            <p:ph type="dt" sz="half" idx="10"/>
          </p:nvPr>
        </p:nvSpPr>
        <p:spPr/>
        <p:txBody>
          <a:bodyPr/>
          <a:lstStyle/>
          <a:p>
            <a:pPr>
              <a:defRPr/>
            </a:pPr>
            <a:fld id="{ED29CE7E-B045-44BB-94E0-E769491ED914}" type="datetime1">
              <a:rPr lang="en-US" smtClean="0"/>
              <a:pPr>
                <a:defRPr/>
              </a:pPr>
              <a:t>4/12/2017</a:t>
            </a:fld>
            <a:endParaRPr lang="en-US"/>
          </a:p>
        </p:txBody>
      </p:sp>
      <p:sp>
        <p:nvSpPr>
          <p:cNvPr id="6" name="Footer Placeholder 5"/>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7" name="Slide Number Placeholder 6"/>
          <p:cNvSpPr>
            <a:spLocks noGrp="1"/>
          </p:cNvSpPr>
          <p:nvPr>
            <p:ph type="sldNum" sz="quarter" idx="12"/>
          </p:nvPr>
        </p:nvSpPr>
        <p:spPr/>
        <p:txBody>
          <a:bodyPr/>
          <a:lstStyle/>
          <a:p>
            <a:pPr>
              <a:defRPr/>
            </a:pPr>
            <a:fld id="{A2751E58-A820-4579-9735-69D53A061397}" type="slidenum">
              <a:rPr lang="en-US" smtClean="0"/>
              <a:pPr>
                <a:defRPr/>
              </a:pPr>
              <a:t>33</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5037727"/>
              </p:ext>
            </p:extLst>
          </p:nvPr>
        </p:nvGraphicFramePr>
        <p:xfrm>
          <a:off x="429491" y="4281088"/>
          <a:ext cx="8548914" cy="1899920"/>
        </p:xfrm>
        <a:graphic>
          <a:graphicData uri="http://schemas.openxmlformats.org/drawingml/2006/table">
            <a:tbl>
              <a:tblPr firstRow="1" bandRow="1">
                <a:tableStyleId>{5940675A-B579-460E-94D1-54222C63F5DA}</a:tableStyleId>
              </a:tblPr>
              <a:tblGrid>
                <a:gridCol w="4095733"/>
                <a:gridCol w="3961692"/>
                <a:gridCol w="491489"/>
              </a:tblGrid>
              <a:tr h="370840">
                <a:tc>
                  <a:txBody>
                    <a:bodyPr/>
                    <a:lstStyle/>
                    <a:p>
                      <a:r>
                        <a:rPr lang="en-US" sz="1600" dirty="0" smtClean="0"/>
                        <a:t>Address</a:t>
                      </a:r>
                      <a:endParaRPr lang="en-US" sz="1600" dirty="0"/>
                    </a:p>
                  </a:txBody>
                  <a:tcPr/>
                </a:tc>
                <a:tc>
                  <a:txBody>
                    <a:bodyPr/>
                    <a:lstStyle/>
                    <a:p>
                      <a:r>
                        <a:rPr lang="en-US" sz="1600" dirty="0" smtClean="0"/>
                        <a:t>Mask </a:t>
                      </a:r>
                      <a:endParaRPr lang="en-US" sz="1600" dirty="0"/>
                    </a:p>
                  </a:txBody>
                  <a:tcPr/>
                </a:tc>
                <a:tc>
                  <a:txBody>
                    <a:bodyPr/>
                    <a:lstStyle/>
                    <a:p>
                      <a:r>
                        <a:rPr lang="en-US" dirty="0" err="1" smtClean="0"/>
                        <a:t>Int</a:t>
                      </a:r>
                      <a:endParaRPr lang="en-US" dirty="0"/>
                    </a:p>
                  </a:txBody>
                  <a:tcPr/>
                </a:tc>
              </a:tr>
              <a:tr h="370840">
                <a:tc>
                  <a:txBody>
                    <a:bodyPr/>
                    <a:lstStyle/>
                    <a:p>
                      <a:r>
                        <a:rPr lang="en-US" sz="1600" dirty="0" smtClean="0">
                          <a:solidFill>
                            <a:srgbClr val="FF0000"/>
                          </a:solidFill>
                          <a:latin typeface="Tahoma" charset="0"/>
                        </a:rPr>
                        <a:t>11011111 00011000 0000</a:t>
                      </a:r>
                      <a:r>
                        <a:rPr lang="en-US" sz="1600" dirty="0" smtClean="0">
                          <a:solidFill>
                            <a:schemeClr val="tx1"/>
                          </a:solidFill>
                          <a:latin typeface="Tahoma" charset="0"/>
                        </a:rPr>
                        <a:t>0</a:t>
                      </a:r>
                      <a:r>
                        <a:rPr lang="en-US" sz="1600" dirty="0" smtClean="0">
                          <a:latin typeface="Tahoma" charset="0"/>
                        </a:rPr>
                        <a:t>000 00000000 </a:t>
                      </a:r>
                      <a:endParaRPr lang="en-US" sz="1600" dirty="0"/>
                    </a:p>
                  </a:txBody>
                  <a:tcPr/>
                </a:tc>
                <a:tc>
                  <a:txBody>
                    <a:bodyPr/>
                    <a:lstStyle/>
                    <a:p>
                      <a:r>
                        <a:rPr lang="en-US" sz="1600" dirty="0" smtClean="0">
                          <a:solidFill>
                            <a:srgbClr val="FF0000"/>
                          </a:solidFill>
                          <a:latin typeface="Tahoma" charset="0"/>
                        </a:rPr>
                        <a:t>11111111 11111111 1111</a:t>
                      </a:r>
                      <a:r>
                        <a:rPr lang="en-US" sz="1600" dirty="0" smtClean="0">
                          <a:solidFill>
                            <a:schemeClr val="tx1"/>
                          </a:solidFill>
                          <a:latin typeface="Tahoma" charset="0"/>
                        </a:rPr>
                        <a:t>0</a:t>
                      </a:r>
                      <a:r>
                        <a:rPr lang="en-US" sz="1600" dirty="0" smtClean="0">
                          <a:latin typeface="Tahoma" charset="0"/>
                        </a:rPr>
                        <a:t>000 00000000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11011111 00011000 000010</a:t>
                      </a:r>
                      <a:r>
                        <a:rPr lang="en-US" sz="1600" dirty="0" smtClean="0">
                          <a:latin typeface="Tahoma" charset="0"/>
                        </a:rPr>
                        <a:t>00 00000000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latin typeface="Tahoma" charset="0"/>
                        </a:rPr>
                        <a:t>11111111 11111111 111111</a:t>
                      </a:r>
                      <a:r>
                        <a:rPr lang="en-US" sz="1600" dirty="0" smtClean="0">
                          <a:latin typeface="Tahoma" charset="0"/>
                        </a:rPr>
                        <a:t>00 00000000 </a:t>
                      </a:r>
                    </a:p>
                    <a:p>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11011111 00011000 00010</a:t>
                      </a:r>
                      <a:r>
                        <a:rPr lang="en-US" sz="1600" dirty="0" smtClean="0">
                          <a:latin typeface="Tahoma" charset="0"/>
                        </a:rPr>
                        <a:t>000 00000000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latin typeface="Tahoma" charset="0"/>
                        </a:rPr>
                        <a:t>11111111 11111111 11111</a:t>
                      </a:r>
                      <a:r>
                        <a:rPr lang="en-US" sz="1600" dirty="0" smtClean="0">
                          <a:latin typeface="Tahoma" charset="0"/>
                        </a:rPr>
                        <a:t>000 00000000 </a:t>
                      </a:r>
                    </a:p>
                    <a:p>
                      <a:endParaRPr lang="en-US" sz="1600" dirty="0"/>
                    </a:p>
                  </a:txBody>
                  <a:tcPr/>
                </a:tc>
                <a:tc>
                  <a:txBody>
                    <a:bodyPr/>
                    <a:lstStyle/>
                    <a:p>
                      <a:r>
                        <a:rPr lang="en-US" dirty="0" smtClean="0"/>
                        <a:t>3</a:t>
                      </a:r>
                      <a:endParaRPr lang="en-US" dirty="0"/>
                    </a:p>
                  </a:txBody>
                  <a:tcPr/>
                </a:tc>
              </a:tr>
            </a:tbl>
          </a:graphicData>
        </a:graphic>
      </p:graphicFrame>
      <p:sp>
        <p:nvSpPr>
          <p:cNvPr id="11" name="TextBox 10"/>
          <p:cNvSpPr txBox="1"/>
          <p:nvPr/>
        </p:nvSpPr>
        <p:spPr>
          <a:xfrm>
            <a:off x="7954010" y="3829530"/>
            <a:ext cx="825867" cy="369332"/>
          </a:xfrm>
          <a:prstGeom prst="rect">
            <a:avLst/>
          </a:prstGeom>
          <a:noFill/>
        </p:spPr>
        <p:txBody>
          <a:bodyPr wrap="none" rtlCol="0">
            <a:spAutoFit/>
          </a:bodyPr>
          <a:lstStyle/>
          <a:p>
            <a:r>
              <a:rPr lang="en-US" dirty="0" smtClean="0">
                <a:latin typeface="+mn-lt"/>
              </a:rPr>
              <a:t>Actual</a:t>
            </a:r>
            <a:endParaRPr lang="en-US" dirty="0">
              <a:latin typeface="+mn-lt"/>
            </a:endParaRPr>
          </a:p>
        </p:txBody>
      </p:sp>
      <p:graphicFrame>
        <p:nvGraphicFramePr>
          <p:cNvPr id="12" name="Table 11"/>
          <p:cNvGraphicFramePr>
            <a:graphicFrameLocks noGrp="1"/>
          </p:cNvGraphicFramePr>
          <p:nvPr>
            <p:extLst>
              <p:ext uri="{D42A27DB-BD31-4B8C-83A1-F6EECF244321}">
                <p14:modId xmlns:p14="http://schemas.microsoft.com/office/powerpoint/2010/main" val="3708025527"/>
              </p:ext>
            </p:extLst>
          </p:nvPr>
        </p:nvGraphicFramePr>
        <p:xfrm>
          <a:off x="4923869" y="1581591"/>
          <a:ext cx="4054536" cy="1483360"/>
        </p:xfrm>
        <a:graphic>
          <a:graphicData uri="http://schemas.openxmlformats.org/drawingml/2006/table">
            <a:tbl>
              <a:tblPr firstRow="1" bandRow="1">
                <a:tableStyleId>{5940675A-B579-460E-94D1-54222C63F5DA}</a:tableStyleId>
              </a:tblPr>
              <a:tblGrid>
                <a:gridCol w="1645585"/>
                <a:gridCol w="2408951"/>
              </a:tblGrid>
              <a:tr h="370840">
                <a:tc>
                  <a:txBody>
                    <a:bodyPr/>
                    <a:lstStyle/>
                    <a:p>
                      <a:r>
                        <a:rPr lang="en-US" sz="1600" dirty="0" smtClean="0"/>
                        <a:t>Subnet</a:t>
                      </a:r>
                      <a:endParaRPr lang="en-US" sz="1600" dirty="0"/>
                    </a:p>
                  </a:txBody>
                  <a:tcPr/>
                </a:tc>
                <a:tc>
                  <a:txBody>
                    <a:bodyPr/>
                    <a:lstStyle/>
                    <a:p>
                      <a:r>
                        <a:rPr lang="en-US" dirty="0" smtClean="0"/>
                        <a:t>Interface</a:t>
                      </a:r>
                      <a:endParaRPr lang="en-US" dirty="0"/>
                    </a:p>
                  </a:txBody>
                  <a:tcPr/>
                </a:tc>
              </a:tr>
              <a:tr h="370840">
                <a:tc>
                  <a:txBody>
                    <a:bodyPr/>
                    <a:lstStyle/>
                    <a:p>
                      <a:r>
                        <a:rPr lang="en-US" sz="1600" dirty="0" smtClean="0">
                          <a:solidFill>
                            <a:srgbClr val="FF0000"/>
                          </a:solidFill>
                          <a:latin typeface="Tahoma" charset="0"/>
                        </a:rPr>
                        <a:t>223.24.0.0/20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223.24.8.0/22</a:t>
                      </a:r>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223.24.16.0/21</a:t>
                      </a:r>
                      <a:endParaRPr lang="en-US" sz="1600" dirty="0"/>
                    </a:p>
                  </a:txBody>
                  <a:tcPr/>
                </a:tc>
                <a:tc>
                  <a:txBody>
                    <a:bodyPr/>
                    <a:lstStyle/>
                    <a:p>
                      <a:r>
                        <a:rPr lang="en-US" dirty="0" smtClean="0"/>
                        <a:t>3</a:t>
                      </a:r>
                      <a:endParaRPr lang="en-US" dirty="0"/>
                    </a:p>
                  </a:txBody>
                  <a:tcPr/>
                </a:tc>
              </a:tr>
            </a:tbl>
          </a:graphicData>
        </a:graphic>
      </p:graphicFrame>
      <p:sp>
        <p:nvSpPr>
          <p:cNvPr id="14" name="TextBox 13"/>
          <p:cNvSpPr txBox="1"/>
          <p:nvPr/>
        </p:nvSpPr>
        <p:spPr>
          <a:xfrm>
            <a:off x="6000607" y="3069792"/>
            <a:ext cx="915635" cy="369332"/>
          </a:xfrm>
          <a:prstGeom prst="rect">
            <a:avLst/>
          </a:prstGeom>
          <a:noFill/>
        </p:spPr>
        <p:txBody>
          <a:bodyPr wrap="none" rtlCol="0">
            <a:spAutoFit/>
          </a:bodyPr>
          <a:lstStyle/>
          <a:p>
            <a:r>
              <a:rPr lang="en-US" dirty="0" smtClean="0">
                <a:latin typeface="+mn-lt"/>
              </a:rPr>
              <a:t>Logical</a:t>
            </a:r>
            <a:endParaRPr lang="en-US" dirty="0">
              <a:latin typeface="+mn-lt"/>
            </a:endParaRPr>
          </a:p>
        </p:txBody>
      </p:sp>
      <p:grpSp>
        <p:nvGrpSpPr>
          <p:cNvPr id="2" name="Group 1"/>
          <p:cNvGrpSpPr/>
          <p:nvPr/>
        </p:nvGrpSpPr>
        <p:grpSpPr>
          <a:xfrm>
            <a:off x="99219" y="215113"/>
            <a:ext cx="4472781" cy="3923558"/>
            <a:chOff x="-4547543" y="323482"/>
            <a:chExt cx="4472781" cy="3923558"/>
          </a:xfrm>
        </p:grpSpPr>
        <p:grpSp>
          <p:nvGrpSpPr>
            <p:cNvPr id="13" name="Group 62"/>
            <p:cNvGrpSpPr>
              <a:grpSpLocks/>
            </p:cNvGrpSpPr>
            <p:nvPr/>
          </p:nvGrpSpPr>
          <p:grpSpPr bwMode="auto">
            <a:xfrm>
              <a:off x="-4499124" y="323482"/>
              <a:ext cx="4422775" cy="3700463"/>
              <a:chOff x="2819" y="1022"/>
              <a:chExt cx="2786" cy="2331"/>
            </a:xfrm>
          </p:grpSpPr>
          <p:sp>
            <p:nvSpPr>
              <p:cNvPr id="15" name="Freeform 63"/>
              <p:cNvSpPr>
                <a:spLocks/>
              </p:cNvSpPr>
              <p:nvPr/>
            </p:nvSpPr>
            <p:spPr bwMode="auto">
              <a:xfrm>
                <a:off x="2819" y="1022"/>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16" name="Freeform 64"/>
              <p:cNvSpPr>
                <a:spLocks/>
              </p:cNvSpPr>
              <p:nvPr/>
            </p:nvSpPr>
            <p:spPr bwMode="auto">
              <a:xfrm>
                <a:off x="4404" y="1203"/>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17" name="Freeform 65"/>
              <p:cNvSpPr>
                <a:spLocks/>
              </p:cNvSpPr>
              <p:nvPr/>
            </p:nvSpPr>
            <p:spPr bwMode="auto">
              <a:xfrm>
                <a:off x="3575" y="2106"/>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graphicFrame>
            <p:nvGraphicFramePr>
              <p:cNvPr id="18" name="Object 66"/>
              <p:cNvGraphicFramePr>
                <a:graphicFrameLocks noChangeAspect="1"/>
              </p:cNvGraphicFramePr>
              <p:nvPr/>
            </p:nvGraphicFramePr>
            <p:xfrm>
              <a:off x="2868" y="1088"/>
              <a:ext cx="368" cy="292"/>
            </p:xfrm>
            <a:graphic>
              <a:graphicData uri="http://schemas.openxmlformats.org/presentationml/2006/ole">
                <mc:AlternateContent xmlns:mc="http://schemas.openxmlformats.org/markup-compatibility/2006">
                  <mc:Choice xmlns:v="urn:schemas-microsoft-com:vml" Requires="v">
                    <p:oleObj spid="_x0000_s63362"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08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67"/>
              <p:cNvSpPr>
                <a:spLocks noChangeShapeType="1"/>
              </p:cNvSpPr>
              <p:nvPr/>
            </p:nvSpPr>
            <p:spPr bwMode="auto">
              <a:xfrm>
                <a:off x="3221" y="1323"/>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0" name="Line 68"/>
              <p:cNvSpPr>
                <a:spLocks noChangeShapeType="1"/>
              </p:cNvSpPr>
              <p:nvPr/>
            </p:nvSpPr>
            <p:spPr bwMode="auto">
              <a:xfrm flipH="1">
                <a:off x="3404" y="1314"/>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1" name="Line 69"/>
              <p:cNvSpPr>
                <a:spLocks noChangeShapeType="1"/>
              </p:cNvSpPr>
              <p:nvPr/>
            </p:nvSpPr>
            <p:spPr bwMode="auto">
              <a:xfrm flipV="1">
                <a:off x="3221" y="1729"/>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22" name="Line 70"/>
              <p:cNvSpPr>
                <a:spLocks noChangeShapeType="1"/>
              </p:cNvSpPr>
              <p:nvPr/>
            </p:nvSpPr>
            <p:spPr bwMode="auto">
              <a:xfrm>
                <a:off x="3227" y="2124"/>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23" name="Object 71"/>
              <p:cNvGraphicFramePr>
                <a:graphicFrameLocks noChangeAspect="1"/>
              </p:cNvGraphicFramePr>
              <p:nvPr/>
            </p:nvGraphicFramePr>
            <p:xfrm>
              <a:off x="2868" y="1508"/>
              <a:ext cx="368" cy="292"/>
            </p:xfrm>
            <a:graphic>
              <a:graphicData uri="http://schemas.openxmlformats.org/presentationml/2006/ole">
                <mc:AlternateContent xmlns:mc="http://schemas.openxmlformats.org/markup-compatibility/2006">
                  <mc:Choice xmlns:v="urn:schemas-microsoft-com:vml" Requires="v">
                    <p:oleObj spid="_x0000_s63363"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50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72"/>
              <p:cNvGraphicFramePr>
                <a:graphicFrameLocks noChangeAspect="1"/>
              </p:cNvGraphicFramePr>
              <p:nvPr/>
            </p:nvGraphicFramePr>
            <p:xfrm>
              <a:off x="2868" y="1892"/>
              <a:ext cx="368" cy="292"/>
            </p:xfrm>
            <a:graphic>
              <a:graphicData uri="http://schemas.openxmlformats.org/presentationml/2006/ole">
                <mc:AlternateContent xmlns:mc="http://schemas.openxmlformats.org/markup-compatibility/2006">
                  <mc:Choice xmlns:v="urn:schemas-microsoft-com:vml" Requires="v">
                    <p:oleObj spid="_x0000_s63364"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 y="1892"/>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73"/>
              <p:cNvSpPr>
                <a:spLocks noChangeShapeType="1"/>
              </p:cNvSpPr>
              <p:nvPr/>
            </p:nvSpPr>
            <p:spPr bwMode="auto">
              <a:xfrm>
                <a:off x="3404" y="1854"/>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nvGrpSpPr>
              <p:cNvPr id="26" name="Group 74"/>
              <p:cNvGrpSpPr>
                <a:grpSpLocks/>
              </p:cNvGrpSpPr>
              <p:nvPr/>
            </p:nvGrpSpPr>
            <p:grpSpPr bwMode="auto">
              <a:xfrm>
                <a:off x="3998" y="1832"/>
                <a:ext cx="448" cy="240"/>
                <a:chOff x="3600" y="219"/>
                <a:chExt cx="360" cy="175"/>
              </a:xfrm>
            </p:grpSpPr>
            <p:sp>
              <p:nvSpPr>
                <p:cNvPr id="55" name="Oval 7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56" name="Line 7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7" name="Line 7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8" name="Rectangle 7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59" name="Oval 7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 name="Group 80"/>
                <p:cNvGrpSpPr>
                  <a:grpSpLocks/>
                </p:cNvGrpSpPr>
                <p:nvPr/>
              </p:nvGrpSpPr>
              <p:grpSpPr bwMode="auto">
                <a:xfrm>
                  <a:off x="3686" y="244"/>
                  <a:ext cx="177" cy="66"/>
                  <a:chOff x="2848" y="848"/>
                  <a:chExt cx="140" cy="98"/>
                </a:xfrm>
              </p:grpSpPr>
              <p:sp>
                <p:nvSpPr>
                  <p:cNvPr id="65" name="Line 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6" name="Line 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7" name="Line 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1" name="Group 84"/>
                <p:cNvGrpSpPr>
                  <a:grpSpLocks/>
                </p:cNvGrpSpPr>
                <p:nvPr/>
              </p:nvGrpSpPr>
              <p:grpSpPr bwMode="auto">
                <a:xfrm flipV="1">
                  <a:off x="3686" y="243"/>
                  <a:ext cx="177" cy="66"/>
                  <a:chOff x="2848" y="848"/>
                  <a:chExt cx="140" cy="98"/>
                </a:xfrm>
              </p:grpSpPr>
              <p:sp>
                <p:nvSpPr>
                  <p:cNvPr id="62" name="Line 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3" name="Line 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4" name="Line 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28" name="Rectangle 89"/>
              <p:cNvSpPr>
                <a:spLocks noChangeArrowheads="1"/>
              </p:cNvSpPr>
              <p:nvPr/>
            </p:nvSpPr>
            <p:spPr bwMode="auto">
              <a:xfrm>
                <a:off x="3250" y="1572"/>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31" name="Text Box 92"/>
              <p:cNvSpPr txBox="1">
                <a:spLocks noChangeArrowheads="1"/>
              </p:cNvSpPr>
              <p:nvPr/>
            </p:nvSpPr>
            <p:spPr bwMode="auto">
              <a:xfrm>
                <a:off x="3262" y="1691"/>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1</a:t>
                </a:r>
                <a:endParaRPr lang="en-US" dirty="0">
                  <a:latin typeface="+mn-lt"/>
                </a:endParaRPr>
              </a:p>
            </p:txBody>
          </p:sp>
          <p:sp>
            <p:nvSpPr>
              <p:cNvPr id="32" name="Line 93"/>
              <p:cNvSpPr>
                <a:spLocks noChangeShapeType="1"/>
              </p:cNvSpPr>
              <p:nvPr/>
            </p:nvSpPr>
            <p:spPr bwMode="auto">
              <a:xfrm>
                <a:off x="4379" y="1860"/>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3" name="Text Box 94"/>
              <p:cNvSpPr txBox="1">
                <a:spLocks noChangeArrowheads="1"/>
              </p:cNvSpPr>
              <p:nvPr/>
            </p:nvSpPr>
            <p:spPr bwMode="auto">
              <a:xfrm>
                <a:off x="4299" y="1685"/>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2</a:t>
                </a:r>
                <a:endParaRPr lang="en-US" dirty="0">
                  <a:latin typeface="+mn-lt"/>
                </a:endParaRPr>
              </a:p>
            </p:txBody>
          </p:sp>
          <p:sp>
            <p:nvSpPr>
              <p:cNvPr id="34" name="Line 95"/>
              <p:cNvSpPr>
                <a:spLocks noChangeShapeType="1"/>
              </p:cNvSpPr>
              <p:nvPr/>
            </p:nvSpPr>
            <p:spPr bwMode="auto">
              <a:xfrm flipH="1">
                <a:off x="5024" y="1422"/>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35" name="Object 96"/>
              <p:cNvGraphicFramePr>
                <a:graphicFrameLocks noChangeAspect="1"/>
              </p:cNvGraphicFramePr>
              <p:nvPr/>
            </p:nvGraphicFramePr>
            <p:xfrm>
              <a:off x="5136" y="1238"/>
              <a:ext cx="368" cy="292"/>
            </p:xfrm>
            <a:graphic>
              <a:graphicData uri="http://schemas.openxmlformats.org/presentationml/2006/ole">
                <mc:AlternateContent xmlns:mc="http://schemas.openxmlformats.org/markup-compatibility/2006">
                  <mc:Choice xmlns:v="urn:schemas-microsoft-com:vml" Requires="v">
                    <p:oleObj spid="_x0000_s63365" name="Clip" r:id="rId7" imgW="1307263" imgH="1084139" progId="MS_ClipArt_Gallery.2">
                      <p:embed/>
                    </p:oleObj>
                  </mc:Choice>
                  <mc:Fallback>
                    <p:oleObj name="Clip" r:id="rId7"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123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97"/>
              <p:cNvSpPr>
                <a:spLocks noChangeShapeType="1"/>
              </p:cNvSpPr>
              <p:nvPr/>
            </p:nvSpPr>
            <p:spPr bwMode="auto">
              <a:xfrm>
                <a:off x="5024" y="1425"/>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37" name="Object 98"/>
              <p:cNvGraphicFramePr>
                <a:graphicFrameLocks noChangeAspect="1"/>
              </p:cNvGraphicFramePr>
              <p:nvPr/>
            </p:nvGraphicFramePr>
            <p:xfrm>
              <a:off x="5139" y="2108"/>
              <a:ext cx="368" cy="292"/>
            </p:xfrm>
            <a:graphic>
              <a:graphicData uri="http://schemas.openxmlformats.org/presentationml/2006/ole">
                <mc:AlternateContent xmlns:mc="http://schemas.openxmlformats.org/markup-compatibility/2006">
                  <mc:Choice xmlns:v="urn:schemas-microsoft-com:vml" Requires="v">
                    <p:oleObj spid="_x0000_s63366"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 y="210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Line 99"/>
              <p:cNvSpPr>
                <a:spLocks noChangeShapeType="1"/>
              </p:cNvSpPr>
              <p:nvPr/>
            </p:nvSpPr>
            <p:spPr bwMode="auto">
              <a:xfrm>
                <a:off x="5024" y="222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9" name="Rectangle 100"/>
              <p:cNvSpPr>
                <a:spLocks noChangeArrowheads="1"/>
              </p:cNvSpPr>
              <p:nvPr/>
            </p:nvSpPr>
            <p:spPr bwMode="auto">
              <a:xfrm>
                <a:off x="4990" y="2067"/>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41" name="Rectangle 102"/>
              <p:cNvSpPr>
                <a:spLocks noChangeArrowheads="1"/>
              </p:cNvSpPr>
              <p:nvPr/>
            </p:nvSpPr>
            <p:spPr bwMode="auto">
              <a:xfrm>
                <a:off x="4999" y="1455"/>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43" name="Line 104"/>
              <p:cNvSpPr>
                <a:spLocks noChangeShapeType="1"/>
              </p:cNvSpPr>
              <p:nvPr/>
            </p:nvSpPr>
            <p:spPr bwMode="auto">
              <a:xfrm flipH="1">
                <a:off x="4229" y="2073"/>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4" name="Line 105"/>
              <p:cNvSpPr>
                <a:spLocks noChangeShapeType="1"/>
              </p:cNvSpPr>
              <p:nvPr/>
            </p:nvSpPr>
            <p:spPr bwMode="auto">
              <a:xfrm flipH="1">
                <a:off x="3845" y="2880"/>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5" name="Line 106"/>
              <p:cNvSpPr>
                <a:spLocks noChangeShapeType="1"/>
              </p:cNvSpPr>
              <p:nvPr/>
            </p:nvSpPr>
            <p:spPr bwMode="auto">
              <a:xfrm flipH="1" flipV="1">
                <a:off x="3843" y="2875"/>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6" name="Line 107"/>
              <p:cNvSpPr>
                <a:spLocks noChangeShapeType="1"/>
              </p:cNvSpPr>
              <p:nvPr/>
            </p:nvSpPr>
            <p:spPr bwMode="auto">
              <a:xfrm flipH="1" flipV="1">
                <a:off x="4584" y="287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aphicFrame>
            <p:nvGraphicFramePr>
              <p:cNvPr id="47" name="Object 108"/>
              <p:cNvGraphicFramePr>
                <a:graphicFrameLocks noChangeAspect="1"/>
              </p:cNvGraphicFramePr>
              <p:nvPr/>
            </p:nvGraphicFramePr>
            <p:xfrm>
              <a:off x="4449" y="2978"/>
              <a:ext cx="368" cy="292"/>
            </p:xfrm>
            <a:graphic>
              <a:graphicData uri="http://schemas.openxmlformats.org/presentationml/2006/ole">
                <mc:AlternateContent xmlns:mc="http://schemas.openxmlformats.org/markup-compatibility/2006">
                  <mc:Choice xmlns:v="urn:schemas-microsoft-com:vml" Requires="v">
                    <p:oleObj spid="_x0000_s63367" name="Clip" r:id="rId9" imgW="1307263" imgH="1084139" progId="MS_ClipArt_Gallery.2">
                      <p:embed/>
                    </p:oleObj>
                  </mc:Choice>
                  <mc:Fallback>
                    <p:oleObj name="Clip" r:id="rId9"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 y="297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109"/>
              <p:cNvGraphicFramePr>
                <a:graphicFrameLocks noChangeAspect="1"/>
              </p:cNvGraphicFramePr>
              <p:nvPr/>
            </p:nvGraphicFramePr>
            <p:xfrm>
              <a:off x="3657" y="2987"/>
              <a:ext cx="368" cy="292"/>
            </p:xfrm>
            <a:graphic>
              <a:graphicData uri="http://schemas.openxmlformats.org/presentationml/2006/ole">
                <mc:AlternateContent xmlns:mc="http://schemas.openxmlformats.org/markup-compatibility/2006">
                  <mc:Choice xmlns:v="urn:schemas-microsoft-com:vml" Requires="v">
                    <p:oleObj spid="_x0000_s63368"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 y="298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Rectangle 111"/>
              <p:cNvSpPr>
                <a:spLocks noChangeArrowheads="1"/>
              </p:cNvSpPr>
              <p:nvPr/>
            </p:nvSpPr>
            <p:spPr bwMode="auto">
              <a:xfrm>
                <a:off x="3115" y="270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52" name="Rectangle 113"/>
              <p:cNvSpPr>
                <a:spLocks noChangeArrowheads="1"/>
              </p:cNvSpPr>
              <p:nvPr/>
            </p:nvSpPr>
            <p:spPr bwMode="auto">
              <a:xfrm>
                <a:off x="4189" y="2157"/>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53" name="Text Box 114"/>
              <p:cNvSpPr txBox="1">
                <a:spLocks noChangeArrowheads="1"/>
              </p:cNvSpPr>
              <p:nvPr/>
            </p:nvSpPr>
            <p:spPr bwMode="auto">
              <a:xfrm>
                <a:off x="3913" y="2132"/>
                <a:ext cx="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smtClean="0">
                    <a:latin typeface="+mn-lt"/>
                  </a:rPr>
                  <a:t>Interface 3</a:t>
                </a:r>
                <a:endParaRPr lang="en-US" dirty="0">
                  <a:latin typeface="+mn-lt"/>
                </a:endParaRPr>
              </a:p>
            </p:txBody>
          </p:sp>
        </p:grpSp>
        <p:sp>
          <p:nvSpPr>
            <p:cNvPr id="68" name="Text Box 116"/>
            <p:cNvSpPr txBox="1">
              <a:spLocks noChangeArrowheads="1"/>
            </p:cNvSpPr>
            <p:nvPr/>
          </p:nvSpPr>
          <p:spPr bwMode="auto">
            <a:xfrm>
              <a:off x="-4523501" y="2293054"/>
              <a:ext cx="1698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smtClean="0">
                  <a:solidFill>
                    <a:srgbClr val="FF0000"/>
                  </a:solidFill>
                  <a:latin typeface="+mn-lt"/>
                </a:rPr>
                <a:t>Subnet A:</a:t>
              </a:r>
            </a:p>
            <a:p>
              <a:r>
                <a:rPr lang="en-US" b="1" dirty="0" smtClean="0">
                  <a:solidFill>
                    <a:srgbClr val="FF0000"/>
                  </a:solidFill>
                  <a:latin typeface="+mn-lt"/>
                </a:rPr>
                <a:t>223.24.0.0/20</a:t>
              </a:r>
              <a:endParaRPr lang="en-US" b="1" dirty="0">
                <a:solidFill>
                  <a:srgbClr val="FF0000"/>
                </a:solidFill>
                <a:latin typeface="+mn-lt"/>
              </a:endParaRPr>
            </a:p>
          </p:txBody>
        </p:sp>
        <p:sp>
          <p:nvSpPr>
            <p:cNvPr id="69" name="Text Box 117"/>
            <p:cNvSpPr txBox="1">
              <a:spLocks noChangeArrowheads="1"/>
            </p:cNvSpPr>
            <p:nvPr/>
          </p:nvSpPr>
          <p:spPr bwMode="auto">
            <a:xfrm>
              <a:off x="-1816249" y="2551023"/>
              <a:ext cx="1741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a:solidFill>
                    <a:srgbClr val="FF0000"/>
                  </a:solidFill>
                </a:rPr>
                <a:t>Subnet </a:t>
              </a:r>
              <a:r>
                <a:rPr lang="en-US" b="1" dirty="0" smtClean="0">
                  <a:solidFill>
                    <a:srgbClr val="FF0000"/>
                  </a:solidFill>
                </a:rPr>
                <a:t>B:</a:t>
              </a:r>
              <a:endParaRPr lang="en-US" b="1" dirty="0" smtClean="0">
                <a:solidFill>
                  <a:srgbClr val="FF0000"/>
                </a:solidFill>
                <a:latin typeface="+mn-lt"/>
              </a:endParaRPr>
            </a:p>
            <a:p>
              <a:r>
                <a:rPr lang="en-US" b="1" dirty="0" smtClean="0">
                  <a:solidFill>
                    <a:srgbClr val="FF0000"/>
                  </a:solidFill>
                  <a:latin typeface="+mn-lt"/>
                </a:rPr>
                <a:t>223.24.8.0/22</a:t>
              </a:r>
              <a:endParaRPr lang="en-US" b="1" dirty="0">
                <a:solidFill>
                  <a:srgbClr val="FF0000"/>
                </a:solidFill>
                <a:latin typeface="+mn-lt"/>
              </a:endParaRPr>
            </a:p>
          </p:txBody>
        </p:sp>
        <p:sp>
          <p:nvSpPr>
            <p:cNvPr id="71" name="Text Box 119"/>
            <p:cNvSpPr txBox="1">
              <a:spLocks noChangeArrowheads="1"/>
            </p:cNvSpPr>
            <p:nvPr/>
          </p:nvSpPr>
          <p:spPr bwMode="auto">
            <a:xfrm>
              <a:off x="-4547543" y="3600709"/>
              <a:ext cx="18748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b="1" dirty="0">
                  <a:solidFill>
                    <a:srgbClr val="FF0000"/>
                  </a:solidFill>
                </a:rPr>
                <a:t>Subnet </a:t>
              </a:r>
              <a:r>
                <a:rPr lang="en-US" b="1" dirty="0" smtClean="0">
                  <a:solidFill>
                    <a:srgbClr val="FF0000"/>
                  </a:solidFill>
                </a:rPr>
                <a:t>C:</a:t>
              </a:r>
              <a:endParaRPr lang="en-US" b="1" dirty="0" smtClean="0">
                <a:solidFill>
                  <a:srgbClr val="FF0000"/>
                </a:solidFill>
                <a:latin typeface="+mn-lt"/>
              </a:endParaRPr>
            </a:p>
            <a:p>
              <a:r>
                <a:rPr lang="en-US" b="1" dirty="0" smtClean="0">
                  <a:solidFill>
                    <a:srgbClr val="FF0000"/>
                  </a:solidFill>
                  <a:latin typeface="+mn-lt"/>
                </a:rPr>
                <a:t>223.24.16.0/21</a:t>
              </a:r>
              <a:endParaRPr lang="en-US" b="1" dirty="0">
                <a:solidFill>
                  <a:srgbClr val="FF0000"/>
                </a:solidFill>
                <a:latin typeface="+mn-lt"/>
              </a:endParaRPr>
            </a:p>
          </p:txBody>
        </p:sp>
      </p:grpSp>
    </p:spTree>
    <p:extLst>
      <p:ext uri="{BB962C8B-B14F-4D97-AF65-F5344CB8AC3E}">
        <p14:creationId xmlns:p14="http://schemas.microsoft.com/office/powerpoint/2010/main" val="7468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AC4F920-EF7B-408A-8F2B-2990C30A7CC3}" type="datetime1">
              <a:rPr lang="en-US" smtClean="0">
                <a:latin typeface="Verdana" pitchFamily="34" charset="0"/>
              </a:rPr>
              <a:pPr/>
              <a:t>4/12/2017</a:t>
            </a:fld>
            <a:endParaRPr lang="en-US" smtClean="0">
              <a:latin typeface="Verdana" pitchFamily="34" charset="0"/>
            </a:endParaRPr>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F9C0C58-04B7-4CE2-9E84-3B4BB0E36EC8}" type="slidenum">
              <a:rPr lang="en-US" smtClean="0">
                <a:latin typeface="Verdana" pitchFamily="34" charset="0"/>
              </a:rPr>
              <a:pPr/>
              <a:t>34</a:t>
            </a:fld>
            <a:endParaRPr lang="en-US" smtClean="0">
              <a:latin typeface="Verdana" pitchFamily="34" charset="0"/>
            </a:endParaRPr>
          </a:p>
        </p:txBody>
      </p:sp>
      <p:sp>
        <p:nvSpPr>
          <p:cNvPr id="31749" name="Rectangle 2"/>
          <p:cNvSpPr>
            <a:spLocks noGrp="1" noChangeArrowheads="1"/>
          </p:cNvSpPr>
          <p:nvPr>
            <p:ph type="title"/>
          </p:nvPr>
        </p:nvSpPr>
        <p:spPr>
          <a:xfrm>
            <a:off x="363538" y="116732"/>
            <a:ext cx="8229600" cy="922156"/>
          </a:xfrm>
        </p:spPr>
        <p:txBody>
          <a:bodyPr/>
          <a:lstStyle/>
          <a:p>
            <a:pPr eaLnBrk="1" hangingPunct="1"/>
            <a:r>
              <a:rPr lang="en-US" sz="3600" dirty="0" smtClean="0"/>
              <a:t>C</a:t>
            </a:r>
            <a:r>
              <a:rPr lang="tr-TR" sz="3600" dirty="0" smtClean="0"/>
              <a:t>I</a:t>
            </a:r>
            <a:r>
              <a:rPr lang="en-US" sz="3600" dirty="0" smtClean="0"/>
              <a:t>DR –Look-up: Example 1</a:t>
            </a:r>
          </a:p>
        </p:txBody>
      </p:sp>
      <p:sp>
        <p:nvSpPr>
          <p:cNvPr id="1274883" name="Rectangle 3"/>
          <p:cNvSpPr>
            <a:spLocks noGrp="1" noChangeArrowheads="1"/>
          </p:cNvSpPr>
          <p:nvPr>
            <p:ph type="body" idx="1"/>
          </p:nvPr>
        </p:nvSpPr>
        <p:spPr>
          <a:xfrm>
            <a:off x="433388" y="3881438"/>
            <a:ext cx="8382000" cy="1724025"/>
          </a:xfrm>
          <a:noFill/>
        </p:spPr>
        <p:txBody>
          <a:bodyPr/>
          <a:lstStyle/>
          <a:p>
            <a:pPr marL="609600" indent="-609600" eaLnBrk="1" hangingPunct="1">
              <a:lnSpc>
                <a:spcPct val="80000"/>
              </a:lnSpc>
            </a:pPr>
            <a:r>
              <a:rPr lang="en-US" sz="2000" dirty="0" smtClean="0"/>
              <a:t>A packet comes in addressed to </a:t>
            </a:r>
            <a:r>
              <a:rPr lang="en-US" sz="2000" dirty="0">
                <a:latin typeface="Tahoma" charset="0"/>
              </a:rPr>
              <a:t>223.24.19.167</a:t>
            </a:r>
          </a:p>
          <a:p>
            <a:pPr marL="609600" indent="-609600" eaLnBrk="1" hangingPunct="1">
              <a:lnSpc>
                <a:spcPct val="80000"/>
              </a:lnSpc>
            </a:pPr>
            <a:r>
              <a:rPr lang="en-US" sz="2000" dirty="0" smtClean="0"/>
              <a:t>Binary: </a:t>
            </a:r>
            <a:r>
              <a:rPr lang="en-US" sz="2000" dirty="0">
                <a:latin typeface="Tahoma" charset="0"/>
              </a:rPr>
              <a:t>11011111 00011000 00010011 10100111 </a:t>
            </a:r>
            <a:endParaRPr lang="en-US" sz="2000" dirty="0" smtClean="0"/>
          </a:p>
          <a:p>
            <a:pPr marL="609600" indent="-609600" eaLnBrk="1" hangingPunct="1">
              <a:lnSpc>
                <a:spcPct val="80000"/>
              </a:lnSpc>
              <a:buFontTx/>
              <a:buAutoNum type="arabicPeriod"/>
            </a:pPr>
            <a:r>
              <a:rPr lang="en-US" sz="2000" dirty="0" smtClean="0"/>
              <a:t>Packet address is Boolean </a:t>
            </a:r>
            <a:r>
              <a:rPr lang="en-US" sz="2000" dirty="0" err="1" smtClean="0"/>
              <a:t>ANDed</a:t>
            </a:r>
            <a:r>
              <a:rPr lang="en-US" sz="2000" dirty="0" smtClean="0"/>
              <a:t> with Subnet A mask </a:t>
            </a:r>
            <a:r>
              <a:rPr lang="en-US" sz="2000" dirty="0" smtClean="0">
                <a:solidFill>
                  <a:srgbClr val="FF0000"/>
                </a:solidFill>
              </a:rPr>
              <a:t>	</a:t>
            </a:r>
            <a:r>
              <a:rPr lang="en-US" sz="2000" dirty="0">
                <a:solidFill>
                  <a:srgbClr val="FF0000"/>
                </a:solidFill>
                <a:latin typeface="Tahoma" charset="0"/>
              </a:rPr>
              <a:t> 11011111 00011000 0001</a:t>
            </a:r>
            <a:r>
              <a:rPr lang="en-US" sz="2000" dirty="0">
                <a:latin typeface="Tahoma" charset="0"/>
              </a:rPr>
              <a:t>0011 10100111 </a:t>
            </a:r>
            <a:endParaRPr lang="en-US" sz="2000" dirty="0" smtClean="0"/>
          </a:p>
          <a:p>
            <a:pPr marL="609600" indent="-609600" eaLnBrk="1" hangingPunct="1">
              <a:lnSpc>
                <a:spcPct val="80000"/>
              </a:lnSpc>
              <a:buFontTx/>
              <a:buNone/>
            </a:pPr>
            <a:r>
              <a:rPr lang="en-US" sz="2000" dirty="0" smtClean="0"/>
              <a:t>      </a:t>
            </a:r>
            <a:r>
              <a:rPr lang="en-US" sz="2000" dirty="0"/>
              <a:t> </a:t>
            </a:r>
            <a:r>
              <a:rPr lang="en-US" sz="2000" dirty="0" smtClean="0"/>
              <a:t>  </a:t>
            </a:r>
            <a:r>
              <a:rPr lang="en-US" sz="2000" dirty="0" smtClean="0">
                <a:solidFill>
                  <a:srgbClr val="FF0000"/>
                </a:solidFill>
                <a:latin typeface="Tahoma" charset="0"/>
              </a:rPr>
              <a:t>11111111 </a:t>
            </a:r>
            <a:r>
              <a:rPr lang="en-US" sz="2000" dirty="0">
                <a:solidFill>
                  <a:srgbClr val="FF0000"/>
                </a:solidFill>
                <a:latin typeface="Tahoma" charset="0"/>
              </a:rPr>
              <a:t>11111111 </a:t>
            </a:r>
            <a:r>
              <a:rPr lang="en-US" sz="2000" dirty="0" smtClean="0">
                <a:solidFill>
                  <a:srgbClr val="FF0000"/>
                </a:solidFill>
                <a:latin typeface="Tahoma" charset="0"/>
              </a:rPr>
              <a:t>1111</a:t>
            </a:r>
            <a:r>
              <a:rPr lang="en-US" sz="2000" dirty="0" smtClean="0">
                <a:latin typeface="Tahoma" charset="0"/>
              </a:rPr>
              <a:t>0000 </a:t>
            </a:r>
            <a:r>
              <a:rPr lang="en-US" sz="2000" dirty="0">
                <a:latin typeface="Tahoma" charset="0"/>
              </a:rPr>
              <a:t>00000000 </a:t>
            </a:r>
            <a:endParaRPr lang="en-US" sz="2000" dirty="0" smtClean="0">
              <a:latin typeface="Tahoma" charset="0"/>
            </a:endParaRPr>
          </a:p>
          <a:p>
            <a:pPr marL="609600" indent="-609600" eaLnBrk="1" hangingPunct="1">
              <a:lnSpc>
                <a:spcPct val="80000"/>
              </a:lnSpc>
              <a:buFontTx/>
              <a:buNone/>
            </a:pPr>
            <a:r>
              <a:rPr lang="en-US" sz="2000" dirty="0" smtClean="0">
                <a:solidFill>
                  <a:srgbClr val="FF0000"/>
                </a:solidFill>
                <a:latin typeface="Tahoma" charset="0"/>
              </a:rPr>
              <a:t>	11011111 </a:t>
            </a:r>
            <a:r>
              <a:rPr lang="en-US" sz="2000" dirty="0">
                <a:solidFill>
                  <a:srgbClr val="FF0000"/>
                </a:solidFill>
                <a:latin typeface="Tahoma" charset="0"/>
              </a:rPr>
              <a:t>00011000 </a:t>
            </a:r>
            <a:r>
              <a:rPr lang="en-US" sz="2000" dirty="0" smtClean="0">
                <a:solidFill>
                  <a:srgbClr val="FF0000"/>
                </a:solidFill>
                <a:latin typeface="Tahoma" charset="0"/>
              </a:rPr>
              <a:t>000</a:t>
            </a:r>
            <a:r>
              <a:rPr lang="en-US" sz="2000" u="sng" dirty="0" smtClean="0">
                <a:solidFill>
                  <a:srgbClr val="FF0000"/>
                </a:solidFill>
                <a:latin typeface="Tahoma" charset="0"/>
              </a:rPr>
              <a:t>1</a:t>
            </a:r>
            <a:r>
              <a:rPr lang="en-US" sz="2000" dirty="0" smtClean="0">
                <a:solidFill>
                  <a:schemeClr val="accent2">
                    <a:lumMod val="60000"/>
                    <a:lumOff val="40000"/>
                  </a:schemeClr>
                </a:solidFill>
                <a:latin typeface="Tahoma" charset="0"/>
              </a:rPr>
              <a:t>0000 </a:t>
            </a:r>
            <a:r>
              <a:rPr lang="tr-TR" sz="2000" dirty="0">
                <a:solidFill>
                  <a:schemeClr val="accent2">
                    <a:lumMod val="60000"/>
                    <a:lumOff val="40000"/>
                  </a:schemeClr>
                </a:solidFill>
                <a:latin typeface="Tahoma" charset="0"/>
              </a:rPr>
              <a:t>0</a:t>
            </a:r>
            <a:r>
              <a:rPr lang="en-US" sz="2000" dirty="0" smtClean="0">
                <a:solidFill>
                  <a:schemeClr val="accent2">
                    <a:lumMod val="60000"/>
                    <a:lumOff val="40000"/>
                  </a:schemeClr>
                </a:solidFill>
                <a:latin typeface="Tahoma" charset="0"/>
              </a:rPr>
              <a:t>0</a:t>
            </a:r>
            <a:r>
              <a:rPr lang="tr-TR" sz="2000" dirty="0" smtClean="0">
                <a:solidFill>
                  <a:schemeClr val="accent2">
                    <a:lumMod val="60000"/>
                    <a:lumOff val="40000"/>
                  </a:schemeClr>
                </a:solidFill>
                <a:latin typeface="Tahoma" charset="0"/>
              </a:rPr>
              <a:t>0</a:t>
            </a:r>
            <a:r>
              <a:rPr lang="en-US" sz="2000" dirty="0" smtClean="0">
                <a:solidFill>
                  <a:schemeClr val="accent2">
                    <a:lumMod val="60000"/>
                    <a:lumOff val="40000"/>
                  </a:schemeClr>
                </a:solidFill>
                <a:latin typeface="Tahoma" charset="0"/>
              </a:rPr>
              <a:t>00</a:t>
            </a:r>
            <a:r>
              <a:rPr lang="tr-TR" sz="2000" dirty="0" smtClean="0">
                <a:solidFill>
                  <a:schemeClr val="accent2">
                    <a:lumMod val="60000"/>
                    <a:lumOff val="40000"/>
                  </a:schemeClr>
                </a:solidFill>
                <a:latin typeface="Tahoma" charset="0"/>
              </a:rPr>
              <a:t>000</a:t>
            </a:r>
            <a:endParaRPr lang="en-US" sz="2000" dirty="0" smtClean="0">
              <a:solidFill>
                <a:schemeClr val="accent2">
                  <a:lumMod val="60000"/>
                  <a:lumOff val="40000"/>
                </a:schemeClr>
              </a:solidFill>
              <a:latin typeface="Tahoma" charset="0"/>
            </a:endParaRPr>
          </a:p>
          <a:p>
            <a:pPr marL="609600" indent="-609600" eaLnBrk="1" hangingPunct="1">
              <a:lnSpc>
                <a:spcPct val="80000"/>
              </a:lnSpc>
              <a:buFontTx/>
              <a:buNone/>
            </a:pPr>
            <a:r>
              <a:rPr lang="en-US" sz="2000" dirty="0">
                <a:latin typeface="Tahoma" charset="0"/>
              </a:rPr>
              <a:t> </a:t>
            </a:r>
            <a:r>
              <a:rPr lang="en-US" sz="2000" dirty="0" smtClean="0">
                <a:latin typeface="Tahoma" charset="0"/>
              </a:rPr>
              <a:t>    A:</a:t>
            </a:r>
            <a:r>
              <a:rPr lang="en-US" sz="2000" dirty="0" smtClean="0">
                <a:solidFill>
                  <a:srgbClr val="FF0000"/>
                </a:solidFill>
                <a:latin typeface="Tahoma" charset="0"/>
              </a:rPr>
              <a:t>11011111 </a:t>
            </a:r>
            <a:r>
              <a:rPr lang="en-US" sz="2000" dirty="0">
                <a:solidFill>
                  <a:srgbClr val="FF0000"/>
                </a:solidFill>
                <a:latin typeface="Tahoma" charset="0"/>
              </a:rPr>
              <a:t>00011000 000</a:t>
            </a:r>
            <a:r>
              <a:rPr lang="en-US" sz="2000" u="sng" dirty="0">
                <a:solidFill>
                  <a:srgbClr val="FF0000"/>
                </a:solidFill>
                <a:latin typeface="Tahoma" charset="0"/>
              </a:rPr>
              <a:t>0</a:t>
            </a:r>
            <a:r>
              <a:rPr lang="en-US" sz="2000" dirty="0">
                <a:latin typeface="Tahoma" charset="0"/>
              </a:rPr>
              <a:t>0000 00000000</a:t>
            </a:r>
            <a:endParaRPr lang="en-US" sz="2000" dirty="0" smtClean="0">
              <a:latin typeface="Tahoma" charset="0"/>
            </a:endParaRPr>
          </a:p>
          <a:p>
            <a:pPr marL="609600" indent="-609600" eaLnBrk="1" hangingPunct="1">
              <a:lnSpc>
                <a:spcPct val="80000"/>
              </a:lnSpc>
              <a:buFontTx/>
              <a:buNone/>
            </a:pPr>
            <a:endParaRPr lang="en-US" sz="2000" dirty="0" smtClean="0"/>
          </a:p>
        </p:txBody>
      </p:sp>
      <p:sp>
        <p:nvSpPr>
          <p:cNvPr id="31751" name="Text Box 5"/>
          <p:cNvSpPr txBox="1">
            <a:spLocks noChangeArrowheads="1"/>
          </p:cNvSpPr>
          <p:nvPr/>
        </p:nvSpPr>
        <p:spPr bwMode="auto">
          <a:xfrm>
            <a:off x="152400" y="2719388"/>
            <a:ext cx="876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eaLnBrk="1" hangingPunct="1">
              <a:spcBef>
                <a:spcPct val="0"/>
              </a:spcBef>
            </a:pPr>
            <a:r>
              <a:rPr lang="en-US" sz="1600" dirty="0">
                <a:latin typeface="Tahoma" charset="0"/>
              </a:rPr>
              <a:t>Address 					Mask </a:t>
            </a:r>
          </a:p>
          <a:p>
            <a:pPr eaLnBrk="1" hangingPunct="1"/>
            <a:r>
              <a:rPr lang="en-US" sz="1600" dirty="0" smtClean="0">
                <a:latin typeface="Tahoma" charset="0"/>
              </a:rPr>
              <a:t>A: </a:t>
            </a:r>
            <a:r>
              <a:rPr lang="en-US" sz="1600" dirty="0">
                <a:solidFill>
                  <a:srgbClr val="FF0000"/>
                </a:solidFill>
                <a:latin typeface="Tahoma" charset="0"/>
              </a:rPr>
              <a:t>11011111 00011000 0000</a:t>
            </a:r>
            <a:r>
              <a:rPr lang="en-US" sz="1600" dirty="0">
                <a:latin typeface="Tahoma" charset="0"/>
              </a:rPr>
              <a:t>0000 00000000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en-US" sz="1600" dirty="0" smtClean="0">
                <a:latin typeface="Tahoma" charset="0"/>
              </a:rPr>
              <a:t>0000 </a:t>
            </a:r>
            <a:r>
              <a:rPr lang="en-US" sz="1600" dirty="0">
                <a:latin typeface="Tahoma" charset="0"/>
              </a:rPr>
              <a:t>00000000 </a:t>
            </a:r>
          </a:p>
          <a:p>
            <a:pPr eaLnBrk="1" hangingPunct="1"/>
            <a:r>
              <a:rPr lang="en-US" sz="1600" dirty="0" smtClean="0">
                <a:latin typeface="Tahoma" charset="0"/>
              </a:rPr>
              <a:t>B: </a:t>
            </a:r>
            <a:r>
              <a:rPr lang="en-US" sz="1600" dirty="0">
                <a:solidFill>
                  <a:srgbClr val="FF0000"/>
                </a:solidFill>
                <a:latin typeface="Tahoma" charset="0"/>
              </a:rPr>
              <a:t>11011111 00011000 000010</a:t>
            </a:r>
            <a:r>
              <a:rPr lang="en-US" sz="1600" dirty="0">
                <a:latin typeface="Tahoma" charset="0"/>
              </a:rPr>
              <a:t>00 00000000 	</a:t>
            </a:r>
            <a:r>
              <a:rPr lang="en-US" sz="1600" dirty="0">
                <a:solidFill>
                  <a:srgbClr val="FF0000"/>
                </a:solidFill>
                <a:latin typeface="Tahoma" charset="0"/>
              </a:rPr>
              <a:t>11111111 11111111 111111</a:t>
            </a:r>
            <a:r>
              <a:rPr lang="en-US" sz="1600" dirty="0">
                <a:latin typeface="Tahoma" charset="0"/>
              </a:rPr>
              <a:t>00 00000000 </a:t>
            </a:r>
          </a:p>
          <a:p>
            <a:pPr eaLnBrk="1" hangingPunct="1"/>
            <a:r>
              <a:rPr lang="en-US" sz="1600" dirty="0" smtClean="0">
                <a:latin typeface="Tahoma" charset="0"/>
              </a:rPr>
              <a:t>C: </a:t>
            </a:r>
            <a:r>
              <a:rPr lang="en-US" sz="1600" dirty="0">
                <a:solidFill>
                  <a:srgbClr val="FF0000"/>
                </a:solidFill>
                <a:latin typeface="Tahoma" charset="0"/>
              </a:rPr>
              <a:t>11011111 00011000 00010</a:t>
            </a:r>
            <a:r>
              <a:rPr lang="en-US" sz="1600" dirty="0">
                <a:latin typeface="Tahoma" charset="0"/>
              </a:rPr>
              <a:t>000 00000000 	</a:t>
            </a:r>
            <a:r>
              <a:rPr lang="en-US" sz="1600" dirty="0">
                <a:solidFill>
                  <a:srgbClr val="FF0000"/>
                </a:solidFill>
                <a:latin typeface="Tahoma" charset="0"/>
              </a:rPr>
              <a:t>11111111 11111111 </a:t>
            </a:r>
            <a:r>
              <a:rPr lang="en-US" sz="1600" dirty="0" smtClean="0">
                <a:solidFill>
                  <a:srgbClr val="FF0000"/>
                </a:solidFill>
                <a:latin typeface="Tahoma" charset="0"/>
              </a:rPr>
              <a:t>11111</a:t>
            </a:r>
            <a:r>
              <a:rPr lang="en-US" sz="1600" dirty="0" smtClean="0">
                <a:latin typeface="Tahoma" charset="0"/>
              </a:rPr>
              <a:t>000 </a:t>
            </a:r>
            <a:r>
              <a:rPr lang="en-US" sz="1600" dirty="0">
                <a:latin typeface="Tahoma" charset="0"/>
              </a:rPr>
              <a:t>00000000 </a:t>
            </a:r>
          </a:p>
        </p:txBody>
      </p:sp>
      <p:sp>
        <p:nvSpPr>
          <p:cNvPr id="1274886" name="Rectangle 6"/>
          <p:cNvSpPr>
            <a:spLocks noChangeArrowheads="1"/>
          </p:cNvSpPr>
          <p:nvPr/>
        </p:nvSpPr>
        <p:spPr bwMode="auto">
          <a:xfrm>
            <a:off x="7842953" y="5327666"/>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a:solidFill>
                  <a:srgbClr val="FF0000"/>
                </a:solidFill>
              </a:rPr>
              <a:t>NO MATCH!</a:t>
            </a:r>
          </a:p>
        </p:txBody>
      </p:sp>
      <p:sp>
        <p:nvSpPr>
          <p:cNvPr id="31753" name="Text Box 7"/>
          <p:cNvSpPr txBox="1">
            <a:spLocks noChangeArrowheads="1"/>
          </p:cNvSpPr>
          <p:nvPr/>
        </p:nvSpPr>
        <p:spPr bwMode="auto">
          <a:xfrm>
            <a:off x="363538" y="1611313"/>
            <a:ext cx="290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solidFill>
                  <a:srgbClr val="FF0000"/>
                </a:solidFill>
              </a:rPr>
              <a:t>ROUTER’S FORWARDING TABLE</a:t>
            </a:r>
          </a:p>
        </p:txBody>
      </p:sp>
      <p:sp>
        <p:nvSpPr>
          <p:cNvPr id="10" name="Rectangle 6"/>
          <p:cNvSpPr>
            <a:spLocks noChangeArrowheads="1"/>
          </p:cNvSpPr>
          <p:nvPr/>
        </p:nvSpPr>
        <p:spPr bwMode="auto">
          <a:xfrm>
            <a:off x="7446136" y="4743450"/>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BOOL AND</a:t>
            </a:r>
            <a:endParaRPr lang="en-US" b="1" dirty="0">
              <a:solidFill>
                <a:srgbClr val="FF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137164646"/>
              </p:ext>
            </p:extLst>
          </p:nvPr>
        </p:nvGraphicFramePr>
        <p:xfrm>
          <a:off x="4860864" y="1002904"/>
          <a:ext cx="4054536" cy="1483360"/>
        </p:xfrm>
        <a:graphic>
          <a:graphicData uri="http://schemas.openxmlformats.org/drawingml/2006/table">
            <a:tbl>
              <a:tblPr firstRow="1" bandRow="1">
                <a:tableStyleId>{5940675A-B579-460E-94D1-54222C63F5DA}</a:tableStyleId>
              </a:tblPr>
              <a:tblGrid>
                <a:gridCol w="1645585"/>
                <a:gridCol w="2408951"/>
              </a:tblGrid>
              <a:tr h="370840">
                <a:tc>
                  <a:txBody>
                    <a:bodyPr/>
                    <a:lstStyle/>
                    <a:p>
                      <a:r>
                        <a:rPr lang="en-US" sz="1600" dirty="0" smtClean="0"/>
                        <a:t>Subnet</a:t>
                      </a:r>
                      <a:endParaRPr lang="en-US" sz="1600" dirty="0"/>
                    </a:p>
                  </a:txBody>
                  <a:tcPr/>
                </a:tc>
                <a:tc>
                  <a:txBody>
                    <a:bodyPr/>
                    <a:lstStyle/>
                    <a:p>
                      <a:r>
                        <a:rPr lang="en-US" dirty="0" smtClean="0"/>
                        <a:t>Interface</a:t>
                      </a:r>
                      <a:endParaRPr lang="en-US" dirty="0"/>
                    </a:p>
                  </a:txBody>
                  <a:tcPr/>
                </a:tc>
              </a:tr>
              <a:tr h="370840">
                <a:tc>
                  <a:txBody>
                    <a:bodyPr/>
                    <a:lstStyle/>
                    <a:p>
                      <a:r>
                        <a:rPr lang="en-US" sz="1600" dirty="0" smtClean="0">
                          <a:solidFill>
                            <a:srgbClr val="FF0000"/>
                          </a:solidFill>
                          <a:latin typeface="Tahoma" charset="0"/>
                        </a:rPr>
                        <a:t>223.24.0.0/20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223.24.8.0/22</a:t>
                      </a:r>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223.24.16.0/21</a:t>
                      </a:r>
                      <a:endParaRPr lang="en-US" sz="1600" dirty="0"/>
                    </a:p>
                  </a:txBody>
                  <a:tcPr/>
                </a:tc>
                <a:tc>
                  <a:txBody>
                    <a:bodyPr/>
                    <a:lstStyle/>
                    <a:p>
                      <a:r>
                        <a:rPr lang="en-US" dirty="0" smtClean="0"/>
                        <a:t>3</a:t>
                      </a:r>
                      <a:endParaRPr lang="en-US" dirty="0"/>
                    </a:p>
                  </a:txBody>
                  <a:tcPr/>
                </a:tc>
              </a:tr>
            </a:tbl>
          </a:graphicData>
        </a:graphic>
      </p:graphicFrame>
      <p:sp>
        <p:nvSpPr>
          <p:cNvPr id="2" name="TextBox 1"/>
          <p:cNvSpPr txBox="1"/>
          <p:nvPr/>
        </p:nvSpPr>
        <p:spPr>
          <a:xfrm>
            <a:off x="5781439" y="4659836"/>
            <a:ext cx="1838965" cy="369332"/>
          </a:xfrm>
          <a:prstGeom prst="rect">
            <a:avLst/>
          </a:prstGeom>
          <a:noFill/>
        </p:spPr>
        <p:txBody>
          <a:bodyPr wrap="none" rtlCol="0">
            <a:spAutoFit/>
          </a:bodyPr>
          <a:lstStyle/>
          <a:p>
            <a:r>
              <a:rPr lang="en-US" dirty="0" err="1" smtClean="0"/>
              <a:t>Dest</a:t>
            </a:r>
            <a:r>
              <a:rPr lang="en-US" dirty="0" smtClean="0"/>
              <a:t> Address</a:t>
            </a:r>
            <a:endParaRPr lang="tr-TR" dirty="0"/>
          </a:p>
        </p:txBody>
      </p:sp>
      <p:sp>
        <p:nvSpPr>
          <p:cNvPr id="13" name="TextBox 12"/>
          <p:cNvSpPr txBox="1"/>
          <p:nvPr/>
        </p:nvSpPr>
        <p:spPr>
          <a:xfrm>
            <a:off x="5781439" y="4979717"/>
            <a:ext cx="1425390" cy="369332"/>
          </a:xfrm>
          <a:prstGeom prst="rect">
            <a:avLst/>
          </a:prstGeom>
          <a:noFill/>
        </p:spPr>
        <p:txBody>
          <a:bodyPr wrap="none" rtlCol="0">
            <a:spAutoFit/>
          </a:bodyPr>
          <a:lstStyle/>
          <a:p>
            <a:r>
              <a:rPr lang="en-US" dirty="0" smtClean="0"/>
              <a:t>Mask of A</a:t>
            </a:r>
            <a:endParaRPr lang="tr-TR" dirty="0"/>
          </a:p>
        </p:txBody>
      </p:sp>
      <p:cxnSp>
        <p:nvCxnSpPr>
          <p:cNvPr id="4" name="Straight Arrow Connector 3"/>
          <p:cNvCxnSpPr>
            <a:stCxn id="2" idx="3"/>
          </p:cNvCxnSpPr>
          <p:nvPr/>
        </p:nvCxnSpPr>
        <p:spPr bwMode="auto">
          <a:xfrm>
            <a:off x="7620404" y="4844502"/>
            <a:ext cx="426316" cy="184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V="1">
            <a:off x="7049319" y="5121243"/>
            <a:ext cx="445062" cy="30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5781439" y="5291041"/>
            <a:ext cx="1563248" cy="369332"/>
          </a:xfrm>
          <a:prstGeom prst="rect">
            <a:avLst/>
          </a:prstGeom>
          <a:noFill/>
        </p:spPr>
        <p:txBody>
          <a:bodyPr wrap="none" rtlCol="0">
            <a:spAutoFit/>
          </a:bodyPr>
          <a:lstStyle/>
          <a:p>
            <a:r>
              <a:rPr lang="en-US" dirty="0" smtClean="0"/>
              <a:t>AND Result</a:t>
            </a:r>
            <a:endParaRPr lang="tr-TR" dirty="0"/>
          </a:p>
        </p:txBody>
      </p:sp>
      <p:sp>
        <p:nvSpPr>
          <p:cNvPr id="19" name="TextBox 18"/>
          <p:cNvSpPr txBox="1"/>
          <p:nvPr/>
        </p:nvSpPr>
        <p:spPr>
          <a:xfrm>
            <a:off x="5781439" y="5641337"/>
            <a:ext cx="1425390" cy="369332"/>
          </a:xfrm>
          <a:prstGeom prst="rect">
            <a:avLst/>
          </a:prstGeom>
          <a:noFill/>
        </p:spPr>
        <p:txBody>
          <a:bodyPr wrap="none" rtlCol="0">
            <a:spAutoFit/>
          </a:bodyPr>
          <a:lstStyle/>
          <a:p>
            <a:r>
              <a:rPr lang="en-US" dirty="0" smtClean="0"/>
              <a:t>A address</a:t>
            </a:r>
            <a:endParaRPr lang="tr-TR" dirty="0"/>
          </a:p>
        </p:txBody>
      </p:sp>
      <p:cxnSp>
        <p:nvCxnSpPr>
          <p:cNvPr id="9" name="Straight Arrow Connector 8"/>
          <p:cNvCxnSpPr>
            <a:stCxn id="18" idx="3"/>
          </p:cNvCxnSpPr>
          <p:nvPr/>
        </p:nvCxnSpPr>
        <p:spPr bwMode="auto">
          <a:xfrm>
            <a:off x="7344687" y="5475707"/>
            <a:ext cx="498266" cy="2154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a:stCxn id="19" idx="3"/>
          </p:cNvCxnSpPr>
          <p:nvPr/>
        </p:nvCxnSpPr>
        <p:spPr bwMode="auto">
          <a:xfrm flipV="1">
            <a:off x="7206829" y="5697538"/>
            <a:ext cx="514771" cy="1284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8161303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AC4F920-EF7B-408A-8F2B-2990C30A7CC3}" type="datetime1">
              <a:rPr lang="en-US" smtClean="0">
                <a:latin typeface="Verdana" pitchFamily="34" charset="0"/>
              </a:rPr>
              <a:pPr/>
              <a:t>4/12/2017</a:t>
            </a:fld>
            <a:endParaRPr lang="en-US" smtClean="0">
              <a:latin typeface="Verdana" pitchFamily="34" charset="0"/>
            </a:endParaRPr>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F9C0C58-04B7-4CE2-9E84-3B4BB0E36EC8}" type="slidenum">
              <a:rPr lang="en-US" smtClean="0">
                <a:latin typeface="Verdana" pitchFamily="34" charset="0"/>
              </a:rPr>
              <a:pPr/>
              <a:t>35</a:t>
            </a:fld>
            <a:endParaRPr lang="en-US" smtClean="0">
              <a:latin typeface="Verdana" pitchFamily="34" charset="0"/>
            </a:endParaRPr>
          </a:p>
        </p:txBody>
      </p:sp>
      <p:sp>
        <p:nvSpPr>
          <p:cNvPr id="1274883" name="Rectangle 3"/>
          <p:cNvSpPr>
            <a:spLocks noGrp="1" noChangeArrowheads="1"/>
          </p:cNvSpPr>
          <p:nvPr>
            <p:ph type="body" idx="1"/>
          </p:nvPr>
        </p:nvSpPr>
        <p:spPr>
          <a:xfrm>
            <a:off x="433388" y="3881438"/>
            <a:ext cx="8382000" cy="1724025"/>
          </a:xfrm>
          <a:noFill/>
        </p:spPr>
        <p:txBody>
          <a:bodyPr/>
          <a:lstStyle/>
          <a:p>
            <a:pPr marL="609600" indent="-609600" eaLnBrk="1" hangingPunct="1">
              <a:lnSpc>
                <a:spcPct val="80000"/>
              </a:lnSpc>
            </a:pPr>
            <a:r>
              <a:rPr lang="en-US" sz="2000" dirty="0" smtClean="0"/>
              <a:t>A packet comes in addressed to </a:t>
            </a:r>
            <a:r>
              <a:rPr lang="en-US" sz="2000" dirty="0">
                <a:latin typeface="Tahoma" charset="0"/>
              </a:rPr>
              <a:t>223.24.19.167</a:t>
            </a:r>
          </a:p>
          <a:p>
            <a:pPr marL="609600" indent="-609600" eaLnBrk="1" hangingPunct="1">
              <a:lnSpc>
                <a:spcPct val="80000"/>
              </a:lnSpc>
            </a:pPr>
            <a:r>
              <a:rPr lang="en-US" sz="2000" dirty="0" smtClean="0"/>
              <a:t>Binary: </a:t>
            </a:r>
            <a:r>
              <a:rPr lang="en-US" sz="2000" dirty="0">
                <a:latin typeface="Tahoma" charset="0"/>
              </a:rPr>
              <a:t>11011111 00011000 00010011 10100111 </a:t>
            </a:r>
            <a:endParaRPr lang="en-US" sz="2000" dirty="0" smtClean="0"/>
          </a:p>
          <a:p>
            <a:pPr marL="609600" indent="-609600" eaLnBrk="1" hangingPunct="1">
              <a:lnSpc>
                <a:spcPct val="80000"/>
              </a:lnSpc>
              <a:buFont typeface="+mj-lt"/>
              <a:buAutoNum type="arabicPeriod" startAt="2"/>
            </a:pPr>
            <a:r>
              <a:rPr lang="en-US" sz="2000" dirty="0" smtClean="0"/>
              <a:t>Packet address is Boolean </a:t>
            </a:r>
            <a:r>
              <a:rPr lang="en-US" sz="2000" dirty="0" err="1" smtClean="0"/>
              <a:t>ANDed</a:t>
            </a:r>
            <a:r>
              <a:rPr lang="en-US" sz="2000" dirty="0" smtClean="0"/>
              <a:t> with Subnet B mask </a:t>
            </a:r>
            <a:r>
              <a:rPr lang="en-US" sz="2000" dirty="0" smtClean="0">
                <a:solidFill>
                  <a:srgbClr val="FF0000"/>
                </a:solidFill>
              </a:rPr>
              <a:t>	</a:t>
            </a:r>
            <a:r>
              <a:rPr lang="en-US" sz="2000" dirty="0">
                <a:solidFill>
                  <a:srgbClr val="FF0000"/>
                </a:solidFill>
                <a:latin typeface="Tahoma" charset="0"/>
              </a:rPr>
              <a:t> 11011111 00011000 000100</a:t>
            </a:r>
            <a:r>
              <a:rPr lang="en-US" sz="2000" dirty="0">
                <a:latin typeface="Tahoma" charset="0"/>
              </a:rPr>
              <a:t>11 10100111 </a:t>
            </a:r>
            <a:endParaRPr lang="en-US" sz="2000" dirty="0" smtClean="0"/>
          </a:p>
          <a:p>
            <a:pPr marL="609600" indent="-609600" eaLnBrk="1" hangingPunct="1">
              <a:lnSpc>
                <a:spcPct val="80000"/>
              </a:lnSpc>
              <a:buFontTx/>
              <a:buNone/>
            </a:pPr>
            <a:r>
              <a:rPr lang="en-US" sz="2000" dirty="0" smtClean="0"/>
              <a:t>	 </a:t>
            </a:r>
            <a:r>
              <a:rPr lang="en-US" sz="2000" dirty="0">
                <a:solidFill>
                  <a:srgbClr val="FF0000"/>
                </a:solidFill>
                <a:latin typeface="Tahoma" charset="0"/>
              </a:rPr>
              <a:t>11111111 11111111 111111</a:t>
            </a:r>
            <a:r>
              <a:rPr lang="en-US" sz="2000" dirty="0">
                <a:latin typeface="Tahoma" charset="0"/>
              </a:rPr>
              <a:t>00 00000000</a:t>
            </a:r>
            <a:endParaRPr lang="en-US" sz="2000" dirty="0" smtClean="0">
              <a:latin typeface="Tahoma" charset="0"/>
            </a:endParaRPr>
          </a:p>
          <a:p>
            <a:pPr marL="609600" indent="-609600" eaLnBrk="1" hangingPunct="1">
              <a:lnSpc>
                <a:spcPct val="80000"/>
              </a:lnSpc>
              <a:buFontTx/>
              <a:buNone/>
            </a:pPr>
            <a:r>
              <a:rPr lang="en-US" sz="2000" dirty="0" smtClean="0">
                <a:solidFill>
                  <a:srgbClr val="FF0000"/>
                </a:solidFill>
                <a:latin typeface="Tahoma" charset="0"/>
              </a:rPr>
              <a:t>	 11011111 </a:t>
            </a:r>
            <a:r>
              <a:rPr lang="en-US" sz="2000" dirty="0">
                <a:solidFill>
                  <a:srgbClr val="FF0000"/>
                </a:solidFill>
                <a:latin typeface="Tahoma" charset="0"/>
              </a:rPr>
              <a:t>00011000 </a:t>
            </a:r>
            <a:r>
              <a:rPr lang="en-US" sz="2000" dirty="0" smtClean="0">
                <a:solidFill>
                  <a:srgbClr val="FF0000"/>
                </a:solidFill>
                <a:latin typeface="Tahoma" charset="0"/>
              </a:rPr>
              <a:t>0001</a:t>
            </a:r>
            <a:r>
              <a:rPr lang="en-US" sz="2000" u="sng" dirty="0" smtClean="0">
                <a:solidFill>
                  <a:srgbClr val="FF0000"/>
                </a:solidFill>
                <a:latin typeface="Tahoma" charset="0"/>
              </a:rPr>
              <a:t>00</a:t>
            </a:r>
            <a:r>
              <a:rPr lang="en-US" sz="2000" dirty="0" smtClean="0">
                <a:solidFill>
                  <a:schemeClr val="accent2">
                    <a:lumMod val="60000"/>
                    <a:lumOff val="40000"/>
                  </a:schemeClr>
                </a:solidFill>
                <a:latin typeface="Tahoma" charset="0"/>
              </a:rPr>
              <a:t>00</a:t>
            </a:r>
            <a:r>
              <a:rPr lang="en-US" sz="2000" dirty="0" smtClean="0">
                <a:latin typeface="Tahoma" charset="0"/>
              </a:rPr>
              <a:t> </a:t>
            </a:r>
            <a:r>
              <a:rPr lang="en-US" sz="2000" dirty="0">
                <a:solidFill>
                  <a:schemeClr val="accent2">
                    <a:lumMod val="60000"/>
                    <a:lumOff val="40000"/>
                  </a:schemeClr>
                </a:solidFill>
                <a:latin typeface="Tahoma" charset="0"/>
              </a:rPr>
              <a:t>00000000</a:t>
            </a:r>
          </a:p>
          <a:p>
            <a:pPr marL="609600" indent="-609600" eaLnBrk="1" hangingPunct="1">
              <a:lnSpc>
                <a:spcPct val="80000"/>
              </a:lnSpc>
              <a:buFontTx/>
              <a:buNone/>
            </a:pPr>
            <a:r>
              <a:rPr lang="en-US" sz="2000" dirty="0" smtClean="0">
                <a:latin typeface="Tahoma" charset="0"/>
              </a:rPr>
              <a:t>      B:</a:t>
            </a:r>
            <a:r>
              <a:rPr lang="en-US" sz="2000" dirty="0" smtClean="0">
                <a:solidFill>
                  <a:srgbClr val="FF0000"/>
                </a:solidFill>
                <a:latin typeface="Tahoma" charset="0"/>
              </a:rPr>
              <a:t>11011111 </a:t>
            </a:r>
            <a:r>
              <a:rPr lang="en-US" sz="2000" dirty="0">
                <a:solidFill>
                  <a:srgbClr val="FF0000"/>
                </a:solidFill>
                <a:latin typeface="Tahoma" charset="0"/>
              </a:rPr>
              <a:t>00011000 0000</a:t>
            </a:r>
            <a:r>
              <a:rPr lang="en-US" sz="2000" u="sng" dirty="0">
                <a:solidFill>
                  <a:srgbClr val="FF0000"/>
                </a:solidFill>
                <a:latin typeface="Tahoma" charset="0"/>
              </a:rPr>
              <a:t>10</a:t>
            </a:r>
            <a:r>
              <a:rPr lang="en-US" sz="2000" dirty="0">
                <a:latin typeface="Tahoma" charset="0"/>
              </a:rPr>
              <a:t>00 00000000 </a:t>
            </a:r>
            <a:endParaRPr lang="en-US" sz="2000" dirty="0" smtClean="0">
              <a:latin typeface="Tahoma" charset="0"/>
            </a:endParaRPr>
          </a:p>
          <a:p>
            <a:pPr marL="609600" indent="-609600" eaLnBrk="1" hangingPunct="1">
              <a:lnSpc>
                <a:spcPct val="80000"/>
              </a:lnSpc>
              <a:buFontTx/>
              <a:buNone/>
            </a:pPr>
            <a:endParaRPr lang="en-US" sz="2000" dirty="0" smtClean="0"/>
          </a:p>
        </p:txBody>
      </p:sp>
      <p:sp>
        <p:nvSpPr>
          <p:cNvPr id="31753" name="Text Box 7"/>
          <p:cNvSpPr txBox="1">
            <a:spLocks noChangeArrowheads="1"/>
          </p:cNvSpPr>
          <p:nvPr/>
        </p:nvSpPr>
        <p:spPr bwMode="auto">
          <a:xfrm>
            <a:off x="363538" y="1611313"/>
            <a:ext cx="290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solidFill>
                  <a:srgbClr val="FF0000"/>
                </a:solidFill>
              </a:rPr>
              <a:t>ROUTER’S FORWARDING TABLE</a:t>
            </a:r>
          </a:p>
        </p:txBody>
      </p:sp>
      <p:sp>
        <p:nvSpPr>
          <p:cNvPr id="12" name="Text Box 5"/>
          <p:cNvSpPr txBox="1">
            <a:spLocks noChangeArrowheads="1"/>
          </p:cNvSpPr>
          <p:nvPr/>
        </p:nvSpPr>
        <p:spPr bwMode="auto">
          <a:xfrm>
            <a:off x="152400" y="2719388"/>
            <a:ext cx="876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eaLnBrk="1" hangingPunct="1">
              <a:spcBef>
                <a:spcPct val="0"/>
              </a:spcBef>
            </a:pPr>
            <a:r>
              <a:rPr lang="en-US" sz="1600" dirty="0">
                <a:latin typeface="Tahoma" charset="0"/>
              </a:rPr>
              <a:t>Address 					Mask </a:t>
            </a:r>
          </a:p>
          <a:p>
            <a:pPr eaLnBrk="1" hangingPunct="1"/>
            <a:r>
              <a:rPr lang="en-US" sz="1600" dirty="0" smtClean="0">
                <a:latin typeface="Tahoma" charset="0"/>
              </a:rPr>
              <a:t>A: </a:t>
            </a:r>
            <a:r>
              <a:rPr lang="en-US" sz="1600" dirty="0">
                <a:solidFill>
                  <a:srgbClr val="FF0000"/>
                </a:solidFill>
                <a:latin typeface="Tahoma" charset="0"/>
              </a:rPr>
              <a:t>11011111 00011000 0000</a:t>
            </a:r>
            <a:r>
              <a:rPr lang="en-US" sz="1600" dirty="0">
                <a:latin typeface="Tahoma" charset="0"/>
              </a:rPr>
              <a:t>0000 00000000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en-US" sz="1600" dirty="0" smtClean="0">
                <a:latin typeface="Tahoma" charset="0"/>
              </a:rPr>
              <a:t>0000 </a:t>
            </a:r>
            <a:r>
              <a:rPr lang="en-US" sz="1600" dirty="0">
                <a:latin typeface="Tahoma" charset="0"/>
              </a:rPr>
              <a:t>00000000 </a:t>
            </a:r>
          </a:p>
          <a:p>
            <a:pPr eaLnBrk="1" hangingPunct="1"/>
            <a:r>
              <a:rPr lang="en-US" sz="1600" dirty="0" smtClean="0">
                <a:latin typeface="Tahoma" charset="0"/>
              </a:rPr>
              <a:t>B: </a:t>
            </a:r>
            <a:r>
              <a:rPr lang="en-US" sz="1600" dirty="0">
                <a:solidFill>
                  <a:srgbClr val="FF0000"/>
                </a:solidFill>
                <a:latin typeface="Tahoma" charset="0"/>
              </a:rPr>
              <a:t>11011111 00011000 000010</a:t>
            </a:r>
            <a:r>
              <a:rPr lang="en-US" sz="1600" dirty="0">
                <a:latin typeface="Tahoma" charset="0"/>
              </a:rPr>
              <a:t>00 00000000 	</a:t>
            </a:r>
            <a:r>
              <a:rPr lang="en-US" sz="1600" dirty="0">
                <a:solidFill>
                  <a:srgbClr val="FF0000"/>
                </a:solidFill>
                <a:latin typeface="Tahoma" charset="0"/>
              </a:rPr>
              <a:t>11111111 11111111 111111</a:t>
            </a:r>
            <a:r>
              <a:rPr lang="en-US" sz="1600" dirty="0">
                <a:latin typeface="Tahoma" charset="0"/>
              </a:rPr>
              <a:t>00 00000000 </a:t>
            </a:r>
          </a:p>
          <a:p>
            <a:pPr eaLnBrk="1" hangingPunct="1"/>
            <a:r>
              <a:rPr lang="en-US" sz="1600" dirty="0" smtClean="0">
                <a:latin typeface="Tahoma" charset="0"/>
              </a:rPr>
              <a:t>C: </a:t>
            </a:r>
            <a:r>
              <a:rPr lang="en-US" sz="1600" dirty="0">
                <a:solidFill>
                  <a:srgbClr val="FF0000"/>
                </a:solidFill>
                <a:latin typeface="Tahoma" charset="0"/>
              </a:rPr>
              <a:t>11011111 00011000 00010</a:t>
            </a:r>
            <a:r>
              <a:rPr lang="en-US" sz="1600" dirty="0">
                <a:latin typeface="Tahoma" charset="0"/>
              </a:rPr>
              <a:t>000 00000000 	</a:t>
            </a:r>
            <a:r>
              <a:rPr lang="en-US" sz="1600" dirty="0">
                <a:solidFill>
                  <a:srgbClr val="FF0000"/>
                </a:solidFill>
                <a:latin typeface="Tahoma" charset="0"/>
              </a:rPr>
              <a:t>11111111 11111111 </a:t>
            </a:r>
            <a:r>
              <a:rPr lang="en-US" sz="1600" dirty="0" smtClean="0">
                <a:solidFill>
                  <a:srgbClr val="FF0000"/>
                </a:solidFill>
                <a:latin typeface="Tahoma" charset="0"/>
              </a:rPr>
              <a:t>11111</a:t>
            </a:r>
            <a:r>
              <a:rPr lang="en-US" sz="1600" dirty="0" smtClean="0">
                <a:latin typeface="Tahoma" charset="0"/>
              </a:rPr>
              <a:t>000 </a:t>
            </a:r>
            <a:r>
              <a:rPr lang="en-US" sz="1600" dirty="0">
                <a:latin typeface="Tahoma" charset="0"/>
              </a:rPr>
              <a:t>00000000 </a:t>
            </a:r>
          </a:p>
        </p:txBody>
      </p:sp>
      <p:sp>
        <p:nvSpPr>
          <p:cNvPr id="13" name="Rectangle 2"/>
          <p:cNvSpPr>
            <a:spLocks noGrp="1" noChangeArrowheads="1"/>
          </p:cNvSpPr>
          <p:nvPr>
            <p:ph type="title"/>
          </p:nvPr>
        </p:nvSpPr>
        <p:spPr>
          <a:xfrm>
            <a:off x="363538" y="77820"/>
            <a:ext cx="8229600" cy="961067"/>
          </a:xfrm>
        </p:spPr>
        <p:txBody>
          <a:bodyPr/>
          <a:lstStyle/>
          <a:p>
            <a:pPr eaLnBrk="1" hangingPunct="1"/>
            <a:r>
              <a:rPr lang="en-US" sz="3600" dirty="0" smtClean="0"/>
              <a:t>C</a:t>
            </a:r>
            <a:r>
              <a:rPr lang="tr-TR" sz="3600" dirty="0" smtClean="0"/>
              <a:t>I</a:t>
            </a:r>
            <a:r>
              <a:rPr lang="en-US" sz="3600" dirty="0" smtClean="0"/>
              <a:t>DR –Look-up: Example 1</a:t>
            </a:r>
          </a:p>
        </p:txBody>
      </p:sp>
      <p:graphicFrame>
        <p:nvGraphicFramePr>
          <p:cNvPr id="14" name="Table 13"/>
          <p:cNvGraphicFramePr>
            <a:graphicFrameLocks noGrp="1"/>
          </p:cNvGraphicFramePr>
          <p:nvPr>
            <p:extLst>
              <p:ext uri="{D42A27DB-BD31-4B8C-83A1-F6EECF244321}">
                <p14:modId xmlns:p14="http://schemas.microsoft.com/office/powerpoint/2010/main" val="3065934438"/>
              </p:ext>
            </p:extLst>
          </p:nvPr>
        </p:nvGraphicFramePr>
        <p:xfrm>
          <a:off x="4860864" y="1002904"/>
          <a:ext cx="4054536" cy="1483360"/>
        </p:xfrm>
        <a:graphic>
          <a:graphicData uri="http://schemas.openxmlformats.org/drawingml/2006/table">
            <a:tbl>
              <a:tblPr firstRow="1" bandRow="1">
                <a:tableStyleId>{5940675A-B579-460E-94D1-54222C63F5DA}</a:tableStyleId>
              </a:tblPr>
              <a:tblGrid>
                <a:gridCol w="1645585"/>
                <a:gridCol w="2408951"/>
              </a:tblGrid>
              <a:tr h="370840">
                <a:tc>
                  <a:txBody>
                    <a:bodyPr/>
                    <a:lstStyle/>
                    <a:p>
                      <a:r>
                        <a:rPr lang="en-US" sz="1600" dirty="0" smtClean="0"/>
                        <a:t>Subnet</a:t>
                      </a:r>
                      <a:endParaRPr lang="en-US" sz="1600" dirty="0"/>
                    </a:p>
                  </a:txBody>
                  <a:tcPr/>
                </a:tc>
                <a:tc>
                  <a:txBody>
                    <a:bodyPr/>
                    <a:lstStyle/>
                    <a:p>
                      <a:r>
                        <a:rPr lang="en-US" dirty="0" smtClean="0"/>
                        <a:t>Interface</a:t>
                      </a:r>
                      <a:endParaRPr lang="en-US" dirty="0"/>
                    </a:p>
                  </a:txBody>
                  <a:tcPr/>
                </a:tc>
              </a:tr>
              <a:tr h="370840">
                <a:tc>
                  <a:txBody>
                    <a:bodyPr/>
                    <a:lstStyle/>
                    <a:p>
                      <a:r>
                        <a:rPr lang="en-US" sz="1600" dirty="0" smtClean="0">
                          <a:solidFill>
                            <a:srgbClr val="FF0000"/>
                          </a:solidFill>
                          <a:latin typeface="Tahoma" charset="0"/>
                        </a:rPr>
                        <a:t>223.24.0.0/20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223.24.8.0/22</a:t>
                      </a:r>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223.24.16.0/21</a:t>
                      </a:r>
                      <a:endParaRPr lang="en-US" sz="1600" dirty="0"/>
                    </a:p>
                  </a:txBody>
                  <a:tcPr/>
                </a:tc>
                <a:tc>
                  <a:txBody>
                    <a:bodyPr/>
                    <a:lstStyle/>
                    <a:p>
                      <a:r>
                        <a:rPr lang="en-US" dirty="0" smtClean="0"/>
                        <a:t>3</a:t>
                      </a:r>
                      <a:endParaRPr lang="en-US" dirty="0"/>
                    </a:p>
                  </a:txBody>
                  <a:tcPr/>
                </a:tc>
              </a:tr>
            </a:tbl>
          </a:graphicData>
        </a:graphic>
      </p:graphicFrame>
      <p:sp>
        <p:nvSpPr>
          <p:cNvPr id="15" name="Rectangle 6"/>
          <p:cNvSpPr>
            <a:spLocks noChangeArrowheads="1"/>
          </p:cNvSpPr>
          <p:nvPr/>
        </p:nvSpPr>
        <p:spPr bwMode="auto">
          <a:xfrm>
            <a:off x="7842953" y="5327666"/>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a:solidFill>
                  <a:srgbClr val="FF0000"/>
                </a:solidFill>
              </a:rPr>
              <a:t>NO MATCH!</a:t>
            </a:r>
          </a:p>
        </p:txBody>
      </p:sp>
      <p:sp>
        <p:nvSpPr>
          <p:cNvPr id="16" name="Rectangle 6"/>
          <p:cNvSpPr>
            <a:spLocks noChangeArrowheads="1"/>
          </p:cNvSpPr>
          <p:nvPr/>
        </p:nvSpPr>
        <p:spPr bwMode="auto">
          <a:xfrm>
            <a:off x="7446136" y="4743450"/>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BOOL AND</a:t>
            </a:r>
            <a:endParaRPr lang="en-US" b="1" dirty="0">
              <a:solidFill>
                <a:srgbClr val="FF0000"/>
              </a:solidFill>
            </a:endParaRPr>
          </a:p>
        </p:txBody>
      </p:sp>
      <p:sp>
        <p:nvSpPr>
          <p:cNvPr id="17" name="TextBox 16"/>
          <p:cNvSpPr txBox="1"/>
          <p:nvPr/>
        </p:nvSpPr>
        <p:spPr>
          <a:xfrm>
            <a:off x="5781439" y="4659836"/>
            <a:ext cx="1838965" cy="369332"/>
          </a:xfrm>
          <a:prstGeom prst="rect">
            <a:avLst/>
          </a:prstGeom>
          <a:noFill/>
        </p:spPr>
        <p:txBody>
          <a:bodyPr wrap="none" rtlCol="0">
            <a:spAutoFit/>
          </a:bodyPr>
          <a:lstStyle/>
          <a:p>
            <a:r>
              <a:rPr lang="en-US" dirty="0" err="1" smtClean="0"/>
              <a:t>Dest</a:t>
            </a:r>
            <a:r>
              <a:rPr lang="en-US" dirty="0" smtClean="0"/>
              <a:t> Address</a:t>
            </a:r>
            <a:endParaRPr lang="tr-TR" dirty="0"/>
          </a:p>
        </p:txBody>
      </p:sp>
      <p:sp>
        <p:nvSpPr>
          <p:cNvPr id="18" name="TextBox 17"/>
          <p:cNvSpPr txBox="1"/>
          <p:nvPr/>
        </p:nvSpPr>
        <p:spPr>
          <a:xfrm>
            <a:off x="5781439" y="4979717"/>
            <a:ext cx="1425390" cy="369332"/>
          </a:xfrm>
          <a:prstGeom prst="rect">
            <a:avLst/>
          </a:prstGeom>
          <a:noFill/>
        </p:spPr>
        <p:txBody>
          <a:bodyPr wrap="none" rtlCol="0">
            <a:spAutoFit/>
          </a:bodyPr>
          <a:lstStyle/>
          <a:p>
            <a:r>
              <a:rPr lang="en-US" dirty="0" smtClean="0"/>
              <a:t>Mask of B</a:t>
            </a:r>
            <a:endParaRPr lang="tr-TR" dirty="0"/>
          </a:p>
        </p:txBody>
      </p:sp>
      <p:cxnSp>
        <p:nvCxnSpPr>
          <p:cNvPr id="19" name="Straight Arrow Connector 18"/>
          <p:cNvCxnSpPr>
            <a:stCxn id="17" idx="3"/>
          </p:cNvCxnSpPr>
          <p:nvPr/>
        </p:nvCxnSpPr>
        <p:spPr bwMode="auto">
          <a:xfrm>
            <a:off x="7620404" y="4844502"/>
            <a:ext cx="426316" cy="184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7049319" y="5121243"/>
            <a:ext cx="445062" cy="30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p:cNvSpPr txBox="1"/>
          <p:nvPr/>
        </p:nvSpPr>
        <p:spPr>
          <a:xfrm>
            <a:off x="5781439" y="5291041"/>
            <a:ext cx="1563248" cy="369332"/>
          </a:xfrm>
          <a:prstGeom prst="rect">
            <a:avLst/>
          </a:prstGeom>
          <a:noFill/>
        </p:spPr>
        <p:txBody>
          <a:bodyPr wrap="none" rtlCol="0">
            <a:spAutoFit/>
          </a:bodyPr>
          <a:lstStyle/>
          <a:p>
            <a:r>
              <a:rPr lang="en-US" dirty="0" smtClean="0"/>
              <a:t>AND Result</a:t>
            </a:r>
            <a:endParaRPr lang="tr-TR" dirty="0"/>
          </a:p>
        </p:txBody>
      </p:sp>
      <p:sp>
        <p:nvSpPr>
          <p:cNvPr id="22" name="TextBox 21"/>
          <p:cNvSpPr txBox="1"/>
          <p:nvPr/>
        </p:nvSpPr>
        <p:spPr>
          <a:xfrm>
            <a:off x="5781439" y="5641337"/>
            <a:ext cx="1425390" cy="369332"/>
          </a:xfrm>
          <a:prstGeom prst="rect">
            <a:avLst/>
          </a:prstGeom>
          <a:noFill/>
        </p:spPr>
        <p:txBody>
          <a:bodyPr wrap="none" rtlCol="0">
            <a:spAutoFit/>
          </a:bodyPr>
          <a:lstStyle/>
          <a:p>
            <a:r>
              <a:rPr lang="en-US" dirty="0" smtClean="0"/>
              <a:t>B address</a:t>
            </a:r>
            <a:endParaRPr lang="tr-TR" dirty="0"/>
          </a:p>
        </p:txBody>
      </p:sp>
      <p:cxnSp>
        <p:nvCxnSpPr>
          <p:cNvPr id="23" name="Straight Arrow Connector 22"/>
          <p:cNvCxnSpPr>
            <a:stCxn id="21" idx="3"/>
          </p:cNvCxnSpPr>
          <p:nvPr/>
        </p:nvCxnSpPr>
        <p:spPr bwMode="auto">
          <a:xfrm>
            <a:off x="7344687" y="5475707"/>
            <a:ext cx="498266" cy="2154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22" idx="3"/>
          </p:cNvCxnSpPr>
          <p:nvPr/>
        </p:nvCxnSpPr>
        <p:spPr bwMode="auto">
          <a:xfrm flipV="1">
            <a:off x="7206829" y="5697538"/>
            <a:ext cx="514771" cy="1284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3983112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AC4F920-EF7B-408A-8F2B-2990C30A7CC3}" type="datetime1">
              <a:rPr lang="en-US" smtClean="0">
                <a:latin typeface="Verdana" pitchFamily="34" charset="0"/>
              </a:rPr>
              <a:pPr/>
              <a:t>4/12/2017</a:t>
            </a:fld>
            <a:endParaRPr lang="en-US" smtClean="0">
              <a:latin typeface="Verdana" pitchFamily="34" charset="0"/>
            </a:endParaRPr>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F9C0C58-04B7-4CE2-9E84-3B4BB0E36EC8}" type="slidenum">
              <a:rPr lang="en-US" smtClean="0">
                <a:latin typeface="Verdana" pitchFamily="34" charset="0"/>
              </a:rPr>
              <a:pPr/>
              <a:t>36</a:t>
            </a:fld>
            <a:endParaRPr lang="en-US" smtClean="0">
              <a:latin typeface="Verdana" pitchFamily="34" charset="0"/>
            </a:endParaRPr>
          </a:p>
        </p:txBody>
      </p:sp>
      <p:sp>
        <p:nvSpPr>
          <p:cNvPr id="1274883" name="Rectangle 3"/>
          <p:cNvSpPr>
            <a:spLocks noGrp="1" noChangeArrowheads="1"/>
          </p:cNvSpPr>
          <p:nvPr>
            <p:ph type="body" idx="1"/>
          </p:nvPr>
        </p:nvSpPr>
        <p:spPr>
          <a:xfrm>
            <a:off x="433388" y="3881438"/>
            <a:ext cx="8382000" cy="1724025"/>
          </a:xfrm>
          <a:noFill/>
        </p:spPr>
        <p:txBody>
          <a:bodyPr/>
          <a:lstStyle/>
          <a:p>
            <a:pPr marL="609600" indent="-609600" eaLnBrk="1" hangingPunct="1">
              <a:lnSpc>
                <a:spcPct val="80000"/>
              </a:lnSpc>
            </a:pPr>
            <a:r>
              <a:rPr lang="en-US" sz="2000" dirty="0" smtClean="0"/>
              <a:t>A packet comes in addressed to </a:t>
            </a:r>
            <a:r>
              <a:rPr lang="en-US" sz="2000" dirty="0">
                <a:latin typeface="Tahoma" charset="0"/>
              </a:rPr>
              <a:t>223.24.19.167</a:t>
            </a:r>
          </a:p>
          <a:p>
            <a:pPr marL="609600" indent="-609600" eaLnBrk="1" hangingPunct="1">
              <a:lnSpc>
                <a:spcPct val="80000"/>
              </a:lnSpc>
            </a:pPr>
            <a:r>
              <a:rPr lang="en-US" sz="2000" dirty="0" smtClean="0"/>
              <a:t>Binary: </a:t>
            </a:r>
            <a:r>
              <a:rPr lang="en-US" sz="2000" dirty="0">
                <a:latin typeface="Tahoma" charset="0"/>
              </a:rPr>
              <a:t>11011111 00011000 00010011 10100111 </a:t>
            </a:r>
            <a:endParaRPr lang="en-US" sz="2000" dirty="0" smtClean="0"/>
          </a:p>
          <a:p>
            <a:pPr marL="609600" indent="-609600" eaLnBrk="1" hangingPunct="1">
              <a:lnSpc>
                <a:spcPct val="80000"/>
              </a:lnSpc>
              <a:buFont typeface="+mj-lt"/>
              <a:buAutoNum type="arabicPeriod" startAt="2"/>
            </a:pPr>
            <a:r>
              <a:rPr lang="en-US" sz="2000" dirty="0" smtClean="0"/>
              <a:t>Packet address is Boolean </a:t>
            </a:r>
            <a:r>
              <a:rPr lang="en-US" sz="2000" dirty="0" err="1" smtClean="0"/>
              <a:t>ANDed</a:t>
            </a:r>
            <a:r>
              <a:rPr lang="en-US" sz="2000" dirty="0" smtClean="0"/>
              <a:t> with Subnet C mask</a:t>
            </a:r>
          </a:p>
          <a:p>
            <a:pPr marL="609600" indent="-609600" eaLnBrk="1" hangingPunct="1">
              <a:lnSpc>
                <a:spcPct val="80000"/>
              </a:lnSpc>
              <a:buFontTx/>
              <a:buNone/>
            </a:pPr>
            <a:r>
              <a:rPr lang="en-US" sz="2000" dirty="0" smtClean="0">
                <a:solidFill>
                  <a:srgbClr val="FF0000"/>
                </a:solidFill>
              </a:rPr>
              <a:t>	</a:t>
            </a:r>
            <a:r>
              <a:rPr lang="en-US" sz="2000" dirty="0" smtClean="0">
                <a:solidFill>
                  <a:srgbClr val="FF0000"/>
                </a:solidFill>
                <a:latin typeface="Tahoma" charset="0"/>
              </a:rPr>
              <a:t> 11011111 00011000 00010</a:t>
            </a:r>
            <a:r>
              <a:rPr lang="en-US" sz="2000" dirty="0" smtClean="0">
                <a:latin typeface="Tahoma" charset="0"/>
              </a:rPr>
              <a:t>011 10100111 </a:t>
            </a:r>
            <a:endParaRPr lang="en-US" sz="2000" dirty="0" smtClean="0"/>
          </a:p>
          <a:p>
            <a:pPr marL="609600" indent="-609600" eaLnBrk="1" hangingPunct="1">
              <a:lnSpc>
                <a:spcPct val="80000"/>
              </a:lnSpc>
              <a:buFontTx/>
              <a:buNone/>
            </a:pPr>
            <a:r>
              <a:rPr lang="en-US" sz="2000" dirty="0" smtClean="0"/>
              <a:t>	 </a:t>
            </a:r>
            <a:r>
              <a:rPr lang="en-US" sz="2000" dirty="0">
                <a:solidFill>
                  <a:srgbClr val="FF0000"/>
                </a:solidFill>
                <a:latin typeface="Tahoma" charset="0"/>
              </a:rPr>
              <a:t>11111111 11111111 </a:t>
            </a:r>
            <a:r>
              <a:rPr lang="en-US" sz="2000" dirty="0" smtClean="0">
                <a:solidFill>
                  <a:srgbClr val="FF0000"/>
                </a:solidFill>
                <a:latin typeface="Tahoma" charset="0"/>
              </a:rPr>
              <a:t>11111</a:t>
            </a:r>
            <a:r>
              <a:rPr lang="en-US" sz="2000" dirty="0" smtClean="0">
                <a:latin typeface="Tahoma" charset="0"/>
              </a:rPr>
              <a:t>000 </a:t>
            </a:r>
            <a:r>
              <a:rPr lang="en-US" sz="2000" dirty="0" smtClean="0">
                <a:latin typeface="Tahoma" charset="0"/>
              </a:rPr>
              <a:t>00000000 </a:t>
            </a:r>
          </a:p>
          <a:p>
            <a:pPr marL="609600" indent="-609600" eaLnBrk="1" hangingPunct="1">
              <a:lnSpc>
                <a:spcPct val="80000"/>
              </a:lnSpc>
              <a:buFontTx/>
              <a:buNone/>
            </a:pPr>
            <a:r>
              <a:rPr lang="en-US" sz="2000" dirty="0" smtClean="0">
                <a:solidFill>
                  <a:srgbClr val="FF0000"/>
                </a:solidFill>
                <a:latin typeface="Tahoma" charset="0"/>
              </a:rPr>
              <a:t>	 11011111 </a:t>
            </a:r>
            <a:r>
              <a:rPr lang="en-US" sz="2000" dirty="0">
                <a:solidFill>
                  <a:srgbClr val="FF0000"/>
                </a:solidFill>
                <a:latin typeface="Tahoma" charset="0"/>
              </a:rPr>
              <a:t>00011000 </a:t>
            </a:r>
            <a:r>
              <a:rPr lang="en-US" sz="2000" dirty="0" smtClean="0">
                <a:solidFill>
                  <a:srgbClr val="FF0000"/>
                </a:solidFill>
                <a:latin typeface="Tahoma" charset="0"/>
              </a:rPr>
              <a:t>00010</a:t>
            </a:r>
            <a:r>
              <a:rPr lang="en-US" sz="2000" dirty="0" smtClean="0">
                <a:solidFill>
                  <a:schemeClr val="accent2">
                    <a:lumMod val="60000"/>
                    <a:lumOff val="40000"/>
                  </a:schemeClr>
                </a:solidFill>
                <a:latin typeface="Tahoma" charset="0"/>
              </a:rPr>
              <a:t>000 00000000</a:t>
            </a:r>
          </a:p>
          <a:p>
            <a:pPr marL="609600" indent="-609600" eaLnBrk="1" hangingPunct="1">
              <a:lnSpc>
                <a:spcPct val="80000"/>
              </a:lnSpc>
              <a:buFontTx/>
              <a:buNone/>
            </a:pPr>
            <a:r>
              <a:rPr lang="en-US" sz="2000" dirty="0" smtClean="0">
                <a:latin typeface="Tahoma" charset="0"/>
              </a:rPr>
              <a:t>      C:</a:t>
            </a:r>
            <a:r>
              <a:rPr lang="en-US" sz="2000" dirty="0" smtClean="0">
                <a:solidFill>
                  <a:srgbClr val="FF0000"/>
                </a:solidFill>
                <a:latin typeface="Tahoma" charset="0"/>
              </a:rPr>
              <a:t>11011111 </a:t>
            </a:r>
            <a:r>
              <a:rPr lang="en-US" sz="2000" dirty="0">
                <a:solidFill>
                  <a:srgbClr val="FF0000"/>
                </a:solidFill>
                <a:latin typeface="Tahoma" charset="0"/>
              </a:rPr>
              <a:t>00011000 00010</a:t>
            </a:r>
            <a:r>
              <a:rPr lang="en-US" sz="2000" dirty="0">
                <a:latin typeface="Tahoma" charset="0"/>
              </a:rPr>
              <a:t>000 00000000 </a:t>
            </a:r>
            <a:endParaRPr lang="en-US" sz="2000" dirty="0" smtClean="0">
              <a:latin typeface="Tahoma" charset="0"/>
            </a:endParaRPr>
          </a:p>
          <a:p>
            <a:pPr marL="609600" indent="-609600" eaLnBrk="1" hangingPunct="1">
              <a:lnSpc>
                <a:spcPct val="80000"/>
              </a:lnSpc>
              <a:buFontTx/>
              <a:buNone/>
            </a:pPr>
            <a:endParaRPr lang="en-US" sz="2000" dirty="0" smtClean="0"/>
          </a:p>
        </p:txBody>
      </p:sp>
      <p:sp>
        <p:nvSpPr>
          <p:cNvPr id="1274886" name="Rectangle 6"/>
          <p:cNvSpPr>
            <a:spLocks noChangeArrowheads="1"/>
          </p:cNvSpPr>
          <p:nvPr/>
        </p:nvSpPr>
        <p:spPr bwMode="auto">
          <a:xfrm>
            <a:off x="7740229" y="5899958"/>
            <a:ext cx="117517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MATCH!</a:t>
            </a:r>
          </a:p>
          <a:p>
            <a:pPr>
              <a:spcBef>
                <a:spcPct val="0"/>
              </a:spcBef>
            </a:pPr>
            <a:r>
              <a:rPr lang="en-US" sz="1400" b="1" dirty="0" smtClean="0">
                <a:solidFill>
                  <a:srgbClr val="FF0000"/>
                </a:solidFill>
              </a:rPr>
              <a:t>-&gt;Forward </a:t>
            </a:r>
          </a:p>
          <a:p>
            <a:pPr>
              <a:spcBef>
                <a:spcPct val="0"/>
              </a:spcBef>
            </a:pPr>
            <a:r>
              <a:rPr lang="en-US" sz="1400" b="1" dirty="0" smtClean="0">
                <a:solidFill>
                  <a:srgbClr val="FF0000"/>
                </a:solidFill>
              </a:rPr>
              <a:t>to </a:t>
            </a:r>
          </a:p>
          <a:p>
            <a:pPr>
              <a:spcBef>
                <a:spcPct val="0"/>
              </a:spcBef>
            </a:pPr>
            <a:r>
              <a:rPr lang="en-US" sz="1400" b="1" dirty="0" smtClean="0">
                <a:solidFill>
                  <a:srgbClr val="FF0000"/>
                </a:solidFill>
              </a:rPr>
              <a:t>interface </a:t>
            </a:r>
          </a:p>
          <a:p>
            <a:pPr>
              <a:spcBef>
                <a:spcPct val="0"/>
              </a:spcBef>
            </a:pPr>
            <a:r>
              <a:rPr lang="en-US" sz="1400" b="1" dirty="0" smtClean="0">
                <a:solidFill>
                  <a:srgbClr val="FF0000"/>
                </a:solidFill>
              </a:rPr>
              <a:t>3</a:t>
            </a:r>
            <a:endParaRPr lang="en-US" sz="1400" b="1" dirty="0">
              <a:solidFill>
                <a:srgbClr val="FF0000"/>
              </a:solidFill>
            </a:endParaRPr>
          </a:p>
        </p:txBody>
      </p:sp>
      <p:sp>
        <p:nvSpPr>
          <p:cNvPr id="31753" name="Text Box 7"/>
          <p:cNvSpPr txBox="1">
            <a:spLocks noChangeArrowheads="1"/>
          </p:cNvSpPr>
          <p:nvPr/>
        </p:nvSpPr>
        <p:spPr bwMode="auto">
          <a:xfrm>
            <a:off x="363538" y="1611313"/>
            <a:ext cx="290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solidFill>
                  <a:srgbClr val="FF0000"/>
                </a:solidFill>
              </a:rPr>
              <a:t>ROUTER’S FORWARDING TABLE</a:t>
            </a:r>
          </a:p>
        </p:txBody>
      </p:sp>
      <p:sp>
        <p:nvSpPr>
          <p:cNvPr id="12" name="Text Box 5"/>
          <p:cNvSpPr txBox="1">
            <a:spLocks noChangeArrowheads="1"/>
          </p:cNvSpPr>
          <p:nvPr/>
        </p:nvSpPr>
        <p:spPr bwMode="auto">
          <a:xfrm>
            <a:off x="152400" y="2719388"/>
            <a:ext cx="876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eaLnBrk="1" hangingPunct="1">
              <a:spcBef>
                <a:spcPct val="0"/>
              </a:spcBef>
            </a:pPr>
            <a:r>
              <a:rPr lang="en-US" sz="1600" dirty="0">
                <a:latin typeface="Tahoma" charset="0"/>
              </a:rPr>
              <a:t>Address 					Mask </a:t>
            </a:r>
          </a:p>
          <a:p>
            <a:pPr eaLnBrk="1" hangingPunct="1"/>
            <a:r>
              <a:rPr lang="en-US" sz="1600" dirty="0" smtClean="0">
                <a:latin typeface="Tahoma" charset="0"/>
              </a:rPr>
              <a:t>A: </a:t>
            </a:r>
            <a:r>
              <a:rPr lang="en-US" sz="1600" dirty="0">
                <a:solidFill>
                  <a:srgbClr val="FF0000"/>
                </a:solidFill>
                <a:latin typeface="Tahoma" charset="0"/>
              </a:rPr>
              <a:t>11011111 00011000 0000</a:t>
            </a:r>
            <a:r>
              <a:rPr lang="en-US" sz="1600" dirty="0">
                <a:latin typeface="Tahoma" charset="0"/>
              </a:rPr>
              <a:t>0000 00000000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en-US" sz="1600" dirty="0" smtClean="0">
                <a:latin typeface="Tahoma" charset="0"/>
              </a:rPr>
              <a:t>0000 </a:t>
            </a:r>
            <a:r>
              <a:rPr lang="en-US" sz="1600" dirty="0">
                <a:latin typeface="Tahoma" charset="0"/>
              </a:rPr>
              <a:t>00000000 </a:t>
            </a:r>
          </a:p>
          <a:p>
            <a:pPr eaLnBrk="1" hangingPunct="1"/>
            <a:r>
              <a:rPr lang="en-US" sz="1600" dirty="0" smtClean="0">
                <a:latin typeface="Tahoma" charset="0"/>
              </a:rPr>
              <a:t>B: </a:t>
            </a:r>
            <a:r>
              <a:rPr lang="en-US" sz="1600" dirty="0">
                <a:solidFill>
                  <a:srgbClr val="FF0000"/>
                </a:solidFill>
                <a:latin typeface="Tahoma" charset="0"/>
              </a:rPr>
              <a:t>11011111 00011000 000010</a:t>
            </a:r>
            <a:r>
              <a:rPr lang="en-US" sz="1600" dirty="0">
                <a:latin typeface="Tahoma" charset="0"/>
              </a:rPr>
              <a:t>00 00000000 	</a:t>
            </a:r>
            <a:r>
              <a:rPr lang="en-US" sz="1600" dirty="0">
                <a:solidFill>
                  <a:srgbClr val="FF0000"/>
                </a:solidFill>
                <a:latin typeface="Tahoma" charset="0"/>
              </a:rPr>
              <a:t>11111111 11111111 111111</a:t>
            </a:r>
            <a:r>
              <a:rPr lang="en-US" sz="1600" dirty="0">
                <a:latin typeface="Tahoma" charset="0"/>
              </a:rPr>
              <a:t>00 00000000 </a:t>
            </a:r>
          </a:p>
          <a:p>
            <a:pPr eaLnBrk="1" hangingPunct="1"/>
            <a:r>
              <a:rPr lang="en-US" sz="1600" dirty="0" smtClean="0">
                <a:latin typeface="Tahoma" charset="0"/>
              </a:rPr>
              <a:t>C: </a:t>
            </a:r>
            <a:r>
              <a:rPr lang="en-US" sz="1600" dirty="0">
                <a:solidFill>
                  <a:srgbClr val="FF0000"/>
                </a:solidFill>
                <a:latin typeface="Tahoma" charset="0"/>
              </a:rPr>
              <a:t>11011111 00011000 00010</a:t>
            </a:r>
            <a:r>
              <a:rPr lang="en-US" sz="1600" dirty="0">
                <a:latin typeface="Tahoma" charset="0"/>
              </a:rPr>
              <a:t>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tr-TR" sz="1600" dirty="0" smtClean="0">
                <a:solidFill>
                  <a:srgbClr val="FF0000"/>
                </a:solidFill>
                <a:latin typeface="Tahoma" charset="0"/>
              </a:rPr>
              <a:t>1</a:t>
            </a:r>
            <a:r>
              <a:rPr lang="en-US" sz="1600" dirty="0" smtClean="0">
                <a:latin typeface="Tahoma" charset="0"/>
              </a:rPr>
              <a:t>000 </a:t>
            </a:r>
            <a:r>
              <a:rPr lang="en-US" sz="1600" dirty="0">
                <a:latin typeface="Tahoma" charset="0"/>
              </a:rPr>
              <a:t>00000000 </a:t>
            </a:r>
          </a:p>
        </p:txBody>
      </p:sp>
      <p:sp>
        <p:nvSpPr>
          <p:cNvPr id="13" name="Rectangle 2"/>
          <p:cNvSpPr>
            <a:spLocks noGrp="1" noChangeArrowheads="1"/>
          </p:cNvSpPr>
          <p:nvPr>
            <p:ph type="title"/>
          </p:nvPr>
        </p:nvSpPr>
        <p:spPr>
          <a:xfrm>
            <a:off x="363538" y="77820"/>
            <a:ext cx="8229600" cy="961067"/>
          </a:xfrm>
        </p:spPr>
        <p:txBody>
          <a:bodyPr/>
          <a:lstStyle/>
          <a:p>
            <a:pPr eaLnBrk="1" hangingPunct="1"/>
            <a:r>
              <a:rPr lang="en-US" sz="3600" dirty="0" smtClean="0"/>
              <a:t>C</a:t>
            </a:r>
            <a:r>
              <a:rPr lang="tr-TR" sz="3600" dirty="0" smtClean="0"/>
              <a:t>I</a:t>
            </a:r>
            <a:r>
              <a:rPr lang="en-US" sz="3600" dirty="0" smtClean="0"/>
              <a:t>DR –Look-up: Example 1</a:t>
            </a:r>
          </a:p>
        </p:txBody>
      </p:sp>
      <p:graphicFrame>
        <p:nvGraphicFramePr>
          <p:cNvPr id="14" name="Table 13"/>
          <p:cNvGraphicFramePr>
            <a:graphicFrameLocks noGrp="1"/>
          </p:cNvGraphicFramePr>
          <p:nvPr>
            <p:extLst>
              <p:ext uri="{D42A27DB-BD31-4B8C-83A1-F6EECF244321}">
                <p14:modId xmlns:p14="http://schemas.microsoft.com/office/powerpoint/2010/main" val="465126556"/>
              </p:ext>
            </p:extLst>
          </p:nvPr>
        </p:nvGraphicFramePr>
        <p:xfrm>
          <a:off x="4860864" y="1002904"/>
          <a:ext cx="4054536" cy="1483360"/>
        </p:xfrm>
        <a:graphic>
          <a:graphicData uri="http://schemas.openxmlformats.org/drawingml/2006/table">
            <a:tbl>
              <a:tblPr firstRow="1" bandRow="1">
                <a:tableStyleId>{5940675A-B579-460E-94D1-54222C63F5DA}</a:tableStyleId>
              </a:tblPr>
              <a:tblGrid>
                <a:gridCol w="1645585"/>
                <a:gridCol w="2408951"/>
              </a:tblGrid>
              <a:tr h="370840">
                <a:tc>
                  <a:txBody>
                    <a:bodyPr/>
                    <a:lstStyle/>
                    <a:p>
                      <a:r>
                        <a:rPr lang="en-US" sz="1600" dirty="0" smtClean="0"/>
                        <a:t>Subnet</a:t>
                      </a:r>
                      <a:endParaRPr lang="en-US" sz="1600" dirty="0"/>
                    </a:p>
                  </a:txBody>
                  <a:tcPr/>
                </a:tc>
                <a:tc>
                  <a:txBody>
                    <a:bodyPr/>
                    <a:lstStyle/>
                    <a:p>
                      <a:r>
                        <a:rPr lang="en-US" dirty="0" smtClean="0"/>
                        <a:t>Interface</a:t>
                      </a:r>
                      <a:endParaRPr lang="en-US" dirty="0"/>
                    </a:p>
                  </a:txBody>
                  <a:tcPr/>
                </a:tc>
              </a:tr>
              <a:tr h="370840">
                <a:tc>
                  <a:txBody>
                    <a:bodyPr/>
                    <a:lstStyle/>
                    <a:p>
                      <a:r>
                        <a:rPr lang="en-US" sz="1600" dirty="0" smtClean="0">
                          <a:solidFill>
                            <a:srgbClr val="FF0000"/>
                          </a:solidFill>
                          <a:latin typeface="Tahoma" charset="0"/>
                        </a:rPr>
                        <a:t>223.24.0.0/20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223.24.8.0/22</a:t>
                      </a:r>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223.24.16.0/21</a:t>
                      </a:r>
                      <a:endParaRPr lang="en-US" sz="1600" dirty="0"/>
                    </a:p>
                  </a:txBody>
                  <a:tcPr/>
                </a:tc>
                <a:tc>
                  <a:txBody>
                    <a:bodyPr/>
                    <a:lstStyle/>
                    <a:p>
                      <a:r>
                        <a:rPr lang="en-US" dirty="0" smtClean="0"/>
                        <a:t>3</a:t>
                      </a:r>
                      <a:endParaRPr lang="en-US" dirty="0"/>
                    </a:p>
                  </a:txBody>
                  <a:tcPr/>
                </a:tc>
              </a:tr>
            </a:tbl>
          </a:graphicData>
        </a:graphic>
      </p:graphicFrame>
      <p:sp>
        <p:nvSpPr>
          <p:cNvPr id="16" name="Rectangle 6"/>
          <p:cNvSpPr>
            <a:spLocks noChangeArrowheads="1"/>
          </p:cNvSpPr>
          <p:nvPr/>
        </p:nvSpPr>
        <p:spPr bwMode="auto">
          <a:xfrm>
            <a:off x="7494381" y="4662892"/>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BOOL AND</a:t>
            </a:r>
            <a:endParaRPr lang="en-US" b="1" dirty="0">
              <a:solidFill>
                <a:srgbClr val="FF0000"/>
              </a:solidFill>
            </a:endParaRPr>
          </a:p>
        </p:txBody>
      </p:sp>
      <p:sp>
        <p:nvSpPr>
          <p:cNvPr id="17" name="TextBox 16"/>
          <p:cNvSpPr txBox="1"/>
          <p:nvPr/>
        </p:nvSpPr>
        <p:spPr>
          <a:xfrm>
            <a:off x="5781439" y="4659836"/>
            <a:ext cx="1838965" cy="369332"/>
          </a:xfrm>
          <a:prstGeom prst="rect">
            <a:avLst/>
          </a:prstGeom>
          <a:noFill/>
        </p:spPr>
        <p:txBody>
          <a:bodyPr wrap="none" rtlCol="0">
            <a:spAutoFit/>
          </a:bodyPr>
          <a:lstStyle/>
          <a:p>
            <a:r>
              <a:rPr lang="en-US" dirty="0" err="1" smtClean="0"/>
              <a:t>Dest</a:t>
            </a:r>
            <a:r>
              <a:rPr lang="en-US" dirty="0" smtClean="0"/>
              <a:t> Address</a:t>
            </a:r>
            <a:endParaRPr lang="tr-TR" dirty="0"/>
          </a:p>
        </p:txBody>
      </p:sp>
      <p:sp>
        <p:nvSpPr>
          <p:cNvPr id="18" name="TextBox 17"/>
          <p:cNvSpPr txBox="1"/>
          <p:nvPr/>
        </p:nvSpPr>
        <p:spPr>
          <a:xfrm>
            <a:off x="5781439" y="4979717"/>
            <a:ext cx="1425390" cy="369332"/>
          </a:xfrm>
          <a:prstGeom prst="rect">
            <a:avLst/>
          </a:prstGeom>
          <a:noFill/>
        </p:spPr>
        <p:txBody>
          <a:bodyPr wrap="none" rtlCol="0">
            <a:spAutoFit/>
          </a:bodyPr>
          <a:lstStyle/>
          <a:p>
            <a:r>
              <a:rPr lang="en-US" dirty="0" smtClean="0"/>
              <a:t>Mask of C</a:t>
            </a:r>
            <a:endParaRPr lang="tr-TR" dirty="0"/>
          </a:p>
        </p:txBody>
      </p:sp>
      <p:cxnSp>
        <p:nvCxnSpPr>
          <p:cNvPr id="19" name="Straight Arrow Connector 18"/>
          <p:cNvCxnSpPr>
            <a:stCxn id="17" idx="3"/>
          </p:cNvCxnSpPr>
          <p:nvPr/>
        </p:nvCxnSpPr>
        <p:spPr bwMode="auto">
          <a:xfrm>
            <a:off x="7620404" y="4844502"/>
            <a:ext cx="426316" cy="184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7049319" y="5121243"/>
            <a:ext cx="445062" cy="30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p:cNvSpPr txBox="1"/>
          <p:nvPr/>
        </p:nvSpPr>
        <p:spPr>
          <a:xfrm>
            <a:off x="5781439" y="5291041"/>
            <a:ext cx="1563248" cy="369332"/>
          </a:xfrm>
          <a:prstGeom prst="rect">
            <a:avLst/>
          </a:prstGeom>
          <a:noFill/>
        </p:spPr>
        <p:txBody>
          <a:bodyPr wrap="none" rtlCol="0">
            <a:spAutoFit/>
          </a:bodyPr>
          <a:lstStyle/>
          <a:p>
            <a:r>
              <a:rPr lang="en-US" dirty="0" smtClean="0"/>
              <a:t>AND Result</a:t>
            </a:r>
            <a:endParaRPr lang="tr-TR" dirty="0"/>
          </a:p>
        </p:txBody>
      </p:sp>
      <p:sp>
        <p:nvSpPr>
          <p:cNvPr id="22" name="TextBox 21"/>
          <p:cNvSpPr txBox="1"/>
          <p:nvPr/>
        </p:nvSpPr>
        <p:spPr>
          <a:xfrm>
            <a:off x="5781439" y="5641337"/>
            <a:ext cx="1425390" cy="369332"/>
          </a:xfrm>
          <a:prstGeom prst="rect">
            <a:avLst/>
          </a:prstGeom>
          <a:noFill/>
        </p:spPr>
        <p:txBody>
          <a:bodyPr wrap="none" rtlCol="0">
            <a:spAutoFit/>
          </a:bodyPr>
          <a:lstStyle/>
          <a:p>
            <a:r>
              <a:rPr lang="en-US" dirty="0" smtClean="0"/>
              <a:t>C address</a:t>
            </a:r>
            <a:endParaRPr lang="tr-TR" dirty="0"/>
          </a:p>
        </p:txBody>
      </p:sp>
      <p:cxnSp>
        <p:nvCxnSpPr>
          <p:cNvPr id="23" name="Straight Arrow Connector 22"/>
          <p:cNvCxnSpPr>
            <a:stCxn id="21" idx="3"/>
          </p:cNvCxnSpPr>
          <p:nvPr/>
        </p:nvCxnSpPr>
        <p:spPr bwMode="auto">
          <a:xfrm>
            <a:off x="7344687" y="5475707"/>
            <a:ext cx="498266" cy="2154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22" idx="3"/>
          </p:cNvCxnSpPr>
          <p:nvPr/>
        </p:nvCxnSpPr>
        <p:spPr bwMode="auto">
          <a:xfrm flipV="1">
            <a:off x="7206829" y="5697538"/>
            <a:ext cx="514771" cy="1284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9256127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AC4F920-EF7B-408A-8F2B-2990C30A7CC3}" type="datetime1">
              <a:rPr lang="en-US" smtClean="0">
                <a:latin typeface="Verdana" pitchFamily="34" charset="0"/>
              </a:rPr>
              <a:pPr/>
              <a:t>4/12/2017</a:t>
            </a:fld>
            <a:endParaRPr lang="en-US" smtClean="0">
              <a:latin typeface="Verdana" pitchFamily="34" charset="0"/>
            </a:endParaRPr>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F9C0C58-04B7-4CE2-9E84-3B4BB0E36EC8}" type="slidenum">
              <a:rPr lang="en-US" smtClean="0">
                <a:latin typeface="Verdana" pitchFamily="34" charset="0"/>
              </a:rPr>
              <a:pPr/>
              <a:t>37</a:t>
            </a:fld>
            <a:endParaRPr lang="en-US" dirty="0" smtClean="0">
              <a:latin typeface="Verdana" pitchFamily="34" charset="0"/>
            </a:endParaRPr>
          </a:p>
        </p:txBody>
      </p:sp>
      <p:sp>
        <p:nvSpPr>
          <p:cNvPr id="1274883" name="Rectangle 3"/>
          <p:cNvSpPr>
            <a:spLocks noGrp="1" noChangeArrowheads="1"/>
          </p:cNvSpPr>
          <p:nvPr>
            <p:ph type="body" idx="1"/>
          </p:nvPr>
        </p:nvSpPr>
        <p:spPr>
          <a:xfrm>
            <a:off x="433388" y="3881438"/>
            <a:ext cx="8382000" cy="1724025"/>
          </a:xfrm>
          <a:noFill/>
        </p:spPr>
        <p:txBody>
          <a:bodyPr/>
          <a:lstStyle/>
          <a:p>
            <a:pPr marL="609600" indent="-609600" eaLnBrk="1" hangingPunct="1">
              <a:lnSpc>
                <a:spcPct val="80000"/>
              </a:lnSpc>
            </a:pPr>
            <a:r>
              <a:rPr lang="en-US" sz="2000" dirty="0" smtClean="0"/>
              <a:t>A packet comes in addressed to </a:t>
            </a:r>
            <a:r>
              <a:rPr lang="en-US" sz="2000" dirty="0" smtClean="0">
                <a:latin typeface="Tahoma" charset="0"/>
              </a:rPr>
              <a:t>223.24.11.196</a:t>
            </a:r>
            <a:endParaRPr lang="en-US" sz="2000" dirty="0">
              <a:latin typeface="Tahoma" charset="0"/>
            </a:endParaRPr>
          </a:p>
          <a:p>
            <a:pPr marL="609600" indent="-609600" eaLnBrk="1" hangingPunct="1">
              <a:lnSpc>
                <a:spcPct val="80000"/>
              </a:lnSpc>
            </a:pPr>
            <a:r>
              <a:rPr lang="en-US" sz="2000" dirty="0" smtClean="0"/>
              <a:t>Binary: </a:t>
            </a:r>
            <a:r>
              <a:rPr lang="en-US" sz="2000" dirty="0">
                <a:latin typeface="Tahoma" charset="0"/>
              </a:rPr>
              <a:t>11011111 00011000 </a:t>
            </a:r>
            <a:r>
              <a:rPr lang="en-US" sz="2000" dirty="0" smtClean="0">
                <a:latin typeface="Tahoma" charset="0"/>
              </a:rPr>
              <a:t>00001011 11000100 </a:t>
            </a:r>
            <a:endParaRPr lang="en-US" sz="2000" dirty="0" smtClean="0"/>
          </a:p>
          <a:p>
            <a:pPr marL="609600" indent="-609600" eaLnBrk="1" hangingPunct="1">
              <a:lnSpc>
                <a:spcPct val="80000"/>
              </a:lnSpc>
              <a:buFontTx/>
              <a:buAutoNum type="arabicPeriod"/>
            </a:pPr>
            <a:r>
              <a:rPr lang="en-US" sz="2000" dirty="0" smtClean="0"/>
              <a:t>Packet address is Boolean </a:t>
            </a:r>
            <a:r>
              <a:rPr lang="en-US" sz="2000" dirty="0" err="1" smtClean="0"/>
              <a:t>ANDed</a:t>
            </a:r>
            <a:r>
              <a:rPr lang="en-US" sz="2000" dirty="0" smtClean="0"/>
              <a:t> with Subnet A mask</a:t>
            </a:r>
          </a:p>
          <a:p>
            <a:pPr marL="609600" indent="-609600" eaLnBrk="1" hangingPunct="1">
              <a:lnSpc>
                <a:spcPct val="80000"/>
              </a:lnSpc>
              <a:buFontTx/>
              <a:buNone/>
            </a:pPr>
            <a:r>
              <a:rPr lang="en-US" sz="2000" dirty="0" smtClean="0">
                <a:solidFill>
                  <a:srgbClr val="FF0000"/>
                </a:solidFill>
              </a:rPr>
              <a:t>	</a:t>
            </a:r>
            <a:r>
              <a:rPr lang="en-US" sz="2000" dirty="0">
                <a:solidFill>
                  <a:srgbClr val="FF0000"/>
                </a:solidFill>
                <a:latin typeface="Tahoma" charset="0"/>
              </a:rPr>
              <a:t> 11011111 00011000 0000</a:t>
            </a:r>
            <a:r>
              <a:rPr lang="en-US" sz="2000" dirty="0">
                <a:latin typeface="Tahoma" charset="0"/>
              </a:rPr>
              <a:t>1011 11000100 </a:t>
            </a:r>
            <a:endParaRPr lang="en-US" sz="2000" dirty="0" smtClean="0"/>
          </a:p>
          <a:p>
            <a:pPr marL="609600" indent="-609600" eaLnBrk="1" hangingPunct="1">
              <a:lnSpc>
                <a:spcPct val="80000"/>
              </a:lnSpc>
              <a:buFontTx/>
              <a:buNone/>
            </a:pPr>
            <a:r>
              <a:rPr lang="en-US" sz="2000" dirty="0" smtClean="0"/>
              <a:t>      </a:t>
            </a:r>
            <a:r>
              <a:rPr lang="en-US" sz="2000" dirty="0"/>
              <a:t> </a:t>
            </a:r>
            <a:r>
              <a:rPr lang="en-US" sz="2000" dirty="0" smtClean="0"/>
              <a:t>   </a:t>
            </a:r>
            <a:r>
              <a:rPr lang="en-US" sz="2000" dirty="0" smtClean="0">
                <a:solidFill>
                  <a:srgbClr val="FF0000"/>
                </a:solidFill>
                <a:latin typeface="Tahoma" charset="0"/>
              </a:rPr>
              <a:t>11111111 </a:t>
            </a:r>
            <a:r>
              <a:rPr lang="en-US" sz="2000" dirty="0">
                <a:solidFill>
                  <a:srgbClr val="FF0000"/>
                </a:solidFill>
                <a:latin typeface="Tahoma" charset="0"/>
              </a:rPr>
              <a:t>11111111 </a:t>
            </a:r>
            <a:r>
              <a:rPr lang="en-US" sz="2000" dirty="0" smtClean="0">
                <a:solidFill>
                  <a:srgbClr val="FF0000"/>
                </a:solidFill>
                <a:latin typeface="Tahoma" charset="0"/>
              </a:rPr>
              <a:t>1111</a:t>
            </a:r>
            <a:r>
              <a:rPr lang="en-US" sz="2000" dirty="0" smtClean="0">
                <a:latin typeface="Tahoma" charset="0"/>
              </a:rPr>
              <a:t>0000 </a:t>
            </a:r>
            <a:r>
              <a:rPr lang="en-US" sz="2000" dirty="0">
                <a:latin typeface="Tahoma" charset="0"/>
              </a:rPr>
              <a:t>00000000 </a:t>
            </a:r>
            <a:endParaRPr lang="en-US" sz="2000" dirty="0" smtClean="0">
              <a:latin typeface="Tahoma" charset="0"/>
            </a:endParaRPr>
          </a:p>
          <a:p>
            <a:pPr marL="609600" indent="-609600" eaLnBrk="1" hangingPunct="1">
              <a:lnSpc>
                <a:spcPct val="80000"/>
              </a:lnSpc>
              <a:buFontTx/>
              <a:buNone/>
            </a:pPr>
            <a:r>
              <a:rPr lang="en-US" sz="2000" dirty="0" smtClean="0">
                <a:solidFill>
                  <a:srgbClr val="FF0000"/>
                </a:solidFill>
                <a:latin typeface="Tahoma" charset="0"/>
              </a:rPr>
              <a:t>	 11011111 </a:t>
            </a:r>
            <a:r>
              <a:rPr lang="en-US" sz="2000" dirty="0">
                <a:solidFill>
                  <a:srgbClr val="FF0000"/>
                </a:solidFill>
                <a:latin typeface="Tahoma" charset="0"/>
              </a:rPr>
              <a:t>00011000 </a:t>
            </a:r>
            <a:r>
              <a:rPr lang="en-US" sz="2000" dirty="0" smtClean="0">
                <a:solidFill>
                  <a:srgbClr val="FF0000"/>
                </a:solidFill>
                <a:latin typeface="Tahoma" charset="0"/>
              </a:rPr>
              <a:t>0000</a:t>
            </a:r>
            <a:r>
              <a:rPr lang="en-US" sz="2000" dirty="0" smtClean="0">
                <a:solidFill>
                  <a:schemeClr val="accent2">
                    <a:lumMod val="60000"/>
                    <a:lumOff val="40000"/>
                  </a:schemeClr>
                </a:solidFill>
                <a:latin typeface="Tahoma" charset="0"/>
              </a:rPr>
              <a:t>0000</a:t>
            </a:r>
            <a:r>
              <a:rPr lang="en-US" sz="2000" dirty="0" smtClean="0">
                <a:latin typeface="Tahoma" charset="0"/>
              </a:rPr>
              <a:t> </a:t>
            </a:r>
            <a:r>
              <a:rPr lang="en-US" sz="2000" dirty="0">
                <a:solidFill>
                  <a:schemeClr val="accent2">
                    <a:lumMod val="60000"/>
                    <a:lumOff val="40000"/>
                  </a:schemeClr>
                </a:solidFill>
                <a:latin typeface="Tahoma" charset="0"/>
              </a:rPr>
              <a:t>00000000</a:t>
            </a:r>
            <a:endParaRPr lang="en-US" sz="2000" dirty="0" smtClean="0">
              <a:solidFill>
                <a:schemeClr val="accent2">
                  <a:lumMod val="60000"/>
                  <a:lumOff val="40000"/>
                </a:schemeClr>
              </a:solidFill>
              <a:latin typeface="Tahoma" charset="0"/>
            </a:endParaRPr>
          </a:p>
          <a:p>
            <a:pPr marL="609600" indent="-609600" eaLnBrk="1" hangingPunct="1">
              <a:lnSpc>
                <a:spcPct val="80000"/>
              </a:lnSpc>
              <a:buFontTx/>
              <a:buNone/>
            </a:pPr>
            <a:r>
              <a:rPr lang="en-US" sz="2000" dirty="0">
                <a:latin typeface="Tahoma" charset="0"/>
              </a:rPr>
              <a:t> </a:t>
            </a:r>
            <a:r>
              <a:rPr lang="en-US" sz="2000" dirty="0" smtClean="0">
                <a:latin typeface="Tahoma" charset="0"/>
              </a:rPr>
              <a:t>    A:</a:t>
            </a:r>
            <a:r>
              <a:rPr lang="en-US" sz="2000" dirty="0" smtClean="0">
                <a:solidFill>
                  <a:srgbClr val="FF0000"/>
                </a:solidFill>
                <a:latin typeface="Tahoma" charset="0"/>
              </a:rPr>
              <a:t>11011111 </a:t>
            </a:r>
            <a:r>
              <a:rPr lang="en-US" sz="2000" dirty="0">
                <a:solidFill>
                  <a:srgbClr val="FF0000"/>
                </a:solidFill>
                <a:latin typeface="Tahoma" charset="0"/>
              </a:rPr>
              <a:t>00011000 0000</a:t>
            </a:r>
            <a:r>
              <a:rPr lang="en-US" sz="2000" dirty="0">
                <a:latin typeface="Tahoma" charset="0"/>
              </a:rPr>
              <a:t>0000 00000000</a:t>
            </a:r>
            <a:endParaRPr lang="en-US" sz="2000" dirty="0" smtClean="0">
              <a:latin typeface="Tahoma" charset="0"/>
            </a:endParaRPr>
          </a:p>
          <a:p>
            <a:pPr marL="609600" indent="-609600" eaLnBrk="1" hangingPunct="1">
              <a:lnSpc>
                <a:spcPct val="80000"/>
              </a:lnSpc>
              <a:buFontTx/>
              <a:buNone/>
            </a:pPr>
            <a:endParaRPr lang="en-US" sz="2000" dirty="0" smtClean="0"/>
          </a:p>
        </p:txBody>
      </p:sp>
      <p:sp>
        <p:nvSpPr>
          <p:cNvPr id="31751" name="Text Box 5"/>
          <p:cNvSpPr txBox="1">
            <a:spLocks noChangeArrowheads="1"/>
          </p:cNvSpPr>
          <p:nvPr/>
        </p:nvSpPr>
        <p:spPr bwMode="auto">
          <a:xfrm>
            <a:off x="152400" y="2719388"/>
            <a:ext cx="876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eaLnBrk="1" hangingPunct="1">
              <a:spcBef>
                <a:spcPct val="0"/>
              </a:spcBef>
            </a:pPr>
            <a:r>
              <a:rPr lang="en-US" sz="1600" dirty="0">
                <a:latin typeface="Tahoma" charset="0"/>
              </a:rPr>
              <a:t>Address 					Mask </a:t>
            </a:r>
          </a:p>
          <a:p>
            <a:pPr eaLnBrk="1" hangingPunct="1"/>
            <a:r>
              <a:rPr lang="en-US" sz="1600" dirty="0" smtClean="0">
                <a:latin typeface="Tahoma" charset="0"/>
              </a:rPr>
              <a:t>A: </a:t>
            </a:r>
            <a:r>
              <a:rPr lang="en-US" sz="1600" dirty="0">
                <a:solidFill>
                  <a:srgbClr val="FF0000"/>
                </a:solidFill>
                <a:latin typeface="Tahoma" charset="0"/>
              </a:rPr>
              <a:t>11011111 00011000 0000</a:t>
            </a:r>
            <a:r>
              <a:rPr lang="en-US" sz="1600" dirty="0">
                <a:latin typeface="Tahoma" charset="0"/>
              </a:rPr>
              <a:t>0000 00000000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en-US" sz="1600" dirty="0" smtClean="0">
                <a:latin typeface="Tahoma" charset="0"/>
              </a:rPr>
              <a:t>0000 </a:t>
            </a:r>
            <a:r>
              <a:rPr lang="en-US" sz="1600" dirty="0">
                <a:latin typeface="Tahoma" charset="0"/>
              </a:rPr>
              <a:t>00000000 </a:t>
            </a:r>
          </a:p>
          <a:p>
            <a:pPr eaLnBrk="1" hangingPunct="1"/>
            <a:r>
              <a:rPr lang="en-US" sz="1600" dirty="0" smtClean="0">
                <a:latin typeface="Tahoma" charset="0"/>
              </a:rPr>
              <a:t>B: </a:t>
            </a:r>
            <a:r>
              <a:rPr lang="en-US" sz="1600" dirty="0">
                <a:solidFill>
                  <a:srgbClr val="FF0000"/>
                </a:solidFill>
                <a:latin typeface="Tahoma" charset="0"/>
              </a:rPr>
              <a:t>11011111 00011000 000010</a:t>
            </a:r>
            <a:r>
              <a:rPr lang="en-US" sz="1600" dirty="0">
                <a:latin typeface="Tahoma" charset="0"/>
              </a:rPr>
              <a:t>00 00000000 	</a:t>
            </a:r>
            <a:r>
              <a:rPr lang="en-US" sz="1600" dirty="0">
                <a:solidFill>
                  <a:srgbClr val="FF0000"/>
                </a:solidFill>
                <a:latin typeface="Tahoma" charset="0"/>
              </a:rPr>
              <a:t>11111111 11111111 111111</a:t>
            </a:r>
            <a:r>
              <a:rPr lang="en-US" sz="1600" dirty="0">
                <a:latin typeface="Tahoma" charset="0"/>
              </a:rPr>
              <a:t>00 00000000 </a:t>
            </a:r>
          </a:p>
          <a:p>
            <a:pPr eaLnBrk="1" hangingPunct="1"/>
            <a:r>
              <a:rPr lang="en-US" sz="1600" dirty="0" smtClean="0">
                <a:latin typeface="Tahoma" charset="0"/>
              </a:rPr>
              <a:t>C: </a:t>
            </a:r>
            <a:r>
              <a:rPr lang="en-US" sz="1600" dirty="0">
                <a:solidFill>
                  <a:srgbClr val="FF0000"/>
                </a:solidFill>
                <a:latin typeface="Tahoma" charset="0"/>
              </a:rPr>
              <a:t>11011111 00011000 00010</a:t>
            </a:r>
            <a:r>
              <a:rPr lang="en-US" sz="1600" dirty="0">
                <a:latin typeface="Tahoma" charset="0"/>
              </a:rPr>
              <a:t>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tr-TR" sz="1600" dirty="0" smtClean="0">
                <a:solidFill>
                  <a:srgbClr val="FF0000"/>
                </a:solidFill>
                <a:latin typeface="Tahoma" charset="0"/>
              </a:rPr>
              <a:t>1</a:t>
            </a:r>
            <a:r>
              <a:rPr lang="en-US" sz="1600" dirty="0" smtClean="0">
                <a:latin typeface="Tahoma" charset="0"/>
              </a:rPr>
              <a:t>000 </a:t>
            </a:r>
            <a:r>
              <a:rPr lang="en-US" sz="1600" dirty="0">
                <a:latin typeface="Tahoma" charset="0"/>
              </a:rPr>
              <a:t>00000000 </a:t>
            </a:r>
          </a:p>
        </p:txBody>
      </p:sp>
      <p:sp>
        <p:nvSpPr>
          <p:cNvPr id="31753" name="Text Box 7"/>
          <p:cNvSpPr txBox="1">
            <a:spLocks noChangeArrowheads="1"/>
          </p:cNvSpPr>
          <p:nvPr/>
        </p:nvSpPr>
        <p:spPr bwMode="auto">
          <a:xfrm>
            <a:off x="363538" y="1611313"/>
            <a:ext cx="290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solidFill>
                  <a:srgbClr val="FF0000"/>
                </a:solidFill>
              </a:rPr>
              <a:t>ROUTER’S FORWARDING TABLE</a:t>
            </a:r>
          </a:p>
        </p:txBody>
      </p:sp>
      <p:sp>
        <p:nvSpPr>
          <p:cNvPr id="12" name="Rectangle 2"/>
          <p:cNvSpPr>
            <a:spLocks noGrp="1" noChangeArrowheads="1"/>
          </p:cNvSpPr>
          <p:nvPr>
            <p:ph type="title"/>
          </p:nvPr>
        </p:nvSpPr>
        <p:spPr>
          <a:xfrm>
            <a:off x="363538" y="77820"/>
            <a:ext cx="8229600" cy="961067"/>
          </a:xfrm>
        </p:spPr>
        <p:txBody>
          <a:bodyPr/>
          <a:lstStyle/>
          <a:p>
            <a:pPr eaLnBrk="1" hangingPunct="1"/>
            <a:r>
              <a:rPr lang="en-US" sz="3600" dirty="0" smtClean="0"/>
              <a:t>C</a:t>
            </a:r>
            <a:r>
              <a:rPr lang="tr-TR" sz="3600" dirty="0" smtClean="0"/>
              <a:t>I</a:t>
            </a:r>
            <a:r>
              <a:rPr lang="en-US" sz="3600" dirty="0" smtClean="0"/>
              <a:t>DR –Look-up: Example 2</a:t>
            </a:r>
          </a:p>
        </p:txBody>
      </p:sp>
      <p:graphicFrame>
        <p:nvGraphicFramePr>
          <p:cNvPr id="13" name="Table 12"/>
          <p:cNvGraphicFramePr>
            <a:graphicFrameLocks noGrp="1"/>
          </p:cNvGraphicFramePr>
          <p:nvPr>
            <p:extLst>
              <p:ext uri="{D42A27DB-BD31-4B8C-83A1-F6EECF244321}">
                <p14:modId xmlns:p14="http://schemas.microsoft.com/office/powerpoint/2010/main" val="465126556"/>
              </p:ext>
            </p:extLst>
          </p:nvPr>
        </p:nvGraphicFramePr>
        <p:xfrm>
          <a:off x="4860864" y="1002904"/>
          <a:ext cx="4054536" cy="1483360"/>
        </p:xfrm>
        <a:graphic>
          <a:graphicData uri="http://schemas.openxmlformats.org/drawingml/2006/table">
            <a:tbl>
              <a:tblPr firstRow="1" bandRow="1">
                <a:tableStyleId>{5940675A-B579-460E-94D1-54222C63F5DA}</a:tableStyleId>
              </a:tblPr>
              <a:tblGrid>
                <a:gridCol w="1645585"/>
                <a:gridCol w="2408951"/>
              </a:tblGrid>
              <a:tr h="370840">
                <a:tc>
                  <a:txBody>
                    <a:bodyPr/>
                    <a:lstStyle/>
                    <a:p>
                      <a:r>
                        <a:rPr lang="en-US" sz="1600" dirty="0" smtClean="0"/>
                        <a:t>Subnet</a:t>
                      </a:r>
                      <a:endParaRPr lang="en-US" sz="1600" dirty="0"/>
                    </a:p>
                  </a:txBody>
                  <a:tcPr/>
                </a:tc>
                <a:tc>
                  <a:txBody>
                    <a:bodyPr/>
                    <a:lstStyle/>
                    <a:p>
                      <a:r>
                        <a:rPr lang="en-US" dirty="0" smtClean="0"/>
                        <a:t>Interface</a:t>
                      </a:r>
                      <a:endParaRPr lang="en-US" dirty="0"/>
                    </a:p>
                  </a:txBody>
                  <a:tcPr/>
                </a:tc>
              </a:tr>
              <a:tr h="370840">
                <a:tc>
                  <a:txBody>
                    <a:bodyPr/>
                    <a:lstStyle/>
                    <a:p>
                      <a:r>
                        <a:rPr lang="en-US" sz="1600" dirty="0" smtClean="0">
                          <a:solidFill>
                            <a:srgbClr val="FF0000"/>
                          </a:solidFill>
                          <a:latin typeface="Tahoma" charset="0"/>
                        </a:rPr>
                        <a:t>223.24.0.0/20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223.24.8.0/22</a:t>
                      </a:r>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223.24.16.0/21</a:t>
                      </a:r>
                      <a:endParaRPr lang="en-US" sz="1600" dirty="0"/>
                    </a:p>
                  </a:txBody>
                  <a:tcPr/>
                </a:tc>
                <a:tc>
                  <a:txBody>
                    <a:bodyPr/>
                    <a:lstStyle/>
                    <a:p>
                      <a:r>
                        <a:rPr lang="en-US" dirty="0" smtClean="0"/>
                        <a:t>3</a:t>
                      </a:r>
                      <a:endParaRPr lang="en-US" dirty="0"/>
                    </a:p>
                  </a:txBody>
                  <a:tcPr/>
                </a:tc>
              </a:tr>
            </a:tbl>
          </a:graphicData>
        </a:graphic>
      </p:graphicFrame>
      <p:sp>
        <p:nvSpPr>
          <p:cNvPr id="14" name="Rectangle 6"/>
          <p:cNvSpPr>
            <a:spLocks noChangeArrowheads="1"/>
          </p:cNvSpPr>
          <p:nvPr/>
        </p:nvSpPr>
        <p:spPr bwMode="auto">
          <a:xfrm>
            <a:off x="7842953" y="5327666"/>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MATCH</a:t>
            </a:r>
            <a:r>
              <a:rPr lang="en-US" b="1" dirty="0">
                <a:solidFill>
                  <a:srgbClr val="FF0000"/>
                </a:solidFill>
              </a:rPr>
              <a:t>!</a:t>
            </a:r>
          </a:p>
        </p:txBody>
      </p:sp>
      <p:sp>
        <p:nvSpPr>
          <p:cNvPr id="15" name="Rectangle 6"/>
          <p:cNvSpPr>
            <a:spLocks noChangeArrowheads="1"/>
          </p:cNvSpPr>
          <p:nvPr/>
        </p:nvSpPr>
        <p:spPr bwMode="auto">
          <a:xfrm>
            <a:off x="7446136" y="4743450"/>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BOOL AND</a:t>
            </a:r>
            <a:endParaRPr lang="en-US" b="1" dirty="0">
              <a:solidFill>
                <a:srgbClr val="FF0000"/>
              </a:solidFill>
            </a:endParaRPr>
          </a:p>
        </p:txBody>
      </p:sp>
      <p:sp>
        <p:nvSpPr>
          <p:cNvPr id="16" name="TextBox 15"/>
          <p:cNvSpPr txBox="1"/>
          <p:nvPr/>
        </p:nvSpPr>
        <p:spPr>
          <a:xfrm>
            <a:off x="5781439" y="4659836"/>
            <a:ext cx="1838965" cy="369332"/>
          </a:xfrm>
          <a:prstGeom prst="rect">
            <a:avLst/>
          </a:prstGeom>
          <a:noFill/>
        </p:spPr>
        <p:txBody>
          <a:bodyPr wrap="none" rtlCol="0">
            <a:spAutoFit/>
          </a:bodyPr>
          <a:lstStyle/>
          <a:p>
            <a:r>
              <a:rPr lang="en-US" dirty="0" err="1" smtClean="0"/>
              <a:t>Dest</a:t>
            </a:r>
            <a:r>
              <a:rPr lang="en-US" dirty="0" smtClean="0"/>
              <a:t> Address</a:t>
            </a:r>
            <a:endParaRPr lang="tr-TR" dirty="0"/>
          </a:p>
        </p:txBody>
      </p:sp>
      <p:sp>
        <p:nvSpPr>
          <p:cNvPr id="17" name="TextBox 16"/>
          <p:cNvSpPr txBox="1"/>
          <p:nvPr/>
        </p:nvSpPr>
        <p:spPr>
          <a:xfrm>
            <a:off x="5781439" y="4979717"/>
            <a:ext cx="1425390" cy="369332"/>
          </a:xfrm>
          <a:prstGeom prst="rect">
            <a:avLst/>
          </a:prstGeom>
          <a:noFill/>
        </p:spPr>
        <p:txBody>
          <a:bodyPr wrap="none" rtlCol="0">
            <a:spAutoFit/>
          </a:bodyPr>
          <a:lstStyle/>
          <a:p>
            <a:r>
              <a:rPr lang="en-US" dirty="0" smtClean="0"/>
              <a:t>Mask of A</a:t>
            </a:r>
            <a:endParaRPr lang="tr-TR" dirty="0"/>
          </a:p>
        </p:txBody>
      </p:sp>
      <p:cxnSp>
        <p:nvCxnSpPr>
          <p:cNvPr id="18" name="Straight Arrow Connector 17"/>
          <p:cNvCxnSpPr>
            <a:stCxn id="16" idx="3"/>
          </p:cNvCxnSpPr>
          <p:nvPr/>
        </p:nvCxnSpPr>
        <p:spPr bwMode="auto">
          <a:xfrm>
            <a:off x="7620404" y="4844502"/>
            <a:ext cx="426316" cy="184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V="1">
            <a:off x="7049319" y="5121243"/>
            <a:ext cx="445062" cy="30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p:cNvSpPr txBox="1"/>
          <p:nvPr/>
        </p:nvSpPr>
        <p:spPr>
          <a:xfrm>
            <a:off x="5858011" y="5279545"/>
            <a:ext cx="1563248" cy="369332"/>
          </a:xfrm>
          <a:prstGeom prst="rect">
            <a:avLst/>
          </a:prstGeom>
          <a:noFill/>
        </p:spPr>
        <p:txBody>
          <a:bodyPr wrap="none" rtlCol="0">
            <a:spAutoFit/>
          </a:bodyPr>
          <a:lstStyle/>
          <a:p>
            <a:r>
              <a:rPr lang="en-US" dirty="0" smtClean="0"/>
              <a:t>AND Result</a:t>
            </a:r>
            <a:endParaRPr lang="tr-TR" dirty="0"/>
          </a:p>
        </p:txBody>
      </p:sp>
      <p:sp>
        <p:nvSpPr>
          <p:cNvPr id="21" name="TextBox 20"/>
          <p:cNvSpPr txBox="1"/>
          <p:nvPr/>
        </p:nvSpPr>
        <p:spPr>
          <a:xfrm>
            <a:off x="5781439" y="5641337"/>
            <a:ext cx="1425390" cy="369332"/>
          </a:xfrm>
          <a:prstGeom prst="rect">
            <a:avLst/>
          </a:prstGeom>
          <a:noFill/>
        </p:spPr>
        <p:txBody>
          <a:bodyPr wrap="none" rtlCol="0">
            <a:spAutoFit/>
          </a:bodyPr>
          <a:lstStyle/>
          <a:p>
            <a:r>
              <a:rPr lang="en-US" dirty="0" smtClean="0"/>
              <a:t>A address</a:t>
            </a:r>
            <a:endParaRPr lang="tr-TR" dirty="0"/>
          </a:p>
        </p:txBody>
      </p:sp>
      <p:cxnSp>
        <p:nvCxnSpPr>
          <p:cNvPr id="22" name="Straight Arrow Connector 21"/>
          <p:cNvCxnSpPr>
            <a:stCxn id="20" idx="3"/>
          </p:cNvCxnSpPr>
          <p:nvPr/>
        </p:nvCxnSpPr>
        <p:spPr bwMode="auto">
          <a:xfrm>
            <a:off x="7421259" y="5464211"/>
            <a:ext cx="498266" cy="2154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Straight Arrow Connector 22"/>
          <p:cNvCxnSpPr>
            <a:stCxn id="21" idx="3"/>
          </p:cNvCxnSpPr>
          <p:nvPr/>
        </p:nvCxnSpPr>
        <p:spPr bwMode="auto">
          <a:xfrm flipV="1">
            <a:off x="7206829" y="5697538"/>
            <a:ext cx="514771" cy="1284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51024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AC4F920-EF7B-408A-8F2B-2990C30A7CC3}" type="datetime1">
              <a:rPr lang="en-US" smtClean="0">
                <a:latin typeface="Verdana" pitchFamily="34" charset="0"/>
              </a:rPr>
              <a:pPr/>
              <a:t>4/12/2017</a:t>
            </a:fld>
            <a:endParaRPr lang="en-US" smtClean="0">
              <a:latin typeface="Verdana" pitchFamily="34" charset="0"/>
            </a:endParaRPr>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F9C0C58-04B7-4CE2-9E84-3B4BB0E36EC8}" type="slidenum">
              <a:rPr lang="en-US" smtClean="0">
                <a:latin typeface="Verdana" pitchFamily="34" charset="0"/>
              </a:rPr>
              <a:pPr/>
              <a:t>38</a:t>
            </a:fld>
            <a:endParaRPr lang="en-US" smtClean="0">
              <a:latin typeface="Verdana" pitchFamily="34" charset="0"/>
            </a:endParaRPr>
          </a:p>
        </p:txBody>
      </p:sp>
      <p:sp>
        <p:nvSpPr>
          <p:cNvPr id="1274883" name="Rectangle 3"/>
          <p:cNvSpPr>
            <a:spLocks noGrp="1" noChangeArrowheads="1"/>
          </p:cNvSpPr>
          <p:nvPr>
            <p:ph type="body" idx="1"/>
          </p:nvPr>
        </p:nvSpPr>
        <p:spPr>
          <a:xfrm>
            <a:off x="433388" y="3881438"/>
            <a:ext cx="8382000" cy="1724025"/>
          </a:xfrm>
          <a:noFill/>
        </p:spPr>
        <p:txBody>
          <a:bodyPr/>
          <a:lstStyle/>
          <a:p>
            <a:pPr marL="609600" indent="-609600" eaLnBrk="1" hangingPunct="1">
              <a:lnSpc>
                <a:spcPct val="80000"/>
              </a:lnSpc>
            </a:pPr>
            <a:r>
              <a:rPr lang="en-US" sz="2000" dirty="0" smtClean="0"/>
              <a:t>A packet comes in addressed to </a:t>
            </a:r>
            <a:r>
              <a:rPr lang="en-US" sz="2000" dirty="0" smtClean="0">
                <a:latin typeface="Tahoma" charset="0"/>
              </a:rPr>
              <a:t>223.24.11.196</a:t>
            </a:r>
            <a:endParaRPr lang="en-US" sz="2000" dirty="0">
              <a:latin typeface="Tahoma" charset="0"/>
            </a:endParaRPr>
          </a:p>
          <a:p>
            <a:pPr marL="609600" indent="-609600" eaLnBrk="1" hangingPunct="1">
              <a:lnSpc>
                <a:spcPct val="80000"/>
              </a:lnSpc>
            </a:pPr>
            <a:r>
              <a:rPr lang="en-US" sz="2000" dirty="0" smtClean="0"/>
              <a:t>Binary: </a:t>
            </a:r>
            <a:r>
              <a:rPr lang="en-US" sz="2000" dirty="0">
                <a:latin typeface="Tahoma" charset="0"/>
              </a:rPr>
              <a:t>11011111 00011000 </a:t>
            </a:r>
            <a:r>
              <a:rPr lang="en-US" sz="2000" dirty="0" smtClean="0">
                <a:latin typeface="Tahoma" charset="0"/>
              </a:rPr>
              <a:t>00001011 11000100 </a:t>
            </a:r>
            <a:endParaRPr lang="en-US" sz="2000" dirty="0" smtClean="0"/>
          </a:p>
          <a:p>
            <a:pPr marL="609600" indent="-609600" eaLnBrk="1" hangingPunct="1">
              <a:lnSpc>
                <a:spcPct val="80000"/>
              </a:lnSpc>
              <a:buFontTx/>
              <a:buAutoNum type="arabicPeriod"/>
            </a:pPr>
            <a:r>
              <a:rPr lang="en-US" sz="2000" dirty="0" smtClean="0"/>
              <a:t>Packet address is Boolean </a:t>
            </a:r>
            <a:r>
              <a:rPr lang="en-US" sz="2000" dirty="0" err="1" smtClean="0"/>
              <a:t>ANDed</a:t>
            </a:r>
            <a:r>
              <a:rPr lang="en-US" sz="2000" dirty="0" smtClean="0"/>
              <a:t> with Subnet B mask</a:t>
            </a:r>
          </a:p>
          <a:p>
            <a:pPr marL="609600" indent="-609600" eaLnBrk="1" hangingPunct="1">
              <a:lnSpc>
                <a:spcPct val="80000"/>
              </a:lnSpc>
              <a:buFontTx/>
              <a:buNone/>
            </a:pPr>
            <a:r>
              <a:rPr lang="en-US" sz="2000" dirty="0" smtClean="0">
                <a:solidFill>
                  <a:srgbClr val="FF0000"/>
                </a:solidFill>
              </a:rPr>
              <a:t>	</a:t>
            </a:r>
            <a:r>
              <a:rPr lang="en-US" sz="2000" dirty="0">
                <a:solidFill>
                  <a:srgbClr val="FF0000"/>
                </a:solidFill>
                <a:latin typeface="Tahoma" charset="0"/>
              </a:rPr>
              <a:t> 11011111 00011000 000010</a:t>
            </a:r>
            <a:r>
              <a:rPr lang="en-US" sz="2000" dirty="0">
                <a:latin typeface="Tahoma" charset="0"/>
              </a:rPr>
              <a:t>11 11000100 </a:t>
            </a:r>
            <a:endParaRPr lang="en-US" sz="2000" dirty="0" smtClean="0"/>
          </a:p>
          <a:p>
            <a:pPr marL="609600" indent="-609600" eaLnBrk="1" hangingPunct="1">
              <a:lnSpc>
                <a:spcPct val="80000"/>
              </a:lnSpc>
              <a:buFontTx/>
              <a:buNone/>
            </a:pPr>
            <a:r>
              <a:rPr lang="en-US" sz="2000" dirty="0" smtClean="0"/>
              <a:t>      </a:t>
            </a:r>
            <a:r>
              <a:rPr lang="en-US" sz="2000" dirty="0"/>
              <a:t> </a:t>
            </a:r>
            <a:r>
              <a:rPr lang="en-US" sz="2000" dirty="0" smtClean="0"/>
              <a:t>   </a:t>
            </a:r>
            <a:r>
              <a:rPr lang="en-US" sz="2000" dirty="0" smtClean="0">
                <a:solidFill>
                  <a:srgbClr val="FF0000"/>
                </a:solidFill>
                <a:latin typeface="Tahoma" charset="0"/>
              </a:rPr>
              <a:t>11111111 </a:t>
            </a:r>
            <a:r>
              <a:rPr lang="en-US" sz="2000" dirty="0">
                <a:solidFill>
                  <a:srgbClr val="FF0000"/>
                </a:solidFill>
                <a:latin typeface="Tahoma" charset="0"/>
              </a:rPr>
              <a:t>11111111 </a:t>
            </a:r>
            <a:r>
              <a:rPr lang="en-US" sz="2000" dirty="0" smtClean="0">
                <a:solidFill>
                  <a:srgbClr val="FF0000"/>
                </a:solidFill>
                <a:latin typeface="Tahoma" charset="0"/>
              </a:rPr>
              <a:t>111111</a:t>
            </a:r>
            <a:r>
              <a:rPr lang="en-US" sz="2000" dirty="0" smtClean="0">
                <a:latin typeface="Tahoma" charset="0"/>
              </a:rPr>
              <a:t>00 00000000 </a:t>
            </a:r>
          </a:p>
          <a:p>
            <a:pPr marL="609600" indent="-609600" eaLnBrk="1" hangingPunct="1">
              <a:lnSpc>
                <a:spcPct val="80000"/>
              </a:lnSpc>
              <a:buFontTx/>
              <a:buNone/>
            </a:pPr>
            <a:r>
              <a:rPr lang="en-US" sz="2000" dirty="0" smtClean="0">
                <a:solidFill>
                  <a:srgbClr val="FF0000"/>
                </a:solidFill>
                <a:latin typeface="Tahoma" charset="0"/>
              </a:rPr>
              <a:t>	 11011111 </a:t>
            </a:r>
            <a:r>
              <a:rPr lang="en-US" sz="2000" dirty="0">
                <a:solidFill>
                  <a:srgbClr val="FF0000"/>
                </a:solidFill>
                <a:latin typeface="Tahoma" charset="0"/>
              </a:rPr>
              <a:t>00011000 </a:t>
            </a:r>
            <a:r>
              <a:rPr lang="en-US" sz="2000" dirty="0" smtClean="0">
                <a:solidFill>
                  <a:srgbClr val="FF0000"/>
                </a:solidFill>
                <a:latin typeface="Tahoma" charset="0"/>
              </a:rPr>
              <a:t>000010</a:t>
            </a:r>
            <a:r>
              <a:rPr lang="en-US" sz="2000" dirty="0" smtClean="0">
                <a:solidFill>
                  <a:schemeClr val="accent2">
                    <a:lumMod val="60000"/>
                    <a:lumOff val="40000"/>
                  </a:schemeClr>
                </a:solidFill>
                <a:latin typeface="Tahoma" charset="0"/>
              </a:rPr>
              <a:t>00 00000000</a:t>
            </a:r>
          </a:p>
          <a:p>
            <a:pPr marL="609600" indent="-609600" eaLnBrk="1" hangingPunct="1">
              <a:lnSpc>
                <a:spcPct val="80000"/>
              </a:lnSpc>
              <a:buFontTx/>
              <a:buNone/>
            </a:pPr>
            <a:r>
              <a:rPr lang="en-US" sz="2000" dirty="0" smtClean="0">
                <a:latin typeface="Tahoma" charset="0"/>
              </a:rPr>
              <a:t>     B:</a:t>
            </a:r>
            <a:r>
              <a:rPr lang="en-US" sz="2000" dirty="0" smtClean="0">
                <a:solidFill>
                  <a:srgbClr val="FF0000"/>
                </a:solidFill>
                <a:latin typeface="Tahoma" charset="0"/>
              </a:rPr>
              <a:t> 11011111 00011000 000010</a:t>
            </a:r>
            <a:r>
              <a:rPr lang="en-US" sz="2000" dirty="0" smtClean="0">
                <a:latin typeface="Tahoma" charset="0"/>
              </a:rPr>
              <a:t>00 00000000</a:t>
            </a:r>
          </a:p>
          <a:p>
            <a:pPr marL="609600" indent="-609600" eaLnBrk="1" hangingPunct="1">
              <a:lnSpc>
                <a:spcPct val="80000"/>
              </a:lnSpc>
              <a:buFontTx/>
              <a:buNone/>
            </a:pPr>
            <a:endParaRPr lang="en-US" sz="2000" dirty="0" smtClean="0"/>
          </a:p>
        </p:txBody>
      </p:sp>
      <p:sp>
        <p:nvSpPr>
          <p:cNvPr id="31751" name="Text Box 5"/>
          <p:cNvSpPr txBox="1">
            <a:spLocks noChangeArrowheads="1"/>
          </p:cNvSpPr>
          <p:nvPr/>
        </p:nvSpPr>
        <p:spPr bwMode="auto">
          <a:xfrm>
            <a:off x="152400" y="2719388"/>
            <a:ext cx="876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eaLnBrk="1" hangingPunct="1">
              <a:spcBef>
                <a:spcPct val="0"/>
              </a:spcBef>
            </a:pPr>
            <a:r>
              <a:rPr lang="en-US" sz="1600" dirty="0">
                <a:latin typeface="Tahoma" charset="0"/>
              </a:rPr>
              <a:t>Address 					Mask </a:t>
            </a:r>
          </a:p>
          <a:p>
            <a:pPr eaLnBrk="1" hangingPunct="1"/>
            <a:r>
              <a:rPr lang="en-US" sz="1600" dirty="0" smtClean="0">
                <a:latin typeface="Tahoma" charset="0"/>
              </a:rPr>
              <a:t>A: </a:t>
            </a:r>
            <a:r>
              <a:rPr lang="en-US" sz="1600" dirty="0">
                <a:solidFill>
                  <a:srgbClr val="FF0000"/>
                </a:solidFill>
                <a:latin typeface="Tahoma" charset="0"/>
              </a:rPr>
              <a:t>11011111 00011000 0000</a:t>
            </a:r>
            <a:r>
              <a:rPr lang="en-US" sz="1600" dirty="0">
                <a:latin typeface="Tahoma" charset="0"/>
              </a:rPr>
              <a:t>0000 00000000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en-US" sz="1600" dirty="0" smtClean="0">
                <a:latin typeface="Tahoma" charset="0"/>
              </a:rPr>
              <a:t>0000 </a:t>
            </a:r>
            <a:r>
              <a:rPr lang="en-US" sz="1600" dirty="0">
                <a:latin typeface="Tahoma" charset="0"/>
              </a:rPr>
              <a:t>00000000 </a:t>
            </a:r>
          </a:p>
          <a:p>
            <a:pPr eaLnBrk="1" hangingPunct="1"/>
            <a:r>
              <a:rPr lang="en-US" sz="1600" dirty="0" smtClean="0">
                <a:latin typeface="Tahoma" charset="0"/>
              </a:rPr>
              <a:t>B: </a:t>
            </a:r>
            <a:r>
              <a:rPr lang="en-US" sz="1600" dirty="0">
                <a:solidFill>
                  <a:srgbClr val="FF0000"/>
                </a:solidFill>
                <a:latin typeface="Tahoma" charset="0"/>
              </a:rPr>
              <a:t>11011111 00011000 000010</a:t>
            </a:r>
            <a:r>
              <a:rPr lang="en-US" sz="1600" dirty="0">
                <a:latin typeface="Tahoma" charset="0"/>
              </a:rPr>
              <a:t>00 00000000 	</a:t>
            </a:r>
            <a:r>
              <a:rPr lang="en-US" sz="1600" dirty="0">
                <a:solidFill>
                  <a:srgbClr val="FF0000"/>
                </a:solidFill>
                <a:latin typeface="Tahoma" charset="0"/>
              </a:rPr>
              <a:t>11111111 11111111 111111</a:t>
            </a:r>
            <a:r>
              <a:rPr lang="en-US" sz="1600" dirty="0">
                <a:latin typeface="Tahoma" charset="0"/>
              </a:rPr>
              <a:t>00 00000000 </a:t>
            </a:r>
          </a:p>
          <a:p>
            <a:pPr eaLnBrk="1" hangingPunct="1"/>
            <a:r>
              <a:rPr lang="en-US" sz="1600" dirty="0" smtClean="0">
                <a:latin typeface="Tahoma" charset="0"/>
              </a:rPr>
              <a:t>C: </a:t>
            </a:r>
            <a:r>
              <a:rPr lang="en-US" sz="1600" dirty="0">
                <a:solidFill>
                  <a:srgbClr val="FF0000"/>
                </a:solidFill>
                <a:latin typeface="Tahoma" charset="0"/>
              </a:rPr>
              <a:t>11011111 00011000 00010</a:t>
            </a:r>
            <a:r>
              <a:rPr lang="en-US" sz="1600" dirty="0">
                <a:latin typeface="Tahoma" charset="0"/>
              </a:rPr>
              <a:t>000 00000000 	</a:t>
            </a:r>
            <a:r>
              <a:rPr lang="en-US" sz="1600" dirty="0">
                <a:solidFill>
                  <a:srgbClr val="FF0000"/>
                </a:solidFill>
                <a:latin typeface="Tahoma" charset="0"/>
              </a:rPr>
              <a:t>11111111 11111111 </a:t>
            </a:r>
            <a:r>
              <a:rPr lang="en-US" sz="1600" dirty="0" smtClean="0">
                <a:solidFill>
                  <a:srgbClr val="FF0000"/>
                </a:solidFill>
                <a:latin typeface="Tahoma" charset="0"/>
              </a:rPr>
              <a:t>11111</a:t>
            </a:r>
            <a:r>
              <a:rPr lang="en-US" sz="1600" dirty="0" smtClean="0">
                <a:latin typeface="Tahoma" charset="0"/>
              </a:rPr>
              <a:t>000 </a:t>
            </a:r>
            <a:r>
              <a:rPr lang="en-US" sz="1600" dirty="0">
                <a:latin typeface="Tahoma" charset="0"/>
              </a:rPr>
              <a:t>00000000 </a:t>
            </a:r>
          </a:p>
        </p:txBody>
      </p:sp>
      <p:sp>
        <p:nvSpPr>
          <p:cNvPr id="31753" name="Text Box 7"/>
          <p:cNvSpPr txBox="1">
            <a:spLocks noChangeArrowheads="1"/>
          </p:cNvSpPr>
          <p:nvPr/>
        </p:nvSpPr>
        <p:spPr bwMode="auto">
          <a:xfrm>
            <a:off x="363538" y="1611313"/>
            <a:ext cx="290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solidFill>
                  <a:srgbClr val="FF0000"/>
                </a:solidFill>
              </a:rPr>
              <a:t>ROUTER’S FORWARDING TABLE</a:t>
            </a:r>
          </a:p>
        </p:txBody>
      </p:sp>
      <p:sp>
        <p:nvSpPr>
          <p:cNvPr id="12" name="Rectangle 2"/>
          <p:cNvSpPr>
            <a:spLocks noGrp="1" noChangeArrowheads="1"/>
          </p:cNvSpPr>
          <p:nvPr>
            <p:ph type="title"/>
          </p:nvPr>
        </p:nvSpPr>
        <p:spPr>
          <a:xfrm>
            <a:off x="363538" y="77820"/>
            <a:ext cx="8229600" cy="961067"/>
          </a:xfrm>
        </p:spPr>
        <p:txBody>
          <a:bodyPr/>
          <a:lstStyle/>
          <a:p>
            <a:pPr eaLnBrk="1" hangingPunct="1"/>
            <a:r>
              <a:rPr lang="en-US" sz="3600" dirty="0" smtClean="0"/>
              <a:t>C</a:t>
            </a:r>
            <a:r>
              <a:rPr lang="tr-TR" sz="3600" dirty="0" smtClean="0"/>
              <a:t>I</a:t>
            </a:r>
            <a:r>
              <a:rPr lang="en-US" sz="3600" dirty="0" smtClean="0"/>
              <a:t>DR –Look-up: Example 2</a:t>
            </a:r>
          </a:p>
        </p:txBody>
      </p:sp>
      <p:graphicFrame>
        <p:nvGraphicFramePr>
          <p:cNvPr id="13" name="Table 12"/>
          <p:cNvGraphicFramePr>
            <a:graphicFrameLocks noGrp="1"/>
          </p:cNvGraphicFramePr>
          <p:nvPr>
            <p:extLst>
              <p:ext uri="{D42A27DB-BD31-4B8C-83A1-F6EECF244321}">
                <p14:modId xmlns:p14="http://schemas.microsoft.com/office/powerpoint/2010/main" val="1645446693"/>
              </p:ext>
            </p:extLst>
          </p:nvPr>
        </p:nvGraphicFramePr>
        <p:xfrm>
          <a:off x="4860864" y="1002904"/>
          <a:ext cx="4054536" cy="1483360"/>
        </p:xfrm>
        <a:graphic>
          <a:graphicData uri="http://schemas.openxmlformats.org/drawingml/2006/table">
            <a:tbl>
              <a:tblPr firstRow="1" bandRow="1">
                <a:tableStyleId>{5940675A-B579-460E-94D1-54222C63F5DA}</a:tableStyleId>
              </a:tblPr>
              <a:tblGrid>
                <a:gridCol w="1645585"/>
                <a:gridCol w="2408951"/>
              </a:tblGrid>
              <a:tr h="370840">
                <a:tc>
                  <a:txBody>
                    <a:bodyPr/>
                    <a:lstStyle/>
                    <a:p>
                      <a:r>
                        <a:rPr lang="en-US" sz="1600" dirty="0" smtClean="0"/>
                        <a:t>Subnet</a:t>
                      </a:r>
                      <a:endParaRPr lang="en-US" sz="1600" dirty="0"/>
                    </a:p>
                  </a:txBody>
                  <a:tcPr/>
                </a:tc>
                <a:tc>
                  <a:txBody>
                    <a:bodyPr/>
                    <a:lstStyle/>
                    <a:p>
                      <a:r>
                        <a:rPr lang="en-US" dirty="0" smtClean="0"/>
                        <a:t>Interface</a:t>
                      </a:r>
                      <a:endParaRPr lang="en-US" dirty="0"/>
                    </a:p>
                  </a:txBody>
                  <a:tcPr/>
                </a:tc>
              </a:tr>
              <a:tr h="370840">
                <a:tc>
                  <a:txBody>
                    <a:bodyPr/>
                    <a:lstStyle/>
                    <a:p>
                      <a:r>
                        <a:rPr lang="en-US" sz="1600" dirty="0" smtClean="0">
                          <a:solidFill>
                            <a:srgbClr val="FF0000"/>
                          </a:solidFill>
                          <a:latin typeface="Tahoma" charset="0"/>
                        </a:rPr>
                        <a:t>223.24.0.0/20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223.24.8.0/22</a:t>
                      </a:r>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223.24.16.0/21</a:t>
                      </a:r>
                      <a:endParaRPr lang="en-US" sz="1600" dirty="0"/>
                    </a:p>
                  </a:txBody>
                  <a:tcPr/>
                </a:tc>
                <a:tc>
                  <a:txBody>
                    <a:bodyPr/>
                    <a:lstStyle/>
                    <a:p>
                      <a:r>
                        <a:rPr lang="en-US" dirty="0" smtClean="0"/>
                        <a:t>3</a:t>
                      </a:r>
                      <a:endParaRPr lang="en-US" dirty="0"/>
                    </a:p>
                  </a:txBody>
                  <a:tcPr/>
                </a:tc>
              </a:tr>
            </a:tbl>
          </a:graphicData>
        </a:graphic>
      </p:graphicFrame>
      <p:sp>
        <p:nvSpPr>
          <p:cNvPr id="14" name="Rectangle 6"/>
          <p:cNvSpPr>
            <a:spLocks noChangeArrowheads="1"/>
          </p:cNvSpPr>
          <p:nvPr/>
        </p:nvSpPr>
        <p:spPr bwMode="auto">
          <a:xfrm>
            <a:off x="7842953" y="5327666"/>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MATCH</a:t>
            </a:r>
            <a:r>
              <a:rPr lang="en-US" b="1" dirty="0">
                <a:solidFill>
                  <a:srgbClr val="FF0000"/>
                </a:solidFill>
              </a:rPr>
              <a:t>!</a:t>
            </a:r>
          </a:p>
        </p:txBody>
      </p:sp>
      <p:sp>
        <p:nvSpPr>
          <p:cNvPr id="15" name="Rectangle 6"/>
          <p:cNvSpPr>
            <a:spLocks noChangeArrowheads="1"/>
          </p:cNvSpPr>
          <p:nvPr/>
        </p:nvSpPr>
        <p:spPr bwMode="auto">
          <a:xfrm>
            <a:off x="7446136" y="4743450"/>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BOOL AND</a:t>
            </a:r>
            <a:endParaRPr lang="en-US" b="1" dirty="0">
              <a:solidFill>
                <a:srgbClr val="FF0000"/>
              </a:solidFill>
            </a:endParaRPr>
          </a:p>
        </p:txBody>
      </p:sp>
      <p:sp>
        <p:nvSpPr>
          <p:cNvPr id="16" name="TextBox 15"/>
          <p:cNvSpPr txBox="1"/>
          <p:nvPr/>
        </p:nvSpPr>
        <p:spPr>
          <a:xfrm>
            <a:off x="5781439" y="4659836"/>
            <a:ext cx="1838965" cy="369332"/>
          </a:xfrm>
          <a:prstGeom prst="rect">
            <a:avLst/>
          </a:prstGeom>
          <a:noFill/>
        </p:spPr>
        <p:txBody>
          <a:bodyPr wrap="none" rtlCol="0">
            <a:spAutoFit/>
          </a:bodyPr>
          <a:lstStyle/>
          <a:p>
            <a:r>
              <a:rPr lang="en-US" dirty="0" err="1" smtClean="0"/>
              <a:t>Dest</a:t>
            </a:r>
            <a:r>
              <a:rPr lang="en-US" dirty="0" smtClean="0"/>
              <a:t> Address</a:t>
            </a:r>
            <a:endParaRPr lang="tr-TR" dirty="0"/>
          </a:p>
        </p:txBody>
      </p:sp>
      <p:sp>
        <p:nvSpPr>
          <p:cNvPr id="17" name="TextBox 16"/>
          <p:cNvSpPr txBox="1"/>
          <p:nvPr/>
        </p:nvSpPr>
        <p:spPr>
          <a:xfrm>
            <a:off x="5781439" y="4979717"/>
            <a:ext cx="1425390" cy="369332"/>
          </a:xfrm>
          <a:prstGeom prst="rect">
            <a:avLst/>
          </a:prstGeom>
          <a:noFill/>
        </p:spPr>
        <p:txBody>
          <a:bodyPr wrap="none" rtlCol="0">
            <a:spAutoFit/>
          </a:bodyPr>
          <a:lstStyle/>
          <a:p>
            <a:r>
              <a:rPr lang="en-US" dirty="0" smtClean="0"/>
              <a:t>Mask of B</a:t>
            </a:r>
            <a:endParaRPr lang="tr-TR" dirty="0"/>
          </a:p>
        </p:txBody>
      </p:sp>
      <p:cxnSp>
        <p:nvCxnSpPr>
          <p:cNvPr id="18" name="Straight Arrow Connector 17"/>
          <p:cNvCxnSpPr>
            <a:stCxn id="16" idx="3"/>
          </p:cNvCxnSpPr>
          <p:nvPr/>
        </p:nvCxnSpPr>
        <p:spPr bwMode="auto">
          <a:xfrm>
            <a:off x="7620404" y="4844502"/>
            <a:ext cx="426316" cy="184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V="1">
            <a:off x="7049319" y="5121243"/>
            <a:ext cx="445062" cy="30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p:cNvSpPr txBox="1"/>
          <p:nvPr/>
        </p:nvSpPr>
        <p:spPr>
          <a:xfrm>
            <a:off x="5858011" y="5279545"/>
            <a:ext cx="1563248" cy="369332"/>
          </a:xfrm>
          <a:prstGeom prst="rect">
            <a:avLst/>
          </a:prstGeom>
          <a:noFill/>
        </p:spPr>
        <p:txBody>
          <a:bodyPr wrap="none" rtlCol="0">
            <a:spAutoFit/>
          </a:bodyPr>
          <a:lstStyle/>
          <a:p>
            <a:r>
              <a:rPr lang="en-US" dirty="0" smtClean="0"/>
              <a:t>AND Result</a:t>
            </a:r>
            <a:endParaRPr lang="tr-TR" dirty="0"/>
          </a:p>
        </p:txBody>
      </p:sp>
      <p:sp>
        <p:nvSpPr>
          <p:cNvPr id="21" name="TextBox 20"/>
          <p:cNvSpPr txBox="1"/>
          <p:nvPr/>
        </p:nvSpPr>
        <p:spPr>
          <a:xfrm>
            <a:off x="5781439" y="5641337"/>
            <a:ext cx="1563248" cy="369332"/>
          </a:xfrm>
          <a:prstGeom prst="rect">
            <a:avLst/>
          </a:prstGeom>
          <a:noFill/>
        </p:spPr>
        <p:txBody>
          <a:bodyPr wrap="none" rtlCol="0">
            <a:spAutoFit/>
          </a:bodyPr>
          <a:lstStyle/>
          <a:p>
            <a:r>
              <a:rPr lang="en-US" dirty="0" smtClean="0"/>
              <a:t> B address</a:t>
            </a:r>
            <a:endParaRPr lang="tr-TR" dirty="0"/>
          </a:p>
        </p:txBody>
      </p:sp>
      <p:cxnSp>
        <p:nvCxnSpPr>
          <p:cNvPr id="22" name="Straight Arrow Connector 21"/>
          <p:cNvCxnSpPr>
            <a:stCxn id="20" idx="3"/>
          </p:cNvCxnSpPr>
          <p:nvPr/>
        </p:nvCxnSpPr>
        <p:spPr bwMode="auto">
          <a:xfrm>
            <a:off x="7421259" y="5464211"/>
            <a:ext cx="498266" cy="2154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Straight Arrow Connector 22"/>
          <p:cNvCxnSpPr>
            <a:stCxn id="21" idx="3"/>
          </p:cNvCxnSpPr>
          <p:nvPr/>
        </p:nvCxnSpPr>
        <p:spPr bwMode="auto">
          <a:xfrm flipV="1">
            <a:off x="7344687" y="5697539"/>
            <a:ext cx="376913" cy="1284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56952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AC4F920-EF7B-408A-8F2B-2990C30A7CC3}" type="datetime1">
              <a:rPr lang="en-US" smtClean="0">
                <a:latin typeface="Verdana" pitchFamily="34" charset="0"/>
              </a:rPr>
              <a:pPr/>
              <a:t>4/12/2017</a:t>
            </a:fld>
            <a:endParaRPr lang="en-US" smtClean="0">
              <a:latin typeface="Verdana" pitchFamily="34" charset="0"/>
            </a:endParaRPr>
          </a:p>
        </p:txBody>
      </p:sp>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F9C0C58-04B7-4CE2-9E84-3B4BB0E36EC8}" type="slidenum">
              <a:rPr lang="en-US" smtClean="0">
                <a:latin typeface="Verdana" pitchFamily="34" charset="0"/>
              </a:rPr>
              <a:pPr/>
              <a:t>39</a:t>
            </a:fld>
            <a:endParaRPr lang="en-US" smtClean="0">
              <a:latin typeface="Verdana" pitchFamily="34" charset="0"/>
            </a:endParaRPr>
          </a:p>
        </p:txBody>
      </p:sp>
      <p:sp>
        <p:nvSpPr>
          <p:cNvPr id="1274883" name="Rectangle 3"/>
          <p:cNvSpPr>
            <a:spLocks noGrp="1" noChangeArrowheads="1"/>
          </p:cNvSpPr>
          <p:nvPr>
            <p:ph type="body" idx="1"/>
          </p:nvPr>
        </p:nvSpPr>
        <p:spPr>
          <a:xfrm>
            <a:off x="433388" y="3881438"/>
            <a:ext cx="8382000" cy="1724025"/>
          </a:xfrm>
          <a:noFill/>
        </p:spPr>
        <p:txBody>
          <a:bodyPr/>
          <a:lstStyle/>
          <a:p>
            <a:pPr marL="609600" indent="-609600" eaLnBrk="1" hangingPunct="1">
              <a:lnSpc>
                <a:spcPct val="80000"/>
              </a:lnSpc>
            </a:pPr>
            <a:r>
              <a:rPr lang="en-US" sz="2000" dirty="0" smtClean="0"/>
              <a:t>A packet comes in addressed to </a:t>
            </a:r>
            <a:r>
              <a:rPr lang="en-US" sz="2000" dirty="0" smtClean="0">
                <a:latin typeface="Tahoma" charset="0"/>
              </a:rPr>
              <a:t>223.24.11.196</a:t>
            </a:r>
            <a:endParaRPr lang="en-US" sz="2000" dirty="0">
              <a:latin typeface="Tahoma" charset="0"/>
            </a:endParaRPr>
          </a:p>
          <a:p>
            <a:pPr marL="609600" indent="-609600" eaLnBrk="1" hangingPunct="1">
              <a:lnSpc>
                <a:spcPct val="80000"/>
              </a:lnSpc>
            </a:pPr>
            <a:r>
              <a:rPr lang="en-US" sz="2000" dirty="0" smtClean="0"/>
              <a:t>Binary: </a:t>
            </a:r>
            <a:r>
              <a:rPr lang="en-US" sz="2000" dirty="0">
                <a:latin typeface="Tahoma" charset="0"/>
              </a:rPr>
              <a:t>11011111 00011000 </a:t>
            </a:r>
            <a:r>
              <a:rPr lang="en-US" sz="2000" dirty="0" smtClean="0">
                <a:latin typeface="Tahoma" charset="0"/>
              </a:rPr>
              <a:t>00001011 11000100 </a:t>
            </a:r>
            <a:endParaRPr lang="en-US" sz="2000" dirty="0" smtClean="0"/>
          </a:p>
          <a:p>
            <a:pPr marL="609600" indent="-609600" eaLnBrk="1" hangingPunct="1">
              <a:lnSpc>
                <a:spcPct val="80000"/>
              </a:lnSpc>
              <a:buFontTx/>
              <a:buAutoNum type="arabicPeriod"/>
            </a:pPr>
            <a:r>
              <a:rPr lang="en-US" sz="2000" dirty="0" smtClean="0"/>
              <a:t>Packet address is Boolean </a:t>
            </a:r>
            <a:r>
              <a:rPr lang="en-US" sz="2000" dirty="0" err="1" smtClean="0"/>
              <a:t>ANDed</a:t>
            </a:r>
            <a:r>
              <a:rPr lang="en-US" sz="2000" dirty="0" smtClean="0"/>
              <a:t> with Subnet C mask</a:t>
            </a:r>
          </a:p>
          <a:p>
            <a:pPr marL="609600" indent="-609600" eaLnBrk="1" hangingPunct="1">
              <a:lnSpc>
                <a:spcPct val="80000"/>
              </a:lnSpc>
              <a:buFontTx/>
              <a:buNone/>
            </a:pPr>
            <a:r>
              <a:rPr lang="en-US" sz="2000" dirty="0" smtClean="0">
                <a:solidFill>
                  <a:srgbClr val="FF0000"/>
                </a:solidFill>
              </a:rPr>
              <a:t>	</a:t>
            </a:r>
            <a:r>
              <a:rPr lang="en-US" sz="2000" dirty="0">
                <a:solidFill>
                  <a:srgbClr val="FF0000"/>
                </a:solidFill>
                <a:latin typeface="Tahoma" charset="0"/>
              </a:rPr>
              <a:t> 11011111 00011000 00001</a:t>
            </a:r>
            <a:r>
              <a:rPr lang="en-US" sz="2000" dirty="0">
                <a:latin typeface="Tahoma" charset="0"/>
              </a:rPr>
              <a:t>011 11000100 </a:t>
            </a:r>
            <a:endParaRPr lang="en-US" sz="2000" dirty="0" smtClean="0"/>
          </a:p>
          <a:p>
            <a:pPr marL="609600" indent="-609600" eaLnBrk="1" hangingPunct="1">
              <a:lnSpc>
                <a:spcPct val="80000"/>
              </a:lnSpc>
              <a:buFontTx/>
              <a:buNone/>
            </a:pPr>
            <a:r>
              <a:rPr lang="en-US" sz="2000" dirty="0" smtClean="0"/>
              <a:t> 	 </a:t>
            </a:r>
            <a:r>
              <a:rPr lang="en-US" sz="2000" dirty="0" smtClean="0">
                <a:solidFill>
                  <a:srgbClr val="FF0000"/>
                </a:solidFill>
                <a:latin typeface="Tahoma" charset="0"/>
              </a:rPr>
              <a:t>11111111 </a:t>
            </a:r>
            <a:r>
              <a:rPr lang="en-US" sz="2000" dirty="0">
                <a:solidFill>
                  <a:srgbClr val="FF0000"/>
                </a:solidFill>
                <a:latin typeface="Tahoma" charset="0"/>
              </a:rPr>
              <a:t>11111111 </a:t>
            </a:r>
            <a:r>
              <a:rPr lang="en-US" sz="2000" dirty="0" smtClean="0">
                <a:solidFill>
                  <a:srgbClr val="FF0000"/>
                </a:solidFill>
                <a:latin typeface="Tahoma" charset="0"/>
              </a:rPr>
              <a:t>11111</a:t>
            </a:r>
            <a:r>
              <a:rPr lang="en-US" sz="2000" dirty="0" smtClean="0">
                <a:latin typeface="Tahoma" charset="0"/>
              </a:rPr>
              <a:t>000 </a:t>
            </a:r>
            <a:r>
              <a:rPr lang="en-US" sz="2000" dirty="0">
                <a:latin typeface="Tahoma" charset="0"/>
              </a:rPr>
              <a:t>00000000 </a:t>
            </a:r>
            <a:endParaRPr lang="en-US" sz="2000" dirty="0" smtClean="0">
              <a:latin typeface="Tahoma" charset="0"/>
            </a:endParaRPr>
          </a:p>
          <a:p>
            <a:pPr marL="609600" indent="-609600" eaLnBrk="1" hangingPunct="1">
              <a:lnSpc>
                <a:spcPct val="80000"/>
              </a:lnSpc>
              <a:buFontTx/>
              <a:buNone/>
            </a:pPr>
            <a:r>
              <a:rPr lang="en-US" sz="2000" dirty="0" smtClean="0">
                <a:solidFill>
                  <a:srgbClr val="FF0000"/>
                </a:solidFill>
                <a:latin typeface="Tahoma" charset="0"/>
              </a:rPr>
              <a:t>	 11011111 </a:t>
            </a:r>
            <a:r>
              <a:rPr lang="en-US" sz="2000" dirty="0">
                <a:solidFill>
                  <a:srgbClr val="FF0000"/>
                </a:solidFill>
                <a:latin typeface="Tahoma" charset="0"/>
              </a:rPr>
              <a:t>00011000 </a:t>
            </a:r>
            <a:r>
              <a:rPr lang="en-US" sz="2000" dirty="0" smtClean="0">
                <a:solidFill>
                  <a:srgbClr val="FF0000"/>
                </a:solidFill>
                <a:latin typeface="Tahoma" charset="0"/>
              </a:rPr>
              <a:t>000</a:t>
            </a:r>
            <a:r>
              <a:rPr lang="en-US" sz="2000" u="sng" dirty="0" smtClean="0">
                <a:solidFill>
                  <a:srgbClr val="FF0000"/>
                </a:solidFill>
                <a:latin typeface="Tahoma" charset="0"/>
              </a:rPr>
              <a:t>01</a:t>
            </a:r>
            <a:r>
              <a:rPr lang="en-US" sz="2000" dirty="0" smtClean="0">
                <a:solidFill>
                  <a:schemeClr val="accent2">
                    <a:lumMod val="60000"/>
                    <a:lumOff val="40000"/>
                  </a:schemeClr>
                </a:solidFill>
                <a:latin typeface="Tahoma" charset="0"/>
              </a:rPr>
              <a:t>000 </a:t>
            </a:r>
            <a:r>
              <a:rPr lang="en-US" sz="2000" dirty="0" smtClean="0">
                <a:solidFill>
                  <a:schemeClr val="accent2">
                    <a:lumMod val="60000"/>
                    <a:lumOff val="40000"/>
                  </a:schemeClr>
                </a:solidFill>
                <a:latin typeface="Tahoma" charset="0"/>
              </a:rPr>
              <a:t>00000000</a:t>
            </a:r>
          </a:p>
          <a:p>
            <a:pPr marL="609600" indent="-609600" eaLnBrk="1" hangingPunct="1">
              <a:lnSpc>
                <a:spcPct val="80000"/>
              </a:lnSpc>
              <a:buFontTx/>
              <a:buNone/>
            </a:pPr>
            <a:r>
              <a:rPr lang="en-US" sz="2000" dirty="0" smtClean="0">
                <a:latin typeface="Tahoma" charset="0"/>
              </a:rPr>
              <a:t>     C:</a:t>
            </a:r>
            <a:r>
              <a:rPr lang="en-US" sz="2000" dirty="0" smtClean="0">
                <a:solidFill>
                  <a:srgbClr val="FF0000"/>
                </a:solidFill>
                <a:latin typeface="Tahoma" charset="0"/>
              </a:rPr>
              <a:t> </a:t>
            </a:r>
            <a:r>
              <a:rPr lang="en-US" sz="2000" dirty="0">
                <a:solidFill>
                  <a:srgbClr val="FF0000"/>
                </a:solidFill>
                <a:latin typeface="Tahoma" charset="0"/>
              </a:rPr>
              <a:t>11011111 00011000 000</a:t>
            </a:r>
            <a:r>
              <a:rPr lang="en-US" sz="2000" u="sng" dirty="0">
                <a:solidFill>
                  <a:srgbClr val="FF0000"/>
                </a:solidFill>
                <a:latin typeface="Tahoma" charset="0"/>
              </a:rPr>
              <a:t>10</a:t>
            </a:r>
            <a:r>
              <a:rPr lang="en-US" sz="2000" dirty="0">
                <a:latin typeface="Tahoma" charset="0"/>
              </a:rPr>
              <a:t>000 </a:t>
            </a:r>
            <a:r>
              <a:rPr lang="en-US" sz="2000" dirty="0" smtClean="0">
                <a:latin typeface="Tahoma" charset="0"/>
              </a:rPr>
              <a:t>00000000</a:t>
            </a:r>
          </a:p>
          <a:p>
            <a:pPr marL="609600" indent="-609600" eaLnBrk="1" hangingPunct="1">
              <a:lnSpc>
                <a:spcPct val="80000"/>
              </a:lnSpc>
              <a:buFontTx/>
              <a:buNone/>
            </a:pPr>
            <a:endParaRPr lang="en-US" sz="2000" dirty="0" smtClean="0"/>
          </a:p>
        </p:txBody>
      </p:sp>
      <p:sp>
        <p:nvSpPr>
          <p:cNvPr id="31751" name="Text Box 5"/>
          <p:cNvSpPr txBox="1">
            <a:spLocks noChangeArrowheads="1"/>
          </p:cNvSpPr>
          <p:nvPr/>
        </p:nvSpPr>
        <p:spPr bwMode="auto">
          <a:xfrm>
            <a:off x="152400" y="2719388"/>
            <a:ext cx="8763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eaLnBrk="1" hangingPunct="1">
              <a:spcBef>
                <a:spcPct val="0"/>
              </a:spcBef>
            </a:pPr>
            <a:r>
              <a:rPr lang="en-US" sz="1600" dirty="0">
                <a:latin typeface="Tahoma" charset="0"/>
              </a:rPr>
              <a:t>Address 					Mask </a:t>
            </a:r>
          </a:p>
          <a:p>
            <a:pPr eaLnBrk="1" hangingPunct="1"/>
            <a:r>
              <a:rPr lang="en-US" sz="1600" dirty="0" smtClean="0">
                <a:latin typeface="Tahoma" charset="0"/>
              </a:rPr>
              <a:t>A: </a:t>
            </a:r>
            <a:r>
              <a:rPr lang="en-US" sz="1600" dirty="0">
                <a:solidFill>
                  <a:srgbClr val="FF0000"/>
                </a:solidFill>
                <a:latin typeface="Tahoma" charset="0"/>
              </a:rPr>
              <a:t>11011111 00011000 0000</a:t>
            </a:r>
            <a:r>
              <a:rPr lang="en-US" sz="1600" dirty="0">
                <a:latin typeface="Tahoma" charset="0"/>
              </a:rPr>
              <a:t>0000 00000000 	</a:t>
            </a:r>
            <a:r>
              <a:rPr lang="en-US" sz="1600" dirty="0">
                <a:solidFill>
                  <a:srgbClr val="FF0000"/>
                </a:solidFill>
                <a:latin typeface="Tahoma" charset="0"/>
              </a:rPr>
              <a:t>11111111 11111111 </a:t>
            </a:r>
            <a:r>
              <a:rPr lang="en-US" sz="1600" dirty="0" smtClean="0">
                <a:solidFill>
                  <a:srgbClr val="FF0000"/>
                </a:solidFill>
                <a:latin typeface="Tahoma" charset="0"/>
              </a:rPr>
              <a:t>1111</a:t>
            </a:r>
            <a:r>
              <a:rPr lang="en-US" sz="1600" dirty="0" smtClean="0">
                <a:latin typeface="Tahoma" charset="0"/>
              </a:rPr>
              <a:t>0000 </a:t>
            </a:r>
            <a:r>
              <a:rPr lang="en-US" sz="1600" dirty="0">
                <a:latin typeface="Tahoma" charset="0"/>
              </a:rPr>
              <a:t>00000000 </a:t>
            </a:r>
          </a:p>
          <a:p>
            <a:pPr eaLnBrk="1" hangingPunct="1"/>
            <a:r>
              <a:rPr lang="en-US" sz="1600" dirty="0" smtClean="0">
                <a:latin typeface="Tahoma" charset="0"/>
              </a:rPr>
              <a:t>B: </a:t>
            </a:r>
            <a:r>
              <a:rPr lang="en-US" sz="1600" dirty="0">
                <a:solidFill>
                  <a:srgbClr val="FF0000"/>
                </a:solidFill>
                <a:latin typeface="Tahoma" charset="0"/>
              </a:rPr>
              <a:t>11011111 00011000 000010</a:t>
            </a:r>
            <a:r>
              <a:rPr lang="en-US" sz="1600" dirty="0">
                <a:latin typeface="Tahoma" charset="0"/>
              </a:rPr>
              <a:t>00 00000000 	</a:t>
            </a:r>
            <a:r>
              <a:rPr lang="en-US" sz="1600" dirty="0">
                <a:solidFill>
                  <a:srgbClr val="FF0000"/>
                </a:solidFill>
                <a:latin typeface="Tahoma" charset="0"/>
              </a:rPr>
              <a:t>11111111 11111111 111111</a:t>
            </a:r>
            <a:r>
              <a:rPr lang="en-US" sz="1600" dirty="0">
                <a:latin typeface="Tahoma" charset="0"/>
              </a:rPr>
              <a:t>00 00000000 </a:t>
            </a:r>
          </a:p>
          <a:p>
            <a:pPr eaLnBrk="1" hangingPunct="1"/>
            <a:r>
              <a:rPr lang="en-US" sz="1600" dirty="0" smtClean="0">
                <a:latin typeface="Tahoma" charset="0"/>
              </a:rPr>
              <a:t>C: </a:t>
            </a:r>
            <a:r>
              <a:rPr lang="en-US" sz="1600" dirty="0">
                <a:solidFill>
                  <a:srgbClr val="FF0000"/>
                </a:solidFill>
                <a:latin typeface="Tahoma" charset="0"/>
              </a:rPr>
              <a:t>11011111 00011000 00010</a:t>
            </a:r>
            <a:r>
              <a:rPr lang="en-US" sz="1600" dirty="0">
                <a:latin typeface="Tahoma" charset="0"/>
              </a:rPr>
              <a:t>000 00000000 	</a:t>
            </a:r>
            <a:r>
              <a:rPr lang="en-US" sz="1600" dirty="0">
                <a:solidFill>
                  <a:srgbClr val="FF0000"/>
                </a:solidFill>
                <a:latin typeface="Tahoma" charset="0"/>
              </a:rPr>
              <a:t>11111111 11111111 11111</a:t>
            </a:r>
            <a:r>
              <a:rPr lang="en-US" sz="1600" dirty="0">
                <a:latin typeface="Tahoma" charset="0"/>
              </a:rPr>
              <a:t>000 00000000 </a:t>
            </a:r>
            <a:endParaRPr lang="en-US" sz="1600" dirty="0">
              <a:latin typeface="Tahoma" charset="0"/>
            </a:endParaRPr>
          </a:p>
        </p:txBody>
      </p:sp>
      <p:sp>
        <p:nvSpPr>
          <p:cNvPr id="31753" name="Text Box 7"/>
          <p:cNvSpPr txBox="1">
            <a:spLocks noChangeArrowheads="1"/>
          </p:cNvSpPr>
          <p:nvPr/>
        </p:nvSpPr>
        <p:spPr bwMode="auto">
          <a:xfrm>
            <a:off x="363538" y="1611313"/>
            <a:ext cx="290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r>
              <a:rPr lang="en-US">
                <a:solidFill>
                  <a:srgbClr val="FF0000"/>
                </a:solidFill>
              </a:rPr>
              <a:t>ROUTER’S FORWARDING TABLE</a:t>
            </a:r>
          </a:p>
        </p:txBody>
      </p:sp>
      <p:sp>
        <p:nvSpPr>
          <p:cNvPr id="12" name="Rectangle 2"/>
          <p:cNvSpPr>
            <a:spLocks noGrp="1" noChangeArrowheads="1"/>
          </p:cNvSpPr>
          <p:nvPr>
            <p:ph type="title"/>
          </p:nvPr>
        </p:nvSpPr>
        <p:spPr>
          <a:xfrm>
            <a:off x="363538" y="77820"/>
            <a:ext cx="8229600" cy="961067"/>
          </a:xfrm>
        </p:spPr>
        <p:txBody>
          <a:bodyPr/>
          <a:lstStyle/>
          <a:p>
            <a:pPr eaLnBrk="1" hangingPunct="1"/>
            <a:r>
              <a:rPr lang="en-US" sz="3600" dirty="0" smtClean="0"/>
              <a:t>C</a:t>
            </a:r>
            <a:r>
              <a:rPr lang="tr-TR" sz="3600" dirty="0" smtClean="0"/>
              <a:t>I</a:t>
            </a:r>
            <a:r>
              <a:rPr lang="en-US" sz="3600" dirty="0" smtClean="0"/>
              <a:t>DR –Look-up: Example 2</a:t>
            </a:r>
          </a:p>
        </p:txBody>
      </p:sp>
      <p:graphicFrame>
        <p:nvGraphicFramePr>
          <p:cNvPr id="13" name="Table 12"/>
          <p:cNvGraphicFramePr>
            <a:graphicFrameLocks noGrp="1"/>
          </p:cNvGraphicFramePr>
          <p:nvPr>
            <p:extLst>
              <p:ext uri="{D42A27DB-BD31-4B8C-83A1-F6EECF244321}">
                <p14:modId xmlns:p14="http://schemas.microsoft.com/office/powerpoint/2010/main" val="1645446693"/>
              </p:ext>
            </p:extLst>
          </p:nvPr>
        </p:nvGraphicFramePr>
        <p:xfrm>
          <a:off x="4860864" y="1002904"/>
          <a:ext cx="4054536" cy="1483360"/>
        </p:xfrm>
        <a:graphic>
          <a:graphicData uri="http://schemas.openxmlformats.org/drawingml/2006/table">
            <a:tbl>
              <a:tblPr firstRow="1" bandRow="1">
                <a:tableStyleId>{5940675A-B579-460E-94D1-54222C63F5DA}</a:tableStyleId>
              </a:tblPr>
              <a:tblGrid>
                <a:gridCol w="1645585"/>
                <a:gridCol w="2408951"/>
              </a:tblGrid>
              <a:tr h="370840">
                <a:tc>
                  <a:txBody>
                    <a:bodyPr/>
                    <a:lstStyle/>
                    <a:p>
                      <a:r>
                        <a:rPr lang="en-US" sz="1600" dirty="0" smtClean="0"/>
                        <a:t>Subnet</a:t>
                      </a:r>
                      <a:endParaRPr lang="en-US" sz="1600" dirty="0"/>
                    </a:p>
                  </a:txBody>
                  <a:tcPr/>
                </a:tc>
                <a:tc>
                  <a:txBody>
                    <a:bodyPr/>
                    <a:lstStyle/>
                    <a:p>
                      <a:r>
                        <a:rPr lang="en-US" dirty="0" smtClean="0"/>
                        <a:t>Interface</a:t>
                      </a:r>
                      <a:endParaRPr lang="en-US" dirty="0"/>
                    </a:p>
                  </a:txBody>
                  <a:tcPr/>
                </a:tc>
              </a:tr>
              <a:tr h="370840">
                <a:tc>
                  <a:txBody>
                    <a:bodyPr/>
                    <a:lstStyle/>
                    <a:p>
                      <a:r>
                        <a:rPr lang="en-US" sz="1600" dirty="0" smtClean="0">
                          <a:solidFill>
                            <a:srgbClr val="FF0000"/>
                          </a:solidFill>
                          <a:latin typeface="Tahoma" charset="0"/>
                        </a:rPr>
                        <a:t>223.24.0.0/20</a:t>
                      </a:r>
                      <a:endParaRPr lang="en-US" sz="1600" dirty="0"/>
                    </a:p>
                  </a:txBody>
                  <a:tcPr/>
                </a:tc>
                <a:tc>
                  <a:txBody>
                    <a:bodyPr/>
                    <a:lstStyle/>
                    <a:p>
                      <a:r>
                        <a:rPr lang="en-US" dirty="0" smtClean="0"/>
                        <a:t>1</a:t>
                      </a:r>
                      <a:endParaRPr lang="en-US" dirty="0"/>
                    </a:p>
                  </a:txBody>
                  <a:tcPr/>
                </a:tc>
              </a:tr>
              <a:tr h="370840">
                <a:tc>
                  <a:txBody>
                    <a:bodyPr/>
                    <a:lstStyle/>
                    <a:p>
                      <a:r>
                        <a:rPr lang="en-US" sz="1600" dirty="0" smtClean="0">
                          <a:solidFill>
                            <a:srgbClr val="FF0000"/>
                          </a:solidFill>
                          <a:latin typeface="Tahoma" charset="0"/>
                        </a:rPr>
                        <a:t>223.24.8.0/22</a:t>
                      </a:r>
                      <a:endParaRPr lang="en-US" sz="1600" dirty="0"/>
                    </a:p>
                  </a:txBody>
                  <a:tcPr/>
                </a:tc>
                <a:tc>
                  <a:txBody>
                    <a:bodyPr/>
                    <a:lstStyle/>
                    <a:p>
                      <a:r>
                        <a:rPr lang="en-US" dirty="0" smtClean="0"/>
                        <a:t>2</a:t>
                      </a:r>
                      <a:endParaRPr lang="en-US" dirty="0"/>
                    </a:p>
                  </a:txBody>
                  <a:tcPr/>
                </a:tc>
              </a:tr>
              <a:tr h="370840">
                <a:tc>
                  <a:txBody>
                    <a:bodyPr/>
                    <a:lstStyle/>
                    <a:p>
                      <a:r>
                        <a:rPr lang="en-US" sz="1600" dirty="0" smtClean="0">
                          <a:solidFill>
                            <a:srgbClr val="FF0000"/>
                          </a:solidFill>
                          <a:latin typeface="Tahoma" charset="0"/>
                        </a:rPr>
                        <a:t>223.24.16.0/21</a:t>
                      </a:r>
                      <a:endParaRPr lang="en-US" sz="1600" dirty="0"/>
                    </a:p>
                  </a:txBody>
                  <a:tcPr/>
                </a:tc>
                <a:tc>
                  <a:txBody>
                    <a:bodyPr/>
                    <a:lstStyle/>
                    <a:p>
                      <a:r>
                        <a:rPr lang="en-US" dirty="0" smtClean="0"/>
                        <a:t>3</a:t>
                      </a:r>
                      <a:endParaRPr lang="en-US" dirty="0"/>
                    </a:p>
                  </a:txBody>
                  <a:tcPr/>
                </a:tc>
              </a:tr>
            </a:tbl>
          </a:graphicData>
        </a:graphic>
      </p:graphicFrame>
      <p:sp>
        <p:nvSpPr>
          <p:cNvPr id="24" name="Rectangle 6"/>
          <p:cNvSpPr>
            <a:spLocks noChangeArrowheads="1"/>
          </p:cNvSpPr>
          <p:nvPr/>
        </p:nvSpPr>
        <p:spPr bwMode="auto">
          <a:xfrm>
            <a:off x="7842953" y="5327666"/>
            <a:ext cx="124300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NO MATCH</a:t>
            </a:r>
            <a:r>
              <a:rPr lang="en-US" b="1" dirty="0">
                <a:solidFill>
                  <a:srgbClr val="FF0000"/>
                </a:solidFill>
              </a:rPr>
              <a:t>!</a:t>
            </a:r>
          </a:p>
        </p:txBody>
      </p:sp>
      <p:sp>
        <p:nvSpPr>
          <p:cNvPr id="25" name="Rectangle 6"/>
          <p:cNvSpPr>
            <a:spLocks noChangeArrowheads="1"/>
          </p:cNvSpPr>
          <p:nvPr/>
        </p:nvSpPr>
        <p:spPr bwMode="auto">
          <a:xfrm>
            <a:off x="7446136" y="4743450"/>
            <a:ext cx="1543521"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r>
              <a:rPr lang="en-US" b="1" dirty="0" smtClean="0">
                <a:solidFill>
                  <a:srgbClr val="FF0000"/>
                </a:solidFill>
              </a:rPr>
              <a:t>BOOL AND</a:t>
            </a:r>
            <a:endParaRPr lang="en-US" b="1" dirty="0">
              <a:solidFill>
                <a:srgbClr val="FF0000"/>
              </a:solidFill>
            </a:endParaRPr>
          </a:p>
        </p:txBody>
      </p:sp>
      <p:sp>
        <p:nvSpPr>
          <p:cNvPr id="26" name="TextBox 25"/>
          <p:cNvSpPr txBox="1"/>
          <p:nvPr/>
        </p:nvSpPr>
        <p:spPr>
          <a:xfrm>
            <a:off x="5781439" y="4659836"/>
            <a:ext cx="1838965" cy="369332"/>
          </a:xfrm>
          <a:prstGeom prst="rect">
            <a:avLst/>
          </a:prstGeom>
          <a:noFill/>
        </p:spPr>
        <p:txBody>
          <a:bodyPr wrap="none" rtlCol="0">
            <a:spAutoFit/>
          </a:bodyPr>
          <a:lstStyle/>
          <a:p>
            <a:r>
              <a:rPr lang="en-US" dirty="0" err="1" smtClean="0"/>
              <a:t>Dest</a:t>
            </a:r>
            <a:r>
              <a:rPr lang="en-US" dirty="0" smtClean="0"/>
              <a:t> Address</a:t>
            </a:r>
            <a:endParaRPr lang="tr-TR" dirty="0"/>
          </a:p>
        </p:txBody>
      </p:sp>
      <p:sp>
        <p:nvSpPr>
          <p:cNvPr id="27" name="TextBox 26"/>
          <p:cNvSpPr txBox="1"/>
          <p:nvPr/>
        </p:nvSpPr>
        <p:spPr>
          <a:xfrm>
            <a:off x="5781439" y="4979717"/>
            <a:ext cx="1425390" cy="369332"/>
          </a:xfrm>
          <a:prstGeom prst="rect">
            <a:avLst/>
          </a:prstGeom>
          <a:noFill/>
        </p:spPr>
        <p:txBody>
          <a:bodyPr wrap="none" rtlCol="0">
            <a:spAutoFit/>
          </a:bodyPr>
          <a:lstStyle/>
          <a:p>
            <a:r>
              <a:rPr lang="en-US" dirty="0" smtClean="0"/>
              <a:t>Mask of C</a:t>
            </a:r>
            <a:endParaRPr lang="tr-TR" dirty="0"/>
          </a:p>
        </p:txBody>
      </p:sp>
      <p:cxnSp>
        <p:nvCxnSpPr>
          <p:cNvPr id="28" name="Straight Arrow Connector 27"/>
          <p:cNvCxnSpPr>
            <a:stCxn id="26" idx="3"/>
          </p:cNvCxnSpPr>
          <p:nvPr/>
        </p:nvCxnSpPr>
        <p:spPr bwMode="auto">
          <a:xfrm>
            <a:off x="7620404" y="4844502"/>
            <a:ext cx="426316" cy="1846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flipV="1">
            <a:off x="7049319" y="5121243"/>
            <a:ext cx="445062" cy="30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p:cNvSpPr txBox="1"/>
          <p:nvPr/>
        </p:nvSpPr>
        <p:spPr>
          <a:xfrm>
            <a:off x="5858011" y="5279545"/>
            <a:ext cx="1563248" cy="369332"/>
          </a:xfrm>
          <a:prstGeom prst="rect">
            <a:avLst/>
          </a:prstGeom>
          <a:noFill/>
        </p:spPr>
        <p:txBody>
          <a:bodyPr wrap="none" rtlCol="0">
            <a:spAutoFit/>
          </a:bodyPr>
          <a:lstStyle/>
          <a:p>
            <a:r>
              <a:rPr lang="en-US" dirty="0" smtClean="0"/>
              <a:t>AND Result</a:t>
            </a:r>
            <a:endParaRPr lang="tr-TR" dirty="0"/>
          </a:p>
        </p:txBody>
      </p:sp>
      <p:sp>
        <p:nvSpPr>
          <p:cNvPr id="31" name="TextBox 30"/>
          <p:cNvSpPr txBox="1"/>
          <p:nvPr/>
        </p:nvSpPr>
        <p:spPr>
          <a:xfrm>
            <a:off x="5781439" y="5641337"/>
            <a:ext cx="1425390" cy="369332"/>
          </a:xfrm>
          <a:prstGeom prst="rect">
            <a:avLst/>
          </a:prstGeom>
          <a:noFill/>
        </p:spPr>
        <p:txBody>
          <a:bodyPr wrap="none" rtlCol="0">
            <a:spAutoFit/>
          </a:bodyPr>
          <a:lstStyle/>
          <a:p>
            <a:r>
              <a:rPr lang="en-US" dirty="0" smtClean="0"/>
              <a:t>C address</a:t>
            </a:r>
            <a:endParaRPr lang="tr-TR" dirty="0"/>
          </a:p>
        </p:txBody>
      </p:sp>
      <p:cxnSp>
        <p:nvCxnSpPr>
          <p:cNvPr id="32" name="Straight Arrow Connector 31"/>
          <p:cNvCxnSpPr>
            <a:stCxn id="30" idx="3"/>
          </p:cNvCxnSpPr>
          <p:nvPr/>
        </p:nvCxnSpPr>
        <p:spPr bwMode="auto">
          <a:xfrm>
            <a:off x="7421259" y="5464211"/>
            <a:ext cx="498266" cy="2154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stCxn id="31" idx="3"/>
          </p:cNvCxnSpPr>
          <p:nvPr/>
        </p:nvCxnSpPr>
        <p:spPr bwMode="auto">
          <a:xfrm flipV="1">
            <a:off x="7206829" y="5697538"/>
            <a:ext cx="514771" cy="1284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88913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A4E8736B-62FD-444E-83B5-D09B247A5A8D}" type="datetime1">
              <a:rPr lang="en-US">
                <a:latin typeface="Verdana" pitchFamily="34" charset="0"/>
              </a:rPr>
              <a:pPr/>
              <a:t>4/12/2017</a:t>
            </a:fld>
            <a:endParaRPr lang="en-US">
              <a:latin typeface="Verdana" pitchFamily="34" charset="0"/>
            </a:endParaRPr>
          </a:p>
        </p:txBody>
      </p:sp>
      <p:sp>
        <p:nvSpPr>
          <p:cNvPr id="205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a:latin typeface="Verdana" pitchFamily="34" charset="0"/>
              </a:rPr>
              <a:t>Ece GURAN SCHMIDT EE444</a:t>
            </a:r>
          </a:p>
        </p:txBody>
      </p:sp>
      <p:sp>
        <p:nvSpPr>
          <p:cNvPr id="20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CCCC686A-CB8E-45D8-A586-612A991477BD}" type="slidenum">
              <a:rPr lang="en-US">
                <a:latin typeface="Verdana" pitchFamily="34" charset="0"/>
              </a:rPr>
              <a:pPr/>
              <a:t>4</a:t>
            </a:fld>
            <a:endParaRPr lang="en-US">
              <a:latin typeface="Verdana" pitchFamily="34" charset="0"/>
            </a:endParaRPr>
          </a:p>
        </p:txBody>
      </p:sp>
      <p:sp>
        <p:nvSpPr>
          <p:cNvPr id="2055" name="Rectangle 2"/>
          <p:cNvSpPr>
            <a:spLocks noGrp="1" noChangeArrowheads="1"/>
          </p:cNvSpPr>
          <p:nvPr>
            <p:ph type="title"/>
          </p:nvPr>
        </p:nvSpPr>
        <p:spPr/>
        <p:txBody>
          <a:bodyPr/>
          <a:lstStyle/>
          <a:p>
            <a:pPr eaLnBrk="1" hangingPunct="1"/>
            <a:r>
              <a:rPr lang="en-US" sz="3600" smtClean="0"/>
              <a:t>Layered Architecture: Transport Layer</a:t>
            </a:r>
          </a:p>
        </p:txBody>
      </p:sp>
      <p:sp>
        <p:nvSpPr>
          <p:cNvPr id="2056" name="Rectangle 3"/>
          <p:cNvSpPr>
            <a:spLocks noGrp="1" noChangeArrowheads="1"/>
          </p:cNvSpPr>
          <p:nvPr>
            <p:ph type="body" sz="half" idx="1"/>
          </p:nvPr>
        </p:nvSpPr>
        <p:spPr>
          <a:xfrm>
            <a:off x="457200" y="4168775"/>
            <a:ext cx="8232775" cy="1957388"/>
          </a:xfrm>
        </p:spPr>
        <p:txBody>
          <a:bodyPr/>
          <a:lstStyle/>
          <a:p>
            <a:pPr eaLnBrk="1" hangingPunct="1">
              <a:lnSpc>
                <a:spcPct val="80000"/>
              </a:lnSpc>
            </a:pPr>
            <a:r>
              <a:rPr lang="en-US" sz="1800" smtClean="0"/>
              <a:t>Transport layer protocol: TCP/UDP</a:t>
            </a:r>
          </a:p>
          <a:p>
            <a:pPr lvl="1" eaLnBrk="1" hangingPunct="1">
              <a:lnSpc>
                <a:spcPct val="80000"/>
              </a:lnSpc>
            </a:pPr>
            <a:r>
              <a:rPr lang="en-US" sz="1600" smtClean="0"/>
              <a:t>Encapsulates application layer messages in </a:t>
            </a:r>
            <a:r>
              <a:rPr lang="en-US" sz="1600" i="1" smtClean="0"/>
              <a:t>segments</a:t>
            </a:r>
          </a:p>
          <a:p>
            <a:pPr lvl="1" eaLnBrk="1" hangingPunct="1">
              <a:lnSpc>
                <a:spcPct val="80000"/>
              </a:lnSpc>
            </a:pPr>
            <a:r>
              <a:rPr lang="en-US" sz="1600" smtClean="0"/>
              <a:t>Transmits the data from sender process to receiver process</a:t>
            </a:r>
          </a:p>
          <a:p>
            <a:pPr eaLnBrk="1" hangingPunct="1">
              <a:lnSpc>
                <a:spcPct val="80000"/>
              </a:lnSpc>
            </a:pPr>
            <a:r>
              <a:rPr lang="en-US" sz="1800" smtClean="0"/>
              <a:t>Transport layer: Only exists at the end systems</a:t>
            </a:r>
          </a:p>
          <a:p>
            <a:pPr lvl="1" eaLnBrk="1" hangingPunct="1">
              <a:lnSpc>
                <a:spcPct val="80000"/>
              </a:lnSpc>
            </a:pPr>
            <a:r>
              <a:rPr lang="en-US" sz="1800" smtClean="0"/>
              <a:t>Needs the segments to be transmitted from sender host machine to receiver host machine</a:t>
            </a:r>
          </a:p>
          <a:p>
            <a:pPr lvl="1" eaLnBrk="1" hangingPunct="1">
              <a:lnSpc>
                <a:spcPct val="80000"/>
              </a:lnSpc>
            </a:pPr>
            <a:r>
              <a:rPr lang="en-US" sz="1600" smtClean="0"/>
              <a:t>Gives the segments to the </a:t>
            </a:r>
            <a:r>
              <a:rPr lang="en-US" sz="1600" b="1" smtClean="0"/>
              <a:t>network layer</a:t>
            </a:r>
          </a:p>
          <a:p>
            <a:pPr lvl="1" eaLnBrk="1" hangingPunct="1">
              <a:lnSpc>
                <a:spcPct val="80000"/>
              </a:lnSpc>
            </a:pPr>
            <a:endParaRPr lang="en-US" sz="1800" smtClean="0"/>
          </a:p>
        </p:txBody>
      </p:sp>
      <p:sp>
        <p:nvSpPr>
          <p:cNvPr id="2057" name="Freeform 7"/>
          <p:cNvSpPr>
            <a:spLocks/>
          </p:cNvSpPr>
          <p:nvPr/>
        </p:nvSpPr>
        <p:spPr bwMode="auto">
          <a:xfrm>
            <a:off x="3419475" y="2725738"/>
            <a:ext cx="1808163" cy="1031875"/>
          </a:xfrm>
          <a:custGeom>
            <a:avLst/>
            <a:gdLst>
              <a:gd name="T0" fmla="*/ 22867 w 2135"/>
              <a:gd name="T1" fmla="*/ 404803 h 1662"/>
              <a:gd name="T2" fmla="*/ 88926 w 2135"/>
              <a:gd name="T3" fmla="*/ 47186 h 1662"/>
              <a:gd name="T4" fmla="*/ 556423 w 2135"/>
              <a:gd name="T5" fmla="*/ 121689 h 1662"/>
              <a:gd name="T6" fmla="*/ 1023920 w 2135"/>
              <a:gd name="T7" fmla="*/ 62086 h 1662"/>
              <a:gd name="T8" fmla="*/ 1694676 w 2135"/>
              <a:gd name="T9" fmla="*/ 252071 h 1662"/>
              <a:gd name="T10" fmla="*/ 1704839 w 2135"/>
              <a:gd name="T11" fmla="*/ 710268 h 1662"/>
              <a:gd name="T12" fmla="*/ 1338972 w 2135"/>
              <a:gd name="T13" fmla="*/ 993381 h 1662"/>
              <a:gd name="T14" fmla="*/ 688542 w 2135"/>
              <a:gd name="T15" fmla="*/ 941229 h 1662"/>
              <a:gd name="T16" fmla="*/ 424304 w 2135"/>
              <a:gd name="T17" fmla="*/ 788497 h 1662"/>
              <a:gd name="T18" fmla="*/ 154985 w 2135"/>
              <a:gd name="T19" fmla="*/ 661841 h 1662"/>
              <a:gd name="T20" fmla="*/ 22867 w 2135"/>
              <a:gd name="T21" fmla="*/ 40480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2058" name="Text Box 14"/>
          <p:cNvSpPr txBox="1">
            <a:spLocks noChangeArrowheads="1"/>
          </p:cNvSpPr>
          <p:nvPr/>
        </p:nvSpPr>
        <p:spPr bwMode="auto">
          <a:xfrm>
            <a:off x="5372100" y="4641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spcBef>
                <a:spcPct val="50000"/>
              </a:spcBef>
            </a:pPr>
            <a:endParaRPr lang="en-US" sz="2400">
              <a:latin typeface="Arial" charset="0"/>
            </a:endParaRPr>
          </a:p>
        </p:txBody>
      </p:sp>
      <p:graphicFrame>
        <p:nvGraphicFramePr>
          <p:cNvPr id="2050" name="Object 5"/>
          <p:cNvGraphicFramePr>
            <a:graphicFrameLocks noChangeAspect="1"/>
          </p:cNvGraphicFramePr>
          <p:nvPr>
            <p:extLst>
              <p:ext uri="{D42A27DB-BD31-4B8C-83A1-F6EECF244321}">
                <p14:modId xmlns:p14="http://schemas.microsoft.com/office/powerpoint/2010/main" val="3652994523"/>
              </p:ext>
            </p:extLst>
          </p:nvPr>
        </p:nvGraphicFramePr>
        <p:xfrm>
          <a:off x="2349500" y="1712913"/>
          <a:ext cx="642938" cy="509587"/>
        </p:xfrm>
        <a:graphic>
          <a:graphicData uri="http://schemas.openxmlformats.org/presentationml/2006/ole">
            <mc:AlternateContent xmlns:mc="http://schemas.openxmlformats.org/markup-compatibility/2006">
              <mc:Choice xmlns:v="urn:schemas-microsoft-com:vml" Requires="v">
                <p:oleObj spid="_x0000_s2503" name="Clip" r:id="rId3" imgW="1305000" imgH="1085760" progId="MS_ClipArt_Gallery.2">
                  <p:embed/>
                </p:oleObj>
              </mc:Choice>
              <mc:Fallback>
                <p:oleObj name="Clip" r:id="rId3" imgW="1305000" imgH="108576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500" y="1712913"/>
                        <a:ext cx="64293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9" name="Group 10"/>
          <p:cNvGrpSpPr>
            <a:grpSpLocks/>
          </p:cNvGrpSpPr>
          <p:nvPr/>
        </p:nvGrpSpPr>
        <p:grpSpPr bwMode="auto">
          <a:xfrm>
            <a:off x="2181225" y="2232025"/>
            <a:ext cx="1062038" cy="560388"/>
            <a:chOff x="3046" y="1508"/>
            <a:chExt cx="669" cy="353"/>
          </a:xfrm>
        </p:grpSpPr>
        <p:sp>
          <p:nvSpPr>
            <p:cNvPr id="2093" name="Oval 8"/>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buClr>
                  <a:schemeClr val="accent2"/>
                </a:buClr>
                <a:buSzPct val="85000"/>
                <a:buFont typeface="ZapfDingbats" pitchFamily="82" charset="2"/>
                <a:buNone/>
              </a:pPr>
              <a:endParaRPr lang="en-US" sz="2400">
                <a:latin typeface="+mn-lt"/>
              </a:endParaRPr>
            </a:p>
          </p:txBody>
        </p:sp>
        <p:sp>
          <p:nvSpPr>
            <p:cNvPr id="2094" name="Text Box 9"/>
            <p:cNvSpPr txBox="1">
              <a:spLocks noChangeArrowheads="1"/>
            </p:cNvSpPr>
            <p:nvPr/>
          </p:nvSpPr>
          <p:spPr bwMode="auto">
            <a:xfrm>
              <a:off x="3121" y="1578"/>
              <a:ext cx="5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process</a:t>
              </a:r>
            </a:p>
          </p:txBody>
        </p:sp>
      </p:grpSp>
      <p:sp>
        <p:nvSpPr>
          <p:cNvPr id="2060" name="Text Box 36"/>
          <p:cNvSpPr txBox="1">
            <a:spLocks noChangeArrowheads="1"/>
          </p:cNvSpPr>
          <p:nvPr/>
        </p:nvSpPr>
        <p:spPr bwMode="auto">
          <a:xfrm>
            <a:off x="2244725" y="2938463"/>
            <a:ext cx="827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Ankara</a:t>
            </a:r>
          </a:p>
        </p:txBody>
      </p:sp>
      <p:graphicFrame>
        <p:nvGraphicFramePr>
          <p:cNvPr id="2051" name="Object 40"/>
          <p:cNvGraphicFramePr>
            <a:graphicFrameLocks noChangeAspect="1"/>
          </p:cNvGraphicFramePr>
          <p:nvPr>
            <p:extLst>
              <p:ext uri="{D42A27DB-BD31-4B8C-83A1-F6EECF244321}">
                <p14:modId xmlns:p14="http://schemas.microsoft.com/office/powerpoint/2010/main" val="2185106124"/>
              </p:ext>
            </p:extLst>
          </p:nvPr>
        </p:nvGraphicFramePr>
        <p:xfrm>
          <a:off x="5507038" y="1692275"/>
          <a:ext cx="642937" cy="509588"/>
        </p:xfrm>
        <a:graphic>
          <a:graphicData uri="http://schemas.openxmlformats.org/presentationml/2006/ole">
            <mc:AlternateContent xmlns:mc="http://schemas.openxmlformats.org/markup-compatibility/2006">
              <mc:Choice xmlns:v="urn:schemas-microsoft-com:vml" Requires="v">
                <p:oleObj spid="_x0000_s2504" name="Clip" r:id="rId5" imgW="1305000" imgH="1085760" progId="MS_ClipArt_Gallery.2">
                  <p:embed/>
                </p:oleObj>
              </mc:Choice>
              <mc:Fallback>
                <p:oleObj name="Clip" r:id="rId5" imgW="1305000" imgH="1085760" progId="MS_ClipArt_Gallery.2">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038" y="1692275"/>
                        <a:ext cx="6429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1" name="Group 41"/>
          <p:cNvGrpSpPr>
            <a:grpSpLocks/>
          </p:cNvGrpSpPr>
          <p:nvPr/>
        </p:nvGrpSpPr>
        <p:grpSpPr bwMode="auto">
          <a:xfrm>
            <a:off x="5338763" y="2211388"/>
            <a:ext cx="1062037" cy="560387"/>
            <a:chOff x="3046" y="1508"/>
            <a:chExt cx="669" cy="353"/>
          </a:xfrm>
        </p:grpSpPr>
        <p:sp>
          <p:nvSpPr>
            <p:cNvPr id="2091" name="Oval 42"/>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buClr>
                  <a:schemeClr val="accent2"/>
                </a:buClr>
                <a:buSzPct val="85000"/>
                <a:buFont typeface="ZapfDingbats" pitchFamily="82" charset="2"/>
                <a:buNone/>
              </a:pPr>
              <a:endParaRPr lang="en-US" sz="2400">
                <a:latin typeface="+mn-lt"/>
              </a:endParaRPr>
            </a:p>
          </p:txBody>
        </p:sp>
        <p:sp>
          <p:nvSpPr>
            <p:cNvPr id="2092" name="Text Box 43"/>
            <p:cNvSpPr txBox="1">
              <a:spLocks noChangeArrowheads="1"/>
            </p:cNvSpPr>
            <p:nvPr/>
          </p:nvSpPr>
          <p:spPr bwMode="auto">
            <a:xfrm>
              <a:off x="3121" y="1578"/>
              <a:ext cx="5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process</a:t>
              </a:r>
            </a:p>
          </p:txBody>
        </p:sp>
      </p:grpSp>
      <p:sp>
        <p:nvSpPr>
          <p:cNvPr id="2062" name="Text Box 50"/>
          <p:cNvSpPr txBox="1">
            <a:spLocks noChangeArrowheads="1"/>
          </p:cNvSpPr>
          <p:nvPr/>
        </p:nvSpPr>
        <p:spPr bwMode="auto">
          <a:xfrm>
            <a:off x="5489575" y="1089025"/>
            <a:ext cx="806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host or</a:t>
            </a:r>
          </a:p>
          <a:p>
            <a:r>
              <a:rPr lang="en-US" sz="1600">
                <a:latin typeface="+mn-lt"/>
              </a:rPr>
              <a:t>server</a:t>
            </a:r>
          </a:p>
        </p:txBody>
      </p:sp>
      <p:sp>
        <p:nvSpPr>
          <p:cNvPr id="2063" name="Text Box 51"/>
          <p:cNvSpPr txBox="1">
            <a:spLocks noChangeArrowheads="1"/>
          </p:cNvSpPr>
          <p:nvPr/>
        </p:nvSpPr>
        <p:spPr bwMode="auto">
          <a:xfrm>
            <a:off x="3944938" y="3146425"/>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1600">
                <a:latin typeface="+mn-lt"/>
              </a:rPr>
              <a:t>Internet</a:t>
            </a:r>
          </a:p>
        </p:txBody>
      </p:sp>
      <p:sp>
        <p:nvSpPr>
          <p:cNvPr id="2064" name="Text Box 56"/>
          <p:cNvSpPr txBox="1">
            <a:spLocks noChangeArrowheads="1"/>
          </p:cNvSpPr>
          <p:nvPr/>
        </p:nvSpPr>
        <p:spPr bwMode="auto">
          <a:xfrm>
            <a:off x="3395663" y="1924050"/>
            <a:ext cx="1470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solidFill>
                  <a:srgbClr val="FF0000"/>
                </a:solidFill>
                <a:latin typeface="+mn-lt"/>
              </a:rPr>
              <a:t>controlled by</a:t>
            </a:r>
          </a:p>
          <a:p>
            <a:r>
              <a:rPr lang="en-US" sz="1600">
                <a:solidFill>
                  <a:srgbClr val="FF0000"/>
                </a:solidFill>
                <a:latin typeface="+mn-lt"/>
              </a:rPr>
              <a:t>app developer</a:t>
            </a:r>
            <a:endParaRPr lang="en-US" sz="1600">
              <a:latin typeface="+mn-lt"/>
            </a:endParaRPr>
          </a:p>
        </p:txBody>
      </p:sp>
      <p:sp>
        <p:nvSpPr>
          <p:cNvPr id="2065" name="Line 58"/>
          <p:cNvSpPr>
            <a:spLocks noChangeShapeType="1"/>
          </p:cNvSpPr>
          <p:nvPr/>
        </p:nvSpPr>
        <p:spPr bwMode="auto">
          <a:xfrm flipH="1">
            <a:off x="3167063" y="2206625"/>
            <a:ext cx="219075" cy="1333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66" name="Freeform 19"/>
          <p:cNvSpPr>
            <a:spLocks/>
          </p:cNvSpPr>
          <p:nvPr/>
        </p:nvSpPr>
        <p:spPr bwMode="auto">
          <a:xfrm>
            <a:off x="2670175" y="2738438"/>
            <a:ext cx="3367088" cy="361950"/>
          </a:xfrm>
          <a:custGeom>
            <a:avLst/>
            <a:gdLst>
              <a:gd name="T0" fmla="*/ 0 w 2121"/>
              <a:gd name="T1" fmla="*/ 36 h 776"/>
              <a:gd name="T2" fmla="*/ 576 w 2121"/>
              <a:gd name="T3" fmla="*/ 603 h 776"/>
              <a:gd name="T4" fmla="*/ 1728 w 2121"/>
              <a:gd name="T5" fmla="*/ 676 h 776"/>
              <a:gd name="T6" fmla="*/ 2121 w 2121"/>
              <a:gd name="T7" fmla="*/ 0 h 776"/>
              <a:gd name="T8" fmla="*/ 0 60000 65536"/>
              <a:gd name="T9" fmla="*/ 0 60000 65536"/>
              <a:gd name="T10" fmla="*/ 0 60000 65536"/>
              <a:gd name="T11" fmla="*/ 0 60000 65536"/>
              <a:gd name="T12" fmla="*/ 0 w 2121"/>
              <a:gd name="T13" fmla="*/ 0 h 776"/>
              <a:gd name="T14" fmla="*/ 2121 w 2121"/>
              <a:gd name="T15" fmla="*/ 776 h 776"/>
            </a:gdLst>
            <a:ahLst/>
            <a:cxnLst>
              <a:cxn ang="T8">
                <a:pos x="T0" y="T1"/>
              </a:cxn>
              <a:cxn ang="T9">
                <a:pos x="T2" y="T3"/>
              </a:cxn>
              <a:cxn ang="T10">
                <a:pos x="T4" y="T5"/>
              </a:cxn>
              <a:cxn ang="T11">
                <a:pos x="T6" y="T7"/>
              </a:cxn>
            </a:cxnLst>
            <a:rect l="T12" t="T13" r="T14" b="T15"/>
            <a:pathLst>
              <a:path w="2121" h="776">
                <a:moveTo>
                  <a:pt x="0" y="36"/>
                </a:moveTo>
                <a:cubicBezTo>
                  <a:pt x="144" y="266"/>
                  <a:pt x="288" y="496"/>
                  <a:pt x="576" y="603"/>
                </a:cubicBezTo>
                <a:cubicBezTo>
                  <a:pt x="864" y="710"/>
                  <a:pt x="1471" y="776"/>
                  <a:pt x="1728" y="676"/>
                </a:cubicBezTo>
                <a:cubicBezTo>
                  <a:pt x="1985" y="576"/>
                  <a:pt x="2053" y="288"/>
                  <a:pt x="2121" y="0"/>
                </a:cubicBezTo>
              </a:path>
            </a:pathLst>
          </a:custGeom>
          <a:noFill/>
          <a:ln w="254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2067" name="Line 58"/>
          <p:cNvSpPr>
            <a:spLocks noChangeShapeType="1"/>
          </p:cNvSpPr>
          <p:nvPr/>
        </p:nvSpPr>
        <p:spPr bwMode="auto">
          <a:xfrm>
            <a:off x="4806950" y="2219325"/>
            <a:ext cx="506413" cy="2492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68" name="Text Box 36"/>
          <p:cNvSpPr txBox="1">
            <a:spLocks noChangeArrowheads="1"/>
          </p:cNvSpPr>
          <p:nvPr/>
        </p:nvSpPr>
        <p:spPr bwMode="auto">
          <a:xfrm>
            <a:off x="2547938" y="1168400"/>
            <a:ext cx="806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host or</a:t>
            </a:r>
          </a:p>
          <a:p>
            <a:r>
              <a:rPr lang="en-US" sz="1600">
                <a:latin typeface="+mn-lt"/>
              </a:rPr>
              <a:t>server</a:t>
            </a:r>
          </a:p>
        </p:txBody>
      </p:sp>
      <p:sp>
        <p:nvSpPr>
          <p:cNvPr id="2069" name="Text Box 36"/>
          <p:cNvSpPr txBox="1">
            <a:spLocks noChangeArrowheads="1"/>
          </p:cNvSpPr>
          <p:nvPr/>
        </p:nvSpPr>
        <p:spPr bwMode="auto">
          <a:xfrm>
            <a:off x="5246688" y="3125788"/>
            <a:ext cx="1098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latin typeface="+mn-lt"/>
              </a:rPr>
              <a:t>Pittsburgh</a:t>
            </a:r>
          </a:p>
        </p:txBody>
      </p:sp>
      <p:sp>
        <p:nvSpPr>
          <p:cNvPr id="2070" name="Line 23"/>
          <p:cNvSpPr>
            <a:spLocks noChangeShapeType="1"/>
          </p:cNvSpPr>
          <p:nvPr/>
        </p:nvSpPr>
        <p:spPr bwMode="auto">
          <a:xfrm>
            <a:off x="3208338" y="2571750"/>
            <a:ext cx="2162175"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071" name="Rectangle 24"/>
          <p:cNvSpPr>
            <a:spLocks noChangeArrowheads="1"/>
          </p:cNvSpPr>
          <p:nvPr/>
        </p:nvSpPr>
        <p:spPr bwMode="auto">
          <a:xfrm>
            <a:off x="782638" y="2100263"/>
            <a:ext cx="1301750" cy="1520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2072" name="Rectangle 25"/>
          <p:cNvSpPr>
            <a:spLocks noChangeArrowheads="1"/>
          </p:cNvSpPr>
          <p:nvPr/>
        </p:nvSpPr>
        <p:spPr bwMode="auto">
          <a:xfrm>
            <a:off x="719138" y="2146300"/>
            <a:ext cx="1328737" cy="1566863"/>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2073" name="Rectangle 26"/>
          <p:cNvSpPr>
            <a:spLocks noChangeArrowheads="1"/>
          </p:cNvSpPr>
          <p:nvPr/>
        </p:nvSpPr>
        <p:spPr bwMode="auto">
          <a:xfrm>
            <a:off x="728663" y="2486025"/>
            <a:ext cx="1319212"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2074" name="Text Box 27"/>
          <p:cNvSpPr txBox="1">
            <a:spLocks noChangeArrowheads="1"/>
          </p:cNvSpPr>
          <p:nvPr/>
        </p:nvSpPr>
        <p:spPr bwMode="auto">
          <a:xfrm>
            <a:off x="665163" y="2100263"/>
            <a:ext cx="15668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2000">
                <a:latin typeface="+mn-lt"/>
              </a:rPr>
              <a:t>application</a:t>
            </a:r>
          </a:p>
          <a:p>
            <a:pPr algn="ctr"/>
            <a:r>
              <a:rPr lang="en-US" sz="2000">
                <a:solidFill>
                  <a:schemeClr val="bg1"/>
                </a:solidFill>
                <a:latin typeface="+mn-lt"/>
              </a:rPr>
              <a:t>transport</a:t>
            </a:r>
          </a:p>
          <a:p>
            <a:pPr algn="ctr"/>
            <a:r>
              <a:rPr lang="en-US" sz="2000">
                <a:latin typeface="+mn-lt"/>
              </a:rPr>
              <a:t>network</a:t>
            </a:r>
          </a:p>
        </p:txBody>
      </p:sp>
      <p:sp>
        <p:nvSpPr>
          <p:cNvPr id="2075" name="Line 28"/>
          <p:cNvSpPr>
            <a:spLocks noChangeShapeType="1"/>
          </p:cNvSpPr>
          <p:nvPr/>
        </p:nvSpPr>
        <p:spPr bwMode="auto">
          <a:xfrm>
            <a:off x="719138" y="2800350"/>
            <a:ext cx="1328737"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76" name="Line 29"/>
          <p:cNvSpPr>
            <a:spLocks noChangeShapeType="1"/>
          </p:cNvSpPr>
          <p:nvPr/>
        </p:nvSpPr>
        <p:spPr bwMode="auto">
          <a:xfrm>
            <a:off x="736600" y="3098800"/>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77" name="Line 30"/>
          <p:cNvSpPr>
            <a:spLocks noChangeShapeType="1"/>
          </p:cNvSpPr>
          <p:nvPr/>
        </p:nvSpPr>
        <p:spPr bwMode="auto">
          <a:xfrm>
            <a:off x="736600" y="3359150"/>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78" name="Line 31"/>
          <p:cNvSpPr>
            <a:spLocks noChangeShapeType="1"/>
          </p:cNvSpPr>
          <p:nvPr/>
        </p:nvSpPr>
        <p:spPr bwMode="auto">
          <a:xfrm>
            <a:off x="736600" y="2482850"/>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79" name="Rectangle 32"/>
          <p:cNvSpPr>
            <a:spLocks noChangeArrowheads="1"/>
          </p:cNvSpPr>
          <p:nvPr/>
        </p:nvSpPr>
        <p:spPr bwMode="auto">
          <a:xfrm>
            <a:off x="6573838" y="1978025"/>
            <a:ext cx="1301750" cy="1520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2080" name="Rectangle 33"/>
          <p:cNvSpPr>
            <a:spLocks noChangeArrowheads="1"/>
          </p:cNvSpPr>
          <p:nvPr/>
        </p:nvSpPr>
        <p:spPr bwMode="auto">
          <a:xfrm>
            <a:off x="6510338" y="2024063"/>
            <a:ext cx="1328737" cy="156686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2081" name="Rectangle 34"/>
          <p:cNvSpPr>
            <a:spLocks noChangeArrowheads="1"/>
          </p:cNvSpPr>
          <p:nvPr/>
        </p:nvSpPr>
        <p:spPr bwMode="auto">
          <a:xfrm>
            <a:off x="6519863" y="2363788"/>
            <a:ext cx="1319212"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2082" name="Text Box 35"/>
          <p:cNvSpPr txBox="1">
            <a:spLocks noChangeArrowheads="1"/>
          </p:cNvSpPr>
          <p:nvPr/>
        </p:nvSpPr>
        <p:spPr bwMode="auto">
          <a:xfrm>
            <a:off x="6456363" y="1978025"/>
            <a:ext cx="15668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2000">
                <a:latin typeface="+mn-lt"/>
              </a:rPr>
              <a:t>application</a:t>
            </a:r>
          </a:p>
          <a:p>
            <a:pPr algn="ctr"/>
            <a:r>
              <a:rPr lang="en-US" sz="2000">
                <a:solidFill>
                  <a:schemeClr val="bg1"/>
                </a:solidFill>
                <a:latin typeface="+mn-lt"/>
              </a:rPr>
              <a:t>transport</a:t>
            </a:r>
          </a:p>
          <a:p>
            <a:pPr algn="ctr"/>
            <a:r>
              <a:rPr lang="en-US" sz="2000">
                <a:latin typeface="+mn-lt"/>
              </a:rPr>
              <a:t>network</a:t>
            </a:r>
          </a:p>
        </p:txBody>
      </p:sp>
      <p:sp>
        <p:nvSpPr>
          <p:cNvPr id="2083" name="Line 36"/>
          <p:cNvSpPr>
            <a:spLocks noChangeShapeType="1"/>
          </p:cNvSpPr>
          <p:nvPr/>
        </p:nvSpPr>
        <p:spPr bwMode="auto">
          <a:xfrm>
            <a:off x="6510338" y="2678113"/>
            <a:ext cx="1328737"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84" name="Line 37"/>
          <p:cNvSpPr>
            <a:spLocks noChangeShapeType="1"/>
          </p:cNvSpPr>
          <p:nvPr/>
        </p:nvSpPr>
        <p:spPr bwMode="auto">
          <a:xfrm>
            <a:off x="6527800" y="2976563"/>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85" name="Line 38"/>
          <p:cNvSpPr>
            <a:spLocks noChangeShapeType="1"/>
          </p:cNvSpPr>
          <p:nvPr/>
        </p:nvSpPr>
        <p:spPr bwMode="auto">
          <a:xfrm>
            <a:off x="6527800" y="3236913"/>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86" name="Line 39"/>
          <p:cNvSpPr>
            <a:spLocks noChangeShapeType="1"/>
          </p:cNvSpPr>
          <p:nvPr/>
        </p:nvSpPr>
        <p:spPr bwMode="auto">
          <a:xfrm>
            <a:off x="6527800" y="2360613"/>
            <a:ext cx="1328738"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pic>
        <p:nvPicPr>
          <p:cNvPr id="2087"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525" y="1489075"/>
            <a:ext cx="4619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8"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1438275"/>
            <a:ext cx="6715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89"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1713" y="1430338"/>
            <a:ext cx="46196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0"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3838" y="1379538"/>
            <a:ext cx="67151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Prefix Match (LPM)</a:t>
            </a:r>
            <a:endParaRPr lang="tr-TR" dirty="0"/>
          </a:p>
        </p:txBody>
      </p:sp>
      <p:sp>
        <p:nvSpPr>
          <p:cNvPr id="3" name="Content Placeholder 2"/>
          <p:cNvSpPr>
            <a:spLocks noGrp="1"/>
          </p:cNvSpPr>
          <p:nvPr>
            <p:ph idx="1"/>
          </p:nvPr>
        </p:nvSpPr>
        <p:spPr>
          <a:xfrm>
            <a:off x="457200" y="1347280"/>
            <a:ext cx="8229600" cy="4525963"/>
          </a:xfrm>
        </p:spPr>
        <p:txBody>
          <a:bodyPr/>
          <a:lstStyle/>
          <a:p>
            <a:r>
              <a:rPr lang="en-US" sz="2800" dirty="0" smtClean="0"/>
              <a:t>If there is more than one match:</a:t>
            </a:r>
          </a:p>
          <a:p>
            <a:r>
              <a:rPr lang="en-US" sz="2800" dirty="0" smtClean="0"/>
              <a:t>Select the match </a:t>
            </a:r>
            <a:r>
              <a:rPr lang="en-US" sz="2800" dirty="0"/>
              <a:t>with longer </a:t>
            </a:r>
            <a:r>
              <a:rPr lang="en-US" sz="2800" dirty="0" smtClean="0"/>
              <a:t>prefix </a:t>
            </a:r>
            <a:r>
              <a:rPr lang="en-US" sz="2800" dirty="0" smtClean="0">
                <a:sym typeface="Wingdings" pitchFamily="2" charset="2"/>
              </a:rPr>
              <a:t> </a:t>
            </a:r>
          </a:p>
          <a:p>
            <a:pPr lvl="1"/>
            <a:r>
              <a:rPr lang="en-US" sz="2400" dirty="0" smtClean="0">
                <a:sym typeface="Wingdings" pitchFamily="2" charset="2"/>
              </a:rPr>
              <a:t>A Smaller subnet with less number of hosts</a:t>
            </a:r>
          </a:p>
          <a:p>
            <a:pPr lvl="1"/>
            <a:r>
              <a:rPr lang="en-US" sz="2400" dirty="0" smtClean="0">
                <a:sym typeface="Wingdings" pitchFamily="2" charset="2"/>
              </a:rPr>
              <a:t>Indicates </a:t>
            </a:r>
            <a:r>
              <a:rPr lang="en-US" sz="2400" dirty="0">
                <a:sym typeface="Wingdings" pitchFamily="2" charset="2"/>
              </a:rPr>
              <a:t>a more detailed match to destination </a:t>
            </a:r>
            <a:r>
              <a:rPr lang="en-US" sz="2400" dirty="0" smtClean="0">
                <a:sym typeface="Wingdings" pitchFamily="2" charset="2"/>
              </a:rPr>
              <a:t>address</a:t>
            </a:r>
          </a:p>
          <a:p>
            <a:r>
              <a:rPr lang="en-US" sz="2800" dirty="0" smtClean="0">
                <a:sym typeface="Wingdings" pitchFamily="2" charset="2"/>
              </a:rPr>
              <a:t>For Example 2: </a:t>
            </a:r>
          </a:p>
          <a:p>
            <a:pPr lvl="1"/>
            <a:r>
              <a:rPr lang="en-US" sz="2400" dirty="0" smtClean="0">
                <a:sym typeface="Wingdings" pitchFamily="2" charset="2"/>
              </a:rPr>
              <a:t>Match with Subnet A (address of 20 bits, hosts 2</a:t>
            </a:r>
            <a:r>
              <a:rPr lang="en-US" sz="2400" baseline="30000" dirty="0" smtClean="0">
                <a:sym typeface="Wingdings" pitchFamily="2" charset="2"/>
              </a:rPr>
              <a:t>12</a:t>
            </a:r>
            <a:r>
              <a:rPr lang="en-US" sz="2400" dirty="0" smtClean="0">
                <a:sym typeface="Wingdings" pitchFamily="2" charset="2"/>
              </a:rPr>
              <a:t>) Interface 1</a:t>
            </a:r>
          </a:p>
          <a:p>
            <a:pPr lvl="1"/>
            <a:r>
              <a:rPr lang="en-US" sz="2400" dirty="0">
                <a:sym typeface="Wingdings" pitchFamily="2" charset="2"/>
              </a:rPr>
              <a:t>Match with Subnet </a:t>
            </a:r>
            <a:r>
              <a:rPr lang="en-US" sz="2400" dirty="0" smtClean="0">
                <a:sym typeface="Wingdings" pitchFamily="2" charset="2"/>
              </a:rPr>
              <a:t>B </a:t>
            </a:r>
            <a:r>
              <a:rPr lang="en-US" sz="2400" dirty="0">
                <a:sym typeface="Wingdings" pitchFamily="2" charset="2"/>
              </a:rPr>
              <a:t>(address of </a:t>
            </a:r>
            <a:r>
              <a:rPr lang="en-US" sz="2400" dirty="0" smtClean="0">
                <a:sym typeface="Wingdings" pitchFamily="2" charset="2"/>
              </a:rPr>
              <a:t>22 </a:t>
            </a:r>
            <a:r>
              <a:rPr lang="en-US" sz="2400" dirty="0">
                <a:sym typeface="Wingdings" pitchFamily="2" charset="2"/>
              </a:rPr>
              <a:t>bits, hosts </a:t>
            </a:r>
            <a:r>
              <a:rPr lang="en-US" sz="2400" dirty="0" smtClean="0">
                <a:sym typeface="Wingdings" pitchFamily="2" charset="2"/>
              </a:rPr>
              <a:t>2</a:t>
            </a:r>
            <a:r>
              <a:rPr lang="en-US" sz="2400" baseline="30000" dirty="0" smtClean="0">
                <a:sym typeface="Wingdings" pitchFamily="2" charset="2"/>
              </a:rPr>
              <a:t>10</a:t>
            </a:r>
            <a:r>
              <a:rPr lang="en-US" sz="2400" dirty="0" smtClean="0">
                <a:sym typeface="Wingdings" pitchFamily="2" charset="2"/>
              </a:rPr>
              <a:t>) Interface 2</a:t>
            </a:r>
            <a:endParaRPr lang="en-US" sz="2400" dirty="0">
              <a:sym typeface="Wingdings" pitchFamily="2" charset="2"/>
            </a:endParaRPr>
          </a:p>
          <a:p>
            <a:pPr lvl="1"/>
            <a:r>
              <a:rPr lang="en-US" sz="2400" dirty="0" smtClean="0">
                <a:sym typeface="Wingdings" pitchFamily="2" charset="2"/>
              </a:rPr>
              <a:t>Select Interface 2</a:t>
            </a:r>
            <a:endParaRPr lang="en-US" sz="2400" dirty="0" smtClean="0"/>
          </a:p>
          <a:p>
            <a:endParaRPr lang="tr-TR" dirty="0"/>
          </a:p>
        </p:txBody>
      </p:sp>
      <p:sp>
        <p:nvSpPr>
          <p:cNvPr id="4" name="Date Placeholder 3"/>
          <p:cNvSpPr>
            <a:spLocks noGrp="1"/>
          </p:cNvSpPr>
          <p:nvPr>
            <p:ph type="dt" sz="half" idx="10"/>
          </p:nvPr>
        </p:nvSpPr>
        <p:spPr/>
        <p:txBody>
          <a:bodyPr/>
          <a:lstStyle/>
          <a:p>
            <a:pPr>
              <a:defRPr/>
            </a:pPr>
            <a:fld id="{3AE62B96-554F-4DB9-B5E1-711D5086700B}" type="datetime1">
              <a:rPr lang="en-US" smtClean="0"/>
              <a:pPr>
                <a:defRPr/>
              </a:pPr>
              <a:t>4/12/2017</a:t>
            </a:fld>
            <a:endParaRPr lang="en-US" dirty="0"/>
          </a:p>
        </p:txBody>
      </p:sp>
      <p:sp>
        <p:nvSpPr>
          <p:cNvPr id="5" name="Footer Placeholder 4"/>
          <p:cNvSpPr>
            <a:spLocks noGrp="1"/>
          </p:cNvSpPr>
          <p:nvPr>
            <p:ph type="ftr" sz="quarter" idx="11"/>
          </p:nvPr>
        </p:nvSpPr>
        <p:spPr/>
        <p:txBody>
          <a:bodyPr/>
          <a:lstStyle/>
          <a:p>
            <a:pPr>
              <a:defRPr/>
            </a:pPr>
            <a:r>
              <a:rPr lang="en-US" smtClean="0"/>
              <a:t>Ece GURAN SCHMIDT EE444</a:t>
            </a:r>
            <a:endParaRPr lang="en-US"/>
          </a:p>
        </p:txBody>
      </p:sp>
      <p:sp>
        <p:nvSpPr>
          <p:cNvPr id="6" name="Slide Number Placeholder 5"/>
          <p:cNvSpPr>
            <a:spLocks noGrp="1"/>
          </p:cNvSpPr>
          <p:nvPr>
            <p:ph type="sldNum" sz="quarter" idx="12"/>
          </p:nvPr>
        </p:nvSpPr>
        <p:spPr/>
        <p:txBody>
          <a:bodyPr/>
          <a:lstStyle/>
          <a:p>
            <a:pPr>
              <a:defRPr/>
            </a:pPr>
            <a:fld id="{1D2C3DD3-CE47-446E-A9D4-D995D0ECCA69}" type="slidenum">
              <a:rPr lang="en-US" smtClean="0"/>
              <a:pPr>
                <a:defRPr/>
              </a:pPr>
              <a:t>40</a:t>
            </a:fld>
            <a:endParaRPr lang="en-US"/>
          </a:p>
        </p:txBody>
      </p:sp>
    </p:spTree>
    <p:extLst>
      <p:ext uri="{BB962C8B-B14F-4D97-AF65-F5344CB8AC3E}">
        <p14:creationId xmlns:p14="http://schemas.microsoft.com/office/powerpoint/2010/main" val="15454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tr-TR" dirty="0"/>
          </a:p>
        </p:txBody>
      </p:sp>
      <p:sp>
        <p:nvSpPr>
          <p:cNvPr id="3" name="Content Placeholder 2"/>
          <p:cNvSpPr>
            <a:spLocks noGrp="1"/>
          </p:cNvSpPr>
          <p:nvPr>
            <p:ph idx="1"/>
          </p:nvPr>
        </p:nvSpPr>
        <p:spPr/>
        <p:txBody>
          <a:bodyPr/>
          <a:lstStyle/>
          <a:p>
            <a:r>
              <a:rPr lang="en-US" i="1" dirty="0" err="1" smtClean="0"/>
              <a:t>A</a:t>
            </a:r>
            <a:r>
              <a:rPr lang="en-US" i="1" baseline="-25000" dirty="0" err="1" smtClean="0"/>
              <a:t>k</a:t>
            </a:r>
            <a:r>
              <a:rPr lang="en-US" dirty="0" smtClean="0"/>
              <a:t>:</a:t>
            </a:r>
            <a:r>
              <a:rPr lang="en-US" baseline="-25000" dirty="0" smtClean="0"/>
              <a:t> </a:t>
            </a:r>
            <a:r>
              <a:rPr lang="en-US" dirty="0" smtClean="0"/>
              <a:t>A </a:t>
            </a:r>
            <a:r>
              <a:rPr lang="en-US" i="1" dirty="0" smtClean="0"/>
              <a:t>k</a:t>
            </a:r>
            <a:r>
              <a:rPr lang="en-US" dirty="0" smtClean="0"/>
              <a:t> </a:t>
            </a:r>
            <a:r>
              <a:rPr lang="en-US" dirty="0"/>
              <a:t>bit </a:t>
            </a:r>
            <a:r>
              <a:rPr lang="en-US" dirty="0" smtClean="0"/>
              <a:t>subnet addresses:</a:t>
            </a:r>
          </a:p>
          <a:p>
            <a:pPr lvl="1"/>
            <a:r>
              <a:rPr lang="en-US" dirty="0" smtClean="0"/>
              <a:t>Represented in 32 bits </a:t>
            </a:r>
          </a:p>
          <a:p>
            <a:pPr lvl="1"/>
            <a:r>
              <a:rPr lang="en-US" dirty="0" smtClean="0"/>
              <a:t>Least significant 32-k bits are zero</a:t>
            </a:r>
          </a:p>
          <a:p>
            <a:r>
              <a:rPr lang="en-US" dirty="0" smtClean="0"/>
              <a:t>Representation of </a:t>
            </a:r>
            <a:r>
              <a:rPr lang="en-US" i="1" dirty="0" err="1"/>
              <a:t>A</a:t>
            </a:r>
            <a:r>
              <a:rPr lang="en-US" i="1" baseline="-25000" dirty="0" err="1"/>
              <a:t>k</a:t>
            </a:r>
            <a:r>
              <a:rPr lang="en-US" i="1" baseline="-25000" dirty="0"/>
              <a:t> </a:t>
            </a:r>
            <a:r>
              <a:rPr lang="en-US" dirty="0" smtClean="0"/>
              <a:t>in the forwarding table:</a:t>
            </a:r>
          </a:p>
          <a:p>
            <a:pPr lvl="1"/>
            <a:r>
              <a:rPr lang="en-US" dirty="0" smtClean="0"/>
              <a:t>32 bit subnet address, 32 bit subnet mask</a:t>
            </a:r>
          </a:p>
          <a:p>
            <a:pPr lvl="1"/>
            <a:r>
              <a:rPr lang="en-US" dirty="0" smtClean="0"/>
              <a:t>SM(</a:t>
            </a:r>
            <a:r>
              <a:rPr lang="en-US" i="1" dirty="0" err="1"/>
              <a:t>A</a:t>
            </a:r>
            <a:r>
              <a:rPr lang="en-US" i="1" baseline="-25000" dirty="0" err="1"/>
              <a:t>k</a:t>
            </a:r>
            <a:r>
              <a:rPr lang="en-US" dirty="0" smtClean="0"/>
              <a:t>): Subnet mask for </a:t>
            </a:r>
            <a:r>
              <a:rPr lang="en-US" i="1" dirty="0" err="1"/>
              <a:t>A</a:t>
            </a:r>
            <a:r>
              <a:rPr lang="en-US" i="1" baseline="-25000" dirty="0" err="1"/>
              <a:t>k</a:t>
            </a:r>
            <a:r>
              <a:rPr lang="en-US" i="1" baseline="-25000" dirty="0"/>
              <a:t> </a:t>
            </a:r>
            <a:r>
              <a:rPr lang="en-US" dirty="0" smtClean="0"/>
              <a:t>: Most significant k bits are 1, rest are zero</a:t>
            </a:r>
          </a:p>
        </p:txBody>
      </p:sp>
      <p:sp>
        <p:nvSpPr>
          <p:cNvPr id="4" name="Date Placeholder 3"/>
          <p:cNvSpPr>
            <a:spLocks noGrp="1"/>
          </p:cNvSpPr>
          <p:nvPr>
            <p:ph type="dt" sz="half" idx="10"/>
          </p:nvPr>
        </p:nvSpPr>
        <p:spPr/>
        <p:txBody>
          <a:bodyPr/>
          <a:lstStyle/>
          <a:p>
            <a:pPr>
              <a:defRPr/>
            </a:pPr>
            <a:fld id="{3AE62B96-554F-4DB9-B5E1-711D5086700B}"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smtClean="0"/>
              <a:t>Ece GURAN SCHMIDT EE444</a:t>
            </a:r>
            <a:endParaRPr lang="en-US"/>
          </a:p>
        </p:txBody>
      </p:sp>
      <p:sp>
        <p:nvSpPr>
          <p:cNvPr id="6" name="Slide Number Placeholder 5"/>
          <p:cNvSpPr>
            <a:spLocks noGrp="1"/>
          </p:cNvSpPr>
          <p:nvPr>
            <p:ph type="sldNum" sz="quarter" idx="12"/>
          </p:nvPr>
        </p:nvSpPr>
        <p:spPr/>
        <p:txBody>
          <a:bodyPr/>
          <a:lstStyle/>
          <a:p>
            <a:pPr>
              <a:defRPr/>
            </a:pPr>
            <a:fld id="{1D2C3DD3-CE47-446E-A9D4-D995D0ECCA69}" type="slidenum">
              <a:rPr lang="en-US" smtClean="0"/>
              <a:pPr>
                <a:defRPr/>
              </a:pPr>
              <a:t>41</a:t>
            </a:fld>
            <a:endParaRPr lang="en-US"/>
          </a:p>
        </p:txBody>
      </p:sp>
    </p:spTree>
    <p:extLst>
      <p:ext uri="{BB962C8B-B14F-4D97-AF65-F5344CB8AC3E}">
        <p14:creationId xmlns:p14="http://schemas.microsoft.com/office/powerpoint/2010/main" val="4095909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tr-TR" dirty="0"/>
          </a:p>
        </p:txBody>
      </p:sp>
      <p:sp>
        <p:nvSpPr>
          <p:cNvPr id="3" name="Content Placeholder 2"/>
          <p:cNvSpPr>
            <a:spLocks noGrp="1"/>
          </p:cNvSpPr>
          <p:nvPr>
            <p:ph idx="1"/>
          </p:nvPr>
        </p:nvSpPr>
        <p:spPr/>
        <p:txBody>
          <a:bodyPr/>
          <a:lstStyle/>
          <a:p>
            <a:r>
              <a:rPr lang="en-US" dirty="0" smtClean="0"/>
              <a:t>IP addresses of all </a:t>
            </a:r>
            <a:r>
              <a:rPr lang="en-US" dirty="0"/>
              <a:t>h</a:t>
            </a:r>
            <a:r>
              <a:rPr lang="en-US" dirty="0" smtClean="0"/>
              <a:t>osts in subnet </a:t>
            </a:r>
            <a:r>
              <a:rPr lang="en-US" i="1" dirty="0" err="1" smtClean="0"/>
              <a:t>A</a:t>
            </a:r>
            <a:r>
              <a:rPr lang="en-US" i="1" baseline="-25000" dirty="0" err="1" smtClean="0"/>
              <a:t>k</a:t>
            </a:r>
            <a:r>
              <a:rPr lang="en-US" dirty="0" smtClean="0"/>
              <a:t>:</a:t>
            </a:r>
          </a:p>
          <a:p>
            <a:pPr lvl="1"/>
            <a:r>
              <a:rPr lang="en-US" dirty="0" smtClean="0"/>
              <a:t>Start with the same k bits</a:t>
            </a:r>
          </a:p>
          <a:p>
            <a:pPr lvl="1"/>
            <a:r>
              <a:rPr lang="en-US" dirty="0" smtClean="0"/>
              <a:t>Differ in the last 32-k bits </a:t>
            </a:r>
          </a:p>
          <a:p>
            <a:pPr lvl="1"/>
            <a:r>
              <a:rPr lang="en-US" dirty="0" smtClean="0"/>
              <a:t>Maximum number of hosts=2</a:t>
            </a:r>
            <a:r>
              <a:rPr lang="en-US" baseline="30000" dirty="0" smtClean="0"/>
              <a:t>32-k</a:t>
            </a:r>
          </a:p>
          <a:p>
            <a:r>
              <a:rPr lang="en-US" dirty="0" smtClean="0"/>
              <a:t>Is a host with address H is in </a:t>
            </a:r>
            <a:r>
              <a:rPr lang="en-US" i="1" dirty="0" err="1" smtClean="0"/>
              <a:t>A</a:t>
            </a:r>
            <a:r>
              <a:rPr lang="en-US" i="1" baseline="-25000" dirty="0" err="1" smtClean="0"/>
              <a:t>k</a:t>
            </a:r>
            <a:r>
              <a:rPr lang="en-US" dirty="0" smtClean="0"/>
              <a:t>  means:</a:t>
            </a:r>
          </a:p>
          <a:p>
            <a:pPr lvl="1"/>
            <a:r>
              <a:rPr lang="en-US" dirty="0" smtClean="0"/>
              <a:t>Are first k bits of  H and </a:t>
            </a:r>
            <a:r>
              <a:rPr lang="en-US" i="1" dirty="0" err="1"/>
              <a:t>A</a:t>
            </a:r>
            <a:r>
              <a:rPr lang="en-US" i="1" baseline="-25000" dirty="0" err="1"/>
              <a:t>k</a:t>
            </a:r>
            <a:r>
              <a:rPr lang="en-US" dirty="0" smtClean="0"/>
              <a:t> the same?</a:t>
            </a:r>
          </a:p>
          <a:p>
            <a:pPr lvl="1"/>
            <a:r>
              <a:rPr lang="en-US" dirty="0" smtClean="0"/>
              <a:t>Check: H AND </a:t>
            </a:r>
            <a:r>
              <a:rPr lang="en-US" dirty="0"/>
              <a:t>SM(</a:t>
            </a:r>
            <a:r>
              <a:rPr lang="en-US" i="1" dirty="0" err="1"/>
              <a:t>A</a:t>
            </a:r>
            <a:r>
              <a:rPr lang="en-US" i="1" baseline="-25000" dirty="0" err="1"/>
              <a:t>k</a:t>
            </a:r>
            <a:r>
              <a:rPr lang="en-US" dirty="0" smtClean="0"/>
              <a:t>)=</a:t>
            </a:r>
            <a:r>
              <a:rPr lang="en-US" i="1" dirty="0"/>
              <a:t> </a:t>
            </a:r>
            <a:r>
              <a:rPr lang="en-US" i="1" dirty="0" err="1" smtClean="0"/>
              <a:t>A</a:t>
            </a:r>
            <a:r>
              <a:rPr lang="en-US" i="1" baseline="-25000" dirty="0" err="1" smtClean="0"/>
              <a:t>k</a:t>
            </a:r>
            <a:endParaRPr lang="en-US" i="1" baseline="-25000" dirty="0" smtClean="0"/>
          </a:p>
          <a:p>
            <a:pPr lvl="1"/>
            <a:r>
              <a:rPr lang="en-US" dirty="0" smtClean="0"/>
              <a:t>Remember: The least significant 32-k bits of </a:t>
            </a:r>
            <a:r>
              <a:rPr lang="en-US" i="1" dirty="0" err="1"/>
              <a:t>A</a:t>
            </a:r>
            <a:r>
              <a:rPr lang="en-US" i="1" baseline="-25000" dirty="0" err="1"/>
              <a:t>k</a:t>
            </a:r>
            <a:r>
              <a:rPr lang="en-US" i="1" baseline="-25000" dirty="0"/>
              <a:t> </a:t>
            </a:r>
            <a:r>
              <a:rPr lang="en-US" dirty="0" smtClean="0"/>
              <a:t>are 0 already</a:t>
            </a:r>
          </a:p>
        </p:txBody>
      </p:sp>
      <p:sp>
        <p:nvSpPr>
          <p:cNvPr id="4" name="Date Placeholder 3"/>
          <p:cNvSpPr>
            <a:spLocks noGrp="1"/>
          </p:cNvSpPr>
          <p:nvPr>
            <p:ph type="dt" sz="half" idx="10"/>
          </p:nvPr>
        </p:nvSpPr>
        <p:spPr/>
        <p:txBody>
          <a:bodyPr/>
          <a:lstStyle/>
          <a:p>
            <a:pPr>
              <a:defRPr/>
            </a:pPr>
            <a:fld id="{3AE62B96-554F-4DB9-B5E1-711D5086700B}"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smtClean="0"/>
              <a:t>Ece GURAN SCHMIDT EE444</a:t>
            </a:r>
            <a:endParaRPr lang="en-US"/>
          </a:p>
        </p:txBody>
      </p:sp>
      <p:sp>
        <p:nvSpPr>
          <p:cNvPr id="6" name="Slide Number Placeholder 5"/>
          <p:cNvSpPr>
            <a:spLocks noGrp="1"/>
          </p:cNvSpPr>
          <p:nvPr>
            <p:ph type="sldNum" sz="quarter" idx="12"/>
          </p:nvPr>
        </p:nvSpPr>
        <p:spPr/>
        <p:txBody>
          <a:bodyPr/>
          <a:lstStyle/>
          <a:p>
            <a:pPr>
              <a:defRPr/>
            </a:pPr>
            <a:fld id="{1D2C3DD3-CE47-446E-A9D4-D995D0ECCA69}" type="slidenum">
              <a:rPr lang="en-US" smtClean="0"/>
              <a:pPr>
                <a:defRPr/>
              </a:pPr>
              <a:t>42</a:t>
            </a:fld>
            <a:endParaRPr lang="en-US"/>
          </a:p>
        </p:txBody>
      </p:sp>
    </p:spTree>
    <p:extLst>
      <p:ext uri="{BB962C8B-B14F-4D97-AF65-F5344CB8AC3E}">
        <p14:creationId xmlns:p14="http://schemas.microsoft.com/office/powerpoint/2010/main" val="239617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8A51E7D-BAAF-45A7-8782-6C2E51DDB901}" type="datetime1">
              <a:rPr lang="en-US" smtClean="0">
                <a:latin typeface="Verdana" pitchFamily="34" charset="0"/>
              </a:rPr>
              <a:pPr/>
              <a:t>4/12/2017</a:t>
            </a:fld>
            <a:endParaRPr lang="en-US" smtClean="0">
              <a:latin typeface="Verdana" pitchFamily="34" charset="0"/>
            </a:endParaRPr>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7570388-E9C2-4CA6-8897-090F86B93CBA}" type="slidenum">
              <a:rPr lang="en-US" smtClean="0">
                <a:latin typeface="Verdana" pitchFamily="34" charset="0"/>
              </a:rPr>
              <a:pPr/>
              <a:t>43</a:t>
            </a:fld>
            <a:endParaRPr lang="en-US" smtClean="0">
              <a:latin typeface="Verdana" pitchFamily="34" charset="0"/>
            </a:endParaRPr>
          </a:p>
        </p:txBody>
      </p:sp>
      <p:sp>
        <p:nvSpPr>
          <p:cNvPr id="34821" name="Rectangle 2"/>
          <p:cNvSpPr>
            <a:spLocks noGrp="1" noChangeArrowheads="1"/>
          </p:cNvSpPr>
          <p:nvPr>
            <p:ph type="title"/>
          </p:nvPr>
        </p:nvSpPr>
        <p:spPr/>
        <p:txBody>
          <a:bodyPr/>
          <a:lstStyle/>
          <a:p>
            <a:pPr eaLnBrk="1" hangingPunct="1"/>
            <a:r>
              <a:rPr lang="en-US" smtClean="0"/>
              <a:t>Special IP addresses</a:t>
            </a:r>
          </a:p>
        </p:txBody>
      </p:sp>
      <p:sp>
        <p:nvSpPr>
          <p:cNvPr id="34822" name="Rectangle 3"/>
          <p:cNvSpPr>
            <a:spLocks noGrp="1" noChangeArrowheads="1"/>
          </p:cNvSpPr>
          <p:nvPr>
            <p:ph type="body" idx="1"/>
          </p:nvPr>
        </p:nvSpPr>
        <p:spPr/>
        <p:txBody>
          <a:bodyPr/>
          <a:lstStyle/>
          <a:p>
            <a:pPr eaLnBrk="1" hangingPunct="1">
              <a:lnSpc>
                <a:spcPct val="90000"/>
              </a:lnSpc>
            </a:pPr>
            <a:r>
              <a:rPr lang="en-US" sz="2400" smtClean="0"/>
              <a:t>IP broadcast address: </a:t>
            </a:r>
          </a:p>
          <a:p>
            <a:pPr lvl="1" eaLnBrk="1" hangingPunct="1">
              <a:lnSpc>
                <a:spcPct val="90000"/>
              </a:lnSpc>
            </a:pPr>
            <a:r>
              <a:rPr lang="en-US" sz="2000" smtClean="0"/>
              <a:t>255.255.255.255 (limited-reserved)</a:t>
            </a:r>
          </a:p>
          <a:p>
            <a:pPr lvl="1" eaLnBrk="1" hangingPunct="1">
              <a:lnSpc>
                <a:spcPct val="90000"/>
              </a:lnSpc>
            </a:pPr>
            <a:r>
              <a:rPr lang="en-US" sz="2000" smtClean="0"/>
              <a:t>A message sent to a broadcast address is typically received by all network-attached hosts, rather than by a specific host. </a:t>
            </a:r>
          </a:p>
          <a:p>
            <a:pPr lvl="1" eaLnBrk="1" hangingPunct="1">
              <a:lnSpc>
                <a:spcPct val="90000"/>
              </a:lnSpc>
            </a:pPr>
            <a:r>
              <a:rPr lang="en-US" sz="2000" smtClean="0"/>
              <a:t>Subnet broadcast address: </a:t>
            </a:r>
          </a:p>
          <a:p>
            <a:pPr lvl="1" eaLnBrk="1" hangingPunct="1">
              <a:lnSpc>
                <a:spcPct val="90000"/>
              </a:lnSpc>
            </a:pPr>
            <a:endParaRPr lang="de-DE" sz="2000" smtClean="0"/>
          </a:p>
          <a:p>
            <a:pPr lvl="1" eaLnBrk="1" hangingPunct="1">
              <a:lnSpc>
                <a:spcPct val="90000"/>
              </a:lnSpc>
            </a:pPr>
            <a:endParaRPr lang="de-DE" sz="2000" smtClean="0"/>
          </a:p>
          <a:p>
            <a:pPr lvl="1" eaLnBrk="1" hangingPunct="1">
              <a:lnSpc>
                <a:spcPct val="90000"/>
              </a:lnSpc>
            </a:pPr>
            <a:endParaRPr lang="de-DE" sz="2000" smtClean="0"/>
          </a:p>
          <a:p>
            <a:pPr lvl="1" eaLnBrk="1" hangingPunct="1">
              <a:lnSpc>
                <a:spcPct val="90000"/>
              </a:lnSpc>
            </a:pPr>
            <a:endParaRPr lang="de-DE" sz="2000" smtClean="0"/>
          </a:p>
          <a:p>
            <a:pPr eaLnBrk="1" hangingPunct="1">
              <a:lnSpc>
                <a:spcPct val="90000"/>
              </a:lnSpc>
            </a:pPr>
            <a:endParaRPr lang="en-US" sz="2400" smtClean="0"/>
          </a:p>
          <a:p>
            <a:pPr eaLnBrk="1" hangingPunct="1">
              <a:lnSpc>
                <a:spcPct val="90000"/>
              </a:lnSpc>
            </a:pPr>
            <a:r>
              <a:rPr lang="en-US" sz="2400" smtClean="0"/>
              <a:t>"this" host on "this" network </a:t>
            </a:r>
          </a:p>
          <a:p>
            <a:pPr lvl="1" eaLnBrk="1" hangingPunct="1">
              <a:lnSpc>
                <a:spcPct val="90000"/>
              </a:lnSpc>
            </a:pPr>
            <a:r>
              <a:rPr lang="en-US" sz="2000" smtClean="0"/>
              <a:t>0.0.0.0 (reserved)</a:t>
            </a:r>
          </a:p>
        </p:txBody>
      </p:sp>
      <p:sp>
        <p:nvSpPr>
          <p:cNvPr id="34823" name="Text Box 5"/>
          <p:cNvSpPr txBox="1">
            <a:spLocks noChangeArrowheads="1"/>
          </p:cNvSpPr>
          <p:nvPr/>
        </p:nvSpPr>
        <p:spPr bwMode="auto">
          <a:xfrm>
            <a:off x="1063625" y="3925888"/>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400">
                <a:solidFill>
                  <a:srgbClr val="FF0000"/>
                </a:solidFill>
                <a:latin typeface="+mn-lt"/>
              </a:rPr>
              <a:t>11001000  00010111  0001000</a:t>
            </a:r>
            <a:r>
              <a:rPr lang="en-US" sz="2400">
                <a:latin typeface="+mn-lt"/>
              </a:rPr>
              <a:t>1  11111111</a:t>
            </a:r>
          </a:p>
        </p:txBody>
      </p:sp>
      <p:sp>
        <p:nvSpPr>
          <p:cNvPr id="34824" name="Text Box 6"/>
          <p:cNvSpPr txBox="1">
            <a:spLocks noChangeArrowheads="1"/>
          </p:cNvSpPr>
          <p:nvPr/>
        </p:nvSpPr>
        <p:spPr bwMode="auto">
          <a:xfrm>
            <a:off x="2709863" y="3386138"/>
            <a:ext cx="90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solidFill>
                  <a:srgbClr val="FF0000"/>
                </a:solidFill>
                <a:latin typeface="+mn-lt"/>
              </a:rPr>
              <a:t>subnet</a:t>
            </a:r>
          </a:p>
          <a:p>
            <a:pPr>
              <a:spcBef>
                <a:spcPct val="0"/>
              </a:spcBef>
            </a:pPr>
            <a:r>
              <a:rPr lang="en-US">
                <a:solidFill>
                  <a:srgbClr val="FF0000"/>
                </a:solidFill>
                <a:latin typeface="+mn-lt"/>
              </a:rPr>
              <a:t>part</a:t>
            </a:r>
          </a:p>
        </p:txBody>
      </p:sp>
      <p:sp>
        <p:nvSpPr>
          <p:cNvPr id="34825" name="Text Box 7"/>
          <p:cNvSpPr txBox="1">
            <a:spLocks noChangeArrowheads="1"/>
          </p:cNvSpPr>
          <p:nvPr/>
        </p:nvSpPr>
        <p:spPr bwMode="auto">
          <a:xfrm>
            <a:off x="6030913" y="3349625"/>
            <a:ext cx="620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latin typeface="+mn-lt"/>
              </a:rPr>
              <a:t>host</a:t>
            </a:r>
          </a:p>
          <a:p>
            <a:pPr>
              <a:spcBef>
                <a:spcPct val="0"/>
              </a:spcBef>
            </a:pPr>
            <a:r>
              <a:rPr lang="en-US">
                <a:latin typeface="+mn-lt"/>
              </a:rPr>
              <a:t>part</a:t>
            </a:r>
          </a:p>
        </p:txBody>
      </p:sp>
      <p:sp>
        <p:nvSpPr>
          <p:cNvPr id="34826" name="Line 8"/>
          <p:cNvSpPr>
            <a:spLocks noChangeShapeType="1"/>
          </p:cNvSpPr>
          <p:nvPr/>
        </p:nvSpPr>
        <p:spPr bwMode="auto">
          <a:xfrm>
            <a:off x="3732213" y="3702050"/>
            <a:ext cx="162083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4827" name="Line 9"/>
          <p:cNvSpPr>
            <a:spLocks noChangeShapeType="1"/>
          </p:cNvSpPr>
          <p:nvPr/>
        </p:nvSpPr>
        <p:spPr bwMode="auto">
          <a:xfrm flipH="1">
            <a:off x="1173163" y="3697288"/>
            <a:ext cx="1466850" cy="111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4828" name="Line 10"/>
          <p:cNvSpPr>
            <a:spLocks noChangeShapeType="1"/>
          </p:cNvSpPr>
          <p:nvPr/>
        </p:nvSpPr>
        <p:spPr bwMode="auto">
          <a:xfrm flipH="1" flipV="1">
            <a:off x="5375275" y="3705225"/>
            <a:ext cx="692150" cy="111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4829" name="Line 11"/>
          <p:cNvSpPr>
            <a:spLocks noChangeShapeType="1"/>
          </p:cNvSpPr>
          <p:nvPr/>
        </p:nvSpPr>
        <p:spPr bwMode="auto">
          <a:xfrm flipV="1">
            <a:off x="6523038" y="3702050"/>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4830" name="Text Box 12"/>
          <p:cNvSpPr txBox="1">
            <a:spLocks noChangeArrowheads="1"/>
          </p:cNvSpPr>
          <p:nvPr/>
        </p:nvSpPr>
        <p:spPr bwMode="auto">
          <a:xfrm>
            <a:off x="2667000" y="4560888"/>
            <a:ext cx="222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400">
                <a:latin typeface="+mn-lt"/>
              </a:rPr>
              <a:t>200.23.17.255</a:t>
            </a:r>
            <a:endParaRPr lang="en-US">
              <a:latin typeface="+mn-lt"/>
            </a:endParaRPr>
          </a:p>
        </p:txBody>
      </p:sp>
    </p:spTree>
    <p:extLst>
      <p:ext uri="{BB962C8B-B14F-4D97-AF65-F5344CB8AC3E}">
        <p14:creationId xmlns:p14="http://schemas.microsoft.com/office/powerpoint/2010/main" val="19162423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E3D2F8EA-AAE7-4386-A52D-64232A1AFD03}" type="datetime1">
              <a:rPr lang="en-US" smtClean="0">
                <a:latin typeface="Verdana" pitchFamily="34" charset="0"/>
              </a:rPr>
              <a:pPr/>
              <a:t>4/12/2017</a:t>
            </a:fld>
            <a:endParaRPr lang="en-US" smtClean="0">
              <a:latin typeface="Verdana" pitchFamily="34" charset="0"/>
            </a:endParaRPr>
          </a:p>
        </p:txBody>
      </p:sp>
      <p:sp>
        <p:nvSpPr>
          <p:cNvPr id="358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152DB0D7-D83C-4A54-88AA-DD84E27184E6}" type="slidenum">
              <a:rPr lang="en-US" smtClean="0">
                <a:latin typeface="Verdana" pitchFamily="34" charset="0"/>
              </a:rPr>
              <a:pPr/>
              <a:t>44</a:t>
            </a:fld>
            <a:endParaRPr lang="en-US" smtClean="0">
              <a:latin typeface="Verdana" pitchFamily="34" charset="0"/>
            </a:endParaRPr>
          </a:p>
        </p:txBody>
      </p:sp>
      <p:sp>
        <p:nvSpPr>
          <p:cNvPr id="35845" name="Rectangle 2"/>
          <p:cNvSpPr>
            <a:spLocks noGrp="1" noChangeArrowheads="1"/>
          </p:cNvSpPr>
          <p:nvPr>
            <p:ph type="title"/>
          </p:nvPr>
        </p:nvSpPr>
        <p:spPr/>
        <p:txBody>
          <a:bodyPr/>
          <a:lstStyle/>
          <a:p>
            <a:pPr eaLnBrk="1" hangingPunct="1"/>
            <a:r>
              <a:rPr lang="en-US" sz="3600" smtClean="0"/>
              <a:t>IP addresses: how to get one?</a:t>
            </a:r>
            <a:endParaRPr lang="en-US" smtClean="0"/>
          </a:p>
        </p:txBody>
      </p:sp>
      <p:sp>
        <p:nvSpPr>
          <p:cNvPr id="35846" name="Rectangle 3"/>
          <p:cNvSpPr>
            <a:spLocks noGrp="1" noChangeArrowheads="1"/>
          </p:cNvSpPr>
          <p:nvPr>
            <p:ph type="body" idx="1"/>
          </p:nvPr>
        </p:nvSpPr>
        <p:spPr>
          <a:xfrm>
            <a:off x="609600" y="1327589"/>
            <a:ext cx="8034338" cy="3359150"/>
          </a:xfrm>
        </p:spPr>
        <p:txBody>
          <a:bodyPr/>
          <a:lstStyle/>
          <a:p>
            <a:pPr eaLnBrk="1" hangingPunct="1">
              <a:buFontTx/>
              <a:buNone/>
            </a:pPr>
            <a:r>
              <a:rPr lang="en-US" u="sng" dirty="0" smtClean="0">
                <a:solidFill>
                  <a:srgbClr val="FF0000"/>
                </a:solidFill>
              </a:rPr>
              <a:t>Q:</a:t>
            </a:r>
            <a:r>
              <a:rPr lang="en-US" dirty="0" smtClean="0"/>
              <a:t> How does a </a:t>
            </a:r>
            <a:r>
              <a:rPr lang="en-US" i="1" dirty="0" smtClean="0"/>
              <a:t>host</a:t>
            </a:r>
            <a:r>
              <a:rPr lang="en-US" dirty="0" smtClean="0"/>
              <a:t> get IP address?</a:t>
            </a:r>
          </a:p>
          <a:p>
            <a:pPr eaLnBrk="1" hangingPunct="1"/>
            <a:r>
              <a:rPr lang="en-US" sz="2800" dirty="0" smtClean="0"/>
              <a:t>hard-coded by system admin in a file</a:t>
            </a:r>
          </a:p>
          <a:p>
            <a:pPr lvl="1" eaLnBrk="1" hangingPunct="1"/>
            <a:r>
              <a:rPr lang="en-US" dirty="0" smtClean="0"/>
              <a:t>Windows: Control Panel\Network and Internet\Network Connections: Adapter Properties, TCP/IPv4</a:t>
            </a:r>
          </a:p>
          <a:p>
            <a:pPr lvl="1" eaLnBrk="1" hangingPunct="1"/>
            <a:r>
              <a:rPr lang="en-US" dirty="0" smtClean="0"/>
              <a:t>UNIX: /</a:t>
            </a:r>
            <a:r>
              <a:rPr lang="en-US" dirty="0" err="1" smtClean="0"/>
              <a:t>etc</a:t>
            </a:r>
            <a:r>
              <a:rPr lang="en-US" dirty="0" smtClean="0"/>
              <a:t>/</a:t>
            </a:r>
            <a:r>
              <a:rPr lang="en-US" dirty="0" err="1" smtClean="0"/>
              <a:t>rc.config</a:t>
            </a:r>
            <a:endParaRPr lang="en-US" dirty="0" smtClean="0"/>
          </a:p>
          <a:p>
            <a:pPr eaLnBrk="1" hangingPunct="1"/>
            <a:r>
              <a:rPr lang="en-US" sz="2800" dirty="0" smtClean="0">
                <a:solidFill>
                  <a:srgbClr val="FF0000"/>
                </a:solidFill>
              </a:rPr>
              <a:t>DHCP:</a:t>
            </a:r>
            <a:r>
              <a:rPr lang="en-US" sz="2800" dirty="0" smtClean="0"/>
              <a:t> </a:t>
            </a:r>
            <a:r>
              <a:rPr lang="en-US" sz="2800" dirty="0" smtClean="0">
                <a:solidFill>
                  <a:srgbClr val="FF0000"/>
                </a:solidFill>
              </a:rPr>
              <a:t>D</a:t>
            </a:r>
            <a:r>
              <a:rPr lang="en-US" sz="2800" dirty="0" smtClean="0"/>
              <a:t>ynamic </a:t>
            </a:r>
            <a:r>
              <a:rPr lang="en-US" sz="2800" dirty="0" smtClean="0">
                <a:solidFill>
                  <a:srgbClr val="FF0000"/>
                </a:solidFill>
              </a:rPr>
              <a:t>H</a:t>
            </a:r>
            <a:r>
              <a:rPr lang="en-US" sz="2800" dirty="0" smtClean="0"/>
              <a:t>ost </a:t>
            </a:r>
            <a:r>
              <a:rPr lang="en-US" sz="2800" dirty="0" smtClean="0">
                <a:solidFill>
                  <a:srgbClr val="FF0000"/>
                </a:solidFill>
              </a:rPr>
              <a:t>C</a:t>
            </a:r>
            <a:r>
              <a:rPr lang="en-US" sz="2800" dirty="0" smtClean="0"/>
              <a:t>onfiguration </a:t>
            </a:r>
            <a:r>
              <a:rPr lang="en-US" sz="2800" dirty="0" smtClean="0">
                <a:solidFill>
                  <a:srgbClr val="FF0000"/>
                </a:solidFill>
              </a:rPr>
              <a:t>P</a:t>
            </a:r>
            <a:r>
              <a:rPr lang="en-US" sz="2800" dirty="0" smtClean="0"/>
              <a:t>rotocol: dynamically get address from as server</a:t>
            </a:r>
          </a:p>
          <a:p>
            <a:pPr lvl="1" eaLnBrk="1" hangingPunct="1"/>
            <a:r>
              <a:rPr lang="en-US" dirty="0" smtClean="0"/>
              <a:t>“plug-and-play”</a:t>
            </a:r>
          </a:p>
          <a:p>
            <a:pPr lvl="1" eaLnBrk="1" hangingPunct="1"/>
            <a:r>
              <a:rPr lang="en-US" sz="2400" dirty="0" smtClean="0"/>
              <a:t>Application layer protocol, runs over UDP</a:t>
            </a:r>
          </a:p>
        </p:txBody>
      </p:sp>
    </p:spTree>
    <p:extLst>
      <p:ext uri="{BB962C8B-B14F-4D97-AF65-F5344CB8AC3E}">
        <p14:creationId xmlns:p14="http://schemas.microsoft.com/office/powerpoint/2010/main" val="3462454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3D7C34A-2F4A-4763-9A05-D1F52A2BB91D}" type="datetime1">
              <a:rPr lang="en-US" smtClean="0">
                <a:latin typeface="Verdana" pitchFamily="34" charset="0"/>
              </a:rPr>
              <a:pPr/>
              <a:t>4/12/2017</a:t>
            </a:fld>
            <a:endParaRPr lang="en-US" smtClean="0">
              <a:latin typeface="Verdana" pitchFamily="34" charset="0"/>
            </a:endParaRPr>
          </a:p>
        </p:txBody>
      </p:sp>
      <p:sp>
        <p:nvSpPr>
          <p:cNvPr id="3686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C912C2D0-ACBE-4AC3-873B-5CBD15DE67F6}" type="slidenum">
              <a:rPr lang="en-US" smtClean="0">
                <a:latin typeface="Verdana" pitchFamily="34" charset="0"/>
              </a:rPr>
              <a:pPr/>
              <a:t>45</a:t>
            </a:fld>
            <a:endParaRPr lang="en-US" smtClean="0">
              <a:latin typeface="Verdana" pitchFamily="34" charset="0"/>
            </a:endParaRPr>
          </a:p>
        </p:txBody>
      </p:sp>
      <p:sp>
        <p:nvSpPr>
          <p:cNvPr id="36869" name="Rectangle 2"/>
          <p:cNvSpPr>
            <a:spLocks noGrp="1" noChangeArrowheads="1"/>
          </p:cNvSpPr>
          <p:nvPr>
            <p:ph type="title"/>
          </p:nvPr>
        </p:nvSpPr>
        <p:spPr>
          <a:xfrm>
            <a:off x="177800" y="346075"/>
            <a:ext cx="8826500" cy="1143000"/>
          </a:xfrm>
        </p:spPr>
        <p:txBody>
          <a:bodyPr/>
          <a:lstStyle/>
          <a:p>
            <a:pPr eaLnBrk="1" hangingPunct="1"/>
            <a:r>
              <a:rPr lang="en-US" sz="3200" smtClean="0"/>
              <a:t>DHCP: Dynamic Host Configuration Protocol</a:t>
            </a:r>
          </a:p>
        </p:txBody>
      </p:sp>
      <p:sp>
        <p:nvSpPr>
          <p:cNvPr id="36870" name="Rectangle 4"/>
          <p:cNvSpPr>
            <a:spLocks noGrp="1" noChangeArrowheads="1"/>
          </p:cNvSpPr>
          <p:nvPr>
            <p:ph type="body" idx="1"/>
          </p:nvPr>
        </p:nvSpPr>
        <p:spPr/>
        <p:txBody>
          <a:bodyPr/>
          <a:lstStyle/>
          <a:p>
            <a:pPr eaLnBrk="1" hangingPunct="1"/>
            <a:r>
              <a:rPr lang="en-US" smtClean="0"/>
              <a:t>Allows host to </a:t>
            </a:r>
            <a:r>
              <a:rPr lang="en-US" i="1" smtClean="0"/>
              <a:t>dynamically </a:t>
            </a:r>
            <a:r>
              <a:rPr lang="en-US" smtClean="0"/>
              <a:t>obtain its IP address from network server when it joins network</a:t>
            </a:r>
          </a:p>
          <a:p>
            <a:pPr lvl="1" eaLnBrk="1" hangingPunct="1"/>
            <a:r>
              <a:rPr lang="en-US" smtClean="0"/>
              <a:t>Can renew its lease on address in use</a:t>
            </a:r>
          </a:p>
          <a:p>
            <a:pPr lvl="1" eaLnBrk="1" hangingPunct="1"/>
            <a:r>
              <a:rPr lang="en-US" smtClean="0"/>
              <a:t>Allows reuse of addresses (only hold address while connected an “on”)</a:t>
            </a:r>
          </a:p>
          <a:p>
            <a:pPr lvl="1" eaLnBrk="1" hangingPunct="1"/>
            <a:r>
              <a:rPr lang="en-US" smtClean="0"/>
              <a:t>Support for mobile users who want to join network (more shortly)</a:t>
            </a:r>
          </a:p>
          <a:p>
            <a:pPr lvl="1" eaLnBrk="1" hangingPunct="1"/>
            <a:r>
              <a:rPr lang="en-US" smtClean="0"/>
              <a:t>Application layer protocol runs over UDP</a:t>
            </a:r>
          </a:p>
        </p:txBody>
      </p:sp>
    </p:spTree>
    <p:extLst>
      <p:ext uri="{BB962C8B-B14F-4D97-AF65-F5344CB8AC3E}">
        <p14:creationId xmlns:p14="http://schemas.microsoft.com/office/powerpoint/2010/main" val="17704597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3B2F25FE-B68A-48A4-A3F5-614442656B42}" type="datetime1">
              <a:rPr lang="en-US" smtClean="0">
                <a:latin typeface="Verdana" pitchFamily="34" charset="0"/>
              </a:rPr>
              <a:pPr/>
              <a:t>4/12/2017</a:t>
            </a:fld>
            <a:endParaRPr lang="en-US" smtClean="0">
              <a:latin typeface="Verdana" pitchFamily="34" charset="0"/>
            </a:endParaRPr>
          </a:p>
        </p:txBody>
      </p:sp>
      <p:sp>
        <p:nvSpPr>
          <p:cNvPr id="378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dirty="0" err="1" smtClean="0">
                <a:latin typeface="Verdana" pitchFamily="34" charset="0"/>
              </a:rPr>
              <a:t>Ece</a:t>
            </a:r>
            <a:r>
              <a:rPr lang="en-US" dirty="0" smtClean="0">
                <a:latin typeface="Verdana" pitchFamily="34" charset="0"/>
              </a:rPr>
              <a:t> GURAN SCHMIDT EE444</a:t>
            </a:r>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50683F52-F0B4-40CB-BD31-50A44C193798}" type="slidenum">
              <a:rPr lang="en-US" smtClean="0">
                <a:latin typeface="Verdana" pitchFamily="34" charset="0"/>
              </a:rPr>
              <a:pPr/>
              <a:t>46</a:t>
            </a:fld>
            <a:endParaRPr lang="en-US" smtClean="0">
              <a:latin typeface="Verdana" pitchFamily="34" charset="0"/>
            </a:endParaRPr>
          </a:p>
        </p:txBody>
      </p:sp>
      <p:sp>
        <p:nvSpPr>
          <p:cNvPr id="37893" name="Rectangle 2"/>
          <p:cNvSpPr>
            <a:spLocks noGrp="1" noChangeArrowheads="1"/>
          </p:cNvSpPr>
          <p:nvPr>
            <p:ph type="title"/>
          </p:nvPr>
        </p:nvSpPr>
        <p:spPr>
          <a:xfrm>
            <a:off x="438150" y="388938"/>
            <a:ext cx="7772400" cy="1143000"/>
          </a:xfrm>
        </p:spPr>
        <p:txBody>
          <a:bodyPr/>
          <a:lstStyle/>
          <a:p>
            <a:pPr eaLnBrk="1" hangingPunct="1"/>
            <a:r>
              <a:rPr lang="en-US" sz="3600" smtClean="0"/>
              <a:t>DHCP client-server scenario</a:t>
            </a:r>
          </a:p>
        </p:txBody>
      </p:sp>
      <p:sp>
        <p:nvSpPr>
          <p:cNvPr id="37895" name="Freeform 4"/>
          <p:cNvSpPr>
            <a:spLocks/>
          </p:cNvSpPr>
          <p:nvPr/>
        </p:nvSpPr>
        <p:spPr bwMode="auto">
          <a:xfrm>
            <a:off x="1712913" y="2103438"/>
            <a:ext cx="1941512"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37896" name="Freeform 5"/>
          <p:cNvSpPr>
            <a:spLocks/>
          </p:cNvSpPr>
          <p:nvPr/>
        </p:nvSpPr>
        <p:spPr bwMode="auto">
          <a:xfrm>
            <a:off x="4229100" y="2390775"/>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37897" name="Freeform 6"/>
          <p:cNvSpPr>
            <a:spLocks/>
          </p:cNvSpPr>
          <p:nvPr/>
        </p:nvSpPr>
        <p:spPr bwMode="auto">
          <a:xfrm>
            <a:off x="2921000" y="3767138"/>
            <a:ext cx="2055813" cy="1490662"/>
          </a:xfrm>
          <a:custGeom>
            <a:avLst/>
            <a:gdLst>
              <a:gd name="T0" fmla="*/ 2147483647 w 1295"/>
              <a:gd name="T1" fmla="*/ 2147483647 h 939"/>
              <a:gd name="T2" fmla="*/ 2147483647 w 1295"/>
              <a:gd name="T3" fmla="*/ 2147483647 h 939"/>
              <a:gd name="T4" fmla="*/ 2147483647 w 1295"/>
              <a:gd name="T5" fmla="*/ 2147483647 h 939"/>
              <a:gd name="T6" fmla="*/ 2147483647 w 1295"/>
              <a:gd name="T7" fmla="*/ 2147483647 h 939"/>
              <a:gd name="T8" fmla="*/ 2147483647 w 1295"/>
              <a:gd name="T9" fmla="*/ 2147483647 h 939"/>
              <a:gd name="T10" fmla="*/ 2147483647 w 1295"/>
              <a:gd name="T11" fmla="*/ 2147483647 h 939"/>
              <a:gd name="T12" fmla="*/ 2147483647 w 1295"/>
              <a:gd name="T13" fmla="*/ 2147483647 h 939"/>
              <a:gd name="T14" fmla="*/ 2147483647 w 1295"/>
              <a:gd name="T15" fmla="*/ 2147483647 h 939"/>
              <a:gd name="T16" fmla="*/ 2147483647 w 1295"/>
              <a:gd name="T17" fmla="*/ 2147483647 h 939"/>
              <a:gd name="T18" fmla="*/ 2147483647 w 1295"/>
              <a:gd name="T19" fmla="*/ 2147483647 h 939"/>
              <a:gd name="T20" fmla="*/ 2147483647 w 1295"/>
              <a:gd name="T21" fmla="*/ 2147483647 h 939"/>
              <a:gd name="T22" fmla="*/ 2147483647 w 1295"/>
              <a:gd name="T23" fmla="*/ 2147483647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graphicFrame>
        <p:nvGraphicFramePr>
          <p:cNvPr id="37898" name="Object 7"/>
          <p:cNvGraphicFramePr>
            <a:graphicFrameLocks noChangeAspect="1"/>
          </p:cNvGraphicFramePr>
          <p:nvPr/>
        </p:nvGraphicFramePr>
        <p:xfrm>
          <a:off x="1790700" y="2208213"/>
          <a:ext cx="584200" cy="463550"/>
        </p:xfrm>
        <a:graphic>
          <a:graphicData uri="http://schemas.openxmlformats.org/presentationml/2006/ole">
            <mc:AlternateContent xmlns:mc="http://schemas.openxmlformats.org/markup-compatibility/2006">
              <mc:Choice xmlns:v="urn:schemas-microsoft-com:vml" Requires="v">
                <p:oleObj spid="_x0000_s64266"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2082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Line 8"/>
          <p:cNvSpPr>
            <a:spLocks noChangeShapeType="1"/>
          </p:cNvSpPr>
          <p:nvPr/>
        </p:nvSpPr>
        <p:spPr bwMode="auto">
          <a:xfrm>
            <a:off x="2351088" y="2581275"/>
            <a:ext cx="27781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00" name="Line 9"/>
          <p:cNvSpPr>
            <a:spLocks noChangeShapeType="1"/>
          </p:cNvSpPr>
          <p:nvPr/>
        </p:nvSpPr>
        <p:spPr bwMode="auto">
          <a:xfrm flipH="1">
            <a:off x="2641600" y="2566988"/>
            <a:ext cx="0" cy="12906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01" name="Line 10"/>
          <p:cNvSpPr>
            <a:spLocks noChangeShapeType="1"/>
          </p:cNvSpPr>
          <p:nvPr/>
        </p:nvSpPr>
        <p:spPr bwMode="auto">
          <a:xfrm flipV="1">
            <a:off x="2351088" y="3225800"/>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02" name="Line 11"/>
          <p:cNvSpPr>
            <a:spLocks noChangeShapeType="1"/>
          </p:cNvSpPr>
          <p:nvPr/>
        </p:nvSpPr>
        <p:spPr bwMode="auto">
          <a:xfrm>
            <a:off x="2360613" y="3852863"/>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7903" name="Object 12"/>
          <p:cNvGraphicFramePr>
            <a:graphicFrameLocks noChangeAspect="1"/>
          </p:cNvGraphicFramePr>
          <p:nvPr/>
        </p:nvGraphicFramePr>
        <p:xfrm>
          <a:off x="1790700" y="2874963"/>
          <a:ext cx="584200" cy="463550"/>
        </p:xfrm>
        <a:graphic>
          <a:graphicData uri="http://schemas.openxmlformats.org/presentationml/2006/ole">
            <mc:AlternateContent xmlns:mc="http://schemas.openxmlformats.org/markup-compatibility/2006">
              <mc:Choice xmlns:v="urn:schemas-microsoft-com:vml" Requires="v">
                <p:oleObj spid="_x0000_s64267"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8749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4" name="Object 13"/>
          <p:cNvGraphicFramePr>
            <a:graphicFrameLocks noChangeAspect="1"/>
          </p:cNvGraphicFramePr>
          <p:nvPr/>
        </p:nvGraphicFramePr>
        <p:xfrm>
          <a:off x="1790700" y="3484563"/>
          <a:ext cx="584200" cy="463550"/>
        </p:xfrm>
        <a:graphic>
          <a:graphicData uri="http://schemas.openxmlformats.org/presentationml/2006/ole">
            <mc:AlternateContent xmlns:mc="http://schemas.openxmlformats.org/markup-compatibility/2006">
              <mc:Choice xmlns:v="urn:schemas-microsoft-com:vml" Requires="v">
                <p:oleObj spid="_x0000_s64268" name="Clip" r:id="rId7" imgW="1307263" imgH="1084139" progId="MS_ClipArt_Gallery.2">
                  <p:embed/>
                </p:oleObj>
              </mc:Choice>
              <mc:Fallback>
                <p:oleObj name="Clip" r:id="rId7"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34845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5" name="Line 14"/>
          <p:cNvSpPr>
            <a:spLocks noChangeShapeType="1"/>
          </p:cNvSpPr>
          <p:nvPr/>
        </p:nvSpPr>
        <p:spPr bwMode="auto">
          <a:xfrm>
            <a:off x="2641600" y="3424238"/>
            <a:ext cx="10350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37906" name="Group 15"/>
          <p:cNvGrpSpPr>
            <a:grpSpLocks/>
          </p:cNvGrpSpPr>
          <p:nvPr/>
        </p:nvGrpSpPr>
        <p:grpSpPr bwMode="auto">
          <a:xfrm>
            <a:off x="3584575" y="3389313"/>
            <a:ext cx="711200" cy="381000"/>
            <a:chOff x="3600" y="219"/>
            <a:chExt cx="360" cy="175"/>
          </a:xfrm>
        </p:grpSpPr>
        <p:sp>
          <p:nvSpPr>
            <p:cNvPr id="37975"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p>
          </p:txBody>
        </p:sp>
        <p:sp>
          <p:nvSpPr>
            <p:cNvPr id="37976"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77"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78"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Times New Roman" pitchFamily="18" charset="0"/>
              </a:endParaRPr>
            </a:p>
          </p:txBody>
        </p:sp>
        <p:sp>
          <p:nvSpPr>
            <p:cNvPr id="37979"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p>
          </p:txBody>
        </p:sp>
        <p:grpSp>
          <p:nvGrpSpPr>
            <p:cNvPr id="37980" name="Group 21"/>
            <p:cNvGrpSpPr>
              <a:grpSpLocks/>
            </p:cNvGrpSpPr>
            <p:nvPr/>
          </p:nvGrpSpPr>
          <p:grpSpPr bwMode="auto">
            <a:xfrm>
              <a:off x="3686" y="244"/>
              <a:ext cx="177" cy="66"/>
              <a:chOff x="2848" y="848"/>
              <a:chExt cx="140" cy="98"/>
            </a:xfrm>
          </p:grpSpPr>
          <p:sp>
            <p:nvSpPr>
              <p:cNvPr id="37985"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86"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87"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37981" name="Group 25"/>
            <p:cNvGrpSpPr>
              <a:grpSpLocks/>
            </p:cNvGrpSpPr>
            <p:nvPr/>
          </p:nvGrpSpPr>
          <p:grpSpPr bwMode="auto">
            <a:xfrm flipV="1">
              <a:off x="3686" y="243"/>
              <a:ext cx="177" cy="66"/>
              <a:chOff x="2848" y="848"/>
              <a:chExt cx="140" cy="98"/>
            </a:xfrm>
          </p:grpSpPr>
          <p:sp>
            <p:nvSpPr>
              <p:cNvPr id="37982"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83"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84"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37907" name="Text Box 29"/>
          <p:cNvSpPr txBox="1">
            <a:spLocks noChangeArrowheads="1"/>
          </p:cNvSpPr>
          <p:nvPr/>
        </p:nvSpPr>
        <p:spPr bwMode="auto">
          <a:xfrm>
            <a:off x="2309813" y="22558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223.1.1.1</a:t>
            </a:r>
            <a:endParaRPr lang="en-US">
              <a:latin typeface="Comic Sans MS" pitchFamily="66" charset="0"/>
            </a:endParaRPr>
          </a:p>
        </p:txBody>
      </p:sp>
      <p:sp>
        <p:nvSpPr>
          <p:cNvPr id="37908" name="Rectangle 30"/>
          <p:cNvSpPr>
            <a:spLocks noChangeArrowheads="1"/>
          </p:cNvSpPr>
          <p:nvPr/>
        </p:nvSpPr>
        <p:spPr bwMode="auto">
          <a:xfrm>
            <a:off x="2397125" y="2976563"/>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37909" name="Text Box 31"/>
          <p:cNvSpPr txBox="1">
            <a:spLocks noChangeArrowheads="1"/>
          </p:cNvSpPr>
          <p:nvPr/>
        </p:nvSpPr>
        <p:spPr bwMode="auto">
          <a:xfrm>
            <a:off x="2387600" y="288448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223.1.1.2</a:t>
            </a:r>
            <a:endParaRPr lang="en-US">
              <a:latin typeface="Comic Sans MS" pitchFamily="66" charset="0"/>
            </a:endParaRPr>
          </a:p>
        </p:txBody>
      </p:sp>
      <p:sp>
        <p:nvSpPr>
          <p:cNvPr id="37910" name="Text Box 32"/>
          <p:cNvSpPr txBox="1">
            <a:spLocks noChangeArrowheads="1"/>
          </p:cNvSpPr>
          <p:nvPr/>
        </p:nvSpPr>
        <p:spPr bwMode="auto">
          <a:xfrm>
            <a:off x="2195513" y="383698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223.1.1.3</a:t>
            </a:r>
            <a:endParaRPr lang="en-US">
              <a:latin typeface="Comic Sans MS" pitchFamily="66" charset="0"/>
            </a:endParaRPr>
          </a:p>
        </p:txBody>
      </p:sp>
      <p:sp>
        <p:nvSpPr>
          <p:cNvPr id="37911" name="Text Box 33"/>
          <p:cNvSpPr txBox="1">
            <a:spLocks noChangeArrowheads="1"/>
          </p:cNvSpPr>
          <p:nvPr/>
        </p:nvSpPr>
        <p:spPr bwMode="auto">
          <a:xfrm>
            <a:off x="2986088" y="31654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223.1.1.4</a:t>
            </a:r>
            <a:endParaRPr lang="en-US">
              <a:latin typeface="Comic Sans MS" pitchFamily="66" charset="0"/>
            </a:endParaRPr>
          </a:p>
        </p:txBody>
      </p:sp>
      <p:sp>
        <p:nvSpPr>
          <p:cNvPr id="37912" name="Line 34"/>
          <p:cNvSpPr>
            <a:spLocks noChangeShapeType="1"/>
          </p:cNvSpPr>
          <p:nvPr/>
        </p:nvSpPr>
        <p:spPr bwMode="auto">
          <a:xfrm>
            <a:off x="4189413" y="3433763"/>
            <a:ext cx="101600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13" name="Text Box 35"/>
          <p:cNvSpPr txBox="1">
            <a:spLocks noChangeArrowheads="1"/>
          </p:cNvSpPr>
          <p:nvPr/>
        </p:nvSpPr>
        <p:spPr bwMode="auto">
          <a:xfrm>
            <a:off x="4062413" y="31559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223.1.2.9</a:t>
            </a:r>
            <a:endParaRPr lang="en-US">
              <a:latin typeface="Comic Sans MS" pitchFamily="66" charset="0"/>
            </a:endParaRPr>
          </a:p>
        </p:txBody>
      </p:sp>
      <p:sp>
        <p:nvSpPr>
          <p:cNvPr id="37914" name="Line 36"/>
          <p:cNvSpPr>
            <a:spLocks noChangeShapeType="1"/>
          </p:cNvSpPr>
          <p:nvPr/>
        </p:nvSpPr>
        <p:spPr bwMode="auto">
          <a:xfrm flipH="1">
            <a:off x="5213350" y="2738438"/>
            <a:ext cx="0" cy="12906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7915" name="Object 37"/>
          <p:cNvGraphicFramePr>
            <a:graphicFrameLocks noChangeAspect="1"/>
          </p:cNvGraphicFramePr>
          <p:nvPr/>
        </p:nvGraphicFramePr>
        <p:xfrm>
          <a:off x="5391150" y="2446338"/>
          <a:ext cx="584200" cy="463550"/>
        </p:xfrm>
        <a:graphic>
          <a:graphicData uri="http://schemas.openxmlformats.org/presentationml/2006/ole">
            <mc:AlternateContent xmlns:mc="http://schemas.openxmlformats.org/markup-compatibility/2006">
              <mc:Choice xmlns:v="urn:schemas-microsoft-com:vml" Requires="v">
                <p:oleObj spid="_x0000_s64269"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2446338"/>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6" name="Line 38"/>
          <p:cNvSpPr>
            <a:spLocks noChangeShapeType="1"/>
          </p:cNvSpPr>
          <p:nvPr/>
        </p:nvSpPr>
        <p:spPr bwMode="auto">
          <a:xfrm>
            <a:off x="5213350" y="274320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7917" name="Object 39"/>
          <p:cNvGraphicFramePr>
            <a:graphicFrameLocks noChangeAspect="1"/>
          </p:cNvGraphicFramePr>
          <p:nvPr/>
        </p:nvGraphicFramePr>
        <p:xfrm>
          <a:off x="5395913" y="3827463"/>
          <a:ext cx="584200" cy="463550"/>
        </p:xfrm>
        <a:graphic>
          <a:graphicData uri="http://schemas.openxmlformats.org/presentationml/2006/ole">
            <mc:AlternateContent xmlns:mc="http://schemas.openxmlformats.org/markup-compatibility/2006">
              <mc:Choice xmlns:v="urn:schemas-microsoft-com:vml" Requires="v">
                <p:oleObj spid="_x0000_s64270" name="Clip" r:id="rId9" imgW="1307263" imgH="1084139" progId="MS_ClipArt_Gallery.2">
                  <p:embed/>
                </p:oleObj>
              </mc:Choice>
              <mc:Fallback>
                <p:oleObj name="Clip" r:id="rId9"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913" y="38274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8" name="Line 40"/>
          <p:cNvSpPr>
            <a:spLocks noChangeShapeType="1"/>
          </p:cNvSpPr>
          <p:nvPr/>
        </p:nvSpPr>
        <p:spPr bwMode="auto">
          <a:xfrm>
            <a:off x="5213350" y="4014788"/>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19" name="Rectangle 41"/>
          <p:cNvSpPr>
            <a:spLocks noChangeArrowheads="1"/>
          </p:cNvSpPr>
          <p:nvPr/>
        </p:nvSpPr>
        <p:spPr bwMode="auto">
          <a:xfrm>
            <a:off x="5159375" y="3749675"/>
            <a:ext cx="171450"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37920" name="Text Box 42"/>
          <p:cNvSpPr txBox="1">
            <a:spLocks noChangeArrowheads="1"/>
          </p:cNvSpPr>
          <p:nvPr/>
        </p:nvSpPr>
        <p:spPr bwMode="auto">
          <a:xfrm>
            <a:off x="4573588" y="36369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223.1.2.2</a:t>
            </a:r>
            <a:endParaRPr lang="en-US">
              <a:latin typeface="Comic Sans MS" pitchFamily="66" charset="0"/>
            </a:endParaRPr>
          </a:p>
        </p:txBody>
      </p:sp>
      <p:sp>
        <p:nvSpPr>
          <p:cNvPr id="37921" name="Text Box 43"/>
          <p:cNvSpPr txBox="1">
            <a:spLocks noChangeArrowheads="1"/>
          </p:cNvSpPr>
          <p:nvPr/>
        </p:nvSpPr>
        <p:spPr bwMode="auto">
          <a:xfrm>
            <a:off x="5297488" y="21447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223.1.2.1</a:t>
            </a:r>
            <a:endParaRPr lang="en-US">
              <a:latin typeface="Comic Sans MS" pitchFamily="66" charset="0"/>
            </a:endParaRPr>
          </a:p>
        </p:txBody>
      </p:sp>
      <p:sp>
        <p:nvSpPr>
          <p:cNvPr id="37922" name="Line 44"/>
          <p:cNvSpPr>
            <a:spLocks noChangeShapeType="1"/>
          </p:cNvSpPr>
          <p:nvPr/>
        </p:nvSpPr>
        <p:spPr bwMode="auto">
          <a:xfrm flipH="1">
            <a:off x="3951288" y="3771900"/>
            <a:ext cx="0" cy="719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23" name="Line 45"/>
          <p:cNvSpPr>
            <a:spLocks noChangeShapeType="1"/>
          </p:cNvSpPr>
          <p:nvPr/>
        </p:nvSpPr>
        <p:spPr bwMode="auto">
          <a:xfrm flipH="1">
            <a:off x="3294063" y="4491038"/>
            <a:ext cx="11858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24" name="Line 46"/>
          <p:cNvSpPr>
            <a:spLocks noChangeShapeType="1"/>
          </p:cNvSpPr>
          <p:nvPr/>
        </p:nvSpPr>
        <p:spPr bwMode="auto">
          <a:xfrm flipH="1" flipV="1">
            <a:off x="3290888" y="44831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925" name="Line 47"/>
          <p:cNvSpPr>
            <a:spLocks noChangeShapeType="1"/>
          </p:cNvSpPr>
          <p:nvPr/>
        </p:nvSpPr>
        <p:spPr bwMode="auto">
          <a:xfrm flipH="1" flipV="1">
            <a:off x="4467225" y="44878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7926" name="Object 48"/>
          <p:cNvGraphicFramePr>
            <a:graphicFrameLocks noChangeAspect="1"/>
          </p:cNvGraphicFramePr>
          <p:nvPr/>
        </p:nvGraphicFramePr>
        <p:xfrm>
          <a:off x="4252913" y="4646613"/>
          <a:ext cx="584200" cy="463550"/>
        </p:xfrm>
        <a:graphic>
          <a:graphicData uri="http://schemas.openxmlformats.org/presentationml/2006/ole">
            <mc:AlternateContent xmlns:mc="http://schemas.openxmlformats.org/markup-compatibility/2006">
              <mc:Choice xmlns:v="urn:schemas-microsoft-com:vml" Requires="v">
                <p:oleObj spid="_x0000_s64271"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2913" y="46466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27" name="Object 49"/>
          <p:cNvGraphicFramePr>
            <a:graphicFrameLocks noChangeAspect="1"/>
          </p:cNvGraphicFramePr>
          <p:nvPr/>
        </p:nvGraphicFramePr>
        <p:xfrm>
          <a:off x="2995613" y="4660900"/>
          <a:ext cx="584200" cy="463550"/>
        </p:xfrm>
        <a:graphic>
          <a:graphicData uri="http://schemas.openxmlformats.org/presentationml/2006/ole">
            <mc:AlternateContent xmlns:mc="http://schemas.openxmlformats.org/markup-compatibility/2006">
              <mc:Choice xmlns:v="urn:schemas-microsoft-com:vml" Requires="v">
                <p:oleObj spid="_x0000_s64272" name="Clip" r:id="rId11" imgW="1307263" imgH="1084139" progId="MS_ClipArt_Gallery.2">
                  <p:embed/>
                </p:oleObj>
              </mc:Choice>
              <mc:Fallback>
                <p:oleObj name="Clip" r:id="rId11"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5613" y="46609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8" name="Text Box 50"/>
          <p:cNvSpPr txBox="1">
            <a:spLocks noChangeArrowheads="1"/>
          </p:cNvSpPr>
          <p:nvPr/>
        </p:nvSpPr>
        <p:spPr bwMode="auto">
          <a:xfrm>
            <a:off x="4471988" y="43370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223.1.3.2</a:t>
            </a:r>
            <a:endParaRPr lang="en-US">
              <a:latin typeface="Comic Sans MS" pitchFamily="66" charset="0"/>
            </a:endParaRPr>
          </a:p>
        </p:txBody>
      </p:sp>
      <p:sp>
        <p:nvSpPr>
          <p:cNvPr id="37929" name="Text Box 51"/>
          <p:cNvSpPr txBox="1">
            <a:spLocks noChangeArrowheads="1"/>
          </p:cNvSpPr>
          <p:nvPr/>
        </p:nvSpPr>
        <p:spPr bwMode="auto">
          <a:xfrm>
            <a:off x="2295525" y="43751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223.1.3.1</a:t>
            </a:r>
            <a:endParaRPr lang="en-US">
              <a:latin typeface="Comic Sans MS" pitchFamily="66" charset="0"/>
            </a:endParaRPr>
          </a:p>
        </p:txBody>
      </p:sp>
      <p:sp>
        <p:nvSpPr>
          <p:cNvPr id="37930" name="Rectangle 52"/>
          <p:cNvSpPr>
            <a:spLocks noChangeArrowheads="1"/>
          </p:cNvSpPr>
          <p:nvPr/>
        </p:nvSpPr>
        <p:spPr bwMode="auto">
          <a:xfrm>
            <a:off x="3887788" y="3905250"/>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37931" name="Text Box 53"/>
          <p:cNvSpPr txBox="1">
            <a:spLocks noChangeArrowheads="1"/>
          </p:cNvSpPr>
          <p:nvPr/>
        </p:nvSpPr>
        <p:spPr bwMode="auto">
          <a:xfrm>
            <a:off x="3322638" y="3840163"/>
            <a:ext cx="1144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223.1.3.27</a:t>
            </a:r>
            <a:endParaRPr lang="en-US">
              <a:latin typeface="Comic Sans MS" pitchFamily="66" charset="0"/>
            </a:endParaRPr>
          </a:p>
        </p:txBody>
      </p:sp>
      <p:grpSp>
        <p:nvGrpSpPr>
          <p:cNvPr id="37932" name="Group 54"/>
          <p:cNvGrpSpPr>
            <a:grpSpLocks/>
          </p:cNvGrpSpPr>
          <p:nvPr/>
        </p:nvGrpSpPr>
        <p:grpSpPr bwMode="auto">
          <a:xfrm>
            <a:off x="1890713" y="2170113"/>
            <a:ext cx="369887" cy="396875"/>
            <a:chOff x="2822" y="1181"/>
            <a:chExt cx="233" cy="250"/>
          </a:xfrm>
        </p:grpSpPr>
        <p:sp>
          <p:nvSpPr>
            <p:cNvPr id="37973" name="Rectangle 55"/>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37974" name="Text Box 56"/>
            <p:cNvSpPr txBox="1">
              <a:spLocks noChangeArrowheads="1"/>
            </p:cNvSpPr>
            <p:nvPr/>
          </p:nvSpPr>
          <p:spPr bwMode="auto">
            <a:xfrm>
              <a:off x="2822" y="1181"/>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a:solidFill>
                    <a:srgbClr val="FF0000"/>
                  </a:solidFill>
                  <a:latin typeface="Comic Sans MS" pitchFamily="66" charset="0"/>
                </a:rPr>
                <a:t>A</a:t>
              </a:r>
              <a:endParaRPr lang="en-US">
                <a:solidFill>
                  <a:srgbClr val="FF0000"/>
                </a:solidFill>
                <a:latin typeface="Comic Sans MS" pitchFamily="66" charset="0"/>
              </a:endParaRPr>
            </a:p>
          </p:txBody>
        </p:sp>
      </p:grpSp>
      <p:grpSp>
        <p:nvGrpSpPr>
          <p:cNvPr id="37933" name="Group 57"/>
          <p:cNvGrpSpPr>
            <a:grpSpLocks/>
          </p:cNvGrpSpPr>
          <p:nvPr/>
        </p:nvGrpSpPr>
        <p:grpSpPr bwMode="auto">
          <a:xfrm>
            <a:off x="1881188" y="3408363"/>
            <a:ext cx="344487" cy="396875"/>
            <a:chOff x="2822" y="1181"/>
            <a:chExt cx="217" cy="250"/>
          </a:xfrm>
        </p:grpSpPr>
        <p:sp>
          <p:nvSpPr>
            <p:cNvPr id="37971" name="Rectangle 58"/>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37972" name="Text Box 59"/>
            <p:cNvSpPr txBox="1">
              <a:spLocks noChangeArrowheads="1"/>
            </p:cNvSpPr>
            <p:nvPr/>
          </p:nvSpPr>
          <p:spPr bwMode="auto">
            <a:xfrm>
              <a:off x="2822" y="118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a:solidFill>
                    <a:srgbClr val="FF0000"/>
                  </a:solidFill>
                  <a:latin typeface="Comic Sans MS" pitchFamily="66" charset="0"/>
                </a:rPr>
                <a:t>B</a:t>
              </a:r>
              <a:endParaRPr lang="en-US">
                <a:solidFill>
                  <a:srgbClr val="FF0000"/>
                </a:solidFill>
                <a:latin typeface="Comic Sans MS" pitchFamily="66" charset="0"/>
              </a:endParaRPr>
            </a:p>
          </p:txBody>
        </p:sp>
      </p:grpSp>
      <p:grpSp>
        <p:nvGrpSpPr>
          <p:cNvPr id="37934" name="Group 60"/>
          <p:cNvGrpSpPr>
            <a:grpSpLocks/>
          </p:cNvGrpSpPr>
          <p:nvPr/>
        </p:nvGrpSpPr>
        <p:grpSpPr bwMode="auto">
          <a:xfrm>
            <a:off x="5491163" y="3770313"/>
            <a:ext cx="342900" cy="396875"/>
            <a:chOff x="2822" y="1181"/>
            <a:chExt cx="216" cy="250"/>
          </a:xfrm>
        </p:grpSpPr>
        <p:sp>
          <p:nvSpPr>
            <p:cNvPr id="37969" name="Rectangle 61"/>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37970" name="Text Box 62"/>
            <p:cNvSpPr txBox="1">
              <a:spLocks noChangeArrowheads="1"/>
            </p:cNvSpPr>
            <p:nvPr/>
          </p:nvSpPr>
          <p:spPr bwMode="auto">
            <a:xfrm>
              <a:off x="2822" y="1181"/>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a:solidFill>
                    <a:srgbClr val="FF0000"/>
                  </a:solidFill>
                  <a:latin typeface="Comic Sans MS" pitchFamily="66" charset="0"/>
                </a:rPr>
                <a:t>E</a:t>
              </a:r>
              <a:endParaRPr lang="en-US">
                <a:solidFill>
                  <a:srgbClr val="FF0000"/>
                </a:solidFill>
                <a:latin typeface="Comic Sans MS" pitchFamily="66" charset="0"/>
              </a:endParaRPr>
            </a:p>
          </p:txBody>
        </p:sp>
      </p:grpSp>
      <p:sp>
        <p:nvSpPr>
          <p:cNvPr id="37935" name="Rectangle 63"/>
          <p:cNvSpPr>
            <a:spLocks noChangeArrowheads="1"/>
          </p:cNvSpPr>
          <p:nvPr/>
        </p:nvSpPr>
        <p:spPr bwMode="auto">
          <a:xfrm>
            <a:off x="6210300" y="6770688"/>
            <a:ext cx="85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n-US" sz="2700">
                <a:solidFill>
                  <a:srgbClr val="000000"/>
                </a:solidFill>
                <a:latin typeface="Times New Roman" pitchFamily="18" charset="0"/>
              </a:rPr>
              <a:t> </a:t>
            </a:r>
            <a:endParaRPr lang="en-US">
              <a:latin typeface="Comic Sans MS" pitchFamily="66" charset="0"/>
            </a:endParaRPr>
          </a:p>
        </p:txBody>
      </p:sp>
      <p:sp>
        <p:nvSpPr>
          <p:cNvPr id="37936" name="Line 64"/>
          <p:cNvSpPr>
            <a:spLocks noChangeShapeType="1"/>
          </p:cNvSpPr>
          <p:nvPr/>
        </p:nvSpPr>
        <p:spPr bwMode="auto">
          <a:xfrm>
            <a:off x="4851400" y="2908300"/>
            <a:ext cx="334963"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7937" name="Freeform 65"/>
          <p:cNvSpPr>
            <a:spLocks/>
          </p:cNvSpPr>
          <p:nvPr/>
        </p:nvSpPr>
        <p:spPr bwMode="auto">
          <a:xfrm>
            <a:off x="4664075" y="2781300"/>
            <a:ext cx="361950" cy="180975"/>
          </a:xfrm>
          <a:custGeom>
            <a:avLst/>
            <a:gdLst>
              <a:gd name="T0" fmla="*/ 2147483647 w 228"/>
              <a:gd name="T1" fmla="*/ 0 h 114"/>
              <a:gd name="T2" fmla="*/ 0 w 228"/>
              <a:gd name="T3" fmla="*/ 2147483647 h 114"/>
              <a:gd name="T4" fmla="*/ 2147483647 w 228"/>
              <a:gd name="T5" fmla="*/ 2147483647 h 114"/>
              <a:gd name="T6" fmla="*/ 2147483647 w 228"/>
              <a:gd name="T7" fmla="*/ 0 h 114"/>
              <a:gd name="T8" fmla="*/ 2147483647 w 228"/>
              <a:gd name="T9" fmla="*/ 0 h 114"/>
              <a:gd name="T10" fmla="*/ 0 60000 65536"/>
              <a:gd name="T11" fmla="*/ 0 60000 65536"/>
              <a:gd name="T12" fmla="*/ 0 60000 65536"/>
              <a:gd name="T13" fmla="*/ 0 60000 65536"/>
              <a:gd name="T14" fmla="*/ 0 60000 65536"/>
              <a:gd name="T15" fmla="*/ 0 w 228"/>
              <a:gd name="T16" fmla="*/ 0 h 114"/>
              <a:gd name="T17" fmla="*/ 228 w 228"/>
              <a:gd name="T18" fmla="*/ 114 h 114"/>
            </a:gdLst>
            <a:ahLst/>
            <a:cxnLst>
              <a:cxn ang="T10">
                <a:pos x="T0" y="T1"/>
              </a:cxn>
              <a:cxn ang="T11">
                <a:pos x="T2" y="T3"/>
              </a:cxn>
              <a:cxn ang="T12">
                <a:pos x="T4" y="T5"/>
              </a:cxn>
              <a:cxn ang="T13">
                <a:pos x="T6" y="T7"/>
              </a:cxn>
              <a:cxn ang="T14">
                <a:pos x="T8" y="T9"/>
              </a:cxn>
            </a:cxnLst>
            <a:rect l="T15" t="T16" r="T17" b="T18"/>
            <a:pathLst>
              <a:path w="228" h="114">
                <a:moveTo>
                  <a:pt x="88" y="0"/>
                </a:moveTo>
                <a:lnTo>
                  <a:pt x="0" y="114"/>
                </a:lnTo>
                <a:lnTo>
                  <a:pt x="139" y="114"/>
                </a:lnTo>
                <a:lnTo>
                  <a:pt x="228" y="0"/>
                </a:lnTo>
                <a:lnTo>
                  <a:pt x="88"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38" name="Rectangle 66"/>
          <p:cNvSpPr>
            <a:spLocks noChangeArrowheads="1"/>
          </p:cNvSpPr>
          <p:nvPr/>
        </p:nvSpPr>
        <p:spPr bwMode="auto">
          <a:xfrm>
            <a:off x="4848225" y="2189163"/>
            <a:ext cx="166688" cy="59848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7939" name="Rectangle 67"/>
          <p:cNvSpPr>
            <a:spLocks noChangeArrowheads="1"/>
          </p:cNvSpPr>
          <p:nvPr/>
        </p:nvSpPr>
        <p:spPr bwMode="auto">
          <a:xfrm>
            <a:off x="4664075" y="2360613"/>
            <a:ext cx="231775" cy="59848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7940" name="Rectangle 68"/>
          <p:cNvSpPr>
            <a:spLocks noChangeArrowheads="1"/>
          </p:cNvSpPr>
          <p:nvPr/>
        </p:nvSpPr>
        <p:spPr bwMode="auto">
          <a:xfrm>
            <a:off x="4652963" y="2360613"/>
            <a:ext cx="231775" cy="59848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7941" name="Freeform 69"/>
          <p:cNvSpPr>
            <a:spLocks/>
          </p:cNvSpPr>
          <p:nvPr/>
        </p:nvSpPr>
        <p:spPr bwMode="auto">
          <a:xfrm>
            <a:off x="4664075" y="2181225"/>
            <a:ext cx="361950" cy="182563"/>
          </a:xfrm>
          <a:custGeom>
            <a:avLst/>
            <a:gdLst>
              <a:gd name="T0" fmla="*/ 2147483647 w 228"/>
              <a:gd name="T1" fmla="*/ 0 h 115"/>
              <a:gd name="T2" fmla="*/ 0 w 228"/>
              <a:gd name="T3" fmla="*/ 2147483647 h 115"/>
              <a:gd name="T4" fmla="*/ 2147483647 w 228"/>
              <a:gd name="T5" fmla="*/ 2147483647 h 115"/>
              <a:gd name="T6" fmla="*/ 2147483647 w 228"/>
              <a:gd name="T7" fmla="*/ 0 h 115"/>
              <a:gd name="T8" fmla="*/ 2147483647 w 228"/>
              <a:gd name="T9" fmla="*/ 0 h 115"/>
              <a:gd name="T10" fmla="*/ 0 60000 65536"/>
              <a:gd name="T11" fmla="*/ 0 60000 65536"/>
              <a:gd name="T12" fmla="*/ 0 60000 65536"/>
              <a:gd name="T13" fmla="*/ 0 60000 65536"/>
              <a:gd name="T14" fmla="*/ 0 60000 65536"/>
              <a:gd name="T15" fmla="*/ 0 w 228"/>
              <a:gd name="T16" fmla="*/ 0 h 115"/>
              <a:gd name="T17" fmla="*/ 228 w 228"/>
              <a:gd name="T18" fmla="*/ 115 h 115"/>
            </a:gdLst>
            <a:ahLst/>
            <a:cxnLst>
              <a:cxn ang="T10">
                <a:pos x="T0" y="T1"/>
              </a:cxn>
              <a:cxn ang="T11">
                <a:pos x="T2" y="T3"/>
              </a:cxn>
              <a:cxn ang="T12">
                <a:pos x="T4" y="T5"/>
              </a:cxn>
              <a:cxn ang="T13">
                <a:pos x="T6" y="T7"/>
              </a:cxn>
              <a:cxn ang="T14">
                <a:pos x="T8" y="T9"/>
              </a:cxn>
            </a:cxnLst>
            <a:rect l="T15" t="T16" r="T17" b="T18"/>
            <a:pathLst>
              <a:path w="228" h="115">
                <a:moveTo>
                  <a:pt x="88" y="0"/>
                </a:moveTo>
                <a:lnTo>
                  <a:pt x="0" y="115"/>
                </a:lnTo>
                <a:lnTo>
                  <a:pt x="139" y="115"/>
                </a:lnTo>
                <a:lnTo>
                  <a:pt x="228" y="0"/>
                </a:lnTo>
                <a:lnTo>
                  <a:pt x="88"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42" name="Freeform 70"/>
          <p:cNvSpPr>
            <a:spLocks/>
          </p:cNvSpPr>
          <p:nvPr/>
        </p:nvSpPr>
        <p:spPr bwMode="auto">
          <a:xfrm>
            <a:off x="4664075" y="2181225"/>
            <a:ext cx="361950" cy="182563"/>
          </a:xfrm>
          <a:custGeom>
            <a:avLst/>
            <a:gdLst>
              <a:gd name="T0" fmla="*/ 2147483647 w 228"/>
              <a:gd name="T1" fmla="*/ 0 h 115"/>
              <a:gd name="T2" fmla="*/ 0 w 228"/>
              <a:gd name="T3" fmla="*/ 2147483647 h 115"/>
              <a:gd name="T4" fmla="*/ 2147483647 w 228"/>
              <a:gd name="T5" fmla="*/ 2147483647 h 115"/>
              <a:gd name="T6" fmla="*/ 2147483647 w 228"/>
              <a:gd name="T7" fmla="*/ 0 h 115"/>
              <a:gd name="T8" fmla="*/ 2147483647 w 228"/>
              <a:gd name="T9" fmla="*/ 0 h 115"/>
              <a:gd name="T10" fmla="*/ 0 60000 65536"/>
              <a:gd name="T11" fmla="*/ 0 60000 65536"/>
              <a:gd name="T12" fmla="*/ 0 60000 65536"/>
              <a:gd name="T13" fmla="*/ 0 60000 65536"/>
              <a:gd name="T14" fmla="*/ 0 60000 65536"/>
              <a:gd name="T15" fmla="*/ 0 w 228"/>
              <a:gd name="T16" fmla="*/ 0 h 115"/>
              <a:gd name="T17" fmla="*/ 228 w 228"/>
              <a:gd name="T18" fmla="*/ 115 h 115"/>
            </a:gdLst>
            <a:ahLst/>
            <a:cxnLst>
              <a:cxn ang="T10">
                <a:pos x="T0" y="T1"/>
              </a:cxn>
              <a:cxn ang="T11">
                <a:pos x="T2" y="T3"/>
              </a:cxn>
              <a:cxn ang="T12">
                <a:pos x="T4" y="T5"/>
              </a:cxn>
              <a:cxn ang="T13">
                <a:pos x="T6" y="T7"/>
              </a:cxn>
              <a:cxn ang="T14">
                <a:pos x="T8" y="T9"/>
              </a:cxn>
            </a:cxnLst>
            <a:rect l="T15" t="T16" r="T17" b="T18"/>
            <a:pathLst>
              <a:path w="228" h="115">
                <a:moveTo>
                  <a:pt x="88" y="0"/>
                </a:moveTo>
                <a:lnTo>
                  <a:pt x="0" y="115"/>
                </a:lnTo>
                <a:lnTo>
                  <a:pt x="139" y="115"/>
                </a:lnTo>
                <a:lnTo>
                  <a:pt x="228" y="0"/>
                </a:lnTo>
                <a:lnTo>
                  <a:pt x="88" y="0"/>
                </a:lnTo>
                <a:close/>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7943" name="Line 71"/>
          <p:cNvSpPr>
            <a:spLocks noChangeShapeType="1"/>
          </p:cNvSpPr>
          <p:nvPr/>
        </p:nvSpPr>
        <p:spPr bwMode="auto">
          <a:xfrm>
            <a:off x="5026025" y="2195513"/>
            <a:ext cx="1588" cy="5857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7944" name="Line 72"/>
          <p:cNvSpPr>
            <a:spLocks noChangeShapeType="1"/>
          </p:cNvSpPr>
          <p:nvPr/>
        </p:nvSpPr>
        <p:spPr bwMode="auto">
          <a:xfrm flipH="1">
            <a:off x="4895850" y="2781300"/>
            <a:ext cx="130175" cy="1778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7945" name="Rectangle 73"/>
          <p:cNvSpPr>
            <a:spLocks noChangeArrowheads="1"/>
          </p:cNvSpPr>
          <p:nvPr/>
        </p:nvSpPr>
        <p:spPr bwMode="auto">
          <a:xfrm>
            <a:off x="4694238" y="2438400"/>
            <a:ext cx="153987" cy="34290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7946" name="Rectangle 74"/>
          <p:cNvSpPr>
            <a:spLocks noChangeArrowheads="1"/>
          </p:cNvSpPr>
          <p:nvPr/>
        </p:nvSpPr>
        <p:spPr bwMode="auto">
          <a:xfrm>
            <a:off x="4694238" y="2438400"/>
            <a:ext cx="153987" cy="34290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7947" name="Rectangle 75"/>
          <p:cNvSpPr>
            <a:spLocks noChangeArrowheads="1"/>
          </p:cNvSpPr>
          <p:nvPr/>
        </p:nvSpPr>
        <p:spPr bwMode="auto">
          <a:xfrm>
            <a:off x="4714875" y="2541588"/>
            <a:ext cx="115888" cy="123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7948" name="Rectangle 76"/>
          <p:cNvSpPr>
            <a:spLocks noChangeArrowheads="1"/>
          </p:cNvSpPr>
          <p:nvPr/>
        </p:nvSpPr>
        <p:spPr bwMode="auto">
          <a:xfrm>
            <a:off x="3952875" y="2193925"/>
            <a:ext cx="71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n-US" dirty="0">
                <a:solidFill>
                  <a:srgbClr val="FF0000"/>
                </a:solidFill>
              </a:rPr>
              <a:t>DHCP </a:t>
            </a:r>
            <a:endParaRPr lang="en-US" dirty="0">
              <a:solidFill>
                <a:srgbClr val="FF0000"/>
              </a:solidFill>
              <a:latin typeface="Comic Sans MS" pitchFamily="66" charset="0"/>
            </a:endParaRPr>
          </a:p>
        </p:txBody>
      </p:sp>
      <p:sp>
        <p:nvSpPr>
          <p:cNvPr id="37949" name="Rectangle 77"/>
          <p:cNvSpPr>
            <a:spLocks noChangeArrowheads="1"/>
          </p:cNvSpPr>
          <p:nvPr/>
        </p:nvSpPr>
        <p:spPr bwMode="auto">
          <a:xfrm>
            <a:off x="4664075" y="21939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n-US">
                <a:solidFill>
                  <a:srgbClr val="000000"/>
                </a:solidFill>
              </a:rPr>
              <a:t> </a:t>
            </a:r>
            <a:endParaRPr lang="en-US">
              <a:latin typeface="Comic Sans MS" pitchFamily="66" charset="0"/>
            </a:endParaRPr>
          </a:p>
        </p:txBody>
      </p:sp>
      <p:sp>
        <p:nvSpPr>
          <p:cNvPr id="37950" name="Rectangle 78"/>
          <p:cNvSpPr>
            <a:spLocks noChangeArrowheads="1"/>
          </p:cNvSpPr>
          <p:nvPr/>
        </p:nvSpPr>
        <p:spPr bwMode="auto">
          <a:xfrm>
            <a:off x="3952875" y="2459038"/>
            <a:ext cx="635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n-US" dirty="0">
                <a:solidFill>
                  <a:srgbClr val="FF0000"/>
                </a:solidFill>
              </a:rPr>
              <a:t>server</a:t>
            </a:r>
            <a:endParaRPr lang="en-US" dirty="0">
              <a:solidFill>
                <a:srgbClr val="FF0000"/>
              </a:solidFill>
              <a:latin typeface="Comic Sans MS" pitchFamily="66" charset="0"/>
            </a:endParaRPr>
          </a:p>
        </p:txBody>
      </p:sp>
      <p:sp>
        <p:nvSpPr>
          <p:cNvPr id="37951" name="Rectangle 79"/>
          <p:cNvSpPr>
            <a:spLocks noChangeArrowheads="1"/>
          </p:cNvSpPr>
          <p:nvPr/>
        </p:nvSpPr>
        <p:spPr bwMode="auto">
          <a:xfrm>
            <a:off x="4584700" y="24590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n-US">
                <a:solidFill>
                  <a:srgbClr val="000000"/>
                </a:solidFill>
              </a:rPr>
              <a:t> </a:t>
            </a:r>
            <a:endParaRPr lang="en-US">
              <a:latin typeface="Comic Sans MS" pitchFamily="66" charset="0"/>
            </a:endParaRPr>
          </a:p>
        </p:txBody>
      </p:sp>
      <p:sp>
        <p:nvSpPr>
          <p:cNvPr id="37952" name="Rectangle 80"/>
          <p:cNvSpPr>
            <a:spLocks noChangeArrowheads="1"/>
          </p:cNvSpPr>
          <p:nvPr/>
        </p:nvSpPr>
        <p:spPr bwMode="auto">
          <a:xfrm>
            <a:off x="4541838" y="4017963"/>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n-US">
                <a:solidFill>
                  <a:srgbClr val="000000"/>
                </a:solidFill>
              </a:rPr>
              <a:t> </a:t>
            </a:r>
            <a:endParaRPr lang="en-US">
              <a:latin typeface="Comic Sans MS" pitchFamily="66" charset="0"/>
            </a:endParaRPr>
          </a:p>
        </p:txBody>
      </p:sp>
      <p:sp>
        <p:nvSpPr>
          <p:cNvPr id="37953" name="Freeform 81"/>
          <p:cNvSpPr>
            <a:spLocks/>
          </p:cNvSpPr>
          <p:nvPr/>
        </p:nvSpPr>
        <p:spPr bwMode="auto">
          <a:xfrm>
            <a:off x="6142038" y="5005388"/>
            <a:ext cx="3175" cy="3175"/>
          </a:xfrm>
          <a:custGeom>
            <a:avLst/>
            <a:gdLst>
              <a:gd name="T0" fmla="*/ 0 w 2"/>
              <a:gd name="T1" fmla="*/ 0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0 h 2"/>
              <a:gd name="T14" fmla="*/ 2147483647 w 2"/>
              <a:gd name="T15" fmla="*/ 0 h 2"/>
              <a:gd name="T16" fmla="*/ 2147483647 w 2"/>
              <a:gd name="T17" fmla="*/ 0 h 2"/>
              <a:gd name="T18" fmla="*/ 2147483647 w 2"/>
              <a:gd name="T19" fmla="*/ 0 h 2"/>
              <a:gd name="T20" fmla="*/ 2147483647 w 2"/>
              <a:gd name="T21" fmla="*/ 0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0"/>
                </a:lnTo>
                <a:lnTo>
                  <a:pt x="0" y="2"/>
                </a:lnTo>
                <a:lnTo>
                  <a:pt x="2" y="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54" name="Freeform 82"/>
          <p:cNvSpPr>
            <a:spLocks/>
          </p:cNvSpPr>
          <p:nvPr/>
        </p:nvSpPr>
        <p:spPr bwMode="auto">
          <a:xfrm>
            <a:off x="6154738" y="4999038"/>
            <a:ext cx="3175" cy="3175"/>
          </a:xfrm>
          <a:custGeom>
            <a:avLst/>
            <a:gdLst>
              <a:gd name="T0" fmla="*/ 0 w 2"/>
              <a:gd name="T1" fmla="*/ 2147483647 h 2"/>
              <a:gd name="T2" fmla="*/ 0 w 2"/>
              <a:gd name="T3" fmla="*/ 2147483647 h 2"/>
              <a:gd name="T4" fmla="*/ 0 w 2"/>
              <a:gd name="T5" fmla="*/ 2147483647 h 2"/>
              <a:gd name="T6" fmla="*/ 0 w 2"/>
              <a:gd name="T7" fmla="*/ 2147483647 h 2"/>
              <a:gd name="T8" fmla="*/ 2147483647 w 2"/>
              <a:gd name="T9" fmla="*/ 2147483647 h 2"/>
              <a:gd name="T10" fmla="*/ 2147483647 w 2"/>
              <a:gd name="T11" fmla="*/ 2147483647 h 2"/>
              <a:gd name="T12" fmla="*/ 2147483647 w 2"/>
              <a:gd name="T13" fmla="*/ 2147483647 h 2"/>
              <a:gd name="T14" fmla="*/ 2147483647 w 2"/>
              <a:gd name="T15" fmla="*/ 2147483647 h 2"/>
              <a:gd name="T16" fmla="*/ 2147483647 w 2"/>
              <a:gd name="T17" fmla="*/ 2147483647 h 2"/>
              <a:gd name="T18" fmla="*/ 2147483647 w 2"/>
              <a:gd name="T19" fmla="*/ 0 h 2"/>
              <a:gd name="T20" fmla="*/ 2147483647 w 2"/>
              <a:gd name="T21" fmla="*/ 0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w 2"/>
              <a:gd name="T35" fmla="*/ 2147483647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2"/>
                </a:moveTo>
                <a:lnTo>
                  <a:pt x="0" y="2"/>
                </a:lnTo>
                <a:lnTo>
                  <a:pt x="2" y="2"/>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55" name="Freeform 83"/>
          <p:cNvSpPr>
            <a:spLocks/>
          </p:cNvSpPr>
          <p:nvPr/>
        </p:nvSpPr>
        <p:spPr bwMode="auto">
          <a:xfrm>
            <a:off x="6172200" y="4995863"/>
            <a:ext cx="3175" cy="3175"/>
          </a:xfrm>
          <a:custGeom>
            <a:avLst/>
            <a:gdLst>
              <a:gd name="T0" fmla="*/ 0 w 2"/>
              <a:gd name="T1" fmla="*/ 0 h 2"/>
              <a:gd name="T2" fmla="*/ 0 w 2"/>
              <a:gd name="T3" fmla="*/ 0 h 2"/>
              <a:gd name="T4" fmla="*/ 0 w 2"/>
              <a:gd name="T5" fmla="*/ 0 h 2"/>
              <a:gd name="T6" fmla="*/ 0 w 2"/>
              <a:gd name="T7" fmla="*/ 2147483647 h 2"/>
              <a:gd name="T8" fmla="*/ 0 w 2"/>
              <a:gd name="T9" fmla="*/ 2147483647 h 2"/>
              <a:gd name="T10" fmla="*/ 0 w 2"/>
              <a:gd name="T11" fmla="*/ 2147483647 h 2"/>
              <a:gd name="T12" fmla="*/ 0 w 2"/>
              <a:gd name="T13" fmla="*/ 0 h 2"/>
              <a:gd name="T14" fmla="*/ 2147483647 w 2"/>
              <a:gd name="T15" fmla="*/ 0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0"/>
                </a:lnTo>
                <a:lnTo>
                  <a:pt x="0" y="2"/>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56" name="Freeform 84"/>
          <p:cNvSpPr>
            <a:spLocks/>
          </p:cNvSpPr>
          <p:nvPr/>
        </p:nvSpPr>
        <p:spPr bwMode="auto">
          <a:xfrm>
            <a:off x="6165850" y="5008563"/>
            <a:ext cx="1588" cy="1587"/>
          </a:xfrm>
          <a:custGeom>
            <a:avLst/>
            <a:gdLst>
              <a:gd name="T0" fmla="*/ 0 w 1588"/>
              <a:gd name="T1" fmla="*/ 0 h 1587"/>
              <a:gd name="T2" fmla="*/ 0 w 1588"/>
              <a:gd name="T3" fmla="*/ 0 h 1587"/>
              <a:gd name="T4" fmla="*/ 0 w 1588"/>
              <a:gd name="T5" fmla="*/ 0 h 1587"/>
              <a:gd name="T6" fmla="*/ 0 w 1588"/>
              <a:gd name="T7" fmla="*/ 0 h 1587"/>
              <a:gd name="T8" fmla="*/ 0 w 1588"/>
              <a:gd name="T9" fmla="*/ 0 h 1587"/>
              <a:gd name="T10" fmla="*/ 0 w 1588"/>
              <a:gd name="T11" fmla="*/ 0 h 1587"/>
              <a:gd name="T12" fmla="*/ 0 w 1588"/>
              <a:gd name="T13" fmla="*/ 0 h 1587"/>
              <a:gd name="T14" fmla="*/ 0 w 1588"/>
              <a:gd name="T15" fmla="*/ 0 h 1587"/>
              <a:gd name="T16" fmla="*/ 0 w 1588"/>
              <a:gd name="T17" fmla="*/ 0 h 1587"/>
              <a:gd name="T18" fmla="*/ 0 w 1588"/>
              <a:gd name="T19" fmla="*/ 0 h 1587"/>
              <a:gd name="T20" fmla="*/ 0 w 1588"/>
              <a:gd name="T21" fmla="*/ 0 h 1587"/>
              <a:gd name="T22" fmla="*/ 0 w 1588"/>
              <a:gd name="T23" fmla="*/ 0 h 1587"/>
              <a:gd name="T24" fmla="*/ 0 w 1588"/>
              <a:gd name="T25" fmla="*/ 0 h 1587"/>
              <a:gd name="T26" fmla="*/ 0 w 1588"/>
              <a:gd name="T27" fmla="*/ 0 h 1587"/>
              <a:gd name="T28" fmla="*/ 0 w 1588"/>
              <a:gd name="T29" fmla="*/ 0 h 1587"/>
              <a:gd name="T30" fmla="*/ 0 w 1588"/>
              <a:gd name="T31" fmla="*/ 0 h 1587"/>
              <a:gd name="T32" fmla="*/ 0 w 1588"/>
              <a:gd name="T33" fmla="*/ 0 h 1587"/>
              <a:gd name="T34" fmla="*/ 0 w 1588"/>
              <a:gd name="T35" fmla="*/ 0 h 15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8"/>
              <a:gd name="T55" fmla="*/ 0 h 1587"/>
              <a:gd name="T56" fmla="*/ 1588 w 1588"/>
              <a:gd name="T57" fmla="*/ 1587 h 158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8" h="1587">
                <a:moveTo>
                  <a:pt x="0" y="0"/>
                </a:move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57" name="Freeform 85"/>
          <p:cNvSpPr>
            <a:spLocks/>
          </p:cNvSpPr>
          <p:nvPr/>
        </p:nvSpPr>
        <p:spPr bwMode="auto">
          <a:xfrm>
            <a:off x="6151563" y="5013325"/>
            <a:ext cx="1587" cy="3175"/>
          </a:xfrm>
          <a:custGeom>
            <a:avLst/>
            <a:gdLst>
              <a:gd name="T0" fmla="*/ 0 w 1587"/>
              <a:gd name="T1" fmla="*/ 2147483647 h 2"/>
              <a:gd name="T2" fmla="*/ 0 w 1587"/>
              <a:gd name="T3" fmla="*/ 2147483647 h 2"/>
              <a:gd name="T4" fmla="*/ 0 w 1587"/>
              <a:gd name="T5" fmla="*/ 2147483647 h 2"/>
              <a:gd name="T6" fmla="*/ 0 w 1587"/>
              <a:gd name="T7" fmla="*/ 2147483647 h 2"/>
              <a:gd name="T8" fmla="*/ 0 w 1587"/>
              <a:gd name="T9" fmla="*/ 2147483647 h 2"/>
              <a:gd name="T10" fmla="*/ 0 w 1587"/>
              <a:gd name="T11" fmla="*/ 2147483647 h 2"/>
              <a:gd name="T12" fmla="*/ 0 w 1587"/>
              <a:gd name="T13" fmla="*/ 2147483647 h 2"/>
              <a:gd name="T14" fmla="*/ 0 w 1587"/>
              <a:gd name="T15" fmla="*/ 2147483647 h 2"/>
              <a:gd name="T16" fmla="*/ 0 w 1587"/>
              <a:gd name="T17" fmla="*/ 2147483647 h 2"/>
              <a:gd name="T18" fmla="*/ 0 w 1587"/>
              <a:gd name="T19" fmla="*/ 2147483647 h 2"/>
              <a:gd name="T20" fmla="*/ 0 w 1587"/>
              <a:gd name="T21" fmla="*/ 2147483647 h 2"/>
              <a:gd name="T22" fmla="*/ 0 w 1587"/>
              <a:gd name="T23" fmla="*/ 0 h 2"/>
              <a:gd name="T24" fmla="*/ 0 w 1587"/>
              <a:gd name="T25" fmla="*/ 0 h 2"/>
              <a:gd name="T26" fmla="*/ 0 w 1587"/>
              <a:gd name="T27" fmla="*/ 0 h 2"/>
              <a:gd name="T28" fmla="*/ 0 w 1587"/>
              <a:gd name="T29" fmla="*/ 2147483647 h 2"/>
              <a:gd name="T30" fmla="*/ 0 w 1587"/>
              <a:gd name="T31" fmla="*/ 2147483647 h 2"/>
              <a:gd name="T32" fmla="*/ 0 w 1587"/>
              <a:gd name="T33" fmla="*/ 2147483647 h 2"/>
              <a:gd name="T34" fmla="*/ 0 w 1587"/>
              <a:gd name="T35" fmla="*/ 2147483647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7"/>
              <a:gd name="T55" fmla="*/ 0 h 2"/>
              <a:gd name="T56" fmla="*/ 1587 w 1587"/>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7" h="2">
                <a:moveTo>
                  <a:pt x="0" y="2"/>
                </a:moveTo>
                <a:lnTo>
                  <a:pt x="0"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58" name="Freeform 86"/>
          <p:cNvSpPr>
            <a:spLocks/>
          </p:cNvSpPr>
          <p:nvPr/>
        </p:nvSpPr>
        <p:spPr bwMode="auto">
          <a:xfrm>
            <a:off x="6059488" y="4883150"/>
            <a:ext cx="3175" cy="3175"/>
          </a:xfrm>
          <a:custGeom>
            <a:avLst/>
            <a:gdLst>
              <a:gd name="T0" fmla="*/ 0 w 2"/>
              <a:gd name="T1" fmla="*/ 0 h 2"/>
              <a:gd name="T2" fmla="*/ 0 w 2"/>
              <a:gd name="T3" fmla="*/ 2147483647 h 2"/>
              <a:gd name="T4" fmla="*/ 0 w 2"/>
              <a:gd name="T5" fmla="*/ 2147483647 h 2"/>
              <a:gd name="T6" fmla="*/ 0 w 2"/>
              <a:gd name="T7" fmla="*/ 2147483647 h 2"/>
              <a:gd name="T8" fmla="*/ 0 w 2"/>
              <a:gd name="T9" fmla="*/ 2147483647 h 2"/>
              <a:gd name="T10" fmla="*/ 2147483647 w 2"/>
              <a:gd name="T11" fmla="*/ 2147483647 h 2"/>
              <a:gd name="T12" fmla="*/ 2147483647 w 2"/>
              <a:gd name="T13" fmla="*/ 2147483647 h 2"/>
              <a:gd name="T14" fmla="*/ 2147483647 w 2"/>
              <a:gd name="T15" fmla="*/ 2147483647 h 2"/>
              <a:gd name="T16" fmla="*/ 2147483647 w 2"/>
              <a:gd name="T17" fmla="*/ 0 h 2"/>
              <a:gd name="T18" fmla="*/ 2147483647 w 2"/>
              <a:gd name="T19" fmla="*/ 0 h 2"/>
              <a:gd name="T20" fmla="*/ 2147483647 w 2"/>
              <a:gd name="T21" fmla="*/ 0 h 2"/>
              <a:gd name="T22" fmla="*/ 2147483647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2"/>
                </a:lnTo>
                <a:lnTo>
                  <a:pt x="2" y="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59" name="Freeform 87"/>
          <p:cNvSpPr>
            <a:spLocks/>
          </p:cNvSpPr>
          <p:nvPr/>
        </p:nvSpPr>
        <p:spPr bwMode="auto">
          <a:xfrm>
            <a:off x="6073775" y="4878388"/>
            <a:ext cx="3175" cy="4762"/>
          </a:xfrm>
          <a:custGeom>
            <a:avLst/>
            <a:gdLst>
              <a:gd name="T0" fmla="*/ 0 w 2"/>
              <a:gd name="T1" fmla="*/ 2147483647 h 3"/>
              <a:gd name="T2" fmla="*/ 0 w 2"/>
              <a:gd name="T3" fmla="*/ 2147483647 h 3"/>
              <a:gd name="T4" fmla="*/ 0 w 2"/>
              <a:gd name="T5" fmla="*/ 2147483647 h 3"/>
              <a:gd name="T6" fmla="*/ 2147483647 w 2"/>
              <a:gd name="T7" fmla="*/ 2147483647 h 3"/>
              <a:gd name="T8" fmla="*/ 2147483647 w 2"/>
              <a:gd name="T9" fmla="*/ 2147483647 h 3"/>
              <a:gd name="T10" fmla="*/ 2147483647 w 2"/>
              <a:gd name="T11" fmla="*/ 2147483647 h 3"/>
              <a:gd name="T12" fmla="*/ 2147483647 w 2"/>
              <a:gd name="T13" fmla="*/ 2147483647 h 3"/>
              <a:gd name="T14" fmla="*/ 2147483647 w 2"/>
              <a:gd name="T15" fmla="*/ 2147483647 h 3"/>
              <a:gd name="T16" fmla="*/ 2147483647 w 2"/>
              <a:gd name="T17" fmla="*/ 2147483647 h 3"/>
              <a:gd name="T18" fmla="*/ 2147483647 w 2"/>
              <a:gd name="T19" fmla="*/ 0 h 3"/>
              <a:gd name="T20" fmla="*/ 2147483647 w 2"/>
              <a:gd name="T21" fmla="*/ 0 h 3"/>
              <a:gd name="T22" fmla="*/ 2147483647 w 2"/>
              <a:gd name="T23" fmla="*/ 0 h 3"/>
              <a:gd name="T24" fmla="*/ 2147483647 w 2"/>
              <a:gd name="T25" fmla="*/ 0 h 3"/>
              <a:gd name="T26" fmla="*/ 2147483647 w 2"/>
              <a:gd name="T27" fmla="*/ 0 h 3"/>
              <a:gd name="T28" fmla="*/ 0 w 2"/>
              <a:gd name="T29" fmla="*/ 0 h 3"/>
              <a:gd name="T30" fmla="*/ 0 w 2"/>
              <a:gd name="T31" fmla="*/ 0 h 3"/>
              <a:gd name="T32" fmla="*/ 0 w 2"/>
              <a:gd name="T33" fmla="*/ 2147483647 h 3"/>
              <a:gd name="T34" fmla="*/ 0 w 2"/>
              <a:gd name="T35" fmla="*/ 2147483647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3"/>
              <a:gd name="T56" fmla="*/ 2 w 2"/>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3">
                <a:moveTo>
                  <a:pt x="0" y="3"/>
                </a:moveTo>
                <a:lnTo>
                  <a:pt x="0" y="3"/>
                </a:lnTo>
                <a:lnTo>
                  <a:pt x="2" y="3"/>
                </a:lnTo>
                <a:lnTo>
                  <a:pt x="2"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60" name="Freeform 88"/>
          <p:cNvSpPr>
            <a:spLocks/>
          </p:cNvSpPr>
          <p:nvPr/>
        </p:nvSpPr>
        <p:spPr bwMode="auto">
          <a:xfrm>
            <a:off x="6086475" y="4875213"/>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2147483647 w 2"/>
              <a:gd name="T11" fmla="*/ 2147483647 h 2"/>
              <a:gd name="T12" fmla="*/ 2147483647 w 2"/>
              <a:gd name="T13" fmla="*/ 2147483647 h 2"/>
              <a:gd name="T14" fmla="*/ 2147483647 w 2"/>
              <a:gd name="T15" fmla="*/ 2147483647 h 2"/>
              <a:gd name="T16" fmla="*/ 2147483647 w 2"/>
              <a:gd name="T17" fmla="*/ 2147483647 h 2"/>
              <a:gd name="T18" fmla="*/ 2147483647 w 2"/>
              <a:gd name="T19" fmla="*/ 2147483647 h 2"/>
              <a:gd name="T20" fmla="*/ 2147483647 w 2"/>
              <a:gd name="T21" fmla="*/ 2147483647 h 2"/>
              <a:gd name="T22" fmla="*/ 2147483647 w 2"/>
              <a:gd name="T23" fmla="*/ 0 h 2"/>
              <a:gd name="T24" fmla="*/ 0 w 2"/>
              <a:gd name="T25" fmla="*/ 0 h 2"/>
              <a:gd name="T26" fmla="*/ 0 w 2"/>
              <a:gd name="T27" fmla="*/ 0 h 2"/>
              <a:gd name="T28" fmla="*/ 0 w 2"/>
              <a:gd name="T29" fmla="*/ 2147483647 h 2"/>
              <a:gd name="T30" fmla="*/ 0 w 2"/>
              <a:gd name="T31" fmla="*/ 2147483647 h 2"/>
              <a:gd name="T32" fmla="*/ 0 w 2"/>
              <a:gd name="T33" fmla="*/ 2147483647 h 2"/>
              <a:gd name="T34" fmla="*/ 0 w 2"/>
              <a:gd name="T35" fmla="*/ 2147483647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2"/>
                </a:moveTo>
                <a:lnTo>
                  <a:pt x="0" y="2"/>
                </a:lnTo>
                <a:lnTo>
                  <a:pt x="2" y="2"/>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61" name="Freeform 89"/>
          <p:cNvSpPr>
            <a:spLocks/>
          </p:cNvSpPr>
          <p:nvPr/>
        </p:nvSpPr>
        <p:spPr bwMode="auto">
          <a:xfrm>
            <a:off x="6089650" y="4883150"/>
            <a:ext cx="7938" cy="3175"/>
          </a:xfrm>
          <a:custGeom>
            <a:avLst/>
            <a:gdLst>
              <a:gd name="T0" fmla="*/ 0 w 5"/>
              <a:gd name="T1" fmla="*/ 2147483647 h 2"/>
              <a:gd name="T2" fmla="*/ 0 w 5"/>
              <a:gd name="T3" fmla="*/ 2147483647 h 2"/>
              <a:gd name="T4" fmla="*/ 0 w 5"/>
              <a:gd name="T5" fmla="*/ 2147483647 h 2"/>
              <a:gd name="T6" fmla="*/ 2147483647 w 5"/>
              <a:gd name="T7" fmla="*/ 2147483647 h 2"/>
              <a:gd name="T8" fmla="*/ 2147483647 w 5"/>
              <a:gd name="T9" fmla="*/ 2147483647 h 2"/>
              <a:gd name="T10" fmla="*/ 2147483647 w 5"/>
              <a:gd name="T11" fmla="*/ 2147483647 h 2"/>
              <a:gd name="T12" fmla="*/ 2147483647 w 5"/>
              <a:gd name="T13" fmla="*/ 2147483647 h 2"/>
              <a:gd name="T14" fmla="*/ 2147483647 w 5"/>
              <a:gd name="T15" fmla="*/ 2147483647 h 2"/>
              <a:gd name="T16" fmla="*/ 2147483647 w 5"/>
              <a:gd name="T17" fmla="*/ 2147483647 h 2"/>
              <a:gd name="T18" fmla="*/ 2147483647 w 5"/>
              <a:gd name="T19" fmla="*/ 0 h 2"/>
              <a:gd name="T20" fmla="*/ 2147483647 w 5"/>
              <a:gd name="T21" fmla="*/ 0 h 2"/>
              <a:gd name="T22" fmla="*/ 2147483647 w 5"/>
              <a:gd name="T23" fmla="*/ 0 h 2"/>
              <a:gd name="T24" fmla="*/ 2147483647 w 5"/>
              <a:gd name="T25" fmla="*/ 0 h 2"/>
              <a:gd name="T26" fmla="*/ 2147483647 w 5"/>
              <a:gd name="T27" fmla="*/ 0 h 2"/>
              <a:gd name="T28" fmla="*/ 0 w 5"/>
              <a:gd name="T29" fmla="*/ 0 h 2"/>
              <a:gd name="T30" fmla="*/ 0 w 5"/>
              <a:gd name="T31" fmla="*/ 0 h 2"/>
              <a:gd name="T32" fmla="*/ 0 w 5"/>
              <a:gd name="T33" fmla="*/ 2147483647 h 2"/>
              <a:gd name="T34" fmla="*/ 0 w 5"/>
              <a:gd name="T35" fmla="*/ 2147483647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
              <a:gd name="T55" fmla="*/ 0 h 2"/>
              <a:gd name="T56" fmla="*/ 5 w 5"/>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 h="2">
                <a:moveTo>
                  <a:pt x="0" y="2"/>
                </a:moveTo>
                <a:lnTo>
                  <a:pt x="0" y="2"/>
                </a:lnTo>
                <a:lnTo>
                  <a:pt x="3" y="2"/>
                </a:lnTo>
                <a:lnTo>
                  <a:pt x="5" y="2"/>
                </a:lnTo>
                <a:lnTo>
                  <a:pt x="5" y="0"/>
                </a:lnTo>
                <a:lnTo>
                  <a:pt x="3"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7962" name="Freeform 90"/>
          <p:cNvSpPr>
            <a:spLocks/>
          </p:cNvSpPr>
          <p:nvPr/>
        </p:nvSpPr>
        <p:spPr bwMode="auto">
          <a:xfrm>
            <a:off x="6076950" y="4889500"/>
            <a:ext cx="3175" cy="1588"/>
          </a:xfrm>
          <a:custGeom>
            <a:avLst/>
            <a:gdLst>
              <a:gd name="T0" fmla="*/ 0 w 2"/>
              <a:gd name="T1" fmla="*/ 0 h 1588"/>
              <a:gd name="T2" fmla="*/ 0 w 2"/>
              <a:gd name="T3" fmla="*/ 0 h 1588"/>
              <a:gd name="T4" fmla="*/ 0 w 2"/>
              <a:gd name="T5" fmla="*/ 0 h 1588"/>
              <a:gd name="T6" fmla="*/ 0 w 2"/>
              <a:gd name="T7" fmla="*/ 0 h 1588"/>
              <a:gd name="T8" fmla="*/ 2147483647 w 2"/>
              <a:gd name="T9" fmla="*/ 0 h 1588"/>
              <a:gd name="T10" fmla="*/ 2147483647 w 2"/>
              <a:gd name="T11" fmla="*/ 0 h 1588"/>
              <a:gd name="T12" fmla="*/ 2147483647 w 2"/>
              <a:gd name="T13" fmla="*/ 0 h 1588"/>
              <a:gd name="T14" fmla="*/ 2147483647 w 2"/>
              <a:gd name="T15" fmla="*/ 0 h 1588"/>
              <a:gd name="T16" fmla="*/ 2147483647 w 2"/>
              <a:gd name="T17" fmla="*/ 0 h 1588"/>
              <a:gd name="T18" fmla="*/ 2147483647 w 2"/>
              <a:gd name="T19" fmla="*/ 0 h 1588"/>
              <a:gd name="T20" fmla="*/ 2147483647 w 2"/>
              <a:gd name="T21" fmla="*/ 0 h 1588"/>
              <a:gd name="T22" fmla="*/ 2147483647 w 2"/>
              <a:gd name="T23" fmla="*/ 0 h 1588"/>
              <a:gd name="T24" fmla="*/ 2147483647 w 2"/>
              <a:gd name="T25" fmla="*/ 0 h 1588"/>
              <a:gd name="T26" fmla="*/ 0 w 2"/>
              <a:gd name="T27" fmla="*/ 0 h 1588"/>
              <a:gd name="T28" fmla="*/ 0 w 2"/>
              <a:gd name="T29" fmla="*/ 0 h 1588"/>
              <a:gd name="T30" fmla="*/ 0 w 2"/>
              <a:gd name="T31" fmla="*/ 0 h 1588"/>
              <a:gd name="T32" fmla="*/ 0 w 2"/>
              <a:gd name="T33" fmla="*/ 0 h 1588"/>
              <a:gd name="T34" fmla="*/ 0 w 2"/>
              <a:gd name="T35" fmla="*/ 0 h 15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1588"/>
              <a:gd name="T56" fmla="*/ 2 w 2"/>
              <a:gd name="T57" fmla="*/ 1588 h 15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1588">
                <a:moveTo>
                  <a:pt x="0" y="0"/>
                </a:move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nvGrpSpPr>
          <p:cNvPr id="37963" name="Group 91"/>
          <p:cNvGrpSpPr>
            <a:grpSpLocks/>
          </p:cNvGrpSpPr>
          <p:nvPr/>
        </p:nvGrpSpPr>
        <p:grpSpPr bwMode="auto">
          <a:xfrm>
            <a:off x="6269038" y="2998788"/>
            <a:ext cx="676275" cy="674687"/>
            <a:chOff x="2870" y="1518"/>
            <a:chExt cx="292" cy="320"/>
          </a:xfrm>
        </p:grpSpPr>
        <p:graphicFrame>
          <p:nvGraphicFramePr>
            <p:cNvPr id="37967" name="Object 9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4273"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68" name="Object 9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4274"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64" name="Rectangle 94"/>
          <p:cNvSpPr>
            <a:spLocks noChangeArrowheads="1"/>
          </p:cNvSpPr>
          <p:nvPr/>
        </p:nvSpPr>
        <p:spPr bwMode="auto">
          <a:xfrm>
            <a:off x="6457950" y="3670300"/>
            <a:ext cx="1839744"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spcBef>
                <a:spcPct val="0"/>
              </a:spcBef>
            </a:pPr>
            <a:r>
              <a:rPr lang="en-US" dirty="0">
                <a:latin typeface="+mn-lt"/>
              </a:rPr>
              <a:t>arriving </a:t>
            </a:r>
            <a:r>
              <a:rPr lang="en-US" dirty="0">
                <a:solidFill>
                  <a:srgbClr val="FF0000"/>
                </a:solidFill>
                <a:latin typeface="+mn-lt"/>
              </a:rPr>
              <a:t>DHCP </a:t>
            </a:r>
          </a:p>
          <a:p>
            <a:pPr algn="l">
              <a:spcBef>
                <a:spcPct val="0"/>
              </a:spcBef>
            </a:pPr>
            <a:r>
              <a:rPr lang="en-US" dirty="0">
                <a:solidFill>
                  <a:srgbClr val="FF0000"/>
                </a:solidFill>
                <a:latin typeface="+mn-lt"/>
              </a:rPr>
              <a:t>client </a:t>
            </a:r>
            <a:r>
              <a:rPr lang="en-US" dirty="0">
                <a:latin typeface="+mn-lt"/>
              </a:rPr>
              <a:t>needs</a:t>
            </a:r>
          </a:p>
          <a:p>
            <a:pPr algn="l">
              <a:spcBef>
                <a:spcPct val="0"/>
              </a:spcBef>
            </a:pPr>
            <a:r>
              <a:rPr lang="en-US" dirty="0">
                <a:latin typeface="+mn-lt"/>
              </a:rPr>
              <a:t>address in this</a:t>
            </a:r>
          </a:p>
          <a:p>
            <a:pPr algn="l">
              <a:spcBef>
                <a:spcPct val="0"/>
              </a:spcBef>
            </a:pPr>
            <a:r>
              <a:rPr lang="en-US" dirty="0">
                <a:latin typeface="+mn-lt"/>
              </a:rPr>
              <a:t>network</a:t>
            </a:r>
          </a:p>
        </p:txBody>
      </p:sp>
      <p:sp>
        <p:nvSpPr>
          <p:cNvPr id="37965" name="Freeform 95"/>
          <p:cNvSpPr>
            <a:spLocks noEditPoints="1"/>
          </p:cNvSpPr>
          <p:nvPr/>
        </p:nvSpPr>
        <p:spPr bwMode="auto">
          <a:xfrm>
            <a:off x="5629275" y="3259138"/>
            <a:ext cx="706438" cy="171450"/>
          </a:xfrm>
          <a:custGeom>
            <a:avLst/>
            <a:gdLst>
              <a:gd name="T0" fmla="*/ 2147483647 w 445"/>
              <a:gd name="T1" fmla="*/ 2147483647 h 108"/>
              <a:gd name="T2" fmla="*/ 2147483647 w 445"/>
              <a:gd name="T3" fmla="*/ 2147483647 h 108"/>
              <a:gd name="T4" fmla="*/ 2147483647 w 445"/>
              <a:gd name="T5" fmla="*/ 2147483647 h 108"/>
              <a:gd name="T6" fmla="*/ 2147483647 w 445"/>
              <a:gd name="T7" fmla="*/ 2147483647 h 108"/>
              <a:gd name="T8" fmla="*/ 2147483647 w 445"/>
              <a:gd name="T9" fmla="*/ 2147483647 h 108"/>
              <a:gd name="T10" fmla="*/ 2147483647 w 445"/>
              <a:gd name="T11" fmla="*/ 2147483647 h 108"/>
              <a:gd name="T12" fmla="*/ 2147483647 w 445"/>
              <a:gd name="T13" fmla="*/ 2147483647 h 108"/>
              <a:gd name="T14" fmla="*/ 2147483647 w 445"/>
              <a:gd name="T15" fmla="*/ 2147483647 h 108"/>
              <a:gd name="T16" fmla="*/ 2147483647 w 445"/>
              <a:gd name="T17" fmla="*/ 2147483647 h 108"/>
              <a:gd name="T18" fmla="*/ 2147483647 w 445"/>
              <a:gd name="T19" fmla="*/ 2147483647 h 108"/>
              <a:gd name="T20" fmla="*/ 2147483647 w 445"/>
              <a:gd name="T21" fmla="*/ 2147483647 h 108"/>
              <a:gd name="T22" fmla="*/ 2147483647 w 445"/>
              <a:gd name="T23" fmla="*/ 2147483647 h 108"/>
              <a:gd name="T24" fmla="*/ 2147483647 w 445"/>
              <a:gd name="T25" fmla="*/ 2147483647 h 108"/>
              <a:gd name="T26" fmla="*/ 2147483647 w 445"/>
              <a:gd name="T27" fmla="*/ 2147483647 h 108"/>
              <a:gd name="T28" fmla="*/ 2147483647 w 445"/>
              <a:gd name="T29" fmla="*/ 2147483647 h 108"/>
              <a:gd name="T30" fmla="*/ 2147483647 w 445"/>
              <a:gd name="T31" fmla="*/ 2147483647 h 108"/>
              <a:gd name="T32" fmla="*/ 2147483647 w 445"/>
              <a:gd name="T33" fmla="*/ 2147483647 h 108"/>
              <a:gd name="T34" fmla="*/ 2147483647 w 445"/>
              <a:gd name="T35" fmla="*/ 2147483647 h 108"/>
              <a:gd name="T36" fmla="*/ 2147483647 w 445"/>
              <a:gd name="T37" fmla="*/ 2147483647 h 108"/>
              <a:gd name="T38" fmla="*/ 2147483647 w 445"/>
              <a:gd name="T39" fmla="*/ 2147483647 h 108"/>
              <a:gd name="T40" fmla="*/ 2147483647 w 445"/>
              <a:gd name="T41" fmla="*/ 2147483647 h 108"/>
              <a:gd name="T42" fmla="*/ 0 w 445"/>
              <a:gd name="T43" fmla="*/ 2147483647 h 108"/>
              <a:gd name="T44" fmla="*/ 2147483647 w 445"/>
              <a:gd name="T45" fmla="*/ 0 h 108"/>
              <a:gd name="T46" fmla="*/ 2147483647 w 445"/>
              <a:gd name="T47" fmla="*/ 2147483647 h 1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5"/>
              <a:gd name="T73" fmla="*/ 0 h 108"/>
              <a:gd name="T74" fmla="*/ 445 w 445"/>
              <a:gd name="T75" fmla="*/ 108 h 1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5" h="108">
                <a:moveTo>
                  <a:pt x="439" y="63"/>
                </a:moveTo>
                <a:lnTo>
                  <a:pt x="88" y="63"/>
                </a:lnTo>
                <a:lnTo>
                  <a:pt x="86" y="60"/>
                </a:lnTo>
                <a:lnTo>
                  <a:pt x="84" y="60"/>
                </a:lnTo>
                <a:lnTo>
                  <a:pt x="82" y="58"/>
                </a:lnTo>
                <a:lnTo>
                  <a:pt x="82" y="54"/>
                </a:lnTo>
                <a:lnTo>
                  <a:pt x="82" y="52"/>
                </a:lnTo>
                <a:lnTo>
                  <a:pt x="84" y="50"/>
                </a:lnTo>
                <a:lnTo>
                  <a:pt x="86" y="50"/>
                </a:lnTo>
                <a:lnTo>
                  <a:pt x="88" y="48"/>
                </a:lnTo>
                <a:lnTo>
                  <a:pt x="439" y="48"/>
                </a:lnTo>
                <a:lnTo>
                  <a:pt x="441" y="50"/>
                </a:lnTo>
                <a:lnTo>
                  <a:pt x="443" y="50"/>
                </a:lnTo>
                <a:lnTo>
                  <a:pt x="445" y="52"/>
                </a:lnTo>
                <a:lnTo>
                  <a:pt x="445" y="54"/>
                </a:lnTo>
                <a:lnTo>
                  <a:pt x="445" y="58"/>
                </a:lnTo>
                <a:lnTo>
                  <a:pt x="443" y="60"/>
                </a:lnTo>
                <a:lnTo>
                  <a:pt x="441" y="60"/>
                </a:lnTo>
                <a:lnTo>
                  <a:pt x="439" y="63"/>
                </a:lnTo>
                <a:close/>
                <a:moveTo>
                  <a:pt x="107" y="108"/>
                </a:moveTo>
                <a:lnTo>
                  <a:pt x="0" y="54"/>
                </a:lnTo>
                <a:lnTo>
                  <a:pt x="107" y="0"/>
                </a:lnTo>
                <a:lnTo>
                  <a:pt x="107" y="108"/>
                </a:lnTo>
                <a:close/>
              </a:path>
            </a:pathLst>
          </a:custGeom>
          <a:solidFill>
            <a:srgbClr val="FF0000"/>
          </a:solidFill>
          <a:ln w="3175">
            <a:solidFill>
              <a:srgbClr val="FF0000"/>
            </a:solidFill>
            <a:prstDash val="solid"/>
            <a:round/>
            <a:headEnd/>
            <a:tailEnd/>
          </a:ln>
        </p:spPr>
        <p:txBody>
          <a:bodyPr/>
          <a:lstStyle/>
          <a:p>
            <a:endParaRPr lang="tr-TR"/>
          </a:p>
        </p:txBody>
      </p:sp>
      <p:sp>
        <p:nvSpPr>
          <p:cNvPr id="37966" name="Text Box 96"/>
          <p:cNvSpPr txBox="1">
            <a:spLocks noChangeArrowheads="1"/>
          </p:cNvSpPr>
          <p:nvPr/>
        </p:nvSpPr>
        <p:spPr bwMode="auto">
          <a:xfrm>
            <a:off x="4367213" y="18383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t>223.1.2.5</a:t>
            </a:r>
            <a:endParaRPr lang="en-US">
              <a:latin typeface="Comic Sans MS" pitchFamily="66" charset="0"/>
            </a:endParaRPr>
          </a:p>
        </p:txBody>
      </p:sp>
    </p:spTree>
    <p:extLst>
      <p:ext uri="{BB962C8B-B14F-4D97-AF65-F5344CB8AC3E}">
        <p14:creationId xmlns:p14="http://schemas.microsoft.com/office/powerpoint/2010/main" val="34054955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9FD5E744-AAF1-4B1A-A5DA-734121BA84A0}" type="datetime1">
              <a:rPr lang="en-US" smtClean="0">
                <a:latin typeface="Verdana" pitchFamily="34" charset="0"/>
              </a:rPr>
              <a:pPr/>
              <a:t>4/12/2017</a:t>
            </a:fld>
            <a:endParaRPr lang="en-US" smtClean="0">
              <a:latin typeface="Verdana" pitchFamily="34" charset="0"/>
            </a:endParaRPr>
          </a:p>
        </p:txBody>
      </p:sp>
      <p:sp>
        <p:nvSpPr>
          <p:cNvPr id="389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86ABB81A-3424-46A3-AA3F-CC3613B30FDB}" type="slidenum">
              <a:rPr lang="en-US" smtClean="0">
                <a:latin typeface="Verdana" pitchFamily="34" charset="0"/>
              </a:rPr>
              <a:pPr/>
              <a:t>47</a:t>
            </a:fld>
            <a:endParaRPr lang="en-US" smtClean="0">
              <a:latin typeface="Verdana" pitchFamily="34" charset="0"/>
            </a:endParaRPr>
          </a:p>
        </p:txBody>
      </p:sp>
      <p:sp>
        <p:nvSpPr>
          <p:cNvPr id="38917" name="Rectangle 2"/>
          <p:cNvSpPr>
            <a:spLocks noGrp="1" noChangeArrowheads="1"/>
          </p:cNvSpPr>
          <p:nvPr>
            <p:ph type="title"/>
          </p:nvPr>
        </p:nvSpPr>
        <p:spPr>
          <a:xfrm>
            <a:off x="509588" y="0"/>
            <a:ext cx="7772400" cy="1020763"/>
          </a:xfrm>
        </p:spPr>
        <p:txBody>
          <a:bodyPr/>
          <a:lstStyle/>
          <a:p>
            <a:pPr eaLnBrk="1" hangingPunct="1"/>
            <a:r>
              <a:rPr lang="en-US" sz="3600" smtClean="0"/>
              <a:t>DHCP client-server scenario</a:t>
            </a:r>
          </a:p>
        </p:txBody>
      </p:sp>
      <p:grpSp>
        <p:nvGrpSpPr>
          <p:cNvPr id="38918" name="Group 4"/>
          <p:cNvGrpSpPr>
            <a:grpSpLocks/>
          </p:cNvGrpSpPr>
          <p:nvPr/>
        </p:nvGrpSpPr>
        <p:grpSpPr bwMode="auto">
          <a:xfrm>
            <a:off x="6938963" y="1408113"/>
            <a:ext cx="460375" cy="492125"/>
            <a:chOff x="2870" y="1518"/>
            <a:chExt cx="292" cy="320"/>
          </a:xfrm>
        </p:grpSpPr>
        <p:graphicFrame>
          <p:nvGraphicFramePr>
            <p:cNvPr id="38949" name="Object 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602" r:id="rId4" imgW="826829" imgH="840406" progId="">
                    <p:embed/>
                  </p:oleObj>
                </mc:Choice>
                <mc:Fallback>
                  <p:oleObj r:id="rId4" imgW="826829" imgH="84040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50" name="Object 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603" r:id="rId6" imgW="1268295" imgH="1199426" progId="">
                    <p:embed/>
                  </p:oleObj>
                </mc:Choice>
                <mc:Fallback>
                  <p:oleObj r:id="rId6" imgW="1268295" imgH="119942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19" name="Text Box 7"/>
          <p:cNvSpPr txBox="1">
            <a:spLocks noChangeArrowheads="1"/>
          </p:cNvSpPr>
          <p:nvPr/>
        </p:nvSpPr>
        <p:spPr bwMode="auto">
          <a:xfrm>
            <a:off x="1387475" y="874713"/>
            <a:ext cx="2374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sz="1600">
                <a:latin typeface="+mn-lt"/>
              </a:rPr>
              <a:t>DHCP server: 223.1.2.5</a:t>
            </a:r>
          </a:p>
        </p:txBody>
      </p:sp>
      <p:sp>
        <p:nvSpPr>
          <p:cNvPr id="38920" name="Text Box 8"/>
          <p:cNvSpPr txBox="1">
            <a:spLocks noChangeArrowheads="1"/>
          </p:cNvSpPr>
          <p:nvPr/>
        </p:nvSpPr>
        <p:spPr bwMode="auto">
          <a:xfrm>
            <a:off x="6750050" y="852488"/>
            <a:ext cx="856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sz="1600">
                <a:latin typeface="+mn-lt"/>
              </a:rPr>
              <a:t>arriving</a:t>
            </a:r>
          </a:p>
          <a:p>
            <a:pPr>
              <a:spcBef>
                <a:spcPct val="0"/>
              </a:spcBef>
            </a:pPr>
            <a:r>
              <a:rPr lang="en-US" sz="1600">
                <a:latin typeface="+mn-lt"/>
              </a:rPr>
              <a:t> client</a:t>
            </a:r>
            <a:endParaRPr lang="en-US">
              <a:latin typeface="+mn-lt"/>
            </a:endParaRPr>
          </a:p>
        </p:txBody>
      </p:sp>
      <p:sp>
        <p:nvSpPr>
          <p:cNvPr id="1188873" name="Line 9"/>
          <p:cNvSpPr>
            <a:spLocks noChangeShapeType="1"/>
          </p:cNvSpPr>
          <p:nvPr/>
        </p:nvSpPr>
        <p:spPr bwMode="auto">
          <a:xfrm flipH="1">
            <a:off x="2562225" y="1876425"/>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latin typeface="+mn-lt"/>
            </a:endParaRPr>
          </a:p>
        </p:txBody>
      </p:sp>
      <p:sp>
        <p:nvSpPr>
          <p:cNvPr id="38922" name="Line 10"/>
          <p:cNvSpPr>
            <a:spLocks noChangeShapeType="1"/>
          </p:cNvSpPr>
          <p:nvPr/>
        </p:nvSpPr>
        <p:spPr bwMode="auto">
          <a:xfrm>
            <a:off x="2528888" y="1831975"/>
            <a:ext cx="0" cy="376078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tr-TR">
              <a:latin typeface="+mn-lt"/>
            </a:endParaRPr>
          </a:p>
        </p:txBody>
      </p:sp>
      <p:sp>
        <p:nvSpPr>
          <p:cNvPr id="38923" name="Line 11"/>
          <p:cNvSpPr>
            <a:spLocks noChangeShapeType="1"/>
          </p:cNvSpPr>
          <p:nvPr/>
        </p:nvSpPr>
        <p:spPr bwMode="auto">
          <a:xfrm>
            <a:off x="7054850" y="1908175"/>
            <a:ext cx="0" cy="376237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tr-TR">
              <a:latin typeface="+mn-lt"/>
            </a:endParaRPr>
          </a:p>
        </p:txBody>
      </p:sp>
      <p:sp>
        <p:nvSpPr>
          <p:cNvPr id="38924" name="Line 12"/>
          <p:cNvSpPr>
            <a:spLocks noChangeShapeType="1"/>
          </p:cNvSpPr>
          <p:nvPr/>
        </p:nvSpPr>
        <p:spPr bwMode="auto">
          <a:xfrm>
            <a:off x="2109788" y="2600325"/>
            <a:ext cx="0" cy="1906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latin typeface="+mn-lt"/>
            </a:endParaRPr>
          </a:p>
        </p:txBody>
      </p:sp>
      <p:sp>
        <p:nvSpPr>
          <p:cNvPr id="38925" name="Text Box 13"/>
          <p:cNvSpPr txBox="1">
            <a:spLocks noChangeArrowheads="1"/>
          </p:cNvSpPr>
          <p:nvPr/>
        </p:nvSpPr>
        <p:spPr bwMode="auto">
          <a:xfrm>
            <a:off x="1851025" y="4475163"/>
            <a:ext cx="560388" cy="393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100">
                <a:latin typeface="+mn-lt"/>
              </a:rPr>
              <a:t>time</a:t>
            </a:r>
            <a:endParaRPr lang="en-US">
              <a:latin typeface="+mn-lt"/>
            </a:endParaRPr>
          </a:p>
        </p:txBody>
      </p:sp>
      <p:grpSp>
        <p:nvGrpSpPr>
          <p:cNvPr id="38926" name="Group 14"/>
          <p:cNvGrpSpPr>
            <a:grpSpLocks/>
          </p:cNvGrpSpPr>
          <p:nvPr/>
        </p:nvGrpSpPr>
        <p:grpSpPr bwMode="auto">
          <a:xfrm>
            <a:off x="2466975" y="1398588"/>
            <a:ext cx="182563" cy="400050"/>
            <a:chOff x="4180" y="783"/>
            <a:chExt cx="150" cy="307"/>
          </a:xfrm>
        </p:grpSpPr>
        <p:sp>
          <p:nvSpPr>
            <p:cNvPr id="38941"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38942"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sp>
          <p:nvSpPr>
            <p:cNvPr id="38943" name="Rectangle 17"/>
            <p:cNvSpPr>
              <a:spLocks noChangeArrowheads="1"/>
            </p:cNvSpPr>
            <p:nvPr/>
          </p:nvSpPr>
          <p:spPr bwMode="auto">
            <a:xfrm>
              <a:off x="4181" y="852"/>
              <a:ext cx="95" cy="236"/>
            </a:xfrm>
            <a:prstGeom prst="rect">
              <a:avLst/>
            </a:prstGeom>
            <a:solidFill>
              <a:srgbClr val="33CCCC"/>
            </a:solidFill>
            <a:ln w="9525">
              <a:solidFill>
                <a:srgbClr val="000000"/>
              </a:solidFill>
              <a:miter lim="800000"/>
              <a:headEnd/>
              <a:tailEnd/>
            </a:ln>
          </p:spPr>
          <p:txBody>
            <a:bodyPr wrap="none" anchor="ctr"/>
            <a:lstStyle/>
            <a:p>
              <a:endParaRPr lang="tr-TR">
                <a:latin typeface="+mn-lt"/>
              </a:endParaRPr>
            </a:p>
          </p:txBody>
        </p:sp>
        <p:sp>
          <p:nvSpPr>
            <p:cNvPr id="38944"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rgbClr val="000000"/>
              </a:solidFill>
              <a:miter lim="800000"/>
              <a:headEnd/>
              <a:tailEnd/>
            </a:ln>
          </p:spPr>
          <p:txBody>
            <a:bodyPr wrap="none" anchor="ctr"/>
            <a:lstStyle/>
            <a:p>
              <a:endParaRPr lang="tr-TR">
                <a:latin typeface="+mn-lt"/>
              </a:endParaRPr>
            </a:p>
          </p:txBody>
        </p:sp>
        <p:sp>
          <p:nvSpPr>
            <p:cNvPr id="38945" name="Line 19"/>
            <p:cNvSpPr>
              <a:spLocks noChangeShapeType="1"/>
            </p:cNvSpPr>
            <p:nvPr/>
          </p:nvSpPr>
          <p:spPr bwMode="auto">
            <a:xfrm>
              <a:off x="4330" y="788"/>
              <a:ext cx="0"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8946" name="Line 20"/>
            <p:cNvSpPr>
              <a:spLocks noChangeShapeType="1"/>
            </p:cNvSpPr>
            <p:nvPr/>
          </p:nvSpPr>
          <p:spPr bwMode="auto">
            <a:xfrm flipH="1">
              <a:off x="4276" y="1019"/>
              <a:ext cx="54"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38947" name="Rectangle 21"/>
            <p:cNvSpPr>
              <a:spLocks noChangeArrowheads="1"/>
            </p:cNvSpPr>
            <p:nvPr/>
          </p:nvSpPr>
          <p:spPr bwMode="auto">
            <a:xfrm>
              <a:off x="4193" y="883"/>
              <a:ext cx="63" cy="136"/>
            </a:xfrm>
            <a:prstGeom prst="rect">
              <a:avLst/>
            </a:prstGeom>
            <a:solidFill>
              <a:srgbClr val="3333CC"/>
            </a:solidFill>
            <a:ln w="9525">
              <a:solidFill>
                <a:srgbClr val="000000"/>
              </a:solidFill>
              <a:miter lim="800000"/>
              <a:headEnd/>
              <a:tailEnd/>
            </a:ln>
          </p:spPr>
          <p:txBody>
            <a:bodyPr wrap="none" anchor="ctr"/>
            <a:lstStyle/>
            <a:p>
              <a:endParaRPr lang="tr-TR">
                <a:latin typeface="+mn-lt"/>
              </a:endParaRPr>
            </a:p>
          </p:txBody>
        </p:sp>
        <p:sp>
          <p:nvSpPr>
            <p:cNvPr id="38948" name="Rectangle 22"/>
            <p:cNvSpPr>
              <a:spLocks noChangeArrowheads="1"/>
            </p:cNvSpPr>
            <p:nvPr/>
          </p:nvSpPr>
          <p:spPr bwMode="auto">
            <a:xfrm>
              <a:off x="4202" y="924"/>
              <a:ext cx="48"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atin typeface="+mn-lt"/>
              </a:endParaRPr>
            </a:p>
          </p:txBody>
        </p:sp>
      </p:grpSp>
      <p:sp>
        <p:nvSpPr>
          <p:cNvPr id="1188888" name="Text Box 24"/>
          <p:cNvSpPr txBox="1">
            <a:spLocks noChangeArrowheads="1"/>
          </p:cNvSpPr>
          <p:nvPr/>
        </p:nvSpPr>
        <p:spPr bwMode="auto">
          <a:xfrm>
            <a:off x="4090988" y="1011238"/>
            <a:ext cx="2135187" cy="433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b="1">
                <a:latin typeface="+mn-lt"/>
              </a:rPr>
              <a:t>DHCP discover (UDP)</a:t>
            </a:r>
          </a:p>
        </p:txBody>
      </p:sp>
      <p:sp>
        <p:nvSpPr>
          <p:cNvPr id="1188889" name="Text Box 25"/>
          <p:cNvSpPr txBox="1">
            <a:spLocks noChangeArrowheads="1"/>
          </p:cNvSpPr>
          <p:nvPr/>
        </p:nvSpPr>
        <p:spPr bwMode="auto">
          <a:xfrm>
            <a:off x="3140075" y="1317625"/>
            <a:ext cx="3624263" cy="80962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src : IP: 0.0.0.0, Port: 68     </a:t>
            </a:r>
          </a:p>
          <a:p>
            <a:pPr algn="l">
              <a:spcBef>
                <a:spcPct val="0"/>
              </a:spcBef>
            </a:pPr>
            <a:r>
              <a:rPr lang="en-US" sz="1200">
                <a:latin typeface="+mn-lt"/>
              </a:rPr>
              <a:t>dest.: IP: 255.255.255.255, Port: 67</a:t>
            </a:r>
          </a:p>
          <a:p>
            <a:pPr algn="l">
              <a:spcBef>
                <a:spcPct val="0"/>
              </a:spcBef>
            </a:pPr>
            <a:r>
              <a:rPr lang="en-US" sz="1200">
                <a:latin typeface="+mn-lt"/>
              </a:rPr>
              <a:t>Allocated IP address:  0.0.0.0</a:t>
            </a:r>
          </a:p>
          <a:p>
            <a:pPr algn="l">
              <a:spcBef>
                <a:spcPct val="0"/>
              </a:spcBef>
            </a:pPr>
            <a:r>
              <a:rPr lang="en-US" sz="1200">
                <a:solidFill>
                  <a:srgbClr val="FF0000"/>
                </a:solidFill>
                <a:latin typeface="+mn-lt"/>
              </a:rPr>
              <a:t>transaction ID: 654</a:t>
            </a:r>
            <a:endParaRPr lang="en-US">
              <a:solidFill>
                <a:srgbClr val="FF0000"/>
              </a:solidFill>
              <a:latin typeface="+mn-lt"/>
            </a:endParaRPr>
          </a:p>
        </p:txBody>
      </p:sp>
      <p:sp>
        <p:nvSpPr>
          <p:cNvPr id="1188890" name="Line 26"/>
          <p:cNvSpPr>
            <a:spLocks noChangeShapeType="1"/>
          </p:cNvSpPr>
          <p:nvPr/>
        </p:nvSpPr>
        <p:spPr bwMode="auto">
          <a:xfrm>
            <a:off x="2605088" y="2862263"/>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latin typeface="+mn-lt"/>
            </a:endParaRPr>
          </a:p>
        </p:txBody>
      </p:sp>
      <p:sp>
        <p:nvSpPr>
          <p:cNvPr id="1188891" name="Text Box 27"/>
          <p:cNvSpPr txBox="1">
            <a:spLocks noChangeArrowheads="1"/>
          </p:cNvSpPr>
          <p:nvPr/>
        </p:nvSpPr>
        <p:spPr bwMode="auto">
          <a:xfrm>
            <a:off x="4264025" y="2247900"/>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b="1">
                <a:latin typeface="+mn-lt"/>
              </a:rPr>
              <a:t>DHCP offer</a:t>
            </a:r>
            <a:endParaRPr lang="en-US">
              <a:latin typeface="+mn-lt"/>
            </a:endParaRPr>
          </a:p>
        </p:txBody>
      </p:sp>
      <p:sp>
        <p:nvSpPr>
          <p:cNvPr id="1188892" name="Text Box 28"/>
          <p:cNvSpPr txBox="1">
            <a:spLocks noChangeArrowheads="1"/>
          </p:cNvSpPr>
          <p:nvPr/>
        </p:nvSpPr>
        <p:spPr bwMode="auto">
          <a:xfrm>
            <a:off x="4360863" y="2500313"/>
            <a:ext cx="2424112" cy="9652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src: 223.1.2.5, 67      </a:t>
            </a:r>
          </a:p>
          <a:p>
            <a:pPr algn="l">
              <a:spcBef>
                <a:spcPct val="0"/>
              </a:spcBef>
            </a:pPr>
            <a:r>
              <a:rPr lang="en-US" sz="1200">
                <a:latin typeface="+mn-lt"/>
              </a:rPr>
              <a:t>dest:  255.255.255.255, 68</a:t>
            </a:r>
          </a:p>
          <a:p>
            <a:pPr algn="l">
              <a:spcBef>
                <a:spcPct val="0"/>
              </a:spcBef>
            </a:pPr>
            <a:r>
              <a:rPr lang="en-US" sz="1200">
                <a:latin typeface="+mn-lt"/>
              </a:rPr>
              <a:t>Allocated IP address: 223.1.2.4</a:t>
            </a:r>
          </a:p>
          <a:p>
            <a:pPr algn="l">
              <a:spcBef>
                <a:spcPct val="0"/>
              </a:spcBef>
            </a:pPr>
            <a:r>
              <a:rPr lang="en-US" sz="1200">
                <a:solidFill>
                  <a:srgbClr val="FF0000"/>
                </a:solidFill>
                <a:latin typeface="+mn-lt"/>
              </a:rPr>
              <a:t>transaction ID: 654</a:t>
            </a:r>
          </a:p>
          <a:p>
            <a:pPr algn="l">
              <a:spcBef>
                <a:spcPct val="0"/>
              </a:spcBef>
            </a:pPr>
            <a:r>
              <a:rPr lang="en-US" sz="1200">
                <a:latin typeface="+mn-lt"/>
              </a:rPr>
              <a:t>Lifetime: 3600 secs</a:t>
            </a:r>
          </a:p>
        </p:txBody>
      </p:sp>
      <p:sp>
        <p:nvSpPr>
          <p:cNvPr id="1188893" name="Line 29"/>
          <p:cNvSpPr>
            <a:spLocks noChangeShapeType="1"/>
          </p:cNvSpPr>
          <p:nvPr/>
        </p:nvSpPr>
        <p:spPr bwMode="auto">
          <a:xfrm flipH="1">
            <a:off x="2497138" y="4090988"/>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latin typeface="+mn-lt"/>
            </a:endParaRPr>
          </a:p>
        </p:txBody>
      </p:sp>
      <p:sp>
        <p:nvSpPr>
          <p:cNvPr id="1188894" name="Text Box 30"/>
          <p:cNvSpPr txBox="1">
            <a:spLocks noChangeArrowheads="1"/>
          </p:cNvSpPr>
          <p:nvPr/>
        </p:nvSpPr>
        <p:spPr bwMode="auto">
          <a:xfrm>
            <a:off x="2668588" y="3433763"/>
            <a:ext cx="1379537" cy="328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b="1">
                <a:latin typeface="+mn-lt"/>
              </a:rPr>
              <a:t>DHCP request</a:t>
            </a:r>
            <a:endParaRPr lang="en-US">
              <a:latin typeface="+mn-lt"/>
            </a:endParaRPr>
          </a:p>
        </p:txBody>
      </p:sp>
      <p:sp>
        <p:nvSpPr>
          <p:cNvPr id="1188895" name="Text Box 31"/>
          <p:cNvSpPr txBox="1">
            <a:spLocks noChangeArrowheads="1"/>
          </p:cNvSpPr>
          <p:nvPr/>
        </p:nvSpPr>
        <p:spPr bwMode="auto">
          <a:xfrm>
            <a:off x="2798763" y="3695700"/>
            <a:ext cx="2757487" cy="942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src:  0.0.0.0, 68     </a:t>
            </a:r>
          </a:p>
          <a:p>
            <a:pPr algn="l">
              <a:spcBef>
                <a:spcPct val="0"/>
              </a:spcBef>
            </a:pPr>
            <a:r>
              <a:rPr lang="en-US" sz="1200">
                <a:latin typeface="+mn-lt"/>
              </a:rPr>
              <a:t>dest::  255.255.255.255, 67</a:t>
            </a:r>
          </a:p>
          <a:p>
            <a:pPr algn="l">
              <a:spcBef>
                <a:spcPct val="0"/>
              </a:spcBef>
            </a:pPr>
            <a:r>
              <a:rPr lang="en-US" sz="1200">
                <a:latin typeface="+mn-lt"/>
              </a:rPr>
              <a:t>Allocated IP address: 223.1.2.4</a:t>
            </a:r>
          </a:p>
          <a:p>
            <a:pPr algn="l">
              <a:spcBef>
                <a:spcPct val="0"/>
              </a:spcBef>
            </a:pPr>
            <a:r>
              <a:rPr lang="en-US" sz="1200">
                <a:solidFill>
                  <a:schemeClr val="hlink"/>
                </a:solidFill>
                <a:latin typeface="+mn-lt"/>
              </a:rPr>
              <a:t>transaction ID: 655</a:t>
            </a:r>
          </a:p>
          <a:p>
            <a:pPr algn="l">
              <a:spcBef>
                <a:spcPct val="0"/>
              </a:spcBef>
            </a:pPr>
            <a:r>
              <a:rPr lang="en-US" sz="1200">
                <a:latin typeface="+mn-lt"/>
              </a:rPr>
              <a:t>Lifetime: 3600 secs</a:t>
            </a:r>
          </a:p>
        </p:txBody>
      </p:sp>
      <p:sp>
        <p:nvSpPr>
          <p:cNvPr id="1188896" name="Line 32"/>
          <p:cNvSpPr>
            <a:spLocks noChangeShapeType="1"/>
          </p:cNvSpPr>
          <p:nvPr/>
        </p:nvSpPr>
        <p:spPr bwMode="auto">
          <a:xfrm>
            <a:off x="2582863" y="5106988"/>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latin typeface="+mn-lt"/>
            </a:endParaRPr>
          </a:p>
        </p:txBody>
      </p:sp>
      <p:sp>
        <p:nvSpPr>
          <p:cNvPr id="1188897" name="Text Box 33"/>
          <p:cNvSpPr txBox="1">
            <a:spLocks noChangeArrowheads="1"/>
          </p:cNvSpPr>
          <p:nvPr/>
        </p:nvSpPr>
        <p:spPr bwMode="auto">
          <a:xfrm>
            <a:off x="4221163" y="4837113"/>
            <a:ext cx="1379537" cy="328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b="1">
                <a:latin typeface="+mn-lt"/>
              </a:rPr>
              <a:t>DHCP ACK</a:t>
            </a:r>
            <a:endParaRPr lang="en-US">
              <a:latin typeface="+mn-lt"/>
            </a:endParaRPr>
          </a:p>
        </p:txBody>
      </p:sp>
      <p:sp>
        <p:nvSpPr>
          <p:cNvPr id="1188898" name="Text Box 34"/>
          <p:cNvSpPr txBox="1">
            <a:spLocks noChangeArrowheads="1"/>
          </p:cNvSpPr>
          <p:nvPr/>
        </p:nvSpPr>
        <p:spPr bwMode="auto">
          <a:xfrm>
            <a:off x="4318000" y="5089525"/>
            <a:ext cx="2413000" cy="96361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src: 223.1.2.5, 67      </a:t>
            </a:r>
          </a:p>
          <a:p>
            <a:pPr algn="l">
              <a:spcBef>
                <a:spcPct val="0"/>
              </a:spcBef>
            </a:pPr>
            <a:r>
              <a:rPr lang="en-US" sz="1200">
                <a:latin typeface="+mn-lt"/>
              </a:rPr>
              <a:t>dest:  255.255.255.255, 68</a:t>
            </a:r>
          </a:p>
          <a:p>
            <a:pPr algn="l">
              <a:spcBef>
                <a:spcPct val="0"/>
              </a:spcBef>
            </a:pPr>
            <a:r>
              <a:rPr lang="en-US" sz="1200">
                <a:latin typeface="+mn-lt"/>
              </a:rPr>
              <a:t>Allocated IP address: 223.1.2.4</a:t>
            </a:r>
          </a:p>
          <a:p>
            <a:pPr algn="l">
              <a:spcBef>
                <a:spcPct val="0"/>
              </a:spcBef>
            </a:pPr>
            <a:r>
              <a:rPr lang="en-US" sz="1200">
                <a:solidFill>
                  <a:schemeClr val="hlink"/>
                </a:solidFill>
                <a:latin typeface="+mn-lt"/>
              </a:rPr>
              <a:t>transaction ID: 655</a:t>
            </a:r>
          </a:p>
          <a:p>
            <a:pPr algn="l">
              <a:spcBef>
                <a:spcPct val="0"/>
              </a:spcBef>
            </a:pPr>
            <a:r>
              <a:rPr lang="en-US" sz="1200">
                <a:latin typeface="+mn-lt"/>
              </a:rPr>
              <a:t>Lifetime: 3600 secs</a:t>
            </a:r>
          </a:p>
        </p:txBody>
      </p:sp>
      <p:sp>
        <p:nvSpPr>
          <p:cNvPr id="1188899" name="Text Box 35"/>
          <p:cNvSpPr txBox="1">
            <a:spLocks noChangeArrowheads="1"/>
          </p:cNvSpPr>
          <p:nvPr/>
        </p:nvSpPr>
        <p:spPr bwMode="auto">
          <a:xfrm>
            <a:off x="290513" y="1787525"/>
            <a:ext cx="15525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dirty="0">
                <a:latin typeface="+mn-lt"/>
              </a:rPr>
              <a:t>There can be multiple offers if there are multiple DHCP servers</a:t>
            </a:r>
          </a:p>
        </p:txBody>
      </p:sp>
      <p:sp>
        <p:nvSpPr>
          <p:cNvPr id="1188900" name="Text Box 36"/>
          <p:cNvSpPr txBox="1">
            <a:spLocks noChangeArrowheads="1"/>
          </p:cNvSpPr>
          <p:nvPr/>
        </p:nvSpPr>
        <p:spPr bwMode="auto">
          <a:xfrm>
            <a:off x="7138988" y="4167188"/>
            <a:ext cx="1552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a:latin typeface="+mn-lt"/>
              </a:rPr>
              <a:t>Client accepts an offer and replies</a:t>
            </a:r>
          </a:p>
        </p:txBody>
      </p:sp>
      <p:sp>
        <p:nvSpPr>
          <p:cNvPr id="38940" name="Rectangle 37"/>
          <p:cNvSpPr>
            <a:spLocks noChangeArrowheads="1"/>
          </p:cNvSpPr>
          <p:nvPr/>
        </p:nvSpPr>
        <p:spPr bwMode="auto">
          <a:xfrm>
            <a:off x="493713" y="5032375"/>
            <a:ext cx="1768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atin typeface="+mn-lt"/>
              </a:rPr>
              <a:t>http://support.microsoft.com/kb/169289</a:t>
            </a:r>
          </a:p>
        </p:txBody>
      </p:sp>
    </p:spTree>
    <p:extLst>
      <p:ext uri="{BB962C8B-B14F-4D97-AF65-F5344CB8AC3E}">
        <p14:creationId xmlns:p14="http://schemas.microsoft.com/office/powerpoint/2010/main" val="696023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88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8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88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8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88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88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88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88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88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888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888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888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888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88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73" grpId="0" animBg="1"/>
      <p:bldP spid="1188888" grpId="0" animBg="1"/>
      <p:bldP spid="1188889" grpId="0" animBg="1"/>
      <p:bldP spid="1188890" grpId="0" animBg="1"/>
      <p:bldP spid="1188891" grpId="0" animBg="1"/>
      <p:bldP spid="1188892" grpId="0" animBg="1"/>
      <p:bldP spid="1188893" grpId="0" animBg="1"/>
      <p:bldP spid="1188894" grpId="0" animBg="1"/>
      <p:bldP spid="1188895" grpId="0" animBg="1"/>
      <p:bldP spid="1188896" grpId="0" animBg="1"/>
      <p:bldP spid="1188897" grpId="0" animBg="1"/>
      <p:bldP spid="1188898" grpId="0" animBg="1"/>
      <p:bldP spid="1188899" grpId="0"/>
      <p:bldP spid="118890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FA65D23E-2CA7-44A8-9694-02C424F38DC1}" type="datetime1">
              <a:rPr lang="en-US" smtClean="0">
                <a:latin typeface="Verdana" pitchFamily="34" charset="0"/>
              </a:rPr>
              <a:pPr/>
              <a:t>4/12/2017</a:t>
            </a:fld>
            <a:endParaRPr lang="en-US" smtClean="0">
              <a:latin typeface="Verdana" pitchFamily="34" charset="0"/>
            </a:endParaRPr>
          </a:p>
        </p:txBody>
      </p:sp>
      <p:sp>
        <p:nvSpPr>
          <p:cNvPr id="3993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85A485F4-C3ED-42C5-AEBA-F3AFDAC7A031}" type="slidenum">
              <a:rPr lang="en-US" smtClean="0">
                <a:latin typeface="Verdana" pitchFamily="34" charset="0"/>
              </a:rPr>
              <a:pPr/>
              <a:t>48</a:t>
            </a:fld>
            <a:endParaRPr lang="en-US" smtClean="0">
              <a:latin typeface="Verdana" pitchFamily="34" charset="0"/>
            </a:endParaRPr>
          </a:p>
        </p:txBody>
      </p:sp>
      <p:sp>
        <p:nvSpPr>
          <p:cNvPr id="39941" name="Rectangle 2"/>
          <p:cNvSpPr>
            <a:spLocks noGrp="1" noChangeArrowheads="1"/>
          </p:cNvSpPr>
          <p:nvPr>
            <p:ph type="title"/>
          </p:nvPr>
        </p:nvSpPr>
        <p:spPr/>
        <p:txBody>
          <a:bodyPr/>
          <a:lstStyle/>
          <a:p>
            <a:pPr eaLnBrk="1" hangingPunct="1"/>
            <a:r>
              <a:rPr lang="en-US" smtClean="0"/>
              <a:t>DHCP: more than IP address</a:t>
            </a:r>
          </a:p>
        </p:txBody>
      </p:sp>
      <p:sp>
        <p:nvSpPr>
          <p:cNvPr id="39942" name="Rectangle 3"/>
          <p:cNvSpPr>
            <a:spLocks noGrp="1" noChangeArrowheads="1"/>
          </p:cNvSpPr>
          <p:nvPr>
            <p:ph type="body" idx="1"/>
          </p:nvPr>
        </p:nvSpPr>
        <p:spPr/>
        <p:txBody>
          <a:bodyPr/>
          <a:lstStyle/>
          <a:p>
            <a:pPr eaLnBrk="1" hangingPunct="1">
              <a:buFontTx/>
              <a:buNone/>
            </a:pPr>
            <a:r>
              <a:rPr lang="en-US" dirty="0" smtClean="0"/>
              <a:t>DHCP can return more than just allocated IP address on subnet:</a:t>
            </a:r>
          </a:p>
          <a:p>
            <a:pPr lvl="1" eaLnBrk="1" hangingPunct="1"/>
            <a:r>
              <a:rPr lang="en-US" dirty="0" smtClean="0"/>
              <a:t>address of first-hop router for client</a:t>
            </a:r>
          </a:p>
          <a:p>
            <a:pPr lvl="1" eaLnBrk="1" hangingPunct="1"/>
            <a:r>
              <a:rPr lang="en-US" dirty="0" smtClean="0"/>
              <a:t>name and IP address of DNS sever</a:t>
            </a:r>
          </a:p>
          <a:p>
            <a:pPr lvl="1" eaLnBrk="1" hangingPunct="1"/>
            <a:r>
              <a:rPr lang="en-US" dirty="0" smtClean="0"/>
              <a:t>network mask (indicating network versus host portion of address)</a:t>
            </a:r>
          </a:p>
        </p:txBody>
      </p:sp>
    </p:spTree>
    <p:extLst>
      <p:ext uri="{BB962C8B-B14F-4D97-AF65-F5344CB8AC3E}">
        <p14:creationId xmlns:p14="http://schemas.microsoft.com/office/powerpoint/2010/main" val="180496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Example</a:t>
            </a:r>
            <a:endParaRPr lang="tr-TR" dirty="0"/>
          </a:p>
        </p:txBody>
      </p:sp>
      <p:sp>
        <p:nvSpPr>
          <p:cNvPr id="4" name="Date Placeholder 3"/>
          <p:cNvSpPr>
            <a:spLocks noGrp="1"/>
          </p:cNvSpPr>
          <p:nvPr>
            <p:ph type="dt" sz="half" idx="10"/>
          </p:nvPr>
        </p:nvSpPr>
        <p:spPr/>
        <p:txBody>
          <a:bodyPr/>
          <a:lstStyle/>
          <a:p>
            <a:pPr>
              <a:defRPr/>
            </a:pPr>
            <a:fld id="{3AE62B96-554F-4DB9-B5E1-711D5086700B}"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smtClean="0"/>
              <a:t>Ece GURAN SCHMIDT EE444</a:t>
            </a:r>
            <a:endParaRPr lang="en-US"/>
          </a:p>
        </p:txBody>
      </p:sp>
      <p:sp>
        <p:nvSpPr>
          <p:cNvPr id="6" name="Slide Number Placeholder 5"/>
          <p:cNvSpPr>
            <a:spLocks noGrp="1"/>
          </p:cNvSpPr>
          <p:nvPr>
            <p:ph type="sldNum" sz="quarter" idx="12"/>
          </p:nvPr>
        </p:nvSpPr>
        <p:spPr/>
        <p:txBody>
          <a:bodyPr/>
          <a:lstStyle/>
          <a:p>
            <a:pPr>
              <a:defRPr/>
            </a:pPr>
            <a:fld id="{1D2C3DD3-CE47-446E-A9D4-D995D0ECCA69}" type="slidenum">
              <a:rPr lang="en-US" smtClean="0"/>
              <a:pPr>
                <a:defRPr/>
              </a:pPr>
              <a:t>49</a:t>
            </a:fld>
            <a:endParaRPr lang="en-US"/>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6" y="1706880"/>
            <a:ext cx="8621487" cy="2873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712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EB73364F-DF54-44E8-B616-B4858C1ED88C}" type="datetime1">
              <a:rPr lang="en-US">
                <a:latin typeface="+mn-lt"/>
              </a:rPr>
              <a:pPr/>
              <a:t>4/12/2017</a:t>
            </a:fld>
            <a:endParaRPr lang="en-US">
              <a:latin typeface="+mn-lt"/>
            </a:endParaRPr>
          </a:p>
        </p:txBody>
      </p:sp>
      <p:sp>
        <p:nvSpPr>
          <p:cNvPr id="30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a:latin typeface="+mn-lt"/>
              </a:rPr>
              <a:t>Ece GURAN SCHMIDT EE444</a:t>
            </a:r>
          </a:p>
        </p:txBody>
      </p:sp>
      <p:sp>
        <p:nvSpPr>
          <p:cNvPr id="30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74FACC7A-B18E-4060-AD57-D43048F37D13}" type="slidenum">
              <a:rPr lang="en-US">
                <a:latin typeface="+mn-lt"/>
              </a:rPr>
              <a:pPr/>
              <a:t>5</a:t>
            </a:fld>
            <a:endParaRPr lang="en-US">
              <a:latin typeface="+mn-lt"/>
            </a:endParaRPr>
          </a:p>
        </p:txBody>
      </p:sp>
      <p:sp>
        <p:nvSpPr>
          <p:cNvPr id="3079" name="Text Box 8"/>
          <p:cNvSpPr txBox="1">
            <a:spLocks noChangeArrowheads="1"/>
          </p:cNvSpPr>
          <p:nvPr/>
        </p:nvSpPr>
        <p:spPr bwMode="auto">
          <a:xfrm>
            <a:off x="7100888" y="3170238"/>
            <a:ext cx="1120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2400">
                <a:solidFill>
                  <a:srgbClr val="000099"/>
                </a:solidFill>
                <a:latin typeface="+mn-lt"/>
              </a:rPr>
              <a:t>source</a:t>
            </a:r>
          </a:p>
        </p:txBody>
      </p:sp>
      <p:graphicFrame>
        <p:nvGraphicFramePr>
          <p:cNvPr id="3074" name="Object 9"/>
          <p:cNvGraphicFramePr>
            <a:graphicFrameLocks noChangeAspect="1"/>
          </p:cNvGraphicFramePr>
          <p:nvPr>
            <p:extLst>
              <p:ext uri="{D42A27DB-BD31-4B8C-83A1-F6EECF244321}">
                <p14:modId xmlns:p14="http://schemas.microsoft.com/office/powerpoint/2010/main" val="1061492560"/>
              </p:ext>
            </p:extLst>
          </p:nvPr>
        </p:nvGraphicFramePr>
        <p:xfrm>
          <a:off x="8497888" y="1912938"/>
          <a:ext cx="646112" cy="533400"/>
        </p:xfrm>
        <a:graphic>
          <a:graphicData uri="http://schemas.openxmlformats.org/presentationml/2006/ole">
            <mc:AlternateContent xmlns:mc="http://schemas.openxmlformats.org/markup-compatibility/2006">
              <mc:Choice xmlns:v="urn:schemas-microsoft-com:vml" Requires="v">
                <p:oleObj spid="_x0000_s3704" name="Clip" r:id="rId4" imgW="1305000" imgH="1085760" progId="MS_ClipArt_Gallery.2">
                  <p:embed/>
                </p:oleObj>
              </mc:Choice>
              <mc:Fallback>
                <p:oleObj name="Clip" r:id="rId4" imgW="1305000" imgH="1085760"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7888" y="1912938"/>
                        <a:ext cx="6461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Freeform 10"/>
          <p:cNvSpPr>
            <a:spLocks/>
          </p:cNvSpPr>
          <p:nvPr/>
        </p:nvSpPr>
        <p:spPr bwMode="auto">
          <a:xfrm>
            <a:off x="8267700" y="1365250"/>
            <a:ext cx="360363" cy="1577975"/>
          </a:xfrm>
          <a:custGeom>
            <a:avLst/>
            <a:gdLst>
              <a:gd name="T0" fmla="*/ 462689853 w 267"/>
              <a:gd name="T1" fmla="*/ 824929666 h 1186"/>
              <a:gd name="T2" fmla="*/ 0 w 267"/>
              <a:gd name="T3" fmla="*/ 0 h 1186"/>
              <a:gd name="T4" fmla="*/ 0 w 267"/>
              <a:gd name="T5" fmla="*/ 2099498199 h 1186"/>
              <a:gd name="T6" fmla="*/ 486371225 w 267"/>
              <a:gd name="T7" fmla="*/ 1154192774 h 1186"/>
              <a:gd name="T8" fmla="*/ 462689853 w 267"/>
              <a:gd name="T9" fmla="*/ 82492966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3081" name="Rectangle 23"/>
          <p:cNvSpPr>
            <a:spLocks noChangeArrowheads="1"/>
          </p:cNvSpPr>
          <p:nvPr/>
        </p:nvSpPr>
        <p:spPr bwMode="auto">
          <a:xfrm>
            <a:off x="7043738" y="1371600"/>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latin typeface="+mn-lt"/>
            </a:endParaRPr>
          </a:p>
        </p:txBody>
      </p:sp>
      <p:sp>
        <p:nvSpPr>
          <p:cNvPr id="3082" name="Rectangle 24"/>
          <p:cNvSpPr>
            <a:spLocks noChangeArrowheads="1"/>
          </p:cNvSpPr>
          <p:nvPr/>
        </p:nvSpPr>
        <p:spPr bwMode="auto">
          <a:xfrm>
            <a:off x="6996113" y="1443038"/>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a:latin typeface="+mn-lt"/>
            </a:endParaRPr>
          </a:p>
        </p:txBody>
      </p:sp>
      <p:sp>
        <p:nvSpPr>
          <p:cNvPr id="3083" name="Line 25"/>
          <p:cNvSpPr>
            <a:spLocks noChangeShapeType="1"/>
          </p:cNvSpPr>
          <p:nvPr/>
        </p:nvSpPr>
        <p:spPr bwMode="auto">
          <a:xfrm>
            <a:off x="6996113" y="1760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084" name="Line 27"/>
          <p:cNvSpPr>
            <a:spLocks noChangeShapeType="1"/>
          </p:cNvSpPr>
          <p:nvPr/>
        </p:nvSpPr>
        <p:spPr bwMode="auto">
          <a:xfrm>
            <a:off x="7004050" y="20812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085" name="Line 28"/>
          <p:cNvSpPr>
            <a:spLocks noChangeShapeType="1"/>
          </p:cNvSpPr>
          <p:nvPr/>
        </p:nvSpPr>
        <p:spPr bwMode="auto">
          <a:xfrm>
            <a:off x="7008813" y="23622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086" name="Line 29"/>
          <p:cNvSpPr>
            <a:spLocks noChangeShapeType="1"/>
          </p:cNvSpPr>
          <p:nvPr/>
        </p:nvSpPr>
        <p:spPr bwMode="auto">
          <a:xfrm>
            <a:off x="7008813" y="26384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087" name="Text Box 5"/>
          <p:cNvSpPr txBox="1">
            <a:spLocks noChangeArrowheads="1"/>
          </p:cNvSpPr>
          <p:nvPr/>
        </p:nvSpPr>
        <p:spPr bwMode="auto">
          <a:xfrm>
            <a:off x="4498975" y="1774825"/>
            <a:ext cx="971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solidFill>
                  <a:srgbClr val="FF0000"/>
                </a:solidFill>
                <a:latin typeface="+mn-lt"/>
              </a:rPr>
              <a:t>segment</a:t>
            </a:r>
            <a:endParaRPr lang="en-US" sz="1600">
              <a:solidFill>
                <a:schemeClr val="accent2"/>
              </a:solidFill>
              <a:latin typeface="+mn-lt"/>
            </a:endParaRPr>
          </a:p>
        </p:txBody>
      </p:sp>
      <p:sp>
        <p:nvSpPr>
          <p:cNvPr id="3088" name="Text Box 4"/>
          <p:cNvSpPr txBox="1">
            <a:spLocks noChangeArrowheads="1"/>
          </p:cNvSpPr>
          <p:nvPr/>
        </p:nvSpPr>
        <p:spPr bwMode="auto">
          <a:xfrm>
            <a:off x="4127500" y="2124075"/>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solidFill>
                  <a:srgbClr val="FF0000"/>
                </a:solidFill>
                <a:latin typeface="+mn-lt"/>
              </a:rPr>
              <a:t>datagram</a:t>
            </a:r>
            <a:endParaRPr lang="en-US" sz="1600">
              <a:solidFill>
                <a:schemeClr val="accent2"/>
              </a:solidFill>
              <a:latin typeface="+mn-lt"/>
            </a:endParaRPr>
          </a:p>
        </p:txBody>
      </p:sp>
      <p:sp>
        <p:nvSpPr>
          <p:cNvPr id="3089" name="Text Box 54"/>
          <p:cNvSpPr txBox="1">
            <a:spLocks noChangeArrowheads="1"/>
          </p:cNvSpPr>
          <p:nvPr/>
        </p:nvSpPr>
        <p:spPr bwMode="auto">
          <a:xfrm>
            <a:off x="1547813" y="4157663"/>
            <a:ext cx="14253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2000">
                <a:solidFill>
                  <a:srgbClr val="000099"/>
                </a:solidFill>
                <a:latin typeface="+mn-lt"/>
              </a:rPr>
              <a:t>destination</a:t>
            </a:r>
          </a:p>
        </p:txBody>
      </p:sp>
      <p:graphicFrame>
        <p:nvGraphicFramePr>
          <p:cNvPr id="3075" name="Object 55"/>
          <p:cNvGraphicFramePr>
            <a:graphicFrameLocks noChangeAspect="1"/>
          </p:cNvGraphicFramePr>
          <p:nvPr>
            <p:extLst>
              <p:ext uri="{D42A27DB-BD31-4B8C-83A1-F6EECF244321}">
                <p14:modId xmlns:p14="http://schemas.microsoft.com/office/powerpoint/2010/main" val="788913449"/>
              </p:ext>
            </p:extLst>
          </p:nvPr>
        </p:nvGraphicFramePr>
        <p:xfrm>
          <a:off x="3209925" y="5087938"/>
          <a:ext cx="646113" cy="533400"/>
        </p:xfrm>
        <a:graphic>
          <a:graphicData uri="http://schemas.openxmlformats.org/presentationml/2006/ole">
            <mc:AlternateContent xmlns:mc="http://schemas.openxmlformats.org/markup-compatibility/2006">
              <mc:Choice xmlns:v="urn:schemas-microsoft-com:vml" Requires="v">
                <p:oleObj spid="_x0000_s3705" name="Clip" r:id="rId6" imgW="1305000" imgH="1085760" progId="MS_ClipArt_Gallery.2">
                  <p:embed/>
                </p:oleObj>
              </mc:Choice>
              <mc:Fallback>
                <p:oleObj name="Clip" r:id="rId6" imgW="1305000" imgH="1085760" progId="MS_ClipArt_Gallery.2">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5087938"/>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0" name="Text Box 174"/>
          <p:cNvSpPr txBox="1">
            <a:spLocks noChangeArrowheads="1"/>
          </p:cNvSpPr>
          <p:nvPr/>
        </p:nvSpPr>
        <p:spPr bwMode="auto">
          <a:xfrm>
            <a:off x="4749800" y="1422400"/>
            <a:ext cx="1016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solidFill>
                  <a:srgbClr val="FF0000"/>
                </a:solidFill>
                <a:latin typeface="+mn-lt"/>
              </a:rPr>
              <a:t>message</a:t>
            </a:r>
            <a:endParaRPr lang="en-US" sz="1600">
              <a:solidFill>
                <a:schemeClr val="accent2"/>
              </a:solidFill>
              <a:latin typeface="+mn-lt"/>
            </a:endParaRPr>
          </a:p>
        </p:txBody>
      </p:sp>
      <p:sp>
        <p:nvSpPr>
          <p:cNvPr id="3091" name="Line 26"/>
          <p:cNvSpPr>
            <a:spLocks noChangeShapeType="1"/>
          </p:cNvSpPr>
          <p:nvPr/>
        </p:nvSpPr>
        <p:spPr bwMode="auto">
          <a:xfrm flipV="1">
            <a:off x="3643313" y="4513263"/>
            <a:ext cx="1044575" cy="639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092" name="Line 27"/>
          <p:cNvSpPr>
            <a:spLocks noChangeShapeType="1"/>
          </p:cNvSpPr>
          <p:nvPr/>
        </p:nvSpPr>
        <p:spPr bwMode="auto">
          <a:xfrm>
            <a:off x="6853238" y="1452563"/>
            <a:ext cx="0" cy="1581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093" name="Line 28"/>
          <p:cNvSpPr>
            <a:spLocks noChangeShapeType="1"/>
          </p:cNvSpPr>
          <p:nvPr/>
        </p:nvSpPr>
        <p:spPr bwMode="auto">
          <a:xfrm>
            <a:off x="1582738" y="4614863"/>
            <a:ext cx="0" cy="158115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latin typeface="+mn-lt"/>
            </a:endParaRPr>
          </a:p>
        </p:txBody>
      </p:sp>
      <p:cxnSp>
        <p:nvCxnSpPr>
          <p:cNvPr id="3094" name="AutoShape 29"/>
          <p:cNvCxnSpPr>
            <a:cxnSpLocks noChangeShapeType="1"/>
          </p:cNvCxnSpPr>
          <p:nvPr/>
        </p:nvCxnSpPr>
        <p:spPr bwMode="auto">
          <a:xfrm flipV="1">
            <a:off x="6446838" y="2446338"/>
            <a:ext cx="2374900" cy="1200150"/>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pic>
        <p:nvPicPr>
          <p:cNvPr id="3095"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325" y="3692525"/>
            <a:ext cx="4619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6" name="Text Box 174"/>
          <p:cNvSpPr txBox="1">
            <a:spLocks noChangeArrowheads="1"/>
          </p:cNvSpPr>
          <p:nvPr/>
        </p:nvSpPr>
        <p:spPr bwMode="auto">
          <a:xfrm>
            <a:off x="5173663" y="747713"/>
            <a:ext cx="10743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sz="1600">
                <a:solidFill>
                  <a:srgbClr val="FF0000"/>
                </a:solidFill>
                <a:latin typeface="+mn-lt"/>
              </a:rPr>
              <a:t>User data</a:t>
            </a:r>
            <a:endParaRPr lang="en-US" sz="1600">
              <a:solidFill>
                <a:schemeClr val="accent2"/>
              </a:solidFill>
              <a:latin typeface="+mn-lt"/>
            </a:endParaRPr>
          </a:p>
        </p:txBody>
      </p:sp>
      <p:grpSp>
        <p:nvGrpSpPr>
          <p:cNvPr id="3097" name="Group 175"/>
          <p:cNvGrpSpPr>
            <a:grpSpLocks/>
          </p:cNvGrpSpPr>
          <p:nvPr/>
        </p:nvGrpSpPr>
        <p:grpSpPr bwMode="auto">
          <a:xfrm>
            <a:off x="869950" y="3862388"/>
            <a:ext cx="679450" cy="301625"/>
            <a:chOff x="780" y="1553"/>
            <a:chExt cx="428" cy="190"/>
          </a:xfrm>
        </p:grpSpPr>
        <p:sp>
          <p:nvSpPr>
            <p:cNvPr id="3294"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95"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grpSp>
        <p:nvGrpSpPr>
          <p:cNvPr id="3098" name="Group 36"/>
          <p:cNvGrpSpPr>
            <a:grpSpLocks/>
          </p:cNvGrpSpPr>
          <p:nvPr/>
        </p:nvGrpSpPr>
        <p:grpSpPr bwMode="auto">
          <a:xfrm>
            <a:off x="5894388" y="1471613"/>
            <a:ext cx="955675" cy="315912"/>
            <a:chOff x="4364" y="2847"/>
            <a:chExt cx="602" cy="199"/>
          </a:xfrm>
        </p:grpSpPr>
        <p:grpSp>
          <p:nvGrpSpPr>
            <p:cNvPr id="3288" name="Group 175"/>
            <p:cNvGrpSpPr>
              <a:grpSpLocks/>
            </p:cNvGrpSpPr>
            <p:nvPr/>
          </p:nvGrpSpPr>
          <p:grpSpPr bwMode="auto">
            <a:xfrm>
              <a:off x="4364" y="2847"/>
              <a:ext cx="255" cy="199"/>
              <a:chOff x="780" y="1553"/>
              <a:chExt cx="428" cy="190"/>
            </a:xfrm>
          </p:grpSpPr>
          <p:sp>
            <p:nvSpPr>
              <p:cNvPr id="3292"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93"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A</a:t>
                </a:r>
              </a:p>
            </p:txBody>
          </p:sp>
        </p:grpSp>
        <p:grpSp>
          <p:nvGrpSpPr>
            <p:cNvPr id="3289" name="Group 175"/>
            <p:cNvGrpSpPr>
              <a:grpSpLocks/>
            </p:cNvGrpSpPr>
            <p:nvPr/>
          </p:nvGrpSpPr>
          <p:grpSpPr bwMode="auto">
            <a:xfrm>
              <a:off x="4538" y="2848"/>
              <a:ext cx="428" cy="196"/>
              <a:chOff x="780" y="1553"/>
              <a:chExt cx="428" cy="190"/>
            </a:xfrm>
          </p:grpSpPr>
          <p:sp>
            <p:nvSpPr>
              <p:cNvPr id="329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91"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grpSp>
      <p:grpSp>
        <p:nvGrpSpPr>
          <p:cNvPr id="3099" name="Group 43"/>
          <p:cNvGrpSpPr>
            <a:grpSpLocks/>
          </p:cNvGrpSpPr>
          <p:nvPr/>
        </p:nvGrpSpPr>
        <p:grpSpPr bwMode="auto">
          <a:xfrm>
            <a:off x="5595938" y="1793875"/>
            <a:ext cx="1255712" cy="319088"/>
            <a:chOff x="4383" y="3188"/>
            <a:chExt cx="791" cy="201"/>
          </a:xfrm>
        </p:grpSpPr>
        <p:grpSp>
          <p:nvGrpSpPr>
            <p:cNvPr id="3279" name="Group 175"/>
            <p:cNvGrpSpPr>
              <a:grpSpLocks/>
            </p:cNvGrpSpPr>
            <p:nvPr/>
          </p:nvGrpSpPr>
          <p:grpSpPr bwMode="auto">
            <a:xfrm>
              <a:off x="4383" y="3190"/>
              <a:ext cx="255" cy="199"/>
              <a:chOff x="780" y="1553"/>
              <a:chExt cx="428" cy="190"/>
            </a:xfrm>
          </p:grpSpPr>
          <p:sp>
            <p:nvSpPr>
              <p:cNvPr id="3286"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87"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T</a:t>
                </a:r>
              </a:p>
            </p:txBody>
          </p:sp>
        </p:grpSp>
        <p:grpSp>
          <p:nvGrpSpPr>
            <p:cNvPr id="3280" name="Group 175"/>
            <p:cNvGrpSpPr>
              <a:grpSpLocks/>
            </p:cNvGrpSpPr>
            <p:nvPr/>
          </p:nvGrpSpPr>
          <p:grpSpPr bwMode="auto">
            <a:xfrm>
              <a:off x="4572" y="3190"/>
              <a:ext cx="255" cy="199"/>
              <a:chOff x="780" y="1553"/>
              <a:chExt cx="428" cy="190"/>
            </a:xfrm>
          </p:grpSpPr>
          <p:sp>
            <p:nvSpPr>
              <p:cNvPr id="3284"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85"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A</a:t>
                </a:r>
              </a:p>
            </p:txBody>
          </p:sp>
        </p:grpSp>
        <p:grpSp>
          <p:nvGrpSpPr>
            <p:cNvPr id="3281" name="Group 175"/>
            <p:cNvGrpSpPr>
              <a:grpSpLocks/>
            </p:cNvGrpSpPr>
            <p:nvPr/>
          </p:nvGrpSpPr>
          <p:grpSpPr bwMode="auto">
            <a:xfrm>
              <a:off x="4746" y="3188"/>
              <a:ext cx="428" cy="196"/>
              <a:chOff x="780" y="1553"/>
              <a:chExt cx="428" cy="190"/>
            </a:xfrm>
          </p:grpSpPr>
          <p:sp>
            <p:nvSpPr>
              <p:cNvPr id="3282"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83"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grpSp>
      <p:grpSp>
        <p:nvGrpSpPr>
          <p:cNvPr id="3100" name="Group 53"/>
          <p:cNvGrpSpPr>
            <a:grpSpLocks/>
          </p:cNvGrpSpPr>
          <p:nvPr/>
        </p:nvGrpSpPr>
        <p:grpSpPr bwMode="auto">
          <a:xfrm>
            <a:off x="5294313" y="2108200"/>
            <a:ext cx="1563687" cy="322263"/>
            <a:chOff x="4205" y="3494"/>
            <a:chExt cx="985" cy="203"/>
          </a:xfrm>
        </p:grpSpPr>
        <p:grpSp>
          <p:nvGrpSpPr>
            <p:cNvPr id="3267" name="Group 175"/>
            <p:cNvGrpSpPr>
              <a:grpSpLocks/>
            </p:cNvGrpSpPr>
            <p:nvPr/>
          </p:nvGrpSpPr>
          <p:grpSpPr bwMode="auto">
            <a:xfrm>
              <a:off x="4399" y="3494"/>
              <a:ext cx="255" cy="199"/>
              <a:chOff x="780" y="1553"/>
              <a:chExt cx="428" cy="190"/>
            </a:xfrm>
          </p:grpSpPr>
          <p:sp>
            <p:nvSpPr>
              <p:cNvPr id="3277"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78"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T</a:t>
                </a:r>
              </a:p>
            </p:txBody>
          </p:sp>
        </p:grpSp>
        <p:grpSp>
          <p:nvGrpSpPr>
            <p:cNvPr id="3268" name="Group 175"/>
            <p:cNvGrpSpPr>
              <a:grpSpLocks/>
            </p:cNvGrpSpPr>
            <p:nvPr/>
          </p:nvGrpSpPr>
          <p:grpSpPr bwMode="auto">
            <a:xfrm>
              <a:off x="4588" y="3494"/>
              <a:ext cx="255" cy="199"/>
              <a:chOff x="780" y="1553"/>
              <a:chExt cx="428" cy="190"/>
            </a:xfrm>
          </p:grpSpPr>
          <p:sp>
            <p:nvSpPr>
              <p:cNvPr id="3275"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76"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A</a:t>
                </a:r>
              </a:p>
            </p:txBody>
          </p:sp>
        </p:grpSp>
        <p:grpSp>
          <p:nvGrpSpPr>
            <p:cNvPr id="3269" name="Group 175"/>
            <p:cNvGrpSpPr>
              <a:grpSpLocks/>
            </p:cNvGrpSpPr>
            <p:nvPr/>
          </p:nvGrpSpPr>
          <p:grpSpPr bwMode="auto">
            <a:xfrm>
              <a:off x="4762" y="3498"/>
              <a:ext cx="428" cy="196"/>
              <a:chOff x="780" y="1553"/>
              <a:chExt cx="428" cy="190"/>
            </a:xfrm>
          </p:grpSpPr>
          <p:sp>
            <p:nvSpPr>
              <p:cNvPr id="3273"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74"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grpSp>
          <p:nvGrpSpPr>
            <p:cNvPr id="3270" name="Group 175"/>
            <p:cNvGrpSpPr>
              <a:grpSpLocks/>
            </p:cNvGrpSpPr>
            <p:nvPr/>
          </p:nvGrpSpPr>
          <p:grpSpPr bwMode="auto">
            <a:xfrm>
              <a:off x="4205" y="3498"/>
              <a:ext cx="255" cy="199"/>
              <a:chOff x="780" y="1553"/>
              <a:chExt cx="428" cy="190"/>
            </a:xfrm>
          </p:grpSpPr>
          <p:sp>
            <p:nvSpPr>
              <p:cNvPr id="3271"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72"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N</a:t>
                </a:r>
              </a:p>
            </p:txBody>
          </p:sp>
        </p:grpSp>
      </p:grpSp>
      <p:grpSp>
        <p:nvGrpSpPr>
          <p:cNvPr id="3101" name="Group 66"/>
          <p:cNvGrpSpPr>
            <a:grpSpLocks/>
          </p:cNvGrpSpPr>
          <p:nvPr/>
        </p:nvGrpSpPr>
        <p:grpSpPr bwMode="auto">
          <a:xfrm>
            <a:off x="600075" y="4576763"/>
            <a:ext cx="955675" cy="315912"/>
            <a:chOff x="4364" y="2847"/>
            <a:chExt cx="602" cy="199"/>
          </a:xfrm>
        </p:grpSpPr>
        <p:grpSp>
          <p:nvGrpSpPr>
            <p:cNvPr id="3261" name="Group 175"/>
            <p:cNvGrpSpPr>
              <a:grpSpLocks/>
            </p:cNvGrpSpPr>
            <p:nvPr/>
          </p:nvGrpSpPr>
          <p:grpSpPr bwMode="auto">
            <a:xfrm>
              <a:off x="4364" y="2847"/>
              <a:ext cx="255" cy="199"/>
              <a:chOff x="780" y="1553"/>
              <a:chExt cx="428" cy="190"/>
            </a:xfrm>
          </p:grpSpPr>
          <p:sp>
            <p:nvSpPr>
              <p:cNvPr id="3265"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66"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A</a:t>
                </a:r>
              </a:p>
            </p:txBody>
          </p:sp>
        </p:grpSp>
        <p:grpSp>
          <p:nvGrpSpPr>
            <p:cNvPr id="3262" name="Group 175"/>
            <p:cNvGrpSpPr>
              <a:grpSpLocks/>
            </p:cNvGrpSpPr>
            <p:nvPr/>
          </p:nvGrpSpPr>
          <p:grpSpPr bwMode="auto">
            <a:xfrm>
              <a:off x="4538" y="2848"/>
              <a:ext cx="428" cy="196"/>
              <a:chOff x="780" y="1553"/>
              <a:chExt cx="428" cy="190"/>
            </a:xfrm>
          </p:grpSpPr>
          <p:sp>
            <p:nvSpPr>
              <p:cNvPr id="3263"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64"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grpSp>
      <p:grpSp>
        <p:nvGrpSpPr>
          <p:cNvPr id="3102" name="Group 73"/>
          <p:cNvGrpSpPr>
            <a:grpSpLocks/>
          </p:cNvGrpSpPr>
          <p:nvPr/>
        </p:nvGrpSpPr>
        <p:grpSpPr bwMode="auto">
          <a:xfrm>
            <a:off x="301625" y="4899025"/>
            <a:ext cx="1255713" cy="319088"/>
            <a:chOff x="4383" y="3188"/>
            <a:chExt cx="791" cy="201"/>
          </a:xfrm>
        </p:grpSpPr>
        <p:grpSp>
          <p:nvGrpSpPr>
            <p:cNvPr id="3252" name="Group 175"/>
            <p:cNvGrpSpPr>
              <a:grpSpLocks/>
            </p:cNvGrpSpPr>
            <p:nvPr/>
          </p:nvGrpSpPr>
          <p:grpSpPr bwMode="auto">
            <a:xfrm>
              <a:off x="4383" y="3190"/>
              <a:ext cx="255" cy="199"/>
              <a:chOff x="780" y="1553"/>
              <a:chExt cx="428" cy="190"/>
            </a:xfrm>
          </p:grpSpPr>
          <p:sp>
            <p:nvSpPr>
              <p:cNvPr id="3259"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60"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T</a:t>
                </a:r>
              </a:p>
            </p:txBody>
          </p:sp>
        </p:grpSp>
        <p:grpSp>
          <p:nvGrpSpPr>
            <p:cNvPr id="3253" name="Group 175"/>
            <p:cNvGrpSpPr>
              <a:grpSpLocks/>
            </p:cNvGrpSpPr>
            <p:nvPr/>
          </p:nvGrpSpPr>
          <p:grpSpPr bwMode="auto">
            <a:xfrm>
              <a:off x="4572" y="3190"/>
              <a:ext cx="255" cy="199"/>
              <a:chOff x="780" y="1553"/>
              <a:chExt cx="428" cy="190"/>
            </a:xfrm>
          </p:grpSpPr>
          <p:sp>
            <p:nvSpPr>
              <p:cNvPr id="3257"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58"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A</a:t>
                </a:r>
              </a:p>
            </p:txBody>
          </p:sp>
        </p:grpSp>
        <p:grpSp>
          <p:nvGrpSpPr>
            <p:cNvPr id="3254" name="Group 175"/>
            <p:cNvGrpSpPr>
              <a:grpSpLocks/>
            </p:cNvGrpSpPr>
            <p:nvPr/>
          </p:nvGrpSpPr>
          <p:grpSpPr bwMode="auto">
            <a:xfrm>
              <a:off x="4746" y="3188"/>
              <a:ext cx="428" cy="196"/>
              <a:chOff x="780" y="1553"/>
              <a:chExt cx="428" cy="190"/>
            </a:xfrm>
          </p:grpSpPr>
          <p:sp>
            <p:nvSpPr>
              <p:cNvPr id="3255"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56"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grpSp>
      <p:grpSp>
        <p:nvGrpSpPr>
          <p:cNvPr id="3103" name="Group 83"/>
          <p:cNvGrpSpPr>
            <a:grpSpLocks/>
          </p:cNvGrpSpPr>
          <p:nvPr/>
        </p:nvGrpSpPr>
        <p:grpSpPr bwMode="auto">
          <a:xfrm>
            <a:off x="0" y="5213350"/>
            <a:ext cx="1563688" cy="322263"/>
            <a:chOff x="4205" y="3494"/>
            <a:chExt cx="985" cy="203"/>
          </a:xfrm>
        </p:grpSpPr>
        <p:grpSp>
          <p:nvGrpSpPr>
            <p:cNvPr id="3240" name="Group 175"/>
            <p:cNvGrpSpPr>
              <a:grpSpLocks/>
            </p:cNvGrpSpPr>
            <p:nvPr/>
          </p:nvGrpSpPr>
          <p:grpSpPr bwMode="auto">
            <a:xfrm>
              <a:off x="4399" y="3494"/>
              <a:ext cx="255" cy="199"/>
              <a:chOff x="780" y="1553"/>
              <a:chExt cx="428" cy="190"/>
            </a:xfrm>
          </p:grpSpPr>
          <p:sp>
            <p:nvSpPr>
              <p:cNvPr id="325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51"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T</a:t>
                </a:r>
              </a:p>
            </p:txBody>
          </p:sp>
        </p:grpSp>
        <p:grpSp>
          <p:nvGrpSpPr>
            <p:cNvPr id="3241" name="Group 175"/>
            <p:cNvGrpSpPr>
              <a:grpSpLocks/>
            </p:cNvGrpSpPr>
            <p:nvPr/>
          </p:nvGrpSpPr>
          <p:grpSpPr bwMode="auto">
            <a:xfrm>
              <a:off x="4588" y="3494"/>
              <a:ext cx="255" cy="199"/>
              <a:chOff x="780" y="1553"/>
              <a:chExt cx="428" cy="190"/>
            </a:xfrm>
          </p:grpSpPr>
          <p:sp>
            <p:nvSpPr>
              <p:cNvPr id="3248"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49"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A</a:t>
                </a:r>
              </a:p>
            </p:txBody>
          </p:sp>
        </p:grpSp>
        <p:grpSp>
          <p:nvGrpSpPr>
            <p:cNvPr id="3242" name="Group 175"/>
            <p:cNvGrpSpPr>
              <a:grpSpLocks/>
            </p:cNvGrpSpPr>
            <p:nvPr/>
          </p:nvGrpSpPr>
          <p:grpSpPr bwMode="auto">
            <a:xfrm>
              <a:off x="4762" y="3498"/>
              <a:ext cx="428" cy="196"/>
              <a:chOff x="780" y="1553"/>
              <a:chExt cx="428" cy="190"/>
            </a:xfrm>
          </p:grpSpPr>
          <p:sp>
            <p:nvSpPr>
              <p:cNvPr id="3246"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47"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grpSp>
          <p:nvGrpSpPr>
            <p:cNvPr id="3243" name="Group 175"/>
            <p:cNvGrpSpPr>
              <a:grpSpLocks/>
            </p:cNvGrpSpPr>
            <p:nvPr/>
          </p:nvGrpSpPr>
          <p:grpSpPr bwMode="auto">
            <a:xfrm>
              <a:off x="4205" y="3498"/>
              <a:ext cx="255" cy="199"/>
              <a:chOff x="780" y="1553"/>
              <a:chExt cx="428" cy="190"/>
            </a:xfrm>
          </p:grpSpPr>
          <p:sp>
            <p:nvSpPr>
              <p:cNvPr id="3244"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lIns="0" tIns="0" rIns="0" bIns="0" anchor="ctr"/>
              <a:lstStyle/>
              <a:p>
                <a:endParaRPr lang="en-US" sz="2400">
                  <a:latin typeface="+mn-lt"/>
                </a:endParaRPr>
              </a:p>
            </p:txBody>
          </p:sp>
          <p:sp>
            <p:nvSpPr>
              <p:cNvPr id="3245"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a:r>
                  <a:rPr lang="en-US" sz="1400">
                    <a:latin typeface="+mn-lt"/>
                  </a:rPr>
                  <a:t>H</a:t>
                </a:r>
                <a:r>
                  <a:rPr lang="en-US" sz="1400" baseline="-25000">
                    <a:latin typeface="+mn-lt"/>
                  </a:rPr>
                  <a:t>N</a:t>
                </a:r>
              </a:p>
            </p:txBody>
          </p:sp>
        </p:grpSp>
      </p:grpSp>
      <p:pic>
        <p:nvPicPr>
          <p:cNvPr id="3104"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3600" y="642938"/>
            <a:ext cx="4619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05" name="Group 175"/>
          <p:cNvGrpSpPr>
            <a:grpSpLocks/>
          </p:cNvGrpSpPr>
          <p:nvPr/>
        </p:nvGrpSpPr>
        <p:grpSpPr bwMode="auto">
          <a:xfrm>
            <a:off x="6470650" y="784225"/>
            <a:ext cx="679450" cy="301625"/>
            <a:chOff x="780" y="1553"/>
            <a:chExt cx="428" cy="190"/>
          </a:xfrm>
        </p:grpSpPr>
        <p:sp>
          <p:nvSpPr>
            <p:cNvPr id="3238"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sp>
          <p:nvSpPr>
            <p:cNvPr id="3239"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mn-lt"/>
                </a:rPr>
                <a:t>D</a:t>
              </a:r>
            </a:p>
          </p:txBody>
        </p:sp>
      </p:grpSp>
      <p:pic>
        <p:nvPicPr>
          <p:cNvPr id="3106"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4225" y="534988"/>
            <a:ext cx="1163638"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7"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6075" y="3509963"/>
            <a:ext cx="1163638"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8" name="Freeform 105"/>
          <p:cNvSpPr>
            <a:spLocks/>
          </p:cNvSpPr>
          <p:nvPr/>
        </p:nvSpPr>
        <p:spPr bwMode="auto">
          <a:xfrm>
            <a:off x="4049713" y="3254375"/>
            <a:ext cx="2847975" cy="1481138"/>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3109" name="Freeform 106"/>
          <p:cNvSpPr>
            <a:spLocks/>
          </p:cNvSpPr>
          <p:nvPr/>
        </p:nvSpPr>
        <p:spPr bwMode="auto">
          <a:xfrm>
            <a:off x="4687888" y="3548063"/>
            <a:ext cx="542925" cy="295275"/>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grpSp>
        <p:nvGrpSpPr>
          <p:cNvPr id="3110" name="Group 107"/>
          <p:cNvGrpSpPr>
            <a:grpSpLocks/>
          </p:cNvGrpSpPr>
          <p:nvPr/>
        </p:nvGrpSpPr>
        <p:grpSpPr bwMode="auto">
          <a:xfrm>
            <a:off x="4194175" y="3722688"/>
            <a:ext cx="501650" cy="233362"/>
            <a:chOff x="3600" y="219"/>
            <a:chExt cx="360" cy="175"/>
          </a:xfrm>
        </p:grpSpPr>
        <p:sp>
          <p:nvSpPr>
            <p:cNvPr id="3225" name="Oval 10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3226" name="Line 10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27" name="Line 1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28" name="Rectangle 11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3229" name="Oval 1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3230" name="Group 113"/>
            <p:cNvGrpSpPr>
              <a:grpSpLocks/>
            </p:cNvGrpSpPr>
            <p:nvPr/>
          </p:nvGrpSpPr>
          <p:grpSpPr bwMode="auto">
            <a:xfrm>
              <a:off x="3686" y="244"/>
              <a:ext cx="177" cy="66"/>
              <a:chOff x="2848" y="848"/>
              <a:chExt cx="140" cy="98"/>
            </a:xfrm>
          </p:grpSpPr>
          <p:sp>
            <p:nvSpPr>
              <p:cNvPr id="3235" name="Line 1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36" name="Line 11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37" name="Line 11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231" name="Group 117"/>
            <p:cNvGrpSpPr>
              <a:grpSpLocks/>
            </p:cNvGrpSpPr>
            <p:nvPr/>
          </p:nvGrpSpPr>
          <p:grpSpPr bwMode="auto">
            <a:xfrm flipV="1">
              <a:off x="3686" y="243"/>
              <a:ext cx="177" cy="66"/>
              <a:chOff x="2848" y="848"/>
              <a:chExt cx="140" cy="98"/>
            </a:xfrm>
          </p:grpSpPr>
          <p:sp>
            <p:nvSpPr>
              <p:cNvPr id="3232" name="Line 1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33" name="Line 1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34" name="Line 1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3111" name="Group 121"/>
          <p:cNvGrpSpPr>
            <a:grpSpLocks/>
          </p:cNvGrpSpPr>
          <p:nvPr/>
        </p:nvGrpSpPr>
        <p:grpSpPr bwMode="auto">
          <a:xfrm>
            <a:off x="4546600" y="4360863"/>
            <a:ext cx="501650" cy="233362"/>
            <a:chOff x="3600" y="219"/>
            <a:chExt cx="360" cy="175"/>
          </a:xfrm>
        </p:grpSpPr>
        <p:sp>
          <p:nvSpPr>
            <p:cNvPr id="3212" name="Oval 1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3213" name="Line 1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14" name="Line 1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15" name="Rectangle 12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3216" name="Oval 1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3217" name="Group 127"/>
            <p:cNvGrpSpPr>
              <a:grpSpLocks/>
            </p:cNvGrpSpPr>
            <p:nvPr/>
          </p:nvGrpSpPr>
          <p:grpSpPr bwMode="auto">
            <a:xfrm>
              <a:off x="3686" y="244"/>
              <a:ext cx="177" cy="66"/>
              <a:chOff x="2848" y="848"/>
              <a:chExt cx="140" cy="98"/>
            </a:xfrm>
          </p:grpSpPr>
          <p:sp>
            <p:nvSpPr>
              <p:cNvPr id="3222" name="Line 1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23" name="Line 1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24" name="Line 1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218" name="Group 131"/>
            <p:cNvGrpSpPr>
              <a:grpSpLocks/>
            </p:cNvGrpSpPr>
            <p:nvPr/>
          </p:nvGrpSpPr>
          <p:grpSpPr bwMode="auto">
            <a:xfrm flipV="1">
              <a:off x="3686" y="243"/>
              <a:ext cx="177" cy="66"/>
              <a:chOff x="2848" y="848"/>
              <a:chExt cx="140" cy="98"/>
            </a:xfrm>
          </p:grpSpPr>
          <p:sp>
            <p:nvSpPr>
              <p:cNvPr id="3219" name="Line 1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20" name="Line 1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21" name="Line 1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3112" name="Group 135"/>
          <p:cNvGrpSpPr>
            <a:grpSpLocks/>
          </p:cNvGrpSpPr>
          <p:nvPr/>
        </p:nvGrpSpPr>
        <p:grpSpPr bwMode="auto">
          <a:xfrm>
            <a:off x="5221288" y="3417888"/>
            <a:ext cx="501650" cy="233362"/>
            <a:chOff x="3600" y="219"/>
            <a:chExt cx="360" cy="175"/>
          </a:xfrm>
        </p:grpSpPr>
        <p:sp>
          <p:nvSpPr>
            <p:cNvPr id="3199" name="Oval 1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3200" name="Line 1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01" name="Line 1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02" name="Rectangle 13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3203" name="Oval 1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3204" name="Group 141"/>
            <p:cNvGrpSpPr>
              <a:grpSpLocks/>
            </p:cNvGrpSpPr>
            <p:nvPr/>
          </p:nvGrpSpPr>
          <p:grpSpPr bwMode="auto">
            <a:xfrm>
              <a:off x="3686" y="244"/>
              <a:ext cx="177" cy="66"/>
              <a:chOff x="2848" y="848"/>
              <a:chExt cx="140" cy="98"/>
            </a:xfrm>
          </p:grpSpPr>
          <p:sp>
            <p:nvSpPr>
              <p:cNvPr id="3209" name="Line 1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10" name="Line 1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11" name="Line 1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205" name="Group 145"/>
            <p:cNvGrpSpPr>
              <a:grpSpLocks/>
            </p:cNvGrpSpPr>
            <p:nvPr/>
          </p:nvGrpSpPr>
          <p:grpSpPr bwMode="auto">
            <a:xfrm flipV="1">
              <a:off x="3686" y="243"/>
              <a:ext cx="177" cy="66"/>
              <a:chOff x="2848" y="848"/>
              <a:chExt cx="140" cy="98"/>
            </a:xfrm>
          </p:grpSpPr>
          <p:sp>
            <p:nvSpPr>
              <p:cNvPr id="3206" name="Line 1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07" name="Line 1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08" name="Line 1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3113" name="Group 149"/>
          <p:cNvGrpSpPr>
            <a:grpSpLocks/>
          </p:cNvGrpSpPr>
          <p:nvPr/>
        </p:nvGrpSpPr>
        <p:grpSpPr bwMode="auto">
          <a:xfrm>
            <a:off x="5143500" y="4083050"/>
            <a:ext cx="500063" cy="233363"/>
            <a:chOff x="3600" y="219"/>
            <a:chExt cx="360" cy="175"/>
          </a:xfrm>
        </p:grpSpPr>
        <p:sp>
          <p:nvSpPr>
            <p:cNvPr id="3186" name="Oval 15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3187" name="Line 15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88" name="Line 1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89" name="Rectangle 15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3190" name="Oval 1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3191" name="Group 155"/>
            <p:cNvGrpSpPr>
              <a:grpSpLocks/>
            </p:cNvGrpSpPr>
            <p:nvPr/>
          </p:nvGrpSpPr>
          <p:grpSpPr bwMode="auto">
            <a:xfrm>
              <a:off x="3686" y="244"/>
              <a:ext cx="177" cy="66"/>
              <a:chOff x="2848" y="848"/>
              <a:chExt cx="140" cy="98"/>
            </a:xfrm>
          </p:grpSpPr>
          <p:sp>
            <p:nvSpPr>
              <p:cNvPr id="3196" name="Line 1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97" name="Line 1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98" name="Line 1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192" name="Group 159"/>
            <p:cNvGrpSpPr>
              <a:grpSpLocks/>
            </p:cNvGrpSpPr>
            <p:nvPr/>
          </p:nvGrpSpPr>
          <p:grpSpPr bwMode="auto">
            <a:xfrm flipV="1">
              <a:off x="3686" y="243"/>
              <a:ext cx="177" cy="66"/>
              <a:chOff x="2848" y="848"/>
              <a:chExt cx="140" cy="98"/>
            </a:xfrm>
          </p:grpSpPr>
          <p:sp>
            <p:nvSpPr>
              <p:cNvPr id="3193" name="Line 1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94" name="Line 1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95" name="Line 1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3114" name="Group 163"/>
          <p:cNvGrpSpPr>
            <a:grpSpLocks/>
          </p:cNvGrpSpPr>
          <p:nvPr/>
        </p:nvGrpSpPr>
        <p:grpSpPr bwMode="auto">
          <a:xfrm>
            <a:off x="5778500" y="4379913"/>
            <a:ext cx="501650" cy="233362"/>
            <a:chOff x="3600" y="219"/>
            <a:chExt cx="360" cy="175"/>
          </a:xfrm>
        </p:grpSpPr>
        <p:sp>
          <p:nvSpPr>
            <p:cNvPr id="3173" name="Oval 1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3174" name="Line 1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75" name="Line 1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76" name="Rectangle 16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3177" name="Oval 1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3178" name="Group 169"/>
            <p:cNvGrpSpPr>
              <a:grpSpLocks/>
            </p:cNvGrpSpPr>
            <p:nvPr/>
          </p:nvGrpSpPr>
          <p:grpSpPr bwMode="auto">
            <a:xfrm>
              <a:off x="3686" y="244"/>
              <a:ext cx="177" cy="66"/>
              <a:chOff x="2848" y="848"/>
              <a:chExt cx="140" cy="98"/>
            </a:xfrm>
          </p:grpSpPr>
          <p:sp>
            <p:nvSpPr>
              <p:cNvPr id="3183" name="Line 1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84" name="Line 1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85" name="Line 1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179" name="Group 173"/>
            <p:cNvGrpSpPr>
              <a:grpSpLocks/>
            </p:cNvGrpSpPr>
            <p:nvPr/>
          </p:nvGrpSpPr>
          <p:grpSpPr bwMode="auto">
            <a:xfrm flipV="1">
              <a:off x="3686" y="243"/>
              <a:ext cx="177" cy="66"/>
              <a:chOff x="2848" y="848"/>
              <a:chExt cx="140" cy="98"/>
            </a:xfrm>
          </p:grpSpPr>
          <p:sp>
            <p:nvSpPr>
              <p:cNvPr id="3180" name="Line 1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81" name="Line 1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82" name="Line 1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3115" name="Group 177"/>
          <p:cNvGrpSpPr>
            <a:grpSpLocks/>
          </p:cNvGrpSpPr>
          <p:nvPr/>
        </p:nvGrpSpPr>
        <p:grpSpPr bwMode="auto">
          <a:xfrm>
            <a:off x="6223000" y="3724275"/>
            <a:ext cx="501650" cy="233363"/>
            <a:chOff x="3600" y="219"/>
            <a:chExt cx="360" cy="175"/>
          </a:xfrm>
        </p:grpSpPr>
        <p:sp>
          <p:nvSpPr>
            <p:cNvPr id="3160" name="Oval 1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3161" name="Line 1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62" name="Line 1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63" name="Rectangle 18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3164" name="Oval 1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3165" name="Group 183"/>
            <p:cNvGrpSpPr>
              <a:grpSpLocks/>
            </p:cNvGrpSpPr>
            <p:nvPr/>
          </p:nvGrpSpPr>
          <p:grpSpPr bwMode="auto">
            <a:xfrm>
              <a:off x="3686" y="244"/>
              <a:ext cx="177" cy="66"/>
              <a:chOff x="2848" y="848"/>
              <a:chExt cx="140" cy="98"/>
            </a:xfrm>
          </p:grpSpPr>
          <p:sp>
            <p:nvSpPr>
              <p:cNvPr id="3170" name="Line 1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71" name="Line 1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72" name="Line 1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166" name="Group 187"/>
            <p:cNvGrpSpPr>
              <a:grpSpLocks/>
            </p:cNvGrpSpPr>
            <p:nvPr/>
          </p:nvGrpSpPr>
          <p:grpSpPr bwMode="auto">
            <a:xfrm flipV="1">
              <a:off x="3686" y="243"/>
              <a:ext cx="177" cy="66"/>
              <a:chOff x="2848" y="848"/>
              <a:chExt cx="140" cy="98"/>
            </a:xfrm>
          </p:grpSpPr>
          <p:sp>
            <p:nvSpPr>
              <p:cNvPr id="3167" name="Line 1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68" name="Line 1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69" name="Line 1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sp>
        <p:nvSpPr>
          <p:cNvPr id="3116" name="Freeform 191"/>
          <p:cNvSpPr>
            <a:spLocks/>
          </p:cNvSpPr>
          <p:nvPr/>
        </p:nvSpPr>
        <p:spPr bwMode="auto">
          <a:xfrm>
            <a:off x="5729288" y="3541713"/>
            <a:ext cx="504825" cy="307975"/>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3117" name="Freeform 192"/>
          <p:cNvSpPr>
            <a:spLocks/>
          </p:cNvSpPr>
          <p:nvPr/>
        </p:nvSpPr>
        <p:spPr bwMode="auto">
          <a:xfrm>
            <a:off x="4664075" y="3933825"/>
            <a:ext cx="481013" cy="238125"/>
          </a:xfrm>
          <a:custGeom>
            <a:avLst/>
            <a:gdLst>
              <a:gd name="T0" fmla="*/ 0 w 294"/>
              <a:gd name="T1" fmla="*/ 0 h 174"/>
              <a:gd name="T2" fmla="*/ 294 w 294"/>
              <a:gd name="T3" fmla="*/ 174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3118" name="Freeform 193"/>
          <p:cNvSpPr>
            <a:spLocks/>
          </p:cNvSpPr>
          <p:nvPr/>
        </p:nvSpPr>
        <p:spPr bwMode="auto">
          <a:xfrm>
            <a:off x="5611813" y="3910013"/>
            <a:ext cx="628650" cy="247650"/>
          </a:xfrm>
          <a:custGeom>
            <a:avLst/>
            <a:gdLst>
              <a:gd name="T0" fmla="*/ 0 w 378"/>
              <a:gd name="T1" fmla="*/ 174 h 174"/>
              <a:gd name="T2" fmla="*/ 378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3119" name="Freeform 194"/>
          <p:cNvSpPr>
            <a:spLocks/>
          </p:cNvSpPr>
          <p:nvPr/>
        </p:nvSpPr>
        <p:spPr bwMode="auto">
          <a:xfrm>
            <a:off x="6278563" y="3963988"/>
            <a:ext cx="206375" cy="508000"/>
          </a:xfrm>
          <a:custGeom>
            <a:avLst/>
            <a:gdLst>
              <a:gd name="T0" fmla="*/ 0 w 118"/>
              <a:gd name="T1" fmla="*/ 500 h 500"/>
              <a:gd name="T2" fmla="*/ 118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3120" name="Freeform 195"/>
          <p:cNvSpPr>
            <a:spLocks/>
          </p:cNvSpPr>
          <p:nvPr/>
        </p:nvSpPr>
        <p:spPr bwMode="auto">
          <a:xfrm>
            <a:off x="5043488" y="4497388"/>
            <a:ext cx="736600" cy="74612"/>
          </a:xfrm>
          <a:custGeom>
            <a:avLst/>
            <a:gdLst>
              <a:gd name="T0" fmla="*/ 370 w 370"/>
              <a:gd name="T1" fmla="*/ 3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3121" name="Freeform 196"/>
          <p:cNvSpPr>
            <a:spLocks/>
          </p:cNvSpPr>
          <p:nvPr/>
        </p:nvSpPr>
        <p:spPr bwMode="auto">
          <a:xfrm>
            <a:off x="4506913" y="3957638"/>
            <a:ext cx="193675" cy="425450"/>
          </a:xfrm>
          <a:custGeom>
            <a:avLst/>
            <a:gdLst>
              <a:gd name="T0" fmla="*/ 162 w 176"/>
              <a:gd name="T1" fmla="*/ 408 h 412"/>
              <a:gd name="T2" fmla="*/ 176 w 176"/>
              <a:gd name="T3" fmla="*/ 412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grpSp>
        <p:nvGrpSpPr>
          <p:cNvPr id="3122" name="Group 197"/>
          <p:cNvGrpSpPr>
            <a:grpSpLocks/>
          </p:cNvGrpSpPr>
          <p:nvPr/>
        </p:nvGrpSpPr>
        <p:grpSpPr bwMode="auto">
          <a:xfrm rot="9507542">
            <a:off x="3814763" y="4535488"/>
            <a:ext cx="361950" cy="261937"/>
            <a:chOff x="1548" y="3723"/>
            <a:chExt cx="228" cy="165"/>
          </a:xfrm>
        </p:grpSpPr>
        <p:sp>
          <p:nvSpPr>
            <p:cNvPr id="3157" name="Rectangle 198"/>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58" name="Rectangle 199"/>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3159" name="Line 200"/>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123" name="Group 201"/>
          <p:cNvGrpSpPr>
            <a:grpSpLocks/>
          </p:cNvGrpSpPr>
          <p:nvPr/>
        </p:nvGrpSpPr>
        <p:grpSpPr bwMode="auto">
          <a:xfrm rot="10800000">
            <a:off x="5745163" y="3424238"/>
            <a:ext cx="361950" cy="261937"/>
            <a:chOff x="1548" y="3723"/>
            <a:chExt cx="228" cy="165"/>
          </a:xfrm>
        </p:grpSpPr>
        <p:sp>
          <p:nvSpPr>
            <p:cNvPr id="3154" name="Rectangle 202"/>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55" name="Rectangle 203"/>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3156" name="Line 204"/>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124" name="Group 205"/>
          <p:cNvGrpSpPr>
            <a:grpSpLocks/>
          </p:cNvGrpSpPr>
          <p:nvPr/>
        </p:nvGrpSpPr>
        <p:grpSpPr bwMode="auto">
          <a:xfrm rot="10800000">
            <a:off x="5221288" y="4362450"/>
            <a:ext cx="361950" cy="261938"/>
            <a:chOff x="1548" y="3723"/>
            <a:chExt cx="228" cy="165"/>
          </a:xfrm>
        </p:grpSpPr>
        <p:sp>
          <p:nvSpPr>
            <p:cNvPr id="3151" name="Rectangle 206"/>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52" name="Rectangle 207"/>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3153" name="Line 208"/>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125" name="Group 209"/>
          <p:cNvGrpSpPr>
            <a:grpSpLocks/>
          </p:cNvGrpSpPr>
          <p:nvPr/>
        </p:nvGrpSpPr>
        <p:grpSpPr bwMode="auto">
          <a:xfrm rot="10800000">
            <a:off x="4802188" y="3886200"/>
            <a:ext cx="361950" cy="261938"/>
            <a:chOff x="1548" y="3723"/>
            <a:chExt cx="228" cy="165"/>
          </a:xfrm>
        </p:grpSpPr>
        <p:sp>
          <p:nvSpPr>
            <p:cNvPr id="3148" name="Rectangle 210"/>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49" name="Rectangle 211"/>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3150" name="Line 212"/>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3126" name="Group 213"/>
          <p:cNvGrpSpPr>
            <a:grpSpLocks/>
          </p:cNvGrpSpPr>
          <p:nvPr/>
        </p:nvGrpSpPr>
        <p:grpSpPr bwMode="auto">
          <a:xfrm rot="10548905">
            <a:off x="6457950" y="3362325"/>
            <a:ext cx="361950" cy="261938"/>
            <a:chOff x="1548" y="3723"/>
            <a:chExt cx="228" cy="165"/>
          </a:xfrm>
        </p:grpSpPr>
        <p:sp>
          <p:nvSpPr>
            <p:cNvPr id="3145" name="Rectangle 214"/>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46" name="Rectangle 215"/>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3147" name="Line 216"/>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3127" name="Rectangle 217"/>
          <p:cNvSpPr>
            <a:spLocks noGrp="1" noChangeArrowheads="1"/>
          </p:cNvSpPr>
          <p:nvPr>
            <p:ph type="title"/>
          </p:nvPr>
        </p:nvSpPr>
        <p:spPr/>
        <p:txBody>
          <a:bodyPr/>
          <a:lstStyle/>
          <a:p>
            <a:pPr algn="l" eaLnBrk="1" hangingPunct="1"/>
            <a:r>
              <a:rPr lang="en-US" sz="3600" smtClean="0">
                <a:latin typeface="+mn-lt"/>
              </a:rPr>
              <a:t>Layered Architecture:</a:t>
            </a:r>
            <a:br>
              <a:rPr lang="en-US" sz="3600" smtClean="0">
                <a:latin typeface="+mn-lt"/>
              </a:rPr>
            </a:br>
            <a:r>
              <a:rPr lang="en-US" sz="3600" smtClean="0">
                <a:latin typeface="+mn-lt"/>
              </a:rPr>
              <a:t> Network Layer</a:t>
            </a:r>
          </a:p>
        </p:txBody>
      </p:sp>
      <p:grpSp>
        <p:nvGrpSpPr>
          <p:cNvPr id="3128" name="Group 223"/>
          <p:cNvGrpSpPr>
            <a:grpSpLocks/>
          </p:cNvGrpSpPr>
          <p:nvPr/>
        </p:nvGrpSpPr>
        <p:grpSpPr bwMode="auto">
          <a:xfrm rot="10800000">
            <a:off x="4481513" y="4087813"/>
            <a:ext cx="361950" cy="261937"/>
            <a:chOff x="1548" y="3723"/>
            <a:chExt cx="228" cy="165"/>
          </a:xfrm>
        </p:grpSpPr>
        <p:sp>
          <p:nvSpPr>
            <p:cNvPr id="3142" name="Rectangle 224"/>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43" name="Rectangle 225"/>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3144" name="Line 226"/>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3129" name="Rectangle 227"/>
          <p:cNvSpPr>
            <a:spLocks noChangeArrowheads="1"/>
          </p:cNvSpPr>
          <p:nvPr/>
        </p:nvSpPr>
        <p:spPr bwMode="auto">
          <a:xfrm>
            <a:off x="239713" y="1468438"/>
            <a:ext cx="37179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FF0000"/>
              </a:buClr>
              <a:buFontTx/>
              <a:buChar char="•"/>
            </a:pPr>
            <a:r>
              <a:rPr lang="en-US" sz="2400" b="1">
                <a:latin typeface="+mn-lt"/>
              </a:rPr>
              <a:t>Provides Connectivity</a:t>
            </a:r>
          </a:p>
          <a:p>
            <a:pPr marL="742950" lvl="1" indent="-285750" eaLnBrk="1" hangingPunct="1">
              <a:spcBef>
                <a:spcPct val="20000"/>
              </a:spcBef>
              <a:buClr>
                <a:srgbClr val="FF0000"/>
              </a:buClr>
              <a:buFontTx/>
              <a:buChar char="–"/>
            </a:pPr>
            <a:r>
              <a:rPr lang="en-US" sz="2000" b="1">
                <a:latin typeface="+mn-lt"/>
              </a:rPr>
              <a:t>the service of sending the segment from sending to receiving host </a:t>
            </a:r>
          </a:p>
          <a:p>
            <a:pPr marL="742950" lvl="1" indent="-285750" eaLnBrk="1" hangingPunct="1">
              <a:spcBef>
                <a:spcPct val="20000"/>
              </a:spcBef>
              <a:buClr>
                <a:srgbClr val="FF0000"/>
              </a:buClr>
              <a:buFontTx/>
              <a:buChar char="–"/>
            </a:pPr>
            <a:endParaRPr lang="en-US" sz="2000" b="1">
              <a:latin typeface="+mn-lt"/>
            </a:endParaRPr>
          </a:p>
          <a:p>
            <a:pPr marL="742950" lvl="1" indent="-285750" eaLnBrk="1" hangingPunct="1">
              <a:spcBef>
                <a:spcPct val="20000"/>
              </a:spcBef>
              <a:buClr>
                <a:srgbClr val="FF0000"/>
              </a:buClr>
              <a:buFontTx/>
              <a:buChar char="–"/>
            </a:pPr>
            <a:endParaRPr lang="en-US" sz="2000" b="1">
              <a:latin typeface="+mn-lt"/>
            </a:endParaRPr>
          </a:p>
        </p:txBody>
      </p:sp>
      <p:sp>
        <p:nvSpPr>
          <p:cNvPr id="3130" name="Rectangle 228"/>
          <p:cNvSpPr>
            <a:spLocks noChangeArrowheads="1"/>
          </p:cNvSpPr>
          <p:nvPr/>
        </p:nvSpPr>
        <p:spPr bwMode="auto">
          <a:xfrm>
            <a:off x="7011988" y="2051050"/>
            <a:ext cx="1246187"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31" name="Text Box 26"/>
          <p:cNvSpPr txBox="1">
            <a:spLocks noChangeArrowheads="1"/>
          </p:cNvSpPr>
          <p:nvPr/>
        </p:nvSpPr>
        <p:spPr bwMode="auto">
          <a:xfrm>
            <a:off x="6967538" y="1382713"/>
            <a:ext cx="13176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lnSpc>
                <a:spcPct val="110000"/>
              </a:lnSpc>
            </a:pPr>
            <a:r>
              <a:rPr lang="en-US">
                <a:latin typeface="+mn-lt"/>
              </a:rPr>
              <a:t>application</a:t>
            </a:r>
          </a:p>
          <a:p>
            <a:pPr algn="ctr">
              <a:lnSpc>
                <a:spcPct val="110000"/>
              </a:lnSpc>
            </a:pPr>
            <a:r>
              <a:rPr lang="en-US">
                <a:latin typeface="+mn-lt"/>
              </a:rPr>
              <a:t>transport</a:t>
            </a:r>
          </a:p>
          <a:p>
            <a:pPr algn="ctr">
              <a:lnSpc>
                <a:spcPct val="110000"/>
              </a:lnSpc>
            </a:pPr>
            <a:r>
              <a:rPr lang="en-US">
                <a:solidFill>
                  <a:schemeClr val="bg1"/>
                </a:solidFill>
                <a:latin typeface="+mn-lt"/>
              </a:rPr>
              <a:t>network</a:t>
            </a:r>
          </a:p>
        </p:txBody>
      </p:sp>
      <p:sp>
        <p:nvSpPr>
          <p:cNvPr id="3132" name="Freeform 10"/>
          <p:cNvSpPr>
            <a:spLocks/>
          </p:cNvSpPr>
          <p:nvPr/>
        </p:nvSpPr>
        <p:spPr bwMode="auto">
          <a:xfrm>
            <a:off x="2911475" y="4614863"/>
            <a:ext cx="360363" cy="1577975"/>
          </a:xfrm>
          <a:custGeom>
            <a:avLst/>
            <a:gdLst>
              <a:gd name="T0" fmla="*/ 462689853 w 267"/>
              <a:gd name="T1" fmla="*/ 824929666 h 1186"/>
              <a:gd name="T2" fmla="*/ 0 w 267"/>
              <a:gd name="T3" fmla="*/ 0 h 1186"/>
              <a:gd name="T4" fmla="*/ 0 w 267"/>
              <a:gd name="T5" fmla="*/ 2099498199 h 1186"/>
              <a:gd name="T6" fmla="*/ 486371225 w 267"/>
              <a:gd name="T7" fmla="*/ 1154192774 h 1186"/>
              <a:gd name="T8" fmla="*/ 462689853 w 267"/>
              <a:gd name="T9" fmla="*/ 82492966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3133" name="Rectangle 23"/>
          <p:cNvSpPr>
            <a:spLocks noChangeArrowheads="1"/>
          </p:cNvSpPr>
          <p:nvPr/>
        </p:nvSpPr>
        <p:spPr bwMode="auto">
          <a:xfrm>
            <a:off x="1687513" y="4621213"/>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latin typeface="+mn-lt"/>
            </a:endParaRPr>
          </a:p>
        </p:txBody>
      </p:sp>
      <p:sp>
        <p:nvSpPr>
          <p:cNvPr id="3134" name="Rectangle 24"/>
          <p:cNvSpPr>
            <a:spLocks noChangeArrowheads="1"/>
          </p:cNvSpPr>
          <p:nvPr/>
        </p:nvSpPr>
        <p:spPr bwMode="auto">
          <a:xfrm>
            <a:off x="1639888" y="4692650"/>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a:latin typeface="+mn-lt"/>
            </a:endParaRPr>
          </a:p>
        </p:txBody>
      </p:sp>
      <p:sp>
        <p:nvSpPr>
          <p:cNvPr id="3135" name="Line 25"/>
          <p:cNvSpPr>
            <a:spLocks noChangeShapeType="1"/>
          </p:cNvSpPr>
          <p:nvPr/>
        </p:nvSpPr>
        <p:spPr bwMode="auto">
          <a:xfrm>
            <a:off x="1639888" y="50101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36" name="Line 27"/>
          <p:cNvSpPr>
            <a:spLocks noChangeShapeType="1"/>
          </p:cNvSpPr>
          <p:nvPr/>
        </p:nvSpPr>
        <p:spPr bwMode="auto">
          <a:xfrm>
            <a:off x="1647825" y="53308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37" name="Line 28"/>
          <p:cNvSpPr>
            <a:spLocks noChangeShapeType="1"/>
          </p:cNvSpPr>
          <p:nvPr/>
        </p:nvSpPr>
        <p:spPr bwMode="auto">
          <a:xfrm>
            <a:off x="1652588" y="56118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38" name="Line 29"/>
          <p:cNvSpPr>
            <a:spLocks noChangeShapeType="1"/>
          </p:cNvSpPr>
          <p:nvPr/>
        </p:nvSpPr>
        <p:spPr bwMode="auto">
          <a:xfrm>
            <a:off x="1652588" y="58880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139" name="Rectangle 236"/>
          <p:cNvSpPr>
            <a:spLocks noChangeArrowheads="1"/>
          </p:cNvSpPr>
          <p:nvPr/>
        </p:nvSpPr>
        <p:spPr bwMode="auto">
          <a:xfrm>
            <a:off x="1655763" y="5300663"/>
            <a:ext cx="1246187" cy="3365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3140" name="Text Box 26"/>
          <p:cNvSpPr txBox="1">
            <a:spLocks noChangeArrowheads="1"/>
          </p:cNvSpPr>
          <p:nvPr/>
        </p:nvSpPr>
        <p:spPr bwMode="auto">
          <a:xfrm>
            <a:off x="1611313" y="4632325"/>
            <a:ext cx="13176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lnSpc>
                <a:spcPct val="110000"/>
              </a:lnSpc>
            </a:pPr>
            <a:r>
              <a:rPr lang="en-US">
                <a:latin typeface="+mn-lt"/>
              </a:rPr>
              <a:t>application</a:t>
            </a:r>
          </a:p>
          <a:p>
            <a:pPr algn="ctr">
              <a:lnSpc>
                <a:spcPct val="110000"/>
              </a:lnSpc>
            </a:pPr>
            <a:r>
              <a:rPr lang="en-US">
                <a:latin typeface="+mn-lt"/>
              </a:rPr>
              <a:t>transport</a:t>
            </a:r>
          </a:p>
          <a:p>
            <a:pPr algn="ctr">
              <a:lnSpc>
                <a:spcPct val="110000"/>
              </a:lnSpc>
            </a:pPr>
            <a:r>
              <a:rPr lang="en-US">
                <a:solidFill>
                  <a:schemeClr val="bg1"/>
                </a:solidFill>
                <a:latin typeface="+mn-lt"/>
              </a:rPr>
              <a:t>network</a:t>
            </a:r>
          </a:p>
        </p:txBody>
      </p:sp>
      <p:sp>
        <p:nvSpPr>
          <p:cNvPr id="1037552" name="Text Box 240"/>
          <p:cNvSpPr txBox="1">
            <a:spLocks noChangeArrowheads="1"/>
          </p:cNvSpPr>
          <p:nvPr/>
        </p:nvSpPr>
        <p:spPr bwMode="auto">
          <a:xfrm>
            <a:off x="6994525" y="3832225"/>
            <a:ext cx="190182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eaLnBrk="1" hangingPunct="1">
              <a:spcBef>
                <a:spcPct val="20000"/>
              </a:spcBef>
              <a:buClr>
                <a:srgbClr val="FF0000"/>
              </a:buClr>
              <a:buFontTx/>
              <a:buChar char="•"/>
            </a:pPr>
            <a:r>
              <a:rPr lang="en-US" b="1">
                <a:latin typeface="+mn-lt"/>
              </a:rPr>
              <a:t>We will focus on the most commonly used network layer protocol: Internet Protocol (IP)</a:t>
            </a:r>
          </a:p>
          <a:p>
            <a:endParaRPr lang="en-US"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75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02F6148-193D-4749-B5DC-D1BC77B39765}" type="datetime1">
              <a:rPr lang="en-US" smtClean="0">
                <a:latin typeface="Verdana" pitchFamily="34" charset="0"/>
              </a:rPr>
              <a:pPr/>
              <a:t>4/12/2017</a:t>
            </a:fld>
            <a:endParaRPr lang="en-US" smtClean="0">
              <a:latin typeface="Verdana" pitchFamily="34" charset="0"/>
            </a:endParaRPr>
          </a:p>
        </p:txBody>
      </p:sp>
      <p:sp>
        <p:nvSpPr>
          <p:cNvPr id="409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409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27D5A01C-406D-4EC1-BCA9-1F47693EC982}" type="slidenum">
              <a:rPr lang="en-US" smtClean="0">
                <a:latin typeface="Verdana" pitchFamily="34" charset="0"/>
              </a:rPr>
              <a:pPr/>
              <a:t>50</a:t>
            </a:fld>
            <a:endParaRPr lang="en-US" smtClean="0">
              <a:latin typeface="Verdana" pitchFamily="34" charset="0"/>
            </a:endParaRPr>
          </a:p>
        </p:txBody>
      </p:sp>
      <p:sp>
        <p:nvSpPr>
          <p:cNvPr id="40965" name="Rectangle 2"/>
          <p:cNvSpPr>
            <a:spLocks noGrp="1" noChangeArrowheads="1"/>
          </p:cNvSpPr>
          <p:nvPr>
            <p:ph type="title"/>
          </p:nvPr>
        </p:nvSpPr>
        <p:spPr>
          <a:xfrm>
            <a:off x="414338" y="228600"/>
            <a:ext cx="7772400" cy="1143000"/>
          </a:xfrm>
        </p:spPr>
        <p:txBody>
          <a:bodyPr/>
          <a:lstStyle/>
          <a:p>
            <a:pPr eaLnBrk="1" hangingPunct="1"/>
            <a:r>
              <a:rPr lang="en-US" sz="3600" smtClean="0"/>
              <a:t>IP addresses: how to get one?</a:t>
            </a:r>
            <a:endParaRPr lang="en-US" smtClean="0"/>
          </a:p>
        </p:txBody>
      </p:sp>
      <p:sp>
        <p:nvSpPr>
          <p:cNvPr id="40966" name="Rectangle 3"/>
          <p:cNvSpPr>
            <a:spLocks noGrp="1" noChangeArrowheads="1"/>
          </p:cNvSpPr>
          <p:nvPr>
            <p:ph type="body" idx="1"/>
          </p:nvPr>
        </p:nvSpPr>
        <p:spPr>
          <a:xfrm>
            <a:off x="487363" y="1343025"/>
            <a:ext cx="8077200" cy="1809750"/>
          </a:xfrm>
        </p:spPr>
        <p:txBody>
          <a:bodyPr/>
          <a:lstStyle/>
          <a:p>
            <a:pPr eaLnBrk="1" hangingPunct="1">
              <a:buFontTx/>
              <a:buNone/>
            </a:pPr>
            <a:r>
              <a:rPr lang="en-US" u="sng" dirty="0" smtClean="0">
                <a:solidFill>
                  <a:srgbClr val="FF0000"/>
                </a:solidFill>
              </a:rPr>
              <a:t>Q:</a:t>
            </a:r>
            <a:r>
              <a:rPr lang="en-US" dirty="0" smtClean="0"/>
              <a:t> How does some </a:t>
            </a:r>
            <a:r>
              <a:rPr lang="en-US" i="1" dirty="0" smtClean="0"/>
              <a:t>network</a:t>
            </a:r>
            <a:r>
              <a:rPr lang="en-US" dirty="0" smtClean="0"/>
              <a:t> get the subnet part of its IP address block?</a:t>
            </a:r>
          </a:p>
          <a:p>
            <a:pPr eaLnBrk="1" hangingPunct="1">
              <a:buFontTx/>
              <a:buNone/>
            </a:pPr>
            <a:r>
              <a:rPr lang="en-US" u="sng" dirty="0" smtClean="0">
                <a:solidFill>
                  <a:srgbClr val="FF0000"/>
                </a:solidFill>
              </a:rPr>
              <a:t>A:</a:t>
            </a:r>
            <a:r>
              <a:rPr lang="en-US" dirty="0" smtClean="0"/>
              <a:t> gets allocated portion of its provider ISP’s address space</a:t>
            </a:r>
            <a:endParaRPr lang="en-US" sz="2800" dirty="0" smtClean="0"/>
          </a:p>
        </p:txBody>
      </p:sp>
      <p:sp>
        <p:nvSpPr>
          <p:cNvPr id="40967" name="Text Box 4"/>
          <p:cNvSpPr txBox="1">
            <a:spLocks noChangeArrowheads="1"/>
          </p:cNvSpPr>
          <p:nvPr/>
        </p:nvSpPr>
        <p:spPr bwMode="auto">
          <a:xfrm>
            <a:off x="592138" y="3514725"/>
            <a:ext cx="8551862"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chemeClr val="accent2"/>
                </a:solidFill>
              </a:rPr>
              <a:t>ISP's block          </a:t>
            </a:r>
            <a:r>
              <a:rPr lang="en-US" u="sng">
                <a:solidFill>
                  <a:schemeClr val="accent2"/>
                </a:solidFill>
              </a:rPr>
              <a:t>11001000  00010111  0001</a:t>
            </a:r>
            <a:r>
              <a:rPr lang="en-US">
                <a:solidFill>
                  <a:schemeClr val="accent2"/>
                </a:solidFill>
              </a:rPr>
              <a:t>0000  00000000    200.23.16.0/20 </a:t>
            </a:r>
          </a:p>
          <a:p>
            <a:pPr algn="l">
              <a:spcBef>
                <a:spcPct val="0"/>
              </a:spcBef>
            </a:pPr>
            <a:endParaRPr lang="en-US"/>
          </a:p>
          <a:p>
            <a:pPr algn="l">
              <a:spcBef>
                <a:spcPct val="0"/>
              </a:spcBef>
            </a:pPr>
            <a:r>
              <a:rPr lang="en-US"/>
              <a:t>Organization 0    </a:t>
            </a:r>
            <a:r>
              <a:rPr lang="en-US" u="sng">
                <a:solidFill>
                  <a:srgbClr val="FF0000"/>
                </a:solidFill>
              </a:rPr>
              <a:t>11001000  00010111  0001000</a:t>
            </a:r>
            <a:r>
              <a:rPr lang="en-US"/>
              <a:t>0  00000000    200.23.16.0/23 </a:t>
            </a:r>
          </a:p>
          <a:p>
            <a:pPr algn="l">
              <a:spcBef>
                <a:spcPct val="0"/>
              </a:spcBef>
            </a:pPr>
            <a:r>
              <a:rPr lang="en-US"/>
              <a:t>Organization 1    </a:t>
            </a:r>
            <a:r>
              <a:rPr lang="en-US" u="sng">
                <a:solidFill>
                  <a:srgbClr val="FF0000"/>
                </a:solidFill>
              </a:rPr>
              <a:t>11001000  00010111  0001001</a:t>
            </a:r>
            <a:r>
              <a:rPr lang="en-US"/>
              <a:t>0  00000000    200.23.18.0/23 </a:t>
            </a:r>
          </a:p>
          <a:p>
            <a:pPr algn="l">
              <a:spcBef>
                <a:spcPct val="0"/>
              </a:spcBef>
            </a:pPr>
            <a:r>
              <a:rPr lang="en-US"/>
              <a:t>Organization 2    </a:t>
            </a:r>
            <a:r>
              <a:rPr lang="en-US" u="sng">
                <a:solidFill>
                  <a:srgbClr val="FF0000"/>
                </a:solidFill>
              </a:rPr>
              <a:t>11001000  00010111  0001010</a:t>
            </a:r>
            <a:r>
              <a:rPr lang="en-US"/>
              <a:t>0  00000000    200.23.20.0/23 </a:t>
            </a:r>
          </a:p>
          <a:p>
            <a:pPr algn="l">
              <a:spcBef>
                <a:spcPct val="0"/>
              </a:spcBef>
            </a:pPr>
            <a:r>
              <a:rPr lang="en-US"/>
              <a:t>   ...                                          …..                                   ….                ….</a:t>
            </a:r>
          </a:p>
          <a:p>
            <a:pPr algn="l">
              <a:spcBef>
                <a:spcPct val="0"/>
              </a:spcBef>
            </a:pPr>
            <a:r>
              <a:rPr lang="en-US"/>
              <a:t>Organization 7    </a:t>
            </a:r>
            <a:r>
              <a:rPr lang="en-US" u="sng">
                <a:solidFill>
                  <a:srgbClr val="FF0000"/>
                </a:solidFill>
              </a:rPr>
              <a:t>11001000  00010111  0001111</a:t>
            </a:r>
            <a:r>
              <a:rPr lang="en-US"/>
              <a:t>0  00000000    200.23.30.0/23</a:t>
            </a:r>
            <a:r>
              <a:rPr lang="en-US" sz="2400">
                <a:latin typeface="Times New Roman" pitchFamily="18" charset="0"/>
              </a:rPr>
              <a:t> </a:t>
            </a:r>
          </a:p>
          <a:p>
            <a:pPr algn="l">
              <a:spcBef>
                <a:spcPct val="0"/>
              </a:spcBef>
            </a:pPr>
            <a:endParaRPr lang="en-US">
              <a:latin typeface="Comic Sans MS" pitchFamily="66" charset="0"/>
            </a:endParaRPr>
          </a:p>
        </p:txBody>
      </p:sp>
    </p:spTree>
    <p:extLst>
      <p:ext uri="{BB962C8B-B14F-4D97-AF65-F5344CB8AC3E}">
        <p14:creationId xmlns:p14="http://schemas.microsoft.com/office/powerpoint/2010/main" val="106615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D304870D-BECB-477A-8F7C-33FD4ADEA0E1}" type="datetime1">
              <a:rPr lang="en-US" smtClean="0">
                <a:latin typeface="Verdana" pitchFamily="34" charset="0"/>
              </a:rPr>
              <a:pPr/>
              <a:t>4/12/2017</a:t>
            </a:fld>
            <a:endParaRPr lang="en-US" smtClean="0">
              <a:latin typeface="Verdana" pitchFamily="34" charset="0"/>
            </a:endParaRPr>
          </a:p>
        </p:txBody>
      </p:sp>
      <p:sp>
        <p:nvSpPr>
          <p:cNvPr id="419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419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2C1705A8-B149-4C5A-BED7-60FD0DE94439}" type="slidenum">
              <a:rPr lang="en-US" smtClean="0">
                <a:latin typeface="Verdana" pitchFamily="34" charset="0"/>
              </a:rPr>
              <a:pPr/>
              <a:t>51</a:t>
            </a:fld>
            <a:endParaRPr lang="en-US" smtClean="0">
              <a:latin typeface="Verdana" pitchFamily="34" charset="0"/>
            </a:endParaRPr>
          </a:p>
        </p:txBody>
      </p:sp>
      <p:sp>
        <p:nvSpPr>
          <p:cNvPr id="41989" name="Rectangle 2"/>
          <p:cNvSpPr>
            <a:spLocks noGrp="1" noChangeArrowheads="1"/>
          </p:cNvSpPr>
          <p:nvPr>
            <p:ph type="title"/>
          </p:nvPr>
        </p:nvSpPr>
        <p:spPr/>
        <p:txBody>
          <a:bodyPr/>
          <a:lstStyle/>
          <a:p>
            <a:pPr eaLnBrk="1" hangingPunct="1"/>
            <a:r>
              <a:rPr lang="en-US" sz="3200" smtClean="0"/>
              <a:t>Hierarchical addressing: route aggregation</a:t>
            </a:r>
            <a:endParaRPr lang="en-US" smtClean="0"/>
          </a:p>
        </p:txBody>
      </p:sp>
      <p:sp>
        <p:nvSpPr>
          <p:cNvPr id="41990" name="Rectangle 47"/>
          <p:cNvSpPr>
            <a:spLocks noGrp="1" noChangeArrowheads="1"/>
          </p:cNvSpPr>
          <p:nvPr>
            <p:ph type="body" idx="1"/>
          </p:nvPr>
        </p:nvSpPr>
        <p:spPr>
          <a:xfrm>
            <a:off x="558800" y="1398588"/>
            <a:ext cx="8229600" cy="1085850"/>
          </a:xfrm>
        </p:spPr>
        <p:txBody>
          <a:bodyPr/>
          <a:lstStyle/>
          <a:p>
            <a:pPr eaLnBrk="1" hangingPunct="1">
              <a:lnSpc>
                <a:spcPct val="80000"/>
              </a:lnSpc>
            </a:pPr>
            <a:r>
              <a:rPr lang="en-US" sz="1800" dirty="0" smtClean="0"/>
              <a:t>Networks advertise routing information to routers </a:t>
            </a:r>
          </a:p>
          <a:p>
            <a:pPr eaLnBrk="1" hangingPunct="1">
              <a:lnSpc>
                <a:spcPct val="80000"/>
              </a:lnSpc>
            </a:pPr>
            <a:r>
              <a:rPr lang="en-US" sz="1800" dirty="0" smtClean="0"/>
              <a:t>This information is used to build the routing tables</a:t>
            </a:r>
          </a:p>
          <a:p>
            <a:pPr eaLnBrk="1" hangingPunct="1">
              <a:lnSpc>
                <a:spcPct val="80000"/>
              </a:lnSpc>
            </a:pPr>
            <a:r>
              <a:rPr lang="en-US" sz="1800" dirty="0" smtClean="0"/>
              <a:t>Hierarchical addressing allows efficient advertisement of routing information:</a:t>
            </a:r>
          </a:p>
          <a:p>
            <a:pPr eaLnBrk="1" hangingPunct="1">
              <a:lnSpc>
                <a:spcPct val="80000"/>
              </a:lnSpc>
            </a:pPr>
            <a:endParaRPr lang="en-US" sz="1800" dirty="0" smtClean="0"/>
          </a:p>
        </p:txBody>
      </p:sp>
      <p:sp>
        <p:nvSpPr>
          <p:cNvPr id="41991" name="Freeform 3"/>
          <p:cNvSpPr>
            <a:spLocks/>
          </p:cNvSpPr>
          <p:nvPr/>
        </p:nvSpPr>
        <p:spPr bwMode="auto">
          <a:xfrm>
            <a:off x="5175250" y="4121150"/>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tr-TR">
              <a:latin typeface="+mn-lt"/>
            </a:endParaRPr>
          </a:p>
        </p:txBody>
      </p:sp>
      <p:sp>
        <p:nvSpPr>
          <p:cNvPr id="41992" name="Line 4"/>
          <p:cNvSpPr>
            <a:spLocks noChangeShapeType="1"/>
          </p:cNvSpPr>
          <p:nvPr/>
        </p:nvSpPr>
        <p:spPr bwMode="auto">
          <a:xfrm flipV="1">
            <a:off x="2832100" y="4397375"/>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993" name="Line 5"/>
          <p:cNvSpPr>
            <a:spLocks noChangeShapeType="1"/>
          </p:cNvSpPr>
          <p:nvPr/>
        </p:nvSpPr>
        <p:spPr bwMode="auto">
          <a:xfrm>
            <a:off x="2860675" y="3768725"/>
            <a:ext cx="7524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994" name="Line 6"/>
          <p:cNvSpPr>
            <a:spLocks noChangeShapeType="1"/>
          </p:cNvSpPr>
          <p:nvPr/>
        </p:nvSpPr>
        <p:spPr bwMode="auto">
          <a:xfrm>
            <a:off x="2927350" y="2987675"/>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995" name="Freeform 7"/>
          <p:cNvSpPr>
            <a:spLocks/>
          </p:cNvSpPr>
          <p:nvPr/>
        </p:nvSpPr>
        <p:spPr bwMode="auto">
          <a:xfrm>
            <a:off x="3573463" y="3567113"/>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1996" name="Text Box 8"/>
          <p:cNvSpPr txBox="1">
            <a:spLocks noChangeArrowheads="1"/>
          </p:cNvSpPr>
          <p:nvPr/>
        </p:nvSpPr>
        <p:spPr bwMode="auto">
          <a:xfrm>
            <a:off x="5407025" y="3297238"/>
            <a:ext cx="16866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“Send me anything</a:t>
            </a:r>
          </a:p>
          <a:p>
            <a:pPr algn="l">
              <a:spcBef>
                <a:spcPct val="0"/>
              </a:spcBef>
            </a:pPr>
            <a:r>
              <a:rPr lang="en-US" sz="1400">
                <a:latin typeface="+mn-lt"/>
              </a:rPr>
              <a:t>with addresses </a:t>
            </a:r>
          </a:p>
          <a:p>
            <a:pPr algn="l">
              <a:spcBef>
                <a:spcPct val="0"/>
              </a:spcBef>
            </a:pPr>
            <a:r>
              <a:rPr lang="en-US" sz="1400">
                <a:latin typeface="+mn-lt"/>
              </a:rPr>
              <a:t>beginning </a:t>
            </a:r>
          </a:p>
          <a:p>
            <a:pPr algn="l">
              <a:spcBef>
                <a:spcPct val="0"/>
              </a:spcBef>
            </a:pPr>
            <a:r>
              <a:rPr lang="en-US" sz="1400">
                <a:latin typeface="+mn-lt"/>
              </a:rPr>
              <a:t>200.23.16.0/20”</a:t>
            </a:r>
          </a:p>
        </p:txBody>
      </p:sp>
      <p:grpSp>
        <p:nvGrpSpPr>
          <p:cNvPr id="41997" name="Group 9"/>
          <p:cNvGrpSpPr>
            <a:grpSpLocks/>
          </p:cNvGrpSpPr>
          <p:nvPr/>
        </p:nvGrpSpPr>
        <p:grpSpPr bwMode="auto">
          <a:xfrm>
            <a:off x="758825" y="2760663"/>
            <a:ext cx="2338388" cy="404812"/>
            <a:chOff x="1004" y="1639"/>
            <a:chExt cx="1473" cy="255"/>
          </a:xfrm>
        </p:grpSpPr>
        <p:sp>
          <p:nvSpPr>
            <p:cNvPr id="42030" name="Freeform 10"/>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2031" name="Text Box 11"/>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200.23.16.0/23</a:t>
              </a:r>
              <a:endParaRPr lang="en-US">
                <a:latin typeface="+mn-lt"/>
              </a:endParaRPr>
            </a:p>
          </p:txBody>
        </p:sp>
      </p:grpSp>
      <p:grpSp>
        <p:nvGrpSpPr>
          <p:cNvPr id="41998" name="Group 12"/>
          <p:cNvGrpSpPr>
            <a:grpSpLocks/>
          </p:cNvGrpSpPr>
          <p:nvPr/>
        </p:nvGrpSpPr>
        <p:grpSpPr bwMode="auto">
          <a:xfrm>
            <a:off x="787400" y="3351213"/>
            <a:ext cx="2338388" cy="404812"/>
            <a:chOff x="1004" y="1639"/>
            <a:chExt cx="1473" cy="255"/>
          </a:xfrm>
        </p:grpSpPr>
        <p:sp>
          <p:nvSpPr>
            <p:cNvPr id="42028" name="Freeform 1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2029" name="Text Box 14"/>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200.23.18.0/23</a:t>
              </a:r>
              <a:endParaRPr lang="en-US">
                <a:latin typeface="+mn-lt"/>
              </a:endParaRPr>
            </a:p>
          </p:txBody>
        </p:sp>
      </p:grpSp>
      <p:grpSp>
        <p:nvGrpSpPr>
          <p:cNvPr id="41999" name="Group 15"/>
          <p:cNvGrpSpPr>
            <a:grpSpLocks/>
          </p:cNvGrpSpPr>
          <p:nvPr/>
        </p:nvGrpSpPr>
        <p:grpSpPr bwMode="auto">
          <a:xfrm>
            <a:off x="701675" y="4770438"/>
            <a:ext cx="2338388" cy="404812"/>
            <a:chOff x="1004" y="1639"/>
            <a:chExt cx="1473" cy="255"/>
          </a:xfrm>
        </p:grpSpPr>
        <p:sp>
          <p:nvSpPr>
            <p:cNvPr id="42026" name="Freeform 16"/>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2027" name="Text Box 17"/>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200.23.30.0/23</a:t>
              </a:r>
              <a:endParaRPr lang="en-US">
                <a:latin typeface="+mn-lt"/>
              </a:endParaRPr>
            </a:p>
          </p:txBody>
        </p:sp>
      </p:grpSp>
      <p:sp>
        <p:nvSpPr>
          <p:cNvPr id="42000" name="Text Box 18"/>
          <p:cNvSpPr txBox="1">
            <a:spLocks noChangeArrowheads="1"/>
          </p:cNvSpPr>
          <p:nvPr/>
        </p:nvSpPr>
        <p:spPr bwMode="auto">
          <a:xfrm>
            <a:off x="3606800" y="4002088"/>
            <a:ext cx="631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ISP A</a:t>
            </a:r>
            <a:endParaRPr lang="en-US">
              <a:latin typeface="+mn-lt"/>
            </a:endParaRPr>
          </a:p>
        </p:txBody>
      </p:sp>
      <p:sp>
        <p:nvSpPr>
          <p:cNvPr id="42001" name="Freeform 19"/>
          <p:cNvSpPr>
            <a:spLocks/>
          </p:cNvSpPr>
          <p:nvPr/>
        </p:nvSpPr>
        <p:spPr bwMode="auto">
          <a:xfrm>
            <a:off x="7169150" y="3184525"/>
            <a:ext cx="730250" cy="2535238"/>
          </a:xfrm>
          <a:custGeom>
            <a:avLst/>
            <a:gdLst>
              <a:gd name="T0" fmla="*/ 2147483647 w 460"/>
              <a:gd name="T1" fmla="*/ 2147483647 h 1597"/>
              <a:gd name="T2" fmla="*/ 2147483647 w 460"/>
              <a:gd name="T3" fmla="*/ 2147483647 h 1597"/>
              <a:gd name="T4" fmla="*/ 2147483647 w 460"/>
              <a:gd name="T5" fmla="*/ 2147483647 h 1597"/>
              <a:gd name="T6" fmla="*/ 2147483647 w 460"/>
              <a:gd name="T7" fmla="*/ 2147483647 h 1597"/>
              <a:gd name="T8" fmla="*/ 2147483647 w 460"/>
              <a:gd name="T9" fmla="*/ 2147483647 h 1597"/>
              <a:gd name="T10" fmla="*/ 2147483647 w 460"/>
              <a:gd name="T11" fmla="*/ 2147483647 h 1597"/>
              <a:gd name="T12" fmla="*/ 2147483647 w 460"/>
              <a:gd name="T13" fmla="*/ 2147483647 h 1597"/>
              <a:gd name="T14" fmla="*/ 2147483647 w 460"/>
              <a:gd name="T15" fmla="*/ 2147483647 h 1597"/>
              <a:gd name="T16" fmla="*/ 2147483647 w 460"/>
              <a:gd name="T17" fmla="*/ 2147483647 h 1597"/>
              <a:gd name="T18" fmla="*/ 2147483647 w 460"/>
              <a:gd name="T19" fmla="*/ 2147483647 h 1597"/>
              <a:gd name="T20" fmla="*/ 2147483647 w 460"/>
              <a:gd name="T21" fmla="*/ 2147483647 h 1597"/>
              <a:gd name="T22" fmla="*/ 2147483647 w 460"/>
              <a:gd name="T23" fmla="*/ 2147483647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
              <a:gd name="T37" fmla="*/ 0 h 1597"/>
              <a:gd name="T38" fmla="*/ 460 w 460"/>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 h="1597">
                <a:moveTo>
                  <a:pt x="328" y="56"/>
                </a:moveTo>
                <a:cubicBezTo>
                  <a:pt x="247" y="0"/>
                  <a:pt x="253" y="138"/>
                  <a:pt x="208" y="218"/>
                </a:cubicBezTo>
                <a:cubicBezTo>
                  <a:pt x="163" y="298"/>
                  <a:pt x="91" y="419"/>
                  <a:pt x="58" y="536"/>
                </a:cubicBezTo>
                <a:cubicBezTo>
                  <a:pt x="25" y="653"/>
                  <a:pt x="0" y="822"/>
                  <a:pt x="7" y="919"/>
                </a:cubicBezTo>
                <a:cubicBezTo>
                  <a:pt x="14" y="1016"/>
                  <a:pt x="64" y="1046"/>
                  <a:pt x="100" y="1118"/>
                </a:cubicBezTo>
                <a:cubicBezTo>
                  <a:pt x="136" y="1190"/>
                  <a:pt x="166" y="1278"/>
                  <a:pt x="220" y="1352"/>
                </a:cubicBezTo>
                <a:cubicBezTo>
                  <a:pt x="274" y="1426"/>
                  <a:pt x="388" y="1597"/>
                  <a:pt x="424" y="1562"/>
                </a:cubicBezTo>
                <a:cubicBezTo>
                  <a:pt x="460" y="1527"/>
                  <a:pt x="436" y="1228"/>
                  <a:pt x="436" y="1142"/>
                </a:cubicBezTo>
                <a:cubicBezTo>
                  <a:pt x="436" y="1056"/>
                  <a:pt x="439" y="1094"/>
                  <a:pt x="424" y="1046"/>
                </a:cubicBezTo>
                <a:cubicBezTo>
                  <a:pt x="409" y="998"/>
                  <a:pt x="365" y="928"/>
                  <a:pt x="346" y="854"/>
                </a:cubicBezTo>
                <a:cubicBezTo>
                  <a:pt x="327" y="780"/>
                  <a:pt x="313" y="735"/>
                  <a:pt x="310" y="602"/>
                </a:cubicBezTo>
                <a:cubicBezTo>
                  <a:pt x="307" y="469"/>
                  <a:pt x="324" y="170"/>
                  <a:pt x="328" y="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2002" name="Text Box 20"/>
          <p:cNvSpPr txBox="1">
            <a:spLocks noChangeArrowheads="1"/>
          </p:cNvSpPr>
          <p:nvPr/>
        </p:nvSpPr>
        <p:spPr bwMode="auto">
          <a:xfrm>
            <a:off x="758825" y="2506663"/>
            <a:ext cx="13484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0</a:t>
            </a:r>
          </a:p>
        </p:txBody>
      </p:sp>
      <p:sp>
        <p:nvSpPr>
          <p:cNvPr id="42003" name="Text Box 21"/>
          <p:cNvSpPr txBox="1">
            <a:spLocks noChangeArrowheads="1"/>
          </p:cNvSpPr>
          <p:nvPr/>
        </p:nvSpPr>
        <p:spPr bwMode="auto">
          <a:xfrm>
            <a:off x="787400" y="4516438"/>
            <a:ext cx="13484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7</a:t>
            </a:r>
          </a:p>
        </p:txBody>
      </p:sp>
      <p:sp>
        <p:nvSpPr>
          <p:cNvPr id="42004" name="Text Box 22"/>
          <p:cNvSpPr txBox="1">
            <a:spLocks noChangeArrowheads="1"/>
          </p:cNvSpPr>
          <p:nvPr/>
        </p:nvSpPr>
        <p:spPr bwMode="auto">
          <a:xfrm>
            <a:off x="7407275" y="4325938"/>
            <a:ext cx="790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Internet</a:t>
            </a:r>
          </a:p>
        </p:txBody>
      </p:sp>
      <p:sp>
        <p:nvSpPr>
          <p:cNvPr id="42005" name="Text Box 23"/>
          <p:cNvSpPr txBox="1">
            <a:spLocks noChangeArrowheads="1"/>
          </p:cNvSpPr>
          <p:nvPr/>
        </p:nvSpPr>
        <p:spPr bwMode="auto">
          <a:xfrm>
            <a:off x="768350" y="3154363"/>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1</a:t>
            </a:r>
          </a:p>
        </p:txBody>
      </p:sp>
      <p:sp>
        <p:nvSpPr>
          <p:cNvPr id="42006" name="Freeform 24"/>
          <p:cNvSpPr>
            <a:spLocks/>
          </p:cNvSpPr>
          <p:nvPr/>
        </p:nvSpPr>
        <p:spPr bwMode="auto">
          <a:xfrm>
            <a:off x="3516313" y="4881563"/>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2007" name="Text Box 25"/>
          <p:cNvSpPr txBox="1">
            <a:spLocks noChangeArrowheads="1"/>
          </p:cNvSpPr>
          <p:nvPr/>
        </p:nvSpPr>
        <p:spPr bwMode="auto">
          <a:xfrm>
            <a:off x="3816350" y="5259388"/>
            <a:ext cx="661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ISP B</a:t>
            </a:r>
            <a:endParaRPr lang="en-US">
              <a:latin typeface="+mn-lt"/>
            </a:endParaRPr>
          </a:p>
        </p:txBody>
      </p:sp>
      <p:sp>
        <p:nvSpPr>
          <p:cNvPr id="42008" name="Freeform 26"/>
          <p:cNvSpPr>
            <a:spLocks/>
          </p:cNvSpPr>
          <p:nvPr/>
        </p:nvSpPr>
        <p:spPr bwMode="auto">
          <a:xfrm flipV="1">
            <a:off x="5241925" y="4902200"/>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tr-TR">
              <a:latin typeface="+mn-lt"/>
            </a:endParaRPr>
          </a:p>
        </p:txBody>
      </p:sp>
      <p:sp>
        <p:nvSpPr>
          <p:cNvPr id="42009" name="Line 29"/>
          <p:cNvSpPr>
            <a:spLocks noChangeShapeType="1"/>
          </p:cNvSpPr>
          <p:nvPr/>
        </p:nvSpPr>
        <p:spPr bwMode="auto">
          <a:xfrm flipV="1">
            <a:off x="3143250" y="5759450"/>
            <a:ext cx="422275" cy="120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2010" name="Text Box 30"/>
          <p:cNvSpPr txBox="1">
            <a:spLocks noChangeArrowheads="1"/>
          </p:cNvSpPr>
          <p:nvPr/>
        </p:nvSpPr>
        <p:spPr bwMode="auto">
          <a:xfrm>
            <a:off x="5530850" y="5154613"/>
            <a:ext cx="16866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“Send me anything</a:t>
            </a:r>
          </a:p>
          <a:p>
            <a:pPr algn="l">
              <a:spcBef>
                <a:spcPct val="0"/>
              </a:spcBef>
            </a:pPr>
            <a:r>
              <a:rPr lang="en-US" sz="1400">
                <a:latin typeface="+mn-lt"/>
              </a:rPr>
              <a:t>with addresses </a:t>
            </a:r>
          </a:p>
          <a:p>
            <a:pPr algn="l">
              <a:spcBef>
                <a:spcPct val="0"/>
              </a:spcBef>
            </a:pPr>
            <a:r>
              <a:rPr lang="en-US" sz="1400">
                <a:latin typeface="+mn-lt"/>
              </a:rPr>
              <a:t>beginning </a:t>
            </a:r>
          </a:p>
          <a:p>
            <a:pPr algn="l">
              <a:spcBef>
                <a:spcPct val="0"/>
              </a:spcBef>
            </a:pPr>
            <a:r>
              <a:rPr lang="en-US" sz="1400">
                <a:latin typeface="+mn-lt"/>
              </a:rPr>
              <a:t>199.31.0.0/16”</a:t>
            </a:r>
          </a:p>
        </p:txBody>
      </p:sp>
      <p:grpSp>
        <p:nvGrpSpPr>
          <p:cNvPr id="42011" name="Group 31"/>
          <p:cNvGrpSpPr>
            <a:grpSpLocks/>
          </p:cNvGrpSpPr>
          <p:nvPr/>
        </p:nvGrpSpPr>
        <p:grpSpPr bwMode="auto">
          <a:xfrm>
            <a:off x="806450" y="3941763"/>
            <a:ext cx="2338388" cy="404812"/>
            <a:chOff x="1004" y="1639"/>
            <a:chExt cx="1473" cy="255"/>
          </a:xfrm>
        </p:grpSpPr>
        <p:sp>
          <p:nvSpPr>
            <p:cNvPr id="42024" name="Freeform 32"/>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2025" name="Text Box 33"/>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200.23.20.0/23</a:t>
              </a:r>
              <a:endParaRPr lang="en-US">
                <a:latin typeface="+mn-lt"/>
              </a:endParaRPr>
            </a:p>
          </p:txBody>
        </p:sp>
      </p:grpSp>
      <p:sp>
        <p:nvSpPr>
          <p:cNvPr id="42012" name="Text Box 34"/>
          <p:cNvSpPr txBox="1">
            <a:spLocks noChangeArrowheads="1"/>
          </p:cNvSpPr>
          <p:nvPr/>
        </p:nvSpPr>
        <p:spPr bwMode="auto">
          <a:xfrm>
            <a:off x="787400" y="3744913"/>
            <a:ext cx="13484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2</a:t>
            </a:r>
          </a:p>
        </p:txBody>
      </p:sp>
      <p:grpSp>
        <p:nvGrpSpPr>
          <p:cNvPr id="42013" name="Group 35"/>
          <p:cNvGrpSpPr>
            <a:grpSpLocks/>
          </p:cNvGrpSpPr>
          <p:nvPr/>
        </p:nvGrpSpPr>
        <p:grpSpPr bwMode="auto">
          <a:xfrm>
            <a:off x="2155826" y="4205288"/>
            <a:ext cx="258763" cy="666750"/>
            <a:chOff x="870" y="2945"/>
            <a:chExt cx="163" cy="420"/>
          </a:xfrm>
        </p:grpSpPr>
        <p:sp>
          <p:nvSpPr>
            <p:cNvPr id="42021" name="Text Box 36"/>
            <p:cNvSpPr txBox="1">
              <a:spLocks noChangeArrowheads="1"/>
            </p:cNvSpPr>
            <p:nvPr/>
          </p:nvSpPr>
          <p:spPr bwMode="auto">
            <a:xfrm>
              <a:off x="872" y="2945"/>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2022" name="Text Box 37"/>
            <p:cNvSpPr txBox="1">
              <a:spLocks noChangeArrowheads="1"/>
            </p:cNvSpPr>
            <p:nvPr/>
          </p:nvSpPr>
          <p:spPr bwMode="auto">
            <a:xfrm>
              <a:off x="870" y="3030"/>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2023" name="Text Box 38"/>
            <p:cNvSpPr txBox="1">
              <a:spLocks noChangeArrowheads="1"/>
            </p:cNvSpPr>
            <p:nvPr/>
          </p:nvSpPr>
          <p:spPr bwMode="auto">
            <a:xfrm>
              <a:off x="871" y="3113"/>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grpSp>
      <p:grpSp>
        <p:nvGrpSpPr>
          <p:cNvPr id="42014" name="Group 39"/>
          <p:cNvGrpSpPr>
            <a:grpSpLocks/>
          </p:cNvGrpSpPr>
          <p:nvPr/>
        </p:nvGrpSpPr>
        <p:grpSpPr bwMode="auto">
          <a:xfrm>
            <a:off x="3184526" y="3910013"/>
            <a:ext cx="258763" cy="666750"/>
            <a:chOff x="870" y="2945"/>
            <a:chExt cx="163" cy="420"/>
          </a:xfrm>
        </p:grpSpPr>
        <p:sp>
          <p:nvSpPr>
            <p:cNvPr id="42018" name="Text Box 40"/>
            <p:cNvSpPr txBox="1">
              <a:spLocks noChangeArrowheads="1"/>
            </p:cNvSpPr>
            <p:nvPr/>
          </p:nvSpPr>
          <p:spPr bwMode="auto">
            <a:xfrm>
              <a:off x="872" y="2945"/>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2019" name="Text Box 41"/>
            <p:cNvSpPr txBox="1">
              <a:spLocks noChangeArrowheads="1"/>
            </p:cNvSpPr>
            <p:nvPr/>
          </p:nvSpPr>
          <p:spPr bwMode="auto">
            <a:xfrm>
              <a:off x="870" y="3030"/>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2020" name="Text Box 42"/>
            <p:cNvSpPr txBox="1">
              <a:spLocks noChangeArrowheads="1"/>
            </p:cNvSpPr>
            <p:nvPr/>
          </p:nvSpPr>
          <p:spPr bwMode="auto">
            <a:xfrm>
              <a:off x="871" y="3113"/>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grpSp>
      <p:grpSp>
        <p:nvGrpSpPr>
          <p:cNvPr id="42015" name="Group 44"/>
          <p:cNvGrpSpPr>
            <a:grpSpLocks/>
          </p:cNvGrpSpPr>
          <p:nvPr/>
        </p:nvGrpSpPr>
        <p:grpSpPr bwMode="auto">
          <a:xfrm>
            <a:off x="889000" y="5583238"/>
            <a:ext cx="2338388" cy="593725"/>
            <a:chOff x="1004" y="1639"/>
            <a:chExt cx="1473" cy="255"/>
          </a:xfrm>
        </p:grpSpPr>
        <p:sp>
          <p:nvSpPr>
            <p:cNvPr id="42016" name="Freeform 45"/>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2017" name="Text Box 46"/>
            <p:cNvSpPr txBox="1">
              <a:spLocks noChangeArrowheads="1"/>
            </p:cNvSpPr>
            <p:nvPr/>
          </p:nvSpPr>
          <p:spPr bwMode="auto">
            <a:xfrm>
              <a:off x="1226" y="1649"/>
              <a:ext cx="996" cy="158"/>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199.31.0.0/16</a:t>
              </a:r>
            </a:p>
          </p:txBody>
        </p:sp>
      </p:grpSp>
    </p:spTree>
    <p:extLst>
      <p:ext uri="{BB962C8B-B14F-4D97-AF65-F5344CB8AC3E}">
        <p14:creationId xmlns:p14="http://schemas.microsoft.com/office/powerpoint/2010/main" val="14289153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4C49C70E-90B4-4C97-9C46-D1992AF0D9D0}" type="datetime1">
              <a:rPr lang="en-US" smtClean="0">
                <a:latin typeface="Verdana" pitchFamily="34" charset="0"/>
              </a:rPr>
              <a:pPr/>
              <a:t>4/12/2017</a:t>
            </a:fld>
            <a:endParaRPr lang="en-US" smtClean="0">
              <a:latin typeface="Verdana" pitchFamily="34" charset="0"/>
            </a:endParaRPr>
          </a:p>
        </p:txBody>
      </p:sp>
      <p:sp>
        <p:nvSpPr>
          <p:cNvPr id="4301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430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DB3D718A-DD9A-4A6B-8B42-DB074936D2FD}" type="slidenum">
              <a:rPr lang="en-US" smtClean="0">
                <a:latin typeface="Verdana" pitchFamily="34" charset="0"/>
              </a:rPr>
              <a:pPr/>
              <a:t>52</a:t>
            </a:fld>
            <a:endParaRPr lang="en-US" smtClean="0">
              <a:latin typeface="Verdana" pitchFamily="34" charset="0"/>
            </a:endParaRPr>
          </a:p>
        </p:txBody>
      </p:sp>
      <p:sp>
        <p:nvSpPr>
          <p:cNvPr id="43013" name="Rectangle 2"/>
          <p:cNvSpPr>
            <a:spLocks noGrp="1" noChangeArrowheads="1"/>
          </p:cNvSpPr>
          <p:nvPr>
            <p:ph type="title"/>
          </p:nvPr>
        </p:nvSpPr>
        <p:spPr>
          <a:xfrm>
            <a:off x="490538" y="374650"/>
            <a:ext cx="8316912" cy="1143000"/>
          </a:xfrm>
        </p:spPr>
        <p:txBody>
          <a:bodyPr/>
          <a:lstStyle/>
          <a:p>
            <a:pPr eaLnBrk="1" hangingPunct="1"/>
            <a:r>
              <a:rPr lang="en-US" sz="3200" smtClean="0"/>
              <a:t>Hierarchical addressing: more specific routes</a:t>
            </a:r>
            <a:endParaRPr lang="en-US" smtClean="0"/>
          </a:p>
        </p:txBody>
      </p:sp>
      <p:sp>
        <p:nvSpPr>
          <p:cNvPr id="43014" name="Text Box 3"/>
          <p:cNvSpPr txBox="1">
            <a:spLocks noChangeArrowheads="1"/>
          </p:cNvSpPr>
          <p:nvPr/>
        </p:nvSpPr>
        <p:spPr bwMode="auto">
          <a:xfrm>
            <a:off x="820738" y="1420813"/>
            <a:ext cx="6246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Organization 1 is moved to ISP B</a:t>
            </a:r>
          </a:p>
          <a:p>
            <a:pPr algn="l">
              <a:spcBef>
                <a:spcPct val="0"/>
              </a:spcBef>
            </a:pPr>
            <a:r>
              <a:rPr lang="en-US">
                <a:latin typeface="+mn-lt"/>
              </a:rPr>
              <a:t>IP addresses of the hosts in Organization 1 are maintained.</a:t>
            </a:r>
          </a:p>
        </p:txBody>
      </p:sp>
      <p:sp>
        <p:nvSpPr>
          <p:cNvPr id="43015" name="Freeform 4"/>
          <p:cNvSpPr>
            <a:spLocks/>
          </p:cNvSpPr>
          <p:nvPr/>
        </p:nvSpPr>
        <p:spPr bwMode="auto">
          <a:xfrm>
            <a:off x="5164138" y="3836988"/>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tr-TR">
              <a:latin typeface="+mn-lt"/>
            </a:endParaRPr>
          </a:p>
        </p:txBody>
      </p:sp>
      <p:sp>
        <p:nvSpPr>
          <p:cNvPr id="43016" name="Line 5"/>
          <p:cNvSpPr>
            <a:spLocks noChangeShapeType="1"/>
          </p:cNvSpPr>
          <p:nvPr/>
        </p:nvSpPr>
        <p:spPr bwMode="auto">
          <a:xfrm flipV="1">
            <a:off x="2820988" y="4113213"/>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3017" name="Line 7"/>
          <p:cNvSpPr>
            <a:spLocks noChangeShapeType="1"/>
          </p:cNvSpPr>
          <p:nvPr/>
        </p:nvSpPr>
        <p:spPr bwMode="auto">
          <a:xfrm>
            <a:off x="2916238" y="2703513"/>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3018" name="Freeform 8"/>
          <p:cNvSpPr>
            <a:spLocks/>
          </p:cNvSpPr>
          <p:nvPr/>
        </p:nvSpPr>
        <p:spPr bwMode="auto">
          <a:xfrm>
            <a:off x="3562350" y="3282950"/>
            <a:ext cx="1773238" cy="979488"/>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19" name="Text Box 9"/>
          <p:cNvSpPr txBox="1">
            <a:spLocks noChangeArrowheads="1"/>
          </p:cNvSpPr>
          <p:nvPr/>
        </p:nvSpPr>
        <p:spPr bwMode="auto">
          <a:xfrm>
            <a:off x="5395913" y="3013075"/>
            <a:ext cx="16866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“Send me anything</a:t>
            </a:r>
          </a:p>
          <a:p>
            <a:pPr algn="l">
              <a:spcBef>
                <a:spcPct val="0"/>
              </a:spcBef>
            </a:pPr>
            <a:r>
              <a:rPr lang="en-US" sz="1400">
                <a:latin typeface="+mn-lt"/>
              </a:rPr>
              <a:t>with addresses </a:t>
            </a:r>
          </a:p>
          <a:p>
            <a:pPr algn="l">
              <a:spcBef>
                <a:spcPct val="0"/>
              </a:spcBef>
            </a:pPr>
            <a:r>
              <a:rPr lang="en-US" sz="1400">
                <a:latin typeface="+mn-lt"/>
              </a:rPr>
              <a:t>beginning </a:t>
            </a:r>
          </a:p>
          <a:p>
            <a:pPr algn="l">
              <a:spcBef>
                <a:spcPct val="0"/>
              </a:spcBef>
            </a:pPr>
            <a:r>
              <a:rPr lang="en-US" sz="1400">
                <a:latin typeface="+mn-lt"/>
              </a:rPr>
              <a:t>200.23.16.0/20”</a:t>
            </a:r>
          </a:p>
        </p:txBody>
      </p:sp>
      <p:grpSp>
        <p:nvGrpSpPr>
          <p:cNvPr id="43020" name="Group 10"/>
          <p:cNvGrpSpPr>
            <a:grpSpLocks/>
          </p:cNvGrpSpPr>
          <p:nvPr/>
        </p:nvGrpSpPr>
        <p:grpSpPr bwMode="auto">
          <a:xfrm>
            <a:off x="747713" y="2476500"/>
            <a:ext cx="2338387" cy="404813"/>
            <a:chOff x="1004" y="1639"/>
            <a:chExt cx="1473" cy="255"/>
          </a:xfrm>
        </p:grpSpPr>
        <p:sp>
          <p:nvSpPr>
            <p:cNvPr id="43054" name="Freeform 11"/>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55" name="Text Box 12"/>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200.23.16.0/23</a:t>
              </a:r>
              <a:endParaRPr lang="en-US">
                <a:latin typeface="+mn-lt"/>
              </a:endParaRPr>
            </a:p>
          </p:txBody>
        </p:sp>
      </p:grpSp>
      <p:grpSp>
        <p:nvGrpSpPr>
          <p:cNvPr id="43021" name="Group 13"/>
          <p:cNvGrpSpPr>
            <a:grpSpLocks/>
          </p:cNvGrpSpPr>
          <p:nvPr/>
        </p:nvGrpSpPr>
        <p:grpSpPr bwMode="auto">
          <a:xfrm>
            <a:off x="550863" y="5146675"/>
            <a:ext cx="2338387" cy="404813"/>
            <a:chOff x="1004" y="1639"/>
            <a:chExt cx="1473" cy="255"/>
          </a:xfrm>
        </p:grpSpPr>
        <p:sp>
          <p:nvSpPr>
            <p:cNvPr id="43052" name="Freeform 14"/>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53" name="Text Box 15"/>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200.23.18.0/23</a:t>
              </a:r>
              <a:endParaRPr lang="en-US">
                <a:latin typeface="+mn-lt"/>
              </a:endParaRPr>
            </a:p>
          </p:txBody>
        </p:sp>
      </p:grpSp>
      <p:grpSp>
        <p:nvGrpSpPr>
          <p:cNvPr id="43022" name="Group 16"/>
          <p:cNvGrpSpPr>
            <a:grpSpLocks/>
          </p:cNvGrpSpPr>
          <p:nvPr/>
        </p:nvGrpSpPr>
        <p:grpSpPr bwMode="auto">
          <a:xfrm>
            <a:off x="690563" y="4486275"/>
            <a:ext cx="2338387" cy="404813"/>
            <a:chOff x="1004" y="1639"/>
            <a:chExt cx="1473" cy="255"/>
          </a:xfrm>
        </p:grpSpPr>
        <p:sp>
          <p:nvSpPr>
            <p:cNvPr id="43050" name="Freeform 17"/>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51" name="Text Box 18"/>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200.23.30.0/23</a:t>
              </a:r>
              <a:endParaRPr lang="en-US">
                <a:latin typeface="+mn-lt"/>
              </a:endParaRPr>
            </a:p>
          </p:txBody>
        </p:sp>
      </p:grpSp>
      <p:sp>
        <p:nvSpPr>
          <p:cNvPr id="43023" name="Text Box 19"/>
          <p:cNvSpPr txBox="1">
            <a:spLocks noChangeArrowheads="1"/>
          </p:cNvSpPr>
          <p:nvPr/>
        </p:nvSpPr>
        <p:spPr bwMode="auto">
          <a:xfrm>
            <a:off x="3595688" y="3717925"/>
            <a:ext cx="631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ISP A</a:t>
            </a:r>
            <a:endParaRPr lang="en-US">
              <a:latin typeface="+mn-lt"/>
            </a:endParaRPr>
          </a:p>
        </p:txBody>
      </p:sp>
      <p:sp>
        <p:nvSpPr>
          <p:cNvPr id="43024" name="Freeform 20"/>
          <p:cNvSpPr>
            <a:spLocks/>
          </p:cNvSpPr>
          <p:nvPr/>
        </p:nvSpPr>
        <p:spPr bwMode="auto">
          <a:xfrm>
            <a:off x="7158038" y="2900363"/>
            <a:ext cx="730250" cy="2535237"/>
          </a:xfrm>
          <a:custGeom>
            <a:avLst/>
            <a:gdLst>
              <a:gd name="T0" fmla="*/ 2147483647 w 460"/>
              <a:gd name="T1" fmla="*/ 2147483647 h 1597"/>
              <a:gd name="T2" fmla="*/ 2147483647 w 460"/>
              <a:gd name="T3" fmla="*/ 2147483647 h 1597"/>
              <a:gd name="T4" fmla="*/ 2147483647 w 460"/>
              <a:gd name="T5" fmla="*/ 2147483647 h 1597"/>
              <a:gd name="T6" fmla="*/ 2147483647 w 460"/>
              <a:gd name="T7" fmla="*/ 2147483647 h 1597"/>
              <a:gd name="T8" fmla="*/ 2147483647 w 460"/>
              <a:gd name="T9" fmla="*/ 2147483647 h 1597"/>
              <a:gd name="T10" fmla="*/ 2147483647 w 460"/>
              <a:gd name="T11" fmla="*/ 2147483647 h 1597"/>
              <a:gd name="T12" fmla="*/ 2147483647 w 460"/>
              <a:gd name="T13" fmla="*/ 2147483647 h 1597"/>
              <a:gd name="T14" fmla="*/ 2147483647 w 460"/>
              <a:gd name="T15" fmla="*/ 2147483647 h 1597"/>
              <a:gd name="T16" fmla="*/ 2147483647 w 460"/>
              <a:gd name="T17" fmla="*/ 2147483647 h 1597"/>
              <a:gd name="T18" fmla="*/ 2147483647 w 460"/>
              <a:gd name="T19" fmla="*/ 2147483647 h 1597"/>
              <a:gd name="T20" fmla="*/ 2147483647 w 460"/>
              <a:gd name="T21" fmla="*/ 2147483647 h 1597"/>
              <a:gd name="T22" fmla="*/ 2147483647 w 460"/>
              <a:gd name="T23" fmla="*/ 2147483647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
              <a:gd name="T37" fmla="*/ 0 h 1597"/>
              <a:gd name="T38" fmla="*/ 460 w 460"/>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 h="1597">
                <a:moveTo>
                  <a:pt x="328" y="56"/>
                </a:moveTo>
                <a:cubicBezTo>
                  <a:pt x="247" y="0"/>
                  <a:pt x="253" y="138"/>
                  <a:pt x="208" y="218"/>
                </a:cubicBezTo>
                <a:cubicBezTo>
                  <a:pt x="163" y="298"/>
                  <a:pt x="91" y="419"/>
                  <a:pt x="58" y="536"/>
                </a:cubicBezTo>
                <a:cubicBezTo>
                  <a:pt x="25" y="653"/>
                  <a:pt x="0" y="822"/>
                  <a:pt x="7" y="919"/>
                </a:cubicBezTo>
                <a:cubicBezTo>
                  <a:pt x="14" y="1016"/>
                  <a:pt x="64" y="1046"/>
                  <a:pt x="100" y="1118"/>
                </a:cubicBezTo>
                <a:cubicBezTo>
                  <a:pt x="136" y="1190"/>
                  <a:pt x="166" y="1278"/>
                  <a:pt x="220" y="1352"/>
                </a:cubicBezTo>
                <a:cubicBezTo>
                  <a:pt x="274" y="1426"/>
                  <a:pt x="388" y="1597"/>
                  <a:pt x="424" y="1562"/>
                </a:cubicBezTo>
                <a:cubicBezTo>
                  <a:pt x="460" y="1527"/>
                  <a:pt x="436" y="1228"/>
                  <a:pt x="436" y="1142"/>
                </a:cubicBezTo>
                <a:cubicBezTo>
                  <a:pt x="436" y="1056"/>
                  <a:pt x="439" y="1094"/>
                  <a:pt x="424" y="1046"/>
                </a:cubicBezTo>
                <a:cubicBezTo>
                  <a:pt x="409" y="998"/>
                  <a:pt x="365" y="928"/>
                  <a:pt x="346" y="854"/>
                </a:cubicBezTo>
                <a:cubicBezTo>
                  <a:pt x="327" y="780"/>
                  <a:pt x="313" y="735"/>
                  <a:pt x="310" y="602"/>
                </a:cubicBezTo>
                <a:cubicBezTo>
                  <a:pt x="307" y="469"/>
                  <a:pt x="324" y="170"/>
                  <a:pt x="328" y="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25" name="Text Box 21"/>
          <p:cNvSpPr txBox="1">
            <a:spLocks noChangeArrowheads="1"/>
          </p:cNvSpPr>
          <p:nvPr/>
        </p:nvSpPr>
        <p:spPr bwMode="auto">
          <a:xfrm>
            <a:off x="747713" y="2222500"/>
            <a:ext cx="13484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0</a:t>
            </a:r>
          </a:p>
        </p:txBody>
      </p:sp>
      <p:sp>
        <p:nvSpPr>
          <p:cNvPr id="43026" name="Text Box 22"/>
          <p:cNvSpPr txBox="1">
            <a:spLocks noChangeArrowheads="1"/>
          </p:cNvSpPr>
          <p:nvPr/>
        </p:nvSpPr>
        <p:spPr bwMode="auto">
          <a:xfrm>
            <a:off x="776288" y="4232275"/>
            <a:ext cx="13484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7</a:t>
            </a:r>
          </a:p>
        </p:txBody>
      </p:sp>
      <p:sp>
        <p:nvSpPr>
          <p:cNvPr id="43027" name="Text Box 23"/>
          <p:cNvSpPr txBox="1">
            <a:spLocks noChangeArrowheads="1"/>
          </p:cNvSpPr>
          <p:nvPr/>
        </p:nvSpPr>
        <p:spPr bwMode="auto">
          <a:xfrm>
            <a:off x="7396163" y="4041775"/>
            <a:ext cx="790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Internet</a:t>
            </a:r>
          </a:p>
        </p:txBody>
      </p:sp>
      <p:sp>
        <p:nvSpPr>
          <p:cNvPr id="43028" name="Text Box 24"/>
          <p:cNvSpPr txBox="1">
            <a:spLocks noChangeArrowheads="1"/>
          </p:cNvSpPr>
          <p:nvPr/>
        </p:nvSpPr>
        <p:spPr bwMode="auto">
          <a:xfrm>
            <a:off x="938213" y="4919663"/>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1</a:t>
            </a:r>
          </a:p>
        </p:txBody>
      </p:sp>
      <p:sp>
        <p:nvSpPr>
          <p:cNvPr id="43029" name="Freeform 25"/>
          <p:cNvSpPr>
            <a:spLocks/>
          </p:cNvSpPr>
          <p:nvPr/>
        </p:nvSpPr>
        <p:spPr bwMode="auto">
          <a:xfrm>
            <a:off x="3505200" y="4597400"/>
            <a:ext cx="1773238" cy="979488"/>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30" name="Text Box 26"/>
          <p:cNvSpPr txBox="1">
            <a:spLocks noChangeArrowheads="1"/>
          </p:cNvSpPr>
          <p:nvPr/>
        </p:nvSpPr>
        <p:spPr bwMode="auto">
          <a:xfrm>
            <a:off x="3805238" y="4975225"/>
            <a:ext cx="661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ISP B</a:t>
            </a:r>
            <a:endParaRPr lang="en-US">
              <a:latin typeface="+mn-lt"/>
            </a:endParaRPr>
          </a:p>
        </p:txBody>
      </p:sp>
      <p:sp>
        <p:nvSpPr>
          <p:cNvPr id="43031" name="Freeform 27"/>
          <p:cNvSpPr>
            <a:spLocks/>
          </p:cNvSpPr>
          <p:nvPr/>
        </p:nvSpPr>
        <p:spPr bwMode="auto">
          <a:xfrm flipV="1">
            <a:off x="5230813" y="4618038"/>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tr-TR">
              <a:latin typeface="+mn-lt"/>
            </a:endParaRPr>
          </a:p>
        </p:txBody>
      </p:sp>
      <p:sp>
        <p:nvSpPr>
          <p:cNvPr id="43032" name="Line 28"/>
          <p:cNvSpPr>
            <a:spLocks noChangeShapeType="1"/>
          </p:cNvSpPr>
          <p:nvPr/>
        </p:nvSpPr>
        <p:spPr bwMode="auto">
          <a:xfrm flipV="1">
            <a:off x="2759075" y="5160963"/>
            <a:ext cx="747713" cy="130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3033" name="Text Box 31"/>
          <p:cNvSpPr txBox="1">
            <a:spLocks noChangeArrowheads="1"/>
          </p:cNvSpPr>
          <p:nvPr/>
        </p:nvSpPr>
        <p:spPr bwMode="auto">
          <a:xfrm>
            <a:off x="5519738" y="4870450"/>
            <a:ext cx="21034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“Send me anything</a:t>
            </a:r>
          </a:p>
          <a:p>
            <a:pPr algn="l">
              <a:spcBef>
                <a:spcPct val="0"/>
              </a:spcBef>
            </a:pPr>
            <a:r>
              <a:rPr lang="en-US" sz="1400">
                <a:latin typeface="+mn-lt"/>
              </a:rPr>
              <a:t>with addresses </a:t>
            </a:r>
          </a:p>
          <a:p>
            <a:pPr algn="l">
              <a:spcBef>
                <a:spcPct val="0"/>
              </a:spcBef>
            </a:pPr>
            <a:r>
              <a:rPr lang="en-US" sz="1400">
                <a:latin typeface="+mn-lt"/>
              </a:rPr>
              <a:t>beginning 199.31.0.0/16</a:t>
            </a:r>
          </a:p>
          <a:p>
            <a:pPr algn="l">
              <a:spcBef>
                <a:spcPct val="0"/>
              </a:spcBef>
            </a:pPr>
            <a:r>
              <a:rPr lang="en-US" sz="1400">
                <a:latin typeface="+mn-lt"/>
              </a:rPr>
              <a:t>or 200.23.18.0/23”</a:t>
            </a:r>
          </a:p>
        </p:txBody>
      </p:sp>
      <p:grpSp>
        <p:nvGrpSpPr>
          <p:cNvPr id="43034" name="Group 32"/>
          <p:cNvGrpSpPr>
            <a:grpSpLocks/>
          </p:cNvGrpSpPr>
          <p:nvPr/>
        </p:nvGrpSpPr>
        <p:grpSpPr bwMode="auto">
          <a:xfrm>
            <a:off x="795338" y="3657600"/>
            <a:ext cx="2338387" cy="404813"/>
            <a:chOff x="1004" y="1639"/>
            <a:chExt cx="1473" cy="255"/>
          </a:xfrm>
        </p:grpSpPr>
        <p:sp>
          <p:nvSpPr>
            <p:cNvPr id="43048" name="Freeform 3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49" name="Text Box 34"/>
            <p:cNvSpPr txBox="1">
              <a:spLocks noChangeArrowheads="1"/>
            </p:cNvSpPr>
            <p:nvPr/>
          </p:nvSpPr>
          <p:spPr bwMode="auto">
            <a:xfrm>
              <a:off x="1226" y="1667"/>
              <a:ext cx="979"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200.23.20.0/23</a:t>
              </a:r>
              <a:endParaRPr lang="en-US">
                <a:latin typeface="+mn-lt"/>
              </a:endParaRPr>
            </a:p>
          </p:txBody>
        </p:sp>
      </p:grpSp>
      <p:sp>
        <p:nvSpPr>
          <p:cNvPr id="43035" name="Text Box 35"/>
          <p:cNvSpPr txBox="1">
            <a:spLocks noChangeArrowheads="1"/>
          </p:cNvSpPr>
          <p:nvPr/>
        </p:nvSpPr>
        <p:spPr bwMode="auto">
          <a:xfrm>
            <a:off x="776288" y="3460750"/>
            <a:ext cx="13484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400">
                <a:latin typeface="+mn-lt"/>
              </a:rPr>
              <a:t>Organization 2</a:t>
            </a:r>
          </a:p>
        </p:txBody>
      </p:sp>
      <p:grpSp>
        <p:nvGrpSpPr>
          <p:cNvPr id="43036" name="Group 36"/>
          <p:cNvGrpSpPr>
            <a:grpSpLocks/>
          </p:cNvGrpSpPr>
          <p:nvPr/>
        </p:nvGrpSpPr>
        <p:grpSpPr bwMode="auto">
          <a:xfrm>
            <a:off x="2144718" y="3921125"/>
            <a:ext cx="258763" cy="666750"/>
            <a:chOff x="870" y="2945"/>
            <a:chExt cx="163" cy="420"/>
          </a:xfrm>
        </p:grpSpPr>
        <p:sp>
          <p:nvSpPr>
            <p:cNvPr id="43045" name="Text Box 37"/>
            <p:cNvSpPr txBox="1">
              <a:spLocks noChangeArrowheads="1"/>
            </p:cNvSpPr>
            <p:nvPr/>
          </p:nvSpPr>
          <p:spPr bwMode="auto">
            <a:xfrm>
              <a:off x="872" y="2945"/>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3046" name="Text Box 38"/>
            <p:cNvSpPr txBox="1">
              <a:spLocks noChangeArrowheads="1"/>
            </p:cNvSpPr>
            <p:nvPr/>
          </p:nvSpPr>
          <p:spPr bwMode="auto">
            <a:xfrm>
              <a:off x="870" y="3030"/>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3047" name="Text Box 39"/>
            <p:cNvSpPr txBox="1">
              <a:spLocks noChangeArrowheads="1"/>
            </p:cNvSpPr>
            <p:nvPr/>
          </p:nvSpPr>
          <p:spPr bwMode="auto">
            <a:xfrm>
              <a:off x="871" y="3113"/>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grpSp>
      <p:grpSp>
        <p:nvGrpSpPr>
          <p:cNvPr id="43037" name="Group 40"/>
          <p:cNvGrpSpPr>
            <a:grpSpLocks/>
          </p:cNvGrpSpPr>
          <p:nvPr/>
        </p:nvGrpSpPr>
        <p:grpSpPr bwMode="auto">
          <a:xfrm>
            <a:off x="3173418" y="3625850"/>
            <a:ext cx="258763" cy="666750"/>
            <a:chOff x="870" y="2945"/>
            <a:chExt cx="163" cy="420"/>
          </a:xfrm>
        </p:grpSpPr>
        <p:sp>
          <p:nvSpPr>
            <p:cNvPr id="43042" name="Text Box 41"/>
            <p:cNvSpPr txBox="1">
              <a:spLocks noChangeArrowheads="1"/>
            </p:cNvSpPr>
            <p:nvPr/>
          </p:nvSpPr>
          <p:spPr bwMode="auto">
            <a:xfrm>
              <a:off x="872" y="2945"/>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3043" name="Text Box 42"/>
            <p:cNvSpPr txBox="1">
              <a:spLocks noChangeArrowheads="1"/>
            </p:cNvSpPr>
            <p:nvPr/>
          </p:nvSpPr>
          <p:spPr bwMode="auto">
            <a:xfrm>
              <a:off x="870" y="3030"/>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sp>
          <p:nvSpPr>
            <p:cNvPr id="43044" name="Text Box 43"/>
            <p:cNvSpPr txBox="1">
              <a:spLocks noChangeArrowheads="1"/>
            </p:cNvSpPr>
            <p:nvPr/>
          </p:nvSpPr>
          <p:spPr bwMode="auto">
            <a:xfrm>
              <a:off x="871" y="3113"/>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2000" b="1">
                  <a:latin typeface="+mn-lt"/>
                </a:rPr>
                <a:t>.</a:t>
              </a:r>
              <a:endParaRPr lang="en-US" sz="2000">
                <a:latin typeface="+mn-lt"/>
              </a:endParaRPr>
            </a:p>
          </p:txBody>
        </p:sp>
      </p:grpSp>
      <p:sp>
        <p:nvSpPr>
          <p:cNvPr id="43038" name="Line 44"/>
          <p:cNvSpPr>
            <a:spLocks noChangeShapeType="1"/>
          </p:cNvSpPr>
          <p:nvPr/>
        </p:nvSpPr>
        <p:spPr bwMode="auto">
          <a:xfrm flipV="1">
            <a:off x="2570163" y="5307013"/>
            <a:ext cx="1003300" cy="573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nvGrpSpPr>
          <p:cNvPr id="43039" name="Group 45"/>
          <p:cNvGrpSpPr>
            <a:grpSpLocks/>
          </p:cNvGrpSpPr>
          <p:nvPr/>
        </p:nvGrpSpPr>
        <p:grpSpPr bwMode="auto">
          <a:xfrm>
            <a:off x="584200" y="5583238"/>
            <a:ext cx="2338388" cy="593725"/>
            <a:chOff x="1004" y="1639"/>
            <a:chExt cx="1473" cy="255"/>
          </a:xfrm>
        </p:grpSpPr>
        <p:sp>
          <p:nvSpPr>
            <p:cNvPr id="43040" name="Freeform 46"/>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43041" name="Text Box 47"/>
            <p:cNvSpPr txBox="1">
              <a:spLocks noChangeArrowheads="1"/>
            </p:cNvSpPr>
            <p:nvPr/>
          </p:nvSpPr>
          <p:spPr bwMode="auto">
            <a:xfrm>
              <a:off x="1226" y="1649"/>
              <a:ext cx="996" cy="158"/>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199.31.0.0/16</a:t>
              </a:r>
            </a:p>
          </p:txBody>
        </p:sp>
      </p:grpSp>
    </p:spTree>
    <p:extLst>
      <p:ext uri="{BB962C8B-B14F-4D97-AF65-F5344CB8AC3E}">
        <p14:creationId xmlns:p14="http://schemas.microsoft.com/office/powerpoint/2010/main" val="11217504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49C51963-C571-4C0F-8AD1-8D7C60FD0847}" type="datetime1">
              <a:rPr lang="en-US" smtClean="0">
                <a:latin typeface="Verdana" pitchFamily="34" charset="0"/>
              </a:rPr>
              <a:pPr/>
              <a:t>4/12/2017</a:t>
            </a:fld>
            <a:endParaRPr lang="en-US" smtClean="0">
              <a:latin typeface="Verdana" pitchFamily="34" charset="0"/>
            </a:endParaRPr>
          </a:p>
        </p:txBody>
      </p:sp>
      <p:sp>
        <p:nvSpPr>
          <p:cNvPr id="4710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4710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E6A4AC5-260A-4589-997F-059768A79E64}" type="slidenum">
              <a:rPr lang="en-US" smtClean="0">
                <a:latin typeface="Verdana" pitchFamily="34" charset="0"/>
              </a:rPr>
              <a:pPr/>
              <a:t>53</a:t>
            </a:fld>
            <a:endParaRPr lang="en-US" smtClean="0">
              <a:latin typeface="Verdana" pitchFamily="34" charset="0"/>
            </a:endParaRPr>
          </a:p>
        </p:txBody>
      </p:sp>
      <p:sp>
        <p:nvSpPr>
          <p:cNvPr id="47109" name="Rectangle 2"/>
          <p:cNvSpPr>
            <a:spLocks noGrp="1" noChangeArrowheads="1"/>
          </p:cNvSpPr>
          <p:nvPr>
            <p:ph type="title"/>
          </p:nvPr>
        </p:nvSpPr>
        <p:spPr>
          <a:xfrm>
            <a:off x="490538" y="374650"/>
            <a:ext cx="8316912" cy="1143000"/>
          </a:xfrm>
        </p:spPr>
        <p:txBody>
          <a:bodyPr/>
          <a:lstStyle/>
          <a:p>
            <a:pPr eaLnBrk="1" hangingPunct="1"/>
            <a:r>
              <a:rPr lang="en-US" sz="3200" smtClean="0"/>
              <a:t>Hierarchical addressing: Longest prefix Match (LPM)</a:t>
            </a:r>
          </a:p>
        </p:txBody>
      </p:sp>
      <p:sp>
        <p:nvSpPr>
          <p:cNvPr id="47110" name="Rectangle 58"/>
          <p:cNvSpPr>
            <a:spLocks noChangeArrowheads="1"/>
          </p:cNvSpPr>
          <p:nvPr/>
        </p:nvSpPr>
        <p:spPr bwMode="auto">
          <a:xfrm>
            <a:off x="392113" y="4276725"/>
            <a:ext cx="64071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0"/>
              </a:spcBef>
            </a:pPr>
            <a:r>
              <a:rPr lang="en-US" dirty="0">
                <a:latin typeface="+mn-lt"/>
              </a:rPr>
              <a:t>11001000  00010111  00010011  10011010    200.23.19.154</a:t>
            </a:r>
            <a:endParaRPr lang="en-US" dirty="0">
              <a:solidFill>
                <a:srgbClr val="FF0000"/>
              </a:solidFill>
              <a:latin typeface="+mn-lt"/>
            </a:endParaRPr>
          </a:p>
          <a:p>
            <a:pPr>
              <a:spcBef>
                <a:spcPct val="0"/>
              </a:spcBef>
            </a:pPr>
            <a:r>
              <a:rPr lang="en-US" dirty="0">
                <a:solidFill>
                  <a:srgbClr val="FF0000"/>
                </a:solidFill>
                <a:latin typeface="+mn-lt"/>
              </a:rPr>
              <a:t>11001000  00010111  0001</a:t>
            </a:r>
            <a:r>
              <a:rPr lang="en-US" dirty="0">
                <a:latin typeface="+mn-lt"/>
              </a:rPr>
              <a:t>0000  00000000    200.23.16.0/20</a:t>
            </a:r>
          </a:p>
          <a:p>
            <a:pPr>
              <a:spcBef>
                <a:spcPct val="0"/>
              </a:spcBef>
            </a:pPr>
            <a:r>
              <a:rPr lang="en-US" dirty="0">
                <a:solidFill>
                  <a:srgbClr val="FF0000"/>
                </a:solidFill>
                <a:latin typeface="+mn-lt"/>
              </a:rPr>
              <a:t>11001000  00010111  0001001</a:t>
            </a:r>
            <a:r>
              <a:rPr lang="en-US" dirty="0">
                <a:latin typeface="+mn-lt"/>
              </a:rPr>
              <a:t>0  00000000    200.23.18.0/23</a:t>
            </a:r>
          </a:p>
          <a:p>
            <a:pPr>
              <a:spcBef>
                <a:spcPct val="0"/>
              </a:spcBef>
            </a:pPr>
            <a:endParaRPr lang="en-US" dirty="0">
              <a:latin typeface="+mn-lt"/>
            </a:endParaRPr>
          </a:p>
          <a:p>
            <a:pPr>
              <a:spcBef>
                <a:spcPct val="0"/>
              </a:spcBef>
            </a:pPr>
            <a:r>
              <a:rPr lang="en-US" dirty="0">
                <a:latin typeface="+mn-lt"/>
              </a:rPr>
              <a:t> </a:t>
            </a:r>
          </a:p>
        </p:txBody>
      </p:sp>
      <p:pic>
        <p:nvPicPr>
          <p:cNvPr id="47115" name="Picture 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238" y="912813"/>
            <a:ext cx="7839075"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02597" name="Text Box 69"/>
          <p:cNvSpPr txBox="1">
            <a:spLocks noChangeArrowheads="1"/>
          </p:cNvSpPr>
          <p:nvPr/>
        </p:nvSpPr>
        <p:spPr bwMode="auto">
          <a:xfrm>
            <a:off x="550862" y="5283994"/>
            <a:ext cx="7434898" cy="646331"/>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dirty="0">
                <a:solidFill>
                  <a:srgbClr val="FF0000"/>
                </a:solidFill>
              </a:rPr>
              <a:t>Select Interface 2 with longer prefix match</a:t>
            </a:r>
            <a:r>
              <a:rPr lang="en-US" dirty="0">
                <a:solidFill>
                  <a:srgbClr val="FF0000"/>
                </a:solidFill>
                <a:sym typeface="Wingdings" pitchFamily="2" charset="2"/>
              </a:rPr>
              <a:t> Longer prefix indicates a more detailed match to destination address</a:t>
            </a:r>
            <a:endParaRPr lang="en-US" dirty="0">
              <a:solidFill>
                <a:srgbClr val="FF0000"/>
              </a:solidFill>
            </a:endParaRPr>
          </a:p>
        </p:txBody>
      </p:sp>
      <p:sp>
        <p:nvSpPr>
          <p:cNvPr id="1302598" name="Text Box 70"/>
          <p:cNvSpPr txBox="1">
            <a:spLocks noChangeArrowheads="1"/>
          </p:cNvSpPr>
          <p:nvPr/>
        </p:nvSpPr>
        <p:spPr bwMode="auto">
          <a:xfrm>
            <a:off x="6545263" y="1757363"/>
            <a:ext cx="22653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a:solidFill>
                  <a:srgbClr val="FF0000"/>
                </a:solidFill>
              </a:rPr>
              <a:t>Destination is in Organization 1</a:t>
            </a:r>
          </a:p>
        </p:txBody>
      </p:sp>
    </p:spTree>
    <p:extLst>
      <p:ext uri="{BB962C8B-B14F-4D97-AF65-F5344CB8AC3E}">
        <p14:creationId xmlns:p14="http://schemas.microsoft.com/office/powerpoint/2010/main" val="40472482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04076E2B-6AFF-4BD8-A3B0-72FCAFBF508D}" type="datetime1">
              <a:rPr lang="en-US" smtClean="0">
                <a:latin typeface="Verdana" pitchFamily="34" charset="0"/>
              </a:rPr>
              <a:pPr/>
              <a:t>4/12/2017</a:t>
            </a:fld>
            <a:endParaRPr lang="en-US" smtClean="0">
              <a:latin typeface="Verdana" pitchFamily="34" charset="0"/>
            </a:endParaRP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0D96B68-4B57-4640-80BC-36EBF66634EF}" type="slidenum">
              <a:rPr lang="en-US" smtClean="0">
                <a:latin typeface="Verdana" pitchFamily="34" charset="0"/>
              </a:rPr>
              <a:pPr/>
              <a:t>54</a:t>
            </a:fld>
            <a:endParaRPr lang="en-US" smtClean="0">
              <a:latin typeface="Verdana" pitchFamily="34" charset="0"/>
            </a:endParaRPr>
          </a:p>
        </p:txBody>
      </p:sp>
      <p:sp>
        <p:nvSpPr>
          <p:cNvPr id="48133" name="Rectangle 2"/>
          <p:cNvSpPr>
            <a:spLocks noGrp="1" noChangeArrowheads="1"/>
          </p:cNvSpPr>
          <p:nvPr>
            <p:ph type="title"/>
          </p:nvPr>
        </p:nvSpPr>
        <p:spPr/>
        <p:txBody>
          <a:bodyPr/>
          <a:lstStyle/>
          <a:p>
            <a:pPr eaLnBrk="1" hangingPunct="1"/>
            <a:r>
              <a:rPr lang="en-US" sz="3200" smtClean="0"/>
              <a:t>IP addressing: the last word...</a:t>
            </a:r>
            <a:endParaRPr lang="en-US" smtClean="0"/>
          </a:p>
        </p:txBody>
      </p:sp>
      <p:sp>
        <p:nvSpPr>
          <p:cNvPr id="48134" name="Rectangle 3"/>
          <p:cNvSpPr>
            <a:spLocks noGrp="1" noChangeArrowheads="1"/>
          </p:cNvSpPr>
          <p:nvPr>
            <p:ph type="body" idx="1"/>
          </p:nvPr>
        </p:nvSpPr>
        <p:spPr/>
        <p:txBody>
          <a:bodyPr/>
          <a:lstStyle/>
          <a:p>
            <a:pPr eaLnBrk="1" hangingPunct="1">
              <a:buFontTx/>
              <a:buNone/>
            </a:pPr>
            <a:r>
              <a:rPr lang="en-US" u="sng" smtClean="0">
                <a:solidFill>
                  <a:schemeClr val="accent2"/>
                </a:solidFill>
              </a:rPr>
              <a:t>Q:</a:t>
            </a:r>
            <a:r>
              <a:rPr lang="en-US" smtClean="0"/>
              <a:t> How does an ISP get block of addresses?</a:t>
            </a:r>
          </a:p>
          <a:p>
            <a:pPr eaLnBrk="1" hangingPunct="1">
              <a:buFontTx/>
              <a:buNone/>
            </a:pPr>
            <a:r>
              <a:rPr lang="en-US" u="sng" smtClean="0">
                <a:solidFill>
                  <a:schemeClr val="accent2"/>
                </a:solidFill>
              </a:rPr>
              <a:t>A:</a:t>
            </a:r>
            <a:r>
              <a:rPr lang="en-US" sz="2800" smtClean="0">
                <a:solidFill>
                  <a:srgbClr val="FF0000"/>
                </a:solidFill>
              </a:rPr>
              <a:t> ICANN</a:t>
            </a:r>
            <a:r>
              <a:rPr lang="en-US" sz="2800" smtClean="0"/>
              <a:t>: </a:t>
            </a:r>
            <a:r>
              <a:rPr lang="en-US" sz="2800" smtClean="0">
                <a:solidFill>
                  <a:srgbClr val="FF0000"/>
                </a:solidFill>
              </a:rPr>
              <a:t>I</a:t>
            </a:r>
            <a:r>
              <a:rPr lang="en-US" sz="2800" smtClean="0"/>
              <a:t>nternet </a:t>
            </a:r>
            <a:r>
              <a:rPr lang="en-US" sz="2800" smtClean="0">
                <a:solidFill>
                  <a:srgbClr val="FF0000"/>
                </a:solidFill>
              </a:rPr>
              <a:t>C</a:t>
            </a:r>
            <a:r>
              <a:rPr lang="en-US" sz="2800" smtClean="0"/>
              <a:t>orporation for </a:t>
            </a:r>
            <a:r>
              <a:rPr lang="en-US" sz="2800" smtClean="0">
                <a:solidFill>
                  <a:srgbClr val="FF0000"/>
                </a:solidFill>
              </a:rPr>
              <a:t>A</a:t>
            </a:r>
            <a:r>
              <a:rPr lang="en-US" sz="2800" smtClean="0"/>
              <a:t>ssigned </a:t>
            </a:r>
          </a:p>
          <a:p>
            <a:pPr eaLnBrk="1" hangingPunct="1">
              <a:buFontTx/>
              <a:buNone/>
            </a:pPr>
            <a:r>
              <a:rPr lang="en-US" sz="2800" smtClean="0"/>
              <a:t>     </a:t>
            </a:r>
            <a:r>
              <a:rPr lang="en-US" sz="2800" smtClean="0">
                <a:solidFill>
                  <a:srgbClr val="FF0000"/>
                </a:solidFill>
              </a:rPr>
              <a:t>N</a:t>
            </a:r>
            <a:r>
              <a:rPr lang="en-US" sz="2800" smtClean="0"/>
              <a:t>ames and </a:t>
            </a:r>
            <a:r>
              <a:rPr lang="en-US" sz="2800" smtClean="0">
                <a:solidFill>
                  <a:srgbClr val="FF0000"/>
                </a:solidFill>
              </a:rPr>
              <a:t>N</a:t>
            </a:r>
            <a:r>
              <a:rPr lang="en-US" sz="2800" smtClean="0"/>
              <a:t>umbers</a:t>
            </a:r>
          </a:p>
          <a:p>
            <a:pPr lvl="1" eaLnBrk="1" hangingPunct="1"/>
            <a:r>
              <a:rPr lang="en-US" smtClean="0"/>
              <a:t>allocates addresses</a:t>
            </a:r>
          </a:p>
          <a:p>
            <a:pPr lvl="1" eaLnBrk="1" hangingPunct="1"/>
            <a:r>
              <a:rPr lang="en-US" smtClean="0"/>
              <a:t>manages DNS</a:t>
            </a:r>
          </a:p>
          <a:p>
            <a:pPr lvl="1" eaLnBrk="1" hangingPunct="1"/>
            <a:r>
              <a:rPr lang="en-US" smtClean="0"/>
              <a:t>assigns domain names, resolves disputes</a:t>
            </a:r>
            <a:endParaRPr lang="en-US" sz="2400" smtClean="0"/>
          </a:p>
        </p:txBody>
      </p:sp>
    </p:spTree>
    <p:extLst>
      <p:ext uri="{BB962C8B-B14F-4D97-AF65-F5344CB8AC3E}">
        <p14:creationId xmlns:p14="http://schemas.microsoft.com/office/powerpoint/2010/main" val="26836521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 </a:t>
            </a:r>
            <a:r>
              <a:rPr lang="en-US" dirty="0" smtClean="0"/>
              <a:t>Allocation</a:t>
            </a:r>
            <a:endParaRPr lang="tr-TR" dirty="0"/>
          </a:p>
        </p:txBody>
      </p:sp>
      <p:sp>
        <p:nvSpPr>
          <p:cNvPr id="5" name="Date Placeholder 4"/>
          <p:cNvSpPr>
            <a:spLocks noGrp="1"/>
          </p:cNvSpPr>
          <p:nvPr>
            <p:ph type="dt" sz="half" idx="10"/>
          </p:nvPr>
        </p:nvSpPr>
        <p:spPr/>
        <p:txBody>
          <a:bodyPr/>
          <a:lstStyle/>
          <a:p>
            <a:pPr>
              <a:defRPr/>
            </a:pPr>
            <a:fld id="{753B35F5-52BE-4762-AE89-E7D2E5DEBF5A}" type="datetime1">
              <a:rPr lang="en-US" smtClean="0"/>
              <a:pPr>
                <a:defRPr/>
              </a:pPr>
              <a:t>4/12/2017</a:t>
            </a:fld>
            <a:endParaRPr lang="en-US"/>
          </a:p>
        </p:txBody>
      </p:sp>
      <p:sp>
        <p:nvSpPr>
          <p:cNvPr id="6" name="Footer Placeholder 5"/>
          <p:cNvSpPr>
            <a:spLocks noGrp="1"/>
          </p:cNvSpPr>
          <p:nvPr>
            <p:ph type="ftr" sz="quarter" idx="11"/>
          </p:nvPr>
        </p:nvSpPr>
        <p:spPr/>
        <p:txBody>
          <a:bodyPr/>
          <a:lstStyle/>
          <a:p>
            <a:pPr>
              <a:defRPr/>
            </a:pPr>
            <a:r>
              <a:rPr lang="en-US" smtClean="0"/>
              <a:t>Ece GURAN SCHMIDT EE444</a:t>
            </a:r>
            <a:endParaRPr lang="en-US"/>
          </a:p>
        </p:txBody>
      </p:sp>
      <p:sp>
        <p:nvSpPr>
          <p:cNvPr id="7" name="Slide Number Placeholder 6"/>
          <p:cNvSpPr>
            <a:spLocks noGrp="1"/>
          </p:cNvSpPr>
          <p:nvPr>
            <p:ph type="sldNum" sz="quarter" idx="12"/>
          </p:nvPr>
        </p:nvSpPr>
        <p:spPr/>
        <p:txBody>
          <a:bodyPr/>
          <a:lstStyle/>
          <a:p>
            <a:pPr>
              <a:defRPr/>
            </a:pPr>
            <a:fld id="{8EBFCB26-F2F5-4CD4-88B5-EFD6D6EC4E16}" type="slidenum">
              <a:rPr lang="en-US" smtClean="0"/>
              <a:pPr>
                <a:defRPr/>
              </a:pPr>
              <a:t>55</a:t>
            </a:fld>
            <a:endParaRPr lang="en-US"/>
          </a:p>
        </p:txBody>
      </p:sp>
      <p:sp>
        <p:nvSpPr>
          <p:cNvPr id="10" name="Rectangle 3"/>
          <p:cNvSpPr>
            <a:spLocks noGrp="1" noChangeArrowheads="1"/>
          </p:cNvSpPr>
          <p:nvPr>
            <p:ph type="body" sz="half" idx="1"/>
          </p:nvPr>
        </p:nvSpPr>
        <p:spPr>
          <a:xfrm>
            <a:off x="5090545" y="1408143"/>
            <a:ext cx="3904343" cy="4953000"/>
          </a:xfrm>
        </p:spPr>
        <p:txBody>
          <a:bodyPr/>
          <a:lstStyle/>
          <a:p>
            <a:pPr eaLnBrk="1" hangingPunct="1">
              <a:buFontTx/>
              <a:buNone/>
              <a:defRPr/>
            </a:pPr>
            <a:r>
              <a:rPr lang="en-US" sz="2000" dirty="0" smtClean="0"/>
              <a:t>1981  -  IPv4 protocol published</a:t>
            </a:r>
          </a:p>
          <a:p>
            <a:pPr eaLnBrk="1" hangingPunct="1">
              <a:buFontTx/>
              <a:buNone/>
              <a:defRPr/>
            </a:pPr>
            <a:r>
              <a:rPr lang="en-US" sz="2000" dirty="0" smtClean="0"/>
              <a:t>1985  ~ 1/16 of total space</a:t>
            </a:r>
          </a:p>
          <a:p>
            <a:pPr eaLnBrk="1" hangingPunct="1">
              <a:buFontTx/>
              <a:buNone/>
              <a:defRPr/>
            </a:pPr>
            <a:r>
              <a:rPr lang="en-US" sz="2000" dirty="0" smtClean="0"/>
              <a:t>1990  ~ 1/8 of total space</a:t>
            </a:r>
          </a:p>
          <a:p>
            <a:pPr eaLnBrk="1" hangingPunct="1">
              <a:buFontTx/>
              <a:buNone/>
              <a:defRPr/>
            </a:pPr>
            <a:r>
              <a:rPr lang="en-US" sz="2000" dirty="0" smtClean="0"/>
              <a:t>1995  ~ 1/3 of total space</a:t>
            </a:r>
          </a:p>
          <a:p>
            <a:pPr eaLnBrk="1" hangingPunct="1">
              <a:buFontTx/>
              <a:buNone/>
              <a:defRPr/>
            </a:pPr>
            <a:r>
              <a:rPr lang="en-US" sz="2000" dirty="0" smtClean="0"/>
              <a:t>2000  ~ 1/2 of total space</a:t>
            </a:r>
          </a:p>
          <a:p>
            <a:pPr eaLnBrk="1" hangingPunct="1">
              <a:buFontTx/>
              <a:buNone/>
              <a:defRPr/>
            </a:pPr>
            <a:r>
              <a:rPr lang="en-US" sz="2000" dirty="0" smtClean="0"/>
              <a:t>2002.5  ~ 2/3 of total space</a:t>
            </a:r>
          </a:p>
          <a:p>
            <a:pPr eaLnBrk="1" hangingPunct="1">
              <a:defRPr/>
            </a:pPr>
            <a:r>
              <a:rPr lang="en-GB" sz="2400" dirty="0" smtClean="0"/>
              <a:t>Conserving effort: Network Address Translation</a:t>
            </a:r>
            <a:endParaRPr lang="en-US" sz="2400" dirty="0" smtClean="0"/>
          </a:p>
        </p:txBody>
      </p:sp>
      <p:pic>
        <p:nvPicPr>
          <p:cNvPr id="3" name="Picture 2"/>
          <p:cNvPicPr>
            <a:picLocks noChangeAspect="1"/>
          </p:cNvPicPr>
          <p:nvPr/>
        </p:nvPicPr>
        <p:blipFill>
          <a:blip r:embed="rId2"/>
          <a:stretch>
            <a:fillRect/>
          </a:stretch>
        </p:blipFill>
        <p:spPr>
          <a:xfrm>
            <a:off x="609600" y="1254014"/>
            <a:ext cx="4511993" cy="4630879"/>
          </a:xfrm>
          <a:prstGeom prst="rect">
            <a:avLst/>
          </a:prstGeom>
        </p:spPr>
      </p:pic>
      <p:sp>
        <p:nvSpPr>
          <p:cNvPr id="9" name="Rectangle 1"/>
          <p:cNvSpPr>
            <a:spLocks noChangeArrowheads="1"/>
          </p:cNvSpPr>
          <p:nvPr/>
        </p:nvSpPr>
        <p:spPr bwMode="auto">
          <a:xfrm>
            <a:off x="4278426" y="5338310"/>
            <a:ext cx="384417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tr-TR" dirty="0"/>
              <a:t>http://www.potaroo.net/tools/ipv4/index.html</a:t>
            </a:r>
          </a:p>
        </p:txBody>
      </p:sp>
    </p:spTree>
    <p:extLst>
      <p:ext uri="{BB962C8B-B14F-4D97-AF65-F5344CB8AC3E}">
        <p14:creationId xmlns:p14="http://schemas.microsoft.com/office/powerpoint/2010/main" val="22647148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F50AF96-356E-4D2F-A05A-25F467CC5407}" type="datetime1">
              <a:rPr lang="en-US" smtClean="0">
                <a:latin typeface="Verdana" pitchFamily="34" charset="0"/>
              </a:rPr>
              <a:pPr/>
              <a:t>4/12/2017</a:t>
            </a:fld>
            <a:endParaRPr lang="en-US" smtClean="0">
              <a:latin typeface="Verdana" pitchFamily="34" charset="0"/>
            </a:endParaRPr>
          </a:p>
        </p:txBody>
      </p:sp>
      <p:sp>
        <p:nvSpPr>
          <p:cNvPr id="501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01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1F2D61B5-F77D-4CC6-90C5-B1E4B7C7DBC0}" type="slidenum">
              <a:rPr lang="en-US" smtClean="0">
                <a:latin typeface="Verdana" pitchFamily="34" charset="0"/>
              </a:rPr>
              <a:pPr/>
              <a:t>56</a:t>
            </a:fld>
            <a:endParaRPr lang="en-US" smtClean="0">
              <a:latin typeface="Verdana" pitchFamily="34" charset="0"/>
            </a:endParaRPr>
          </a:p>
        </p:txBody>
      </p:sp>
      <p:sp>
        <p:nvSpPr>
          <p:cNvPr id="50181" name="Freeform 2"/>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50182" name="Rectangle 3"/>
          <p:cNvSpPr>
            <a:spLocks noGrp="1" noChangeArrowheads="1"/>
          </p:cNvSpPr>
          <p:nvPr>
            <p:ph type="title"/>
          </p:nvPr>
        </p:nvSpPr>
        <p:spPr>
          <a:xfrm>
            <a:off x="533400" y="228600"/>
            <a:ext cx="8091488" cy="1143000"/>
          </a:xfrm>
        </p:spPr>
        <p:txBody>
          <a:bodyPr/>
          <a:lstStyle/>
          <a:p>
            <a:pPr eaLnBrk="1" hangingPunct="1"/>
            <a:r>
              <a:rPr lang="en-US" sz="3600" smtClean="0"/>
              <a:t>NAT: Network Address Translation</a:t>
            </a:r>
          </a:p>
        </p:txBody>
      </p:sp>
      <p:sp>
        <p:nvSpPr>
          <p:cNvPr id="1199108" name="Freeform 4"/>
          <p:cNvSpPr>
            <a:spLocks/>
          </p:cNvSpPr>
          <p:nvPr/>
        </p:nvSpPr>
        <p:spPr bwMode="auto">
          <a:xfrm>
            <a:off x="0" y="2638425"/>
            <a:ext cx="3825875"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graphicFrame>
        <p:nvGraphicFramePr>
          <p:cNvPr id="50184" name="Object 5"/>
          <p:cNvGraphicFramePr>
            <a:graphicFrameLocks noChangeAspect="1"/>
          </p:cNvGraphicFramePr>
          <p:nvPr>
            <p:extLst>
              <p:ext uri="{D42A27DB-BD31-4B8C-83A1-F6EECF244321}">
                <p14:modId xmlns:p14="http://schemas.microsoft.com/office/powerpoint/2010/main" val="2974085531"/>
              </p:ext>
            </p:extLst>
          </p:nvPr>
        </p:nvGraphicFramePr>
        <p:xfrm>
          <a:off x="7181850" y="2182813"/>
          <a:ext cx="555625" cy="463550"/>
        </p:xfrm>
        <a:graphic>
          <a:graphicData uri="http://schemas.openxmlformats.org/presentationml/2006/ole">
            <mc:AlternateContent xmlns:mc="http://schemas.openxmlformats.org/markup-compatibility/2006">
              <mc:Choice xmlns:v="urn:schemas-microsoft-com:vml" Requires="v">
                <p:oleObj spid="_x0000_s52826"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50" y="2182813"/>
                        <a:ext cx="5556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6"/>
          <p:cNvGraphicFramePr>
            <a:graphicFrameLocks noChangeAspect="1"/>
          </p:cNvGraphicFramePr>
          <p:nvPr>
            <p:extLst>
              <p:ext uri="{D42A27DB-BD31-4B8C-83A1-F6EECF244321}">
                <p14:modId xmlns:p14="http://schemas.microsoft.com/office/powerpoint/2010/main" val="1585260307"/>
              </p:ext>
            </p:extLst>
          </p:nvPr>
        </p:nvGraphicFramePr>
        <p:xfrm>
          <a:off x="7231063" y="2971800"/>
          <a:ext cx="579437" cy="482600"/>
        </p:xfrm>
        <a:graphic>
          <a:graphicData uri="http://schemas.openxmlformats.org/presentationml/2006/ole">
            <mc:AlternateContent xmlns:mc="http://schemas.openxmlformats.org/markup-compatibility/2006">
              <mc:Choice xmlns:v="urn:schemas-microsoft-com:vml" Requires="v">
                <p:oleObj spid="_x0000_s52827"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063" y="2971800"/>
                        <a:ext cx="5794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7"/>
          <p:cNvGraphicFramePr>
            <a:graphicFrameLocks noChangeAspect="1"/>
          </p:cNvGraphicFramePr>
          <p:nvPr>
            <p:extLst>
              <p:ext uri="{D42A27DB-BD31-4B8C-83A1-F6EECF244321}">
                <p14:modId xmlns:p14="http://schemas.microsoft.com/office/powerpoint/2010/main" val="2227489144"/>
              </p:ext>
            </p:extLst>
          </p:nvPr>
        </p:nvGraphicFramePr>
        <p:xfrm>
          <a:off x="7202488" y="3736975"/>
          <a:ext cx="563562" cy="469900"/>
        </p:xfrm>
        <a:graphic>
          <a:graphicData uri="http://schemas.openxmlformats.org/presentationml/2006/ole">
            <mc:AlternateContent xmlns:mc="http://schemas.openxmlformats.org/markup-compatibility/2006">
              <mc:Choice xmlns:v="urn:schemas-microsoft-com:vml" Requires="v">
                <p:oleObj spid="_x0000_s52828"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488" y="3736975"/>
                        <a:ext cx="56356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Line 8"/>
          <p:cNvSpPr>
            <a:spLocks noChangeShapeType="1"/>
          </p:cNvSpPr>
          <p:nvPr/>
        </p:nvSpPr>
        <p:spPr bwMode="auto">
          <a:xfrm>
            <a:off x="4267200" y="31940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0188" name="Line 9"/>
          <p:cNvSpPr>
            <a:spLocks noChangeShapeType="1"/>
          </p:cNvSpPr>
          <p:nvPr/>
        </p:nvSpPr>
        <p:spPr bwMode="auto">
          <a:xfrm flipH="1">
            <a:off x="7102475" y="2451100"/>
            <a:ext cx="9525" cy="1492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0189"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0190"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0191" name="Text Box 12"/>
          <p:cNvSpPr txBox="1">
            <a:spLocks noChangeArrowheads="1"/>
          </p:cNvSpPr>
          <p:nvPr/>
        </p:nvSpPr>
        <p:spPr bwMode="auto">
          <a:xfrm>
            <a:off x="7732713" y="2181225"/>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10.0.0.1</a:t>
            </a:r>
          </a:p>
        </p:txBody>
      </p:sp>
      <p:sp>
        <p:nvSpPr>
          <p:cNvPr id="50192" name="Text Box 13"/>
          <p:cNvSpPr txBox="1">
            <a:spLocks noChangeArrowheads="1"/>
          </p:cNvSpPr>
          <p:nvPr/>
        </p:nvSpPr>
        <p:spPr bwMode="auto">
          <a:xfrm>
            <a:off x="7859713" y="29495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10.0.0.2</a:t>
            </a:r>
          </a:p>
        </p:txBody>
      </p:sp>
      <p:sp>
        <p:nvSpPr>
          <p:cNvPr id="50193" name="Text Box 14"/>
          <p:cNvSpPr txBox="1">
            <a:spLocks noChangeArrowheads="1"/>
          </p:cNvSpPr>
          <p:nvPr/>
        </p:nvSpPr>
        <p:spPr bwMode="auto">
          <a:xfrm>
            <a:off x="7821613" y="384492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10.0.0.3</a:t>
            </a:r>
          </a:p>
        </p:txBody>
      </p:sp>
      <p:sp>
        <p:nvSpPr>
          <p:cNvPr id="1199119" name="Text Box 15"/>
          <p:cNvSpPr txBox="1">
            <a:spLocks noChangeArrowheads="1"/>
          </p:cNvSpPr>
          <p:nvPr/>
        </p:nvSpPr>
        <p:spPr bwMode="auto">
          <a:xfrm>
            <a:off x="4217988" y="27717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10.0.0.4</a:t>
            </a:r>
          </a:p>
        </p:txBody>
      </p:sp>
      <p:sp>
        <p:nvSpPr>
          <p:cNvPr id="1199120" name="Line 16"/>
          <p:cNvSpPr>
            <a:spLocks noChangeShapeType="1"/>
          </p:cNvSpPr>
          <p:nvPr/>
        </p:nvSpPr>
        <p:spPr bwMode="auto">
          <a:xfrm flipH="1">
            <a:off x="4341813" y="3022600"/>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1199121" name="Text Box 17"/>
          <p:cNvSpPr txBox="1">
            <a:spLocks noChangeArrowheads="1"/>
          </p:cNvSpPr>
          <p:nvPr/>
        </p:nvSpPr>
        <p:spPr bwMode="auto">
          <a:xfrm>
            <a:off x="2379663" y="332898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138.76.29.7</a:t>
            </a:r>
          </a:p>
        </p:txBody>
      </p:sp>
      <p:sp>
        <p:nvSpPr>
          <p:cNvPr id="1199122" name="Line 18"/>
          <p:cNvSpPr>
            <a:spLocks noChangeShapeType="1"/>
          </p:cNvSpPr>
          <p:nvPr/>
        </p:nvSpPr>
        <p:spPr bwMode="auto">
          <a:xfrm flipH="1">
            <a:off x="3602038" y="3260725"/>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nvGrpSpPr>
          <p:cNvPr id="2" name="Group 19"/>
          <p:cNvGrpSpPr>
            <a:grpSpLocks/>
          </p:cNvGrpSpPr>
          <p:nvPr/>
        </p:nvGrpSpPr>
        <p:grpSpPr bwMode="auto">
          <a:xfrm>
            <a:off x="3746500" y="3054350"/>
            <a:ext cx="555625" cy="307975"/>
            <a:chOff x="3600" y="219"/>
            <a:chExt cx="360" cy="175"/>
          </a:xfrm>
        </p:grpSpPr>
        <p:sp>
          <p:nvSpPr>
            <p:cNvPr id="50212" name="Oval 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50213" name="Line 2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0214" name="Line 2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0215" name="Rectangle 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50216" name="Oval 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50217" name="Group 25"/>
            <p:cNvGrpSpPr>
              <a:grpSpLocks/>
            </p:cNvGrpSpPr>
            <p:nvPr/>
          </p:nvGrpSpPr>
          <p:grpSpPr bwMode="auto">
            <a:xfrm>
              <a:off x="3686" y="244"/>
              <a:ext cx="177" cy="66"/>
              <a:chOff x="2848" y="848"/>
              <a:chExt cx="140" cy="98"/>
            </a:xfrm>
          </p:grpSpPr>
          <p:sp>
            <p:nvSpPr>
              <p:cNvPr id="50222"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0223"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0224"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50218" name="Group 29"/>
            <p:cNvGrpSpPr>
              <a:grpSpLocks/>
            </p:cNvGrpSpPr>
            <p:nvPr/>
          </p:nvGrpSpPr>
          <p:grpSpPr bwMode="auto">
            <a:xfrm flipV="1">
              <a:off x="3686" y="243"/>
              <a:ext cx="177" cy="66"/>
              <a:chOff x="2848" y="848"/>
              <a:chExt cx="140" cy="98"/>
            </a:xfrm>
          </p:grpSpPr>
          <p:sp>
            <p:nvSpPr>
              <p:cNvPr id="50219"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0220"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0221"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1199137" name="Line 33"/>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0200" name="Text Box 34"/>
          <p:cNvSpPr txBox="1">
            <a:spLocks noChangeArrowheads="1"/>
          </p:cNvSpPr>
          <p:nvPr/>
        </p:nvSpPr>
        <p:spPr bwMode="auto">
          <a:xfrm>
            <a:off x="4691063" y="1679575"/>
            <a:ext cx="23320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latin typeface="+mn-lt"/>
              </a:rPr>
              <a:t>local network</a:t>
            </a:r>
          </a:p>
          <a:p>
            <a:pPr>
              <a:spcBef>
                <a:spcPct val="0"/>
              </a:spcBef>
            </a:pPr>
            <a:r>
              <a:rPr lang="en-US">
                <a:latin typeface="+mn-lt"/>
              </a:rPr>
              <a:t>(e.g., home network)</a:t>
            </a:r>
          </a:p>
          <a:p>
            <a:pPr>
              <a:spcBef>
                <a:spcPct val="0"/>
              </a:spcBef>
            </a:pPr>
            <a:r>
              <a:rPr lang="en-US">
                <a:latin typeface="+mn-lt"/>
              </a:rPr>
              <a:t>10.0.0/24</a:t>
            </a:r>
          </a:p>
        </p:txBody>
      </p:sp>
      <p:sp>
        <p:nvSpPr>
          <p:cNvPr id="50201" name="Line 35"/>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1199140" name="Line 36"/>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0203" name="Line 37"/>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1199142" name="Line 38"/>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1199143" name="Line 39"/>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1199144" name="Text Box 40"/>
          <p:cNvSpPr txBox="1">
            <a:spLocks noChangeArrowheads="1"/>
          </p:cNvSpPr>
          <p:nvPr/>
        </p:nvSpPr>
        <p:spPr bwMode="auto">
          <a:xfrm>
            <a:off x="1571625" y="1666875"/>
            <a:ext cx="9669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latin typeface="+mn-lt"/>
              </a:rPr>
              <a:t>rest of</a:t>
            </a:r>
          </a:p>
          <a:p>
            <a:pPr>
              <a:spcBef>
                <a:spcPct val="0"/>
              </a:spcBef>
            </a:pPr>
            <a:r>
              <a:rPr lang="en-US">
                <a:latin typeface="+mn-lt"/>
              </a:rPr>
              <a:t>Internet</a:t>
            </a:r>
          </a:p>
        </p:txBody>
      </p:sp>
      <p:sp>
        <p:nvSpPr>
          <p:cNvPr id="1199145" name="Line 41"/>
          <p:cNvSpPr>
            <a:spLocks noChangeShapeType="1"/>
          </p:cNvSpPr>
          <p:nvPr/>
        </p:nvSpPr>
        <p:spPr bwMode="auto">
          <a:xfrm flipH="1" flipV="1">
            <a:off x="2819400" y="3644900"/>
            <a:ext cx="11113" cy="788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0208" name="Text Box 42"/>
          <p:cNvSpPr txBox="1">
            <a:spLocks noChangeArrowheads="1"/>
          </p:cNvSpPr>
          <p:nvPr/>
        </p:nvSpPr>
        <p:spPr bwMode="auto">
          <a:xfrm>
            <a:off x="4537075" y="4408488"/>
            <a:ext cx="34988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sz="2000"/>
              <a:t>Datagrams with source or </a:t>
            </a:r>
          </a:p>
          <a:p>
            <a:pPr>
              <a:spcBef>
                <a:spcPct val="0"/>
              </a:spcBef>
            </a:pPr>
            <a:r>
              <a:rPr lang="en-US" sz="2000"/>
              <a:t>destination in this network</a:t>
            </a:r>
          </a:p>
          <a:p>
            <a:pPr>
              <a:spcBef>
                <a:spcPct val="0"/>
              </a:spcBef>
            </a:pPr>
            <a:r>
              <a:rPr lang="en-US" sz="2000"/>
              <a:t>have 10.0.0/24 address for </a:t>
            </a:r>
          </a:p>
          <a:p>
            <a:pPr>
              <a:spcBef>
                <a:spcPct val="0"/>
              </a:spcBef>
            </a:pPr>
            <a:r>
              <a:rPr lang="en-US" sz="2000"/>
              <a:t>source, destination (as usual)</a:t>
            </a:r>
          </a:p>
        </p:txBody>
      </p:sp>
      <p:sp>
        <p:nvSpPr>
          <p:cNvPr id="50209" name="Line 43"/>
          <p:cNvSpPr>
            <a:spLocks noChangeShapeType="1"/>
          </p:cNvSpPr>
          <p:nvPr/>
        </p:nvSpPr>
        <p:spPr bwMode="auto">
          <a:xfrm flipH="1" flipV="1">
            <a:off x="5838825" y="3451225"/>
            <a:ext cx="11113" cy="996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1199148" name="Text Box 44"/>
          <p:cNvSpPr txBox="1">
            <a:spLocks noChangeArrowheads="1"/>
          </p:cNvSpPr>
          <p:nvPr/>
        </p:nvSpPr>
        <p:spPr bwMode="auto">
          <a:xfrm>
            <a:off x="0" y="4424363"/>
            <a:ext cx="44989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sz="2000" i="1" dirty="0">
                <a:solidFill>
                  <a:srgbClr val="FF0000"/>
                </a:solidFill>
              </a:rPr>
              <a:t>All</a:t>
            </a:r>
            <a:r>
              <a:rPr lang="en-US" sz="2000" dirty="0"/>
              <a:t> datagrams </a:t>
            </a:r>
            <a:r>
              <a:rPr lang="en-US" sz="2000" i="1" dirty="0">
                <a:solidFill>
                  <a:srgbClr val="FF0000"/>
                </a:solidFill>
              </a:rPr>
              <a:t>leaving</a:t>
            </a:r>
            <a:r>
              <a:rPr lang="en-US" sz="2000" dirty="0"/>
              <a:t> local</a:t>
            </a:r>
          </a:p>
          <a:p>
            <a:pPr>
              <a:spcBef>
                <a:spcPct val="0"/>
              </a:spcBef>
            </a:pPr>
            <a:r>
              <a:rPr lang="en-US" sz="2000" dirty="0"/>
              <a:t>network have </a:t>
            </a:r>
            <a:r>
              <a:rPr lang="en-US" sz="2000" dirty="0">
                <a:solidFill>
                  <a:srgbClr val="FF0000"/>
                </a:solidFill>
              </a:rPr>
              <a:t>same</a:t>
            </a:r>
            <a:r>
              <a:rPr lang="en-US" sz="2000" dirty="0"/>
              <a:t> single source NAT IP address: 138.76.29.7,</a:t>
            </a:r>
          </a:p>
          <a:p>
            <a:pPr>
              <a:spcBef>
                <a:spcPct val="0"/>
              </a:spcBef>
            </a:pPr>
            <a:r>
              <a:rPr lang="en-US" sz="2000" dirty="0"/>
              <a:t>different source port numbers</a:t>
            </a:r>
          </a:p>
        </p:txBody>
      </p:sp>
      <p:sp>
        <p:nvSpPr>
          <p:cNvPr id="50211" name="Rectangle 45"/>
          <p:cNvSpPr>
            <a:spLocks noChangeArrowheads="1"/>
          </p:cNvSpPr>
          <p:nvPr/>
        </p:nvSpPr>
        <p:spPr bwMode="auto">
          <a:xfrm>
            <a:off x="4502150" y="1071563"/>
            <a:ext cx="4391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lang="en-US" dirty="0">
                <a:solidFill>
                  <a:srgbClr val="FF0000"/>
                </a:solidFill>
                <a:latin typeface="+mn-lt"/>
              </a:rPr>
              <a:t>devices inside local net not explicitly addressable, visible by outside world</a:t>
            </a:r>
          </a:p>
        </p:txBody>
      </p:sp>
    </p:spTree>
    <p:extLst>
      <p:ext uri="{BB962C8B-B14F-4D97-AF65-F5344CB8AC3E}">
        <p14:creationId xmlns:p14="http://schemas.microsoft.com/office/powerpoint/2010/main" val="2101726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9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9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9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9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91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9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91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9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991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91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9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08" grpId="0" animBg="1"/>
      <p:bldP spid="1199119" grpId="0"/>
      <p:bldP spid="1199120" grpId="0" animBg="1"/>
      <p:bldP spid="1199121" grpId="0"/>
      <p:bldP spid="1199122" grpId="0" animBg="1"/>
      <p:bldP spid="1199137" grpId="0" animBg="1"/>
      <p:bldP spid="1199140" grpId="0" animBg="1"/>
      <p:bldP spid="1199142" grpId="0" animBg="1"/>
      <p:bldP spid="1199143" grpId="0" animBg="1"/>
      <p:bldP spid="1199144" grpId="0"/>
      <p:bldP spid="1199145" grpId="0" animBg="1"/>
      <p:bldP spid="11991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2836255-5B1A-4C99-98E6-1635295E6A5C}" type="datetime1">
              <a:rPr lang="en-US" smtClean="0">
                <a:latin typeface="Verdana" pitchFamily="34" charset="0"/>
              </a:rPr>
              <a:pPr/>
              <a:t>4/12/2017</a:t>
            </a:fld>
            <a:endParaRPr lang="en-US" smtClean="0">
              <a:latin typeface="Verdana" pitchFamily="34" charset="0"/>
            </a:endParaRPr>
          </a:p>
        </p:txBody>
      </p:sp>
      <p:sp>
        <p:nvSpPr>
          <p:cNvPr id="512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12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9B3877DD-F559-4AE0-8738-EC1EFE793860}" type="slidenum">
              <a:rPr lang="en-US" smtClean="0">
                <a:latin typeface="Verdana" pitchFamily="34" charset="0"/>
              </a:rPr>
              <a:pPr/>
              <a:t>57</a:t>
            </a:fld>
            <a:endParaRPr lang="en-US" smtClean="0">
              <a:latin typeface="Verdana" pitchFamily="34" charset="0"/>
            </a:endParaRPr>
          </a:p>
        </p:txBody>
      </p:sp>
      <p:sp>
        <p:nvSpPr>
          <p:cNvPr id="51205" name="Rectangle 2"/>
          <p:cNvSpPr>
            <a:spLocks noGrp="1" noChangeArrowheads="1"/>
          </p:cNvSpPr>
          <p:nvPr>
            <p:ph type="title"/>
          </p:nvPr>
        </p:nvSpPr>
        <p:spPr>
          <a:xfrm>
            <a:off x="533400" y="228600"/>
            <a:ext cx="7966075" cy="1143000"/>
          </a:xfrm>
        </p:spPr>
        <p:txBody>
          <a:bodyPr/>
          <a:lstStyle/>
          <a:p>
            <a:pPr eaLnBrk="1" hangingPunct="1"/>
            <a:r>
              <a:rPr lang="en-US" sz="3600" smtClean="0"/>
              <a:t>NAT: Network Address Translation</a:t>
            </a:r>
          </a:p>
        </p:txBody>
      </p:sp>
      <p:sp>
        <p:nvSpPr>
          <p:cNvPr id="1200131" name="Rectangle 3"/>
          <p:cNvSpPr>
            <a:spLocks noGrp="1" noChangeArrowheads="1"/>
          </p:cNvSpPr>
          <p:nvPr>
            <p:ph type="body" idx="1"/>
          </p:nvPr>
        </p:nvSpPr>
        <p:spPr>
          <a:xfrm>
            <a:off x="228600" y="1600200"/>
            <a:ext cx="8575675" cy="4648200"/>
          </a:xfrm>
        </p:spPr>
        <p:txBody>
          <a:bodyPr/>
          <a:lstStyle/>
          <a:p>
            <a:pPr eaLnBrk="1" hangingPunct="1"/>
            <a:r>
              <a:rPr lang="en-US" sz="2400" smtClean="0">
                <a:solidFill>
                  <a:srgbClr val="FF0000"/>
                </a:solidFill>
              </a:rPr>
              <a:t>Motivation:</a:t>
            </a:r>
            <a:r>
              <a:rPr lang="en-US" sz="2400" smtClean="0"/>
              <a:t> local network uses just one IP address as far as outside world is concerned:</a:t>
            </a:r>
          </a:p>
          <a:p>
            <a:pPr lvl="1" eaLnBrk="1" hangingPunct="1"/>
            <a:r>
              <a:rPr lang="en-US" sz="2400" smtClean="0"/>
              <a:t>range of addresses not needed from ISP:  just one IP address for all devices</a:t>
            </a:r>
          </a:p>
          <a:p>
            <a:pPr lvl="1" eaLnBrk="1" hangingPunct="1"/>
            <a:r>
              <a:rPr lang="en-US" sz="2400" smtClean="0"/>
              <a:t>can change addresses of devices in local network without notifying outside world</a:t>
            </a:r>
          </a:p>
          <a:p>
            <a:pPr lvl="1" eaLnBrk="1" hangingPunct="1"/>
            <a:r>
              <a:rPr lang="en-US" sz="2400" smtClean="0"/>
              <a:t>can change ISP without changing addresses of devices in local network</a:t>
            </a:r>
          </a:p>
          <a:p>
            <a:pPr lvl="1" eaLnBrk="1" hangingPunct="1"/>
            <a:r>
              <a:rPr lang="en-US" sz="2400" smtClean="0"/>
              <a:t>devices inside local net not explicitly addressable, visible by outside world (a security plus).</a:t>
            </a:r>
          </a:p>
        </p:txBody>
      </p:sp>
    </p:spTree>
    <p:extLst>
      <p:ext uri="{BB962C8B-B14F-4D97-AF65-F5344CB8AC3E}">
        <p14:creationId xmlns:p14="http://schemas.microsoft.com/office/powerpoint/2010/main" val="295240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0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01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01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0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C0D51F21-388D-44D5-B6AD-B91FED659E91}" type="datetime1">
              <a:rPr lang="en-US" smtClean="0">
                <a:latin typeface="Verdana" pitchFamily="34" charset="0"/>
              </a:rPr>
              <a:pPr/>
              <a:t>4/12/2017</a:t>
            </a:fld>
            <a:endParaRPr lang="en-US" smtClean="0">
              <a:latin typeface="Verdana" pitchFamily="34" charset="0"/>
            </a:endParaRPr>
          </a:p>
        </p:txBody>
      </p:sp>
      <p:sp>
        <p:nvSpPr>
          <p:cNvPr id="5222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222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18F0DA8-A21E-4BDF-A9C1-D4FC2A35EA38}" type="slidenum">
              <a:rPr lang="en-US" smtClean="0">
                <a:latin typeface="Verdana" pitchFamily="34" charset="0"/>
              </a:rPr>
              <a:pPr/>
              <a:t>58</a:t>
            </a:fld>
            <a:endParaRPr lang="en-US" smtClean="0">
              <a:latin typeface="Verdana" pitchFamily="34" charset="0"/>
            </a:endParaRPr>
          </a:p>
        </p:txBody>
      </p:sp>
      <p:sp>
        <p:nvSpPr>
          <p:cNvPr id="52229" name="Freeform 2"/>
          <p:cNvSpPr>
            <a:spLocks/>
          </p:cNvSpPr>
          <p:nvPr/>
        </p:nvSpPr>
        <p:spPr bwMode="auto">
          <a:xfrm>
            <a:off x="179388" y="365125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sp>
        <p:nvSpPr>
          <p:cNvPr id="52230" name="Rectangle 3"/>
          <p:cNvSpPr>
            <a:spLocks noGrp="1" noChangeArrowheads="1"/>
          </p:cNvSpPr>
          <p:nvPr>
            <p:ph type="title"/>
          </p:nvPr>
        </p:nvSpPr>
        <p:spPr/>
        <p:txBody>
          <a:bodyPr/>
          <a:lstStyle/>
          <a:p>
            <a:pPr eaLnBrk="1" hangingPunct="1"/>
            <a:r>
              <a:rPr lang="en-US" sz="3200" smtClean="0">
                <a:latin typeface="+mn-lt"/>
              </a:rPr>
              <a:t>NAT: Network Address Translation</a:t>
            </a:r>
          </a:p>
        </p:txBody>
      </p:sp>
      <p:sp>
        <p:nvSpPr>
          <p:cNvPr id="52231" name="Freeform 4"/>
          <p:cNvSpPr>
            <a:spLocks/>
          </p:cNvSpPr>
          <p:nvPr/>
        </p:nvSpPr>
        <p:spPr bwMode="auto">
          <a:xfrm>
            <a:off x="4468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latin typeface="+mn-lt"/>
            </a:endParaRPr>
          </a:p>
        </p:txBody>
      </p:sp>
      <p:graphicFrame>
        <p:nvGraphicFramePr>
          <p:cNvPr id="52232" name="Object 5"/>
          <p:cNvGraphicFramePr>
            <a:graphicFrameLocks noGrp="1" noChangeAspect="1"/>
          </p:cNvGraphicFramePr>
          <p:nvPr>
            <p:ph sz="half" idx="2"/>
            <p:extLst>
              <p:ext uri="{D42A27DB-BD31-4B8C-83A1-F6EECF244321}">
                <p14:modId xmlns:p14="http://schemas.microsoft.com/office/powerpoint/2010/main" val="1211219190"/>
              </p:ext>
            </p:extLst>
          </p:nvPr>
        </p:nvGraphicFramePr>
        <p:xfrm>
          <a:off x="7831138" y="3190875"/>
          <a:ext cx="588962" cy="450850"/>
        </p:xfrm>
        <a:graphic>
          <a:graphicData uri="http://schemas.openxmlformats.org/presentationml/2006/ole">
            <mc:AlternateContent xmlns:mc="http://schemas.openxmlformats.org/markup-compatibility/2006">
              <mc:Choice xmlns:v="urn:schemas-microsoft-com:vml" Requires="v">
                <p:oleObj spid="_x0000_s53850"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1138" y="3190875"/>
                        <a:ext cx="5889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3" name="Object 6"/>
          <p:cNvGraphicFramePr>
            <a:graphicFrameLocks noChangeAspect="1"/>
          </p:cNvGraphicFramePr>
          <p:nvPr>
            <p:extLst>
              <p:ext uri="{D42A27DB-BD31-4B8C-83A1-F6EECF244321}">
                <p14:modId xmlns:p14="http://schemas.microsoft.com/office/powerpoint/2010/main" val="3820838877"/>
              </p:ext>
            </p:extLst>
          </p:nvPr>
        </p:nvGraphicFramePr>
        <p:xfrm>
          <a:off x="7546975" y="4022725"/>
          <a:ext cx="579438" cy="482600"/>
        </p:xfrm>
        <a:graphic>
          <a:graphicData uri="http://schemas.openxmlformats.org/presentationml/2006/ole">
            <mc:AlternateContent xmlns:mc="http://schemas.openxmlformats.org/markup-compatibility/2006">
              <mc:Choice xmlns:v="urn:schemas-microsoft-com:vml" Requires="v">
                <p:oleObj spid="_x0000_s53851"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975" y="4022725"/>
                        <a:ext cx="5794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7"/>
          <p:cNvGraphicFramePr>
            <a:graphicFrameLocks noChangeAspect="1"/>
          </p:cNvGraphicFramePr>
          <p:nvPr>
            <p:extLst>
              <p:ext uri="{D42A27DB-BD31-4B8C-83A1-F6EECF244321}">
                <p14:modId xmlns:p14="http://schemas.microsoft.com/office/powerpoint/2010/main" val="104341017"/>
              </p:ext>
            </p:extLst>
          </p:nvPr>
        </p:nvGraphicFramePr>
        <p:xfrm>
          <a:off x="7518400" y="4787900"/>
          <a:ext cx="563563" cy="469900"/>
        </p:xfrm>
        <a:graphic>
          <a:graphicData uri="http://schemas.openxmlformats.org/presentationml/2006/ole">
            <mc:AlternateContent xmlns:mc="http://schemas.openxmlformats.org/markup-compatibility/2006">
              <mc:Choice xmlns:v="urn:schemas-microsoft-com:vml" Requires="v">
                <p:oleObj spid="_x0000_s53852"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8400" y="4787900"/>
                        <a:ext cx="5635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5" name="Line 8"/>
          <p:cNvSpPr>
            <a:spLocks noChangeShapeType="1"/>
          </p:cNvSpPr>
          <p:nvPr/>
        </p:nvSpPr>
        <p:spPr bwMode="auto">
          <a:xfrm>
            <a:off x="4583113" y="424497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36" name="Line 9"/>
          <p:cNvSpPr>
            <a:spLocks noChangeShapeType="1"/>
          </p:cNvSpPr>
          <p:nvPr/>
        </p:nvSpPr>
        <p:spPr bwMode="auto">
          <a:xfrm flipH="1">
            <a:off x="7418388" y="3502025"/>
            <a:ext cx="9525" cy="1492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37" name="Line 10"/>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38" name="Line 11"/>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39" name="Text Box 12"/>
          <p:cNvSpPr txBox="1">
            <a:spLocks noChangeArrowheads="1"/>
          </p:cNvSpPr>
          <p:nvPr/>
        </p:nvSpPr>
        <p:spPr bwMode="auto">
          <a:xfrm>
            <a:off x="8048625" y="3232150"/>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10.0.0.1</a:t>
            </a:r>
          </a:p>
        </p:txBody>
      </p:sp>
      <p:sp>
        <p:nvSpPr>
          <p:cNvPr id="52240" name="Text Box 13"/>
          <p:cNvSpPr txBox="1">
            <a:spLocks noChangeArrowheads="1"/>
          </p:cNvSpPr>
          <p:nvPr/>
        </p:nvSpPr>
        <p:spPr bwMode="auto">
          <a:xfrm>
            <a:off x="8175625" y="4000500"/>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10.0.0.2</a:t>
            </a:r>
          </a:p>
        </p:txBody>
      </p:sp>
      <p:sp>
        <p:nvSpPr>
          <p:cNvPr id="52241" name="Text Box 14"/>
          <p:cNvSpPr txBox="1">
            <a:spLocks noChangeArrowheads="1"/>
          </p:cNvSpPr>
          <p:nvPr/>
        </p:nvSpPr>
        <p:spPr bwMode="auto">
          <a:xfrm>
            <a:off x="8137525" y="4895850"/>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10.0.0.3</a:t>
            </a:r>
          </a:p>
        </p:txBody>
      </p:sp>
      <p:grpSp>
        <p:nvGrpSpPr>
          <p:cNvPr id="2" name="Group 15"/>
          <p:cNvGrpSpPr>
            <a:grpSpLocks/>
          </p:cNvGrpSpPr>
          <p:nvPr/>
        </p:nvGrpSpPr>
        <p:grpSpPr bwMode="auto">
          <a:xfrm>
            <a:off x="5635625" y="2860675"/>
            <a:ext cx="1871663" cy="1033463"/>
            <a:chOff x="3550" y="2055"/>
            <a:chExt cx="1179" cy="651"/>
          </a:xfrm>
        </p:grpSpPr>
        <p:grpSp>
          <p:nvGrpSpPr>
            <p:cNvPr id="52325" name="Group 16"/>
            <p:cNvGrpSpPr>
              <a:grpSpLocks/>
            </p:cNvGrpSpPr>
            <p:nvPr/>
          </p:nvGrpSpPr>
          <p:grpSpPr bwMode="auto">
            <a:xfrm>
              <a:off x="3550" y="2055"/>
              <a:ext cx="1179" cy="357"/>
              <a:chOff x="4381" y="786"/>
              <a:chExt cx="1108" cy="357"/>
            </a:xfrm>
          </p:grpSpPr>
          <p:sp>
            <p:nvSpPr>
              <p:cNvPr id="52330" name="Rectangle 17"/>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tr-TR">
                  <a:latin typeface="+mn-lt"/>
                </a:endParaRPr>
              </a:p>
            </p:txBody>
          </p:sp>
          <p:sp>
            <p:nvSpPr>
              <p:cNvPr id="52331" name="Text Box 18"/>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 10.0.0.1, 3345</a:t>
                </a:r>
              </a:p>
              <a:p>
                <a:pPr algn="l">
                  <a:spcBef>
                    <a:spcPct val="0"/>
                  </a:spcBef>
                </a:pPr>
                <a:r>
                  <a:rPr lang="en-US" sz="1200">
                    <a:latin typeface="+mn-lt"/>
                  </a:rPr>
                  <a:t>D: 128.119.40.186, 80</a:t>
                </a:r>
              </a:p>
            </p:txBody>
          </p:sp>
          <p:grpSp>
            <p:nvGrpSpPr>
              <p:cNvPr id="52332" name="Group 19"/>
              <p:cNvGrpSpPr>
                <a:grpSpLocks/>
              </p:cNvGrpSpPr>
              <p:nvPr/>
            </p:nvGrpSpPr>
            <p:grpSpPr bwMode="auto">
              <a:xfrm>
                <a:off x="5394" y="786"/>
                <a:ext cx="48" cy="99"/>
                <a:chOff x="5508" y="1599"/>
                <a:chExt cx="48" cy="99"/>
              </a:xfrm>
            </p:grpSpPr>
            <p:sp>
              <p:nvSpPr>
                <p:cNvPr id="52337" name="Freeform 20"/>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338" name="Line 21"/>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339" name="Line 2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grpSp>
            <p:nvGrpSpPr>
              <p:cNvPr id="52333" name="Group 23"/>
              <p:cNvGrpSpPr>
                <a:grpSpLocks/>
              </p:cNvGrpSpPr>
              <p:nvPr/>
            </p:nvGrpSpPr>
            <p:grpSpPr bwMode="auto">
              <a:xfrm>
                <a:off x="5382" y="1044"/>
                <a:ext cx="48" cy="99"/>
                <a:chOff x="5508" y="1599"/>
                <a:chExt cx="48" cy="99"/>
              </a:xfrm>
            </p:grpSpPr>
            <p:sp>
              <p:nvSpPr>
                <p:cNvPr id="52334" name="Freeform 2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335" name="Line 25"/>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336" name="Line 2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grpSp>
        <p:sp>
          <p:nvSpPr>
            <p:cNvPr id="52326" name="Freeform 27"/>
            <p:cNvSpPr>
              <a:spLocks/>
            </p:cNvSpPr>
            <p:nvPr/>
          </p:nvSpPr>
          <p:spPr bwMode="auto">
            <a:xfrm>
              <a:off x="3573" y="2364"/>
              <a:ext cx="564" cy="342"/>
            </a:xfrm>
            <a:custGeom>
              <a:avLst/>
              <a:gdLst>
                <a:gd name="T0" fmla="*/ 0 w 417"/>
                <a:gd name="T1" fmla="*/ 1249 h 264"/>
                <a:gd name="T2" fmla="*/ 2554 w 417"/>
                <a:gd name="T3" fmla="*/ 1249 h 264"/>
                <a:gd name="T4" fmla="*/ 2554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tr-TR">
                <a:latin typeface="+mn-lt"/>
              </a:endParaRPr>
            </a:p>
          </p:txBody>
        </p:sp>
        <p:grpSp>
          <p:nvGrpSpPr>
            <p:cNvPr id="52327" name="Group 28"/>
            <p:cNvGrpSpPr>
              <a:grpSpLocks/>
            </p:cNvGrpSpPr>
            <p:nvPr/>
          </p:nvGrpSpPr>
          <p:grpSpPr bwMode="auto">
            <a:xfrm>
              <a:off x="4032" y="2419"/>
              <a:ext cx="218" cy="233"/>
              <a:chOff x="5140" y="403"/>
              <a:chExt cx="218" cy="233"/>
            </a:xfrm>
          </p:grpSpPr>
          <p:sp>
            <p:nvSpPr>
              <p:cNvPr id="52328" name="Oval 29"/>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tr-TR">
                  <a:latin typeface="+mn-lt"/>
                </a:endParaRPr>
              </a:p>
            </p:txBody>
          </p:sp>
          <p:sp>
            <p:nvSpPr>
              <p:cNvPr id="52329" name="Text Box 30"/>
              <p:cNvSpPr txBox="1">
                <a:spLocks noChangeArrowheads="1"/>
              </p:cNvSpPr>
              <p:nvPr/>
            </p:nvSpPr>
            <p:spPr bwMode="auto">
              <a:xfrm>
                <a:off x="5154" y="403"/>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rgbClr val="FF0000"/>
                    </a:solidFill>
                    <a:latin typeface="+mn-lt"/>
                  </a:rPr>
                  <a:t>1</a:t>
                </a:r>
              </a:p>
            </p:txBody>
          </p:sp>
        </p:grpSp>
      </p:grpSp>
      <p:sp>
        <p:nvSpPr>
          <p:cNvPr id="52243" name="Text Box 31"/>
          <p:cNvSpPr txBox="1">
            <a:spLocks noChangeArrowheads="1"/>
          </p:cNvSpPr>
          <p:nvPr/>
        </p:nvSpPr>
        <p:spPr bwMode="auto">
          <a:xfrm>
            <a:off x="4533900" y="3822700"/>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10.0.0.4</a:t>
            </a:r>
          </a:p>
        </p:txBody>
      </p:sp>
      <p:sp>
        <p:nvSpPr>
          <p:cNvPr id="52244" name="Line 32"/>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45" name="Text Box 33"/>
          <p:cNvSpPr txBox="1">
            <a:spLocks noChangeArrowheads="1"/>
          </p:cNvSpPr>
          <p:nvPr/>
        </p:nvSpPr>
        <p:spPr bwMode="auto">
          <a:xfrm>
            <a:off x="2695575" y="4379913"/>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138.76.29.7</a:t>
            </a:r>
          </a:p>
        </p:txBody>
      </p:sp>
      <p:sp>
        <p:nvSpPr>
          <p:cNvPr id="52246" name="Line 34"/>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nvGrpSpPr>
          <p:cNvPr id="7" name="Group 35"/>
          <p:cNvGrpSpPr>
            <a:grpSpLocks/>
          </p:cNvGrpSpPr>
          <p:nvPr/>
        </p:nvGrpSpPr>
        <p:grpSpPr bwMode="auto">
          <a:xfrm>
            <a:off x="6469063" y="1541463"/>
            <a:ext cx="2503487" cy="1417637"/>
            <a:chOff x="3944" y="971"/>
            <a:chExt cx="1577" cy="893"/>
          </a:xfrm>
        </p:grpSpPr>
        <p:sp>
          <p:nvSpPr>
            <p:cNvPr id="52323" name="Text Box 36"/>
            <p:cNvSpPr txBox="1">
              <a:spLocks noChangeArrowheads="1"/>
            </p:cNvSpPr>
            <p:nvPr/>
          </p:nvSpPr>
          <p:spPr bwMode="auto">
            <a:xfrm>
              <a:off x="4121" y="971"/>
              <a:ext cx="14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u="sng">
                  <a:solidFill>
                    <a:srgbClr val="FF0000"/>
                  </a:solidFill>
                  <a:latin typeface="+mn-lt"/>
                </a:rPr>
                <a:t>1:</a:t>
              </a:r>
              <a:r>
                <a:rPr lang="en-US">
                  <a:solidFill>
                    <a:srgbClr val="FF0000"/>
                  </a:solidFill>
                  <a:latin typeface="+mn-lt"/>
                </a:rPr>
                <a:t> host 10.0.0.1 </a:t>
              </a:r>
            </a:p>
            <a:p>
              <a:pPr algn="l">
                <a:spcBef>
                  <a:spcPct val="0"/>
                </a:spcBef>
              </a:pPr>
              <a:r>
                <a:rPr lang="en-US">
                  <a:solidFill>
                    <a:srgbClr val="FF0000"/>
                  </a:solidFill>
                  <a:latin typeface="+mn-lt"/>
                </a:rPr>
                <a:t>sends datagram to </a:t>
              </a:r>
            </a:p>
            <a:p>
              <a:pPr algn="l">
                <a:spcBef>
                  <a:spcPct val="0"/>
                </a:spcBef>
              </a:pPr>
              <a:r>
                <a:rPr lang="en-US">
                  <a:solidFill>
                    <a:srgbClr val="FF0000"/>
                  </a:solidFill>
                  <a:latin typeface="+mn-lt"/>
                </a:rPr>
                <a:t>128.119.40.186, 80</a:t>
              </a:r>
            </a:p>
          </p:txBody>
        </p:sp>
        <p:sp>
          <p:nvSpPr>
            <p:cNvPr id="52324" name="Line 37"/>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grpSp>
      <p:sp>
        <p:nvSpPr>
          <p:cNvPr id="52248" name="Freeform 38"/>
          <p:cNvSpPr>
            <a:spLocks/>
          </p:cNvSpPr>
          <p:nvPr/>
        </p:nvSpPr>
        <p:spPr bwMode="auto">
          <a:xfrm>
            <a:off x="2344738" y="262731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tr-TR">
              <a:latin typeface="+mn-lt"/>
            </a:endParaRPr>
          </a:p>
        </p:txBody>
      </p:sp>
      <p:sp>
        <p:nvSpPr>
          <p:cNvPr id="52249" name="Rectangle 39"/>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p>
            <a:endParaRPr lang="tr-TR">
              <a:latin typeface="+mn-lt"/>
            </a:endParaRPr>
          </a:p>
        </p:txBody>
      </p:sp>
      <p:sp>
        <p:nvSpPr>
          <p:cNvPr id="52250" name="Text Box 40"/>
          <p:cNvSpPr txBox="1">
            <a:spLocks noChangeArrowheads="1"/>
          </p:cNvSpPr>
          <p:nvPr/>
        </p:nvSpPr>
        <p:spPr bwMode="auto">
          <a:xfrm>
            <a:off x="2416176" y="1423988"/>
            <a:ext cx="3702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dirty="0">
                <a:latin typeface="+mn-lt"/>
              </a:rPr>
              <a:t>NAT translation table</a:t>
            </a:r>
          </a:p>
          <a:p>
            <a:pPr>
              <a:spcBef>
                <a:spcPct val="0"/>
              </a:spcBef>
            </a:pPr>
            <a:r>
              <a:rPr lang="en-US" dirty="0">
                <a:latin typeface="+mn-lt"/>
              </a:rPr>
              <a:t>WAN side </a:t>
            </a:r>
            <a:r>
              <a:rPr lang="en-US" dirty="0" err="1">
                <a:latin typeface="+mn-lt"/>
              </a:rPr>
              <a:t>addr</a:t>
            </a:r>
            <a:r>
              <a:rPr lang="en-US" dirty="0">
                <a:latin typeface="+mn-lt"/>
              </a:rPr>
              <a:t>        LAN side </a:t>
            </a:r>
            <a:r>
              <a:rPr lang="en-US" dirty="0" err="1">
                <a:latin typeface="+mn-lt"/>
              </a:rPr>
              <a:t>addr</a:t>
            </a:r>
            <a:endParaRPr lang="en-US" dirty="0">
              <a:latin typeface="+mn-lt"/>
            </a:endParaRPr>
          </a:p>
        </p:txBody>
      </p:sp>
      <p:sp>
        <p:nvSpPr>
          <p:cNvPr id="52251" name="Line 41"/>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52" name="Line 42"/>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53" name="Line 43"/>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nvGrpSpPr>
          <p:cNvPr id="52254" name="Group 44"/>
          <p:cNvGrpSpPr>
            <a:grpSpLocks/>
          </p:cNvGrpSpPr>
          <p:nvPr/>
        </p:nvGrpSpPr>
        <p:grpSpPr bwMode="auto">
          <a:xfrm>
            <a:off x="4062413" y="4105275"/>
            <a:ext cx="555625" cy="307975"/>
            <a:chOff x="3600" y="219"/>
            <a:chExt cx="360" cy="175"/>
          </a:xfrm>
        </p:grpSpPr>
        <p:sp>
          <p:nvSpPr>
            <p:cNvPr id="52310" name="Oval 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52311" name="Line 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2312" name="Line 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2313" name="Rectangle 4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52314" name="Oval 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52315" name="Group 50"/>
            <p:cNvGrpSpPr>
              <a:grpSpLocks/>
            </p:cNvGrpSpPr>
            <p:nvPr/>
          </p:nvGrpSpPr>
          <p:grpSpPr bwMode="auto">
            <a:xfrm>
              <a:off x="3686" y="244"/>
              <a:ext cx="177" cy="66"/>
              <a:chOff x="2848" y="848"/>
              <a:chExt cx="140" cy="98"/>
            </a:xfrm>
          </p:grpSpPr>
          <p:sp>
            <p:nvSpPr>
              <p:cNvPr id="52320" name="Line 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2321" name="Line 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2322" name="Line 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52316" name="Group 54"/>
            <p:cNvGrpSpPr>
              <a:grpSpLocks/>
            </p:cNvGrpSpPr>
            <p:nvPr/>
          </p:nvGrpSpPr>
          <p:grpSpPr bwMode="auto">
            <a:xfrm flipV="1">
              <a:off x="3686" y="243"/>
              <a:ext cx="177" cy="66"/>
              <a:chOff x="2848" y="848"/>
              <a:chExt cx="140" cy="98"/>
            </a:xfrm>
          </p:grpSpPr>
          <p:sp>
            <p:nvSpPr>
              <p:cNvPr id="52317" name="Line 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2318" name="Line 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52319" name="Line 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1202234" name="Text Box 58"/>
          <p:cNvSpPr txBox="1">
            <a:spLocks noChangeArrowheads="1"/>
          </p:cNvSpPr>
          <p:nvPr/>
        </p:nvSpPr>
        <p:spPr bwMode="auto">
          <a:xfrm>
            <a:off x="2362200" y="2049463"/>
            <a:ext cx="3783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solidFill>
                  <a:srgbClr val="FF0000"/>
                </a:solidFill>
                <a:latin typeface="+mn-lt"/>
              </a:rPr>
              <a:t>138.76.29.7, 5001   10.0.0.1, 3345</a:t>
            </a:r>
          </a:p>
          <a:p>
            <a:pPr>
              <a:spcBef>
                <a:spcPct val="0"/>
              </a:spcBef>
            </a:pPr>
            <a:r>
              <a:rPr lang="en-US">
                <a:latin typeface="+mn-lt"/>
              </a:rPr>
              <a:t>……                                         ……</a:t>
            </a:r>
          </a:p>
        </p:txBody>
      </p:sp>
      <p:grpSp>
        <p:nvGrpSpPr>
          <p:cNvPr id="11" name="Group 59"/>
          <p:cNvGrpSpPr>
            <a:grpSpLocks/>
          </p:cNvGrpSpPr>
          <p:nvPr/>
        </p:nvGrpSpPr>
        <p:grpSpPr bwMode="auto">
          <a:xfrm>
            <a:off x="4765675" y="3435350"/>
            <a:ext cx="2784475" cy="1638300"/>
            <a:chOff x="3002" y="2417"/>
            <a:chExt cx="1754" cy="1032"/>
          </a:xfrm>
        </p:grpSpPr>
        <p:sp>
          <p:nvSpPr>
            <p:cNvPr id="52296" name="Rectangle 60"/>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tr-TR">
                <a:latin typeface="+mn-lt"/>
              </a:endParaRPr>
            </a:p>
          </p:txBody>
        </p:sp>
        <p:sp>
          <p:nvSpPr>
            <p:cNvPr id="52297" name="Text Box 61"/>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 128.119.40.186, 80 </a:t>
              </a:r>
            </a:p>
            <a:p>
              <a:pPr algn="l">
                <a:spcBef>
                  <a:spcPct val="0"/>
                </a:spcBef>
              </a:pPr>
              <a:r>
                <a:rPr lang="en-US" sz="1200">
                  <a:latin typeface="+mn-lt"/>
                </a:rPr>
                <a:t>D: 10.0.0.1, 3345</a:t>
              </a:r>
            </a:p>
            <a:p>
              <a:pPr algn="l">
                <a:spcBef>
                  <a:spcPct val="0"/>
                </a:spcBef>
              </a:pPr>
              <a:endParaRPr lang="en-US" sz="1200">
                <a:latin typeface="+mn-lt"/>
              </a:endParaRPr>
            </a:p>
          </p:txBody>
        </p:sp>
        <p:grpSp>
          <p:nvGrpSpPr>
            <p:cNvPr id="52298" name="Group 62"/>
            <p:cNvGrpSpPr>
              <a:grpSpLocks/>
            </p:cNvGrpSpPr>
            <p:nvPr/>
          </p:nvGrpSpPr>
          <p:grpSpPr bwMode="auto">
            <a:xfrm>
              <a:off x="3054" y="3007"/>
              <a:ext cx="51" cy="99"/>
              <a:chOff x="5508" y="1599"/>
              <a:chExt cx="48" cy="99"/>
            </a:xfrm>
          </p:grpSpPr>
          <p:sp>
            <p:nvSpPr>
              <p:cNvPr id="52307" name="Freeform 6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308" name="Line 64"/>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309" name="Line 65"/>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grpSp>
          <p:nvGrpSpPr>
            <p:cNvPr id="52299" name="Group 66"/>
            <p:cNvGrpSpPr>
              <a:grpSpLocks/>
            </p:cNvGrpSpPr>
            <p:nvPr/>
          </p:nvGrpSpPr>
          <p:grpSpPr bwMode="auto">
            <a:xfrm>
              <a:off x="3059" y="3248"/>
              <a:ext cx="51" cy="99"/>
              <a:chOff x="5508" y="1599"/>
              <a:chExt cx="48" cy="99"/>
            </a:xfrm>
          </p:grpSpPr>
          <p:sp>
            <p:nvSpPr>
              <p:cNvPr id="52304" name="Freeform 67"/>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305" name="Line 68"/>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306" name="Line 69"/>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sp>
          <p:nvSpPr>
            <p:cNvPr id="52300" name="Freeform 70"/>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tr-TR">
                <a:latin typeface="+mn-lt"/>
              </a:endParaRPr>
            </a:p>
          </p:txBody>
        </p:sp>
        <p:grpSp>
          <p:nvGrpSpPr>
            <p:cNvPr id="52301" name="Group 71"/>
            <p:cNvGrpSpPr>
              <a:grpSpLocks/>
            </p:cNvGrpSpPr>
            <p:nvPr/>
          </p:nvGrpSpPr>
          <p:grpSpPr bwMode="auto">
            <a:xfrm>
              <a:off x="4240" y="3064"/>
              <a:ext cx="218" cy="231"/>
              <a:chOff x="5140" y="403"/>
              <a:chExt cx="218" cy="231"/>
            </a:xfrm>
          </p:grpSpPr>
          <p:sp>
            <p:nvSpPr>
              <p:cNvPr id="52302" name="Oval 72"/>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tr-TR">
                  <a:latin typeface="+mn-lt"/>
                </a:endParaRPr>
              </a:p>
            </p:txBody>
          </p:sp>
          <p:sp>
            <p:nvSpPr>
              <p:cNvPr id="52303" name="Text Box 73"/>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rgbClr val="FF0000"/>
                    </a:solidFill>
                    <a:latin typeface="+mn-lt"/>
                  </a:rPr>
                  <a:t>4</a:t>
                </a:r>
              </a:p>
            </p:txBody>
          </p:sp>
        </p:grpSp>
      </p:grpSp>
      <p:grpSp>
        <p:nvGrpSpPr>
          <p:cNvPr id="15" name="Group 74"/>
          <p:cNvGrpSpPr>
            <a:grpSpLocks/>
          </p:cNvGrpSpPr>
          <p:nvPr/>
        </p:nvGrpSpPr>
        <p:grpSpPr bwMode="auto">
          <a:xfrm>
            <a:off x="1531938" y="3641725"/>
            <a:ext cx="2497137" cy="566738"/>
            <a:chOff x="1026" y="3559"/>
            <a:chExt cx="1573" cy="357"/>
          </a:xfrm>
        </p:grpSpPr>
        <p:grpSp>
          <p:nvGrpSpPr>
            <p:cNvPr id="52281" name="Group 75"/>
            <p:cNvGrpSpPr>
              <a:grpSpLocks/>
            </p:cNvGrpSpPr>
            <p:nvPr/>
          </p:nvGrpSpPr>
          <p:grpSpPr bwMode="auto">
            <a:xfrm>
              <a:off x="1412" y="3559"/>
              <a:ext cx="1187" cy="357"/>
              <a:chOff x="4381" y="786"/>
              <a:chExt cx="1108" cy="357"/>
            </a:xfrm>
          </p:grpSpPr>
          <p:sp>
            <p:nvSpPr>
              <p:cNvPr id="52286" name="Rectangle 76"/>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tr-TR">
                  <a:latin typeface="+mn-lt"/>
                </a:endParaRPr>
              </a:p>
            </p:txBody>
          </p:sp>
          <p:sp>
            <p:nvSpPr>
              <p:cNvPr id="52287" name="Text Box 77"/>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 138.76.29.7, 5001</a:t>
                </a:r>
              </a:p>
              <a:p>
                <a:pPr algn="l">
                  <a:spcBef>
                    <a:spcPct val="0"/>
                  </a:spcBef>
                </a:pPr>
                <a:r>
                  <a:rPr lang="en-US" sz="1200">
                    <a:latin typeface="+mn-lt"/>
                  </a:rPr>
                  <a:t>D: 128.119.40.186, 80</a:t>
                </a:r>
              </a:p>
            </p:txBody>
          </p:sp>
          <p:grpSp>
            <p:nvGrpSpPr>
              <p:cNvPr id="52288" name="Group 78"/>
              <p:cNvGrpSpPr>
                <a:grpSpLocks/>
              </p:cNvGrpSpPr>
              <p:nvPr/>
            </p:nvGrpSpPr>
            <p:grpSpPr bwMode="auto">
              <a:xfrm>
                <a:off x="5394" y="786"/>
                <a:ext cx="48" cy="99"/>
                <a:chOff x="5508" y="1599"/>
                <a:chExt cx="48" cy="99"/>
              </a:xfrm>
            </p:grpSpPr>
            <p:sp>
              <p:nvSpPr>
                <p:cNvPr id="52293" name="Freeform 79"/>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294" name="Line 80"/>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95" name="Line 81"/>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grpSp>
            <p:nvGrpSpPr>
              <p:cNvPr id="52289" name="Group 82"/>
              <p:cNvGrpSpPr>
                <a:grpSpLocks/>
              </p:cNvGrpSpPr>
              <p:nvPr/>
            </p:nvGrpSpPr>
            <p:grpSpPr bwMode="auto">
              <a:xfrm>
                <a:off x="5382" y="1044"/>
                <a:ext cx="48" cy="99"/>
                <a:chOff x="5508" y="1599"/>
                <a:chExt cx="48" cy="99"/>
              </a:xfrm>
            </p:grpSpPr>
            <p:sp>
              <p:nvSpPr>
                <p:cNvPr id="52290" name="Freeform 8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291" name="Line 84"/>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92" name="Line 85"/>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grpSp>
        <p:sp>
          <p:nvSpPr>
            <p:cNvPr id="52282" name="Line 86"/>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grpSp>
          <p:nvGrpSpPr>
            <p:cNvPr id="52283" name="Group 87"/>
            <p:cNvGrpSpPr>
              <a:grpSpLocks/>
            </p:cNvGrpSpPr>
            <p:nvPr/>
          </p:nvGrpSpPr>
          <p:grpSpPr bwMode="auto">
            <a:xfrm>
              <a:off x="1143" y="3616"/>
              <a:ext cx="218" cy="231"/>
              <a:chOff x="5140" y="403"/>
              <a:chExt cx="218" cy="231"/>
            </a:xfrm>
          </p:grpSpPr>
          <p:sp>
            <p:nvSpPr>
              <p:cNvPr id="52284" name="Oval 88"/>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tr-TR">
                  <a:latin typeface="+mn-lt"/>
                </a:endParaRPr>
              </a:p>
            </p:txBody>
          </p:sp>
          <p:sp>
            <p:nvSpPr>
              <p:cNvPr id="52285" name="Text Box 89"/>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rgbClr val="FF0000"/>
                    </a:solidFill>
                    <a:latin typeface="+mn-lt"/>
                  </a:rPr>
                  <a:t>2</a:t>
                </a:r>
              </a:p>
            </p:txBody>
          </p:sp>
        </p:grpSp>
      </p:grpSp>
      <p:grpSp>
        <p:nvGrpSpPr>
          <p:cNvPr id="20" name="Group 90"/>
          <p:cNvGrpSpPr>
            <a:grpSpLocks/>
          </p:cNvGrpSpPr>
          <p:nvPr/>
        </p:nvGrpSpPr>
        <p:grpSpPr bwMode="auto">
          <a:xfrm>
            <a:off x="0" y="1643063"/>
            <a:ext cx="5154613" cy="2081212"/>
            <a:chOff x="0" y="1288"/>
            <a:chExt cx="3247" cy="1311"/>
          </a:xfrm>
        </p:grpSpPr>
        <p:sp>
          <p:nvSpPr>
            <p:cNvPr id="52277" name="Text Box 91"/>
            <p:cNvSpPr txBox="1">
              <a:spLocks noChangeArrowheads="1"/>
            </p:cNvSpPr>
            <p:nvPr/>
          </p:nvSpPr>
          <p:spPr bwMode="auto">
            <a:xfrm>
              <a:off x="0" y="1288"/>
              <a:ext cx="1357"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u="sng">
                  <a:solidFill>
                    <a:srgbClr val="FF0000"/>
                  </a:solidFill>
                  <a:latin typeface="+mn-lt"/>
                </a:rPr>
                <a:t>2:</a:t>
              </a:r>
              <a:r>
                <a:rPr lang="en-US">
                  <a:solidFill>
                    <a:srgbClr val="FF0000"/>
                  </a:solidFill>
                  <a:latin typeface="+mn-lt"/>
                </a:rPr>
                <a:t> NAT router</a:t>
              </a:r>
            </a:p>
            <a:p>
              <a:pPr algn="l">
                <a:spcBef>
                  <a:spcPct val="0"/>
                </a:spcBef>
              </a:pPr>
              <a:r>
                <a:rPr lang="en-US">
                  <a:solidFill>
                    <a:srgbClr val="FF0000"/>
                  </a:solidFill>
                  <a:latin typeface="+mn-lt"/>
                </a:rPr>
                <a:t>changes datagram</a:t>
              </a:r>
            </a:p>
            <a:p>
              <a:pPr algn="l">
                <a:spcBef>
                  <a:spcPct val="0"/>
                </a:spcBef>
              </a:pPr>
              <a:r>
                <a:rPr lang="en-US">
                  <a:solidFill>
                    <a:srgbClr val="FF0000"/>
                  </a:solidFill>
                  <a:latin typeface="+mn-lt"/>
                </a:rPr>
                <a:t>source addr from</a:t>
              </a:r>
            </a:p>
            <a:p>
              <a:pPr algn="l">
                <a:spcBef>
                  <a:spcPct val="0"/>
                </a:spcBef>
              </a:pPr>
              <a:r>
                <a:rPr lang="en-US">
                  <a:solidFill>
                    <a:srgbClr val="FF0000"/>
                  </a:solidFill>
                  <a:latin typeface="+mn-lt"/>
                </a:rPr>
                <a:t>10.0.0.1, 3345 to</a:t>
              </a:r>
            </a:p>
            <a:p>
              <a:pPr algn="l">
                <a:spcBef>
                  <a:spcPct val="0"/>
                </a:spcBef>
              </a:pPr>
              <a:r>
                <a:rPr lang="en-US">
                  <a:solidFill>
                    <a:srgbClr val="FF0000"/>
                  </a:solidFill>
                  <a:latin typeface="+mn-lt"/>
                </a:rPr>
                <a:t>138.76.29.7, 5001,</a:t>
              </a:r>
            </a:p>
            <a:p>
              <a:pPr algn="l">
                <a:spcBef>
                  <a:spcPct val="0"/>
                </a:spcBef>
              </a:pPr>
              <a:r>
                <a:rPr lang="en-US">
                  <a:solidFill>
                    <a:srgbClr val="FF0000"/>
                  </a:solidFill>
                  <a:latin typeface="+mn-lt"/>
                </a:rPr>
                <a:t>updates table</a:t>
              </a:r>
            </a:p>
          </p:txBody>
        </p:sp>
        <p:sp>
          <p:nvSpPr>
            <p:cNvPr id="52278" name="Line 92"/>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79" name="Line 93"/>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80" name="Line 94"/>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latin typeface="+mn-lt"/>
              </a:endParaRPr>
            </a:p>
          </p:txBody>
        </p:sp>
      </p:grpSp>
      <p:grpSp>
        <p:nvGrpSpPr>
          <p:cNvPr id="21" name="Group 95"/>
          <p:cNvGrpSpPr>
            <a:grpSpLocks/>
          </p:cNvGrpSpPr>
          <p:nvPr/>
        </p:nvGrpSpPr>
        <p:grpSpPr bwMode="auto">
          <a:xfrm>
            <a:off x="1360488" y="4681538"/>
            <a:ext cx="2471737" cy="703262"/>
            <a:chOff x="1163" y="3752"/>
            <a:chExt cx="1557" cy="443"/>
          </a:xfrm>
        </p:grpSpPr>
        <p:sp>
          <p:nvSpPr>
            <p:cNvPr id="52263" name="Rectangle 96"/>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tr-TR">
                <a:latin typeface="+mn-lt"/>
              </a:endParaRPr>
            </a:p>
          </p:txBody>
        </p:sp>
        <p:sp>
          <p:nvSpPr>
            <p:cNvPr id="52264" name="Text Box 97"/>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200">
                  <a:latin typeface="+mn-lt"/>
                </a:rPr>
                <a:t>S: 128.119.40.186, 80 </a:t>
              </a:r>
            </a:p>
            <a:p>
              <a:pPr algn="l">
                <a:spcBef>
                  <a:spcPct val="0"/>
                </a:spcBef>
              </a:pPr>
              <a:r>
                <a:rPr lang="en-US" sz="1200">
                  <a:latin typeface="+mn-lt"/>
                </a:rPr>
                <a:t>D: 138.76.29.7, 5001</a:t>
              </a:r>
            </a:p>
            <a:p>
              <a:pPr algn="l">
                <a:spcBef>
                  <a:spcPct val="0"/>
                </a:spcBef>
              </a:pPr>
              <a:endParaRPr lang="en-US" sz="1200">
                <a:latin typeface="+mn-lt"/>
              </a:endParaRPr>
            </a:p>
          </p:txBody>
        </p:sp>
        <p:grpSp>
          <p:nvGrpSpPr>
            <p:cNvPr id="52265" name="Group 98"/>
            <p:cNvGrpSpPr>
              <a:grpSpLocks/>
            </p:cNvGrpSpPr>
            <p:nvPr/>
          </p:nvGrpSpPr>
          <p:grpSpPr bwMode="auto">
            <a:xfrm>
              <a:off x="1214" y="3752"/>
              <a:ext cx="52" cy="99"/>
              <a:chOff x="5508" y="1599"/>
              <a:chExt cx="48" cy="99"/>
            </a:xfrm>
          </p:grpSpPr>
          <p:sp>
            <p:nvSpPr>
              <p:cNvPr id="52274" name="Freeform 99"/>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275" name="Line 100"/>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76" name="Line 101"/>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grpSp>
          <p:nvGrpSpPr>
            <p:cNvPr id="52266" name="Group 102"/>
            <p:cNvGrpSpPr>
              <a:grpSpLocks/>
            </p:cNvGrpSpPr>
            <p:nvPr/>
          </p:nvGrpSpPr>
          <p:grpSpPr bwMode="auto">
            <a:xfrm>
              <a:off x="1193" y="3984"/>
              <a:ext cx="52" cy="99"/>
              <a:chOff x="5508" y="1599"/>
              <a:chExt cx="48" cy="99"/>
            </a:xfrm>
          </p:grpSpPr>
          <p:sp>
            <p:nvSpPr>
              <p:cNvPr id="52271" name="Freeform 10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tr-TR">
                  <a:latin typeface="+mn-lt"/>
                </a:endParaRPr>
              </a:p>
            </p:txBody>
          </p:sp>
          <p:sp>
            <p:nvSpPr>
              <p:cNvPr id="52272" name="Line 104"/>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52273" name="Line 105"/>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sp>
          <p:nvSpPr>
            <p:cNvPr id="52267" name="Line 106"/>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tr-TR">
                <a:latin typeface="+mn-lt"/>
              </a:endParaRPr>
            </a:p>
          </p:txBody>
        </p:sp>
        <p:grpSp>
          <p:nvGrpSpPr>
            <p:cNvPr id="52268" name="Group 107"/>
            <p:cNvGrpSpPr>
              <a:grpSpLocks/>
            </p:cNvGrpSpPr>
            <p:nvPr/>
          </p:nvGrpSpPr>
          <p:grpSpPr bwMode="auto">
            <a:xfrm>
              <a:off x="2409" y="3818"/>
              <a:ext cx="218" cy="231"/>
              <a:chOff x="5140" y="403"/>
              <a:chExt cx="218" cy="231"/>
            </a:xfrm>
          </p:grpSpPr>
          <p:sp>
            <p:nvSpPr>
              <p:cNvPr id="52269" name="Oval 108"/>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tr-TR">
                  <a:latin typeface="+mn-lt"/>
                </a:endParaRPr>
              </a:p>
            </p:txBody>
          </p:sp>
          <p:sp>
            <p:nvSpPr>
              <p:cNvPr id="52270" name="Text Box 109"/>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rgbClr val="FF0000"/>
                    </a:solidFill>
                    <a:latin typeface="+mn-lt"/>
                  </a:rPr>
                  <a:t>3</a:t>
                </a:r>
              </a:p>
            </p:txBody>
          </p:sp>
        </p:grpSp>
      </p:grpSp>
      <p:sp>
        <p:nvSpPr>
          <p:cNvPr id="1202286" name="Text Box 110"/>
          <p:cNvSpPr txBox="1">
            <a:spLocks noChangeArrowheads="1"/>
          </p:cNvSpPr>
          <p:nvPr/>
        </p:nvSpPr>
        <p:spPr bwMode="auto">
          <a:xfrm>
            <a:off x="1317625" y="5141913"/>
            <a:ext cx="2159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u="sng">
                <a:solidFill>
                  <a:srgbClr val="FF0000"/>
                </a:solidFill>
                <a:latin typeface="+mn-lt"/>
              </a:rPr>
              <a:t>3:</a:t>
            </a:r>
            <a:r>
              <a:rPr lang="en-US">
                <a:solidFill>
                  <a:srgbClr val="FF0000"/>
                </a:solidFill>
                <a:latin typeface="+mn-lt"/>
              </a:rPr>
              <a:t> Reply arrives</a:t>
            </a:r>
          </a:p>
          <a:p>
            <a:pPr algn="l">
              <a:spcBef>
                <a:spcPct val="0"/>
              </a:spcBef>
            </a:pPr>
            <a:r>
              <a:rPr lang="en-US">
                <a:solidFill>
                  <a:srgbClr val="FF0000"/>
                </a:solidFill>
                <a:latin typeface="+mn-lt"/>
              </a:rPr>
              <a:t> dest. address:</a:t>
            </a:r>
          </a:p>
          <a:p>
            <a:pPr algn="l">
              <a:spcBef>
                <a:spcPct val="0"/>
              </a:spcBef>
            </a:pPr>
            <a:r>
              <a:rPr lang="en-US">
                <a:solidFill>
                  <a:srgbClr val="FF0000"/>
                </a:solidFill>
                <a:latin typeface="+mn-lt"/>
              </a:rPr>
              <a:t> 138.76.29.7, 5001</a:t>
            </a:r>
          </a:p>
        </p:txBody>
      </p:sp>
      <p:sp>
        <p:nvSpPr>
          <p:cNvPr id="1202287" name="Text Box 111"/>
          <p:cNvSpPr txBox="1">
            <a:spLocks noChangeArrowheads="1"/>
          </p:cNvSpPr>
          <p:nvPr/>
        </p:nvSpPr>
        <p:spPr bwMode="auto">
          <a:xfrm>
            <a:off x="4741863" y="4976813"/>
            <a:ext cx="4011612"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u="sng">
                <a:solidFill>
                  <a:srgbClr val="FF0000"/>
                </a:solidFill>
                <a:latin typeface="+mn-lt"/>
              </a:rPr>
              <a:t>4:</a:t>
            </a:r>
            <a:r>
              <a:rPr lang="en-US">
                <a:solidFill>
                  <a:srgbClr val="FF0000"/>
                </a:solidFill>
                <a:latin typeface="+mn-lt"/>
              </a:rPr>
              <a:t> NAT router</a:t>
            </a:r>
          </a:p>
          <a:p>
            <a:pPr algn="l">
              <a:spcBef>
                <a:spcPct val="0"/>
              </a:spcBef>
            </a:pPr>
            <a:r>
              <a:rPr lang="en-US">
                <a:solidFill>
                  <a:srgbClr val="FF0000"/>
                </a:solidFill>
                <a:latin typeface="+mn-lt"/>
              </a:rPr>
              <a:t>changes datagram</a:t>
            </a:r>
          </a:p>
          <a:p>
            <a:pPr algn="l">
              <a:spcBef>
                <a:spcPct val="0"/>
              </a:spcBef>
            </a:pPr>
            <a:r>
              <a:rPr lang="en-US">
                <a:solidFill>
                  <a:srgbClr val="FF0000"/>
                </a:solidFill>
                <a:latin typeface="+mn-lt"/>
              </a:rPr>
              <a:t>dest addr from</a:t>
            </a:r>
          </a:p>
          <a:p>
            <a:pPr algn="l">
              <a:spcBef>
                <a:spcPct val="0"/>
              </a:spcBef>
            </a:pPr>
            <a:r>
              <a:rPr lang="en-US">
                <a:solidFill>
                  <a:srgbClr val="FF0000"/>
                </a:solidFill>
                <a:latin typeface="+mn-lt"/>
              </a:rPr>
              <a:t>138.76.29.7, 5001 to 10.0.0.1, 3345</a:t>
            </a:r>
            <a:r>
              <a:rPr lang="en-US">
                <a:latin typeface="+mn-lt"/>
              </a:rPr>
              <a:t> </a:t>
            </a:r>
            <a:endParaRPr lang="en-US">
              <a:solidFill>
                <a:srgbClr val="FF0000"/>
              </a:solidFill>
              <a:latin typeface="+mn-lt"/>
            </a:endParaRPr>
          </a:p>
          <a:p>
            <a:pPr algn="l">
              <a:spcBef>
                <a:spcPct val="0"/>
              </a:spcBef>
            </a:pPr>
            <a:endParaRPr lang="en-US">
              <a:solidFill>
                <a:srgbClr val="FF0000"/>
              </a:solidFill>
              <a:latin typeface="+mn-lt"/>
            </a:endParaRPr>
          </a:p>
        </p:txBody>
      </p:sp>
      <p:sp>
        <p:nvSpPr>
          <p:cNvPr id="52262" name="Line 112"/>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Tree>
    <p:extLst>
      <p:ext uri="{BB962C8B-B14F-4D97-AF65-F5344CB8AC3E}">
        <p14:creationId xmlns:p14="http://schemas.microsoft.com/office/powerpoint/2010/main" val="3071142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1000"/>
                                        <p:tgtEl>
                                          <p:spTgt spid="15"/>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202234"/>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202286"/>
                                        </p:tgtEl>
                                        <p:attrNameLst>
                                          <p:attrName>style.visibility</p:attrName>
                                        </p:attrNameLst>
                                      </p:cBhvr>
                                      <p:to>
                                        <p:strVal val="visible"/>
                                      </p:to>
                                    </p:set>
                                  </p:childTnLst>
                                  <p:subTnLst>
                                    <p:set>
                                      <p:cBhvr override="childStyle">
                                        <p:cTn dur="1" fill="hold" display="0" masterRel="nextClick" afterEffect="1"/>
                                        <p:tgtEl>
                                          <p:spTgt spid="1202286"/>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1202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234" grpId="0"/>
      <p:bldP spid="1202286" grpId="0"/>
      <p:bldP spid="120228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Example</a:t>
            </a:r>
            <a:endParaRPr lang="tr-TR" dirty="0"/>
          </a:p>
        </p:txBody>
      </p:sp>
      <p:pic>
        <p:nvPicPr>
          <p:cNvPr id="8" name="Content Placeholder 7"/>
          <p:cNvPicPr>
            <a:picLocks noGrp="1" noChangeAspect="1"/>
          </p:cNvPicPr>
          <p:nvPr>
            <p:ph sz="half" idx="2"/>
          </p:nvPr>
        </p:nvPicPr>
        <p:blipFill>
          <a:blip r:embed="rId2"/>
          <a:stretch>
            <a:fillRect/>
          </a:stretch>
        </p:blipFill>
        <p:spPr>
          <a:xfrm>
            <a:off x="551132" y="1336711"/>
            <a:ext cx="8135668" cy="1059331"/>
          </a:xfrm>
          <a:prstGeom prst="rect">
            <a:avLst/>
          </a:prstGeom>
        </p:spPr>
      </p:pic>
      <p:sp>
        <p:nvSpPr>
          <p:cNvPr id="5" name="Date Placeholder 4"/>
          <p:cNvSpPr>
            <a:spLocks noGrp="1"/>
          </p:cNvSpPr>
          <p:nvPr>
            <p:ph type="dt" sz="half" idx="10"/>
          </p:nvPr>
        </p:nvSpPr>
        <p:spPr/>
        <p:txBody>
          <a:bodyPr/>
          <a:lstStyle/>
          <a:p>
            <a:pPr>
              <a:defRPr/>
            </a:pPr>
            <a:fld id="{48858BE4-9445-4B04-984A-21302A5A6D57}" type="datetime1">
              <a:rPr lang="en-US" smtClean="0"/>
              <a:pPr>
                <a:defRPr/>
              </a:pPr>
              <a:t>4/12/2017</a:t>
            </a:fld>
            <a:endParaRPr lang="en-US"/>
          </a:p>
        </p:txBody>
      </p:sp>
      <p:sp>
        <p:nvSpPr>
          <p:cNvPr id="6" name="Footer Placeholder 5"/>
          <p:cNvSpPr>
            <a:spLocks noGrp="1"/>
          </p:cNvSpPr>
          <p:nvPr>
            <p:ph type="ftr" sz="quarter" idx="11"/>
          </p:nvPr>
        </p:nvSpPr>
        <p:spPr/>
        <p:txBody>
          <a:bodyPr/>
          <a:lstStyle/>
          <a:p>
            <a:pPr>
              <a:defRPr/>
            </a:pPr>
            <a:r>
              <a:rPr lang="en-US" smtClean="0"/>
              <a:t>Ece GURAN SCHMIDT EE444</a:t>
            </a:r>
            <a:endParaRPr lang="en-US"/>
          </a:p>
        </p:txBody>
      </p:sp>
      <p:sp>
        <p:nvSpPr>
          <p:cNvPr id="7" name="Slide Number Placeholder 6"/>
          <p:cNvSpPr>
            <a:spLocks noGrp="1"/>
          </p:cNvSpPr>
          <p:nvPr>
            <p:ph type="sldNum" sz="quarter" idx="12"/>
          </p:nvPr>
        </p:nvSpPr>
        <p:spPr/>
        <p:txBody>
          <a:bodyPr/>
          <a:lstStyle/>
          <a:p>
            <a:pPr>
              <a:defRPr/>
            </a:pPr>
            <a:fld id="{4049E5D4-EEDD-451E-9418-06888B240D0A}" type="slidenum">
              <a:rPr lang="en-US" smtClean="0"/>
              <a:pPr>
                <a:defRPr/>
              </a:pPr>
              <a:t>59</a:t>
            </a:fld>
            <a:endParaRPr lang="en-US"/>
          </a:p>
        </p:txBody>
      </p:sp>
      <p:pic>
        <p:nvPicPr>
          <p:cNvPr id="9" name="Picture 8"/>
          <p:cNvPicPr>
            <a:picLocks noChangeAspect="1"/>
          </p:cNvPicPr>
          <p:nvPr/>
        </p:nvPicPr>
        <p:blipFill>
          <a:blip r:embed="rId3"/>
          <a:stretch>
            <a:fillRect/>
          </a:stretch>
        </p:blipFill>
        <p:spPr>
          <a:xfrm>
            <a:off x="785103" y="3244850"/>
            <a:ext cx="3981450" cy="3000375"/>
          </a:xfrm>
          <a:prstGeom prst="rect">
            <a:avLst/>
          </a:prstGeom>
        </p:spPr>
      </p:pic>
      <p:sp>
        <p:nvSpPr>
          <p:cNvPr id="10" name="TextBox 9"/>
          <p:cNvSpPr txBox="1"/>
          <p:nvPr/>
        </p:nvSpPr>
        <p:spPr>
          <a:xfrm>
            <a:off x="613977" y="2497280"/>
            <a:ext cx="4454134" cy="369332"/>
          </a:xfrm>
          <a:prstGeom prst="rect">
            <a:avLst/>
          </a:prstGeom>
          <a:noFill/>
        </p:spPr>
        <p:txBody>
          <a:bodyPr wrap="square" rtlCol="0">
            <a:spAutoFit/>
          </a:bodyPr>
          <a:lstStyle/>
          <a:p>
            <a:r>
              <a:rPr lang="en-US" dirty="0" smtClean="0"/>
              <a:t>Windows </a:t>
            </a:r>
            <a:r>
              <a:rPr lang="en-US" dirty="0" err="1" smtClean="0"/>
              <a:t>cmd</a:t>
            </a:r>
            <a:r>
              <a:rPr lang="en-US" dirty="0" smtClean="0"/>
              <a:t>:  ipconfig -all</a:t>
            </a:r>
            <a:endParaRPr lang="tr-TR" dirty="0"/>
          </a:p>
        </p:txBody>
      </p:sp>
      <p:sp>
        <p:nvSpPr>
          <p:cNvPr id="11" name="TextBox 10"/>
          <p:cNvSpPr txBox="1"/>
          <p:nvPr/>
        </p:nvSpPr>
        <p:spPr>
          <a:xfrm>
            <a:off x="4766553" y="3771682"/>
            <a:ext cx="3906839" cy="369332"/>
          </a:xfrm>
          <a:prstGeom prst="rect">
            <a:avLst/>
          </a:prstGeom>
          <a:noFill/>
        </p:spPr>
        <p:txBody>
          <a:bodyPr wrap="none" rtlCol="0">
            <a:spAutoFit/>
          </a:bodyPr>
          <a:lstStyle/>
          <a:p>
            <a:r>
              <a:rPr lang="en-US" dirty="0"/>
              <a:t>https://www.whatismyip.com/</a:t>
            </a:r>
            <a:endParaRPr lang="tr-TR" dirty="0"/>
          </a:p>
        </p:txBody>
      </p:sp>
      <p:sp>
        <p:nvSpPr>
          <p:cNvPr id="12" name="TextBox 11"/>
          <p:cNvSpPr txBox="1"/>
          <p:nvPr/>
        </p:nvSpPr>
        <p:spPr>
          <a:xfrm>
            <a:off x="4942056" y="4560372"/>
            <a:ext cx="4017510" cy="369332"/>
          </a:xfrm>
          <a:prstGeom prst="rect">
            <a:avLst/>
          </a:prstGeom>
          <a:noFill/>
        </p:spPr>
        <p:txBody>
          <a:bodyPr wrap="none" rtlCol="0">
            <a:spAutoFit/>
          </a:bodyPr>
          <a:lstStyle/>
          <a:p>
            <a:r>
              <a:rPr lang="en-US" dirty="0" smtClean="0">
                <a:latin typeface="+mn-lt"/>
              </a:rPr>
              <a:t>Try with different devices at home </a:t>
            </a:r>
            <a:r>
              <a:rPr lang="en-US" dirty="0" smtClean="0">
                <a:latin typeface="+mn-lt"/>
                <a:sym typeface="Wingdings" panose="05000000000000000000" pitchFamily="2" charset="2"/>
              </a:rPr>
              <a:t></a:t>
            </a:r>
            <a:r>
              <a:rPr lang="en-US" dirty="0" smtClean="0"/>
              <a:t> </a:t>
            </a:r>
            <a:endParaRPr lang="tr-TR" dirty="0"/>
          </a:p>
        </p:txBody>
      </p:sp>
    </p:spTree>
    <p:extLst>
      <p:ext uri="{BB962C8B-B14F-4D97-AF65-F5344CB8AC3E}">
        <p14:creationId xmlns:p14="http://schemas.microsoft.com/office/powerpoint/2010/main" val="351449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CB8A1A47-C3E9-4FE8-A196-37451B91E835}" type="datetime1">
              <a:rPr lang="en-US">
                <a:latin typeface="Verdana" pitchFamily="34" charset="0"/>
              </a:rPr>
              <a:pPr/>
              <a:t>4/12/2017</a:t>
            </a:fld>
            <a:endParaRPr lang="en-US">
              <a:latin typeface="Verdana" pitchFamily="34" charset="0"/>
            </a:endParaRPr>
          </a:p>
        </p:txBody>
      </p:sp>
      <p:sp>
        <p:nvSpPr>
          <p:cNvPr id="1433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r>
              <a:rPr lang="en-US">
                <a:latin typeface="Verdana" pitchFamily="34" charset="0"/>
              </a:rPr>
              <a:t>Ece GURAN SCHMIDT EE444</a:t>
            </a:r>
          </a:p>
        </p:txBody>
      </p:sp>
      <p:sp>
        <p:nvSpPr>
          <p:cNvPr id="1434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fld id="{A9684F54-B46E-4264-BF41-C078520A482E}" type="slidenum">
              <a:rPr lang="en-US">
                <a:latin typeface="Verdana" pitchFamily="34" charset="0"/>
              </a:rPr>
              <a:pPr/>
              <a:t>6</a:t>
            </a:fld>
            <a:endParaRPr lang="en-US">
              <a:latin typeface="Verdana" pitchFamily="34" charset="0"/>
            </a:endParaRPr>
          </a:p>
        </p:txBody>
      </p:sp>
      <p:sp>
        <p:nvSpPr>
          <p:cNvPr id="14341" name="Rectangle 2"/>
          <p:cNvSpPr>
            <a:spLocks noGrp="1" noChangeArrowheads="1"/>
          </p:cNvSpPr>
          <p:nvPr>
            <p:ph type="title"/>
          </p:nvPr>
        </p:nvSpPr>
        <p:spPr/>
        <p:txBody>
          <a:bodyPr/>
          <a:lstStyle/>
          <a:p>
            <a:pPr eaLnBrk="1" hangingPunct="1"/>
            <a:r>
              <a:rPr lang="en-US" dirty="0" smtClean="0"/>
              <a:t>IP Connectionless Service</a:t>
            </a:r>
          </a:p>
        </p:txBody>
      </p:sp>
      <p:sp>
        <p:nvSpPr>
          <p:cNvPr id="14342" name="Rectangle 3"/>
          <p:cNvSpPr>
            <a:spLocks noGrp="1" noChangeArrowheads="1"/>
          </p:cNvSpPr>
          <p:nvPr>
            <p:ph type="body" sz="half" idx="1"/>
          </p:nvPr>
        </p:nvSpPr>
        <p:spPr/>
        <p:txBody>
          <a:bodyPr/>
          <a:lstStyle/>
          <a:p>
            <a:pPr eaLnBrk="1" hangingPunct="1"/>
            <a:r>
              <a:rPr lang="en-US" smtClean="0"/>
              <a:t>packets forwarded using destination host address</a:t>
            </a:r>
          </a:p>
          <a:p>
            <a:pPr lvl="1" eaLnBrk="1" hangingPunct="1"/>
            <a:r>
              <a:rPr lang="en-US" sz="2600" smtClean="0"/>
              <a:t>packets between same source-dest pair may take different paths</a:t>
            </a:r>
          </a:p>
        </p:txBody>
      </p:sp>
      <p:pic>
        <p:nvPicPr>
          <p:cNvPr id="14343" name="Picture 5"/>
          <p:cNvPicPr>
            <a:picLocks noChangeAspect="1" noChangeArrowheads="1"/>
          </p:cNvPicPr>
          <p:nvPr/>
        </p:nvPicPr>
        <p:blipFill>
          <a:blip r:embed="rId2">
            <a:extLst>
              <a:ext uri="{28A0092B-C50C-407E-A947-70E740481C1C}">
                <a14:useLocalDpi xmlns:a14="http://schemas.microsoft.com/office/drawing/2010/main" val="0"/>
              </a:ext>
            </a:extLst>
          </a:blip>
          <a:srcRect b="3510"/>
          <a:stretch>
            <a:fillRect/>
          </a:stretch>
        </p:blipFill>
        <p:spPr bwMode="auto">
          <a:xfrm>
            <a:off x="4806950" y="1309688"/>
            <a:ext cx="3735388"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19924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NAT Example </a:t>
            </a:r>
            <a:r>
              <a:rPr lang="en-US" dirty="0" smtClean="0">
                <a:sym typeface="Wingdings" panose="05000000000000000000" pitchFamily="2" charset="2"/>
              </a:rPr>
              <a:t></a:t>
            </a:r>
            <a:endParaRPr lang="tr-TR" dirty="0"/>
          </a:p>
        </p:txBody>
      </p:sp>
      <p:sp>
        <p:nvSpPr>
          <p:cNvPr id="5" name="Date Placeholder 4"/>
          <p:cNvSpPr>
            <a:spLocks noGrp="1"/>
          </p:cNvSpPr>
          <p:nvPr>
            <p:ph type="dt" sz="half" idx="10"/>
          </p:nvPr>
        </p:nvSpPr>
        <p:spPr/>
        <p:txBody>
          <a:bodyPr/>
          <a:lstStyle/>
          <a:p>
            <a:pPr>
              <a:defRPr/>
            </a:pPr>
            <a:fld id="{48858BE4-9445-4B04-984A-21302A5A6D57}" type="datetime1">
              <a:rPr lang="en-US" smtClean="0"/>
              <a:pPr>
                <a:defRPr/>
              </a:pPr>
              <a:t>4/12/2017</a:t>
            </a:fld>
            <a:endParaRPr lang="en-US"/>
          </a:p>
        </p:txBody>
      </p:sp>
      <p:sp>
        <p:nvSpPr>
          <p:cNvPr id="6" name="Footer Placeholder 5"/>
          <p:cNvSpPr>
            <a:spLocks noGrp="1"/>
          </p:cNvSpPr>
          <p:nvPr>
            <p:ph type="ftr" sz="quarter" idx="11"/>
          </p:nvPr>
        </p:nvSpPr>
        <p:spPr/>
        <p:txBody>
          <a:bodyPr/>
          <a:lstStyle/>
          <a:p>
            <a:pPr>
              <a:defRPr/>
            </a:pPr>
            <a:r>
              <a:rPr lang="en-US" smtClean="0"/>
              <a:t>Ece GURAN SCHMIDT EE444</a:t>
            </a:r>
            <a:endParaRPr lang="en-US"/>
          </a:p>
        </p:txBody>
      </p:sp>
      <p:sp>
        <p:nvSpPr>
          <p:cNvPr id="7" name="Slide Number Placeholder 6"/>
          <p:cNvSpPr>
            <a:spLocks noGrp="1"/>
          </p:cNvSpPr>
          <p:nvPr>
            <p:ph type="sldNum" sz="quarter" idx="12"/>
          </p:nvPr>
        </p:nvSpPr>
        <p:spPr/>
        <p:txBody>
          <a:bodyPr/>
          <a:lstStyle/>
          <a:p>
            <a:pPr>
              <a:defRPr/>
            </a:pPr>
            <a:fld id="{4049E5D4-EEDD-451E-9418-06888B240D0A}" type="slidenum">
              <a:rPr lang="en-US" smtClean="0"/>
              <a:pPr>
                <a:defRPr/>
              </a:pPr>
              <a:t>60</a:t>
            </a:fld>
            <a:endParaRPr lang="en-US"/>
          </a:p>
        </p:txBody>
      </p:sp>
      <p:pic>
        <p:nvPicPr>
          <p:cNvPr id="8" name="Picture 7"/>
          <p:cNvPicPr>
            <a:picLocks noChangeAspect="1"/>
          </p:cNvPicPr>
          <p:nvPr/>
        </p:nvPicPr>
        <p:blipFill>
          <a:blip r:embed="rId2"/>
          <a:stretch>
            <a:fillRect/>
          </a:stretch>
        </p:blipFill>
        <p:spPr>
          <a:xfrm>
            <a:off x="861377" y="1647190"/>
            <a:ext cx="7096125" cy="800100"/>
          </a:xfrm>
          <a:prstGeom prst="rect">
            <a:avLst/>
          </a:prstGeom>
        </p:spPr>
      </p:pic>
      <p:pic>
        <p:nvPicPr>
          <p:cNvPr id="9" name="Picture 8"/>
          <p:cNvPicPr>
            <a:picLocks noChangeAspect="1"/>
          </p:cNvPicPr>
          <p:nvPr/>
        </p:nvPicPr>
        <p:blipFill>
          <a:blip r:embed="rId3"/>
          <a:stretch>
            <a:fillRect/>
          </a:stretch>
        </p:blipFill>
        <p:spPr>
          <a:xfrm>
            <a:off x="717550" y="2841307"/>
            <a:ext cx="4457700" cy="3009900"/>
          </a:xfrm>
          <a:prstGeom prst="rect">
            <a:avLst/>
          </a:prstGeom>
        </p:spPr>
      </p:pic>
    </p:spTree>
    <p:extLst>
      <p:ext uri="{BB962C8B-B14F-4D97-AF65-F5344CB8AC3E}">
        <p14:creationId xmlns:p14="http://schemas.microsoft.com/office/powerpoint/2010/main" val="37361692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35BE3C1-F429-49AD-A037-C0CCBDF4E073}" type="datetime1">
              <a:rPr lang="en-US" smtClean="0">
                <a:latin typeface="Verdana" pitchFamily="34" charset="0"/>
              </a:rPr>
              <a:pPr/>
              <a:t>4/12/2017</a:t>
            </a:fld>
            <a:endParaRPr lang="en-US" smtClean="0">
              <a:latin typeface="Verdana" pitchFamily="34" charset="0"/>
            </a:endParaRPr>
          </a:p>
        </p:txBody>
      </p:sp>
      <p:sp>
        <p:nvSpPr>
          <p:cNvPr id="532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32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4CCF019C-2390-40B3-97FE-6CC20F07305E}" type="slidenum">
              <a:rPr lang="en-US" smtClean="0">
                <a:latin typeface="Verdana" pitchFamily="34" charset="0"/>
              </a:rPr>
              <a:pPr/>
              <a:t>61</a:t>
            </a:fld>
            <a:endParaRPr lang="en-US" smtClean="0">
              <a:latin typeface="Verdana" pitchFamily="34" charset="0"/>
            </a:endParaRPr>
          </a:p>
        </p:txBody>
      </p:sp>
      <p:sp>
        <p:nvSpPr>
          <p:cNvPr id="53253" name="Rectangle 2"/>
          <p:cNvSpPr>
            <a:spLocks noGrp="1" noChangeArrowheads="1"/>
          </p:cNvSpPr>
          <p:nvPr>
            <p:ph type="title"/>
          </p:nvPr>
        </p:nvSpPr>
        <p:spPr>
          <a:xfrm>
            <a:off x="533400" y="228600"/>
            <a:ext cx="7966075" cy="1143000"/>
          </a:xfrm>
        </p:spPr>
        <p:txBody>
          <a:bodyPr/>
          <a:lstStyle/>
          <a:p>
            <a:pPr eaLnBrk="1" hangingPunct="1"/>
            <a:r>
              <a:rPr lang="en-US" sz="3600" smtClean="0"/>
              <a:t>NAT: Network Address Translation</a:t>
            </a:r>
          </a:p>
        </p:txBody>
      </p:sp>
      <p:sp>
        <p:nvSpPr>
          <p:cNvPr id="53254" name="Rectangle 3"/>
          <p:cNvSpPr>
            <a:spLocks noGrp="1" noChangeArrowheads="1"/>
          </p:cNvSpPr>
          <p:nvPr>
            <p:ph type="body" idx="1"/>
          </p:nvPr>
        </p:nvSpPr>
        <p:spPr>
          <a:xfrm>
            <a:off x="179388" y="1282700"/>
            <a:ext cx="8575675" cy="4648200"/>
          </a:xfrm>
        </p:spPr>
        <p:txBody>
          <a:bodyPr/>
          <a:lstStyle/>
          <a:p>
            <a:pPr eaLnBrk="1" hangingPunct="1">
              <a:lnSpc>
                <a:spcPct val="90000"/>
              </a:lnSpc>
              <a:buFontTx/>
              <a:buNone/>
            </a:pPr>
            <a:r>
              <a:rPr lang="en-US" sz="2000" smtClean="0">
                <a:solidFill>
                  <a:srgbClr val="FF0000"/>
                </a:solidFill>
              </a:rPr>
              <a:t>Implementation:</a:t>
            </a:r>
            <a:r>
              <a:rPr lang="en-US" sz="2000" smtClean="0"/>
              <a:t> NAT router must:</a:t>
            </a:r>
          </a:p>
          <a:p>
            <a:pPr lvl="1" eaLnBrk="1" hangingPunct="1">
              <a:lnSpc>
                <a:spcPct val="90000"/>
              </a:lnSpc>
            </a:pPr>
            <a:r>
              <a:rPr lang="en-US" sz="2000" i="1" smtClean="0">
                <a:solidFill>
                  <a:schemeClr val="accent2"/>
                </a:solidFill>
              </a:rPr>
              <a:t>outgoing datagrams:</a:t>
            </a:r>
            <a:r>
              <a:rPr lang="en-US" sz="2000" smtClean="0">
                <a:solidFill>
                  <a:schemeClr val="accent2"/>
                </a:solidFill>
              </a:rPr>
              <a:t> </a:t>
            </a:r>
            <a:r>
              <a:rPr lang="en-US" sz="2000" i="1" smtClean="0">
                <a:solidFill>
                  <a:schemeClr val="accent2"/>
                </a:solidFill>
              </a:rPr>
              <a:t>replace</a:t>
            </a:r>
            <a:r>
              <a:rPr lang="en-US" sz="2000" smtClean="0"/>
              <a:t> (source IP address, port #) of every outgoing datagram to (NAT IP address, new port #)</a:t>
            </a:r>
          </a:p>
          <a:p>
            <a:pPr lvl="2" eaLnBrk="1" hangingPunct="1">
              <a:lnSpc>
                <a:spcPct val="90000"/>
              </a:lnSpc>
              <a:buFontTx/>
              <a:buNone/>
            </a:pPr>
            <a:r>
              <a:rPr lang="en-US" sz="2000" smtClean="0"/>
              <a:t>. . . remote clients/servers will respond using (NAT IP address, new port #) as destination addr.</a:t>
            </a:r>
          </a:p>
          <a:p>
            <a:pPr lvl="1" eaLnBrk="1" hangingPunct="1">
              <a:lnSpc>
                <a:spcPct val="90000"/>
              </a:lnSpc>
            </a:pPr>
            <a:r>
              <a:rPr lang="en-US" sz="2000" i="1" smtClean="0">
                <a:solidFill>
                  <a:schemeClr val="accent2"/>
                </a:solidFill>
              </a:rPr>
              <a:t>remember (in NAT translation table) </a:t>
            </a:r>
            <a:r>
              <a:rPr lang="en-US" sz="2000" smtClean="0"/>
              <a:t>every (source IP address, port #)  to (NAT IP address, new port #) translation pair</a:t>
            </a:r>
          </a:p>
          <a:p>
            <a:pPr lvl="1" eaLnBrk="1" hangingPunct="1">
              <a:lnSpc>
                <a:spcPct val="90000"/>
              </a:lnSpc>
            </a:pPr>
            <a:r>
              <a:rPr lang="en-US" sz="2000" i="1" smtClean="0">
                <a:solidFill>
                  <a:schemeClr val="accent2"/>
                </a:solidFill>
              </a:rPr>
              <a:t>incoming datagrams:</a:t>
            </a:r>
            <a:r>
              <a:rPr lang="en-US" sz="2000" smtClean="0">
                <a:solidFill>
                  <a:schemeClr val="accent2"/>
                </a:solidFill>
              </a:rPr>
              <a:t> </a:t>
            </a:r>
            <a:r>
              <a:rPr lang="en-US" sz="2000" i="1" smtClean="0">
                <a:solidFill>
                  <a:schemeClr val="accent2"/>
                </a:solidFill>
              </a:rPr>
              <a:t>replace</a:t>
            </a:r>
            <a:r>
              <a:rPr lang="en-US" sz="2000" smtClean="0"/>
              <a:t> (NAT IP address, new port #) in dest fields of every incoming datagram with corresponding (source IP address, port #) stored in NAT table</a:t>
            </a:r>
          </a:p>
          <a:p>
            <a:pPr eaLnBrk="1" hangingPunct="1">
              <a:lnSpc>
                <a:spcPct val="90000"/>
              </a:lnSpc>
            </a:pPr>
            <a:r>
              <a:rPr lang="en-US" sz="2400" smtClean="0"/>
              <a:t>16-bit port-number field: </a:t>
            </a:r>
          </a:p>
          <a:p>
            <a:pPr lvl="1" eaLnBrk="1" hangingPunct="1">
              <a:lnSpc>
                <a:spcPct val="90000"/>
              </a:lnSpc>
            </a:pPr>
            <a:r>
              <a:rPr lang="en-US" sz="2000" smtClean="0"/>
              <a:t>60,000 simultaneous connections with a single LAN-side address!</a:t>
            </a:r>
          </a:p>
          <a:p>
            <a:pPr lvl="1" eaLnBrk="1" hangingPunct="1">
              <a:lnSpc>
                <a:spcPct val="90000"/>
              </a:lnSpc>
            </a:pPr>
            <a:endParaRPr lang="en-US" sz="2000" smtClean="0"/>
          </a:p>
        </p:txBody>
      </p:sp>
    </p:spTree>
    <p:extLst>
      <p:ext uri="{BB962C8B-B14F-4D97-AF65-F5344CB8AC3E}">
        <p14:creationId xmlns:p14="http://schemas.microsoft.com/office/powerpoint/2010/main" val="2091469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9E06B1AD-FFF0-4AE2-9F79-DE14D7EB9383}" type="datetime1">
              <a:rPr lang="en-US" smtClean="0">
                <a:latin typeface="Verdana" pitchFamily="34" charset="0"/>
              </a:rPr>
              <a:pPr/>
              <a:t>4/12/2017</a:t>
            </a:fld>
            <a:endParaRPr lang="en-US" smtClean="0">
              <a:latin typeface="Verdana" pitchFamily="34" charset="0"/>
            </a:endParaRPr>
          </a:p>
        </p:txBody>
      </p:sp>
      <p:sp>
        <p:nvSpPr>
          <p:cNvPr id="542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42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6B5B2B47-024C-4828-9FBB-A0762665AD14}" type="slidenum">
              <a:rPr lang="en-US" smtClean="0">
                <a:latin typeface="Verdana" pitchFamily="34" charset="0"/>
              </a:rPr>
              <a:pPr/>
              <a:t>62</a:t>
            </a:fld>
            <a:endParaRPr lang="en-US" smtClean="0">
              <a:latin typeface="Verdana" pitchFamily="34" charset="0"/>
            </a:endParaRPr>
          </a:p>
        </p:txBody>
      </p:sp>
      <p:sp>
        <p:nvSpPr>
          <p:cNvPr id="54277" name="Rectangle 2"/>
          <p:cNvSpPr>
            <a:spLocks noGrp="1" noChangeArrowheads="1"/>
          </p:cNvSpPr>
          <p:nvPr>
            <p:ph type="title"/>
          </p:nvPr>
        </p:nvSpPr>
        <p:spPr/>
        <p:txBody>
          <a:bodyPr/>
          <a:lstStyle/>
          <a:p>
            <a:pPr eaLnBrk="1" hangingPunct="1"/>
            <a:r>
              <a:rPr lang="en-US" sz="3200" smtClean="0"/>
              <a:t>NAT Problems</a:t>
            </a:r>
            <a:endParaRPr lang="en-US" smtClean="0"/>
          </a:p>
        </p:txBody>
      </p:sp>
      <p:sp>
        <p:nvSpPr>
          <p:cNvPr id="54278" name="Rectangle 3"/>
          <p:cNvSpPr>
            <a:spLocks noGrp="1" noChangeArrowheads="1"/>
          </p:cNvSpPr>
          <p:nvPr>
            <p:ph type="body" idx="1"/>
          </p:nvPr>
        </p:nvSpPr>
        <p:spPr/>
        <p:txBody>
          <a:bodyPr/>
          <a:lstStyle/>
          <a:p>
            <a:pPr eaLnBrk="1" hangingPunct="1"/>
            <a:r>
              <a:rPr lang="en-US" altLang="ja-JP" sz="2400" smtClean="0">
                <a:ea typeface=" Sans Serif"/>
                <a:cs typeface=" Sans Serif"/>
              </a:rPr>
              <a:t>NAT is controversial:</a:t>
            </a:r>
          </a:p>
          <a:p>
            <a:pPr lvl="1" eaLnBrk="1" hangingPunct="1"/>
            <a:r>
              <a:rPr lang="en-US" altLang="ja-JP" sz="2400" smtClean="0">
                <a:ea typeface=" Sans Serif"/>
                <a:cs typeface=" Sans Serif"/>
              </a:rPr>
              <a:t>routers should only process up to layer 3</a:t>
            </a:r>
          </a:p>
          <a:p>
            <a:pPr eaLnBrk="1" hangingPunct="1"/>
            <a:r>
              <a:rPr lang="en-US" altLang="ja-JP" sz="2400" smtClean="0">
                <a:ea typeface=" Sans Serif"/>
                <a:cs typeface=" Sans Serif"/>
              </a:rPr>
              <a:t>NAT breaks “end-to-end communication”</a:t>
            </a:r>
          </a:p>
          <a:p>
            <a:pPr lvl="1" eaLnBrk="1" hangingPunct="1"/>
            <a:r>
              <a:rPr lang="en-US" altLang="ja-JP" sz="2000" smtClean="0">
                <a:ea typeface=" Sans Serif"/>
                <a:cs typeface=" Sans Serif"/>
              </a:rPr>
              <a:t>Routers monitor the communication</a:t>
            </a:r>
          </a:p>
          <a:p>
            <a:pPr lvl="1" eaLnBrk="1" hangingPunct="1"/>
            <a:r>
              <a:rPr lang="en-US" altLang="ja-JP" sz="2000" smtClean="0">
                <a:ea typeface=" Sans Serif"/>
                <a:cs typeface=" Sans Serif"/>
              </a:rPr>
              <a:t>Routers change the data</a:t>
            </a:r>
          </a:p>
          <a:p>
            <a:pPr eaLnBrk="1" hangingPunct="1"/>
            <a:r>
              <a:rPr lang="en-US" altLang="ja-JP" sz="2400" smtClean="0">
                <a:ea typeface=" Sans Serif"/>
                <a:cs typeface=" Sans Serif"/>
              </a:rPr>
              <a:t>NAT breaks “Bi-directional communication”</a:t>
            </a:r>
          </a:p>
          <a:p>
            <a:pPr lvl="1" eaLnBrk="1" hangingPunct="1"/>
            <a:r>
              <a:rPr lang="en-US" altLang="ja-JP" sz="2000" smtClean="0">
                <a:ea typeface=" Sans Serif"/>
                <a:cs typeface=" Sans Serif"/>
              </a:rPr>
              <a:t>Hosts with global address can not initiate the communication to the hosts with private address.</a:t>
            </a:r>
          </a:p>
          <a:p>
            <a:pPr eaLnBrk="1" hangingPunct="1"/>
            <a:r>
              <a:rPr lang="en-US" sz="2800" smtClean="0"/>
              <a:t>Address shortage should instead be solved by IPv6</a:t>
            </a:r>
            <a:endParaRPr lang="en-US" altLang="ja-JP" sz="2400" smtClean="0">
              <a:ea typeface=" Sans Serif"/>
              <a:cs typeface=" Sans Serif"/>
            </a:endParaRPr>
          </a:p>
        </p:txBody>
      </p:sp>
    </p:spTree>
    <p:extLst>
      <p:ext uri="{BB962C8B-B14F-4D97-AF65-F5344CB8AC3E}">
        <p14:creationId xmlns:p14="http://schemas.microsoft.com/office/powerpoint/2010/main" val="9889369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99D1C81-48D0-43EA-9291-2ED28335EB36}" type="datetime1">
              <a:rPr lang="en-US" smtClean="0">
                <a:latin typeface="Verdana" pitchFamily="34" charset="0"/>
              </a:rPr>
              <a:pPr/>
              <a:t>4/12/2017</a:t>
            </a:fld>
            <a:endParaRPr lang="en-US" smtClean="0">
              <a:latin typeface="Verdana" pitchFamily="34" charset="0"/>
            </a:endParaRPr>
          </a:p>
        </p:txBody>
      </p:sp>
      <p:sp>
        <p:nvSpPr>
          <p:cNvPr id="552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53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9FB2801C-7EED-4C74-BBA3-5DE699881BD6}" type="slidenum">
              <a:rPr lang="en-US" smtClean="0">
                <a:latin typeface="Verdana" pitchFamily="34" charset="0"/>
              </a:rPr>
              <a:pPr/>
              <a:t>63</a:t>
            </a:fld>
            <a:endParaRPr lang="en-US" smtClean="0">
              <a:latin typeface="Verdana" pitchFamily="34" charset="0"/>
            </a:endParaRPr>
          </a:p>
        </p:txBody>
      </p:sp>
      <p:sp>
        <p:nvSpPr>
          <p:cNvPr id="55301" name="Rectangle 2"/>
          <p:cNvSpPr>
            <a:spLocks noGrp="1" noChangeArrowheads="1"/>
          </p:cNvSpPr>
          <p:nvPr>
            <p:ph type="title"/>
          </p:nvPr>
        </p:nvSpPr>
        <p:spPr>
          <a:xfrm>
            <a:off x="685800" y="422275"/>
            <a:ext cx="7772400" cy="838200"/>
          </a:xfrm>
        </p:spPr>
        <p:txBody>
          <a:bodyPr/>
          <a:lstStyle/>
          <a:p>
            <a:pPr eaLnBrk="1" hangingPunct="1"/>
            <a:r>
              <a:rPr lang="en-US" smtClean="0"/>
              <a:t>IPv6</a:t>
            </a:r>
          </a:p>
        </p:txBody>
      </p:sp>
      <p:sp>
        <p:nvSpPr>
          <p:cNvPr id="55302" name="Rectangle 4"/>
          <p:cNvSpPr>
            <a:spLocks noGrp="1" noChangeArrowheads="1"/>
          </p:cNvSpPr>
          <p:nvPr>
            <p:ph type="body" idx="1"/>
          </p:nvPr>
        </p:nvSpPr>
        <p:spPr/>
        <p:txBody>
          <a:bodyPr/>
          <a:lstStyle/>
          <a:p>
            <a:pPr eaLnBrk="1" hangingPunct="1"/>
            <a:r>
              <a:rPr lang="en-US" sz="2800" smtClean="0">
                <a:solidFill>
                  <a:srgbClr val="FF0000"/>
                </a:solidFill>
              </a:rPr>
              <a:t>Initial motivation:</a:t>
            </a:r>
            <a:r>
              <a:rPr lang="en-US" sz="2800" i="1" smtClean="0"/>
              <a:t> </a:t>
            </a:r>
            <a:r>
              <a:rPr lang="en-US" sz="2800" smtClean="0"/>
              <a:t>32-bit address space soon to be completely allocated.  </a:t>
            </a:r>
          </a:p>
          <a:p>
            <a:pPr eaLnBrk="1" hangingPunct="1"/>
            <a:r>
              <a:rPr lang="en-US" sz="2800" smtClean="0"/>
              <a:t>Additional motivation:</a:t>
            </a:r>
          </a:p>
          <a:p>
            <a:pPr lvl="1" eaLnBrk="1" hangingPunct="1"/>
            <a:r>
              <a:rPr lang="en-US" sz="2400" smtClean="0"/>
              <a:t>header format helps speed processing/forwarding</a:t>
            </a:r>
          </a:p>
          <a:p>
            <a:pPr lvl="1" eaLnBrk="1" hangingPunct="1"/>
            <a:r>
              <a:rPr lang="en-US" sz="2400" smtClean="0"/>
              <a:t>header changes to facilitate QoS </a:t>
            </a:r>
          </a:p>
          <a:p>
            <a:pPr lvl="1" eaLnBrk="1" hangingPunct="1">
              <a:buFontTx/>
              <a:buNone/>
            </a:pPr>
            <a:r>
              <a:rPr lang="en-US" sz="2400" smtClean="0">
                <a:solidFill>
                  <a:srgbClr val="FF0000"/>
                </a:solidFill>
              </a:rPr>
              <a:t>IPv6 datagram format:</a:t>
            </a:r>
            <a:r>
              <a:rPr lang="en-US" sz="2400" smtClean="0"/>
              <a:t> </a:t>
            </a:r>
          </a:p>
          <a:p>
            <a:pPr lvl="1" eaLnBrk="1" hangingPunct="1"/>
            <a:r>
              <a:rPr lang="en-US" sz="2400" smtClean="0"/>
              <a:t>fixed-length 40 byte header</a:t>
            </a:r>
          </a:p>
          <a:p>
            <a:pPr lvl="1" eaLnBrk="1" hangingPunct="1"/>
            <a:r>
              <a:rPr lang="en-US" sz="2400" smtClean="0"/>
              <a:t>no fragmentation allowed</a:t>
            </a:r>
          </a:p>
          <a:p>
            <a:pPr lvl="1" eaLnBrk="1" hangingPunct="1"/>
            <a:r>
              <a:rPr lang="en-US" sz="2400" smtClean="0"/>
              <a:t>Datagrams larger than MTU are dropped</a:t>
            </a:r>
            <a:endParaRPr lang="en-US" sz="2400" i="1" smtClean="0"/>
          </a:p>
          <a:p>
            <a:pPr eaLnBrk="1" hangingPunct="1">
              <a:buFontTx/>
              <a:buNone/>
            </a:pPr>
            <a:endParaRPr lang="en-US" sz="2800" smtClean="0"/>
          </a:p>
        </p:txBody>
      </p:sp>
    </p:spTree>
    <p:extLst>
      <p:ext uri="{BB962C8B-B14F-4D97-AF65-F5344CB8AC3E}">
        <p14:creationId xmlns:p14="http://schemas.microsoft.com/office/powerpoint/2010/main" val="36191835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8F35931-66C2-4D76-B5F9-27B93F873A90}" type="datetime1">
              <a:rPr lang="en-US" smtClean="0">
                <a:latin typeface="Verdana" pitchFamily="34" charset="0"/>
              </a:rPr>
              <a:pPr/>
              <a:t>4/12/2017</a:t>
            </a:fld>
            <a:endParaRPr lang="en-US" smtClean="0">
              <a:latin typeface="Verdana" pitchFamily="34" charset="0"/>
            </a:endParaRPr>
          </a:p>
        </p:txBody>
      </p:sp>
      <p:sp>
        <p:nvSpPr>
          <p:cNvPr id="56323"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632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F28949E2-C7CD-4539-85AC-DE4AF0BF868A}" type="slidenum">
              <a:rPr lang="en-US" smtClean="0">
                <a:latin typeface="Verdana" pitchFamily="34" charset="0"/>
              </a:rPr>
              <a:pPr/>
              <a:t>64</a:t>
            </a:fld>
            <a:endParaRPr lang="en-US" smtClean="0">
              <a:latin typeface="Verdana" pitchFamily="34" charset="0"/>
            </a:endParaRPr>
          </a:p>
        </p:txBody>
      </p:sp>
      <p:sp>
        <p:nvSpPr>
          <p:cNvPr id="56325" name="Rectangle 2"/>
          <p:cNvSpPr>
            <a:spLocks noGrp="1" noChangeArrowheads="1"/>
          </p:cNvSpPr>
          <p:nvPr>
            <p:ph type="title"/>
          </p:nvPr>
        </p:nvSpPr>
        <p:spPr>
          <a:xfrm>
            <a:off x="452438" y="350838"/>
            <a:ext cx="8224837" cy="915987"/>
          </a:xfrm>
        </p:spPr>
        <p:txBody>
          <a:bodyPr/>
          <a:lstStyle/>
          <a:p>
            <a:pPr eaLnBrk="1" hangingPunct="1"/>
            <a:r>
              <a:rPr lang="en-GB" sz="4400" smtClean="0"/>
              <a:t>IPv4 &amp; IPv6 Header Comparison</a:t>
            </a:r>
            <a:endParaRPr lang="en-US" sz="4400" smtClean="0"/>
          </a:p>
        </p:txBody>
      </p:sp>
      <p:graphicFrame>
        <p:nvGraphicFramePr>
          <p:cNvPr id="1314819" name="Group 3"/>
          <p:cNvGraphicFramePr>
            <a:graphicFrameLocks noGrp="1"/>
          </p:cNvGraphicFramePr>
          <p:nvPr/>
        </p:nvGraphicFramePr>
        <p:xfrm>
          <a:off x="90488" y="1905000"/>
          <a:ext cx="4329112" cy="2541598"/>
        </p:xfrm>
        <a:graphic>
          <a:graphicData uri="http://schemas.openxmlformats.org/drawingml/2006/table">
            <a:tbl>
              <a:tblPr/>
              <a:tblGrid>
                <a:gridCol w="739775"/>
                <a:gridCol w="454025"/>
                <a:gridCol w="1154112"/>
                <a:gridCol w="681038"/>
                <a:gridCol w="201612"/>
                <a:gridCol w="1098550"/>
              </a:tblGrid>
              <a:tr h="522042">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100" b="0" i="0" u="none" strike="noStrike" cap="none" normalizeH="0" baseline="0" smtClean="0">
                          <a:ln>
                            <a:noFill/>
                          </a:ln>
                          <a:solidFill>
                            <a:schemeClr val="tx1"/>
                          </a:solidFill>
                          <a:effectLst/>
                          <a:latin typeface="Arial" charset="0"/>
                        </a:rPr>
                        <a:t>Version</a:t>
                      </a:r>
                    </a:p>
                  </a:txBody>
                  <a:tcPr marL="73025" marR="73025" marT="36496" marB="36496" anchor="ct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CC00"/>
                        </a:gs>
                        <a:gs pos="100000">
                          <a:srgbClr val="FFFFFF"/>
                        </a:gs>
                      </a:gsLst>
                      <a:lin ang="5400000" scaled="1"/>
                    </a:gradFill>
                  </a:tcPr>
                </a:tc>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100" b="0" i="0" u="none" strike="noStrike" cap="none" normalizeH="0" baseline="0" smtClean="0">
                          <a:ln>
                            <a:noFill/>
                          </a:ln>
                          <a:solidFill>
                            <a:schemeClr val="tx1"/>
                          </a:solidFill>
                          <a:effectLst/>
                          <a:latin typeface="Arial" charset="0"/>
                        </a:rPr>
                        <a:t>IHL</a:t>
                      </a:r>
                    </a:p>
                  </a:txBody>
                  <a:tcPr marL="73025" marR="73025" marT="36496" marB="364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6600"/>
                        </a:gs>
                        <a:gs pos="100000">
                          <a:srgbClr val="FFFFFF"/>
                        </a:gs>
                      </a:gsLst>
                      <a:lin ang="5400000" scaled="1"/>
                    </a:gradFill>
                  </a:tcPr>
                </a:tc>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100" b="0" i="0" u="none" strike="noStrike" cap="none" normalizeH="0" baseline="0" smtClean="0">
                          <a:ln>
                            <a:noFill/>
                          </a:ln>
                          <a:solidFill>
                            <a:schemeClr val="tx1"/>
                          </a:solidFill>
                          <a:effectLst/>
                          <a:latin typeface="Arial" charset="0"/>
                        </a:rPr>
                        <a:t>Type of Service</a:t>
                      </a:r>
                    </a:p>
                  </a:txBody>
                  <a:tcPr marL="73025" marR="73025" marT="36496" marB="364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c gridSpan="3">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100" b="0" i="0" u="none" strike="noStrike" cap="none" normalizeH="0" baseline="0" smtClean="0">
                          <a:ln>
                            <a:noFill/>
                          </a:ln>
                          <a:solidFill>
                            <a:schemeClr val="tx1"/>
                          </a:solidFill>
                          <a:effectLst/>
                          <a:latin typeface="Arial" charset="0"/>
                        </a:rPr>
                        <a:t>Total Length</a:t>
                      </a:r>
                    </a:p>
                  </a:txBody>
                  <a:tcPr marL="73025" marR="73025" marT="36496" marB="36496" anchor="ct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c hMerge="1">
                  <a:txBody>
                    <a:bodyPr/>
                    <a:lstStyle/>
                    <a:p>
                      <a:endParaRPr lang="en-US"/>
                    </a:p>
                  </a:txBody>
                  <a:tcPr/>
                </a:tc>
                <a:tc hMerge="1">
                  <a:txBody>
                    <a:bodyPr/>
                    <a:lstStyle/>
                    <a:p>
                      <a:endParaRPr lang="en-US"/>
                    </a:p>
                  </a:txBody>
                  <a:tcPr/>
                </a:tc>
              </a:tr>
              <a:tr h="530188">
                <a:tc gridSpan="3">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Identification</a:t>
                      </a:r>
                    </a:p>
                  </a:txBody>
                  <a:tcPr marL="73025" marR="73025" marT="36496" marB="36496" anchor="ct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6600"/>
                        </a:gs>
                        <a:gs pos="100000">
                          <a:srgbClr val="FFFFFF"/>
                        </a:gs>
                      </a:gsLst>
                      <a:lin ang="5400000" scaled="1"/>
                    </a:gradFill>
                  </a:tcPr>
                </a:tc>
                <a:tc hMerge="1">
                  <a:txBody>
                    <a:bodyPr/>
                    <a:lstStyle/>
                    <a:p>
                      <a:endParaRPr lang="en-US"/>
                    </a:p>
                  </a:txBody>
                  <a:tcPr/>
                </a:tc>
                <a:tc hMerge="1">
                  <a:txBody>
                    <a:bodyPr/>
                    <a:lstStyle/>
                    <a:p>
                      <a:endParaRPr lang="en-US"/>
                    </a:p>
                  </a:txBody>
                  <a:tcPr/>
                </a:tc>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Flags</a:t>
                      </a:r>
                    </a:p>
                  </a:txBody>
                  <a:tcPr marL="73025" marR="73025" marT="36496" marB="364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6600"/>
                        </a:gs>
                        <a:gs pos="100000">
                          <a:srgbClr val="FFFFFF"/>
                        </a:gs>
                      </a:gsLst>
                      <a:lin ang="5400000" scaled="1"/>
                    </a:gradFill>
                  </a:tcPr>
                </a:tc>
                <a:tc gridSpan="2">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Fragment Offset</a:t>
                      </a:r>
                    </a:p>
                  </a:txBody>
                  <a:tcPr marL="73025" marR="73025" marT="36496" marB="36496" anchor="ct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6600"/>
                        </a:gs>
                        <a:gs pos="100000">
                          <a:srgbClr val="FFFFFF"/>
                        </a:gs>
                      </a:gsLst>
                      <a:lin ang="5400000" scaled="1"/>
                    </a:gradFill>
                  </a:tcPr>
                </a:tc>
                <a:tc hMerge="1">
                  <a:txBody>
                    <a:bodyPr/>
                    <a:lstStyle/>
                    <a:p>
                      <a:endParaRPr lang="en-US"/>
                    </a:p>
                  </a:txBody>
                  <a:tcPr/>
                </a:tc>
              </a:tr>
              <a:tr h="523628">
                <a:tc gridSpan="2">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Time to Live</a:t>
                      </a:r>
                    </a:p>
                  </a:txBody>
                  <a:tcPr marL="73025" marR="73025" marT="36496" marB="36496" anchor="ct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c hMerge="1">
                  <a:txBody>
                    <a:bodyPr/>
                    <a:lstStyle/>
                    <a:p>
                      <a:endParaRPr lang="en-US"/>
                    </a:p>
                  </a:txBody>
                  <a:tcPr/>
                </a:tc>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Protocol</a:t>
                      </a:r>
                    </a:p>
                  </a:txBody>
                  <a:tcPr marL="73025" marR="73025" marT="36496" marB="3649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c gridSpan="3">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Header Checksum</a:t>
                      </a:r>
                    </a:p>
                  </a:txBody>
                  <a:tcPr marL="73025" marR="73025" marT="36496" marB="36496" anchor="ct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6600"/>
                        </a:gs>
                        <a:gs pos="100000">
                          <a:srgbClr val="FFFFFF"/>
                        </a:gs>
                      </a:gsLst>
                      <a:lin ang="5400000" scaled="1"/>
                    </a:gradFill>
                  </a:tcPr>
                </a:tc>
                <a:tc hMerge="1">
                  <a:txBody>
                    <a:bodyPr/>
                    <a:lstStyle/>
                    <a:p>
                      <a:endParaRPr lang="en-US"/>
                    </a:p>
                  </a:txBody>
                  <a:tcPr/>
                </a:tc>
                <a:tc hMerge="1">
                  <a:txBody>
                    <a:bodyPr/>
                    <a:lstStyle/>
                    <a:p>
                      <a:endParaRPr lang="en-US"/>
                    </a:p>
                  </a:txBody>
                  <a:tcPr/>
                </a:tc>
              </a:tr>
              <a:tr h="332070">
                <a:tc gridSpan="6">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700" b="0" i="0" u="none" strike="noStrike" cap="none" normalizeH="0" baseline="0" smtClean="0">
                          <a:ln>
                            <a:noFill/>
                          </a:ln>
                          <a:solidFill>
                            <a:schemeClr val="tx1"/>
                          </a:solidFill>
                          <a:effectLst/>
                          <a:latin typeface="Arial" charset="0"/>
                        </a:rPr>
                        <a:t>Source Address</a:t>
                      </a:r>
                    </a:p>
                  </a:txBody>
                  <a:tcPr marL="73025" marR="73025" marT="36496" marB="3649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CC00"/>
                        </a:gs>
                        <a:gs pos="100000">
                          <a:srgbClr val="FFFFFF"/>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2070">
                <a:tc gridSpan="6">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700" b="0" i="0" u="none" strike="noStrike" cap="none" normalizeH="0" baseline="0" smtClean="0">
                          <a:ln>
                            <a:noFill/>
                          </a:ln>
                          <a:solidFill>
                            <a:schemeClr val="tx1"/>
                          </a:solidFill>
                          <a:effectLst/>
                          <a:latin typeface="Arial" charset="0"/>
                        </a:rPr>
                        <a:t>Destination Address</a:t>
                      </a:r>
                    </a:p>
                  </a:txBody>
                  <a:tcPr marL="73025" marR="73025" marT="36496" marB="3649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CC00"/>
                        </a:gs>
                        <a:gs pos="100000">
                          <a:srgbClr val="FFFFFF"/>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1590">
                <a:tc gridSpan="5">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Options</a:t>
                      </a:r>
                    </a:p>
                  </a:txBody>
                  <a:tcPr marL="73025" marR="73025" marT="36496" marB="36496" anchor="ct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6600"/>
                        </a:gs>
                        <a:gs pos="100000">
                          <a:srgbClr val="FFFFFF"/>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Padding</a:t>
                      </a:r>
                    </a:p>
                  </a:txBody>
                  <a:tcPr marL="73025" marR="73025" marT="36496" marB="36496" anchor="ct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6600"/>
                        </a:gs>
                        <a:gs pos="100000">
                          <a:srgbClr val="FFFFFF"/>
                        </a:gs>
                      </a:gsLst>
                      <a:lin ang="5400000" scaled="1"/>
                    </a:gradFill>
                  </a:tcPr>
                </a:tc>
              </a:tr>
            </a:tbl>
          </a:graphicData>
        </a:graphic>
      </p:graphicFrame>
      <p:graphicFrame>
        <p:nvGraphicFramePr>
          <p:cNvPr id="1314849" name="Group 33"/>
          <p:cNvGraphicFramePr>
            <a:graphicFrameLocks noGrp="1"/>
          </p:cNvGraphicFramePr>
          <p:nvPr/>
        </p:nvGraphicFramePr>
        <p:xfrm>
          <a:off x="4724400" y="1905000"/>
          <a:ext cx="4241800" cy="4021139"/>
        </p:xfrm>
        <a:graphic>
          <a:graphicData uri="http://schemas.openxmlformats.org/drawingml/2006/table">
            <a:tbl>
              <a:tblPr/>
              <a:tblGrid>
                <a:gridCol w="723900"/>
                <a:gridCol w="1203325"/>
                <a:gridCol w="161925"/>
                <a:gridCol w="1076325"/>
                <a:gridCol w="1076325"/>
              </a:tblGrid>
              <a:tr h="779463">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100" b="0" i="0" u="none" strike="noStrike" cap="none" normalizeH="0" baseline="0" smtClean="0">
                          <a:ln>
                            <a:noFill/>
                          </a:ln>
                          <a:solidFill>
                            <a:schemeClr val="tx1"/>
                          </a:solidFill>
                          <a:effectLst/>
                          <a:latin typeface="Arial" charset="0"/>
                        </a:rPr>
                        <a:t>Version</a:t>
                      </a:r>
                    </a:p>
                  </a:txBody>
                  <a:tcPr marL="73025" marR="73025" marT="36512" marB="36512" anchor="ct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CC00"/>
                        </a:gs>
                        <a:gs pos="100000">
                          <a:srgbClr val="FFFFFF"/>
                        </a:gs>
                      </a:gsLst>
                      <a:lin ang="5400000" scaled="1"/>
                    </a:gradFill>
                  </a:tcPr>
                </a:tc>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100" b="0" i="0" u="none" strike="noStrike" cap="none" normalizeH="0" baseline="0" smtClean="0">
                          <a:ln>
                            <a:noFill/>
                          </a:ln>
                          <a:solidFill>
                            <a:schemeClr val="tx1"/>
                          </a:solidFill>
                          <a:effectLst/>
                          <a:latin typeface="Arial" charset="0"/>
                        </a:rPr>
                        <a:t>Traffic Class</a:t>
                      </a:r>
                    </a:p>
                  </a:txBody>
                  <a:tcPr marL="73025" marR="73025" marT="36512" marB="365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c gridSpan="3">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100" b="0" i="0" u="none" strike="noStrike" cap="none" normalizeH="0" baseline="0" smtClean="0">
                          <a:ln>
                            <a:noFill/>
                          </a:ln>
                          <a:solidFill>
                            <a:schemeClr val="tx1"/>
                          </a:solidFill>
                          <a:effectLst/>
                          <a:latin typeface="Arial" charset="0"/>
                        </a:rPr>
                        <a:t>Flow Label</a:t>
                      </a:r>
                    </a:p>
                  </a:txBody>
                  <a:tcPr marL="73025" marR="73025" marT="36512" marB="36512" anchor="ct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8000"/>
                        </a:gs>
                        <a:gs pos="100000">
                          <a:srgbClr val="FFFFFF"/>
                        </a:gs>
                      </a:gsLst>
                      <a:lin ang="5400000" scaled="1"/>
                    </a:gradFill>
                  </a:tcPr>
                </a:tc>
                <a:tc hMerge="1">
                  <a:txBody>
                    <a:bodyPr/>
                    <a:lstStyle/>
                    <a:p>
                      <a:endParaRPr lang="en-US"/>
                    </a:p>
                  </a:txBody>
                  <a:tcPr/>
                </a:tc>
                <a:tc hMerge="1">
                  <a:txBody>
                    <a:bodyPr/>
                    <a:lstStyle/>
                    <a:p>
                      <a:endParaRPr lang="en-US"/>
                    </a:p>
                  </a:txBody>
                  <a:tcPr/>
                </a:tc>
              </a:tr>
              <a:tr h="704850">
                <a:tc gridSpan="3">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Payload Length</a:t>
                      </a:r>
                    </a:p>
                  </a:txBody>
                  <a:tcPr marL="73025" marR="73025" marT="36512" marB="36512" anchor="ct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c hMerge="1">
                  <a:txBody>
                    <a:bodyPr/>
                    <a:lstStyle/>
                    <a:p>
                      <a:endParaRPr lang="en-US"/>
                    </a:p>
                  </a:txBody>
                  <a:tcPr/>
                </a:tc>
                <a:tc hMerge="1">
                  <a:txBody>
                    <a:bodyPr/>
                    <a:lstStyle/>
                    <a:p>
                      <a:endParaRPr lang="en-US"/>
                    </a:p>
                  </a:txBody>
                  <a:tcPr/>
                </a:tc>
                <a:tc>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Next Header</a:t>
                      </a:r>
                    </a:p>
                  </a:txBody>
                  <a:tcPr marL="73025" marR="73025" marT="36512" marB="3651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c>
                  <a:txBody>
                    <a:bodyPr/>
                    <a:lstStyle/>
                    <a:p>
                      <a:pPr marL="0" marR="0" lvl="0" indent="0" algn="l" defTabSz="814388" rtl="0" eaLnBrk="1" fontAlgn="base" latinLnBrk="0" hangingPunct="1">
                        <a:lnSpc>
                          <a:spcPct val="100000"/>
                        </a:lnSpc>
                        <a:spcBef>
                          <a:spcPct val="20000"/>
                        </a:spcBef>
                        <a:spcAft>
                          <a:spcPct val="0"/>
                        </a:spcAft>
                        <a:buClr>
                          <a:srgbClr val="FF0000"/>
                        </a:buClr>
                        <a:buSzTx/>
                        <a:buFontTx/>
                        <a:buNone/>
                        <a:tabLst/>
                      </a:pPr>
                      <a:r>
                        <a:rPr kumimoji="0" lang="en-US" sz="1500" b="0" i="0" u="none" strike="noStrike" cap="none" normalizeH="0" baseline="0" smtClean="0">
                          <a:ln>
                            <a:noFill/>
                          </a:ln>
                          <a:solidFill>
                            <a:schemeClr val="tx1"/>
                          </a:solidFill>
                          <a:effectLst/>
                          <a:latin typeface="Arial" charset="0"/>
                        </a:rPr>
                        <a:t>Hop Limit</a:t>
                      </a:r>
                    </a:p>
                  </a:txBody>
                  <a:tcPr marL="73025" marR="73025" marT="36512" marB="36512" anchor="ct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0066CC"/>
                        </a:gs>
                        <a:gs pos="100000">
                          <a:srgbClr val="FFFFFF"/>
                        </a:gs>
                      </a:gsLst>
                      <a:lin ang="5400000" scaled="1"/>
                    </a:gradFill>
                  </a:tcPr>
                </a:tc>
              </a:tr>
              <a:tr h="1255713">
                <a:tc gridSpan="5">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2600" b="0" i="0" u="none" strike="noStrike" cap="none" normalizeH="0" baseline="0" smtClean="0">
                          <a:ln>
                            <a:noFill/>
                          </a:ln>
                          <a:solidFill>
                            <a:schemeClr val="tx1"/>
                          </a:solidFill>
                          <a:effectLst/>
                          <a:latin typeface="Arial" charset="0"/>
                        </a:rPr>
                        <a:t>Source Address</a:t>
                      </a:r>
                    </a:p>
                  </a:txBody>
                  <a:tcPr marL="73025" marR="73025" marT="36512" marB="365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0">
                      <a:gsLst>
                        <a:gs pos="0">
                          <a:srgbClr val="FFCC00"/>
                        </a:gs>
                        <a:gs pos="100000">
                          <a:srgbClr val="FFFFFF"/>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81113">
                <a:tc gridSpan="5">
                  <a:txBody>
                    <a:bodyPr/>
                    <a:lstStyle/>
                    <a:p>
                      <a:pPr marL="0" marR="0" lvl="0" indent="0" algn="ctr" defTabSz="814388" rtl="0" eaLnBrk="1" fontAlgn="base" latinLnBrk="0" hangingPunct="1">
                        <a:lnSpc>
                          <a:spcPct val="100000"/>
                        </a:lnSpc>
                        <a:spcBef>
                          <a:spcPct val="20000"/>
                        </a:spcBef>
                        <a:spcAft>
                          <a:spcPct val="0"/>
                        </a:spcAft>
                        <a:buClr>
                          <a:srgbClr val="FF0000"/>
                        </a:buClr>
                        <a:buSzTx/>
                        <a:buFontTx/>
                        <a:buNone/>
                        <a:tabLst/>
                      </a:pPr>
                      <a:r>
                        <a:rPr kumimoji="0" lang="en-US" sz="2600" b="0" i="0" u="none" strike="noStrike" cap="none" normalizeH="0" baseline="0" smtClean="0">
                          <a:ln>
                            <a:noFill/>
                          </a:ln>
                          <a:solidFill>
                            <a:schemeClr val="tx1"/>
                          </a:solidFill>
                          <a:effectLst/>
                          <a:latin typeface="Arial" charset="0"/>
                        </a:rPr>
                        <a:t>Destination Address</a:t>
                      </a:r>
                    </a:p>
                  </a:txBody>
                  <a:tcPr marL="73025" marR="73025" marT="36512" marB="365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C00"/>
                        </a:gs>
                        <a:gs pos="100000">
                          <a:srgbClr val="FFFFFF"/>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314869" name="Rectangle 53"/>
          <p:cNvSpPr>
            <a:spLocks noChangeArrowheads="1"/>
          </p:cNvSpPr>
          <p:nvPr/>
        </p:nvSpPr>
        <p:spPr bwMode="gray">
          <a:xfrm>
            <a:off x="1346200" y="1536700"/>
            <a:ext cx="1892300" cy="438150"/>
          </a:xfrm>
          <a:prstGeom prst="rect">
            <a:avLst/>
          </a:prstGeom>
          <a:noFill/>
          <a:ln w="9525">
            <a:noFill/>
            <a:miter lim="800000"/>
            <a:headEnd/>
            <a:tailEnd/>
          </a:ln>
          <a:effectLst/>
        </p:spPr>
        <p:txBody>
          <a:bodyPr wrap="none" lIns="73025" tIns="36512" rIns="73025" bIns="36512">
            <a:spAutoFit/>
          </a:bodyPr>
          <a:lstStyle/>
          <a:p>
            <a:pPr algn="l">
              <a:spcBef>
                <a:spcPct val="0"/>
              </a:spcBef>
              <a:defRPr/>
            </a:pPr>
            <a:r>
              <a:rPr lang="en-US" sz="2400" b="1">
                <a:effectLst>
                  <a:outerShdw blurRad="38100" dist="38100" dir="2700000" algn="tl">
                    <a:srgbClr val="C0C0C0"/>
                  </a:outerShdw>
                </a:effectLst>
              </a:rPr>
              <a:t>IPv4 Header</a:t>
            </a:r>
          </a:p>
        </p:txBody>
      </p:sp>
      <p:sp>
        <p:nvSpPr>
          <p:cNvPr id="1314870" name="Rectangle 54"/>
          <p:cNvSpPr>
            <a:spLocks noChangeArrowheads="1"/>
          </p:cNvSpPr>
          <p:nvPr/>
        </p:nvSpPr>
        <p:spPr bwMode="gray">
          <a:xfrm>
            <a:off x="5643563" y="1524000"/>
            <a:ext cx="1892300" cy="438150"/>
          </a:xfrm>
          <a:prstGeom prst="rect">
            <a:avLst/>
          </a:prstGeom>
          <a:noFill/>
          <a:ln w="9525">
            <a:noFill/>
            <a:miter lim="800000"/>
            <a:headEnd/>
            <a:tailEnd/>
          </a:ln>
          <a:effectLst/>
        </p:spPr>
        <p:txBody>
          <a:bodyPr wrap="none" lIns="73025" tIns="36512" rIns="73025" bIns="36512">
            <a:spAutoFit/>
          </a:bodyPr>
          <a:lstStyle/>
          <a:p>
            <a:pPr algn="l">
              <a:spcBef>
                <a:spcPct val="0"/>
              </a:spcBef>
              <a:defRPr/>
            </a:pPr>
            <a:r>
              <a:rPr lang="en-US" sz="2400" b="1"/>
              <a:t>IPv6 </a:t>
            </a:r>
            <a:r>
              <a:rPr lang="en-US" sz="2400" b="1">
                <a:effectLst>
                  <a:outerShdw blurRad="38100" dist="38100" dir="2700000" algn="tl">
                    <a:srgbClr val="C0C0C0"/>
                  </a:outerShdw>
                </a:effectLst>
              </a:rPr>
              <a:t>Header</a:t>
            </a:r>
          </a:p>
        </p:txBody>
      </p:sp>
      <p:sp>
        <p:nvSpPr>
          <p:cNvPr id="56378" name="AutoShape 55"/>
          <p:cNvSpPr>
            <a:spLocks noChangeArrowheads="1"/>
          </p:cNvSpPr>
          <p:nvPr/>
        </p:nvSpPr>
        <p:spPr bwMode="auto">
          <a:xfrm>
            <a:off x="642938" y="4681538"/>
            <a:ext cx="328612" cy="228600"/>
          </a:xfrm>
          <a:prstGeom prst="roundRect">
            <a:avLst>
              <a:gd name="adj" fmla="val 16667"/>
            </a:avLst>
          </a:prstGeom>
          <a:gradFill rotWithShape="0">
            <a:gsLst>
              <a:gs pos="0">
                <a:srgbClr val="FFCC00"/>
              </a:gs>
              <a:gs pos="100000">
                <a:schemeClr val="bg1"/>
              </a:gs>
            </a:gsLst>
            <a:lin ang="5400000" scaled="1"/>
          </a:gradFill>
          <a:ln w="6350">
            <a:solidFill>
              <a:srgbClr val="808080"/>
            </a:solidFill>
            <a:round/>
            <a:headEnd/>
            <a:tailEnd/>
          </a:ln>
          <a:effectLst>
            <a:outerShdw dist="35921" dir="2700000" algn="ctr" rotWithShape="0">
              <a:schemeClr val="bg2"/>
            </a:outerShdw>
          </a:effectLst>
        </p:spPr>
        <p:txBody>
          <a:bodyPr wrap="none" lIns="82124" tIns="41061" rIns="82124" bIns="41061" anchor="ctr"/>
          <a:lstStyle/>
          <a:p>
            <a:endParaRPr lang="tr-TR"/>
          </a:p>
        </p:txBody>
      </p:sp>
      <p:sp>
        <p:nvSpPr>
          <p:cNvPr id="56379" name="AutoShape 56"/>
          <p:cNvSpPr>
            <a:spLocks noChangeArrowheads="1"/>
          </p:cNvSpPr>
          <p:nvPr/>
        </p:nvSpPr>
        <p:spPr bwMode="auto">
          <a:xfrm>
            <a:off x="642938" y="4986338"/>
            <a:ext cx="328612" cy="228600"/>
          </a:xfrm>
          <a:prstGeom prst="roundRect">
            <a:avLst>
              <a:gd name="adj" fmla="val 16667"/>
            </a:avLst>
          </a:prstGeom>
          <a:gradFill rotWithShape="0">
            <a:gsLst>
              <a:gs pos="0">
                <a:srgbClr val="FF6600"/>
              </a:gs>
              <a:gs pos="100000">
                <a:schemeClr val="bg1"/>
              </a:gs>
            </a:gsLst>
            <a:lin ang="5400000" scaled="1"/>
          </a:gradFill>
          <a:ln w="6350">
            <a:solidFill>
              <a:srgbClr val="808080"/>
            </a:solidFill>
            <a:round/>
            <a:headEnd/>
            <a:tailEnd/>
          </a:ln>
          <a:effectLst>
            <a:outerShdw dist="35921" dir="2700000" algn="ctr" rotWithShape="0">
              <a:schemeClr val="bg2"/>
            </a:outerShdw>
          </a:effectLst>
        </p:spPr>
        <p:txBody>
          <a:bodyPr wrap="none" lIns="82124" tIns="41061" rIns="82124" bIns="41061" anchor="ctr"/>
          <a:lstStyle/>
          <a:p>
            <a:endParaRPr lang="tr-TR"/>
          </a:p>
        </p:txBody>
      </p:sp>
      <p:sp>
        <p:nvSpPr>
          <p:cNvPr id="56380" name="AutoShape 57"/>
          <p:cNvSpPr>
            <a:spLocks noChangeArrowheads="1"/>
          </p:cNvSpPr>
          <p:nvPr/>
        </p:nvSpPr>
        <p:spPr bwMode="auto">
          <a:xfrm>
            <a:off x="642938" y="5291138"/>
            <a:ext cx="328612" cy="228600"/>
          </a:xfrm>
          <a:prstGeom prst="roundRect">
            <a:avLst>
              <a:gd name="adj" fmla="val 16667"/>
            </a:avLst>
          </a:prstGeom>
          <a:gradFill rotWithShape="0">
            <a:gsLst>
              <a:gs pos="0">
                <a:srgbClr val="0066CC"/>
              </a:gs>
              <a:gs pos="100000">
                <a:schemeClr val="bg1"/>
              </a:gs>
            </a:gsLst>
            <a:lin ang="5400000" scaled="1"/>
          </a:gradFill>
          <a:ln w="6350">
            <a:solidFill>
              <a:srgbClr val="808080"/>
            </a:solidFill>
            <a:round/>
            <a:headEnd/>
            <a:tailEnd/>
          </a:ln>
          <a:effectLst>
            <a:outerShdw dist="35921" dir="2700000" algn="ctr" rotWithShape="0">
              <a:schemeClr val="bg2"/>
            </a:outerShdw>
          </a:effectLst>
        </p:spPr>
        <p:txBody>
          <a:bodyPr wrap="none" lIns="82124" tIns="41061" rIns="82124" bIns="41061" anchor="ctr"/>
          <a:lstStyle/>
          <a:p>
            <a:endParaRPr lang="tr-TR"/>
          </a:p>
        </p:txBody>
      </p:sp>
      <p:sp>
        <p:nvSpPr>
          <p:cNvPr id="56381" name="AutoShape 58"/>
          <p:cNvSpPr>
            <a:spLocks noChangeArrowheads="1"/>
          </p:cNvSpPr>
          <p:nvPr/>
        </p:nvSpPr>
        <p:spPr bwMode="auto">
          <a:xfrm>
            <a:off x="642938" y="5583238"/>
            <a:ext cx="328612" cy="228600"/>
          </a:xfrm>
          <a:prstGeom prst="roundRect">
            <a:avLst>
              <a:gd name="adj" fmla="val 16667"/>
            </a:avLst>
          </a:prstGeom>
          <a:gradFill rotWithShape="0">
            <a:gsLst>
              <a:gs pos="0">
                <a:srgbClr val="008000"/>
              </a:gs>
              <a:gs pos="100000">
                <a:schemeClr val="bg1"/>
              </a:gs>
            </a:gsLst>
            <a:lin ang="5400000" scaled="1"/>
          </a:gradFill>
          <a:ln w="6350">
            <a:solidFill>
              <a:srgbClr val="808080"/>
            </a:solidFill>
            <a:round/>
            <a:headEnd/>
            <a:tailEnd/>
          </a:ln>
          <a:effectLst>
            <a:outerShdw dist="35921" dir="2700000" algn="ctr" rotWithShape="0">
              <a:schemeClr val="bg2"/>
            </a:outerShdw>
          </a:effectLst>
        </p:spPr>
        <p:txBody>
          <a:bodyPr wrap="none" lIns="82124" tIns="41061" rIns="82124" bIns="41061" anchor="ctr"/>
          <a:lstStyle/>
          <a:p>
            <a:endParaRPr lang="tr-TR"/>
          </a:p>
        </p:txBody>
      </p:sp>
      <p:sp>
        <p:nvSpPr>
          <p:cNvPr id="56382" name="Text Box 59"/>
          <p:cNvSpPr txBox="1">
            <a:spLocks noChangeArrowheads="1"/>
          </p:cNvSpPr>
          <p:nvPr/>
        </p:nvSpPr>
        <p:spPr bwMode="auto">
          <a:xfrm>
            <a:off x="947738" y="4692650"/>
            <a:ext cx="34290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2124" tIns="41061" rIns="82124" bIns="41061" anchorCtr="1">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lnSpc>
                <a:spcPct val="95000"/>
              </a:lnSpc>
              <a:buClr>
                <a:srgbClr val="35C5FF"/>
              </a:buClr>
              <a:buSzPct val="100000"/>
              <a:buFont typeface="Arial" charset="0"/>
              <a:buNone/>
            </a:pPr>
            <a:r>
              <a:rPr lang="en-US" sz="1400" b="1"/>
              <a:t>- field</a:t>
            </a:r>
            <a:r>
              <a:rPr lang="en-GB" sz="1400" b="1"/>
              <a:t>’</a:t>
            </a:r>
            <a:r>
              <a:rPr lang="en-US" sz="1400" b="1"/>
              <a:t>s </a:t>
            </a:r>
            <a:r>
              <a:rPr lang="en-GB" sz="1400" b="1"/>
              <a:t>name </a:t>
            </a:r>
            <a:r>
              <a:rPr lang="en-US" sz="1400" b="1"/>
              <a:t>kept from IPv4 to IPv6</a:t>
            </a:r>
          </a:p>
          <a:p>
            <a:pPr algn="l">
              <a:lnSpc>
                <a:spcPct val="95000"/>
              </a:lnSpc>
              <a:buClr>
                <a:srgbClr val="35C5FF"/>
              </a:buClr>
              <a:buSzPct val="100000"/>
              <a:buFont typeface="Arial" charset="0"/>
              <a:buNone/>
            </a:pPr>
            <a:r>
              <a:rPr lang="en-US" sz="1400" b="1"/>
              <a:t>- fields not kept in IPv6</a:t>
            </a:r>
          </a:p>
          <a:p>
            <a:pPr algn="l">
              <a:lnSpc>
                <a:spcPct val="95000"/>
              </a:lnSpc>
              <a:buClr>
                <a:srgbClr val="35C5FF"/>
              </a:buClr>
              <a:buSzPct val="100000"/>
              <a:buFont typeface="Arial" charset="0"/>
              <a:buNone/>
            </a:pPr>
            <a:r>
              <a:rPr lang="en-US" sz="1400" b="1"/>
              <a:t>- </a:t>
            </a:r>
            <a:r>
              <a:rPr lang="en-GB" sz="1400" b="1"/>
              <a:t>Name &amp; position changed in IPv6</a:t>
            </a:r>
            <a:endParaRPr lang="en-US" sz="1400" b="1"/>
          </a:p>
          <a:p>
            <a:pPr algn="l">
              <a:lnSpc>
                <a:spcPct val="95000"/>
              </a:lnSpc>
              <a:buClr>
                <a:srgbClr val="35C5FF"/>
              </a:buClr>
              <a:buSzPct val="100000"/>
              <a:buFont typeface="Arial" charset="0"/>
              <a:buNone/>
            </a:pPr>
            <a:r>
              <a:rPr lang="en-US" sz="1400" b="1"/>
              <a:t>- </a:t>
            </a:r>
            <a:r>
              <a:rPr lang="en-GB" sz="1400" b="1"/>
              <a:t>New field in IPv6</a:t>
            </a:r>
            <a:endParaRPr lang="en-US" sz="1400" b="1"/>
          </a:p>
        </p:txBody>
      </p:sp>
      <p:sp>
        <p:nvSpPr>
          <p:cNvPr id="56383" name="Text Box 60"/>
          <p:cNvSpPr txBox="1">
            <a:spLocks noChangeArrowheads="1"/>
          </p:cNvSpPr>
          <p:nvPr/>
        </p:nvSpPr>
        <p:spPr bwMode="auto">
          <a:xfrm rot="-5400000">
            <a:off x="-184943" y="5047456"/>
            <a:ext cx="1250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82124" tIns="41061" rIns="82124" bIns="41061" anchorCtr="1">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lnSpc>
                <a:spcPct val="95000"/>
              </a:lnSpc>
              <a:buClr>
                <a:srgbClr val="35C5FF"/>
              </a:buClr>
              <a:buSzPct val="100000"/>
              <a:buFont typeface="Arial" charset="0"/>
              <a:buNone/>
            </a:pPr>
            <a:r>
              <a:rPr lang="en-US" sz="2400" b="1">
                <a:solidFill>
                  <a:srgbClr val="B2B2B2"/>
                </a:solidFill>
              </a:rPr>
              <a:t>Legend</a:t>
            </a:r>
            <a:endParaRPr lang="en-US" sz="2400">
              <a:solidFill>
                <a:srgbClr val="B2B2B2"/>
              </a:solidFill>
            </a:endParaRPr>
          </a:p>
        </p:txBody>
      </p:sp>
    </p:spTree>
    <p:extLst>
      <p:ext uri="{BB962C8B-B14F-4D97-AF65-F5344CB8AC3E}">
        <p14:creationId xmlns:p14="http://schemas.microsoft.com/office/powerpoint/2010/main" val="3336722673"/>
      </p:ext>
    </p:extLst>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B0851627-3FF3-4940-904E-DE86DDB331A3}" type="datetime1">
              <a:rPr lang="en-US" smtClean="0">
                <a:latin typeface="Verdana" pitchFamily="34" charset="0"/>
              </a:rPr>
              <a:pPr/>
              <a:t>4/12/2017</a:t>
            </a:fld>
            <a:endParaRPr lang="en-US" smtClean="0">
              <a:latin typeface="Verdana" pitchFamily="34" charset="0"/>
            </a:endParaRPr>
          </a:p>
        </p:txBody>
      </p:sp>
      <p:sp>
        <p:nvSpPr>
          <p:cNvPr id="573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73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6593DD09-BFB1-4F60-BCAD-A3EF2DA74CD6}" type="slidenum">
              <a:rPr lang="en-US" smtClean="0">
                <a:latin typeface="Verdana" pitchFamily="34" charset="0"/>
              </a:rPr>
              <a:pPr/>
              <a:t>65</a:t>
            </a:fld>
            <a:endParaRPr lang="en-US" smtClean="0">
              <a:latin typeface="Verdana" pitchFamily="34" charset="0"/>
            </a:endParaRPr>
          </a:p>
        </p:txBody>
      </p:sp>
      <p:sp>
        <p:nvSpPr>
          <p:cNvPr id="57349" name="Rectangle 2"/>
          <p:cNvSpPr>
            <a:spLocks noGrp="1" noChangeArrowheads="1"/>
          </p:cNvSpPr>
          <p:nvPr>
            <p:ph type="title"/>
          </p:nvPr>
        </p:nvSpPr>
        <p:spPr>
          <a:noFill/>
        </p:spPr>
        <p:txBody>
          <a:bodyPr lIns="90487" tIns="44450" rIns="90487" bIns="44450"/>
          <a:lstStyle/>
          <a:p>
            <a:pPr eaLnBrk="1" hangingPunct="1"/>
            <a:r>
              <a:rPr lang="en-US" smtClean="0"/>
              <a:t>Summary of Header Changes</a:t>
            </a:r>
            <a:br>
              <a:rPr lang="en-US" smtClean="0"/>
            </a:br>
            <a:r>
              <a:rPr lang="en-US" smtClean="0"/>
              <a:t>between IPv4 &amp; IPv6</a:t>
            </a:r>
          </a:p>
        </p:txBody>
      </p:sp>
      <p:sp>
        <p:nvSpPr>
          <p:cNvPr id="57350" name="Rectangle 4"/>
          <p:cNvSpPr>
            <a:spLocks noGrp="1" noChangeArrowheads="1"/>
          </p:cNvSpPr>
          <p:nvPr>
            <p:ph type="body" idx="1"/>
          </p:nvPr>
        </p:nvSpPr>
        <p:spPr/>
        <p:txBody>
          <a:bodyPr/>
          <a:lstStyle/>
          <a:p>
            <a:pPr eaLnBrk="1" hangingPunct="1">
              <a:lnSpc>
                <a:spcPct val="110000"/>
              </a:lnSpc>
              <a:spcBef>
                <a:spcPct val="0"/>
              </a:spcBef>
            </a:pPr>
            <a:r>
              <a:rPr lang="en-US" sz="2200" smtClean="0"/>
              <a:t>Streamlined</a:t>
            </a:r>
          </a:p>
          <a:p>
            <a:pPr lvl="1" eaLnBrk="1" hangingPunct="1">
              <a:lnSpc>
                <a:spcPct val="110000"/>
              </a:lnSpc>
              <a:spcBef>
                <a:spcPct val="0"/>
              </a:spcBef>
              <a:buClr>
                <a:schemeClr val="folHlink"/>
              </a:buClr>
              <a:buSzPct val="75000"/>
              <a:buFont typeface="Wingdings" pitchFamily="2" charset="2"/>
              <a:buChar char="Ø"/>
            </a:pPr>
            <a:r>
              <a:rPr lang="en-US" sz="1800" smtClean="0"/>
              <a:t> Fragmentation fields moved out of base header</a:t>
            </a:r>
          </a:p>
          <a:p>
            <a:pPr lvl="1" eaLnBrk="1" hangingPunct="1">
              <a:lnSpc>
                <a:spcPct val="110000"/>
              </a:lnSpc>
              <a:spcBef>
                <a:spcPct val="0"/>
              </a:spcBef>
              <a:buClr>
                <a:schemeClr val="folHlink"/>
              </a:buClr>
              <a:buSzPct val="75000"/>
              <a:buFont typeface="Wingdings" pitchFamily="2" charset="2"/>
              <a:buChar char="Ø"/>
            </a:pPr>
            <a:r>
              <a:rPr lang="en-US" sz="1800" smtClean="0"/>
              <a:t> IP options moved out of base header</a:t>
            </a:r>
          </a:p>
          <a:p>
            <a:pPr lvl="1" eaLnBrk="1" hangingPunct="1">
              <a:lnSpc>
                <a:spcPct val="110000"/>
              </a:lnSpc>
              <a:spcBef>
                <a:spcPct val="0"/>
              </a:spcBef>
              <a:buClr>
                <a:schemeClr val="folHlink"/>
              </a:buClr>
              <a:buSzPct val="75000"/>
              <a:buFont typeface="Wingdings" pitchFamily="2" charset="2"/>
              <a:buChar char="Ø"/>
            </a:pPr>
            <a:r>
              <a:rPr lang="en-US" sz="1800" smtClean="0"/>
              <a:t> Header Checksum eliminated</a:t>
            </a:r>
          </a:p>
          <a:p>
            <a:pPr lvl="1" eaLnBrk="1" hangingPunct="1">
              <a:lnSpc>
                <a:spcPct val="110000"/>
              </a:lnSpc>
              <a:spcBef>
                <a:spcPct val="0"/>
              </a:spcBef>
              <a:buClr>
                <a:schemeClr val="folHlink"/>
              </a:buClr>
              <a:buSzPct val="75000"/>
              <a:buFont typeface="Wingdings" pitchFamily="2" charset="2"/>
              <a:buChar char="Ø"/>
            </a:pPr>
            <a:r>
              <a:rPr lang="en-US" sz="1800" smtClean="0"/>
              <a:t> Header Length field eliminated</a:t>
            </a:r>
          </a:p>
          <a:p>
            <a:pPr lvl="1" eaLnBrk="1" hangingPunct="1">
              <a:lnSpc>
                <a:spcPct val="110000"/>
              </a:lnSpc>
              <a:spcBef>
                <a:spcPct val="0"/>
              </a:spcBef>
              <a:buClr>
                <a:schemeClr val="folHlink"/>
              </a:buClr>
              <a:buSzPct val="75000"/>
              <a:buFont typeface="Wingdings" pitchFamily="2" charset="2"/>
              <a:buChar char="Ø"/>
            </a:pPr>
            <a:r>
              <a:rPr lang="en-US" sz="1800" smtClean="0"/>
              <a:t> Length field excludes IPv6 header</a:t>
            </a:r>
          </a:p>
          <a:p>
            <a:pPr lvl="1" eaLnBrk="1" hangingPunct="1">
              <a:lnSpc>
                <a:spcPct val="110000"/>
              </a:lnSpc>
              <a:spcBef>
                <a:spcPct val="0"/>
              </a:spcBef>
              <a:buClr>
                <a:schemeClr val="folHlink"/>
              </a:buClr>
              <a:buSzPct val="75000"/>
              <a:buFont typeface="Wingdings" pitchFamily="2" charset="2"/>
              <a:buChar char="Ø"/>
            </a:pPr>
            <a:r>
              <a:rPr lang="en-US" sz="1800" smtClean="0"/>
              <a:t> Alignment changed from 32 to 64 bits</a:t>
            </a:r>
          </a:p>
          <a:p>
            <a:pPr eaLnBrk="1" hangingPunct="1">
              <a:lnSpc>
                <a:spcPct val="110000"/>
              </a:lnSpc>
              <a:spcBef>
                <a:spcPct val="0"/>
              </a:spcBef>
            </a:pPr>
            <a:r>
              <a:rPr lang="en-US" sz="2200" smtClean="0"/>
              <a:t>Revised</a:t>
            </a:r>
          </a:p>
          <a:p>
            <a:pPr lvl="1" eaLnBrk="1" hangingPunct="1">
              <a:lnSpc>
                <a:spcPct val="110000"/>
              </a:lnSpc>
              <a:spcBef>
                <a:spcPct val="0"/>
              </a:spcBef>
              <a:buClr>
                <a:schemeClr val="folHlink"/>
              </a:buClr>
              <a:buSzPct val="75000"/>
              <a:buFont typeface="Wingdings" pitchFamily="2" charset="2"/>
              <a:buChar char="Ø"/>
            </a:pPr>
            <a:r>
              <a:rPr lang="en-US" sz="1800" smtClean="0"/>
              <a:t> Time to Live </a:t>
            </a:r>
            <a:r>
              <a:rPr lang="en-US" sz="1800" smtClean="0">
                <a:latin typeface="Wingdings 3" pitchFamily="18" charset="2"/>
              </a:rPr>
              <a:t>’</a:t>
            </a:r>
            <a:r>
              <a:rPr lang="en-US" sz="1800" smtClean="0"/>
              <a:t> Hop Limit</a:t>
            </a:r>
          </a:p>
          <a:p>
            <a:pPr lvl="1" eaLnBrk="1" hangingPunct="1">
              <a:lnSpc>
                <a:spcPct val="110000"/>
              </a:lnSpc>
              <a:spcBef>
                <a:spcPct val="0"/>
              </a:spcBef>
              <a:buClr>
                <a:schemeClr val="folHlink"/>
              </a:buClr>
              <a:buSzPct val="75000"/>
              <a:buFont typeface="Wingdings" pitchFamily="2" charset="2"/>
              <a:buChar char="Ø"/>
            </a:pPr>
            <a:r>
              <a:rPr lang="en-US" sz="1800" smtClean="0"/>
              <a:t> Protocol </a:t>
            </a:r>
            <a:r>
              <a:rPr lang="en-US" sz="1800" smtClean="0">
                <a:latin typeface="Wingdings 3" pitchFamily="18" charset="2"/>
              </a:rPr>
              <a:t>’</a:t>
            </a:r>
            <a:r>
              <a:rPr lang="en-US" sz="1800" smtClean="0"/>
              <a:t> Next Header</a:t>
            </a:r>
          </a:p>
          <a:p>
            <a:pPr lvl="1" eaLnBrk="1" hangingPunct="1">
              <a:lnSpc>
                <a:spcPct val="110000"/>
              </a:lnSpc>
              <a:spcBef>
                <a:spcPct val="0"/>
              </a:spcBef>
              <a:buClr>
                <a:schemeClr val="folHlink"/>
              </a:buClr>
              <a:buSzPct val="75000"/>
              <a:buFont typeface="Wingdings" pitchFamily="2" charset="2"/>
              <a:buChar char="Ø"/>
            </a:pPr>
            <a:r>
              <a:rPr lang="en-US" sz="1800" smtClean="0"/>
              <a:t> Precedence &amp; TOS </a:t>
            </a:r>
            <a:r>
              <a:rPr lang="en-US" sz="1800" smtClean="0">
                <a:latin typeface="Wingdings 3" pitchFamily="18" charset="2"/>
              </a:rPr>
              <a:t>’</a:t>
            </a:r>
            <a:r>
              <a:rPr lang="en-US" sz="1800" smtClean="0"/>
              <a:t> Traffic Class</a:t>
            </a:r>
          </a:p>
          <a:p>
            <a:pPr lvl="1" eaLnBrk="1" hangingPunct="1">
              <a:lnSpc>
                <a:spcPct val="110000"/>
              </a:lnSpc>
              <a:spcBef>
                <a:spcPct val="0"/>
              </a:spcBef>
              <a:buClr>
                <a:schemeClr val="folHlink"/>
              </a:buClr>
              <a:buSzPct val="75000"/>
              <a:buFont typeface="Wingdings" pitchFamily="2" charset="2"/>
              <a:buChar char="Ø"/>
            </a:pPr>
            <a:r>
              <a:rPr lang="en-US" sz="1800" smtClean="0"/>
              <a:t> Addresses increased 32 bits </a:t>
            </a:r>
            <a:r>
              <a:rPr lang="en-US" sz="1800" smtClean="0">
                <a:latin typeface="Wingdings 3" pitchFamily="18" charset="2"/>
              </a:rPr>
              <a:t>’</a:t>
            </a:r>
            <a:r>
              <a:rPr lang="en-US" sz="1800" smtClean="0"/>
              <a:t> 128 bits</a:t>
            </a:r>
          </a:p>
          <a:p>
            <a:pPr eaLnBrk="1" hangingPunct="1">
              <a:lnSpc>
                <a:spcPct val="110000"/>
              </a:lnSpc>
              <a:spcBef>
                <a:spcPct val="0"/>
              </a:spcBef>
            </a:pPr>
            <a:r>
              <a:rPr lang="en-US" sz="2200" smtClean="0"/>
              <a:t>Extended</a:t>
            </a:r>
          </a:p>
          <a:p>
            <a:pPr lvl="1" eaLnBrk="1" hangingPunct="1">
              <a:lnSpc>
                <a:spcPct val="110000"/>
              </a:lnSpc>
              <a:spcBef>
                <a:spcPct val="0"/>
              </a:spcBef>
              <a:buClr>
                <a:schemeClr val="folHlink"/>
              </a:buClr>
              <a:buSzPct val="75000"/>
              <a:buFont typeface="Wingdings" pitchFamily="2" charset="2"/>
              <a:buChar char="Ø"/>
            </a:pPr>
            <a:r>
              <a:rPr lang="en-US" sz="1800" smtClean="0"/>
              <a:t> Flow Label field added</a:t>
            </a:r>
          </a:p>
        </p:txBody>
      </p:sp>
    </p:spTree>
    <p:extLst>
      <p:ext uri="{BB962C8B-B14F-4D97-AF65-F5344CB8AC3E}">
        <p14:creationId xmlns:p14="http://schemas.microsoft.com/office/powerpoint/2010/main" val="101717949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ED41A8B3-20D8-4F46-B7F0-6D821993FCDD}" type="datetime1">
              <a:rPr lang="en-US" smtClean="0">
                <a:latin typeface="Verdana" pitchFamily="34" charset="0"/>
              </a:rPr>
              <a:pPr/>
              <a:t>4/12/2017</a:t>
            </a:fld>
            <a:endParaRPr lang="en-US" smtClean="0">
              <a:latin typeface="Verdana" pitchFamily="34" charset="0"/>
            </a:endParaRPr>
          </a:p>
        </p:txBody>
      </p:sp>
      <p:sp>
        <p:nvSpPr>
          <p:cNvPr id="583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dirty="0" err="1" smtClean="0">
                <a:latin typeface="Verdana" pitchFamily="34" charset="0"/>
              </a:rPr>
              <a:t>Ece</a:t>
            </a:r>
            <a:r>
              <a:rPr lang="en-US" dirty="0" smtClean="0">
                <a:latin typeface="Verdana" pitchFamily="34" charset="0"/>
              </a:rPr>
              <a:t> GURAN SCHMIDT EE444</a:t>
            </a:r>
          </a:p>
        </p:txBody>
      </p:sp>
      <p:sp>
        <p:nvSpPr>
          <p:cNvPr id="583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FF2802A9-B89B-4FE3-A5B2-6E89037859C1}" type="slidenum">
              <a:rPr lang="en-US" smtClean="0">
                <a:latin typeface="Verdana" pitchFamily="34" charset="0"/>
              </a:rPr>
              <a:pPr/>
              <a:t>66</a:t>
            </a:fld>
            <a:endParaRPr lang="en-US" smtClean="0">
              <a:latin typeface="Verdana" pitchFamily="34" charset="0"/>
            </a:endParaRPr>
          </a:p>
        </p:txBody>
      </p:sp>
      <p:sp>
        <p:nvSpPr>
          <p:cNvPr id="58373" name="Rectangle 2"/>
          <p:cNvSpPr>
            <a:spLocks noGrp="1" noChangeArrowheads="1"/>
          </p:cNvSpPr>
          <p:nvPr>
            <p:ph type="title"/>
          </p:nvPr>
        </p:nvSpPr>
        <p:spPr/>
        <p:txBody>
          <a:bodyPr/>
          <a:lstStyle/>
          <a:p>
            <a:pPr eaLnBrk="1" hangingPunct="1"/>
            <a:r>
              <a:rPr lang="en-US" smtClean="0"/>
              <a:t>Summary of Main IPv6 Benefits</a:t>
            </a:r>
          </a:p>
        </p:txBody>
      </p:sp>
      <p:sp>
        <p:nvSpPr>
          <p:cNvPr id="58374" name="Rectangle 3"/>
          <p:cNvSpPr>
            <a:spLocks noGrp="1" noChangeArrowheads="1"/>
          </p:cNvSpPr>
          <p:nvPr>
            <p:ph type="body" idx="1"/>
          </p:nvPr>
        </p:nvSpPr>
        <p:spPr>
          <a:xfrm>
            <a:off x="460375" y="1598613"/>
            <a:ext cx="8224838" cy="4725987"/>
          </a:xfrm>
          <a:noFill/>
        </p:spPr>
        <p:txBody>
          <a:bodyPr/>
          <a:lstStyle/>
          <a:p>
            <a:pPr marL="288925" indent="-288925" defTabSz="814388" eaLnBrk="1" hangingPunct="1"/>
            <a:endParaRPr lang="en-US" sz="2600" smtClean="0"/>
          </a:p>
          <a:p>
            <a:pPr marL="288925" indent="-288925" defTabSz="814388" eaLnBrk="1" hangingPunct="1"/>
            <a:r>
              <a:rPr lang="en-US" sz="2600" smtClean="0"/>
              <a:t>Expanded addressing capabilities</a:t>
            </a:r>
          </a:p>
          <a:p>
            <a:pPr marL="288925" indent="-288925" defTabSz="814388" eaLnBrk="1" hangingPunct="1"/>
            <a:r>
              <a:rPr lang="en-US" sz="2600" smtClean="0"/>
              <a:t>Structured hierarchy to manage routing table growth</a:t>
            </a:r>
          </a:p>
          <a:p>
            <a:pPr marL="288925" indent="-288925" defTabSz="814388" eaLnBrk="1" hangingPunct="1"/>
            <a:r>
              <a:rPr lang="en-US" sz="2600" smtClean="0"/>
              <a:t>Streamlined header format and flow identification</a:t>
            </a:r>
          </a:p>
          <a:p>
            <a:pPr marL="288925" indent="-288925" defTabSz="814388" eaLnBrk="1" hangingPunct="1"/>
            <a:r>
              <a:rPr lang="en-US" sz="2600" smtClean="0"/>
              <a:t>Improved support for options / extensions</a:t>
            </a:r>
          </a:p>
          <a:p>
            <a:pPr marL="288925" indent="-288925" defTabSz="814388" eaLnBrk="1" hangingPunct="1"/>
            <a:r>
              <a:rPr lang="en-US" sz="2600" smtClean="0"/>
              <a:t>Security - Built-in, strong IP-layer encryption and authentication</a:t>
            </a:r>
          </a:p>
          <a:p>
            <a:pPr marL="288925" indent="-288925" defTabSz="814388" eaLnBrk="1" hangingPunct="1"/>
            <a:r>
              <a:rPr lang="en-US" sz="2600" smtClean="0"/>
              <a:t>Mobility - More efficient and robust mechanisms</a:t>
            </a:r>
          </a:p>
          <a:p>
            <a:pPr marL="288925" indent="-288925" defTabSz="814388" eaLnBrk="1" hangingPunct="1"/>
            <a:r>
              <a:rPr lang="en-US" sz="2600" smtClean="0"/>
              <a:t>Quality of Service</a:t>
            </a:r>
          </a:p>
          <a:p>
            <a:pPr marL="288925" indent="-288925" defTabSz="814388" eaLnBrk="1" hangingPunct="1">
              <a:buFontTx/>
              <a:buNone/>
            </a:pPr>
            <a:endParaRPr lang="en-US" sz="2600" smtClean="0"/>
          </a:p>
        </p:txBody>
      </p:sp>
    </p:spTree>
    <p:extLst>
      <p:ext uri="{BB962C8B-B14F-4D97-AF65-F5344CB8AC3E}">
        <p14:creationId xmlns:p14="http://schemas.microsoft.com/office/powerpoint/2010/main" val="421412786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IPv6  History</a:t>
            </a:r>
            <a:endParaRPr lang="tr-TR" dirty="0"/>
          </a:p>
        </p:txBody>
      </p:sp>
      <p:sp>
        <p:nvSpPr>
          <p:cNvPr id="5" name="Date Placeholder 4"/>
          <p:cNvSpPr>
            <a:spLocks noGrp="1"/>
          </p:cNvSpPr>
          <p:nvPr>
            <p:ph type="dt" sz="half" idx="10"/>
          </p:nvPr>
        </p:nvSpPr>
        <p:spPr/>
        <p:txBody>
          <a:bodyPr/>
          <a:lstStyle/>
          <a:p>
            <a:pPr>
              <a:defRPr/>
            </a:pPr>
            <a:fld id="{AF15DFC2-CCA2-45B5-899F-1E1AECCE9F9A}" type="datetime1">
              <a:rPr lang="en-US" smtClean="0"/>
              <a:pPr>
                <a:defRPr/>
              </a:pPr>
              <a:t>4/12/2017</a:t>
            </a:fld>
            <a:endParaRPr lang="en-US"/>
          </a:p>
        </p:txBody>
      </p:sp>
      <p:sp>
        <p:nvSpPr>
          <p:cNvPr id="6" name="Footer Placeholder 5"/>
          <p:cNvSpPr>
            <a:spLocks noGrp="1"/>
          </p:cNvSpPr>
          <p:nvPr>
            <p:ph type="ftr" sz="quarter" idx="11"/>
          </p:nvPr>
        </p:nvSpPr>
        <p:spPr/>
        <p:txBody>
          <a:bodyPr/>
          <a:lstStyle/>
          <a:p>
            <a:r>
              <a:rPr lang="en-US" dirty="0" err="1"/>
              <a:t>Ece</a:t>
            </a:r>
            <a:r>
              <a:rPr lang="en-US" dirty="0"/>
              <a:t> GURAN SCHMIDT EE444</a:t>
            </a:r>
          </a:p>
        </p:txBody>
      </p:sp>
      <p:sp>
        <p:nvSpPr>
          <p:cNvPr id="7" name="Slide Number Placeholder 6"/>
          <p:cNvSpPr>
            <a:spLocks noGrp="1"/>
          </p:cNvSpPr>
          <p:nvPr>
            <p:ph type="sldNum" sz="quarter" idx="12"/>
          </p:nvPr>
        </p:nvSpPr>
        <p:spPr/>
        <p:txBody>
          <a:bodyPr/>
          <a:lstStyle/>
          <a:p>
            <a:pPr>
              <a:defRPr/>
            </a:pPr>
            <a:fld id="{760F345A-0A9A-42F9-B67F-BBD4C2500751}" type="slidenum">
              <a:rPr lang="en-US" smtClean="0"/>
              <a:pPr>
                <a:defRPr/>
              </a:pPr>
              <a:t>67</a:t>
            </a:fld>
            <a:endParaRPr lang="en-US"/>
          </a:p>
        </p:txBody>
      </p:sp>
      <p:pic>
        <p:nvPicPr>
          <p:cNvPr id="10" name="Picture 9"/>
          <p:cNvPicPr>
            <a:picLocks noChangeAspect="1"/>
          </p:cNvPicPr>
          <p:nvPr/>
        </p:nvPicPr>
        <p:blipFill>
          <a:blip r:embed="rId2"/>
          <a:stretch>
            <a:fillRect/>
          </a:stretch>
        </p:blipFill>
        <p:spPr>
          <a:xfrm>
            <a:off x="0" y="1124340"/>
            <a:ext cx="9145016" cy="4387849"/>
          </a:xfrm>
          <a:prstGeom prst="rect">
            <a:avLst/>
          </a:prstGeom>
        </p:spPr>
      </p:pic>
    </p:spTree>
    <p:extLst>
      <p:ext uri="{BB962C8B-B14F-4D97-AF65-F5344CB8AC3E}">
        <p14:creationId xmlns:p14="http://schemas.microsoft.com/office/powerpoint/2010/main" val="2389572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Reality</a:t>
            </a:r>
            <a:endParaRPr lang="tr-TR" dirty="0"/>
          </a:p>
        </p:txBody>
      </p:sp>
      <p:sp>
        <p:nvSpPr>
          <p:cNvPr id="3" name="Content Placeholder 2"/>
          <p:cNvSpPr>
            <a:spLocks noGrp="1"/>
          </p:cNvSpPr>
          <p:nvPr>
            <p:ph idx="1"/>
          </p:nvPr>
        </p:nvSpPr>
        <p:spPr>
          <a:xfrm>
            <a:off x="189781" y="1086928"/>
            <a:ext cx="8764437" cy="5039235"/>
          </a:xfrm>
        </p:spPr>
        <p:txBody>
          <a:bodyPr/>
          <a:lstStyle/>
          <a:p>
            <a:r>
              <a:rPr lang="en-US" sz="2400" dirty="0"/>
              <a:t>Started at 1996</a:t>
            </a:r>
          </a:p>
          <a:p>
            <a:r>
              <a:rPr lang="en-US" sz="2400" dirty="0"/>
              <a:t>2012 World IPv6 Launch </a:t>
            </a:r>
            <a:r>
              <a:rPr lang="en-US" sz="2400" dirty="0" smtClean="0"/>
              <a:t>Day</a:t>
            </a:r>
          </a:p>
          <a:p>
            <a:pPr lvl="1"/>
            <a:r>
              <a:rPr lang="en-US" sz="1800" dirty="0"/>
              <a:t>the goal for World IPv6 Day was to provide </a:t>
            </a:r>
            <a:r>
              <a:rPr lang="en-US" sz="1800" dirty="0">
                <a:solidFill>
                  <a:srgbClr val="FF0000"/>
                </a:solidFill>
              </a:rPr>
              <a:t>only one percent </a:t>
            </a:r>
            <a:r>
              <a:rPr lang="en-US" sz="1800" dirty="0"/>
              <a:t> of users with IPv6 access. </a:t>
            </a:r>
            <a:endParaRPr lang="en-US" sz="1800" dirty="0" smtClean="0"/>
          </a:p>
          <a:p>
            <a:pPr lvl="1"/>
            <a:r>
              <a:rPr lang="en-US" sz="1800" dirty="0" smtClean="0"/>
              <a:t>This </a:t>
            </a:r>
            <a:r>
              <a:rPr lang="en-US" sz="1800" dirty="0"/>
              <a:t>"is enough traffic to demonstrate that access providers are well advanced in their actual deployment plans. </a:t>
            </a:r>
            <a:endParaRPr lang="en-US" sz="1800" dirty="0" smtClean="0"/>
          </a:p>
          <a:p>
            <a:r>
              <a:rPr lang="en-US" sz="2400" dirty="0"/>
              <a:t>No one gets the full benefit of IPv6 deployment until everyone supports it. </a:t>
            </a:r>
            <a:endParaRPr lang="en-US" sz="2400" dirty="0" smtClean="0"/>
          </a:p>
          <a:p>
            <a:r>
              <a:rPr lang="en-US" sz="2400" dirty="0" smtClean="0"/>
              <a:t>While </a:t>
            </a:r>
            <a:r>
              <a:rPr lang="en-US" sz="2400" dirty="0"/>
              <a:t>IPv6 DNS traffic has tripled over the last year, </a:t>
            </a:r>
            <a:r>
              <a:rPr lang="en-US" sz="2400" dirty="0" smtClean="0"/>
              <a:t>no significant </a:t>
            </a:r>
            <a:r>
              <a:rPr lang="en-US" sz="2400" dirty="0"/>
              <a:t>increase in the percentage of transactions carried over IPv6 for .com and </a:t>
            </a:r>
            <a:r>
              <a:rPr lang="en-US" sz="2400" dirty="0" err="1"/>
              <a:t>.</a:t>
            </a:r>
            <a:r>
              <a:rPr lang="en-US" sz="2400" dirty="0" err="1" smtClean="0"/>
              <a:t>net</a:t>
            </a:r>
            <a:endParaRPr lang="en-US" sz="2400" dirty="0"/>
          </a:p>
          <a:p>
            <a:r>
              <a:rPr lang="en-US" sz="2400" dirty="0" smtClean="0"/>
              <a:t>Only deployed because there are no IPv4 address blocks left!</a:t>
            </a:r>
            <a:endParaRPr lang="en-US" sz="2400" dirty="0"/>
          </a:p>
          <a:p>
            <a:endParaRPr lang="en-US" sz="2400" dirty="0"/>
          </a:p>
          <a:p>
            <a:endParaRPr lang="tr-TR" sz="2400" dirty="0"/>
          </a:p>
          <a:p>
            <a:endParaRPr lang="tr-TR" sz="2400" dirty="0"/>
          </a:p>
        </p:txBody>
      </p:sp>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a:p>
        </p:txBody>
      </p:sp>
      <p:sp>
        <p:nvSpPr>
          <p:cNvPr id="5" name="Footer Placeholder 4"/>
          <p:cNvSpPr>
            <a:spLocks noGrp="1"/>
          </p:cNvSpPr>
          <p:nvPr>
            <p:ph type="ftr" sz="quarter" idx="11"/>
          </p:nvPr>
        </p:nvSpPr>
        <p:spPr/>
        <p:txBody>
          <a:bodyPr/>
          <a:lstStyle/>
          <a:p>
            <a:r>
              <a:rPr lang="en-US" dirty="0" err="1"/>
              <a:t>Ece</a:t>
            </a:r>
            <a:r>
              <a:rPr lang="en-US" dirty="0"/>
              <a:t> GURAN SCHMIDT EE444</a:t>
            </a:r>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68</a:t>
            </a:fld>
            <a:endParaRPr lang="en-US"/>
          </a:p>
        </p:txBody>
      </p:sp>
    </p:spTree>
    <p:extLst>
      <p:ext uri="{BB962C8B-B14F-4D97-AF65-F5344CB8AC3E}">
        <p14:creationId xmlns:p14="http://schemas.microsoft.com/office/powerpoint/2010/main" val="41667094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E95C31FE-98EF-4EDE-99EE-9F1535F56809}" type="datetime1">
              <a:rPr lang="en-US" smtClean="0">
                <a:latin typeface="Verdana" pitchFamily="34" charset="0"/>
              </a:rPr>
              <a:pPr/>
              <a:t>4/12/2017</a:t>
            </a:fld>
            <a:endParaRPr lang="en-US" smtClean="0">
              <a:latin typeface="Verdana" pitchFamily="34" charset="0"/>
            </a:endParaRPr>
          </a:p>
        </p:txBody>
      </p:sp>
      <p:sp>
        <p:nvSpPr>
          <p:cNvPr id="593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593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6159C62D-4E9F-43CF-AD0C-A610B09FF330}" type="slidenum">
              <a:rPr lang="en-US" smtClean="0">
                <a:latin typeface="Verdana" pitchFamily="34" charset="0"/>
              </a:rPr>
              <a:pPr/>
              <a:t>69</a:t>
            </a:fld>
            <a:endParaRPr lang="en-US" smtClean="0">
              <a:latin typeface="Verdana" pitchFamily="34" charset="0"/>
            </a:endParaRPr>
          </a:p>
        </p:txBody>
      </p:sp>
      <p:sp>
        <p:nvSpPr>
          <p:cNvPr id="59397" name="Rectangle 2"/>
          <p:cNvSpPr>
            <a:spLocks noGrp="1" noChangeArrowheads="1"/>
          </p:cNvSpPr>
          <p:nvPr>
            <p:ph type="title"/>
          </p:nvPr>
        </p:nvSpPr>
        <p:spPr/>
        <p:txBody>
          <a:bodyPr/>
          <a:lstStyle/>
          <a:p>
            <a:pPr eaLnBrk="1" hangingPunct="1"/>
            <a:r>
              <a:rPr lang="en-US" smtClean="0"/>
              <a:t>Transition From IPv4 To IPv6</a:t>
            </a:r>
          </a:p>
        </p:txBody>
      </p:sp>
      <p:sp>
        <p:nvSpPr>
          <p:cNvPr id="59398" name="Rectangle 3"/>
          <p:cNvSpPr>
            <a:spLocks noGrp="1" noChangeArrowheads="1"/>
          </p:cNvSpPr>
          <p:nvPr>
            <p:ph type="body" idx="1"/>
          </p:nvPr>
        </p:nvSpPr>
        <p:spPr>
          <a:xfrm>
            <a:off x="533400" y="1600200"/>
            <a:ext cx="8256588" cy="4238625"/>
          </a:xfrm>
        </p:spPr>
        <p:txBody>
          <a:bodyPr/>
          <a:lstStyle/>
          <a:p>
            <a:pPr eaLnBrk="1" hangingPunct="1"/>
            <a:r>
              <a:rPr lang="en-US" smtClean="0"/>
              <a:t>Not all routers can be upgraded simultaneous</a:t>
            </a:r>
          </a:p>
          <a:p>
            <a:pPr lvl="1" eaLnBrk="1" hangingPunct="1"/>
            <a:r>
              <a:rPr lang="en-US" smtClean="0"/>
              <a:t>How will the network operate with mixed IPv4 and IPv6 routers? </a:t>
            </a:r>
          </a:p>
          <a:p>
            <a:pPr eaLnBrk="1" hangingPunct="1"/>
            <a:r>
              <a:rPr lang="en-US" i="1" smtClean="0">
                <a:solidFill>
                  <a:srgbClr val="FF0000"/>
                </a:solidFill>
              </a:rPr>
              <a:t>Tunneling:</a:t>
            </a:r>
            <a:r>
              <a:rPr lang="en-US" smtClean="0"/>
              <a:t> IPv6 carried as payload in IPv4 datagram among IPv4 routers</a:t>
            </a:r>
          </a:p>
        </p:txBody>
      </p:sp>
    </p:spTree>
    <p:extLst>
      <p:ext uri="{BB962C8B-B14F-4D97-AF65-F5344CB8AC3E}">
        <p14:creationId xmlns:p14="http://schemas.microsoft.com/office/powerpoint/2010/main" val="3767744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7</a:t>
            </a:fld>
            <a:endParaRPr lang="en-US"/>
          </a:p>
        </p:txBody>
      </p:sp>
      <p:sp>
        <p:nvSpPr>
          <p:cNvPr id="358" name="Rectangle 2"/>
          <p:cNvSpPr>
            <a:spLocks noGrp="1" noChangeArrowheads="1"/>
          </p:cNvSpPr>
          <p:nvPr>
            <p:ph type="title"/>
          </p:nvPr>
        </p:nvSpPr>
        <p:spPr>
          <a:xfrm>
            <a:off x="3261359" y="222250"/>
            <a:ext cx="5581015" cy="942975"/>
          </a:xfrm>
        </p:spPr>
        <p:txBody>
          <a:bodyPr/>
          <a:lstStyle/>
          <a:p>
            <a:pPr>
              <a:defRPr/>
            </a:pPr>
            <a:r>
              <a:rPr lang="en-US" sz="4000" dirty="0">
                <a:ea typeface="ＭＳ Ｐゴシック" charset="0"/>
                <a:cs typeface="+mj-cs"/>
              </a:rPr>
              <a:t>Network layer</a:t>
            </a:r>
          </a:p>
        </p:txBody>
      </p:sp>
      <p:sp>
        <p:nvSpPr>
          <p:cNvPr id="359" name="Rectangle 3"/>
          <p:cNvSpPr txBox="1">
            <a:spLocks noChangeArrowheads="1"/>
          </p:cNvSpPr>
          <p:nvPr/>
        </p:nvSpPr>
        <p:spPr bwMode="auto">
          <a:xfrm>
            <a:off x="215107" y="1157180"/>
            <a:ext cx="4365625" cy="489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a:lstStyle>
          <a:p>
            <a:r>
              <a:rPr lang="en-US" altLang="tr-TR" sz="2400" kern="0" dirty="0" smtClean="0"/>
              <a:t>transport segment from sending to receiving host </a:t>
            </a:r>
          </a:p>
          <a:p>
            <a:r>
              <a:rPr lang="en-US" altLang="tr-TR" sz="2400" kern="0" dirty="0" smtClean="0"/>
              <a:t>Addressing:</a:t>
            </a:r>
          </a:p>
          <a:p>
            <a:pPr lvl="1"/>
            <a:r>
              <a:rPr lang="en-US" altLang="tr-TR" sz="2000" kern="0" dirty="0" smtClean="0"/>
              <a:t>Each device interface to network has an IP address</a:t>
            </a:r>
          </a:p>
          <a:p>
            <a:pPr lvl="1"/>
            <a:r>
              <a:rPr lang="en-US" altLang="tr-TR" sz="2000" kern="0" dirty="0" smtClean="0"/>
              <a:t>Addressing hierarchically visible to the entire network </a:t>
            </a:r>
          </a:p>
          <a:p>
            <a:r>
              <a:rPr lang="en-US" altLang="tr-TR" sz="2400" kern="0" dirty="0" smtClean="0"/>
              <a:t>network layer protocols in </a:t>
            </a:r>
            <a:r>
              <a:rPr lang="en-US" altLang="tr-TR" sz="2400" i="1" kern="0" dirty="0" smtClean="0">
                <a:solidFill>
                  <a:srgbClr val="000099"/>
                </a:solidFill>
              </a:rPr>
              <a:t>every</a:t>
            </a:r>
            <a:r>
              <a:rPr lang="en-US" altLang="tr-TR" sz="2400" kern="0" dirty="0" smtClean="0">
                <a:solidFill>
                  <a:srgbClr val="000099"/>
                </a:solidFill>
              </a:rPr>
              <a:t> </a:t>
            </a:r>
            <a:r>
              <a:rPr lang="en-US" altLang="tr-TR" sz="2400" kern="0" dirty="0" smtClean="0"/>
              <a:t>host, router</a:t>
            </a:r>
          </a:p>
          <a:p>
            <a:pPr marL="342900" lvl="1" indent="-342900">
              <a:buFontTx/>
              <a:buChar char="•"/>
            </a:pPr>
            <a:r>
              <a:rPr lang="en-US" sz="2400" dirty="0" smtClean="0">
                <a:solidFill>
                  <a:srgbClr val="FF0000"/>
                </a:solidFill>
              </a:rPr>
              <a:t>uses </a:t>
            </a:r>
            <a:r>
              <a:rPr lang="en-US" sz="2400" dirty="0">
                <a:solidFill>
                  <a:srgbClr val="FF0000"/>
                </a:solidFill>
              </a:rPr>
              <a:t>the services of the Data Link Layer</a:t>
            </a:r>
          </a:p>
          <a:p>
            <a:endParaRPr lang="en-US" altLang="tr-TR" sz="2400" kern="0" dirty="0" smtClean="0"/>
          </a:p>
          <a:p>
            <a:endParaRPr lang="en-US" altLang="tr-TR" sz="1800" kern="0" dirty="0" smtClean="0"/>
          </a:p>
        </p:txBody>
      </p:sp>
      <p:sp>
        <p:nvSpPr>
          <p:cNvPr id="628" name="Freeform 4"/>
          <p:cNvSpPr>
            <a:spLocks/>
          </p:cNvSpPr>
          <p:nvPr/>
        </p:nvSpPr>
        <p:spPr bwMode="auto">
          <a:xfrm>
            <a:off x="6788150" y="20193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29" name="Freeform 5"/>
          <p:cNvSpPr>
            <a:spLocks/>
          </p:cNvSpPr>
          <p:nvPr/>
        </p:nvSpPr>
        <p:spPr bwMode="auto">
          <a:xfrm>
            <a:off x="4908550" y="1876425"/>
            <a:ext cx="1866900" cy="1589088"/>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30" name="Freeform 6"/>
          <p:cNvSpPr>
            <a:spLocks/>
          </p:cNvSpPr>
          <p:nvPr/>
        </p:nvSpPr>
        <p:spPr bwMode="auto">
          <a:xfrm>
            <a:off x="5276850" y="3327400"/>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grpSp>
        <p:nvGrpSpPr>
          <p:cNvPr id="631" name="Group 7"/>
          <p:cNvGrpSpPr>
            <a:grpSpLocks/>
          </p:cNvGrpSpPr>
          <p:nvPr/>
        </p:nvGrpSpPr>
        <p:grpSpPr bwMode="auto">
          <a:xfrm>
            <a:off x="5026025" y="2011363"/>
            <a:ext cx="733425" cy="319087"/>
            <a:chOff x="3552" y="246"/>
            <a:chExt cx="527" cy="248"/>
          </a:xfrm>
        </p:grpSpPr>
        <p:graphicFrame>
          <p:nvGraphicFramePr>
            <p:cNvPr id="632"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6479" name="Clip" r:id="rId3" imgW="1305000" imgH="1085760" progId="MS_ClipArt_Gallery.2">
                    <p:embed/>
                  </p:oleObj>
                </mc:Choice>
                <mc:Fallback>
                  <p:oleObj name="Clip" r:id="rId3"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3"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6480" name="Clip" r:id="rId5" imgW="676440" imgH="485640" progId="MS_ClipArt_Gallery.2">
                    <p:embed/>
                  </p:oleObj>
                </mc:Choice>
                <mc:Fallback>
                  <p:oleObj name="Clip" r:id="rId5" imgW="676440" imgH="48564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635" name="Group 11"/>
          <p:cNvGrpSpPr>
            <a:grpSpLocks/>
          </p:cNvGrpSpPr>
          <p:nvPr/>
        </p:nvGrpSpPr>
        <p:grpSpPr bwMode="auto">
          <a:xfrm>
            <a:off x="5026025" y="2606675"/>
            <a:ext cx="733425" cy="319088"/>
            <a:chOff x="3552" y="246"/>
            <a:chExt cx="527" cy="248"/>
          </a:xfrm>
        </p:grpSpPr>
        <p:graphicFrame>
          <p:nvGraphicFramePr>
            <p:cNvPr id="636"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6481" name="Clip" r:id="rId7" imgW="1305000" imgH="1085760" progId="MS_ClipArt_Gallery.2">
                    <p:embed/>
                  </p:oleObj>
                </mc:Choice>
                <mc:Fallback>
                  <p:oleObj name="Clip" r:id="rId7"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7"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6482" name="Clip" r:id="rId8" imgW="676440" imgH="485640" progId="MS_ClipArt_Gallery.2">
                    <p:embed/>
                  </p:oleObj>
                </mc:Choice>
                <mc:Fallback>
                  <p:oleObj name="Clip" r:id="rId8" imgW="676440" imgH="48564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8"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639" name="Group 15"/>
          <p:cNvGrpSpPr>
            <a:grpSpLocks/>
          </p:cNvGrpSpPr>
          <p:nvPr/>
        </p:nvGrpSpPr>
        <p:grpSpPr bwMode="auto">
          <a:xfrm>
            <a:off x="5402263" y="2393950"/>
            <a:ext cx="69850" cy="214313"/>
            <a:chOff x="3842" y="406"/>
            <a:chExt cx="51" cy="167"/>
          </a:xfrm>
        </p:grpSpPr>
        <p:sp>
          <p:nvSpPr>
            <p:cNvPr id="640"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41"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42"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grpSp>
      <p:grpSp>
        <p:nvGrpSpPr>
          <p:cNvPr id="643" name="Group 19"/>
          <p:cNvGrpSpPr>
            <a:grpSpLocks/>
          </p:cNvGrpSpPr>
          <p:nvPr/>
        </p:nvGrpSpPr>
        <p:grpSpPr bwMode="auto">
          <a:xfrm>
            <a:off x="5872163" y="2897188"/>
            <a:ext cx="209550" cy="395287"/>
            <a:chOff x="4180" y="783"/>
            <a:chExt cx="150" cy="307"/>
          </a:xfrm>
        </p:grpSpPr>
        <p:sp>
          <p:nvSpPr>
            <p:cNvPr id="644"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645"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646"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647"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648"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49"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50"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651"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grpSp>
      <p:grpSp>
        <p:nvGrpSpPr>
          <p:cNvPr id="652" name="Group 28"/>
          <p:cNvGrpSpPr>
            <a:grpSpLocks/>
          </p:cNvGrpSpPr>
          <p:nvPr/>
        </p:nvGrpSpPr>
        <p:grpSpPr bwMode="auto">
          <a:xfrm rot="-5400000">
            <a:off x="6184900" y="2974975"/>
            <a:ext cx="80963" cy="233363"/>
            <a:chOff x="3842" y="406"/>
            <a:chExt cx="51" cy="167"/>
          </a:xfrm>
        </p:grpSpPr>
        <p:sp>
          <p:nvSpPr>
            <p:cNvPr id="653"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54"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55"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grpSp>
      <p:sp>
        <p:nvSpPr>
          <p:cNvPr id="656" name="Line 32"/>
          <p:cNvSpPr>
            <a:spLocks noChangeShapeType="1"/>
          </p:cNvSpPr>
          <p:nvPr/>
        </p:nvSpPr>
        <p:spPr bwMode="auto">
          <a:xfrm>
            <a:off x="6008688" y="280511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57" name="Line 33"/>
          <p:cNvSpPr>
            <a:spLocks noChangeShapeType="1"/>
          </p:cNvSpPr>
          <p:nvPr/>
        </p:nvSpPr>
        <p:spPr bwMode="auto">
          <a:xfrm>
            <a:off x="6011863" y="280193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58" name="Line 34"/>
          <p:cNvSpPr>
            <a:spLocks noChangeShapeType="1"/>
          </p:cNvSpPr>
          <p:nvPr/>
        </p:nvSpPr>
        <p:spPr bwMode="auto">
          <a:xfrm>
            <a:off x="6507163" y="280035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59" name="Line 35"/>
          <p:cNvSpPr>
            <a:spLocks noChangeShapeType="1"/>
          </p:cNvSpPr>
          <p:nvPr/>
        </p:nvSpPr>
        <p:spPr bwMode="auto">
          <a:xfrm>
            <a:off x="5708650" y="226536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60" name="Line 36"/>
          <p:cNvSpPr>
            <a:spLocks noChangeShapeType="1"/>
          </p:cNvSpPr>
          <p:nvPr/>
        </p:nvSpPr>
        <p:spPr bwMode="auto">
          <a:xfrm flipV="1">
            <a:off x="5721350" y="255111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61" name="Line 37"/>
          <p:cNvSpPr>
            <a:spLocks noChangeShapeType="1"/>
          </p:cNvSpPr>
          <p:nvPr/>
        </p:nvSpPr>
        <p:spPr bwMode="auto">
          <a:xfrm flipV="1">
            <a:off x="6248400" y="263683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nvGrpSpPr>
          <p:cNvPr id="662" name="Group 38"/>
          <p:cNvGrpSpPr>
            <a:grpSpLocks/>
          </p:cNvGrpSpPr>
          <p:nvPr/>
        </p:nvGrpSpPr>
        <p:grpSpPr bwMode="auto">
          <a:xfrm>
            <a:off x="6367463" y="2874963"/>
            <a:ext cx="209550" cy="395287"/>
            <a:chOff x="4180" y="783"/>
            <a:chExt cx="150" cy="307"/>
          </a:xfrm>
        </p:grpSpPr>
        <p:sp>
          <p:nvSpPr>
            <p:cNvPr id="663"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664"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665"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666"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667"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68"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69"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670"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grpSp>
      <p:grpSp>
        <p:nvGrpSpPr>
          <p:cNvPr id="671" name="Group 47"/>
          <p:cNvGrpSpPr>
            <a:grpSpLocks/>
          </p:cNvGrpSpPr>
          <p:nvPr/>
        </p:nvGrpSpPr>
        <p:grpSpPr bwMode="auto">
          <a:xfrm>
            <a:off x="5410200" y="3494088"/>
            <a:ext cx="479425" cy="925512"/>
            <a:chOff x="3314" y="1248"/>
            <a:chExt cx="344" cy="694"/>
          </a:xfrm>
        </p:grpSpPr>
        <p:graphicFrame>
          <p:nvGraphicFramePr>
            <p:cNvPr id="672"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66483" name="Clip" r:id="rId9" imgW="1305000" imgH="1085760" progId="MS_ClipArt_Gallery.2">
                    <p:embed/>
                  </p:oleObj>
                </mc:Choice>
                <mc:Fallback>
                  <p:oleObj name="Clip" r:id="rId9"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3" name="Line 49"/>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aphicFrame>
          <p:nvGraphicFramePr>
            <p:cNvPr id="674"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66484" name="Clip" r:id="rId10" imgW="1305000" imgH="1085760" progId="MS_ClipArt_Gallery.2">
                    <p:embed/>
                  </p:oleObj>
                </mc:Choice>
                <mc:Fallback>
                  <p:oleObj name="Clip" r:id="rId10"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 name="Line 51"/>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nvGrpSpPr>
            <p:cNvPr id="676" name="Group 52"/>
            <p:cNvGrpSpPr>
              <a:grpSpLocks/>
            </p:cNvGrpSpPr>
            <p:nvPr/>
          </p:nvGrpSpPr>
          <p:grpSpPr bwMode="auto">
            <a:xfrm>
              <a:off x="3404" y="1504"/>
              <a:ext cx="51" cy="167"/>
              <a:chOff x="3842" y="406"/>
              <a:chExt cx="51" cy="167"/>
            </a:xfrm>
          </p:grpSpPr>
          <p:sp>
            <p:nvSpPr>
              <p:cNvPr id="678" name="Oval 5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79" name="Oval 5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80" name="Oval 5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grpSp>
        <p:sp>
          <p:nvSpPr>
            <p:cNvPr id="677" name="Line 56"/>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aphicFrame>
        <p:nvGraphicFramePr>
          <p:cNvPr id="681" name="Object 57"/>
          <p:cNvGraphicFramePr>
            <a:graphicFrameLocks noChangeAspect="1"/>
          </p:cNvGraphicFramePr>
          <p:nvPr>
            <p:extLst>
              <p:ext uri="{D42A27DB-BD31-4B8C-83A1-F6EECF244321}">
                <p14:modId xmlns:p14="http://schemas.microsoft.com/office/powerpoint/2010/main" val="2767546248"/>
              </p:ext>
            </p:extLst>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66485" name="Clip" r:id="rId11" imgW="1305000" imgH="1085760" progId="MS_ClipArt_Gallery.2">
                  <p:embed/>
                </p:oleObj>
              </mc:Choice>
              <mc:Fallback>
                <p:oleObj name="Clip" r:id="rId11"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2" name="Object 58"/>
          <p:cNvGraphicFramePr>
            <a:graphicFrameLocks noChangeAspect="1"/>
          </p:cNvGraphicFramePr>
          <p:nvPr>
            <p:extLst>
              <p:ext uri="{D42A27DB-BD31-4B8C-83A1-F6EECF244321}">
                <p14:modId xmlns:p14="http://schemas.microsoft.com/office/powerpoint/2010/main" val="2647723450"/>
              </p:ext>
            </p:extLst>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66486" name="Clip" r:id="rId12" imgW="1305000" imgH="1085760" progId="MS_ClipArt_Gallery.2">
                  <p:embed/>
                </p:oleObj>
              </mc:Choice>
              <mc:Fallback>
                <p:oleObj name="Clip" r:id="rId12"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3" name="Oval 59"/>
          <p:cNvSpPr>
            <a:spLocks noChangeArrowheads="1"/>
          </p:cNvSpPr>
          <p:nvPr/>
        </p:nvSpPr>
        <p:spPr bwMode="auto">
          <a:xfrm rot="16200000">
            <a:off x="6080919" y="459660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84" name="Oval 60"/>
          <p:cNvSpPr>
            <a:spLocks noChangeArrowheads="1"/>
          </p:cNvSpPr>
          <p:nvPr/>
        </p:nvSpPr>
        <p:spPr bwMode="auto">
          <a:xfrm rot="16200000">
            <a:off x="6165851" y="459422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85" name="Oval 61"/>
          <p:cNvSpPr>
            <a:spLocks noChangeArrowheads="1"/>
          </p:cNvSpPr>
          <p:nvPr/>
        </p:nvSpPr>
        <p:spPr bwMode="auto">
          <a:xfrm rot="16200000">
            <a:off x="6243637" y="459898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mn-lt"/>
            </a:endParaRPr>
          </a:p>
        </p:txBody>
      </p:sp>
      <p:sp>
        <p:nvSpPr>
          <p:cNvPr id="686" name="Line 62"/>
          <p:cNvSpPr>
            <a:spLocks noChangeShapeType="1"/>
          </p:cNvSpPr>
          <p:nvPr/>
        </p:nvSpPr>
        <p:spPr bwMode="auto">
          <a:xfrm rot="16200000">
            <a:off x="6503194" y="44791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87" name="Line 63"/>
          <p:cNvSpPr>
            <a:spLocks noChangeShapeType="1"/>
          </p:cNvSpPr>
          <p:nvPr/>
        </p:nvSpPr>
        <p:spPr bwMode="auto">
          <a:xfrm rot="5400000" flipH="1">
            <a:off x="5876925" y="447040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88" name="Line 64"/>
          <p:cNvSpPr>
            <a:spLocks noChangeShapeType="1"/>
          </p:cNvSpPr>
          <p:nvPr/>
        </p:nvSpPr>
        <p:spPr bwMode="auto">
          <a:xfrm rot="16200000" flipV="1">
            <a:off x="6223794" y="413146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89" name="Line 65"/>
          <p:cNvSpPr>
            <a:spLocks noChangeShapeType="1"/>
          </p:cNvSpPr>
          <p:nvPr/>
        </p:nvSpPr>
        <p:spPr bwMode="auto">
          <a:xfrm flipV="1">
            <a:off x="5889625" y="407035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90" name="Line 66"/>
          <p:cNvSpPr>
            <a:spLocks noChangeShapeType="1"/>
          </p:cNvSpPr>
          <p:nvPr/>
        </p:nvSpPr>
        <p:spPr bwMode="auto">
          <a:xfrm>
            <a:off x="6491288" y="411638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691" name="Line 67"/>
          <p:cNvSpPr>
            <a:spLocks noChangeShapeType="1"/>
          </p:cNvSpPr>
          <p:nvPr/>
        </p:nvSpPr>
        <p:spPr bwMode="auto">
          <a:xfrm flipH="1">
            <a:off x="7286625" y="411321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aphicFrame>
        <p:nvGraphicFramePr>
          <p:cNvPr id="692" name="Object 68"/>
          <p:cNvGraphicFramePr>
            <a:graphicFrameLocks noChangeAspect="1"/>
          </p:cNvGraphicFramePr>
          <p:nvPr>
            <p:extLst>
              <p:ext uri="{D42A27DB-BD31-4B8C-83A1-F6EECF244321}">
                <p14:modId xmlns:p14="http://schemas.microsoft.com/office/powerpoint/2010/main" val="685275889"/>
              </p:ext>
            </p:extLst>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66487" name="Clip" r:id="rId13" imgW="981000" imgH="1209600" progId="MS_ClipArt_Gallery.2">
                  <p:embed/>
                </p:oleObj>
              </mc:Choice>
              <mc:Fallback>
                <p:oleObj name="Clip" r:id="rId13" imgW="981000" imgH="1209600"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3" name="Object 69"/>
          <p:cNvGraphicFramePr>
            <a:graphicFrameLocks noChangeAspect="1"/>
          </p:cNvGraphicFramePr>
          <p:nvPr>
            <p:extLst>
              <p:ext uri="{D42A27DB-BD31-4B8C-83A1-F6EECF244321}">
                <p14:modId xmlns:p14="http://schemas.microsoft.com/office/powerpoint/2010/main" val="996131058"/>
              </p:ext>
            </p:extLst>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66488" name="Clip" r:id="rId15" imgW="981000" imgH="1209600" progId="MS_ClipArt_Gallery.2">
                  <p:embed/>
                </p:oleObj>
              </mc:Choice>
              <mc:Fallback>
                <p:oleObj name="Clip" r:id="rId15" imgW="981000" imgH="1209600" progId="MS_ClipArt_Gallery.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4" name="Group 70"/>
          <p:cNvGrpSpPr>
            <a:grpSpLocks/>
          </p:cNvGrpSpPr>
          <p:nvPr/>
        </p:nvGrpSpPr>
        <p:grpSpPr bwMode="auto">
          <a:xfrm>
            <a:off x="6475413" y="4943475"/>
            <a:ext cx="406400" cy="427038"/>
            <a:chOff x="2870" y="1518"/>
            <a:chExt cx="292" cy="320"/>
          </a:xfrm>
        </p:grpSpPr>
        <p:graphicFrame>
          <p:nvGraphicFramePr>
            <p:cNvPr id="695"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6489" name="Clip" r:id="rId16" imgW="819000" imgH="847800" progId="MS_ClipArt_Gallery.2">
                    <p:embed/>
                  </p:oleObj>
                </mc:Choice>
                <mc:Fallback>
                  <p:oleObj name="Clip" r:id="rId16" imgW="819000" imgH="847800"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6490" name="Clip" r:id="rId18" imgW="1266840" imgH="1200240" progId="MS_ClipArt_Gallery.2">
                    <p:embed/>
                  </p:oleObj>
                </mc:Choice>
                <mc:Fallback>
                  <p:oleObj name="Clip" r:id="rId18" imgW="1266840" imgH="1200240" progId="MS_ClipArt_Gallery.2">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7" name="Group 73"/>
          <p:cNvGrpSpPr>
            <a:grpSpLocks/>
          </p:cNvGrpSpPr>
          <p:nvPr/>
        </p:nvGrpSpPr>
        <p:grpSpPr bwMode="auto">
          <a:xfrm>
            <a:off x="7253288" y="4975225"/>
            <a:ext cx="406400" cy="427038"/>
            <a:chOff x="2870" y="1518"/>
            <a:chExt cx="292" cy="320"/>
          </a:xfrm>
        </p:grpSpPr>
        <p:graphicFrame>
          <p:nvGraphicFramePr>
            <p:cNvPr id="698"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6491" name="Clip" r:id="rId20" imgW="819000" imgH="847800" progId="MS_ClipArt_Gallery.2">
                    <p:embed/>
                  </p:oleObj>
                </mc:Choice>
                <mc:Fallback>
                  <p:oleObj name="Clip" r:id="rId20" imgW="819000" imgH="847800"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9"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6492" name="Clip" r:id="rId21" imgW="1266840" imgH="1200240" progId="MS_ClipArt_Gallery.2">
                    <p:embed/>
                  </p:oleObj>
                </mc:Choice>
                <mc:Fallback>
                  <p:oleObj name="Clip" r:id="rId21" imgW="1266840" imgH="1200240" progId="MS_ClipArt_Gallery.2">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0" name="Group 76"/>
          <p:cNvGrpSpPr>
            <a:grpSpLocks/>
          </p:cNvGrpSpPr>
          <p:nvPr/>
        </p:nvGrpSpPr>
        <p:grpSpPr bwMode="auto">
          <a:xfrm>
            <a:off x="6838950" y="4691063"/>
            <a:ext cx="379413" cy="376237"/>
            <a:chOff x="4733" y="2082"/>
            <a:chExt cx="272" cy="282"/>
          </a:xfrm>
        </p:grpSpPr>
        <p:graphicFrame>
          <p:nvGraphicFramePr>
            <p:cNvPr id="701"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66493" name="Clip" r:id="rId22" imgW="819000" imgH="847800" progId="MS_ClipArt_Gallery.2">
                    <p:embed/>
                  </p:oleObj>
                </mc:Choice>
                <mc:Fallback>
                  <p:oleObj name="Clip" r:id="rId22" imgW="819000" imgH="847800"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2"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latin typeface="+mn-lt"/>
              </a:endParaRPr>
            </a:p>
          </p:txBody>
        </p:sp>
      </p:grpSp>
      <p:sp>
        <p:nvSpPr>
          <p:cNvPr id="703" name="Line 79"/>
          <p:cNvSpPr>
            <a:spLocks noChangeShapeType="1"/>
          </p:cNvSpPr>
          <p:nvPr/>
        </p:nvSpPr>
        <p:spPr bwMode="auto">
          <a:xfrm>
            <a:off x="7145338" y="45942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nvGrpSpPr>
          <p:cNvPr id="704" name="Group 80"/>
          <p:cNvGrpSpPr>
            <a:grpSpLocks/>
          </p:cNvGrpSpPr>
          <p:nvPr/>
        </p:nvGrpSpPr>
        <p:grpSpPr bwMode="auto">
          <a:xfrm>
            <a:off x="7866063" y="4017963"/>
            <a:ext cx="207962" cy="409575"/>
            <a:chOff x="4180" y="783"/>
            <a:chExt cx="150" cy="307"/>
          </a:xfrm>
        </p:grpSpPr>
        <p:sp>
          <p:nvSpPr>
            <p:cNvPr id="705" name="AutoShape 8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706" name="Rectangle 8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707"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708"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709" name="Line 8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10" name="Line 8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11"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712" name="Rectangle 8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grpSp>
      <p:grpSp>
        <p:nvGrpSpPr>
          <p:cNvPr id="713" name="Group 89"/>
          <p:cNvGrpSpPr>
            <a:grpSpLocks/>
          </p:cNvGrpSpPr>
          <p:nvPr/>
        </p:nvGrpSpPr>
        <p:grpSpPr bwMode="auto">
          <a:xfrm>
            <a:off x="7853363" y="4462463"/>
            <a:ext cx="207962" cy="409575"/>
            <a:chOff x="4180" y="783"/>
            <a:chExt cx="150" cy="307"/>
          </a:xfrm>
        </p:grpSpPr>
        <p:sp>
          <p:nvSpPr>
            <p:cNvPr id="714" name="AutoShape 9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715" name="Rectangle 9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716"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717"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latin typeface="+mn-lt"/>
              </a:endParaRPr>
            </a:p>
          </p:txBody>
        </p:sp>
        <p:sp>
          <p:nvSpPr>
            <p:cNvPr id="718" name="Line 9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19" name="Line 9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0"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latin typeface="+mn-lt"/>
              </a:endParaRPr>
            </a:p>
          </p:txBody>
        </p:sp>
        <p:sp>
          <p:nvSpPr>
            <p:cNvPr id="721" name="Rectangle 9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grpSp>
      <p:sp>
        <p:nvSpPr>
          <p:cNvPr id="722" name="Line 98"/>
          <p:cNvSpPr>
            <a:spLocks noChangeShapeType="1"/>
          </p:cNvSpPr>
          <p:nvPr/>
        </p:nvSpPr>
        <p:spPr bwMode="auto">
          <a:xfrm rot="5400000" flipH="1">
            <a:off x="7479506" y="4391819"/>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3" name="Line 99"/>
          <p:cNvSpPr>
            <a:spLocks noChangeShapeType="1"/>
          </p:cNvSpPr>
          <p:nvPr/>
        </p:nvSpPr>
        <p:spPr bwMode="auto">
          <a:xfrm rot="16200000">
            <a:off x="7833519" y="4644231"/>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4" name="Line 100"/>
          <p:cNvSpPr>
            <a:spLocks noChangeShapeType="1"/>
          </p:cNvSpPr>
          <p:nvPr/>
        </p:nvSpPr>
        <p:spPr bwMode="auto">
          <a:xfrm rot="16200000">
            <a:off x="7823200" y="4175125"/>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5" name="Line 101"/>
          <p:cNvSpPr>
            <a:spLocks noChangeShapeType="1"/>
          </p:cNvSpPr>
          <p:nvPr/>
        </p:nvSpPr>
        <p:spPr bwMode="auto">
          <a:xfrm flipV="1">
            <a:off x="6502400" y="231616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6" name="Line 102"/>
          <p:cNvSpPr>
            <a:spLocks noChangeShapeType="1"/>
          </p:cNvSpPr>
          <p:nvPr/>
        </p:nvSpPr>
        <p:spPr bwMode="auto">
          <a:xfrm>
            <a:off x="7437438" y="230028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7" name="Line 103"/>
          <p:cNvSpPr>
            <a:spLocks noChangeShapeType="1"/>
          </p:cNvSpPr>
          <p:nvPr/>
        </p:nvSpPr>
        <p:spPr bwMode="auto">
          <a:xfrm flipH="1">
            <a:off x="7956550" y="263683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8" name="Line 104"/>
          <p:cNvSpPr>
            <a:spLocks noChangeShapeType="1"/>
          </p:cNvSpPr>
          <p:nvPr/>
        </p:nvSpPr>
        <p:spPr bwMode="auto">
          <a:xfrm>
            <a:off x="7186613" y="241300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29" name="Line 105"/>
          <p:cNvSpPr>
            <a:spLocks noChangeShapeType="1"/>
          </p:cNvSpPr>
          <p:nvPr/>
        </p:nvSpPr>
        <p:spPr bwMode="auto">
          <a:xfrm>
            <a:off x="7212013" y="306070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30" name="Line 106"/>
          <p:cNvSpPr>
            <a:spLocks noChangeShapeType="1"/>
          </p:cNvSpPr>
          <p:nvPr/>
        </p:nvSpPr>
        <p:spPr bwMode="auto">
          <a:xfrm flipH="1">
            <a:off x="7672388" y="352583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31" name="Line 107"/>
          <p:cNvSpPr>
            <a:spLocks noChangeShapeType="1"/>
          </p:cNvSpPr>
          <p:nvPr/>
        </p:nvSpPr>
        <p:spPr bwMode="auto">
          <a:xfrm flipH="1">
            <a:off x="7445375" y="260508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32" name="Line 108"/>
          <p:cNvSpPr>
            <a:spLocks noChangeShapeType="1"/>
          </p:cNvSpPr>
          <p:nvPr/>
        </p:nvSpPr>
        <p:spPr bwMode="auto">
          <a:xfrm flipH="1">
            <a:off x="7454900" y="204470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33" name="Line 109"/>
          <p:cNvSpPr>
            <a:spLocks noChangeShapeType="1"/>
          </p:cNvSpPr>
          <p:nvPr/>
        </p:nvSpPr>
        <p:spPr bwMode="auto">
          <a:xfrm flipH="1">
            <a:off x="8172450" y="222091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nvGrpSpPr>
          <p:cNvPr id="734" name="Group 110"/>
          <p:cNvGrpSpPr>
            <a:grpSpLocks/>
          </p:cNvGrpSpPr>
          <p:nvPr/>
        </p:nvGrpSpPr>
        <p:grpSpPr bwMode="auto">
          <a:xfrm>
            <a:off x="5983288" y="2413000"/>
            <a:ext cx="501650" cy="233363"/>
            <a:chOff x="3600" y="219"/>
            <a:chExt cx="360" cy="175"/>
          </a:xfrm>
        </p:grpSpPr>
        <p:sp>
          <p:nvSpPr>
            <p:cNvPr id="735"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736" name="Line 1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37" name="Line 1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38" name="Rectangle 1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739"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740" name="Group 116"/>
            <p:cNvGrpSpPr>
              <a:grpSpLocks/>
            </p:cNvGrpSpPr>
            <p:nvPr/>
          </p:nvGrpSpPr>
          <p:grpSpPr bwMode="auto">
            <a:xfrm>
              <a:off x="3686" y="244"/>
              <a:ext cx="177" cy="66"/>
              <a:chOff x="2848" y="848"/>
              <a:chExt cx="140" cy="98"/>
            </a:xfrm>
          </p:grpSpPr>
          <p:sp>
            <p:nvSpPr>
              <p:cNvPr id="745" name="Line 1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46" name="Line 1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47" name="Line 1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741" name="Group 120"/>
            <p:cNvGrpSpPr>
              <a:grpSpLocks/>
            </p:cNvGrpSpPr>
            <p:nvPr/>
          </p:nvGrpSpPr>
          <p:grpSpPr bwMode="auto">
            <a:xfrm flipV="1">
              <a:off x="3686" y="243"/>
              <a:ext cx="177" cy="66"/>
              <a:chOff x="2848" y="848"/>
              <a:chExt cx="140" cy="98"/>
            </a:xfrm>
          </p:grpSpPr>
          <p:sp>
            <p:nvSpPr>
              <p:cNvPr id="742"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43"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44"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748" name="Group 124"/>
          <p:cNvGrpSpPr>
            <a:grpSpLocks/>
          </p:cNvGrpSpPr>
          <p:nvPr/>
        </p:nvGrpSpPr>
        <p:grpSpPr bwMode="auto">
          <a:xfrm>
            <a:off x="6935788" y="2184400"/>
            <a:ext cx="501650" cy="233363"/>
            <a:chOff x="3600" y="219"/>
            <a:chExt cx="360" cy="175"/>
          </a:xfrm>
        </p:grpSpPr>
        <p:sp>
          <p:nvSpPr>
            <p:cNvPr id="749"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750" name="Line 12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51" name="Line 12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52" name="Rectangle 12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753"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754" name="Group 130"/>
            <p:cNvGrpSpPr>
              <a:grpSpLocks/>
            </p:cNvGrpSpPr>
            <p:nvPr/>
          </p:nvGrpSpPr>
          <p:grpSpPr bwMode="auto">
            <a:xfrm>
              <a:off x="3686" y="244"/>
              <a:ext cx="177" cy="66"/>
              <a:chOff x="2848" y="848"/>
              <a:chExt cx="140" cy="98"/>
            </a:xfrm>
          </p:grpSpPr>
          <p:sp>
            <p:nvSpPr>
              <p:cNvPr id="759" name="Line 13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60" name="Line 13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61" name="Line 13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755" name="Group 134"/>
            <p:cNvGrpSpPr>
              <a:grpSpLocks/>
            </p:cNvGrpSpPr>
            <p:nvPr/>
          </p:nvGrpSpPr>
          <p:grpSpPr bwMode="auto">
            <a:xfrm flipV="1">
              <a:off x="3686" y="243"/>
              <a:ext cx="177" cy="66"/>
              <a:chOff x="2848" y="848"/>
              <a:chExt cx="140" cy="98"/>
            </a:xfrm>
          </p:grpSpPr>
          <p:sp>
            <p:nvSpPr>
              <p:cNvPr id="756" name="Line 1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57" name="Line 1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58" name="Line 1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762" name="Group 138"/>
          <p:cNvGrpSpPr>
            <a:grpSpLocks/>
          </p:cNvGrpSpPr>
          <p:nvPr/>
        </p:nvGrpSpPr>
        <p:grpSpPr bwMode="auto">
          <a:xfrm>
            <a:off x="6953250" y="2841625"/>
            <a:ext cx="501650" cy="233363"/>
            <a:chOff x="3600" y="219"/>
            <a:chExt cx="360" cy="175"/>
          </a:xfrm>
        </p:grpSpPr>
        <p:sp>
          <p:nvSpPr>
            <p:cNvPr id="763"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764" name="Line 1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65" name="Line 1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66" name="Rectangle 1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767"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768" name="Group 144"/>
            <p:cNvGrpSpPr>
              <a:grpSpLocks/>
            </p:cNvGrpSpPr>
            <p:nvPr/>
          </p:nvGrpSpPr>
          <p:grpSpPr bwMode="auto">
            <a:xfrm>
              <a:off x="3686" y="244"/>
              <a:ext cx="177" cy="66"/>
              <a:chOff x="2848" y="848"/>
              <a:chExt cx="140" cy="98"/>
            </a:xfrm>
          </p:grpSpPr>
          <p:sp>
            <p:nvSpPr>
              <p:cNvPr id="773" name="Line 1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74" name="Line 1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75" name="Line 1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769" name="Group 148"/>
            <p:cNvGrpSpPr>
              <a:grpSpLocks/>
            </p:cNvGrpSpPr>
            <p:nvPr/>
          </p:nvGrpSpPr>
          <p:grpSpPr bwMode="auto">
            <a:xfrm flipV="1">
              <a:off x="3686" y="243"/>
              <a:ext cx="177" cy="66"/>
              <a:chOff x="2848" y="848"/>
              <a:chExt cx="140" cy="98"/>
            </a:xfrm>
          </p:grpSpPr>
          <p:sp>
            <p:nvSpPr>
              <p:cNvPr id="770" name="Line 1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71" name="Line 1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72" name="Line 1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776" name="Group 152"/>
          <p:cNvGrpSpPr>
            <a:grpSpLocks/>
          </p:cNvGrpSpPr>
          <p:nvPr/>
        </p:nvGrpSpPr>
        <p:grpSpPr bwMode="auto">
          <a:xfrm>
            <a:off x="7923213" y="2392363"/>
            <a:ext cx="500062" cy="233362"/>
            <a:chOff x="3600" y="219"/>
            <a:chExt cx="360" cy="175"/>
          </a:xfrm>
        </p:grpSpPr>
        <p:sp>
          <p:nvSpPr>
            <p:cNvPr id="777"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778" name="Line 15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79" name="Line 15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80" name="Rectangle 15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781"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782" name="Group 158"/>
            <p:cNvGrpSpPr>
              <a:grpSpLocks/>
            </p:cNvGrpSpPr>
            <p:nvPr/>
          </p:nvGrpSpPr>
          <p:grpSpPr bwMode="auto">
            <a:xfrm>
              <a:off x="3686" y="244"/>
              <a:ext cx="177" cy="66"/>
              <a:chOff x="2848" y="848"/>
              <a:chExt cx="140" cy="98"/>
            </a:xfrm>
          </p:grpSpPr>
          <p:sp>
            <p:nvSpPr>
              <p:cNvPr id="787" name="Line 1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88" name="Line 1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89" name="Line 1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783" name="Group 162"/>
            <p:cNvGrpSpPr>
              <a:grpSpLocks/>
            </p:cNvGrpSpPr>
            <p:nvPr/>
          </p:nvGrpSpPr>
          <p:grpSpPr bwMode="auto">
            <a:xfrm flipV="1">
              <a:off x="3686" y="243"/>
              <a:ext cx="177" cy="66"/>
              <a:chOff x="2848" y="848"/>
              <a:chExt cx="140" cy="98"/>
            </a:xfrm>
          </p:grpSpPr>
          <p:sp>
            <p:nvSpPr>
              <p:cNvPr id="784" name="Line 16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85" name="Line 16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86" name="Line 16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790" name="Group 166"/>
          <p:cNvGrpSpPr>
            <a:grpSpLocks/>
          </p:cNvGrpSpPr>
          <p:nvPr/>
        </p:nvGrpSpPr>
        <p:grpSpPr bwMode="auto">
          <a:xfrm>
            <a:off x="7729538" y="3289300"/>
            <a:ext cx="501650" cy="233363"/>
            <a:chOff x="3600" y="219"/>
            <a:chExt cx="360" cy="175"/>
          </a:xfrm>
        </p:grpSpPr>
        <p:sp>
          <p:nvSpPr>
            <p:cNvPr id="791"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792" name="Line 16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93" name="Line 16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94" name="Rectangle 17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795"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796" name="Group 172"/>
            <p:cNvGrpSpPr>
              <a:grpSpLocks/>
            </p:cNvGrpSpPr>
            <p:nvPr/>
          </p:nvGrpSpPr>
          <p:grpSpPr bwMode="auto">
            <a:xfrm>
              <a:off x="3686" y="244"/>
              <a:ext cx="177" cy="66"/>
              <a:chOff x="2848" y="848"/>
              <a:chExt cx="140" cy="98"/>
            </a:xfrm>
          </p:grpSpPr>
          <p:sp>
            <p:nvSpPr>
              <p:cNvPr id="801" name="Line 1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02" name="Line 1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03" name="Line 1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797" name="Group 176"/>
            <p:cNvGrpSpPr>
              <a:grpSpLocks/>
            </p:cNvGrpSpPr>
            <p:nvPr/>
          </p:nvGrpSpPr>
          <p:grpSpPr bwMode="auto">
            <a:xfrm flipV="1">
              <a:off x="3686" y="243"/>
              <a:ext cx="177" cy="66"/>
              <a:chOff x="2848" y="848"/>
              <a:chExt cx="140" cy="98"/>
            </a:xfrm>
          </p:grpSpPr>
          <p:sp>
            <p:nvSpPr>
              <p:cNvPr id="798" name="Line 1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799" name="Line 1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00" name="Line 1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04" name="Group 180"/>
          <p:cNvGrpSpPr>
            <a:grpSpLocks/>
          </p:cNvGrpSpPr>
          <p:nvPr/>
        </p:nvGrpSpPr>
        <p:grpSpPr bwMode="auto">
          <a:xfrm>
            <a:off x="7396163" y="3873500"/>
            <a:ext cx="501650" cy="234950"/>
            <a:chOff x="3600" y="219"/>
            <a:chExt cx="360" cy="175"/>
          </a:xfrm>
        </p:grpSpPr>
        <p:sp>
          <p:nvSpPr>
            <p:cNvPr id="805"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06" name="Line 18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07" name="Line 18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08" name="Rectangle 18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09"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10" name="Group 186"/>
            <p:cNvGrpSpPr>
              <a:grpSpLocks/>
            </p:cNvGrpSpPr>
            <p:nvPr/>
          </p:nvGrpSpPr>
          <p:grpSpPr bwMode="auto">
            <a:xfrm>
              <a:off x="3686" y="244"/>
              <a:ext cx="177" cy="66"/>
              <a:chOff x="2848" y="848"/>
              <a:chExt cx="140" cy="98"/>
            </a:xfrm>
          </p:grpSpPr>
          <p:sp>
            <p:nvSpPr>
              <p:cNvPr id="815" name="Line 1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16" name="Line 1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17" name="Line 1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11" name="Group 190"/>
            <p:cNvGrpSpPr>
              <a:grpSpLocks/>
            </p:cNvGrpSpPr>
            <p:nvPr/>
          </p:nvGrpSpPr>
          <p:grpSpPr bwMode="auto">
            <a:xfrm flipV="1">
              <a:off x="3686" y="243"/>
              <a:ext cx="177" cy="66"/>
              <a:chOff x="2848" y="848"/>
              <a:chExt cx="140" cy="98"/>
            </a:xfrm>
          </p:grpSpPr>
          <p:sp>
            <p:nvSpPr>
              <p:cNvPr id="812" name="Line 1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13" name="Line 1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14" name="Line 1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18" name="Group 194"/>
          <p:cNvGrpSpPr>
            <a:grpSpLocks/>
          </p:cNvGrpSpPr>
          <p:nvPr/>
        </p:nvGrpSpPr>
        <p:grpSpPr bwMode="auto">
          <a:xfrm>
            <a:off x="6786563" y="4362450"/>
            <a:ext cx="500062" cy="233363"/>
            <a:chOff x="3600" y="219"/>
            <a:chExt cx="360" cy="175"/>
          </a:xfrm>
        </p:grpSpPr>
        <p:sp>
          <p:nvSpPr>
            <p:cNvPr id="819"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20" name="Line 19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1" name="Line 19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2" name="Rectangle 19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23"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24" name="Group 200"/>
            <p:cNvGrpSpPr>
              <a:grpSpLocks/>
            </p:cNvGrpSpPr>
            <p:nvPr/>
          </p:nvGrpSpPr>
          <p:grpSpPr bwMode="auto">
            <a:xfrm>
              <a:off x="3686" y="244"/>
              <a:ext cx="177" cy="66"/>
              <a:chOff x="2848" y="848"/>
              <a:chExt cx="140" cy="98"/>
            </a:xfrm>
          </p:grpSpPr>
          <p:sp>
            <p:nvSpPr>
              <p:cNvPr id="829" name="Line 2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0" name="Line 2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1" name="Line 2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25" name="Group 204"/>
            <p:cNvGrpSpPr>
              <a:grpSpLocks/>
            </p:cNvGrpSpPr>
            <p:nvPr/>
          </p:nvGrpSpPr>
          <p:grpSpPr bwMode="auto">
            <a:xfrm flipV="1">
              <a:off x="3686" y="243"/>
              <a:ext cx="177" cy="66"/>
              <a:chOff x="2848" y="848"/>
              <a:chExt cx="140" cy="98"/>
            </a:xfrm>
          </p:grpSpPr>
          <p:sp>
            <p:nvSpPr>
              <p:cNvPr id="826" name="Line 2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7" name="Line 2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28" name="Line 2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grpSp>
        <p:nvGrpSpPr>
          <p:cNvPr id="832" name="Group 208"/>
          <p:cNvGrpSpPr>
            <a:grpSpLocks/>
          </p:cNvGrpSpPr>
          <p:nvPr/>
        </p:nvGrpSpPr>
        <p:grpSpPr bwMode="auto">
          <a:xfrm>
            <a:off x="5983288" y="3986213"/>
            <a:ext cx="501650" cy="233362"/>
            <a:chOff x="3600" y="219"/>
            <a:chExt cx="360" cy="175"/>
          </a:xfrm>
        </p:grpSpPr>
        <p:sp>
          <p:nvSpPr>
            <p:cNvPr id="833"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34" name="Line 2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5" name="Line 2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36" name="Rectangle 2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37"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38" name="Group 214"/>
            <p:cNvGrpSpPr>
              <a:grpSpLocks/>
            </p:cNvGrpSpPr>
            <p:nvPr/>
          </p:nvGrpSpPr>
          <p:grpSpPr bwMode="auto">
            <a:xfrm>
              <a:off x="3686" y="244"/>
              <a:ext cx="177" cy="66"/>
              <a:chOff x="2848" y="848"/>
              <a:chExt cx="140" cy="98"/>
            </a:xfrm>
          </p:grpSpPr>
          <p:sp>
            <p:nvSpPr>
              <p:cNvPr id="843" name="Line 2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4" name="Line 2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5" name="Line 2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39" name="Group 218"/>
            <p:cNvGrpSpPr>
              <a:grpSpLocks/>
            </p:cNvGrpSpPr>
            <p:nvPr/>
          </p:nvGrpSpPr>
          <p:grpSpPr bwMode="auto">
            <a:xfrm flipV="1">
              <a:off x="3686" y="243"/>
              <a:ext cx="177" cy="66"/>
              <a:chOff x="2848" y="848"/>
              <a:chExt cx="140" cy="98"/>
            </a:xfrm>
          </p:grpSpPr>
          <p:sp>
            <p:nvSpPr>
              <p:cNvPr id="840" name="Line 2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1" name="Line 2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42" name="Line 2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sp>
        <p:nvSpPr>
          <p:cNvPr id="846" name="Line 222"/>
          <p:cNvSpPr>
            <a:spLocks noChangeShapeType="1"/>
          </p:cNvSpPr>
          <p:nvPr/>
        </p:nvSpPr>
        <p:spPr bwMode="auto">
          <a:xfrm flipV="1">
            <a:off x="6238875" y="419893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nvGrpSpPr>
          <p:cNvPr id="847" name="Group 223"/>
          <p:cNvGrpSpPr>
            <a:grpSpLocks/>
          </p:cNvGrpSpPr>
          <p:nvPr/>
        </p:nvGrpSpPr>
        <p:grpSpPr bwMode="auto">
          <a:xfrm>
            <a:off x="5807075" y="1909763"/>
            <a:ext cx="2809875" cy="3186112"/>
            <a:chOff x="3658" y="1203"/>
            <a:chExt cx="1770" cy="2007"/>
          </a:xfrm>
        </p:grpSpPr>
        <p:grpSp>
          <p:nvGrpSpPr>
            <p:cNvPr id="848" name="Group 224"/>
            <p:cNvGrpSpPr>
              <a:grpSpLocks/>
            </p:cNvGrpSpPr>
            <p:nvPr/>
          </p:nvGrpSpPr>
          <p:grpSpPr bwMode="auto">
            <a:xfrm>
              <a:off x="3712" y="2313"/>
              <a:ext cx="513" cy="432"/>
              <a:chOff x="3937" y="633"/>
              <a:chExt cx="513" cy="432"/>
            </a:xfrm>
          </p:grpSpPr>
          <p:sp>
            <p:nvSpPr>
              <p:cNvPr id="1003" name="Line 22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04" name="Line 22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05" name="Oval 2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1006" name="Line 22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07" name="Line 22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08" name="Rectangle 23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1009" name="Oval 2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1010" name="Group 232"/>
              <p:cNvGrpSpPr>
                <a:grpSpLocks/>
              </p:cNvGrpSpPr>
              <p:nvPr/>
            </p:nvGrpSpPr>
            <p:grpSpPr bwMode="auto">
              <a:xfrm>
                <a:off x="4120" y="809"/>
                <a:ext cx="156" cy="55"/>
                <a:chOff x="2848" y="848"/>
                <a:chExt cx="140" cy="98"/>
              </a:xfrm>
            </p:grpSpPr>
            <p:sp>
              <p:nvSpPr>
                <p:cNvPr id="1021" name="Line 2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22" name="Line 2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23" name="Line 2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1011" name="Group 236"/>
              <p:cNvGrpSpPr>
                <a:grpSpLocks/>
              </p:cNvGrpSpPr>
              <p:nvPr/>
            </p:nvGrpSpPr>
            <p:grpSpPr bwMode="auto">
              <a:xfrm flipV="1">
                <a:off x="4120" y="808"/>
                <a:ext cx="156" cy="56"/>
                <a:chOff x="2848" y="848"/>
                <a:chExt cx="140" cy="98"/>
              </a:xfrm>
            </p:grpSpPr>
            <p:sp>
              <p:nvSpPr>
                <p:cNvPr id="1018" name="Line 2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19" name="Line 2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20" name="Line 2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1012" name="Rectangle 24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13" name="Rectangle 2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1014" name="Line 24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15" name="Line 24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16" name="Rectangle 24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1017" name="Text Box 245"/>
              <p:cNvSpPr txBox="1">
                <a:spLocks noChangeArrowheads="1"/>
              </p:cNvSpPr>
              <p:nvPr/>
            </p:nvSpPr>
            <p:spPr bwMode="auto">
              <a:xfrm>
                <a:off x="3937" y="633"/>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p:txBody>
          </p:sp>
        </p:grpSp>
        <p:grpSp>
          <p:nvGrpSpPr>
            <p:cNvPr id="849" name="Group 246"/>
            <p:cNvGrpSpPr>
              <a:grpSpLocks/>
            </p:cNvGrpSpPr>
            <p:nvPr/>
          </p:nvGrpSpPr>
          <p:grpSpPr bwMode="auto">
            <a:xfrm>
              <a:off x="4261" y="1671"/>
              <a:ext cx="513" cy="576"/>
              <a:chOff x="3937" y="633"/>
              <a:chExt cx="513" cy="576"/>
            </a:xfrm>
          </p:grpSpPr>
          <p:sp>
            <p:nvSpPr>
              <p:cNvPr id="982" name="Line 24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83" name="Line 24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84" name="Oval 2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985" name="Line 25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86" name="Line 25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87" name="Rectangle 25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988" name="Oval 2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989" name="Group 254"/>
              <p:cNvGrpSpPr>
                <a:grpSpLocks/>
              </p:cNvGrpSpPr>
              <p:nvPr/>
            </p:nvGrpSpPr>
            <p:grpSpPr bwMode="auto">
              <a:xfrm>
                <a:off x="4120" y="809"/>
                <a:ext cx="156" cy="55"/>
                <a:chOff x="2848" y="848"/>
                <a:chExt cx="140" cy="98"/>
              </a:xfrm>
            </p:grpSpPr>
            <p:sp>
              <p:nvSpPr>
                <p:cNvPr id="1000" name="Line 2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01" name="Line 2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02" name="Line 2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990" name="Group 258"/>
              <p:cNvGrpSpPr>
                <a:grpSpLocks/>
              </p:cNvGrpSpPr>
              <p:nvPr/>
            </p:nvGrpSpPr>
            <p:grpSpPr bwMode="auto">
              <a:xfrm flipV="1">
                <a:off x="4120" y="808"/>
                <a:ext cx="156" cy="56"/>
                <a:chOff x="2848" y="848"/>
                <a:chExt cx="140" cy="98"/>
              </a:xfrm>
            </p:grpSpPr>
            <p:sp>
              <p:nvSpPr>
                <p:cNvPr id="997" name="Line 2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98" name="Line 2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99" name="Line 2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991" name="Rectangle 26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992" name="Rectangle 2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993" name="Line 26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94" name="Line 26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95" name="Rectangle 26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996" name="Text Box 267"/>
              <p:cNvSpPr txBox="1">
                <a:spLocks noChangeArrowheads="1"/>
              </p:cNvSpPr>
              <p:nvPr/>
            </p:nvSpPr>
            <p:spPr bwMode="auto">
              <a:xfrm>
                <a:off x="3937" y="633"/>
                <a:ext cx="51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endParaRPr lang="en-US" sz="2400">
                  <a:latin typeface="+mn-lt"/>
                </a:endParaRPr>
              </a:p>
            </p:txBody>
          </p:sp>
        </p:grpSp>
        <p:grpSp>
          <p:nvGrpSpPr>
            <p:cNvPr id="850" name="Group 268"/>
            <p:cNvGrpSpPr>
              <a:grpSpLocks/>
            </p:cNvGrpSpPr>
            <p:nvPr/>
          </p:nvGrpSpPr>
          <p:grpSpPr bwMode="auto">
            <a:xfrm>
              <a:off x="4270" y="1203"/>
              <a:ext cx="513" cy="432"/>
              <a:chOff x="3937" y="633"/>
              <a:chExt cx="513" cy="432"/>
            </a:xfrm>
          </p:grpSpPr>
          <p:sp>
            <p:nvSpPr>
              <p:cNvPr id="961" name="Line 26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62" name="Line 27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63" name="Oval 2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964" name="Line 27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65" name="Line 27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66" name="Rectangle 27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967" name="Oval 2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968" name="Group 276"/>
              <p:cNvGrpSpPr>
                <a:grpSpLocks/>
              </p:cNvGrpSpPr>
              <p:nvPr/>
            </p:nvGrpSpPr>
            <p:grpSpPr bwMode="auto">
              <a:xfrm>
                <a:off x="4120" y="809"/>
                <a:ext cx="156" cy="55"/>
                <a:chOff x="2848" y="848"/>
                <a:chExt cx="140" cy="98"/>
              </a:xfrm>
            </p:grpSpPr>
            <p:sp>
              <p:nvSpPr>
                <p:cNvPr id="979" name="Line 2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80" name="Line 2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81" name="Line 2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969" name="Group 280"/>
              <p:cNvGrpSpPr>
                <a:grpSpLocks/>
              </p:cNvGrpSpPr>
              <p:nvPr/>
            </p:nvGrpSpPr>
            <p:grpSpPr bwMode="auto">
              <a:xfrm flipV="1">
                <a:off x="4120" y="808"/>
                <a:ext cx="156" cy="56"/>
                <a:chOff x="2848" y="848"/>
                <a:chExt cx="140" cy="98"/>
              </a:xfrm>
            </p:grpSpPr>
            <p:sp>
              <p:nvSpPr>
                <p:cNvPr id="976" name="Line 2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77" name="Line 2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78" name="Line 2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970" name="Rectangle 28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971" name="Rectangle 2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972" name="Line 28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73" name="Line 28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74" name="Rectangle 28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975" name="Text Box 289"/>
              <p:cNvSpPr txBox="1">
                <a:spLocks noChangeArrowheads="1"/>
              </p:cNvSpPr>
              <p:nvPr/>
            </p:nvSpPr>
            <p:spPr bwMode="auto">
              <a:xfrm>
                <a:off x="3937" y="633"/>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p:txBody>
          </p:sp>
        </p:grpSp>
        <p:grpSp>
          <p:nvGrpSpPr>
            <p:cNvPr id="851" name="Group 290"/>
            <p:cNvGrpSpPr>
              <a:grpSpLocks/>
            </p:cNvGrpSpPr>
            <p:nvPr/>
          </p:nvGrpSpPr>
          <p:grpSpPr bwMode="auto">
            <a:xfrm>
              <a:off x="4477" y="2241"/>
              <a:ext cx="513" cy="442"/>
              <a:chOff x="3937" y="633"/>
              <a:chExt cx="513" cy="442"/>
            </a:xfrm>
          </p:grpSpPr>
          <p:sp>
            <p:nvSpPr>
              <p:cNvPr id="940" name="Line 29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41" name="Line 29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42" name="Oval 2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943" name="Line 29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44" name="Line 29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45" name="Rectangle 29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946" name="Oval 2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947" name="Group 298"/>
              <p:cNvGrpSpPr>
                <a:grpSpLocks/>
              </p:cNvGrpSpPr>
              <p:nvPr/>
            </p:nvGrpSpPr>
            <p:grpSpPr bwMode="auto">
              <a:xfrm>
                <a:off x="4120" y="809"/>
                <a:ext cx="156" cy="55"/>
                <a:chOff x="2848" y="848"/>
                <a:chExt cx="140" cy="98"/>
              </a:xfrm>
            </p:grpSpPr>
            <p:sp>
              <p:nvSpPr>
                <p:cNvPr id="958" name="Line 2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59" name="Line 3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60" name="Line 3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948" name="Group 302"/>
              <p:cNvGrpSpPr>
                <a:grpSpLocks/>
              </p:cNvGrpSpPr>
              <p:nvPr/>
            </p:nvGrpSpPr>
            <p:grpSpPr bwMode="auto">
              <a:xfrm flipV="1">
                <a:off x="4120" y="808"/>
                <a:ext cx="156" cy="56"/>
                <a:chOff x="2848" y="848"/>
                <a:chExt cx="140" cy="98"/>
              </a:xfrm>
            </p:grpSpPr>
            <p:sp>
              <p:nvSpPr>
                <p:cNvPr id="955" name="Line 3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56" name="Line 3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57" name="Line 3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949" name="Rectangle 30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950" name="Rectangle 3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951" name="Line 30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52" name="Line 30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53" name="Rectangle 310"/>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954" name="Text Box 3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r>
                  <a:rPr lang="en-US" sz="1000">
                    <a:latin typeface="+mn-lt"/>
                  </a:rPr>
                  <a:t>l</a:t>
                </a:r>
                <a:endParaRPr lang="en-US" sz="2400">
                  <a:latin typeface="+mn-lt"/>
                </a:endParaRPr>
              </a:p>
            </p:txBody>
          </p:sp>
        </p:grpSp>
        <p:grpSp>
          <p:nvGrpSpPr>
            <p:cNvPr id="852" name="Group 312"/>
            <p:cNvGrpSpPr>
              <a:grpSpLocks/>
            </p:cNvGrpSpPr>
            <p:nvPr/>
          </p:nvGrpSpPr>
          <p:grpSpPr bwMode="auto">
            <a:xfrm>
              <a:off x="4786" y="1860"/>
              <a:ext cx="513" cy="432"/>
              <a:chOff x="3937" y="633"/>
              <a:chExt cx="513" cy="432"/>
            </a:xfrm>
          </p:grpSpPr>
          <p:sp>
            <p:nvSpPr>
              <p:cNvPr id="919" name="Line 31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20" name="Line 31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21" name="Oval 3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922" name="Line 31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23" name="Line 31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24" name="Rectangle 31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925" name="Oval 3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926" name="Group 320"/>
              <p:cNvGrpSpPr>
                <a:grpSpLocks/>
              </p:cNvGrpSpPr>
              <p:nvPr/>
            </p:nvGrpSpPr>
            <p:grpSpPr bwMode="auto">
              <a:xfrm>
                <a:off x="4120" y="809"/>
                <a:ext cx="156" cy="55"/>
                <a:chOff x="2848" y="848"/>
                <a:chExt cx="140" cy="98"/>
              </a:xfrm>
            </p:grpSpPr>
            <p:sp>
              <p:nvSpPr>
                <p:cNvPr id="937" name="Line 3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38" name="Line 3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39" name="Line 3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927" name="Group 324"/>
              <p:cNvGrpSpPr>
                <a:grpSpLocks/>
              </p:cNvGrpSpPr>
              <p:nvPr/>
            </p:nvGrpSpPr>
            <p:grpSpPr bwMode="auto">
              <a:xfrm flipV="1">
                <a:off x="4120" y="808"/>
                <a:ext cx="156" cy="56"/>
                <a:chOff x="2848" y="848"/>
                <a:chExt cx="140" cy="98"/>
              </a:xfrm>
            </p:grpSpPr>
            <p:sp>
              <p:nvSpPr>
                <p:cNvPr id="934" name="Line 3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35" name="Line 3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36" name="Line 3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928" name="Rectangle 32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929" name="Rectangle 3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930" name="Line 33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31" name="Line 33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32" name="Rectangle 332"/>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933" name="Text Box 333"/>
              <p:cNvSpPr txBox="1">
                <a:spLocks noChangeArrowheads="1"/>
              </p:cNvSpPr>
              <p:nvPr/>
            </p:nvSpPr>
            <p:spPr bwMode="auto">
              <a:xfrm>
                <a:off x="3937" y="633"/>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p:txBody>
          </p:sp>
        </p:grpSp>
        <p:grpSp>
          <p:nvGrpSpPr>
            <p:cNvPr id="853" name="Group 334"/>
            <p:cNvGrpSpPr>
              <a:grpSpLocks/>
            </p:cNvGrpSpPr>
            <p:nvPr/>
          </p:nvGrpSpPr>
          <p:grpSpPr bwMode="auto">
            <a:xfrm>
              <a:off x="4915" y="1323"/>
              <a:ext cx="513" cy="432"/>
              <a:chOff x="3937" y="633"/>
              <a:chExt cx="513" cy="432"/>
            </a:xfrm>
          </p:grpSpPr>
          <p:sp>
            <p:nvSpPr>
              <p:cNvPr id="898" name="Line 33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99" name="Line 33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00" name="Oval 3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901" name="Line 33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02" name="Line 33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03" name="Rectangle 34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904" name="Oval 3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905" name="Group 342"/>
              <p:cNvGrpSpPr>
                <a:grpSpLocks/>
              </p:cNvGrpSpPr>
              <p:nvPr/>
            </p:nvGrpSpPr>
            <p:grpSpPr bwMode="auto">
              <a:xfrm>
                <a:off x="4120" y="809"/>
                <a:ext cx="156" cy="55"/>
                <a:chOff x="2848" y="848"/>
                <a:chExt cx="140" cy="98"/>
              </a:xfrm>
            </p:grpSpPr>
            <p:sp>
              <p:nvSpPr>
                <p:cNvPr id="916" name="Line 3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17" name="Line 3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18" name="Line 3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906" name="Group 346"/>
              <p:cNvGrpSpPr>
                <a:grpSpLocks/>
              </p:cNvGrpSpPr>
              <p:nvPr/>
            </p:nvGrpSpPr>
            <p:grpSpPr bwMode="auto">
              <a:xfrm flipV="1">
                <a:off x="4120" y="808"/>
                <a:ext cx="156" cy="56"/>
                <a:chOff x="2848" y="848"/>
                <a:chExt cx="140" cy="98"/>
              </a:xfrm>
            </p:grpSpPr>
            <p:sp>
              <p:nvSpPr>
                <p:cNvPr id="913" name="Line 3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14" name="Line 3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15" name="Line 3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907" name="Rectangle 35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908" name="Rectangle 3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909" name="Line 35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10" name="Line 35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911" name="Rectangle 35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912" name="Text Box 355"/>
              <p:cNvSpPr txBox="1">
                <a:spLocks noChangeArrowheads="1"/>
              </p:cNvSpPr>
              <p:nvPr/>
            </p:nvSpPr>
            <p:spPr bwMode="auto">
              <a:xfrm>
                <a:off x="3937" y="633"/>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p:txBody>
          </p:sp>
        </p:grpSp>
        <p:grpSp>
          <p:nvGrpSpPr>
            <p:cNvPr id="854" name="Group 356"/>
            <p:cNvGrpSpPr>
              <a:grpSpLocks/>
            </p:cNvGrpSpPr>
            <p:nvPr/>
          </p:nvGrpSpPr>
          <p:grpSpPr bwMode="auto">
            <a:xfrm>
              <a:off x="4189" y="2634"/>
              <a:ext cx="513" cy="576"/>
              <a:chOff x="3937" y="633"/>
              <a:chExt cx="513" cy="576"/>
            </a:xfrm>
          </p:grpSpPr>
          <p:sp>
            <p:nvSpPr>
              <p:cNvPr id="877" name="Line 35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8" name="Line 35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9" name="Oval 3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80" name="Line 36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81" name="Line 36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82" name="Rectangle 36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83" name="Oval 3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84" name="Group 364"/>
              <p:cNvGrpSpPr>
                <a:grpSpLocks/>
              </p:cNvGrpSpPr>
              <p:nvPr/>
            </p:nvGrpSpPr>
            <p:grpSpPr bwMode="auto">
              <a:xfrm>
                <a:off x="4120" y="809"/>
                <a:ext cx="156" cy="55"/>
                <a:chOff x="2848" y="848"/>
                <a:chExt cx="140" cy="98"/>
              </a:xfrm>
            </p:grpSpPr>
            <p:sp>
              <p:nvSpPr>
                <p:cNvPr id="895" name="Line 3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96" name="Line 3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97" name="Line 3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85" name="Group 368"/>
              <p:cNvGrpSpPr>
                <a:grpSpLocks/>
              </p:cNvGrpSpPr>
              <p:nvPr/>
            </p:nvGrpSpPr>
            <p:grpSpPr bwMode="auto">
              <a:xfrm flipV="1">
                <a:off x="4120" y="808"/>
                <a:ext cx="156" cy="56"/>
                <a:chOff x="2848" y="848"/>
                <a:chExt cx="140" cy="98"/>
              </a:xfrm>
            </p:grpSpPr>
            <p:sp>
              <p:nvSpPr>
                <p:cNvPr id="892" name="Line 3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93" name="Line 3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94" name="Line 3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86" name="Rectangle 37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87" name="Rectangle 3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88" name="Line 37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89" name="Line 37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90" name="Rectangle 37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91" name="Text Box 377"/>
              <p:cNvSpPr txBox="1">
                <a:spLocks noChangeArrowheads="1"/>
              </p:cNvSpPr>
              <p:nvPr/>
            </p:nvSpPr>
            <p:spPr bwMode="auto">
              <a:xfrm>
                <a:off x="3937" y="633"/>
                <a:ext cx="51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a:p>
                <a:pPr algn="ctr"/>
                <a:endParaRPr lang="en-US" sz="2400">
                  <a:latin typeface="+mn-lt"/>
                </a:endParaRPr>
              </a:p>
            </p:txBody>
          </p:sp>
        </p:grpSp>
        <p:grpSp>
          <p:nvGrpSpPr>
            <p:cNvPr id="855" name="Group 378"/>
            <p:cNvGrpSpPr>
              <a:grpSpLocks/>
            </p:cNvGrpSpPr>
            <p:nvPr/>
          </p:nvGrpSpPr>
          <p:grpSpPr bwMode="auto">
            <a:xfrm>
              <a:off x="3658" y="1308"/>
              <a:ext cx="513" cy="432"/>
              <a:chOff x="3937" y="633"/>
              <a:chExt cx="513" cy="432"/>
            </a:xfrm>
          </p:grpSpPr>
          <p:sp>
            <p:nvSpPr>
              <p:cNvPr id="856" name="Line 37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7" name="Line 38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58" name="Oval 38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sp>
            <p:nvSpPr>
              <p:cNvPr id="859" name="Line 38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0" name="Line 38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1" name="Rectangle 38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sz="2400">
                  <a:latin typeface="+mn-lt"/>
                </a:endParaRPr>
              </a:p>
            </p:txBody>
          </p:sp>
          <p:sp>
            <p:nvSpPr>
              <p:cNvPr id="862" name="Oval 38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p>
                <a:endParaRPr lang="en-US">
                  <a:latin typeface="+mn-lt"/>
                </a:endParaRPr>
              </a:p>
            </p:txBody>
          </p:sp>
          <p:grpSp>
            <p:nvGrpSpPr>
              <p:cNvPr id="863" name="Group 386"/>
              <p:cNvGrpSpPr>
                <a:grpSpLocks/>
              </p:cNvGrpSpPr>
              <p:nvPr/>
            </p:nvGrpSpPr>
            <p:grpSpPr bwMode="auto">
              <a:xfrm>
                <a:off x="4120" y="809"/>
                <a:ext cx="156" cy="55"/>
                <a:chOff x="2848" y="848"/>
                <a:chExt cx="140" cy="98"/>
              </a:xfrm>
            </p:grpSpPr>
            <p:sp>
              <p:nvSpPr>
                <p:cNvPr id="874" name="Line 3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5" name="Line 3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6" name="Line 3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864" name="Group 390"/>
              <p:cNvGrpSpPr>
                <a:grpSpLocks/>
              </p:cNvGrpSpPr>
              <p:nvPr/>
            </p:nvGrpSpPr>
            <p:grpSpPr bwMode="auto">
              <a:xfrm flipV="1">
                <a:off x="4120" y="808"/>
                <a:ext cx="156" cy="56"/>
                <a:chOff x="2848" y="848"/>
                <a:chExt cx="140" cy="98"/>
              </a:xfrm>
            </p:grpSpPr>
            <p:sp>
              <p:nvSpPr>
                <p:cNvPr id="871" name="Line 3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2" name="Line 3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73" name="Line 3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
            <p:nvSpPr>
              <p:cNvPr id="865" name="Rectangle 39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866" name="Rectangle 39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867" name="Line 39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8" name="Line 39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869" name="Rectangle 39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p>
                <a:endParaRPr lang="en-US">
                  <a:latin typeface="+mn-lt"/>
                </a:endParaRPr>
              </a:p>
            </p:txBody>
          </p:sp>
          <p:sp>
            <p:nvSpPr>
              <p:cNvPr id="870" name="Text Box 399"/>
              <p:cNvSpPr txBox="1">
                <a:spLocks noChangeArrowheads="1"/>
              </p:cNvSpPr>
              <p:nvPr/>
            </p:nvSpPr>
            <p:spPr bwMode="auto">
              <a:xfrm>
                <a:off x="3937" y="633"/>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endParaRPr lang="en-US" sz="1000">
                  <a:latin typeface="+mn-lt"/>
                </a:endParaRPr>
              </a:p>
              <a:p>
                <a:pPr algn="ctr"/>
                <a:r>
                  <a:rPr lang="en-US" sz="1000">
                    <a:solidFill>
                      <a:schemeClr val="bg1"/>
                    </a:solidFill>
                    <a:latin typeface="+mn-lt"/>
                  </a:rPr>
                  <a:t>network</a:t>
                </a:r>
              </a:p>
              <a:p>
                <a:pPr algn="ctr"/>
                <a:r>
                  <a:rPr lang="en-US" sz="1000">
                    <a:latin typeface="+mn-lt"/>
                  </a:rPr>
                  <a:t>data link</a:t>
                </a:r>
              </a:p>
            </p:txBody>
          </p:sp>
        </p:grpSp>
      </p:grpSp>
      <p:grpSp>
        <p:nvGrpSpPr>
          <p:cNvPr id="1024" name="Group 400"/>
          <p:cNvGrpSpPr>
            <a:grpSpLocks/>
          </p:cNvGrpSpPr>
          <p:nvPr/>
        </p:nvGrpSpPr>
        <p:grpSpPr bwMode="auto">
          <a:xfrm>
            <a:off x="4692650" y="1538288"/>
            <a:ext cx="3767138" cy="3738562"/>
            <a:chOff x="2956" y="969"/>
            <a:chExt cx="2373" cy="2355"/>
          </a:xfrm>
        </p:grpSpPr>
        <p:grpSp>
          <p:nvGrpSpPr>
            <p:cNvPr id="1025" name="Group 401"/>
            <p:cNvGrpSpPr>
              <a:grpSpLocks/>
            </p:cNvGrpSpPr>
            <p:nvPr/>
          </p:nvGrpSpPr>
          <p:grpSpPr bwMode="auto">
            <a:xfrm>
              <a:off x="2956" y="969"/>
              <a:ext cx="513" cy="519"/>
              <a:chOff x="2956" y="969"/>
              <a:chExt cx="513" cy="519"/>
            </a:xfrm>
          </p:grpSpPr>
          <p:sp>
            <p:nvSpPr>
              <p:cNvPr id="1035" name="Rectangle 402"/>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36" name="Rectangle 403"/>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1037" name="Rectangle 404"/>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38" name="Text Box 405"/>
              <p:cNvSpPr txBox="1">
                <a:spLocks noChangeArrowheads="1"/>
              </p:cNvSpPr>
              <p:nvPr/>
            </p:nvSpPr>
            <p:spPr bwMode="auto">
              <a:xfrm>
                <a:off x="2956" y="978"/>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1000">
                    <a:latin typeface="+mn-lt"/>
                  </a:rPr>
                  <a:t>application</a:t>
                </a:r>
              </a:p>
              <a:p>
                <a:pPr algn="ctr"/>
                <a:r>
                  <a:rPr lang="en-US" sz="1000">
                    <a:latin typeface="+mn-lt"/>
                  </a:rPr>
                  <a:t>transport</a:t>
                </a:r>
              </a:p>
              <a:p>
                <a:pPr algn="ctr"/>
                <a:r>
                  <a:rPr lang="en-US" sz="1000">
                    <a:solidFill>
                      <a:schemeClr val="bg1"/>
                    </a:solidFill>
                    <a:latin typeface="+mn-lt"/>
                  </a:rPr>
                  <a:t>network</a:t>
                </a:r>
                <a:endParaRPr lang="en-US" sz="1000">
                  <a:latin typeface="+mn-lt"/>
                </a:endParaRPr>
              </a:p>
              <a:p>
                <a:pPr algn="ctr"/>
                <a:r>
                  <a:rPr lang="en-US" sz="1000">
                    <a:latin typeface="+mn-lt"/>
                  </a:rPr>
                  <a:t>data link</a:t>
                </a:r>
              </a:p>
            </p:txBody>
          </p:sp>
          <p:sp>
            <p:nvSpPr>
              <p:cNvPr id="1039" name="Line 406"/>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40" name="Line 407"/>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41" name="Line 408"/>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42" name="Line 409"/>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1026" name="Group 410"/>
            <p:cNvGrpSpPr>
              <a:grpSpLocks/>
            </p:cNvGrpSpPr>
            <p:nvPr/>
          </p:nvGrpSpPr>
          <p:grpSpPr bwMode="auto">
            <a:xfrm>
              <a:off x="4816" y="2805"/>
              <a:ext cx="513" cy="519"/>
              <a:chOff x="2956" y="969"/>
              <a:chExt cx="513" cy="519"/>
            </a:xfrm>
          </p:grpSpPr>
          <p:sp>
            <p:nvSpPr>
              <p:cNvPr id="1027" name="Rectangle 4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28" name="Rectangle 4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p>
                <a:endParaRPr lang="en-US">
                  <a:latin typeface="+mn-lt"/>
                </a:endParaRPr>
              </a:p>
            </p:txBody>
          </p:sp>
          <p:sp>
            <p:nvSpPr>
              <p:cNvPr id="1029" name="Rectangle 413"/>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mn-lt"/>
                </a:endParaRPr>
              </a:p>
            </p:txBody>
          </p:sp>
          <p:sp>
            <p:nvSpPr>
              <p:cNvPr id="1030" name="Text Box 414"/>
              <p:cNvSpPr txBox="1">
                <a:spLocks noChangeArrowheads="1"/>
              </p:cNvSpPr>
              <p:nvPr/>
            </p:nvSpPr>
            <p:spPr bwMode="auto">
              <a:xfrm>
                <a:off x="2956" y="978"/>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urier New" pitchFamily="49" charset="0"/>
                  </a:defRPr>
                </a:lvl1pPr>
                <a:lvl2pPr marL="742950" indent="-285750">
                  <a:defRPr>
                    <a:solidFill>
                      <a:schemeClr val="tx1"/>
                    </a:solidFill>
                    <a:latin typeface="Courier New" pitchFamily="49" charset="0"/>
                  </a:defRPr>
                </a:lvl2pPr>
                <a:lvl3pPr marL="1143000" indent="-228600">
                  <a:defRPr>
                    <a:solidFill>
                      <a:schemeClr val="tx1"/>
                    </a:solidFill>
                    <a:latin typeface="Courier New" pitchFamily="49" charset="0"/>
                  </a:defRPr>
                </a:lvl3pPr>
                <a:lvl4pPr marL="1600200" indent="-228600">
                  <a:defRPr>
                    <a:solidFill>
                      <a:schemeClr val="tx1"/>
                    </a:solidFill>
                    <a:latin typeface="Courier New" pitchFamily="49" charset="0"/>
                  </a:defRPr>
                </a:lvl4pPr>
                <a:lvl5pPr marL="2057400" indent="-228600">
                  <a:defRPr>
                    <a:solidFill>
                      <a:schemeClr val="tx1"/>
                    </a:solidFill>
                    <a:latin typeface="Courier New" pitchFamily="49" charset="0"/>
                  </a:defRPr>
                </a:lvl5pPr>
                <a:lvl6pPr marL="2514600" indent="-228600" eaLnBrk="0" fontAlgn="base" hangingPunct="0">
                  <a:spcBef>
                    <a:spcPct val="0"/>
                  </a:spcBef>
                  <a:spcAft>
                    <a:spcPct val="0"/>
                  </a:spcAft>
                  <a:defRPr>
                    <a:solidFill>
                      <a:schemeClr val="tx1"/>
                    </a:solidFill>
                    <a:latin typeface="Courier New" pitchFamily="49" charset="0"/>
                  </a:defRPr>
                </a:lvl6pPr>
                <a:lvl7pPr marL="2971800" indent="-228600" eaLnBrk="0" fontAlgn="base" hangingPunct="0">
                  <a:spcBef>
                    <a:spcPct val="0"/>
                  </a:spcBef>
                  <a:spcAft>
                    <a:spcPct val="0"/>
                  </a:spcAft>
                  <a:defRPr>
                    <a:solidFill>
                      <a:schemeClr val="tx1"/>
                    </a:solidFill>
                    <a:latin typeface="Courier New" pitchFamily="49" charset="0"/>
                  </a:defRPr>
                </a:lvl7pPr>
                <a:lvl8pPr marL="3429000" indent="-228600" eaLnBrk="0" fontAlgn="base" hangingPunct="0">
                  <a:spcBef>
                    <a:spcPct val="0"/>
                  </a:spcBef>
                  <a:spcAft>
                    <a:spcPct val="0"/>
                  </a:spcAft>
                  <a:defRPr>
                    <a:solidFill>
                      <a:schemeClr val="tx1"/>
                    </a:solidFill>
                    <a:latin typeface="Courier New" pitchFamily="49" charset="0"/>
                  </a:defRPr>
                </a:lvl8pPr>
                <a:lvl9pPr marL="3886200" indent="-228600" eaLnBrk="0" fontAlgn="base" hangingPunct="0">
                  <a:spcBef>
                    <a:spcPct val="0"/>
                  </a:spcBef>
                  <a:spcAft>
                    <a:spcPct val="0"/>
                  </a:spcAft>
                  <a:defRPr>
                    <a:solidFill>
                      <a:schemeClr val="tx1"/>
                    </a:solidFill>
                    <a:latin typeface="Courier New" pitchFamily="49" charset="0"/>
                  </a:defRPr>
                </a:lvl9pPr>
              </a:lstStyle>
              <a:p>
                <a:pPr algn="ctr"/>
                <a:r>
                  <a:rPr lang="en-US" sz="1000">
                    <a:latin typeface="+mn-lt"/>
                  </a:rPr>
                  <a:t>application</a:t>
                </a:r>
              </a:p>
              <a:p>
                <a:pPr algn="ctr"/>
                <a:r>
                  <a:rPr lang="en-US" sz="1000">
                    <a:latin typeface="+mn-lt"/>
                  </a:rPr>
                  <a:t>transport</a:t>
                </a:r>
              </a:p>
              <a:p>
                <a:pPr algn="ctr"/>
                <a:r>
                  <a:rPr lang="en-US" sz="1000">
                    <a:solidFill>
                      <a:schemeClr val="bg1"/>
                    </a:solidFill>
                    <a:latin typeface="+mn-lt"/>
                  </a:rPr>
                  <a:t>network</a:t>
                </a:r>
                <a:endParaRPr lang="en-US" sz="1000">
                  <a:latin typeface="+mn-lt"/>
                </a:endParaRPr>
              </a:p>
              <a:p>
                <a:pPr algn="ctr"/>
                <a:r>
                  <a:rPr lang="en-US" sz="1000">
                    <a:latin typeface="+mn-lt"/>
                  </a:rPr>
                  <a:t>data link</a:t>
                </a:r>
              </a:p>
            </p:txBody>
          </p:sp>
          <p:sp>
            <p:nvSpPr>
              <p:cNvPr id="1031" name="Line 4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32" name="Line 4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33" name="Line 4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034" name="Line 4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spTree>
    <p:extLst>
      <p:ext uri="{BB962C8B-B14F-4D97-AF65-F5344CB8AC3E}">
        <p14:creationId xmlns:p14="http://schemas.microsoft.com/office/powerpoint/2010/main" val="9266249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F2CE996B-0B71-44E6-9529-F0CA94A32B68}" type="datetime1">
              <a:rPr lang="en-US" smtClean="0">
                <a:latin typeface="Verdana" pitchFamily="34" charset="0"/>
              </a:rPr>
              <a:pPr/>
              <a:t>4/12/2017</a:t>
            </a:fld>
            <a:endParaRPr lang="en-US" smtClean="0">
              <a:latin typeface="Verdana" pitchFamily="34" charset="0"/>
            </a:endParaRPr>
          </a:p>
        </p:txBody>
      </p:sp>
      <p:sp>
        <p:nvSpPr>
          <p:cNvPr id="604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604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BA8968E-1C7C-4ADA-B8D9-D64BE6042626}" type="slidenum">
              <a:rPr lang="en-US" smtClean="0">
                <a:latin typeface="Verdana" pitchFamily="34" charset="0"/>
              </a:rPr>
              <a:pPr/>
              <a:t>70</a:t>
            </a:fld>
            <a:endParaRPr lang="en-US" smtClean="0">
              <a:latin typeface="Verdana" pitchFamily="34" charset="0"/>
            </a:endParaRPr>
          </a:p>
        </p:txBody>
      </p:sp>
      <p:sp>
        <p:nvSpPr>
          <p:cNvPr id="60421" name="Rectangle 2"/>
          <p:cNvSpPr>
            <a:spLocks noGrp="1" noChangeArrowheads="1"/>
          </p:cNvSpPr>
          <p:nvPr>
            <p:ph type="title"/>
          </p:nvPr>
        </p:nvSpPr>
        <p:spPr>
          <a:xfrm>
            <a:off x="307975" y="214313"/>
            <a:ext cx="7772400" cy="990600"/>
          </a:xfrm>
        </p:spPr>
        <p:txBody>
          <a:bodyPr/>
          <a:lstStyle/>
          <a:p>
            <a:pPr eaLnBrk="1" hangingPunct="1"/>
            <a:r>
              <a:rPr lang="en-US" smtClean="0"/>
              <a:t>Tunneling</a:t>
            </a:r>
          </a:p>
        </p:txBody>
      </p:sp>
      <p:grpSp>
        <p:nvGrpSpPr>
          <p:cNvPr id="2" name="Group 3"/>
          <p:cNvGrpSpPr>
            <a:grpSpLocks/>
          </p:cNvGrpSpPr>
          <p:nvPr/>
        </p:nvGrpSpPr>
        <p:grpSpPr bwMode="auto">
          <a:xfrm>
            <a:off x="414338" y="1106489"/>
            <a:ext cx="7497762" cy="960438"/>
            <a:chOff x="261" y="697"/>
            <a:chExt cx="4723" cy="605"/>
          </a:xfrm>
        </p:grpSpPr>
        <p:grpSp>
          <p:nvGrpSpPr>
            <p:cNvPr id="60526" name="Group 4"/>
            <p:cNvGrpSpPr>
              <a:grpSpLocks/>
            </p:cNvGrpSpPr>
            <p:nvPr/>
          </p:nvGrpSpPr>
          <p:grpSpPr bwMode="auto">
            <a:xfrm>
              <a:off x="1356" y="707"/>
              <a:ext cx="446" cy="402"/>
              <a:chOff x="1898" y="728"/>
              <a:chExt cx="446" cy="402"/>
            </a:xfrm>
          </p:grpSpPr>
          <p:grpSp>
            <p:nvGrpSpPr>
              <p:cNvPr id="60584" name="Group 5"/>
              <p:cNvGrpSpPr>
                <a:grpSpLocks/>
              </p:cNvGrpSpPr>
              <p:nvPr/>
            </p:nvGrpSpPr>
            <p:grpSpPr bwMode="auto">
              <a:xfrm>
                <a:off x="1898" y="918"/>
                <a:ext cx="446" cy="212"/>
                <a:chOff x="2210" y="903"/>
                <a:chExt cx="446" cy="212"/>
              </a:xfrm>
            </p:grpSpPr>
            <p:sp>
              <p:nvSpPr>
                <p:cNvPr id="60586" name="Oval 6"/>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587" name="Line 7"/>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88" name="Line 8"/>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89" name="Rectangle 9"/>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590" name="Oval 10"/>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591" name="Group 11"/>
                <p:cNvGrpSpPr>
                  <a:grpSpLocks/>
                </p:cNvGrpSpPr>
                <p:nvPr/>
              </p:nvGrpSpPr>
              <p:grpSpPr bwMode="auto">
                <a:xfrm>
                  <a:off x="2319" y="931"/>
                  <a:ext cx="221" cy="85"/>
                  <a:chOff x="2848" y="848"/>
                  <a:chExt cx="140" cy="98"/>
                </a:xfrm>
              </p:grpSpPr>
              <p:sp>
                <p:nvSpPr>
                  <p:cNvPr id="60596"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97"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98"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592" name="Group 15"/>
                <p:cNvGrpSpPr>
                  <a:grpSpLocks/>
                </p:cNvGrpSpPr>
                <p:nvPr/>
              </p:nvGrpSpPr>
              <p:grpSpPr bwMode="auto">
                <a:xfrm flipV="1">
                  <a:off x="2319" y="930"/>
                  <a:ext cx="221" cy="87"/>
                  <a:chOff x="2848" y="848"/>
                  <a:chExt cx="140" cy="98"/>
                </a:xfrm>
              </p:grpSpPr>
              <p:sp>
                <p:nvSpPr>
                  <p:cNvPr id="60593"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94"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95"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585" name="Text Box 19"/>
              <p:cNvSpPr txBox="1">
                <a:spLocks noChangeArrowheads="1"/>
              </p:cNvSpPr>
              <p:nvPr/>
            </p:nvSpPr>
            <p:spPr bwMode="auto">
              <a:xfrm>
                <a:off x="2010" y="72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A</a:t>
                </a:r>
              </a:p>
            </p:txBody>
          </p:sp>
        </p:grpSp>
        <p:grpSp>
          <p:nvGrpSpPr>
            <p:cNvPr id="60527" name="Group 20"/>
            <p:cNvGrpSpPr>
              <a:grpSpLocks/>
            </p:cNvGrpSpPr>
            <p:nvPr/>
          </p:nvGrpSpPr>
          <p:grpSpPr bwMode="auto">
            <a:xfrm>
              <a:off x="2015" y="710"/>
              <a:ext cx="446" cy="402"/>
              <a:chOff x="1898" y="728"/>
              <a:chExt cx="446" cy="402"/>
            </a:xfrm>
          </p:grpSpPr>
          <p:grpSp>
            <p:nvGrpSpPr>
              <p:cNvPr id="60569" name="Group 21"/>
              <p:cNvGrpSpPr>
                <a:grpSpLocks/>
              </p:cNvGrpSpPr>
              <p:nvPr/>
            </p:nvGrpSpPr>
            <p:grpSpPr bwMode="auto">
              <a:xfrm>
                <a:off x="1898" y="918"/>
                <a:ext cx="446" cy="212"/>
                <a:chOff x="2210" y="903"/>
                <a:chExt cx="446" cy="212"/>
              </a:xfrm>
            </p:grpSpPr>
            <p:sp>
              <p:nvSpPr>
                <p:cNvPr id="60571" name="Oval 22"/>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572" name="Line 23"/>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73" name="Line 24"/>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74" name="Rectangle 25"/>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575" name="Oval 26"/>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576" name="Group 27"/>
                <p:cNvGrpSpPr>
                  <a:grpSpLocks/>
                </p:cNvGrpSpPr>
                <p:nvPr/>
              </p:nvGrpSpPr>
              <p:grpSpPr bwMode="auto">
                <a:xfrm>
                  <a:off x="2319" y="931"/>
                  <a:ext cx="221" cy="85"/>
                  <a:chOff x="2848" y="848"/>
                  <a:chExt cx="140" cy="98"/>
                </a:xfrm>
              </p:grpSpPr>
              <p:sp>
                <p:nvSpPr>
                  <p:cNvPr id="60581"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82" name="Line 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83" name="Line 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577" name="Group 31"/>
                <p:cNvGrpSpPr>
                  <a:grpSpLocks/>
                </p:cNvGrpSpPr>
                <p:nvPr/>
              </p:nvGrpSpPr>
              <p:grpSpPr bwMode="auto">
                <a:xfrm flipV="1">
                  <a:off x="2319" y="930"/>
                  <a:ext cx="221" cy="87"/>
                  <a:chOff x="2848" y="848"/>
                  <a:chExt cx="140" cy="98"/>
                </a:xfrm>
              </p:grpSpPr>
              <p:sp>
                <p:nvSpPr>
                  <p:cNvPr id="60578"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79"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80"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570" name="Text Box 35"/>
              <p:cNvSpPr txBox="1">
                <a:spLocks noChangeArrowheads="1"/>
              </p:cNvSpPr>
              <p:nvPr/>
            </p:nvSpPr>
            <p:spPr bwMode="auto">
              <a:xfrm>
                <a:off x="2010" y="728"/>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B</a:t>
                </a:r>
              </a:p>
            </p:txBody>
          </p:sp>
        </p:grpSp>
        <p:grpSp>
          <p:nvGrpSpPr>
            <p:cNvPr id="60528" name="Group 36"/>
            <p:cNvGrpSpPr>
              <a:grpSpLocks/>
            </p:cNvGrpSpPr>
            <p:nvPr/>
          </p:nvGrpSpPr>
          <p:grpSpPr bwMode="auto">
            <a:xfrm>
              <a:off x="3914" y="704"/>
              <a:ext cx="446" cy="402"/>
              <a:chOff x="1898" y="728"/>
              <a:chExt cx="446" cy="402"/>
            </a:xfrm>
          </p:grpSpPr>
          <p:grpSp>
            <p:nvGrpSpPr>
              <p:cNvPr id="60554" name="Group 37"/>
              <p:cNvGrpSpPr>
                <a:grpSpLocks/>
              </p:cNvGrpSpPr>
              <p:nvPr/>
            </p:nvGrpSpPr>
            <p:grpSpPr bwMode="auto">
              <a:xfrm>
                <a:off x="1898" y="918"/>
                <a:ext cx="446" cy="212"/>
                <a:chOff x="2210" y="903"/>
                <a:chExt cx="446" cy="212"/>
              </a:xfrm>
            </p:grpSpPr>
            <p:sp>
              <p:nvSpPr>
                <p:cNvPr id="60556" name="Oval 38"/>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557" name="Line 39"/>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58" name="Line 40"/>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59" name="Rectangle 41"/>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560" name="Oval 42"/>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561" name="Group 43"/>
                <p:cNvGrpSpPr>
                  <a:grpSpLocks/>
                </p:cNvGrpSpPr>
                <p:nvPr/>
              </p:nvGrpSpPr>
              <p:grpSpPr bwMode="auto">
                <a:xfrm>
                  <a:off x="2319" y="931"/>
                  <a:ext cx="221" cy="85"/>
                  <a:chOff x="2848" y="848"/>
                  <a:chExt cx="140" cy="98"/>
                </a:xfrm>
              </p:grpSpPr>
              <p:sp>
                <p:nvSpPr>
                  <p:cNvPr id="60566"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67"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68"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562" name="Group 47"/>
                <p:cNvGrpSpPr>
                  <a:grpSpLocks/>
                </p:cNvGrpSpPr>
                <p:nvPr/>
              </p:nvGrpSpPr>
              <p:grpSpPr bwMode="auto">
                <a:xfrm flipV="1">
                  <a:off x="2319" y="930"/>
                  <a:ext cx="221" cy="87"/>
                  <a:chOff x="2848" y="848"/>
                  <a:chExt cx="140" cy="98"/>
                </a:xfrm>
              </p:grpSpPr>
              <p:sp>
                <p:nvSpPr>
                  <p:cNvPr id="60563"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64"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65"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555" name="Text Box 51"/>
              <p:cNvSpPr txBox="1">
                <a:spLocks noChangeArrowheads="1"/>
              </p:cNvSpPr>
              <p:nvPr/>
            </p:nvSpPr>
            <p:spPr bwMode="auto">
              <a:xfrm>
                <a:off x="2010" y="728"/>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E</a:t>
                </a:r>
              </a:p>
            </p:txBody>
          </p:sp>
        </p:grpSp>
        <p:grpSp>
          <p:nvGrpSpPr>
            <p:cNvPr id="60529" name="Group 52"/>
            <p:cNvGrpSpPr>
              <a:grpSpLocks/>
            </p:cNvGrpSpPr>
            <p:nvPr/>
          </p:nvGrpSpPr>
          <p:grpSpPr bwMode="auto">
            <a:xfrm>
              <a:off x="4538" y="697"/>
              <a:ext cx="446" cy="402"/>
              <a:chOff x="1898" y="728"/>
              <a:chExt cx="446" cy="402"/>
            </a:xfrm>
          </p:grpSpPr>
          <p:grpSp>
            <p:nvGrpSpPr>
              <p:cNvPr id="60539" name="Group 53"/>
              <p:cNvGrpSpPr>
                <a:grpSpLocks/>
              </p:cNvGrpSpPr>
              <p:nvPr/>
            </p:nvGrpSpPr>
            <p:grpSpPr bwMode="auto">
              <a:xfrm>
                <a:off x="1898" y="918"/>
                <a:ext cx="446" cy="212"/>
                <a:chOff x="2210" y="903"/>
                <a:chExt cx="446" cy="212"/>
              </a:xfrm>
            </p:grpSpPr>
            <p:sp>
              <p:nvSpPr>
                <p:cNvPr id="60541" name="Oval 54"/>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542" name="Line 55"/>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43" name="Line 56"/>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44" name="Rectangle 57"/>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545" name="Oval 58"/>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546" name="Group 59"/>
                <p:cNvGrpSpPr>
                  <a:grpSpLocks/>
                </p:cNvGrpSpPr>
                <p:nvPr/>
              </p:nvGrpSpPr>
              <p:grpSpPr bwMode="auto">
                <a:xfrm>
                  <a:off x="2319" y="931"/>
                  <a:ext cx="221" cy="85"/>
                  <a:chOff x="2848" y="848"/>
                  <a:chExt cx="140" cy="98"/>
                </a:xfrm>
              </p:grpSpPr>
              <p:sp>
                <p:nvSpPr>
                  <p:cNvPr id="60551"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52"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53"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547" name="Group 63"/>
                <p:cNvGrpSpPr>
                  <a:grpSpLocks/>
                </p:cNvGrpSpPr>
                <p:nvPr/>
              </p:nvGrpSpPr>
              <p:grpSpPr bwMode="auto">
                <a:xfrm flipV="1">
                  <a:off x="2319" y="930"/>
                  <a:ext cx="221" cy="87"/>
                  <a:chOff x="2848" y="848"/>
                  <a:chExt cx="140" cy="98"/>
                </a:xfrm>
              </p:grpSpPr>
              <p:sp>
                <p:nvSpPr>
                  <p:cNvPr id="60548" name="Line 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49" name="Line 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50" name="Line 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540" name="Text Box 67"/>
              <p:cNvSpPr txBox="1">
                <a:spLocks noChangeArrowheads="1"/>
              </p:cNvSpPr>
              <p:nvPr/>
            </p:nvSpPr>
            <p:spPr bwMode="auto">
              <a:xfrm>
                <a:off x="2010" y="728"/>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F</a:t>
                </a:r>
              </a:p>
            </p:txBody>
          </p:sp>
        </p:grpSp>
        <p:sp>
          <p:nvSpPr>
            <p:cNvPr id="60530" name="Rectangle 68"/>
            <p:cNvSpPr>
              <a:spLocks noChangeArrowheads="1"/>
            </p:cNvSpPr>
            <p:nvPr/>
          </p:nvSpPr>
          <p:spPr bwMode="auto">
            <a:xfrm>
              <a:off x="2460" y="1001"/>
              <a:ext cx="1437" cy="42"/>
            </a:xfrm>
            <a:prstGeom prst="rect">
              <a:avLst/>
            </a:prstGeom>
            <a:solidFill>
              <a:srgbClr val="FF0000"/>
            </a:solidFill>
            <a:ln w="9525">
              <a:solidFill>
                <a:srgbClr val="FF0000"/>
              </a:solidFill>
              <a:miter lim="800000"/>
              <a:headEnd/>
              <a:tailEnd/>
            </a:ln>
          </p:spPr>
          <p:txBody>
            <a:bodyPr wrap="none" anchor="ctr"/>
            <a:lstStyle/>
            <a:p>
              <a:endParaRPr lang="tr-TR">
                <a:latin typeface="+mn-lt"/>
              </a:endParaRPr>
            </a:p>
          </p:txBody>
        </p:sp>
        <p:sp>
          <p:nvSpPr>
            <p:cNvPr id="60531" name="Line 69"/>
            <p:cNvSpPr>
              <a:spLocks noChangeShapeType="1"/>
            </p:cNvSpPr>
            <p:nvPr/>
          </p:nvSpPr>
          <p:spPr bwMode="auto">
            <a:xfrm flipV="1">
              <a:off x="1809" y="1016"/>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0532" name="Line 70"/>
            <p:cNvSpPr>
              <a:spLocks noChangeShapeType="1"/>
            </p:cNvSpPr>
            <p:nvPr/>
          </p:nvSpPr>
          <p:spPr bwMode="auto">
            <a:xfrm flipV="1">
              <a:off x="4358" y="1004"/>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0533" name="Text Box 71"/>
            <p:cNvSpPr txBox="1">
              <a:spLocks noChangeArrowheads="1"/>
            </p:cNvSpPr>
            <p:nvPr/>
          </p:nvSpPr>
          <p:spPr bwMode="auto">
            <a:xfrm>
              <a:off x="1392" y="1088"/>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534" name="Text Box 72"/>
            <p:cNvSpPr txBox="1">
              <a:spLocks noChangeArrowheads="1"/>
            </p:cNvSpPr>
            <p:nvPr/>
          </p:nvSpPr>
          <p:spPr bwMode="auto">
            <a:xfrm>
              <a:off x="2051" y="1089"/>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535" name="Text Box 73"/>
            <p:cNvSpPr txBox="1">
              <a:spLocks noChangeArrowheads="1"/>
            </p:cNvSpPr>
            <p:nvPr/>
          </p:nvSpPr>
          <p:spPr bwMode="auto">
            <a:xfrm>
              <a:off x="3957" y="1084"/>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536" name="Text Box 74"/>
            <p:cNvSpPr txBox="1">
              <a:spLocks noChangeArrowheads="1"/>
            </p:cNvSpPr>
            <p:nvPr/>
          </p:nvSpPr>
          <p:spPr bwMode="auto">
            <a:xfrm>
              <a:off x="4575" y="1086"/>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537" name="Text Box 75"/>
            <p:cNvSpPr txBox="1">
              <a:spLocks noChangeArrowheads="1"/>
            </p:cNvSpPr>
            <p:nvPr/>
          </p:nvSpPr>
          <p:spPr bwMode="auto">
            <a:xfrm>
              <a:off x="2940" y="786"/>
              <a:ext cx="4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solidFill>
                    <a:srgbClr val="FF0000"/>
                  </a:solidFill>
                  <a:latin typeface="+mn-lt"/>
                </a:rPr>
                <a:t>tunnel</a:t>
              </a:r>
            </a:p>
          </p:txBody>
        </p:sp>
        <p:sp>
          <p:nvSpPr>
            <p:cNvPr id="60538" name="Text Box 76"/>
            <p:cNvSpPr txBox="1">
              <a:spLocks noChangeArrowheads="1"/>
            </p:cNvSpPr>
            <p:nvPr/>
          </p:nvSpPr>
          <p:spPr bwMode="auto">
            <a:xfrm>
              <a:off x="261" y="828"/>
              <a:ext cx="9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Logical view:</a:t>
              </a:r>
            </a:p>
          </p:txBody>
        </p:sp>
      </p:grpSp>
      <p:grpSp>
        <p:nvGrpSpPr>
          <p:cNvPr id="60423" name="Group 77"/>
          <p:cNvGrpSpPr>
            <a:grpSpLocks/>
          </p:cNvGrpSpPr>
          <p:nvPr/>
        </p:nvGrpSpPr>
        <p:grpSpPr bwMode="auto">
          <a:xfrm>
            <a:off x="309563" y="2238376"/>
            <a:ext cx="7593012" cy="965201"/>
            <a:chOff x="195" y="1410"/>
            <a:chExt cx="4783" cy="608"/>
          </a:xfrm>
        </p:grpSpPr>
        <p:sp>
          <p:nvSpPr>
            <p:cNvPr id="60424" name="Text Box 78"/>
            <p:cNvSpPr txBox="1">
              <a:spLocks noChangeArrowheads="1"/>
            </p:cNvSpPr>
            <p:nvPr/>
          </p:nvSpPr>
          <p:spPr bwMode="auto">
            <a:xfrm>
              <a:off x="195" y="1555"/>
              <a:ext cx="1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Physical view:</a:t>
              </a:r>
            </a:p>
          </p:txBody>
        </p:sp>
        <p:grpSp>
          <p:nvGrpSpPr>
            <p:cNvPr id="60425" name="Group 79"/>
            <p:cNvGrpSpPr>
              <a:grpSpLocks/>
            </p:cNvGrpSpPr>
            <p:nvPr/>
          </p:nvGrpSpPr>
          <p:grpSpPr bwMode="auto">
            <a:xfrm>
              <a:off x="1350" y="1420"/>
              <a:ext cx="446" cy="402"/>
              <a:chOff x="1898" y="728"/>
              <a:chExt cx="446" cy="402"/>
            </a:xfrm>
          </p:grpSpPr>
          <p:grpSp>
            <p:nvGrpSpPr>
              <p:cNvPr id="60511" name="Group 80"/>
              <p:cNvGrpSpPr>
                <a:grpSpLocks/>
              </p:cNvGrpSpPr>
              <p:nvPr/>
            </p:nvGrpSpPr>
            <p:grpSpPr bwMode="auto">
              <a:xfrm>
                <a:off x="1898" y="918"/>
                <a:ext cx="446" cy="212"/>
                <a:chOff x="2210" y="903"/>
                <a:chExt cx="446" cy="212"/>
              </a:xfrm>
            </p:grpSpPr>
            <p:sp>
              <p:nvSpPr>
                <p:cNvPr id="60513" name="Oval 81"/>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514" name="Line 82"/>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15" name="Line 83"/>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16" name="Rectangle 84"/>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517" name="Oval 85"/>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518" name="Group 86"/>
                <p:cNvGrpSpPr>
                  <a:grpSpLocks/>
                </p:cNvGrpSpPr>
                <p:nvPr/>
              </p:nvGrpSpPr>
              <p:grpSpPr bwMode="auto">
                <a:xfrm>
                  <a:off x="2319" y="931"/>
                  <a:ext cx="221" cy="85"/>
                  <a:chOff x="2848" y="848"/>
                  <a:chExt cx="140" cy="98"/>
                </a:xfrm>
              </p:grpSpPr>
              <p:sp>
                <p:nvSpPr>
                  <p:cNvPr id="60523"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24"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25"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519" name="Group 90"/>
                <p:cNvGrpSpPr>
                  <a:grpSpLocks/>
                </p:cNvGrpSpPr>
                <p:nvPr/>
              </p:nvGrpSpPr>
              <p:grpSpPr bwMode="auto">
                <a:xfrm flipV="1">
                  <a:off x="2319" y="930"/>
                  <a:ext cx="221" cy="87"/>
                  <a:chOff x="2848" y="848"/>
                  <a:chExt cx="140" cy="98"/>
                </a:xfrm>
              </p:grpSpPr>
              <p:sp>
                <p:nvSpPr>
                  <p:cNvPr id="60520" name="Line 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21" name="Line 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22" name="Line 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512" name="Text Box 94"/>
              <p:cNvSpPr txBox="1">
                <a:spLocks noChangeArrowheads="1"/>
              </p:cNvSpPr>
              <p:nvPr/>
            </p:nvSpPr>
            <p:spPr bwMode="auto">
              <a:xfrm>
                <a:off x="2010" y="72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A</a:t>
                </a:r>
              </a:p>
            </p:txBody>
          </p:sp>
        </p:grpSp>
        <p:grpSp>
          <p:nvGrpSpPr>
            <p:cNvPr id="60426" name="Group 95"/>
            <p:cNvGrpSpPr>
              <a:grpSpLocks/>
            </p:cNvGrpSpPr>
            <p:nvPr/>
          </p:nvGrpSpPr>
          <p:grpSpPr bwMode="auto">
            <a:xfrm>
              <a:off x="2009" y="1423"/>
              <a:ext cx="446" cy="402"/>
              <a:chOff x="1898" y="728"/>
              <a:chExt cx="446" cy="402"/>
            </a:xfrm>
          </p:grpSpPr>
          <p:grpSp>
            <p:nvGrpSpPr>
              <p:cNvPr id="60496" name="Group 96"/>
              <p:cNvGrpSpPr>
                <a:grpSpLocks/>
              </p:cNvGrpSpPr>
              <p:nvPr/>
            </p:nvGrpSpPr>
            <p:grpSpPr bwMode="auto">
              <a:xfrm>
                <a:off x="1898" y="918"/>
                <a:ext cx="446" cy="212"/>
                <a:chOff x="2210" y="903"/>
                <a:chExt cx="446" cy="212"/>
              </a:xfrm>
            </p:grpSpPr>
            <p:sp>
              <p:nvSpPr>
                <p:cNvPr id="60498" name="Oval 97"/>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499" name="Line 98"/>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00" name="Line 99"/>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01" name="Rectangle 100"/>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502" name="Oval 101"/>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503" name="Group 102"/>
                <p:cNvGrpSpPr>
                  <a:grpSpLocks/>
                </p:cNvGrpSpPr>
                <p:nvPr/>
              </p:nvGrpSpPr>
              <p:grpSpPr bwMode="auto">
                <a:xfrm>
                  <a:off x="2319" y="931"/>
                  <a:ext cx="221" cy="85"/>
                  <a:chOff x="2848" y="848"/>
                  <a:chExt cx="140" cy="98"/>
                </a:xfrm>
              </p:grpSpPr>
              <p:sp>
                <p:nvSpPr>
                  <p:cNvPr id="60508" name="Line 1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09" name="Line 1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10" name="Line 1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504" name="Group 106"/>
                <p:cNvGrpSpPr>
                  <a:grpSpLocks/>
                </p:cNvGrpSpPr>
                <p:nvPr/>
              </p:nvGrpSpPr>
              <p:grpSpPr bwMode="auto">
                <a:xfrm flipV="1">
                  <a:off x="2319" y="930"/>
                  <a:ext cx="221" cy="87"/>
                  <a:chOff x="2848" y="848"/>
                  <a:chExt cx="140" cy="98"/>
                </a:xfrm>
              </p:grpSpPr>
              <p:sp>
                <p:nvSpPr>
                  <p:cNvPr id="60505" name="Line 1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06" name="Line 1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507" name="Line 1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497" name="Text Box 110"/>
              <p:cNvSpPr txBox="1">
                <a:spLocks noChangeArrowheads="1"/>
              </p:cNvSpPr>
              <p:nvPr/>
            </p:nvSpPr>
            <p:spPr bwMode="auto">
              <a:xfrm>
                <a:off x="2010" y="728"/>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B</a:t>
                </a:r>
              </a:p>
            </p:txBody>
          </p:sp>
        </p:grpSp>
        <p:grpSp>
          <p:nvGrpSpPr>
            <p:cNvPr id="60427" name="Group 111"/>
            <p:cNvGrpSpPr>
              <a:grpSpLocks/>
            </p:cNvGrpSpPr>
            <p:nvPr/>
          </p:nvGrpSpPr>
          <p:grpSpPr bwMode="auto">
            <a:xfrm>
              <a:off x="3908" y="1417"/>
              <a:ext cx="446" cy="402"/>
              <a:chOff x="1898" y="728"/>
              <a:chExt cx="446" cy="402"/>
            </a:xfrm>
          </p:grpSpPr>
          <p:grpSp>
            <p:nvGrpSpPr>
              <p:cNvPr id="60481" name="Group 112"/>
              <p:cNvGrpSpPr>
                <a:grpSpLocks/>
              </p:cNvGrpSpPr>
              <p:nvPr/>
            </p:nvGrpSpPr>
            <p:grpSpPr bwMode="auto">
              <a:xfrm>
                <a:off x="1898" y="918"/>
                <a:ext cx="446" cy="212"/>
                <a:chOff x="2210" y="903"/>
                <a:chExt cx="446" cy="212"/>
              </a:xfrm>
            </p:grpSpPr>
            <p:sp>
              <p:nvSpPr>
                <p:cNvPr id="60483" name="Oval 113"/>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484" name="Line 114"/>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85" name="Line 115"/>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86" name="Rectangle 116"/>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487" name="Oval 117"/>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488" name="Group 118"/>
                <p:cNvGrpSpPr>
                  <a:grpSpLocks/>
                </p:cNvGrpSpPr>
                <p:nvPr/>
              </p:nvGrpSpPr>
              <p:grpSpPr bwMode="auto">
                <a:xfrm>
                  <a:off x="2319" y="931"/>
                  <a:ext cx="221" cy="85"/>
                  <a:chOff x="2848" y="848"/>
                  <a:chExt cx="140" cy="98"/>
                </a:xfrm>
              </p:grpSpPr>
              <p:sp>
                <p:nvSpPr>
                  <p:cNvPr id="60493" name="Line 1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94" name="Line 1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95" name="Line 1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489" name="Group 122"/>
                <p:cNvGrpSpPr>
                  <a:grpSpLocks/>
                </p:cNvGrpSpPr>
                <p:nvPr/>
              </p:nvGrpSpPr>
              <p:grpSpPr bwMode="auto">
                <a:xfrm flipV="1">
                  <a:off x="2319" y="930"/>
                  <a:ext cx="221" cy="87"/>
                  <a:chOff x="2848" y="848"/>
                  <a:chExt cx="140" cy="98"/>
                </a:xfrm>
              </p:grpSpPr>
              <p:sp>
                <p:nvSpPr>
                  <p:cNvPr id="60490" name="Line 12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91" name="Line 12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92" name="Line 12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482" name="Text Box 126"/>
              <p:cNvSpPr txBox="1">
                <a:spLocks noChangeArrowheads="1"/>
              </p:cNvSpPr>
              <p:nvPr/>
            </p:nvSpPr>
            <p:spPr bwMode="auto">
              <a:xfrm>
                <a:off x="2010" y="728"/>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E</a:t>
                </a:r>
              </a:p>
            </p:txBody>
          </p:sp>
        </p:grpSp>
        <p:grpSp>
          <p:nvGrpSpPr>
            <p:cNvPr id="60428" name="Group 127"/>
            <p:cNvGrpSpPr>
              <a:grpSpLocks/>
            </p:cNvGrpSpPr>
            <p:nvPr/>
          </p:nvGrpSpPr>
          <p:grpSpPr bwMode="auto">
            <a:xfrm>
              <a:off x="4532" y="1410"/>
              <a:ext cx="446" cy="402"/>
              <a:chOff x="1898" y="728"/>
              <a:chExt cx="446" cy="402"/>
            </a:xfrm>
          </p:grpSpPr>
          <p:grpSp>
            <p:nvGrpSpPr>
              <p:cNvPr id="60466" name="Group 128"/>
              <p:cNvGrpSpPr>
                <a:grpSpLocks/>
              </p:cNvGrpSpPr>
              <p:nvPr/>
            </p:nvGrpSpPr>
            <p:grpSpPr bwMode="auto">
              <a:xfrm>
                <a:off x="1898" y="918"/>
                <a:ext cx="446" cy="212"/>
                <a:chOff x="2210" y="903"/>
                <a:chExt cx="446" cy="212"/>
              </a:xfrm>
            </p:grpSpPr>
            <p:sp>
              <p:nvSpPr>
                <p:cNvPr id="60468" name="Oval 129"/>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sp>
              <p:nvSpPr>
                <p:cNvPr id="60469" name="Line 130"/>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70" name="Line 131"/>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71" name="Rectangle 132"/>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472" name="Oval 133"/>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p>
                  <a:endParaRPr lang="tr-TR">
                    <a:latin typeface="+mn-lt"/>
                  </a:endParaRPr>
                </a:p>
              </p:txBody>
            </p:sp>
            <p:grpSp>
              <p:nvGrpSpPr>
                <p:cNvPr id="60473" name="Group 134"/>
                <p:cNvGrpSpPr>
                  <a:grpSpLocks/>
                </p:cNvGrpSpPr>
                <p:nvPr/>
              </p:nvGrpSpPr>
              <p:grpSpPr bwMode="auto">
                <a:xfrm>
                  <a:off x="2319" y="931"/>
                  <a:ext cx="221" cy="85"/>
                  <a:chOff x="2848" y="848"/>
                  <a:chExt cx="140" cy="98"/>
                </a:xfrm>
              </p:grpSpPr>
              <p:sp>
                <p:nvSpPr>
                  <p:cNvPr id="60478" name="Line 1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79" name="Line 1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80" name="Line 1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474" name="Group 138"/>
                <p:cNvGrpSpPr>
                  <a:grpSpLocks/>
                </p:cNvGrpSpPr>
                <p:nvPr/>
              </p:nvGrpSpPr>
              <p:grpSpPr bwMode="auto">
                <a:xfrm flipV="1">
                  <a:off x="2319" y="930"/>
                  <a:ext cx="221" cy="87"/>
                  <a:chOff x="2848" y="848"/>
                  <a:chExt cx="140" cy="98"/>
                </a:xfrm>
              </p:grpSpPr>
              <p:sp>
                <p:nvSpPr>
                  <p:cNvPr id="60475" name="Line 13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76" name="Line 1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77" name="Line 14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sp>
            <p:nvSpPr>
              <p:cNvPr id="60467" name="Text Box 142"/>
              <p:cNvSpPr txBox="1">
                <a:spLocks noChangeArrowheads="1"/>
              </p:cNvSpPr>
              <p:nvPr/>
            </p:nvSpPr>
            <p:spPr bwMode="auto">
              <a:xfrm>
                <a:off x="2010" y="728"/>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latin typeface="+mn-lt"/>
                  </a:rPr>
                  <a:t>F</a:t>
                </a:r>
              </a:p>
            </p:txBody>
          </p:sp>
        </p:grpSp>
        <p:sp>
          <p:nvSpPr>
            <p:cNvPr id="60429" name="Line 143"/>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0430" name="Line 144"/>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0431" name="Text Box 145"/>
            <p:cNvSpPr txBox="1">
              <a:spLocks noChangeArrowheads="1"/>
            </p:cNvSpPr>
            <p:nvPr/>
          </p:nvSpPr>
          <p:spPr bwMode="auto">
            <a:xfrm>
              <a:off x="1386" y="1801"/>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432" name="Text Box 146"/>
            <p:cNvSpPr txBox="1">
              <a:spLocks noChangeArrowheads="1"/>
            </p:cNvSpPr>
            <p:nvPr/>
          </p:nvSpPr>
          <p:spPr bwMode="auto">
            <a:xfrm>
              <a:off x="2045" y="1802"/>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433" name="Text Box 147"/>
            <p:cNvSpPr txBox="1">
              <a:spLocks noChangeArrowheads="1"/>
            </p:cNvSpPr>
            <p:nvPr/>
          </p:nvSpPr>
          <p:spPr bwMode="auto">
            <a:xfrm>
              <a:off x="3951" y="1797"/>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434" name="Text Box 148"/>
            <p:cNvSpPr txBox="1">
              <a:spLocks noChangeArrowheads="1"/>
            </p:cNvSpPr>
            <p:nvPr/>
          </p:nvSpPr>
          <p:spPr bwMode="auto">
            <a:xfrm>
              <a:off x="4569" y="1799"/>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latin typeface="+mn-lt"/>
                </a:rPr>
                <a:t>IPv6</a:t>
              </a:r>
            </a:p>
          </p:txBody>
        </p:sp>
        <p:sp>
          <p:nvSpPr>
            <p:cNvPr id="60435" name="Line 149"/>
            <p:cNvSpPr>
              <a:spLocks noChangeShapeType="1"/>
            </p:cNvSpPr>
            <p:nvPr/>
          </p:nvSpPr>
          <p:spPr bwMode="auto">
            <a:xfrm flipV="1">
              <a:off x="2454" y="1723"/>
              <a:ext cx="14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latin typeface="+mn-lt"/>
              </a:endParaRPr>
            </a:p>
          </p:txBody>
        </p:sp>
        <p:sp>
          <p:nvSpPr>
            <p:cNvPr id="60436" name="Text Box 150"/>
            <p:cNvSpPr txBox="1">
              <a:spLocks noChangeArrowheads="1"/>
            </p:cNvSpPr>
            <p:nvPr/>
          </p:nvSpPr>
          <p:spPr bwMode="auto">
            <a:xfrm>
              <a:off x="2663" y="1804"/>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solidFill>
                    <a:srgbClr val="FF0000"/>
                  </a:solidFill>
                  <a:latin typeface="+mn-lt"/>
                </a:rPr>
                <a:t>IPv4</a:t>
              </a:r>
            </a:p>
          </p:txBody>
        </p:sp>
        <p:sp>
          <p:nvSpPr>
            <p:cNvPr id="60437" name="Text Box 151"/>
            <p:cNvSpPr txBox="1">
              <a:spLocks noChangeArrowheads="1"/>
            </p:cNvSpPr>
            <p:nvPr/>
          </p:nvSpPr>
          <p:spPr bwMode="auto">
            <a:xfrm>
              <a:off x="3289" y="1805"/>
              <a:ext cx="3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solidFill>
                    <a:srgbClr val="FF0000"/>
                  </a:solidFill>
                  <a:latin typeface="+mn-lt"/>
                </a:rPr>
                <a:t>IPv4</a:t>
              </a:r>
            </a:p>
          </p:txBody>
        </p:sp>
        <p:grpSp>
          <p:nvGrpSpPr>
            <p:cNvPr id="60438" name="Group 152"/>
            <p:cNvGrpSpPr>
              <a:grpSpLocks/>
            </p:cNvGrpSpPr>
            <p:nvPr/>
          </p:nvGrpSpPr>
          <p:grpSpPr bwMode="auto">
            <a:xfrm>
              <a:off x="2621" y="1586"/>
              <a:ext cx="446" cy="212"/>
              <a:chOff x="1510" y="1569"/>
              <a:chExt cx="446" cy="212"/>
            </a:xfrm>
          </p:grpSpPr>
          <p:sp>
            <p:nvSpPr>
              <p:cNvPr id="60453" name="Oval 153"/>
              <p:cNvSpPr>
                <a:spLocks noChangeArrowheads="1"/>
              </p:cNvSpPr>
              <p:nvPr/>
            </p:nvSpPr>
            <p:spPr bwMode="auto">
              <a:xfrm>
                <a:off x="1513" y="1635"/>
                <a:ext cx="443" cy="146"/>
              </a:xfrm>
              <a:prstGeom prst="ellipse">
                <a:avLst/>
              </a:prstGeom>
              <a:solidFill>
                <a:schemeClr val="bg1"/>
              </a:solidFill>
              <a:ln w="12700">
                <a:solidFill>
                  <a:schemeClr val="folHlink"/>
                </a:solidFill>
                <a:round/>
                <a:headEnd/>
                <a:tailEnd/>
              </a:ln>
            </p:spPr>
            <p:txBody>
              <a:bodyPr wrap="none" anchor="ctr"/>
              <a:lstStyle/>
              <a:p>
                <a:endParaRPr lang="tr-TR">
                  <a:latin typeface="+mn-lt"/>
                </a:endParaRPr>
              </a:p>
            </p:txBody>
          </p:sp>
          <p:sp>
            <p:nvSpPr>
              <p:cNvPr id="60454" name="Line 154"/>
              <p:cNvSpPr>
                <a:spLocks noChangeShapeType="1"/>
              </p:cNvSpPr>
              <p:nvPr/>
            </p:nvSpPr>
            <p:spPr bwMode="auto">
              <a:xfrm>
                <a:off x="1513" y="1628"/>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55" name="Line 155"/>
              <p:cNvSpPr>
                <a:spLocks noChangeShapeType="1"/>
              </p:cNvSpPr>
              <p:nvPr/>
            </p:nvSpPr>
            <p:spPr bwMode="auto">
              <a:xfrm>
                <a:off x="1860" y="1635"/>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56" name="Rectangle 156"/>
              <p:cNvSpPr>
                <a:spLocks noChangeArrowheads="1"/>
              </p:cNvSpPr>
              <p:nvPr/>
            </p:nvSpPr>
            <p:spPr bwMode="auto">
              <a:xfrm>
                <a:off x="1513" y="1628"/>
                <a:ext cx="439" cy="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457" name="Oval 157"/>
              <p:cNvSpPr>
                <a:spLocks noChangeArrowheads="1"/>
              </p:cNvSpPr>
              <p:nvPr/>
            </p:nvSpPr>
            <p:spPr bwMode="auto">
              <a:xfrm>
                <a:off x="1510" y="1569"/>
                <a:ext cx="443" cy="147"/>
              </a:xfrm>
              <a:prstGeom prst="ellipse">
                <a:avLst/>
              </a:prstGeom>
              <a:solidFill>
                <a:schemeClr val="bg1"/>
              </a:solidFill>
              <a:ln w="12700">
                <a:solidFill>
                  <a:schemeClr val="folHlink"/>
                </a:solidFill>
                <a:round/>
                <a:headEnd/>
                <a:tailEnd/>
              </a:ln>
            </p:spPr>
            <p:txBody>
              <a:bodyPr wrap="none" anchor="ctr"/>
              <a:lstStyle/>
              <a:p>
                <a:endParaRPr lang="tr-TR">
                  <a:latin typeface="+mn-lt"/>
                </a:endParaRPr>
              </a:p>
            </p:txBody>
          </p:sp>
          <p:grpSp>
            <p:nvGrpSpPr>
              <p:cNvPr id="60458" name="Group 158"/>
              <p:cNvGrpSpPr>
                <a:grpSpLocks/>
              </p:cNvGrpSpPr>
              <p:nvPr/>
            </p:nvGrpSpPr>
            <p:grpSpPr bwMode="auto">
              <a:xfrm>
                <a:off x="1619" y="1597"/>
                <a:ext cx="221" cy="85"/>
                <a:chOff x="2848" y="848"/>
                <a:chExt cx="140" cy="98"/>
              </a:xfrm>
            </p:grpSpPr>
            <p:sp>
              <p:nvSpPr>
                <p:cNvPr id="60463" name="Line 159"/>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64" name="Line 160"/>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65" name="Line 161"/>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459" name="Group 162"/>
              <p:cNvGrpSpPr>
                <a:grpSpLocks/>
              </p:cNvGrpSpPr>
              <p:nvPr/>
            </p:nvGrpSpPr>
            <p:grpSpPr bwMode="auto">
              <a:xfrm flipV="1">
                <a:off x="1619" y="1596"/>
                <a:ext cx="221" cy="87"/>
                <a:chOff x="2848" y="848"/>
                <a:chExt cx="140" cy="98"/>
              </a:xfrm>
            </p:grpSpPr>
            <p:sp>
              <p:nvSpPr>
                <p:cNvPr id="60460" name="Line 163"/>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61" name="Line 164"/>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62" name="Line 165"/>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grpSp>
          <p:nvGrpSpPr>
            <p:cNvPr id="60439" name="Group 166"/>
            <p:cNvGrpSpPr>
              <a:grpSpLocks/>
            </p:cNvGrpSpPr>
            <p:nvPr/>
          </p:nvGrpSpPr>
          <p:grpSpPr bwMode="auto">
            <a:xfrm>
              <a:off x="3235" y="1591"/>
              <a:ext cx="446" cy="212"/>
              <a:chOff x="1510" y="1569"/>
              <a:chExt cx="446" cy="212"/>
            </a:xfrm>
          </p:grpSpPr>
          <p:sp>
            <p:nvSpPr>
              <p:cNvPr id="60440" name="Oval 167"/>
              <p:cNvSpPr>
                <a:spLocks noChangeArrowheads="1"/>
              </p:cNvSpPr>
              <p:nvPr/>
            </p:nvSpPr>
            <p:spPr bwMode="auto">
              <a:xfrm>
                <a:off x="1513" y="1635"/>
                <a:ext cx="443" cy="146"/>
              </a:xfrm>
              <a:prstGeom prst="ellipse">
                <a:avLst/>
              </a:prstGeom>
              <a:solidFill>
                <a:schemeClr val="bg1"/>
              </a:solidFill>
              <a:ln w="12700">
                <a:solidFill>
                  <a:schemeClr val="folHlink"/>
                </a:solidFill>
                <a:round/>
                <a:headEnd/>
                <a:tailEnd/>
              </a:ln>
            </p:spPr>
            <p:txBody>
              <a:bodyPr wrap="none" anchor="ctr"/>
              <a:lstStyle/>
              <a:p>
                <a:endParaRPr lang="tr-TR">
                  <a:latin typeface="+mn-lt"/>
                </a:endParaRPr>
              </a:p>
            </p:txBody>
          </p:sp>
          <p:sp>
            <p:nvSpPr>
              <p:cNvPr id="60441" name="Line 168"/>
              <p:cNvSpPr>
                <a:spLocks noChangeShapeType="1"/>
              </p:cNvSpPr>
              <p:nvPr/>
            </p:nvSpPr>
            <p:spPr bwMode="auto">
              <a:xfrm>
                <a:off x="1513" y="1628"/>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42" name="Line 169"/>
              <p:cNvSpPr>
                <a:spLocks noChangeShapeType="1"/>
              </p:cNvSpPr>
              <p:nvPr/>
            </p:nvSpPr>
            <p:spPr bwMode="auto">
              <a:xfrm>
                <a:off x="1860" y="1635"/>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43" name="Rectangle 170"/>
              <p:cNvSpPr>
                <a:spLocks noChangeArrowheads="1"/>
              </p:cNvSpPr>
              <p:nvPr/>
            </p:nvSpPr>
            <p:spPr bwMode="auto">
              <a:xfrm>
                <a:off x="1513" y="1628"/>
                <a:ext cx="439" cy="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spcBef>
                    <a:spcPct val="0"/>
                  </a:spcBef>
                </a:pPr>
                <a:endParaRPr lang="tr-TR" sz="2400">
                  <a:latin typeface="+mn-lt"/>
                </a:endParaRPr>
              </a:p>
            </p:txBody>
          </p:sp>
          <p:sp>
            <p:nvSpPr>
              <p:cNvPr id="60444" name="Oval 171"/>
              <p:cNvSpPr>
                <a:spLocks noChangeArrowheads="1"/>
              </p:cNvSpPr>
              <p:nvPr/>
            </p:nvSpPr>
            <p:spPr bwMode="auto">
              <a:xfrm>
                <a:off x="1510" y="1569"/>
                <a:ext cx="443" cy="147"/>
              </a:xfrm>
              <a:prstGeom prst="ellipse">
                <a:avLst/>
              </a:prstGeom>
              <a:solidFill>
                <a:schemeClr val="bg1"/>
              </a:solidFill>
              <a:ln w="12700">
                <a:solidFill>
                  <a:schemeClr val="folHlink"/>
                </a:solidFill>
                <a:round/>
                <a:headEnd/>
                <a:tailEnd/>
              </a:ln>
            </p:spPr>
            <p:txBody>
              <a:bodyPr wrap="none" anchor="ctr"/>
              <a:lstStyle/>
              <a:p>
                <a:endParaRPr lang="tr-TR">
                  <a:latin typeface="+mn-lt"/>
                </a:endParaRPr>
              </a:p>
            </p:txBody>
          </p:sp>
          <p:grpSp>
            <p:nvGrpSpPr>
              <p:cNvPr id="60445" name="Group 172"/>
              <p:cNvGrpSpPr>
                <a:grpSpLocks/>
              </p:cNvGrpSpPr>
              <p:nvPr/>
            </p:nvGrpSpPr>
            <p:grpSpPr bwMode="auto">
              <a:xfrm>
                <a:off x="1619" y="1597"/>
                <a:ext cx="221" cy="85"/>
                <a:chOff x="2848" y="848"/>
                <a:chExt cx="140" cy="98"/>
              </a:xfrm>
            </p:grpSpPr>
            <p:sp>
              <p:nvSpPr>
                <p:cNvPr id="60450" name="Line 173"/>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51" name="Line 174"/>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52" name="Line 175"/>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nvGrpSpPr>
              <p:cNvPr id="60446" name="Group 176"/>
              <p:cNvGrpSpPr>
                <a:grpSpLocks/>
              </p:cNvGrpSpPr>
              <p:nvPr/>
            </p:nvGrpSpPr>
            <p:grpSpPr bwMode="auto">
              <a:xfrm flipV="1">
                <a:off x="1619" y="1596"/>
                <a:ext cx="221" cy="87"/>
                <a:chOff x="2848" y="848"/>
                <a:chExt cx="140" cy="98"/>
              </a:xfrm>
            </p:grpSpPr>
            <p:sp>
              <p:nvSpPr>
                <p:cNvPr id="60447" name="Line 177"/>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48" name="Line 178"/>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60449" name="Line 179"/>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grpSp>
      </p:grpSp>
    </p:spTree>
    <p:extLst>
      <p:ext uri="{BB962C8B-B14F-4D97-AF65-F5344CB8AC3E}">
        <p14:creationId xmlns:p14="http://schemas.microsoft.com/office/powerpoint/2010/main" val="1427689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dirty="0" smtClean="0"/>
              <a:t>Network Layer</a:t>
            </a:r>
          </a:p>
        </p:txBody>
      </p:sp>
      <p:sp>
        <p:nvSpPr>
          <p:cNvPr id="11267"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1452943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AC0CBF18-28B8-4DF3-AB7B-4BD0BECD8479}" type="datetime1">
              <a:rPr lang="en-US" smtClean="0">
                <a:latin typeface="Verdana" pitchFamily="34" charset="0"/>
              </a:rPr>
              <a:pPr/>
              <a:t>4/12/2017</a:t>
            </a:fld>
            <a:endParaRPr lang="en-US" smtClean="0">
              <a:latin typeface="Verdana" pitchFamily="34" charset="0"/>
            </a:endParaRPr>
          </a:p>
        </p:txBody>
      </p:sp>
      <p:sp>
        <p:nvSpPr>
          <p:cNvPr id="409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r>
              <a:rPr lang="en-US" smtClean="0">
                <a:latin typeface="Verdana" pitchFamily="34" charset="0"/>
              </a:rPr>
              <a:t>Ece GURAN SCHMIDT EE444</a:t>
            </a:r>
          </a:p>
        </p:txBody>
      </p:sp>
      <p:sp>
        <p:nvSpPr>
          <p:cNvPr id="410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fld id="{7855B15F-BC6E-44E5-BAA6-79ACD059DB6B}" type="slidenum">
              <a:rPr lang="en-US" smtClean="0">
                <a:latin typeface="Verdana" pitchFamily="34" charset="0"/>
              </a:rPr>
              <a:pPr/>
              <a:t>8</a:t>
            </a:fld>
            <a:endParaRPr lang="en-US" smtClean="0">
              <a:latin typeface="Verdana" pitchFamily="34" charset="0"/>
            </a:endParaRPr>
          </a:p>
        </p:txBody>
      </p:sp>
      <p:sp>
        <p:nvSpPr>
          <p:cNvPr id="4101" name="Rectangle 2"/>
          <p:cNvSpPr>
            <a:spLocks noChangeArrowheads="1"/>
          </p:cNvSpPr>
          <p:nvPr/>
        </p:nvSpPr>
        <p:spPr bwMode="auto">
          <a:xfrm>
            <a:off x="1704975" y="1781175"/>
            <a:ext cx="6534150" cy="4076700"/>
          </a:xfrm>
          <a:prstGeom prst="rect">
            <a:avLst/>
          </a:prstGeom>
          <a:solidFill>
            <a:schemeClr val="bg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tr-TR">
              <a:latin typeface="+mn-lt"/>
            </a:endParaRPr>
          </a:p>
        </p:txBody>
      </p:sp>
      <p:sp>
        <p:nvSpPr>
          <p:cNvPr id="4102" name="Rectangle 3"/>
          <p:cNvSpPr>
            <a:spLocks noChangeArrowheads="1"/>
          </p:cNvSpPr>
          <p:nvPr/>
        </p:nvSpPr>
        <p:spPr bwMode="auto">
          <a:xfrm>
            <a:off x="1638300" y="1847850"/>
            <a:ext cx="6534150" cy="4076700"/>
          </a:xfrm>
          <a:prstGeom prst="rect">
            <a:avLst/>
          </a:prstGeom>
          <a:solidFill>
            <a:srgbClr val="FFFFFF"/>
          </a:solidFill>
          <a:ln w="19050">
            <a:solidFill>
              <a:schemeClr val="tx1"/>
            </a:solidFill>
            <a:miter lim="800000"/>
            <a:headEnd/>
            <a:tailEnd/>
          </a:ln>
        </p:spPr>
        <p:txBody>
          <a:bodyPr wrap="none" anchor="ctr"/>
          <a:lstStyle/>
          <a:p>
            <a:endParaRPr lang="tr-TR">
              <a:latin typeface="+mn-lt"/>
            </a:endParaRPr>
          </a:p>
        </p:txBody>
      </p:sp>
      <p:sp>
        <p:nvSpPr>
          <p:cNvPr id="4103" name="Rectangle 4"/>
          <p:cNvSpPr>
            <a:spLocks noGrp="1" noChangeArrowheads="1"/>
          </p:cNvSpPr>
          <p:nvPr>
            <p:ph type="title"/>
          </p:nvPr>
        </p:nvSpPr>
        <p:spPr>
          <a:xfrm>
            <a:off x="419100" y="133350"/>
            <a:ext cx="7772400" cy="1143000"/>
          </a:xfrm>
        </p:spPr>
        <p:txBody>
          <a:bodyPr/>
          <a:lstStyle/>
          <a:p>
            <a:pPr eaLnBrk="1" hangingPunct="1"/>
            <a:r>
              <a:rPr lang="en-US" sz="3600" smtClean="0">
                <a:latin typeface="+mn-lt"/>
              </a:rPr>
              <a:t>The Internet Network layer</a:t>
            </a:r>
            <a:endParaRPr lang="en-US" smtClean="0">
              <a:latin typeface="+mn-lt"/>
            </a:endParaRPr>
          </a:p>
        </p:txBody>
      </p:sp>
      <p:grpSp>
        <p:nvGrpSpPr>
          <p:cNvPr id="4104" name="Group 6"/>
          <p:cNvGrpSpPr>
            <a:grpSpLocks/>
          </p:cNvGrpSpPr>
          <p:nvPr/>
        </p:nvGrpSpPr>
        <p:grpSpPr bwMode="auto">
          <a:xfrm>
            <a:off x="3713162" y="3479800"/>
            <a:ext cx="1308999" cy="1214438"/>
            <a:chOff x="3967" y="2883"/>
            <a:chExt cx="638" cy="765"/>
          </a:xfrm>
        </p:grpSpPr>
        <p:sp>
          <p:nvSpPr>
            <p:cNvPr id="4128" name="Rectangle 7"/>
            <p:cNvSpPr>
              <a:spLocks noChangeArrowheads="1"/>
            </p:cNvSpPr>
            <p:nvPr/>
          </p:nvSpPr>
          <p:spPr bwMode="auto">
            <a:xfrm>
              <a:off x="4023" y="2883"/>
              <a:ext cx="582" cy="73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tr-TR">
                <a:latin typeface="+mn-lt"/>
              </a:endParaRPr>
            </a:p>
          </p:txBody>
        </p:sp>
        <p:sp>
          <p:nvSpPr>
            <p:cNvPr id="4129"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p>
              <a:endParaRPr lang="tr-TR">
                <a:latin typeface="+mn-lt"/>
              </a:endParaRPr>
            </a:p>
          </p:txBody>
        </p:sp>
        <p:sp>
          <p:nvSpPr>
            <p:cNvPr id="4130" name="Text Box 9"/>
            <p:cNvSpPr txBox="1">
              <a:spLocks noChangeArrowheads="1"/>
            </p:cNvSpPr>
            <p:nvPr/>
          </p:nvSpPr>
          <p:spPr bwMode="auto">
            <a:xfrm>
              <a:off x="3967" y="3074"/>
              <a:ext cx="61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spcBef>
                  <a:spcPct val="0"/>
                </a:spcBef>
              </a:pPr>
              <a:r>
                <a:rPr lang="en-US">
                  <a:latin typeface="+mn-lt"/>
                </a:rPr>
                <a:t>forwarding</a:t>
              </a:r>
            </a:p>
            <a:p>
              <a:pPr>
                <a:spcBef>
                  <a:spcPct val="0"/>
                </a:spcBef>
              </a:pPr>
              <a:r>
                <a:rPr lang="en-US">
                  <a:latin typeface="+mn-lt"/>
                </a:rPr>
                <a:t>table</a:t>
              </a:r>
            </a:p>
          </p:txBody>
        </p:sp>
        <p:sp>
          <p:nvSpPr>
            <p:cNvPr id="4131" name="Line 10"/>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32" name="Line 11"/>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33" name="Line 12"/>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34" name="Line 13"/>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35" name="Line 14"/>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36" name="Line 15"/>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sp>
        <p:nvSpPr>
          <p:cNvPr id="4105" name="Rectangle 16"/>
          <p:cNvSpPr>
            <a:spLocks noGrp="1" noChangeArrowheads="1"/>
          </p:cNvSpPr>
          <p:nvPr>
            <p:ph type="body" sz="half" idx="1"/>
          </p:nvPr>
        </p:nvSpPr>
        <p:spPr>
          <a:xfrm>
            <a:off x="581025" y="1133475"/>
            <a:ext cx="7534275" cy="438150"/>
          </a:xfrm>
        </p:spPr>
        <p:txBody>
          <a:bodyPr/>
          <a:lstStyle/>
          <a:p>
            <a:pPr eaLnBrk="1" hangingPunct="1">
              <a:buFontTx/>
              <a:buNone/>
            </a:pPr>
            <a:r>
              <a:rPr lang="en-US" smtClean="0"/>
              <a:t>Host, router network layer functions:</a:t>
            </a:r>
          </a:p>
        </p:txBody>
      </p:sp>
      <p:sp>
        <p:nvSpPr>
          <p:cNvPr id="4106" name="Line 17"/>
          <p:cNvSpPr>
            <a:spLocks noChangeShapeType="1"/>
          </p:cNvSpPr>
          <p:nvPr/>
        </p:nvSpPr>
        <p:spPr bwMode="auto">
          <a:xfrm flipV="1">
            <a:off x="1628775" y="5410200"/>
            <a:ext cx="6505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07" name="Line 18"/>
          <p:cNvSpPr>
            <a:spLocks noChangeShapeType="1"/>
          </p:cNvSpPr>
          <p:nvPr/>
        </p:nvSpPr>
        <p:spPr bwMode="auto">
          <a:xfrm flipV="1">
            <a:off x="1657350" y="4886325"/>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grpSp>
        <p:nvGrpSpPr>
          <p:cNvPr id="4108" name="Group 19"/>
          <p:cNvGrpSpPr>
            <a:grpSpLocks/>
          </p:cNvGrpSpPr>
          <p:nvPr/>
        </p:nvGrpSpPr>
        <p:grpSpPr bwMode="auto">
          <a:xfrm>
            <a:off x="1836738" y="2667000"/>
            <a:ext cx="1887537" cy="900113"/>
            <a:chOff x="1175" y="1848"/>
            <a:chExt cx="1189" cy="567"/>
          </a:xfrm>
        </p:grpSpPr>
        <p:sp>
          <p:nvSpPr>
            <p:cNvPr id="4125" name="Rectangle 20"/>
            <p:cNvSpPr>
              <a:spLocks noChangeArrowheads="1"/>
            </p:cNvSpPr>
            <p:nvPr/>
          </p:nvSpPr>
          <p:spPr bwMode="auto">
            <a:xfrm>
              <a:off x="1224" y="1848"/>
              <a:ext cx="1140"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tr-TR">
                <a:latin typeface="+mn-lt"/>
              </a:endParaRPr>
            </a:p>
          </p:txBody>
        </p:sp>
        <p:sp>
          <p:nvSpPr>
            <p:cNvPr id="4126" name="Rectangle 21"/>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p:spPr>
          <p:txBody>
            <a:bodyPr wrap="none" anchor="ctr"/>
            <a:lstStyle/>
            <a:p>
              <a:endParaRPr lang="tr-TR">
                <a:latin typeface="+mn-lt"/>
              </a:endParaRPr>
            </a:p>
          </p:txBody>
        </p:sp>
        <p:sp>
          <p:nvSpPr>
            <p:cNvPr id="4127" name="Text Box 22"/>
            <p:cNvSpPr txBox="1">
              <a:spLocks noChangeArrowheads="1"/>
            </p:cNvSpPr>
            <p:nvPr/>
          </p:nvSpPr>
          <p:spPr bwMode="auto">
            <a:xfrm>
              <a:off x="1175" y="1895"/>
              <a:ext cx="115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solidFill>
                    <a:srgbClr val="FF0000"/>
                  </a:solidFill>
                  <a:latin typeface="+mn-lt"/>
                </a:rPr>
                <a:t>Routing protocols</a:t>
              </a:r>
            </a:p>
            <a:p>
              <a:pPr algn="l">
                <a:spcBef>
                  <a:spcPct val="0"/>
                </a:spcBef>
                <a:buFontTx/>
                <a:buChar char="•"/>
              </a:pPr>
              <a:r>
                <a:rPr lang="en-US" sz="1600">
                  <a:latin typeface="+mn-lt"/>
                </a:rPr>
                <a:t>path selection</a:t>
              </a:r>
            </a:p>
            <a:p>
              <a:pPr algn="l">
                <a:spcBef>
                  <a:spcPct val="0"/>
                </a:spcBef>
                <a:buFontTx/>
                <a:buChar char="•"/>
              </a:pPr>
              <a:r>
                <a:rPr lang="en-US" sz="1600">
                  <a:latin typeface="+mn-lt"/>
                </a:rPr>
                <a:t>RIP, OSPF, BGP</a:t>
              </a:r>
              <a:endParaRPr lang="en-US">
                <a:latin typeface="+mn-lt"/>
              </a:endParaRPr>
            </a:p>
          </p:txBody>
        </p:sp>
      </p:grpSp>
      <p:sp>
        <p:nvSpPr>
          <p:cNvPr id="4109" name="Freeform 23"/>
          <p:cNvSpPr>
            <a:spLocks/>
          </p:cNvSpPr>
          <p:nvPr/>
        </p:nvSpPr>
        <p:spPr bwMode="auto">
          <a:xfrm>
            <a:off x="3143250" y="3657600"/>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chemeClr val="accent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tr-TR">
              <a:latin typeface="+mn-lt"/>
            </a:endParaRPr>
          </a:p>
        </p:txBody>
      </p:sp>
      <p:grpSp>
        <p:nvGrpSpPr>
          <p:cNvPr id="4110" name="Group 24"/>
          <p:cNvGrpSpPr>
            <a:grpSpLocks/>
          </p:cNvGrpSpPr>
          <p:nvPr/>
        </p:nvGrpSpPr>
        <p:grpSpPr bwMode="auto">
          <a:xfrm>
            <a:off x="5092700" y="2576513"/>
            <a:ext cx="3000375" cy="1181100"/>
            <a:chOff x="102" y="1272"/>
            <a:chExt cx="1890" cy="744"/>
          </a:xfrm>
        </p:grpSpPr>
        <p:sp>
          <p:nvSpPr>
            <p:cNvPr id="4122" name="Rectangle 25"/>
            <p:cNvSpPr>
              <a:spLocks noChangeArrowheads="1"/>
            </p:cNvSpPr>
            <p:nvPr/>
          </p:nvSpPr>
          <p:spPr bwMode="auto">
            <a:xfrm>
              <a:off x="144" y="1272"/>
              <a:ext cx="1848" cy="69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tr-TR">
                <a:latin typeface="+mn-lt"/>
              </a:endParaRPr>
            </a:p>
          </p:txBody>
        </p:sp>
        <p:sp>
          <p:nvSpPr>
            <p:cNvPr id="4123"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p>
              <a:endParaRPr lang="tr-TR">
                <a:latin typeface="+mn-lt"/>
              </a:endParaRPr>
            </a:p>
          </p:txBody>
        </p:sp>
        <p:sp>
          <p:nvSpPr>
            <p:cNvPr id="4124" name="Text Box 27"/>
            <p:cNvSpPr txBox="1">
              <a:spLocks noChangeArrowheads="1"/>
            </p:cNvSpPr>
            <p:nvPr/>
          </p:nvSpPr>
          <p:spPr bwMode="auto">
            <a:xfrm>
              <a:off x="116" y="1319"/>
              <a:ext cx="182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a:solidFill>
                    <a:srgbClr val="FF0000"/>
                  </a:solidFill>
                  <a:latin typeface="+mn-lt"/>
                </a:rPr>
                <a:t>IP protocol</a:t>
              </a:r>
            </a:p>
            <a:p>
              <a:pPr algn="l">
                <a:spcBef>
                  <a:spcPct val="0"/>
                </a:spcBef>
                <a:buFontTx/>
                <a:buChar char="•"/>
              </a:pPr>
              <a:r>
                <a:rPr lang="en-US" sz="1600">
                  <a:latin typeface="+mn-lt"/>
                </a:rPr>
                <a:t>addressing conventions</a:t>
              </a:r>
            </a:p>
            <a:p>
              <a:pPr algn="l">
                <a:spcBef>
                  <a:spcPct val="0"/>
                </a:spcBef>
                <a:buFontTx/>
                <a:buChar char="•"/>
              </a:pPr>
              <a:r>
                <a:rPr lang="en-US" sz="1600">
                  <a:latin typeface="+mn-lt"/>
                </a:rPr>
                <a:t>datagram format</a:t>
              </a:r>
            </a:p>
            <a:p>
              <a:pPr algn="l">
                <a:spcBef>
                  <a:spcPct val="0"/>
                </a:spcBef>
                <a:buFontTx/>
                <a:buChar char="•"/>
              </a:pPr>
              <a:r>
                <a:rPr lang="en-US" sz="1600">
                  <a:latin typeface="+mn-lt"/>
                </a:rPr>
                <a:t>packet handling conventions</a:t>
              </a:r>
              <a:endParaRPr lang="en-US">
                <a:latin typeface="+mn-lt"/>
              </a:endParaRPr>
            </a:p>
          </p:txBody>
        </p:sp>
      </p:grpSp>
      <p:grpSp>
        <p:nvGrpSpPr>
          <p:cNvPr id="4111" name="Group 28"/>
          <p:cNvGrpSpPr>
            <a:grpSpLocks/>
          </p:cNvGrpSpPr>
          <p:nvPr/>
        </p:nvGrpSpPr>
        <p:grpSpPr bwMode="auto">
          <a:xfrm>
            <a:off x="5149850" y="3889375"/>
            <a:ext cx="2000250" cy="890588"/>
            <a:chOff x="72" y="1146"/>
            <a:chExt cx="1260" cy="561"/>
          </a:xfrm>
        </p:grpSpPr>
        <p:sp>
          <p:nvSpPr>
            <p:cNvPr id="4119" name="Rectangle 29"/>
            <p:cNvSpPr>
              <a:spLocks noChangeArrowheads="1"/>
            </p:cNvSpPr>
            <p:nvPr/>
          </p:nvSpPr>
          <p:spPr bwMode="auto">
            <a:xfrm>
              <a:off x="114" y="1146"/>
              <a:ext cx="1218"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tr-TR">
                <a:latin typeface="+mn-lt"/>
              </a:endParaRPr>
            </a:p>
          </p:txBody>
        </p:sp>
        <p:sp>
          <p:nvSpPr>
            <p:cNvPr id="4120" name="Rectangle 30"/>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p:spPr>
          <p:txBody>
            <a:bodyPr wrap="none" anchor="ctr"/>
            <a:lstStyle/>
            <a:p>
              <a:endParaRPr lang="tr-TR">
                <a:latin typeface="+mn-lt"/>
              </a:endParaRPr>
            </a:p>
          </p:txBody>
        </p:sp>
        <p:sp>
          <p:nvSpPr>
            <p:cNvPr id="4121" name="Text Box 31"/>
            <p:cNvSpPr txBox="1">
              <a:spLocks noChangeArrowheads="1"/>
            </p:cNvSpPr>
            <p:nvPr/>
          </p:nvSpPr>
          <p:spPr bwMode="auto">
            <a:xfrm>
              <a:off x="80" y="1187"/>
              <a:ext cx="119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sz="1600" dirty="0">
                  <a:solidFill>
                    <a:srgbClr val="FF0000"/>
                  </a:solidFill>
                  <a:latin typeface="+mn-lt"/>
                </a:rPr>
                <a:t>ICMP protocol</a:t>
              </a:r>
            </a:p>
            <a:p>
              <a:pPr algn="l">
                <a:spcBef>
                  <a:spcPct val="0"/>
                </a:spcBef>
                <a:buFontTx/>
                <a:buChar char="•"/>
              </a:pPr>
              <a:r>
                <a:rPr lang="en-US" sz="1600" dirty="0">
                  <a:latin typeface="+mn-lt"/>
                </a:rPr>
                <a:t>error reporting</a:t>
              </a:r>
            </a:p>
            <a:p>
              <a:pPr algn="l">
                <a:spcBef>
                  <a:spcPct val="0"/>
                </a:spcBef>
                <a:buFontTx/>
                <a:buChar char="•"/>
              </a:pPr>
              <a:r>
                <a:rPr lang="en-US" sz="1600" dirty="0">
                  <a:latin typeface="+mn-lt"/>
                </a:rPr>
                <a:t>router “signaling”</a:t>
              </a:r>
              <a:endParaRPr lang="en-US" dirty="0">
                <a:latin typeface="+mn-lt"/>
              </a:endParaRPr>
            </a:p>
          </p:txBody>
        </p:sp>
      </p:grpSp>
      <p:sp>
        <p:nvSpPr>
          <p:cNvPr id="4112" name="Line 32"/>
          <p:cNvSpPr>
            <a:spLocks noChangeShapeType="1"/>
          </p:cNvSpPr>
          <p:nvPr/>
        </p:nvSpPr>
        <p:spPr bwMode="auto">
          <a:xfrm flipV="1">
            <a:off x="1657350" y="2466975"/>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13" name="Text Box 33"/>
          <p:cNvSpPr txBox="1">
            <a:spLocks noChangeArrowheads="1"/>
          </p:cNvSpPr>
          <p:nvPr/>
        </p:nvSpPr>
        <p:spPr bwMode="auto">
          <a:xfrm>
            <a:off x="3098800" y="1993900"/>
            <a:ext cx="2992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chemeClr val="bg2"/>
                </a:solidFill>
                <a:latin typeface="+mn-lt"/>
              </a:rPr>
              <a:t>Transport layer: TCP, UDP</a:t>
            </a:r>
            <a:endParaRPr lang="en-US">
              <a:latin typeface="+mn-lt"/>
            </a:endParaRPr>
          </a:p>
        </p:txBody>
      </p:sp>
      <p:sp>
        <p:nvSpPr>
          <p:cNvPr id="4114" name="Text Box 34"/>
          <p:cNvSpPr txBox="1">
            <a:spLocks noChangeArrowheads="1"/>
          </p:cNvSpPr>
          <p:nvPr/>
        </p:nvSpPr>
        <p:spPr bwMode="auto">
          <a:xfrm>
            <a:off x="4213225" y="4965700"/>
            <a:ext cx="121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chemeClr val="bg2"/>
                </a:solidFill>
                <a:latin typeface="+mn-lt"/>
              </a:rPr>
              <a:t>Link layer</a:t>
            </a:r>
            <a:endParaRPr lang="en-US">
              <a:latin typeface="+mn-lt"/>
            </a:endParaRPr>
          </a:p>
        </p:txBody>
      </p:sp>
      <p:sp>
        <p:nvSpPr>
          <p:cNvPr id="4115" name="Text Box 35"/>
          <p:cNvSpPr txBox="1">
            <a:spLocks noChangeArrowheads="1"/>
          </p:cNvSpPr>
          <p:nvPr/>
        </p:nvSpPr>
        <p:spPr bwMode="auto">
          <a:xfrm>
            <a:off x="4060825" y="5489575"/>
            <a:ext cx="163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l">
              <a:spcBef>
                <a:spcPct val="0"/>
              </a:spcBef>
            </a:pPr>
            <a:r>
              <a:rPr lang="en-US">
                <a:solidFill>
                  <a:schemeClr val="bg2"/>
                </a:solidFill>
                <a:latin typeface="+mn-lt"/>
              </a:rPr>
              <a:t>physical layer</a:t>
            </a:r>
            <a:endParaRPr lang="en-US">
              <a:latin typeface="+mn-lt"/>
            </a:endParaRPr>
          </a:p>
        </p:txBody>
      </p:sp>
      <p:sp>
        <p:nvSpPr>
          <p:cNvPr id="4116" name="Text Box 36"/>
          <p:cNvSpPr txBox="1">
            <a:spLocks noChangeArrowheads="1"/>
          </p:cNvSpPr>
          <p:nvPr/>
        </p:nvSpPr>
        <p:spPr bwMode="auto">
          <a:xfrm>
            <a:off x="256843" y="3265488"/>
            <a:ext cx="13147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lgn="r">
              <a:spcBef>
                <a:spcPct val="0"/>
              </a:spcBef>
            </a:pPr>
            <a:r>
              <a:rPr lang="en-US" sz="2400">
                <a:solidFill>
                  <a:srgbClr val="FF0000"/>
                </a:solidFill>
                <a:latin typeface="+mn-lt"/>
              </a:rPr>
              <a:t>Network</a:t>
            </a:r>
          </a:p>
          <a:p>
            <a:pPr algn="r">
              <a:spcBef>
                <a:spcPct val="0"/>
              </a:spcBef>
            </a:pPr>
            <a:r>
              <a:rPr lang="en-US" sz="2400">
                <a:solidFill>
                  <a:srgbClr val="FF0000"/>
                </a:solidFill>
                <a:latin typeface="+mn-lt"/>
              </a:rPr>
              <a:t>layer</a:t>
            </a:r>
            <a:endParaRPr lang="en-US">
              <a:latin typeface="+mn-lt"/>
            </a:endParaRPr>
          </a:p>
        </p:txBody>
      </p:sp>
      <p:sp>
        <p:nvSpPr>
          <p:cNvPr id="4117" name="Line 37"/>
          <p:cNvSpPr>
            <a:spLocks noChangeShapeType="1"/>
          </p:cNvSpPr>
          <p:nvPr/>
        </p:nvSpPr>
        <p:spPr bwMode="auto">
          <a:xfrm flipV="1">
            <a:off x="1381125" y="2486025"/>
            <a:ext cx="0" cy="7429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
        <p:nvSpPr>
          <p:cNvPr id="4118" name="Line 38"/>
          <p:cNvSpPr>
            <a:spLocks noChangeShapeType="1"/>
          </p:cNvSpPr>
          <p:nvPr/>
        </p:nvSpPr>
        <p:spPr bwMode="auto">
          <a:xfrm>
            <a:off x="1381125" y="4152900"/>
            <a:ext cx="0" cy="7429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latin typeface="+mn-lt"/>
            </a:endParaRPr>
          </a:p>
        </p:txBody>
      </p:sp>
    </p:spTree>
    <p:extLst>
      <p:ext uri="{BB962C8B-B14F-4D97-AF65-F5344CB8AC3E}">
        <p14:creationId xmlns:p14="http://schemas.microsoft.com/office/powerpoint/2010/main" val="1748429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3AC5711-4162-4728-9447-4AD78836D285}" type="datetime1">
              <a:rPr lang="en-US" smtClean="0"/>
              <a:pPr>
                <a:defRPr/>
              </a:pPr>
              <a:t>4/12/2017</a:t>
            </a:fld>
            <a:endParaRPr lang="en-US"/>
          </a:p>
        </p:txBody>
      </p:sp>
      <p:sp>
        <p:nvSpPr>
          <p:cNvPr id="5" name="Footer Placeholder 4"/>
          <p:cNvSpPr>
            <a:spLocks noGrp="1"/>
          </p:cNvSpPr>
          <p:nvPr>
            <p:ph type="ftr" sz="quarter" idx="11"/>
          </p:nvPr>
        </p:nvSpPr>
        <p:spPr/>
        <p:txBody>
          <a:bodyPr/>
          <a:lstStyle/>
          <a:p>
            <a:pPr>
              <a:defRPr/>
            </a:pPr>
            <a:r>
              <a:rPr lang="en-US" dirty="0" err="1" smtClean="0"/>
              <a:t>Ece</a:t>
            </a:r>
            <a:r>
              <a:rPr lang="en-US" dirty="0" smtClean="0"/>
              <a:t> GURAN SCHMIDT EE444</a:t>
            </a:r>
            <a:endParaRPr lang="en-US" dirty="0"/>
          </a:p>
        </p:txBody>
      </p:sp>
      <p:sp>
        <p:nvSpPr>
          <p:cNvPr id="6" name="Slide Number Placeholder 5"/>
          <p:cNvSpPr>
            <a:spLocks noGrp="1"/>
          </p:cNvSpPr>
          <p:nvPr>
            <p:ph type="sldNum" sz="quarter" idx="12"/>
          </p:nvPr>
        </p:nvSpPr>
        <p:spPr/>
        <p:txBody>
          <a:bodyPr/>
          <a:lstStyle/>
          <a:p>
            <a:pPr>
              <a:defRPr/>
            </a:pPr>
            <a:fld id="{CAFE8AE3-809E-49E3-A953-2ADB8DA22C16}" type="slidenum">
              <a:rPr lang="en-US" smtClean="0"/>
              <a:pPr>
                <a:defRPr/>
              </a:pPr>
              <a:t>9</a:t>
            </a:fld>
            <a:endParaRPr lang="en-US"/>
          </a:p>
        </p:txBody>
      </p:sp>
      <p:sp>
        <p:nvSpPr>
          <p:cNvPr id="8" name="Rectangle 2"/>
          <p:cNvSpPr>
            <a:spLocks noGrp="1" noChangeArrowheads="1"/>
          </p:cNvSpPr>
          <p:nvPr>
            <p:ph type="title"/>
          </p:nvPr>
        </p:nvSpPr>
        <p:spPr>
          <a:xfrm>
            <a:off x="533400" y="228600"/>
            <a:ext cx="7772400" cy="1143000"/>
          </a:xfrm>
        </p:spPr>
        <p:txBody>
          <a:bodyPr/>
          <a:lstStyle/>
          <a:p>
            <a:pPr>
              <a:defRPr/>
            </a:pPr>
            <a:r>
              <a:rPr lang="en-US" dirty="0">
                <a:ea typeface="ＭＳ Ｐゴシック" charset="0"/>
                <a:cs typeface="+mj-cs"/>
              </a:rPr>
              <a:t>Two key network-layer functions</a:t>
            </a:r>
          </a:p>
        </p:txBody>
      </p:sp>
      <p:sp>
        <p:nvSpPr>
          <p:cNvPr id="9" name="Rectangle 3"/>
          <p:cNvSpPr txBox="1">
            <a:spLocks noChangeArrowheads="1"/>
          </p:cNvSpPr>
          <p:nvPr/>
        </p:nvSpPr>
        <p:spPr bwMode="auto">
          <a:xfrm>
            <a:off x="379413" y="1625600"/>
            <a:ext cx="419258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defRPr>
            </a:lvl2pPr>
            <a:lvl3pPr marL="1143000" indent="-228600" algn="l" rtl="0" eaLnBrk="0" fontAlgn="base" hangingPunct="0">
              <a:spcBef>
                <a:spcPct val="20000"/>
              </a:spcBef>
              <a:spcAft>
                <a:spcPct val="0"/>
              </a:spcAft>
              <a:buClr>
                <a:srgbClr val="FF0000"/>
              </a:buClr>
              <a:buChar char="•"/>
              <a:defRPr sz="2400">
                <a:solidFill>
                  <a:schemeClr val="tx1"/>
                </a:solidFill>
                <a:latin typeface="+mn-lt"/>
              </a:defRPr>
            </a:lvl3pPr>
            <a:lvl4pPr marL="1600200" indent="-228600" algn="l" rtl="0" eaLnBrk="0" fontAlgn="base" hangingPunct="0">
              <a:spcBef>
                <a:spcPct val="20000"/>
              </a:spcBef>
              <a:spcAft>
                <a:spcPct val="0"/>
              </a:spcAft>
              <a:buClr>
                <a:srgbClr val="FF0000"/>
              </a:buClr>
              <a:buChar char="–"/>
              <a:defRPr sz="2000">
                <a:solidFill>
                  <a:schemeClr val="tx1"/>
                </a:solidFill>
                <a:latin typeface="+mn-lt"/>
              </a:defRPr>
            </a:lvl4pPr>
            <a:lvl5pPr marL="2057400" indent="-228600" algn="l" rtl="0" eaLnBrk="0" fontAlgn="base" hangingPunct="0">
              <a:spcBef>
                <a:spcPct val="20000"/>
              </a:spcBef>
              <a:spcAft>
                <a:spcPct val="0"/>
              </a:spcAft>
              <a:buClr>
                <a:srgbClr val="FF0000"/>
              </a:buClr>
              <a:buChar char="»"/>
              <a:defRPr sz="2000">
                <a:solidFill>
                  <a:schemeClr val="tx1"/>
                </a:solidFill>
                <a:latin typeface="+mn-lt"/>
              </a:defRPr>
            </a:lvl5pPr>
            <a:lvl6pPr marL="2514600" indent="-228600" algn="l" rtl="0" fontAlgn="base">
              <a:spcBef>
                <a:spcPct val="20000"/>
              </a:spcBef>
              <a:spcAft>
                <a:spcPct val="0"/>
              </a:spcAft>
              <a:buClr>
                <a:srgbClr val="FF0000"/>
              </a:buClr>
              <a:buChar char="»"/>
              <a:defRPr sz="2000">
                <a:solidFill>
                  <a:schemeClr val="tx1"/>
                </a:solidFill>
                <a:latin typeface="+mn-lt"/>
              </a:defRPr>
            </a:lvl6pPr>
            <a:lvl7pPr marL="2971800" indent="-228600" algn="l" rtl="0" fontAlgn="base">
              <a:spcBef>
                <a:spcPct val="20000"/>
              </a:spcBef>
              <a:spcAft>
                <a:spcPct val="0"/>
              </a:spcAft>
              <a:buClr>
                <a:srgbClr val="FF0000"/>
              </a:buClr>
              <a:buChar char="»"/>
              <a:defRPr sz="2000">
                <a:solidFill>
                  <a:schemeClr val="tx1"/>
                </a:solidFill>
                <a:latin typeface="+mn-lt"/>
              </a:defRPr>
            </a:lvl7pPr>
            <a:lvl8pPr marL="3429000" indent="-228600" algn="l" rtl="0" fontAlgn="base">
              <a:spcBef>
                <a:spcPct val="20000"/>
              </a:spcBef>
              <a:spcAft>
                <a:spcPct val="0"/>
              </a:spcAft>
              <a:buClr>
                <a:srgbClr val="FF0000"/>
              </a:buClr>
              <a:buChar char="»"/>
              <a:defRPr sz="2000">
                <a:solidFill>
                  <a:schemeClr val="tx1"/>
                </a:solidFill>
                <a:latin typeface="+mn-lt"/>
              </a:defRPr>
            </a:lvl8pPr>
            <a:lvl9pPr marL="3886200" indent="-228600" algn="l" rtl="0" fontAlgn="base">
              <a:spcBef>
                <a:spcPct val="20000"/>
              </a:spcBef>
              <a:spcAft>
                <a:spcPct val="0"/>
              </a:spcAft>
              <a:buClr>
                <a:srgbClr val="FF0000"/>
              </a:buClr>
              <a:buChar char="»"/>
              <a:defRPr sz="2000">
                <a:solidFill>
                  <a:schemeClr val="tx1"/>
                </a:solidFill>
                <a:latin typeface="+mn-lt"/>
              </a:defRPr>
            </a:lvl9pPr>
          </a:lstStyle>
          <a:p>
            <a:pPr>
              <a:spcBef>
                <a:spcPct val="70000"/>
              </a:spcBef>
            </a:pPr>
            <a:r>
              <a:rPr lang="en-US" altLang="tr-TR" sz="2800" i="1" kern="0" dirty="0">
                <a:solidFill>
                  <a:srgbClr val="000099"/>
                </a:solidFill>
              </a:rPr>
              <a:t>routing:</a:t>
            </a:r>
            <a:r>
              <a:rPr lang="en-US" altLang="tr-TR" sz="2800" kern="0" dirty="0"/>
              <a:t> determine route taken by packets from source to </a:t>
            </a:r>
            <a:r>
              <a:rPr lang="en-US" altLang="tr-TR" sz="2800" kern="0" dirty="0" err="1"/>
              <a:t>dest</a:t>
            </a:r>
            <a:r>
              <a:rPr lang="en-US" altLang="tr-TR" sz="2800" kern="0" dirty="0"/>
              <a:t>. </a:t>
            </a:r>
          </a:p>
          <a:p>
            <a:pPr lvl="1">
              <a:spcBef>
                <a:spcPct val="70000"/>
              </a:spcBef>
            </a:pPr>
            <a:r>
              <a:rPr lang="en-US" altLang="tr-TR" sz="2400" i="1" kern="0" dirty="0"/>
              <a:t>routing algorithms</a:t>
            </a:r>
            <a:endParaRPr lang="en-US" altLang="tr-TR" sz="2400" kern="0" dirty="0"/>
          </a:p>
          <a:p>
            <a:endParaRPr lang="en-US" altLang="tr-TR" sz="2800" i="1" kern="0" dirty="0" smtClean="0">
              <a:solidFill>
                <a:srgbClr val="000099"/>
              </a:solidFill>
            </a:endParaRPr>
          </a:p>
          <a:p>
            <a:r>
              <a:rPr lang="en-US" altLang="tr-TR" sz="2800" i="1" kern="0" dirty="0" smtClean="0">
                <a:solidFill>
                  <a:srgbClr val="000099"/>
                </a:solidFill>
              </a:rPr>
              <a:t>forwarding:</a:t>
            </a:r>
            <a:r>
              <a:rPr lang="en-US" altLang="tr-TR" sz="2800" kern="0" dirty="0" smtClean="0"/>
              <a:t> move packets from router</a:t>
            </a:r>
            <a:r>
              <a:rPr lang="ja-JP" altLang="en-US" sz="2800" kern="0" dirty="0" smtClean="0"/>
              <a:t>’</a:t>
            </a:r>
            <a:r>
              <a:rPr lang="en-US" altLang="ja-JP" sz="2800" kern="0" dirty="0" smtClean="0"/>
              <a:t>s input to appropriate router output</a:t>
            </a:r>
          </a:p>
          <a:p>
            <a:pPr>
              <a:buFont typeface="Wingdings" panose="05000000000000000000" pitchFamily="2" charset="2"/>
              <a:buNone/>
            </a:pPr>
            <a:endParaRPr lang="en-US" altLang="tr-TR" sz="2800" kern="0" dirty="0" smtClean="0"/>
          </a:p>
        </p:txBody>
      </p:sp>
      <p:sp>
        <p:nvSpPr>
          <p:cNvPr id="10" name="Rectangle 4"/>
          <p:cNvSpPr>
            <a:spLocks noChangeArrowheads="1"/>
          </p:cNvSpPr>
          <p:nvPr/>
        </p:nvSpPr>
        <p:spPr bwMode="auto">
          <a:xfrm>
            <a:off x="4784725" y="1577975"/>
            <a:ext cx="41925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70000"/>
              </a:spcBef>
              <a:buClr>
                <a:srgbClr val="000099"/>
              </a:buClr>
              <a:buSzPct val="65000"/>
              <a:buFont typeface="Wingdings" panose="05000000000000000000" pitchFamily="2" charset="2"/>
              <a:buNone/>
            </a:pPr>
            <a:r>
              <a:rPr lang="en-US" altLang="tr-TR" sz="3200" i="1" dirty="0">
                <a:solidFill>
                  <a:srgbClr val="CC0000"/>
                </a:solidFill>
                <a:latin typeface="Gill Sans MT" panose="020B0502020104020203" pitchFamily="34" charset="0"/>
              </a:rPr>
              <a:t>analogy:</a:t>
            </a:r>
          </a:p>
          <a:p>
            <a:pPr>
              <a:lnSpc>
                <a:spcPct val="85000"/>
              </a:lnSpc>
              <a:spcBef>
                <a:spcPct val="70000"/>
              </a:spcBef>
              <a:buClr>
                <a:srgbClr val="000099"/>
              </a:buClr>
              <a:buSzPct val="65000"/>
              <a:buFont typeface="Wingdings" panose="05000000000000000000" pitchFamily="2" charset="2"/>
              <a:buChar char="v"/>
            </a:pPr>
            <a:r>
              <a:rPr lang="en-US" altLang="tr-TR" sz="2800" i="1" dirty="0">
                <a:solidFill>
                  <a:srgbClr val="000099"/>
                </a:solidFill>
                <a:latin typeface="Gill Sans MT" panose="020B0502020104020203" pitchFamily="34" charset="0"/>
              </a:rPr>
              <a:t>forwarding</a:t>
            </a:r>
            <a:r>
              <a:rPr lang="en-US" altLang="tr-TR" sz="2800" i="1" dirty="0">
                <a:solidFill>
                  <a:schemeClr val="accent2"/>
                </a:solidFill>
                <a:latin typeface="Gill Sans MT" panose="020B0502020104020203" pitchFamily="34" charset="0"/>
              </a:rPr>
              <a:t>:</a:t>
            </a:r>
            <a:r>
              <a:rPr lang="en-US" altLang="tr-TR" sz="2800" dirty="0">
                <a:latin typeface="Gill Sans MT" panose="020B0502020104020203" pitchFamily="34" charset="0"/>
              </a:rPr>
              <a:t> process of getting through single interchange</a:t>
            </a:r>
          </a:p>
          <a:p>
            <a:pPr marL="0" indent="0">
              <a:lnSpc>
                <a:spcPct val="85000"/>
              </a:lnSpc>
              <a:spcBef>
                <a:spcPct val="70000"/>
              </a:spcBef>
              <a:buClr>
                <a:srgbClr val="000099"/>
              </a:buClr>
              <a:buSzPct val="65000"/>
            </a:pPr>
            <a:endParaRPr lang="en-US" altLang="tr-TR" sz="2800" i="1" dirty="0" smtClean="0">
              <a:solidFill>
                <a:srgbClr val="000099"/>
              </a:solidFill>
              <a:latin typeface="Gill Sans MT" panose="020B0502020104020203" pitchFamily="34" charset="0"/>
            </a:endParaRPr>
          </a:p>
          <a:p>
            <a:pPr>
              <a:lnSpc>
                <a:spcPct val="85000"/>
              </a:lnSpc>
              <a:spcBef>
                <a:spcPct val="70000"/>
              </a:spcBef>
              <a:buClr>
                <a:srgbClr val="000099"/>
              </a:buClr>
              <a:buSzPct val="65000"/>
              <a:buFont typeface="Wingdings" panose="05000000000000000000" pitchFamily="2" charset="2"/>
              <a:buChar char="v"/>
            </a:pPr>
            <a:r>
              <a:rPr lang="en-US" altLang="tr-TR" sz="2800" i="1" dirty="0" smtClean="0">
                <a:solidFill>
                  <a:srgbClr val="000099"/>
                </a:solidFill>
                <a:latin typeface="Gill Sans MT" panose="020B0502020104020203" pitchFamily="34" charset="0"/>
              </a:rPr>
              <a:t>routing</a:t>
            </a:r>
            <a:r>
              <a:rPr lang="en-US" altLang="tr-TR" sz="2800" i="1" dirty="0">
                <a:solidFill>
                  <a:srgbClr val="000099"/>
                </a:solidFill>
                <a:latin typeface="Gill Sans MT" panose="020B0502020104020203" pitchFamily="34" charset="0"/>
              </a:rPr>
              <a:t>:</a:t>
            </a:r>
            <a:r>
              <a:rPr lang="en-US" altLang="tr-TR" sz="2800" dirty="0">
                <a:latin typeface="Gill Sans MT" panose="020B0502020104020203" pitchFamily="34" charset="0"/>
              </a:rPr>
              <a:t> process of planning trip from source to </a:t>
            </a:r>
            <a:r>
              <a:rPr lang="en-US" altLang="tr-TR" sz="2800" dirty="0" err="1">
                <a:latin typeface="Gill Sans MT" panose="020B0502020104020203" pitchFamily="34" charset="0"/>
              </a:rPr>
              <a:t>dest</a:t>
            </a:r>
            <a:endParaRPr lang="en-US" altLang="tr-TR" sz="2800" dirty="0">
              <a:latin typeface="Gill Sans MT" panose="020B0502020104020203" pitchFamily="34" charset="0"/>
            </a:endParaRPr>
          </a:p>
          <a:p>
            <a:pPr>
              <a:lnSpc>
                <a:spcPct val="85000"/>
              </a:lnSpc>
              <a:spcBef>
                <a:spcPct val="20000"/>
              </a:spcBef>
              <a:buClr>
                <a:srgbClr val="000099"/>
              </a:buClr>
              <a:buSzPct val="65000"/>
              <a:buFont typeface="Wingdings" panose="05000000000000000000" pitchFamily="2" charset="2"/>
              <a:buChar char="v"/>
            </a:pPr>
            <a:endParaRPr lang="en-US" altLang="tr-TR" sz="2800" dirty="0">
              <a:latin typeface="Gill Sans MT" panose="020B0502020104020203" pitchFamily="34" charset="0"/>
            </a:endParaRPr>
          </a:p>
        </p:txBody>
      </p:sp>
    </p:spTree>
    <p:extLst>
      <p:ext uri="{BB962C8B-B14F-4D97-AF65-F5344CB8AC3E}">
        <p14:creationId xmlns:p14="http://schemas.microsoft.com/office/powerpoint/2010/main" val="1433419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
  <a:themeElements>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C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4079</TotalTime>
  <Words>4552</Words>
  <Application>Microsoft Office PowerPoint</Application>
  <PresentationFormat>On-screen Show (4:3)</PresentationFormat>
  <Paragraphs>1414</Paragraphs>
  <Slides>71</Slides>
  <Notes>15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6" baseType="lpstr">
      <vt:lpstr>MS PGothic</vt:lpstr>
      <vt:lpstr>MS PGothic</vt:lpstr>
      <vt:lpstr> Sans Serif</vt:lpstr>
      <vt:lpstr>Arial</vt:lpstr>
      <vt:lpstr>Comic Sans MS</vt:lpstr>
      <vt:lpstr>Courier New</vt:lpstr>
      <vt:lpstr>Gill Sans MT</vt:lpstr>
      <vt:lpstr>Tahoma</vt:lpstr>
      <vt:lpstr>Times New Roman</vt:lpstr>
      <vt:lpstr>Verdana</vt:lpstr>
      <vt:lpstr>Wingdings</vt:lpstr>
      <vt:lpstr>Wingdings 3</vt:lpstr>
      <vt:lpstr>ZapfDingbats</vt:lpstr>
      <vt:lpstr>LECTURE</vt:lpstr>
      <vt:lpstr>Clip</vt:lpstr>
      <vt:lpstr>Network Layer</vt:lpstr>
      <vt:lpstr>Where are we now?</vt:lpstr>
      <vt:lpstr>Layered Architecture: Application Layer</vt:lpstr>
      <vt:lpstr>Layered Architecture: Transport Layer</vt:lpstr>
      <vt:lpstr>Layered Architecture:  Network Layer</vt:lpstr>
      <vt:lpstr>IP Connectionless Service</vt:lpstr>
      <vt:lpstr>Network layer</vt:lpstr>
      <vt:lpstr>The Internet Network layer</vt:lpstr>
      <vt:lpstr>Two key network-layer functions</vt:lpstr>
      <vt:lpstr>IP Router and IP address lookup</vt:lpstr>
      <vt:lpstr>Router Packet Processing</vt:lpstr>
      <vt:lpstr>Routing Table / Forwarding Table</vt:lpstr>
      <vt:lpstr>What does a Router look like?</vt:lpstr>
      <vt:lpstr>Router architecture overview</vt:lpstr>
      <vt:lpstr>Switching fabrics</vt:lpstr>
      <vt:lpstr>Output ports</vt:lpstr>
      <vt:lpstr>How much buffering?</vt:lpstr>
      <vt:lpstr>Routers and the Layered Architecture</vt:lpstr>
      <vt:lpstr>IP datagram format</vt:lpstr>
      <vt:lpstr>IP Addressing</vt:lpstr>
      <vt:lpstr>What does a forwarding table look like?</vt:lpstr>
      <vt:lpstr>What does a forwarding table look like?</vt:lpstr>
      <vt:lpstr>IP Addresses and Network Addresses</vt:lpstr>
      <vt:lpstr>What does a forwarding table look like?</vt:lpstr>
      <vt:lpstr>How does the router look up an IP packet?</vt:lpstr>
      <vt:lpstr>IP Addresses and Network Addresses</vt:lpstr>
      <vt:lpstr>Network Address finding: How many most significant bits</vt:lpstr>
      <vt:lpstr>Subnets: Network in CIDR</vt:lpstr>
      <vt:lpstr>Subnets and addressing</vt:lpstr>
      <vt:lpstr>IP addressing: CIDR</vt:lpstr>
      <vt:lpstr>IP addressing: CIDR</vt:lpstr>
      <vt:lpstr>IP addressing: CIDR</vt:lpstr>
      <vt:lpstr>Routing Table  IP lookup</vt:lpstr>
      <vt:lpstr>CIDR –Look-up: Example 1</vt:lpstr>
      <vt:lpstr>CIDR –Look-up: Example 1</vt:lpstr>
      <vt:lpstr>CIDR –Look-up: Example 1</vt:lpstr>
      <vt:lpstr>CIDR –Look-up: Example 2</vt:lpstr>
      <vt:lpstr>CIDR –Look-up: Example 2</vt:lpstr>
      <vt:lpstr>CIDR –Look-up: Example 2</vt:lpstr>
      <vt:lpstr>Longest Prefix Match (LPM)</vt:lpstr>
      <vt:lpstr>Summary</vt:lpstr>
      <vt:lpstr>Summary</vt:lpstr>
      <vt:lpstr>Special IP addresses</vt:lpstr>
      <vt:lpstr>IP addresses: how to get one?</vt:lpstr>
      <vt:lpstr>DHCP: Dynamic Host Configuration Protocol</vt:lpstr>
      <vt:lpstr>DHCP client-server scenario</vt:lpstr>
      <vt:lpstr>DHCP client-server scenario</vt:lpstr>
      <vt:lpstr>DHCP: more than IP address</vt:lpstr>
      <vt:lpstr>DHCP Example</vt:lpstr>
      <vt:lpstr>IP addresses: how to get one?</vt:lpstr>
      <vt:lpstr>Hierarchical addressing: route aggregation</vt:lpstr>
      <vt:lpstr>Hierarchical addressing: more specific routes</vt:lpstr>
      <vt:lpstr>Hierarchical addressing: Longest prefix Match (LPM)</vt:lpstr>
      <vt:lpstr>IP addressing: the last word...</vt:lpstr>
      <vt:lpstr>IP Address Allocation</vt:lpstr>
      <vt:lpstr>NAT: Network Address Translation</vt:lpstr>
      <vt:lpstr>NAT: Network Address Translation</vt:lpstr>
      <vt:lpstr>NAT: Network Address Translation</vt:lpstr>
      <vt:lpstr>NAT Example</vt:lpstr>
      <vt:lpstr>No NAT Example </vt:lpstr>
      <vt:lpstr>NAT: Network Address Translation</vt:lpstr>
      <vt:lpstr>NAT Problems</vt:lpstr>
      <vt:lpstr>IPv6</vt:lpstr>
      <vt:lpstr>IPv4 &amp; IPv6 Header Comparison</vt:lpstr>
      <vt:lpstr>Summary of Header Changes between IPv4 &amp; IPv6</vt:lpstr>
      <vt:lpstr>Summary of Main IPv6 Benefits</vt:lpstr>
      <vt:lpstr>IPv6  History</vt:lpstr>
      <vt:lpstr>IPv6 Reality</vt:lpstr>
      <vt:lpstr>Transition From IPv4 To IPv6</vt:lpstr>
      <vt:lpstr>Tunneling</vt:lpstr>
      <vt:lpstr>Network Layer</vt:lpstr>
    </vt:vector>
  </TitlesOfParts>
  <Company>METUCC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guran</dc:creator>
  <cp:lastModifiedBy>eguran</cp:lastModifiedBy>
  <cp:revision>855</cp:revision>
  <cp:lastPrinted>1601-01-01T00:00:00Z</cp:lastPrinted>
  <dcterms:created xsi:type="dcterms:W3CDTF">2011-02-15T06:49:03Z</dcterms:created>
  <dcterms:modified xsi:type="dcterms:W3CDTF">2017-04-12T05:54:49Z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