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65" r:id="rId2"/>
    <p:sldId id="356" r:id="rId3"/>
    <p:sldId id="276" r:id="rId4"/>
    <p:sldId id="277" r:id="rId5"/>
    <p:sldId id="278" r:id="rId6"/>
    <p:sldId id="426" r:id="rId7"/>
    <p:sldId id="279" r:id="rId8"/>
    <p:sldId id="372" r:id="rId9"/>
    <p:sldId id="379" r:id="rId10"/>
    <p:sldId id="373" r:id="rId11"/>
    <p:sldId id="374" r:id="rId12"/>
    <p:sldId id="283" r:id="rId13"/>
    <p:sldId id="376" r:id="rId14"/>
    <p:sldId id="375" r:id="rId15"/>
    <p:sldId id="377" r:id="rId16"/>
    <p:sldId id="425" r:id="rId17"/>
    <p:sldId id="285" r:id="rId18"/>
    <p:sldId id="389" r:id="rId19"/>
    <p:sldId id="296" r:id="rId20"/>
    <p:sldId id="393" r:id="rId21"/>
    <p:sldId id="394" r:id="rId22"/>
    <p:sldId id="395" r:id="rId23"/>
    <p:sldId id="423" r:id="rId24"/>
    <p:sldId id="396" r:id="rId25"/>
    <p:sldId id="403" r:id="rId26"/>
    <p:sldId id="404" r:id="rId27"/>
    <p:sldId id="405" r:id="rId28"/>
    <p:sldId id="407" r:id="rId29"/>
    <p:sldId id="408" r:id="rId30"/>
    <p:sldId id="409" r:id="rId31"/>
    <p:sldId id="422" r:id="rId32"/>
    <p:sldId id="410" r:id="rId33"/>
    <p:sldId id="411" r:id="rId34"/>
    <p:sldId id="412" r:id="rId35"/>
    <p:sldId id="420" r:id="rId36"/>
    <p:sldId id="413" r:id="rId37"/>
    <p:sldId id="414" r:id="rId38"/>
    <p:sldId id="415" r:id="rId39"/>
    <p:sldId id="416" r:id="rId40"/>
    <p:sldId id="421" r:id="rId41"/>
    <p:sldId id="417" r:id="rId42"/>
    <p:sldId id="418" r:id="rId43"/>
    <p:sldId id="419" r:id="rId44"/>
    <p:sldId id="427" r:id="rId45"/>
    <p:sldId id="388" r:id="rId4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4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84380" autoAdjust="0"/>
  </p:normalViewPr>
  <p:slideViewPr>
    <p:cSldViewPr snapToGrid="0">
      <p:cViewPr varScale="1">
        <p:scale>
          <a:sx n="74" d="100"/>
          <a:sy n="74" d="100"/>
        </p:scale>
        <p:origin x="726" y="54"/>
      </p:cViewPr>
      <p:guideLst>
        <p:guide orient="horz" pos="3704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460E9876-B1FC-43FC-8ABD-707B87863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E9876-B1FC-43FC-8ABD-707B87863BC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3738"/>
            <a:ext cx="117951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4C3E-1530-4D68-84C5-3E79B96673BF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0CEB4-A085-4E1A-B71F-31513C134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F9B77-5B5A-47AA-B06F-51E740DDECC0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7A24-D6C9-43D5-945D-E5CF4A968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ECE5-6C22-4822-808F-D061F678182C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5F4F-BFB5-45BC-8FD6-E3FA73F80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37228-5FC7-4B84-9E5D-26C1C03A2037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1D57E-C30D-498E-80EE-9FF96EB61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5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C3A20-CDF0-4027-9A1C-BD1EFC014ACF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1374F-28B0-4972-9141-5C5B698D4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4718-195A-4DDA-BD2F-A4FA69E5E3C2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1ED48-6CDE-48EC-92AD-96192E480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ED143-E11E-45D9-90B4-48EF9C62BCD5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FF7D-E216-4FC9-BD7C-B403F3D79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9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8502A-D503-4591-95D8-59CDB44B4FE4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C35BA-38A6-4AEF-8527-0635EE13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FE570-2C2B-4EC2-9B83-AB0EAD808D84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1F67-91D5-4F72-A8F0-9CD9A4543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5411-527D-4842-A0D5-299AAD20D40B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40BE-84ED-487D-97D4-EB91352D5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6CA2D-2532-47C3-9E12-C9C1DC03218D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6AFE2-93EF-41AD-B93A-F240B4F23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70DED-F086-48D1-B227-968B72BB3DF4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DF1E2-2182-4871-B7B7-CA420DCD9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BA608-0029-449F-A4E0-A967E1D16068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0BA3F-80A7-41C3-AC57-AB1C17E7E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896F5725-21E2-4BBA-88E4-C17A5BBFB47C}" type="datetime1">
              <a:rPr lang="en-US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C8569FCC-B375-4410-92D0-C1DDD8030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216650"/>
            <a:ext cx="7191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caruswept.com/2016/06/28/who-owns-the-internet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Part II: Routing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6B2539-E61F-4667-9345-54904256B34C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04CE0A-94AD-4A7E-987A-C294FC940C82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1852613" y="1516063"/>
            <a:ext cx="417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1275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</p:txBody>
      </p:sp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7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1283" name="Group 16"/>
          <p:cNvGrpSpPr>
            <a:grpSpLocks/>
          </p:cNvGrpSpPr>
          <p:nvPr/>
        </p:nvGrpSpPr>
        <p:grpSpPr bwMode="auto">
          <a:xfrm>
            <a:off x="-50800" y="3533775"/>
            <a:ext cx="3571875" cy="2236788"/>
            <a:chOff x="3162" y="1071"/>
            <a:chExt cx="2250" cy="1409"/>
          </a:xfrm>
        </p:grpSpPr>
        <p:sp>
          <p:nvSpPr>
            <p:cNvPr id="11286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7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8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9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0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1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292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3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4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5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6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297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8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9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0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1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302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3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4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5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6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307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8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9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0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1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312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3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4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5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6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317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8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9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0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1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2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3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4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5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6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1327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1353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54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1328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1351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52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1329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1349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50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1330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1347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48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1331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1345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46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1332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1343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1344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1333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4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5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6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7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8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39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40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41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42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84" name="Rectangle 91"/>
          <p:cNvSpPr>
            <a:spLocks noChangeArrowheads="1"/>
          </p:cNvSpPr>
          <p:nvPr/>
        </p:nvSpPr>
        <p:spPr bwMode="auto">
          <a:xfrm>
            <a:off x="3333750" y="3533775"/>
            <a:ext cx="2255838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i="1"/>
              <a:t>Initialization:</a:t>
            </a:r>
            <a:r>
              <a:rPr lang="en-US" b="1"/>
              <a:t> </a:t>
            </a:r>
          </a:p>
          <a:p>
            <a:pPr algn="l"/>
            <a:r>
              <a:rPr lang="en-US" b="1"/>
              <a:t>N' = {u} </a:t>
            </a:r>
          </a:p>
          <a:p>
            <a:pPr algn="l"/>
            <a:r>
              <a:rPr lang="en-US" b="1"/>
              <a:t>for all nodes r </a:t>
            </a:r>
          </a:p>
          <a:p>
            <a:pPr algn="l"/>
            <a:r>
              <a:rPr lang="en-US" b="1"/>
              <a:t>if r adjacent to u </a:t>
            </a:r>
          </a:p>
          <a:p>
            <a:pPr algn="l"/>
            <a:r>
              <a:rPr lang="en-US" b="1"/>
              <a:t>then D(r) = c(u,r) </a:t>
            </a:r>
          </a:p>
          <a:p>
            <a:pPr algn="l"/>
            <a:r>
              <a:rPr lang="en-US" b="1"/>
              <a:t>else D(r) = ∞ </a:t>
            </a:r>
          </a:p>
        </p:txBody>
      </p:sp>
      <p:sp>
        <p:nvSpPr>
          <p:cNvPr id="11285" name="Rectangle 5"/>
          <p:cNvSpPr>
            <a:spLocks noChangeArrowheads="1"/>
          </p:cNvSpPr>
          <p:nvPr/>
        </p:nvSpPr>
        <p:spPr bwMode="auto">
          <a:xfrm>
            <a:off x="5299075" y="3400425"/>
            <a:ext cx="3568700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Notation:</a:t>
            </a:r>
            <a:endParaRPr lang="en-US"/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  <a:cs typeface="Arial" charset="0"/>
              </a:rPr>
              <a:t>'</a:t>
            </a:r>
            <a:r>
              <a:rPr lang="en-US">
                <a:solidFill>
                  <a:schemeClr val="accent2"/>
                </a:solidFill>
              </a:rPr>
              <a:t>:</a:t>
            </a:r>
            <a:r>
              <a:rPr lang="en-US"/>
              <a:t> </a:t>
            </a:r>
            <a:r>
              <a:rPr lang="en-US" u="sng">
                <a:solidFill>
                  <a:srgbClr val="FF0000"/>
                </a:solidFill>
              </a:rPr>
              <a:t>set</a:t>
            </a:r>
            <a:r>
              <a:rPr lang="en-US">
                <a:solidFill>
                  <a:srgbClr val="FF0000"/>
                </a:solidFill>
              </a:rPr>
              <a:t> of nodes whose least cost path definitively known</a:t>
            </a:r>
            <a:endParaRPr lang="en-US">
              <a:solidFill>
                <a:schemeClr val="accent2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c(x,y):</a:t>
            </a:r>
            <a:r>
              <a:rPr lang="en-US" sz="1600"/>
              <a:t> link cost from node x to y;  = ∞ if not direct neighbors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D(r):</a:t>
            </a:r>
            <a:r>
              <a:rPr lang="en-US" sz="1600"/>
              <a:t> current value of cost of path from source to dest. 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p(r):</a:t>
            </a:r>
            <a:r>
              <a:rPr lang="en-US" sz="1600"/>
              <a:t> predecessor node along path from source to 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85FE2F-436B-4A54-B33D-EAFE97A87F49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A60468-4190-4430-864C-D241E71F4F8B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</a:t>
            </a:r>
          </a:p>
        </p:txBody>
      </p:sp>
      <p:sp>
        <p:nvSpPr>
          <p:cNvPr id="1458180" name="Text Box 4"/>
          <p:cNvSpPr txBox="1">
            <a:spLocks noChangeArrowheads="1"/>
          </p:cNvSpPr>
          <p:nvPr/>
        </p:nvSpPr>
        <p:spPr bwMode="auto">
          <a:xfrm>
            <a:off x="1677988" y="1516063"/>
            <a:ext cx="5921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</a:t>
            </a:r>
          </a:p>
        </p:txBody>
      </p:sp>
      <p:sp>
        <p:nvSpPr>
          <p:cNvPr id="1458181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2,u</a:t>
            </a:r>
          </a:p>
        </p:txBody>
      </p:sp>
      <p:sp>
        <p:nvSpPr>
          <p:cNvPr id="1458182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4,x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458184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2,x</a:t>
            </a:r>
          </a:p>
        </p:txBody>
      </p:sp>
      <p:sp>
        <p:nvSpPr>
          <p:cNvPr id="1458185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4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306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2307" name="Group 16"/>
          <p:cNvGrpSpPr>
            <a:grpSpLocks/>
          </p:cNvGrpSpPr>
          <p:nvPr/>
        </p:nvGrpSpPr>
        <p:grpSpPr bwMode="auto">
          <a:xfrm>
            <a:off x="627063" y="3738563"/>
            <a:ext cx="3571875" cy="2236787"/>
            <a:chOff x="3162" y="1071"/>
            <a:chExt cx="2250" cy="1409"/>
          </a:xfrm>
        </p:grpSpPr>
        <p:sp>
          <p:nvSpPr>
            <p:cNvPr id="12311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2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3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4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5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6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17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8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19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1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22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3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4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5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6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27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8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29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0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1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32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3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4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5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6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37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8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39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0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1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2342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3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4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5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6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7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8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49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50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51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2352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2378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9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3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2376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7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4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2374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5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2355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2372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3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6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2370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71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357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2368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369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2358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59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0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1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2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3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4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5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6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67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458262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58267" name="Rectangle 91"/>
          <p:cNvSpPr>
            <a:spLocks noChangeArrowheads="1"/>
          </p:cNvSpPr>
          <p:nvPr/>
        </p:nvSpPr>
        <p:spPr bwMode="auto">
          <a:xfrm>
            <a:off x="4572000" y="3454400"/>
            <a:ext cx="4572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/>
              <a:t>find q not in N' such that D(q) is a minimum </a:t>
            </a:r>
          </a:p>
          <a:p>
            <a:pPr algn="l"/>
            <a:r>
              <a:rPr lang="en-US" b="1"/>
              <a:t>add q to N' </a:t>
            </a:r>
          </a:p>
          <a:p>
            <a:pPr algn="l"/>
            <a:r>
              <a:rPr lang="en-US" b="1"/>
              <a:t>update D(r) for all r adjacent to q and not in N' : </a:t>
            </a:r>
          </a:p>
          <a:p>
            <a:pPr algn="l"/>
            <a:r>
              <a:rPr lang="en-US" b="1">
                <a:solidFill>
                  <a:srgbClr val="FF0000"/>
                </a:solidFill>
              </a:rPr>
              <a:t>D(r) = min( D(r), D(q) + c(q,r) ) </a:t>
            </a:r>
          </a:p>
          <a:p>
            <a:pPr algn="l"/>
            <a:r>
              <a:rPr lang="en-US" b="1" i="1"/>
              <a:t>until all nodes in N'</a:t>
            </a:r>
            <a:r>
              <a:rPr lang="en-US" b="1"/>
              <a:t> </a:t>
            </a:r>
          </a:p>
        </p:txBody>
      </p:sp>
      <p:sp>
        <p:nvSpPr>
          <p:cNvPr id="1458268" name="Rectangle 92"/>
          <p:cNvSpPr>
            <a:spLocks noChangeArrowheads="1"/>
          </p:cNvSpPr>
          <p:nvPr/>
        </p:nvSpPr>
        <p:spPr bwMode="auto">
          <a:xfrm>
            <a:off x="4354513" y="2176463"/>
            <a:ext cx="711200" cy="3206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262" grpId="0" animBg="1"/>
      <p:bldP spid="14582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FFB2B-CE8C-4C1F-A762-8D21075BF9D4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925EEE-5E75-4885-8BE5-0BBACDFB783C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411288" y="1516063"/>
            <a:ext cx="858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2,u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4,x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3,y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2,x</a:t>
            </a:r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4,y</a:t>
            </a:r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31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3332" name="Line 91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333" name="Rectangle 163"/>
          <p:cNvSpPr>
            <a:spLocks noChangeArrowheads="1"/>
          </p:cNvSpPr>
          <p:nvPr/>
        </p:nvSpPr>
        <p:spPr bwMode="auto">
          <a:xfrm>
            <a:off x="4383088" y="2511425"/>
            <a:ext cx="711200" cy="3206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3334" name="Line 164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3335" name="Group 165"/>
          <p:cNvGrpSpPr>
            <a:grpSpLocks/>
          </p:cNvGrpSpPr>
          <p:nvPr/>
        </p:nvGrpSpPr>
        <p:grpSpPr bwMode="auto">
          <a:xfrm>
            <a:off x="627063" y="3738563"/>
            <a:ext cx="3571875" cy="2236787"/>
            <a:chOff x="3162" y="1071"/>
            <a:chExt cx="2250" cy="1409"/>
          </a:xfrm>
        </p:grpSpPr>
        <p:sp>
          <p:nvSpPr>
            <p:cNvPr id="13337" name="Freeform 166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38" name="Freeform 167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39" name="Oval 168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0" name="Line 169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1" name="Line 170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2" name="Rectangle 171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43" name="Oval 172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4" name="Oval 173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5" name="Line 174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6" name="Line 175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7" name="Rectangle 176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48" name="Oval 177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49" name="Oval 178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0" name="Line 179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1" name="Line 180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2" name="Rectangle 181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53" name="Oval 182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4" name="Oval 183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5" name="Line 184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6" name="Line 185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7" name="Rectangle 186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58" name="Oval 187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59" name="Oval 188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0" name="Line 189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1" name="Line 190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2" name="Rectangle 191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63" name="Oval 192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4" name="Oval 193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5" name="Line 194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6" name="Line 195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7" name="Rectangle 196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3368" name="Oval 197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69" name="Freeform 198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0" name="Freeform 199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1" name="Freeform 200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2" name="Freeform 201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3" name="Freeform 202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4" name="Freeform 203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5" name="Freeform 204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6" name="Freeform 205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377" name="Freeform 206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3378" name="Group 207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3404" name="Rectangle 20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5" name="Text Box 20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79" name="Group 210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3402" name="Rectangle 21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3" name="Text Box 212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80" name="Group 213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3400" name="Rectangle 2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401" name="Text Box 215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3381" name="Group 216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3398" name="Rectangle 2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9" name="Text Box 218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82" name="Group 219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3396" name="Rectangle 22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7" name="Text Box 221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83" name="Group 222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3394" name="Rectangle 2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3395" name="Text Box 224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3384" name="Text Box 225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85" name="Text Box 226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86" name="Text Box 227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87" name="Text Box 228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88" name="Text Box 229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89" name="Text Box 230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90" name="Text Box 231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91" name="Text Box 232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92" name="Text Box 233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93" name="Text Box 234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3336" name="Rectangle 235"/>
          <p:cNvSpPr>
            <a:spLocks noChangeArrowheads="1"/>
          </p:cNvSpPr>
          <p:nvPr/>
        </p:nvSpPr>
        <p:spPr bwMode="auto">
          <a:xfrm>
            <a:off x="4572000" y="3454400"/>
            <a:ext cx="4572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/>
              <a:t>find q not in N' such that D(q) is a minimum </a:t>
            </a:r>
          </a:p>
          <a:p>
            <a:pPr algn="l"/>
            <a:r>
              <a:rPr lang="en-US" b="1"/>
              <a:t>add q to N' </a:t>
            </a:r>
          </a:p>
          <a:p>
            <a:pPr algn="l"/>
            <a:r>
              <a:rPr lang="en-US" b="1"/>
              <a:t>update D(r) for all r adjacent to q and not in N' : </a:t>
            </a:r>
          </a:p>
          <a:p>
            <a:pPr algn="l"/>
            <a:r>
              <a:rPr lang="en-US" b="1">
                <a:solidFill>
                  <a:srgbClr val="FF0000"/>
                </a:solidFill>
              </a:rPr>
              <a:t>D(r) = min( D(r), D(q) + c(q,r) ) </a:t>
            </a:r>
          </a:p>
          <a:p>
            <a:pPr algn="l"/>
            <a:r>
              <a:rPr lang="en-US" b="1" i="1"/>
              <a:t>until all nodes in N'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F305EB-574D-4230-AB6B-EE4BDBE67D62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0F9E40-4FDC-48C0-8962-7BE79BE110B2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</a:t>
            </a: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1144588" y="1516063"/>
            <a:ext cx="11255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y, v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3,y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3,y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2,x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4,y</a:t>
            </a:r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0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1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2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3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4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4355" name="Line 164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6" name="Line 16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57" name="Line 166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4358" name="Group 167"/>
          <p:cNvGrpSpPr>
            <a:grpSpLocks/>
          </p:cNvGrpSpPr>
          <p:nvPr/>
        </p:nvGrpSpPr>
        <p:grpSpPr bwMode="auto">
          <a:xfrm>
            <a:off x="627063" y="3738563"/>
            <a:ext cx="3571875" cy="2236787"/>
            <a:chOff x="3162" y="1071"/>
            <a:chExt cx="2250" cy="1409"/>
          </a:xfrm>
        </p:grpSpPr>
        <p:sp>
          <p:nvSpPr>
            <p:cNvPr id="14360" name="Freeform 168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1" name="Freeform 169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2" name="Oval 170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3" name="Line 171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4" name="Line 172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5" name="Rectangle 173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66" name="Oval 174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7" name="Oval 175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8" name="Line 176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69" name="Line 177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0" name="Rectangle 178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71" name="Oval 179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2" name="Oval 180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3" name="Line 181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4" name="Line 182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5" name="Rectangle 183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76" name="Oval 184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7" name="Oval 185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8" name="Line 186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79" name="Line 187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0" name="Rectangle 188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81" name="Oval 189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2" name="Oval 190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3" name="Line 191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4" name="Line 192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5" name="Rectangle 193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86" name="Oval 194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7" name="Oval 195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8" name="Line 196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89" name="Line 197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0" name="Rectangle 198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4391" name="Oval 199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2" name="Freeform 200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3" name="Freeform 201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4" name="Freeform 202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5" name="Freeform 203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6" name="Freeform 204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7" name="Freeform 205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8" name="Freeform 206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99" name="Freeform 207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400" name="Freeform 208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4401" name="Group 209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4427" name="Rectangle 21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8" name="Text Box 21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402" name="Group 212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4425" name="Rectangle 21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6" name="Text Box 21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403" name="Group 215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4423" name="Rectangle 2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4" name="Text Box 21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4404" name="Group 218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4421" name="Rectangle 2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2" name="Text Box 22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405" name="Group 221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4419" name="Rectangle 2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20" name="Text Box 22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4406" name="Group 224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4417" name="Rectangle 22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418" name="Text Box 22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4407" name="Text Box 227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08" name="Text Box 228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09" name="Text Box 229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0" name="Text Box 230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1" name="Text Box 231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2" name="Text Box 232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3" name="Text Box 233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4" name="Text Box 234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5" name="Text Box 235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416" name="Text Box 236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4359" name="Rectangle 237"/>
          <p:cNvSpPr>
            <a:spLocks noChangeArrowheads="1"/>
          </p:cNvSpPr>
          <p:nvPr/>
        </p:nvSpPr>
        <p:spPr bwMode="auto">
          <a:xfrm>
            <a:off x="4572000" y="3454400"/>
            <a:ext cx="4572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 dirty="0"/>
              <a:t>find q not in N' such that D(q) is a minimum </a:t>
            </a:r>
          </a:p>
          <a:p>
            <a:pPr algn="l"/>
            <a:r>
              <a:rPr lang="en-US" b="1" dirty="0"/>
              <a:t>add q to N' </a:t>
            </a:r>
          </a:p>
          <a:p>
            <a:pPr algn="l"/>
            <a:r>
              <a:rPr lang="en-US" b="1" dirty="0"/>
              <a:t>update D(r) for all r adjacent to q and not in N' : 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D(r) = min( D(r), D(q) + c(</a:t>
            </a:r>
            <a:r>
              <a:rPr lang="en-US" b="1" dirty="0" err="1">
                <a:solidFill>
                  <a:srgbClr val="FF0000"/>
                </a:solidFill>
              </a:rPr>
              <a:t>q,r</a:t>
            </a:r>
            <a:r>
              <a:rPr lang="en-US" b="1" dirty="0">
                <a:solidFill>
                  <a:srgbClr val="FF0000"/>
                </a:solidFill>
              </a:rPr>
              <a:t>) ) </a:t>
            </a:r>
          </a:p>
          <a:p>
            <a:pPr algn="l"/>
            <a:r>
              <a:rPr lang="en-US" b="1" i="1" dirty="0"/>
              <a:t>until all nodes in N'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0214AD-416C-4857-AD62-16FA8D89F825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71F5BD-54AE-4BE5-8FE8-A88CDC451677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820738" y="1516063"/>
            <a:ext cx="14493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y, v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y, v, w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3,y</a:t>
            </a:r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5371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2,x</a:t>
            </a:r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b="1">
                <a:latin typeface="Comic Sans MS" pitchFamily="66" charset="0"/>
              </a:rPr>
              <a:t>∞ </a:t>
            </a:r>
            <a:endParaRPr lang="en-US" sz="2000" b="1"/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8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5379" name="Line 164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0" name="Line 16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81" name="Line 166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5382" name="Group 167"/>
          <p:cNvGrpSpPr>
            <a:grpSpLocks/>
          </p:cNvGrpSpPr>
          <p:nvPr/>
        </p:nvGrpSpPr>
        <p:grpSpPr bwMode="auto">
          <a:xfrm>
            <a:off x="627063" y="3738563"/>
            <a:ext cx="3571875" cy="2236787"/>
            <a:chOff x="3162" y="1071"/>
            <a:chExt cx="2250" cy="1409"/>
          </a:xfrm>
        </p:grpSpPr>
        <p:sp>
          <p:nvSpPr>
            <p:cNvPr id="15384" name="Freeform 168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85" name="Freeform 169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86" name="Oval 170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87" name="Line 171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88" name="Line 172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89" name="Rectangle 173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390" name="Oval 174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1" name="Oval 175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2" name="Line 176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3" name="Line 177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4" name="Rectangle 178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395" name="Oval 179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6" name="Oval 180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7" name="Line 181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8" name="Line 182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99" name="Rectangle 183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400" name="Oval 184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1" name="Oval 185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2" name="Line 186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3" name="Line 187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4" name="Rectangle 188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405" name="Oval 189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6" name="Oval 190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7" name="Line 191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8" name="Line 192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09" name="Rectangle 193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410" name="Oval 194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1" name="Oval 195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2" name="Line 196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3" name="Line 197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4" name="Rectangle 198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5415" name="Oval 199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6" name="Freeform 200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7" name="Freeform 201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8" name="Freeform 202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19" name="Freeform 203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20" name="Freeform 204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21" name="Freeform 205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22" name="Freeform 206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23" name="Freeform 207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24" name="Freeform 208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425" name="Group 209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5451" name="Rectangle 21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52" name="Text Box 21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426" name="Group 212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5449" name="Rectangle 21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50" name="Text Box 21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427" name="Group 215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5447" name="Rectangle 2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48" name="Text Box 21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5428" name="Group 218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5445" name="Rectangle 2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46" name="Text Box 22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429" name="Group 221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5443" name="Rectangle 22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44" name="Text Box 22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5430" name="Group 224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5441" name="Rectangle 22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442" name="Text Box 22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5431" name="Text Box 227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2" name="Text Box 228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3" name="Text Box 229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4" name="Text Box 230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5" name="Text Box 231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6" name="Text Box 232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7" name="Text Box 233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8" name="Text Box 234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39" name="Text Box 235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40" name="Text Box 236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5383" name="Rectangle 237"/>
          <p:cNvSpPr>
            <a:spLocks noChangeArrowheads="1"/>
          </p:cNvSpPr>
          <p:nvPr/>
        </p:nvSpPr>
        <p:spPr bwMode="auto">
          <a:xfrm>
            <a:off x="4572000" y="3454400"/>
            <a:ext cx="4572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/>
              <a:t>find q not in N' such that D(q) is a minimum </a:t>
            </a:r>
          </a:p>
          <a:p>
            <a:pPr algn="l"/>
            <a:r>
              <a:rPr lang="en-US" b="1"/>
              <a:t>add q to N' </a:t>
            </a:r>
          </a:p>
          <a:p>
            <a:pPr algn="l"/>
            <a:r>
              <a:rPr lang="en-US" b="1"/>
              <a:t>update D(r) for all r adjacent to q and not in N' : </a:t>
            </a:r>
          </a:p>
          <a:p>
            <a:pPr algn="l"/>
            <a:r>
              <a:rPr lang="en-US" b="1">
                <a:solidFill>
                  <a:srgbClr val="FF0000"/>
                </a:solidFill>
              </a:rPr>
              <a:t>D(r) = min( D(r), D(q) + c(q,r) ) </a:t>
            </a:r>
          </a:p>
          <a:p>
            <a:pPr algn="l"/>
            <a:r>
              <a:rPr lang="en-US" b="1" i="1"/>
              <a:t>until all nodes in N'</a:t>
            </a:r>
            <a:r>
              <a:rPr lang="en-US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AE018D-84F9-41FB-AF8C-DE0728467CEA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E02839-8B4F-44A0-8061-43556F1CA344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algorithm: example</a:t>
            </a:r>
            <a:endParaRPr lang="en-US" smtClean="0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-74613" y="1506538"/>
            <a:ext cx="7064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Step</a:t>
            </a:r>
          </a:p>
          <a:p>
            <a:pPr algn="r">
              <a:spcBef>
                <a:spcPct val="0"/>
              </a:spcBef>
            </a:pPr>
            <a:r>
              <a:rPr lang="en-US" sz="2000"/>
              <a:t>0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554038" y="1516063"/>
            <a:ext cx="1716087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y, v</a:t>
            </a:r>
          </a:p>
          <a:p>
            <a:pPr algn="r">
              <a:spcBef>
                <a:spcPct val="0"/>
              </a:spcBef>
            </a:pPr>
            <a:r>
              <a:rPr lang="en-US" sz="2000"/>
              <a:t>u, x, y, v, w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FF0000"/>
                </a:solidFill>
              </a:rPr>
              <a:t>u, x, y, v, w, z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D(v),p(v)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2,u</a:t>
            </a:r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D(w),p(w)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5,u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4,x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3,y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D(x),p(x)</a:t>
            </a:r>
          </a:p>
          <a:p>
            <a:pPr algn="r">
              <a:spcBef>
                <a:spcPct val="0"/>
              </a:spcBef>
            </a:pPr>
            <a:r>
              <a:rPr lang="en-US" sz="2000"/>
              <a:t>1,u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D(y),p(y)</a:t>
            </a:r>
          </a:p>
          <a:p>
            <a:pPr algn="r">
              <a:spcBef>
                <a:spcPct val="0"/>
              </a:spcBef>
            </a:pPr>
            <a:r>
              <a:rPr lang="en-US" sz="2000">
                <a:latin typeface="Comic Sans MS" pitchFamily="66" charset="0"/>
                <a:cs typeface="Arial" charset="0"/>
              </a:rPr>
              <a:t>∞</a:t>
            </a:r>
          </a:p>
          <a:p>
            <a:pPr algn="r">
              <a:spcBef>
                <a:spcPct val="0"/>
              </a:spcBef>
            </a:pPr>
            <a:r>
              <a:rPr lang="en-US" sz="2000"/>
              <a:t>2,x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2000"/>
              <a:t>D(z),p(z)</a:t>
            </a:r>
          </a:p>
          <a:p>
            <a:pPr algn="r">
              <a:spcBef>
                <a:spcPct val="0"/>
              </a:spcBef>
            </a:pPr>
            <a:r>
              <a:rPr lang="en-US">
                <a:latin typeface="Comic Sans MS" pitchFamily="66" charset="0"/>
              </a:rPr>
              <a:t>∞ </a:t>
            </a:r>
            <a:endParaRPr lang="en-US" sz="2000"/>
          </a:p>
          <a:p>
            <a:pPr algn="r">
              <a:spcBef>
                <a:spcPct val="0"/>
              </a:spcBef>
            </a:pPr>
            <a:r>
              <a:rPr lang="en-US">
                <a:latin typeface="Comic Sans MS" pitchFamily="66" charset="0"/>
              </a:rPr>
              <a:t>∞ </a:t>
            </a:r>
            <a:endParaRPr lang="en-US" sz="2000"/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  <a:p>
            <a:pPr algn="r">
              <a:spcBef>
                <a:spcPct val="0"/>
              </a:spcBef>
            </a:pPr>
            <a:r>
              <a:rPr lang="en-US" sz="2000"/>
              <a:t>4,y</a:t>
            </a: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02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613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tr-TR"/>
          </a:p>
        </p:txBody>
      </p:sp>
      <p:sp>
        <p:nvSpPr>
          <p:cNvPr id="16404" name="Line 16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05" name="Line 166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6406" name="Line 167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6407" name="Group 168"/>
          <p:cNvGrpSpPr>
            <a:grpSpLocks/>
          </p:cNvGrpSpPr>
          <p:nvPr/>
        </p:nvGrpSpPr>
        <p:grpSpPr bwMode="auto">
          <a:xfrm>
            <a:off x="627063" y="3738563"/>
            <a:ext cx="3571875" cy="2236787"/>
            <a:chOff x="3162" y="1071"/>
            <a:chExt cx="2250" cy="1409"/>
          </a:xfrm>
        </p:grpSpPr>
        <p:sp>
          <p:nvSpPr>
            <p:cNvPr id="16409" name="Freeform 169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0" name="Freeform 170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1" name="Oval 171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2" name="Line 172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3" name="Line 173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4" name="Rectangle 174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15" name="Oval 175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6" name="Oval 176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7" name="Line 177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8" name="Line 178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19" name="Rectangle 179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20" name="Oval 180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1" name="Oval 181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2" name="Line 182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3" name="Line 183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4" name="Rectangle 184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25" name="Oval 185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6" name="Oval 186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7" name="Line 187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8" name="Line 188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29" name="Rectangle 189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30" name="Oval 190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1" name="Oval 191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2" name="Line 192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3" name="Line 193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4" name="Rectangle 194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35" name="Oval 195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6" name="Oval 196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7" name="Line 197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8" name="Line 198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39" name="Rectangle 199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6440" name="Oval 200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1" name="Freeform 201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2" name="Freeform 202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3" name="Freeform 203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4" name="Freeform 204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5" name="Freeform 205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6" name="Freeform 206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7" name="Freeform 207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8" name="Freeform 208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49" name="Freeform 209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6450" name="Group 210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6476" name="Rectangle 21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7" name="Text Box 212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51" name="Group 213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6474" name="Rectangle 2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5" name="Text Box 215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52" name="Group 216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6472" name="Rectangle 2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3" name="Text Box 218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6453" name="Group 219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6470" name="Rectangle 22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71" name="Text Box 221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54" name="Group 222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6468" name="Rectangle 2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69" name="Text Box 224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6455" name="Group 225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6466" name="Rectangle 22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6467" name="Text Box 227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6456" name="Text Box 228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57" name="Text Box 229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58" name="Text Box 230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59" name="Text Box 231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0" name="Text Box 232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1" name="Text Box 233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2" name="Text Box 234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3" name="Text Box 235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4" name="Text Box 236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465" name="Text Box 237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6408" name="Rectangle 238"/>
          <p:cNvSpPr>
            <a:spLocks noChangeArrowheads="1"/>
          </p:cNvSpPr>
          <p:nvPr/>
        </p:nvSpPr>
        <p:spPr bwMode="auto">
          <a:xfrm>
            <a:off x="4572000" y="3454400"/>
            <a:ext cx="45720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b="1"/>
              <a:t>find q not in N' such that D(q) is a minimum </a:t>
            </a:r>
          </a:p>
          <a:p>
            <a:pPr algn="l"/>
            <a:r>
              <a:rPr lang="en-US" b="1"/>
              <a:t>add q to N' </a:t>
            </a:r>
          </a:p>
          <a:p>
            <a:pPr algn="l"/>
            <a:r>
              <a:rPr lang="en-US" b="1"/>
              <a:t>update D(r) for all r adjacent to q and not in N' : </a:t>
            </a:r>
          </a:p>
          <a:p>
            <a:pPr algn="l"/>
            <a:r>
              <a:rPr lang="en-US" b="1">
                <a:solidFill>
                  <a:srgbClr val="FF0000"/>
                </a:solidFill>
              </a:rPr>
              <a:t>D(r) = min( D(r), D(q) + c(q,r) ) </a:t>
            </a:r>
          </a:p>
          <a:p>
            <a:pPr algn="l"/>
            <a:r>
              <a:rPr lang="en-US" b="1" i="1">
                <a:solidFill>
                  <a:srgbClr val="FF0000"/>
                </a:solidFill>
              </a:rPr>
              <a:t>until all nodes in N'</a:t>
            </a:r>
            <a:r>
              <a:rPr lang="en-US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3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D44A22-5424-4206-9844-5B7C9DDEEA0B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65BB4-150A-4DE5-9DB1-0EC4FD3D2441}" type="slidenum">
              <a:rPr lang="en-US" smtClean="0">
                <a:latin typeface="Verdana" pitchFamily="34" charset="0"/>
              </a:rPr>
              <a:pPr/>
              <a:t>16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Dijkstra’s algorithm: example</a:t>
            </a:r>
          </a:p>
        </p:txBody>
      </p:sp>
      <p:sp>
        <p:nvSpPr>
          <p:cNvPr id="17414" name="Text Box 57"/>
          <p:cNvSpPr txBox="1">
            <a:spLocks noChangeArrowheads="1"/>
          </p:cNvSpPr>
          <p:nvPr/>
        </p:nvSpPr>
        <p:spPr bwMode="auto">
          <a:xfrm>
            <a:off x="577850" y="1026478"/>
            <a:ext cx="376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17415" name="Group 152"/>
          <p:cNvGrpSpPr>
            <a:grpSpLocks/>
          </p:cNvGrpSpPr>
          <p:nvPr/>
        </p:nvGrpSpPr>
        <p:grpSpPr bwMode="auto">
          <a:xfrm>
            <a:off x="4294982" y="1289685"/>
            <a:ext cx="3729037" cy="2763838"/>
            <a:chOff x="2661" y="2092"/>
            <a:chExt cx="2349" cy="1741"/>
          </a:xfrm>
        </p:grpSpPr>
        <p:sp>
          <p:nvSpPr>
            <p:cNvPr id="17475" name="Line 59"/>
            <p:cNvSpPr>
              <a:spLocks noChangeShapeType="1"/>
            </p:cNvSpPr>
            <p:nvPr/>
          </p:nvSpPr>
          <p:spPr bwMode="auto">
            <a:xfrm>
              <a:off x="3554" y="2511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76" name="Line 60"/>
            <p:cNvSpPr>
              <a:spLocks noChangeShapeType="1"/>
            </p:cNvSpPr>
            <p:nvPr/>
          </p:nvSpPr>
          <p:spPr bwMode="auto">
            <a:xfrm>
              <a:off x="2759" y="2689"/>
              <a:ext cx="2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77" name="Text Box 61"/>
            <p:cNvSpPr txBox="1">
              <a:spLocks noChangeArrowheads="1"/>
            </p:cNvSpPr>
            <p:nvPr/>
          </p:nvSpPr>
          <p:spPr bwMode="auto">
            <a:xfrm>
              <a:off x="3285" y="269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v</a:t>
              </a:r>
            </a:p>
          </p:txBody>
        </p:sp>
        <p:sp>
          <p:nvSpPr>
            <p:cNvPr id="17478" name="Text Box 62"/>
            <p:cNvSpPr txBox="1">
              <a:spLocks noChangeArrowheads="1"/>
            </p:cNvSpPr>
            <p:nvPr/>
          </p:nvSpPr>
          <p:spPr bwMode="auto">
            <a:xfrm>
              <a:off x="3278" y="287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x</a:t>
              </a:r>
            </a:p>
          </p:txBody>
        </p:sp>
        <p:sp>
          <p:nvSpPr>
            <p:cNvPr id="17479" name="Text Box 63"/>
            <p:cNvSpPr txBox="1">
              <a:spLocks noChangeArrowheads="1"/>
            </p:cNvSpPr>
            <p:nvPr/>
          </p:nvSpPr>
          <p:spPr bwMode="auto">
            <a:xfrm>
              <a:off x="3292" y="31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y</a:t>
              </a:r>
            </a:p>
          </p:txBody>
        </p:sp>
        <p:sp>
          <p:nvSpPr>
            <p:cNvPr id="17480" name="Text Box 64"/>
            <p:cNvSpPr txBox="1">
              <a:spLocks noChangeArrowheads="1"/>
            </p:cNvSpPr>
            <p:nvPr/>
          </p:nvSpPr>
          <p:spPr bwMode="auto">
            <a:xfrm>
              <a:off x="3277" y="334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w</a:t>
              </a:r>
            </a:p>
          </p:txBody>
        </p:sp>
        <p:sp>
          <p:nvSpPr>
            <p:cNvPr id="17481" name="Text Box 65"/>
            <p:cNvSpPr txBox="1">
              <a:spLocks noChangeArrowheads="1"/>
            </p:cNvSpPr>
            <p:nvPr/>
          </p:nvSpPr>
          <p:spPr bwMode="auto">
            <a:xfrm>
              <a:off x="3286" y="35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z</a:t>
              </a:r>
            </a:p>
          </p:txBody>
        </p:sp>
        <p:sp>
          <p:nvSpPr>
            <p:cNvPr id="17482" name="Text Box 66"/>
            <p:cNvSpPr txBox="1">
              <a:spLocks noChangeArrowheads="1"/>
            </p:cNvSpPr>
            <p:nvPr/>
          </p:nvSpPr>
          <p:spPr bwMode="auto">
            <a:xfrm>
              <a:off x="3650" y="2675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(u,v)</a:t>
              </a:r>
            </a:p>
          </p:txBody>
        </p:sp>
        <p:sp>
          <p:nvSpPr>
            <p:cNvPr id="17483" name="Text Box 67"/>
            <p:cNvSpPr txBox="1">
              <a:spLocks noChangeArrowheads="1"/>
            </p:cNvSpPr>
            <p:nvPr/>
          </p:nvSpPr>
          <p:spPr bwMode="auto">
            <a:xfrm>
              <a:off x="3651" y="287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(u,x)</a:t>
              </a:r>
            </a:p>
          </p:txBody>
        </p:sp>
        <p:sp>
          <p:nvSpPr>
            <p:cNvPr id="17484" name="Text Box 68"/>
            <p:cNvSpPr txBox="1">
              <a:spLocks noChangeArrowheads="1"/>
            </p:cNvSpPr>
            <p:nvPr/>
          </p:nvSpPr>
          <p:spPr bwMode="auto">
            <a:xfrm>
              <a:off x="3650" y="3128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(u,x)</a:t>
              </a:r>
            </a:p>
          </p:txBody>
        </p:sp>
        <p:sp>
          <p:nvSpPr>
            <p:cNvPr id="17485" name="Text Box 69"/>
            <p:cNvSpPr txBox="1">
              <a:spLocks noChangeArrowheads="1"/>
            </p:cNvSpPr>
            <p:nvPr/>
          </p:nvSpPr>
          <p:spPr bwMode="auto">
            <a:xfrm>
              <a:off x="3666" y="334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(u,x)</a:t>
              </a:r>
            </a:p>
          </p:txBody>
        </p:sp>
        <p:sp>
          <p:nvSpPr>
            <p:cNvPr id="17486" name="Text Box 70"/>
            <p:cNvSpPr txBox="1">
              <a:spLocks noChangeArrowheads="1"/>
            </p:cNvSpPr>
            <p:nvPr/>
          </p:nvSpPr>
          <p:spPr bwMode="auto">
            <a:xfrm>
              <a:off x="3656" y="3580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(u,x)</a:t>
              </a:r>
            </a:p>
          </p:txBody>
        </p:sp>
        <p:sp>
          <p:nvSpPr>
            <p:cNvPr id="17487" name="Text Box 71"/>
            <p:cNvSpPr txBox="1">
              <a:spLocks noChangeArrowheads="1"/>
            </p:cNvSpPr>
            <p:nvPr/>
          </p:nvSpPr>
          <p:spPr bwMode="auto">
            <a:xfrm>
              <a:off x="2661" y="2399"/>
              <a:ext cx="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destination</a:t>
              </a:r>
            </a:p>
          </p:txBody>
        </p:sp>
        <p:sp>
          <p:nvSpPr>
            <p:cNvPr id="17488" name="Text Box 72"/>
            <p:cNvSpPr txBox="1">
              <a:spLocks noChangeArrowheads="1"/>
            </p:cNvSpPr>
            <p:nvPr/>
          </p:nvSpPr>
          <p:spPr bwMode="auto">
            <a:xfrm>
              <a:off x="3634" y="2422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link</a:t>
              </a:r>
            </a:p>
          </p:txBody>
        </p:sp>
        <p:sp>
          <p:nvSpPr>
            <p:cNvPr id="17489" name="Text Box 73"/>
            <p:cNvSpPr txBox="1">
              <a:spLocks noChangeArrowheads="1"/>
            </p:cNvSpPr>
            <p:nvPr/>
          </p:nvSpPr>
          <p:spPr bwMode="auto">
            <a:xfrm>
              <a:off x="2872" y="2092"/>
              <a:ext cx="20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u="sng" dirty="0">
                  <a:solidFill>
                    <a:srgbClr val="FF0000"/>
                  </a:solidFill>
                </a:rPr>
                <a:t>Resulting forwarding table in u:</a:t>
              </a:r>
            </a:p>
          </p:txBody>
        </p:sp>
        <p:sp>
          <p:nvSpPr>
            <p:cNvPr id="17490" name="Line 74"/>
            <p:cNvSpPr>
              <a:spLocks noChangeShapeType="1"/>
            </p:cNvSpPr>
            <p:nvPr/>
          </p:nvSpPr>
          <p:spPr bwMode="auto">
            <a:xfrm>
              <a:off x="4220" y="2501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7491" name="Text Box 75"/>
            <p:cNvSpPr txBox="1">
              <a:spLocks noChangeArrowheads="1"/>
            </p:cNvSpPr>
            <p:nvPr/>
          </p:nvSpPr>
          <p:spPr bwMode="auto">
            <a:xfrm>
              <a:off x="4334" y="268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492" name="Text Box 76"/>
            <p:cNvSpPr txBox="1">
              <a:spLocks noChangeArrowheads="1"/>
            </p:cNvSpPr>
            <p:nvPr/>
          </p:nvSpPr>
          <p:spPr bwMode="auto">
            <a:xfrm>
              <a:off x="4335" y="288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7493" name="Text Box 77"/>
            <p:cNvSpPr txBox="1">
              <a:spLocks noChangeArrowheads="1"/>
            </p:cNvSpPr>
            <p:nvPr/>
          </p:nvSpPr>
          <p:spPr bwMode="auto">
            <a:xfrm>
              <a:off x="4334" y="31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494" name="Text Box 78"/>
            <p:cNvSpPr txBox="1">
              <a:spLocks noChangeArrowheads="1"/>
            </p:cNvSpPr>
            <p:nvPr/>
          </p:nvSpPr>
          <p:spPr bwMode="auto">
            <a:xfrm>
              <a:off x="4350" y="33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7495" name="Text Box 79"/>
            <p:cNvSpPr txBox="1">
              <a:spLocks noChangeArrowheads="1"/>
            </p:cNvSpPr>
            <p:nvPr/>
          </p:nvSpPr>
          <p:spPr bwMode="auto">
            <a:xfrm>
              <a:off x="4340" y="358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7496" name="Text Box 80"/>
            <p:cNvSpPr txBox="1">
              <a:spLocks noChangeArrowheads="1"/>
            </p:cNvSpPr>
            <p:nvPr/>
          </p:nvSpPr>
          <p:spPr bwMode="auto">
            <a:xfrm>
              <a:off x="4318" y="2431"/>
              <a:ext cx="6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/>
                <a:t>total cost</a:t>
              </a:r>
            </a:p>
          </p:txBody>
        </p:sp>
      </p:grpSp>
      <p:grpSp>
        <p:nvGrpSpPr>
          <p:cNvPr id="17416" name="Group 151"/>
          <p:cNvGrpSpPr>
            <a:grpSpLocks/>
          </p:cNvGrpSpPr>
          <p:nvPr/>
        </p:nvGrpSpPr>
        <p:grpSpPr bwMode="auto">
          <a:xfrm>
            <a:off x="540385" y="1407319"/>
            <a:ext cx="3244850" cy="1628775"/>
            <a:chOff x="3713" y="1373"/>
            <a:chExt cx="2044" cy="1026"/>
          </a:xfrm>
        </p:grpSpPr>
        <p:sp>
          <p:nvSpPr>
            <p:cNvPr id="17417" name="Freeform 83"/>
            <p:cNvSpPr>
              <a:spLocks/>
            </p:cNvSpPr>
            <p:nvPr/>
          </p:nvSpPr>
          <p:spPr bwMode="auto">
            <a:xfrm>
              <a:off x="3976" y="1551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8" name="Oval 84"/>
            <p:cNvSpPr>
              <a:spLocks noChangeArrowheads="1"/>
            </p:cNvSpPr>
            <p:nvPr/>
          </p:nvSpPr>
          <p:spPr bwMode="auto">
            <a:xfrm>
              <a:off x="3716" y="179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9" name="Line 85"/>
            <p:cNvSpPr>
              <a:spLocks noChangeShapeType="1"/>
            </p:cNvSpPr>
            <p:nvPr/>
          </p:nvSpPr>
          <p:spPr bwMode="auto">
            <a:xfrm>
              <a:off x="3716" y="178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0" name="Line 86"/>
            <p:cNvSpPr>
              <a:spLocks noChangeShapeType="1"/>
            </p:cNvSpPr>
            <p:nvPr/>
          </p:nvSpPr>
          <p:spPr bwMode="auto">
            <a:xfrm>
              <a:off x="4029" y="178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1" name="Rectangle 87"/>
            <p:cNvSpPr>
              <a:spLocks noChangeArrowheads="1"/>
            </p:cNvSpPr>
            <p:nvPr/>
          </p:nvSpPr>
          <p:spPr bwMode="auto">
            <a:xfrm>
              <a:off x="3716" y="178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22" name="Oval 88"/>
            <p:cNvSpPr>
              <a:spLocks noChangeArrowheads="1"/>
            </p:cNvSpPr>
            <p:nvPr/>
          </p:nvSpPr>
          <p:spPr bwMode="auto">
            <a:xfrm>
              <a:off x="3713" y="172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3" name="Oval 89"/>
            <p:cNvSpPr>
              <a:spLocks noChangeArrowheads="1"/>
            </p:cNvSpPr>
            <p:nvPr/>
          </p:nvSpPr>
          <p:spPr bwMode="auto">
            <a:xfrm>
              <a:off x="4190" y="21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4" name="Line 90"/>
            <p:cNvSpPr>
              <a:spLocks noChangeShapeType="1"/>
            </p:cNvSpPr>
            <p:nvPr/>
          </p:nvSpPr>
          <p:spPr bwMode="auto">
            <a:xfrm>
              <a:off x="4190" y="217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5" name="Line 91"/>
            <p:cNvSpPr>
              <a:spLocks noChangeShapeType="1"/>
            </p:cNvSpPr>
            <p:nvPr/>
          </p:nvSpPr>
          <p:spPr bwMode="auto">
            <a:xfrm>
              <a:off x="4503" y="217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6" name="Rectangle 92"/>
            <p:cNvSpPr>
              <a:spLocks noChangeArrowheads="1"/>
            </p:cNvSpPr>
            <p:nvPr/>
          </p:nvSpPr>
          <p:spPr bwMode="auto">
            <a:xfrm>
              <a:off x="4190" y="21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27" name="Oval 93"/>
            <p:cNvSpPr>
              <a:spLocks noChangeArrowheads="1"/>
            </p:cNvSpPr>
            <p:nvPr/>
          </p:nvSpPr>
          <p:spPr bwMode="auto">
            <a:xfrm>
              <a:off x="4187" y="21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8" name="Oval 94"/>
            <p:cNvSpPr>
              <a:spLocks noChangeArrowheads="1"/>
            </p:cNvSpPr>
            <p:nvPr/>
          </p:nvSpPr>
          <p:spPr bwMode="auto">
            <a:xfrm>
              <a:off x="4186" y="149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9" name="Line 95"/>
            <p:cNvSpPr>
              <a:spLocks noChangeShapeType="1"/>
            </p:cNvSpPr>
            <p:nvPr/>
          </p:nvSpPr>
          <p:spPr bwMode="auto">
            <a:xfrm>
              <a:off x="4186" y="148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0" name="Line 96"/>
            <p:cNvSpPr>
              <a:spLocks noChangeShapeType="1"/>
            </p:cNvSpPr>
            <p:nvPr/>
          </p:nvSpPr>
          <p:spPr bwMode="auto">
            <a:xfrm>
              <a:off x="4499" y="148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1" name="Rectangle 97"/>
            <p:cNvSpPr>
              <a:spLocks noChangeArrowheads="1"/>
            </p:cNvSpPr>
            <p:nvPr/>
          </p:nvSpPr>
          <p:spPr bwMode="auto">
            <a:xfrm>
              <a:off x="4186" y="148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32" name="Oval 98"/>
            <p:cNvSpPr>
              <a:spLocks noChangeArrowheads="1"/>
            </p:cNvSpPr>
            <p:nvPr/>
          </p:nvSpPr>
          <p:spPr bwMode="auto">
            <a:xfrm>
              <a:off x="4183" y="142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3" name="Oval 99"/>
            <p:cNvSpPr>
              <a:spLocks noChangeArrowheads="1"/>
            </p:cNvSpPr>
            <p:nvPr/>
          </p:nvSpPr>
          <p:spPr bwMode="auto">
            <a:xfrm>
              <a:off x="4869" y="1486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4" name="Line 100"/>
            <p:cNvSpPr>
              <a:spLocks noChangeShapeType="1"/>
            </p:cNvSpPr>
            <p:nvPr/>
          </p:nvSpPr>
          <p:spPr bwMode="auto">
            <a:xfrm>
              <a:off x="4869" y="14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5" name="Line 101"/>
            <p:cNvSpPr>
              <a:spLocks noChangeShapeType="1"/>
            </p:cNvSpPr>
            <p:nvPr/>
          </p:nvSpPr>
          <p:spPr bwMode="auto">
            <a:xfrm>
              <a:off x="5181" y="14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6" name="Rectangle 102"/>
            <p:cNvSpPr>
              <a:spLocks noChangeArrowheads="1"/>
            </p:cNvSpPr>
            <p:nvPr/>
          </p:nvSpPr>
          <p:spPr bwMode="auto">
            <a:xfrm>
              <a:off x="4869" y="1479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37" name="Oval 103"/>
            <p:cNvSpPr>
              <a:spLocks noChangeArrowheads="1"/>
            </p:cNvSpPr>
            <p:nvPr/>
          </p:nvSpPr>
          <p:spPr bwMode="auto">
            <a:xfrm>
              <a:off x="4872" y="1423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8" name="Oval 104"/>
            <p:cNvSpPr>
              <a:spLocks noChangeArrowheads="1"/>
            </p:cNvSpPr>
            <p:nvPr/>
          </p:nvSpPr>
          <p:spPr bwMode="auto">
            <a:xfrm>
              <a:off x="4879" y="217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39" name="Line 105"/>
            <p:cNvSpPr>
              <a:spLocks noChangeShapeType="1"/>
            </p:cNvSpPr>
            <p:nvPr/>
          </p:nvSpPr>
          <p:spPr bwMode="auto">
            <a:xfrm>
              <a:off x="4879" y="217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0" name="Line 106"/>
            <p:cNvSpPr>
              <a:spLocks noChangeShapeType="1"/>
            </p:cNvSpPr>
            <p:nvPr/>
          </p:nvSpPr>
          <p:spPr bwMode="auto">
            <a:xfrm>
              <a:off x="5192" y="217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1" name="Rectangle 107"/>
            <p:cNvSpPr>
              <a:spLocks noChangeArrowheads="1"/>
            </p:cNvSpPr>
            <p:nvPr/>
          </p:nvSpPr>
          <p:spPr bwMode="auto">
            <a:xfrm>
              <a:off x="4879" y="217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42" name="Oval 108"/>
            <p:cNvSpPr>
              <a:spLocks noChangeArrowheads="1"/>
            </p:cNvSpPr>
            <p:nvPr/>
          </p:nvSpPr>
          <p:spPr bwMode="auto">
            <a:xfrm>
              <a:off x="4876" y="211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3" name="Oval 109"/>
            <p:cNvSpPr>
              <a:spLocks noChangeArrowheads="1"/>
            </p:cNvSpPr>
            <p:nvPr/>
          </p:nvSpPr>
          <p:spPr bwMode="auto">
            <a:xfrm>
              <a:off x="5444" y="183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4" name="Line 110"/>
            <p:cNvSpPr>
              <a:spLocks noChangeShapeType="1"/>
            </p:cNvSpPr>
            <p:nvPr/>
          </p:nvSpPr>
          <p:spPr bwMode="auto">
            <a:xfrm>
              <a:off x="5444" y="182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5" name="Line 111"/>
            <p:cNvSpPr>
              <a:spLocks noChangeShapeType="1"/>
            </p:cNvSpPr>
            <p:nvPr/>
          </p:nvSpPr>
          <p:spPr bwMode="auto">
            <a:xfrm>
              <a:off x="5757" y="182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6" name="Rectangle 112"/>
            <p:cNvSpPr>
              <a:spLocks noChangeArrowheads="1"/>
            </p:cNvSpPr>
            <p:nvPr/>
          </p:nvSpPr>
          <p:spPr bwMode="auto">
            <a:xfrm>
              <a:off x="5444" y="182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7447" name="Oval 113"/>
            <p:cNvSpPr>
              <a:spLocks noChangeArrowheads="1"/>
            </p:cNvSpPr>
            <p:nvPr/>
          </p:nvSpPr>
          <p:spPr bwMode="auto">
            <a:xfrm>
              <a:off x="5441" y="177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8" name="Freeform 114"/>
            <p:cNvSpPr>
              <a:spLocks/>
            </p:cNvSpPr>
            <p:nvPr/>
          </p:nvSpPr>
          <p:spPr bwMode="auto">
            <a:xfrm>
              <a:off x="5035" y="1578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49" name="Freeform 117"/>
            <p:cNvSpPr>
              <a:spLocks/>
            </p:cNvSpPr>
            <p:nvPr/>
          </p:nvSpPr>
          <p:spPr bwMode="auto">
            <a:xfrm>
              <a:off x="5194" y="1917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50" name="Freeform 118"/>
            <p:cNvSpPr>
              <a:spLocks/>
            </p:cNvSpPr>
            <p:nvPr/>
          </p:nvSpPr>
          <p:spPr bwMode="auto">
            <a:xfrm>
              <a:off x="4513" y="2199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51" name="Freeform 119"/>
            <p:cNvSpPr>
              <a:spLocks/>
            </p:cNvSpPr>
            <p:nvPr/>
          </p:nvSpPr>
          <p:spPr bwMode="auto">
            <a:xfrm>
              <a:off x="3922" y="1875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7452" name="Group 123"/>
            <p:cNvGrpSpPr>
              <a:grpSpLocks/>
            </p:cNvGrpSpPr>
            <p:nvPr/>
          </p:nvGrpSpPr>
          <p:grpSpPr bwMode="auto">
            <a:xfrm>
              <a:off x="3768" y="1679"/>
              <a:ext cx="199" cy="250"/>
              <a:chOff x="2957" y="2429"/>
              <a:chExt cx="202" cy="250"/>
            </a:xfrm>
          </p:grpSpPr>
          <p:sp>
            <p:nvSpPr>
              <p:cNvPr id="17473" name="Rectangle 12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74" name="Text Box 125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453" name="Group 126"/>
            <p:cNvGrpSpPr>
              <a:grpSpLocks/>
            </p:cNvGrpSpPr>
            <p:nvPr/>
          </p:nvGrpSpPr>
          <p:grpSpPr bwMode="auto">
            <a:xfrm>
              <a:off x="4938" y="2063"/>
              <a:ext cx="199" cy="250"/>
              <a:chOff x="2957" y="2429"/>
              <a:chExt cx="202" cy="250"/>
            </a:xfrm>
          </p:grpSpPr>
          <p:sp>
            <p:nvSpPr>
              <p:cNvPr id="17471" name="Rectangle 1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72" name="Text Box 128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 dirty="0">
                    <a:latin typeface="Comic Sans MS" pitchFamily="66" charset="0"/>
                  </a:rPr>
                  <a:t>y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7454" name="Group 129"/>
            <p:cNvGrpSpPr>
              <a:grpSpLocks/>
            </p:cNvGrpSpPr>
            <p:nvPr/>
          </p:nvGrpSpPr>
          <p:grpSpPr bwMode="auto">
            <a:xfrm>
              <a:off x="4242" y="2030"/>
              <a:ext cx="229" cy="288"/>
              <a:chOff x="2943" y="2399"/>
              <a:chExt cx="230" cy="288"/>
            </a:xfrm>
          </p:grpSpPr>
          <p:sp>
            <p:nvSpPr>
              <p:cNvPr id="17469" name="Rectangle 13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70" name="Text Box 131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7455" name="Group 132"/>
            <p:cNvGrpSpPr>
              <a:grpSpLocks/>
            </p:cNvGrpSpPr>
            <p:nvPr/>
          </p:nvGrpSpPr>
          <p:grpSpPr bwMode="auto">
            <a:xfrm>
              <a:off x="4919" y="1373"/>
              <a:ext cx="225" cy="250"/>
              <a:chOff x="2944" y="2429"/>
              <a:chExt cx="228" cy="250"/>
            </a:xfrm>
          </p:grpSpPr>
          <p:sp>
            <p:nvSpPr>
              <p:cNvPr id="17467" name="Rectangle 1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68" name="Text Box 134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456" name="Group 135"/>
            <p:cNvGrpSpPr>
              <a:grpSpLocks/>
            </p:cNvGrpSpPr>
            <p:nvPr/>
          </p:nvGrpSpPr>
          <p:grpSpPr bwMode="auto">
            <a:xfrm>
              <a:off x="4250" y="1373"/>
              <a:ext cx="194" cy="250"/>
              <a:chOff x="2959" y="2429"/>
              <a:chExt cx="197" cy="250"/>
            </a:xfrm>
          </p:grpSpPr>
          <p:sp>
            <p:nvSpPr>
              <p:cNvPr id="17465" name="Rectangle 1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66" name="Text Box 137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457" name="Group 138"/>
            <p:cNvGrpSpPr>
              <a:grpSpLocks/>
            </p:cNvGrpSpPr>
            <p:nvPr/>
          </p:nvGrpSpPr>
          <p:grpSpPr bwMode="auto">
            <a:xfrm>
              <a:off x="5500" y="1691"/>
              <a:ext cx="219" cy="288"/>
              <a:chOff x="2946" y="2399"/>
              <a:chExt cx="221" cy="288"/>
            </a:xfrm>
          </p:grpSpPr>
          <p:sp>
            <p:nvSpPr>
              <p:cNvPr id="17463" name="Rectangle 1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64" name="Text Box 140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7458" name="Text Box 141"/>
            <p:cNvSpPr txBox="1">
              <a:spLocks noChangeArrowheads="1"/>
            </p:cNvSpPr>
            <p:nvPr/>
          </p:nvSpPr>
          <p:spPr bwMode="auto">
            <a:xfrm>
              <a:off x="3967" y="150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59" name="Text Box 143"/>
            <p:cNvSpPr txBox="1">
              <a:spLocks noChangeArrowheads="1"/>
            </p:cNvSpPr>
            <p:nvPr/>
          </p:nvSpPr>
          <p:spPr bwMode="auto">
            <a:xfrm>
              <a:off x="3891" y="193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60" name="Text Box 145"/>
            <p:cNvSpPr txBox="1">
              <a:spLocks noChangeArrowheads="1"/>
            </p:cNvSpPr>
            <p:nvPr/>
          </p:nvSpPr>
          <p:spPr bwMode="auto">
            <a:xfrm>
              <a:off x="4647" y="216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461" name="Text Box 146"/>
            <p:cNvSpPr txBox="1">
              <a:spLocks noChangeArrowheads="1"/>
            </p:cNvSpPr>
            <p:nvPr/>
          </p:nvSpPr>
          <p:spPr bwMode="auto">
            <a:xfrm>
              <a:off x="5007" y="173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latin typeface="Comic Sans MS" pitchFamily="66" charset="0"/>
                </a:rPr>
                <a:t>1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7462" name="Text Box 147"/>
            <p:cNvSpPr txBox="1">
              <a:spLocks noChangeArrowheads="1"/>
            </p:cNvSpPr>
            <p:nvPr/>
          </p:nvSpPr>
          <p:spPr bwMode="auto">
            <a:xfrm>
              <a:off x="5356" y="200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89" name="Group 152"/>
          <p:cNvGrpSpPr>
            <a:grpSpLocks/>
          </p:cNvGrpSpPr>
          <p:nvPr/>
        </p:nvGrpSpPr>
        <p:grpSpPr bwMode="auto">
          <a:xfrm>
            <a:off x="423784" y="3144362"/>
            <a:ext cx="3656012" cy="3019426"/>
            <a:chOff x="2661" y="2092"/>
            <a:chExt cx="2303" cy="1902"/>
          </a:xfrm>
        </p:grpSpPr>
        <p:sp>
          <p:nvSpPr>
            <p:cNvPr id="90" name="Line 59"/>
            <p:cNvSpPr>
              <a:spLocks noChangeShapeType="1"/>
            </p:cNvSpPr>
            <p:nvPr/>
          </p:nvSpPr>
          <p:spPr bwMode="auto">
            <a:xfrm>
              <a:off x="3554" y="2511"/>
              <a:ext cx="10" cy="1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1" name="Line 60"/>
            <p:cNvSpPr>
              <a:spLocks noChangeShapeType="1"/>
            </p:cNvSpPr>
            <p:nvPr/>
          </p:nvSpPr>
          <p:spPr bwMode="auto">
            <a:xfrm flipV="1">
              <a:off x="2759" y="2685"/>
              <a:ext cx="1953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2957" y="2665"/>
              <a:ext cx="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A1/M1</a:t>
              </a:r>
              <a:endParaRPr lang="en-US" dirty="0"/>
            </a:p>
          </p:txBody>
        </p:sp>
        <p:sp>
          <p:nvSpPr>
            <p:cNvPr id="93" name="Text Box 62"/>
            <p:cNvSpPr txBox="1">
              <a:spLocks noChangeArrowheads="1"/>
            </p:cNvSpPr>
            <p:nvPr/>
          </p:nvSpPr>
          <p:spPr bwMode="auto">
            <a:xfrm>
              <a:off x="2982" y="2890"/>
              <a:ext cx="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A2/M2</a:t>
              </a:r>
              <a:endParaRPr lang="en-US" dirty="0"/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993" y="3074"/>
              <a:ext cx="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A3/M3</a:t>
              </a:r>
              <a:endParaRPr lang="en-US" dirty="0"/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2988" y="3252"/>
              <a:ext cx="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A4/M4</a:t>
              </a:r>
              <a:endParaRPr lang="en-US" dirty="0"/>
            </a:p>
          </p:txBody>
        </p:sp>
        <p:sp>
          <p:nvSpPr>
            <p:cNvPr id="96" name="Text Box 65"/>
            <p:cNvSpPr txBox="1">
              <a:spLocks noChangeArrowheads="1"/>
            </p:cNvSpPr>
            <p:nvPr/>
          </p:nvSpPr>
          <p:spPr bwMode="auto">
            <a:xfrm>
              <a:off x="2998" y="3454"/>
              <a:ext cx="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A5/M5</a:t>
              </a:r>
              <a:endParaRPr lang="en-US" dirty="0"/>
            </a:p>
          </p:txBody>
        </p:sp>
        <p:sp>
          <p:nvSpPr>
            <p:cNvPr id="97" name="Text Box 66"/>
            <p:cNvSpPr txBox="1">
              <a:spLocks noChangeArrowheads="1"/>
            </p:cNvSpPr>
            <p:nvPr/>
          </p:nvSpPr>
          <p:spPr bwMode="auto">
            <a:xfrm>
              <a:off x="3650" y="2675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  <p:sp>
          <p:nvSpPr>
            <p:cNvPr id="98" name="Text Box 67"/>
            <p:cNvSpPr txBox="1">
              <a:spLocks noChangeArrowheads="1"/>
            </p:cNvSpPr>
            <p:nvPr/>
          </p:nvSpPr>
          <p:spPr bwMode="auto">
            <a:xfrm>
              <a:off x="3651" y="2877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(</a:t>
              </a:r>
              <a:r>
                <a:rPr lang="en-US" dirty="0" err="1" smtClean="0"/>
                <a:t>u,v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9" name="Text Box 68"/>
            <p:cNvSpPr txBox="1">
              <a:spLocks noChangeArrowheads="1"/>
            </p:cNvSpPr>
            <p:nvPr/>
          </p:nvSpPr>
          <p:spPr bwMode="auto">
            <a:xfrm>
              <a:off x="3650" y="3083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(</a:t>
              </a:r>
              <a:r>
                <a:rPr lang="en-US" dirty="0" err="1"/>
                <a:t>u,x</a:t>
              </a:r>
              <a:r>
                <a:rPr lang="en-US" dirty="0"/>
                <a:t>)</a:t>
              </a:r>
            </a:p>
          </p:txBody>
        </p:sp>
        <p:sp>
          <p:nvSpPr>
            <p:cNvPr id="100" name="Text Box 69"/>
            <p:cNvSpPr txBox="1">
              <a:spLocks noChangeArrowheads="1"/>
            </p:cNvSpPr>
            <p:nvPr/>
          </p:nvSpPr>
          <p:spPr bwMode="auto">
            <a:xfrm>
              <a:off x="3654" y="3281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(</a:t>
              </a:r>
              <a:r>
                <a:rPr lang="en-US" dirty="0" err="1" smtClean="0"/>
                <a:t>u,y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1" name="Text Box 70"/>
            <p:cNvSpPr txBox="1">
              <a:spLocks noChangeArrowheads="1"/>
            </p:cNvSpPr>
            <p:nvPr/>
          </p:nvSpPr>
          <p:spPr bwMode="auto">
            <a:xfrm>
              <a:off x="3654" y="3470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(</a:t>
              </a:r>
              <a:r>
                <a:rPr lang="en-US" dirty="0" err="1" smtClean="0"/>
                <a:t>u,w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2" name="Text Box 71"/>
            <p:cNvSpPr txBox="1">
              <a:spLocks noChangeArrowheads="1"/>
            </p:cNvSpPr>
            <p:nvPr/>
          </p:nvSpPr>
          <p:spPr bwMode="auto">
            <a:xfrm>
              <a:off x="2661" y="2399"/>
              <a:ext cx="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/>
                <a:t>destination</a:t>
              </a:r>
            </a:p>
          </p:txBody>
        </p:sp>
        <p:sp>
          <p:nvSpPr>
            <p:cNvPr id="103" name="Text Box 72"/>
            <p:cNvSpPr txBox="1">
              <a:spLocks noChangeArrowheads="1"/>
            </p:cNvSpPr>
            <p:nvPr/>
          </p:nvSpPr>
          <p:spPr bwMode="auto">
            <a:xfrm>
              <a:off x="3634" y="2422"/>
              <a:ext cx="10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dirty="0" smtClean="0"/>
                <a:t>Link (interface)</a:t>
              </a:r>
              <a:endParaRPr lang="en-US" dirty="0"/>
            </a:p>
          </p:txBody>
        </p:sp>
        <p:sp>
          <p:nvSpPr>
            <p:cNvPr id="104" name="Text Box 73"/>
            <p:cNvSpPr txBox="1">
              <a:spLocks noChangeArrowheads="1"/>
            </p:cNvSpPr>
            <p:nvPr/>
          </p:nvSpPr>
          <p:spPr bwMode="auto">
            <a:xfrm>
              <a:off x="2872" y="2092"/>
              <a:ext cx="20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u="sng">
                  <a:solidFill>
                    <a:srgbClr val="FF0000"/>
                  </a:solidFill>
                </a:rPr>
                <a:t>Resulting forwarding table in u:</a:t>
              </a:r>
            </a:p>
          </p:txBody>
        </p:sp>
        <p:sp>
          <p:nvSpPr>
            <p:cNvPr id="105" name="Line 74"/>
            <p:cNvSpPr>
              <a:spLocks noChangeShapeType="1"/>
            </p:cNvSpPr>
            <p:nvPr/>
          </p:nvSpPr>
          <p:spPr bwMode="auto">
            <a:xfrm>
              <a:off x="4718" y="2501"/>
              <a:ext cx="6" cy="1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tr-TR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23" y="4153190"/>
            <a:ext cx="2432191" cy="1932650"/>
          </a:xfrm>
          <a:prstGeom prst="rect">
            <a:avLst/>
          </a:prstGeom>
        </p:spPr>
      </p:pic>
      <p:sp>
        <p:nvSpPr>
          <p:cNvPr id="107" name="Text Box 65"/>
          <p:cNvSpPr txBox="1">
            <a:spLocks noChangeArrowheads="1"/>
          </p:cNvSpPr>
          <p:nvPr/>
        </p:nvSpPr>
        <p:spPr bwMode="auto">
          <a:xfrm>
            <a:off x="958771" y="5571492"/>
            <a:ext cx="850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dirty="0" smtClean="0"/>
              <a:t>A6/M6</a:t>
            </a:r>
            <a:endParaRPr lang="en-US" dirty="0"/>
          </a:p>
        </p:txBody>
      </p:sp>
      <p:sp>
        <p:nvSpPr>
          <p:cNvPr id="108" name="Text Box 70"/>
          <p:cNvSpPr txBox="1">
            <a:spLocks noChangeArrowheads="1"/>
          </p:cNvSpPr>
          <p:nvPr/>
        </p:nvSpPr>
        <p:spPr bwMode="auto">
          <a:xfrm>
            <a:off x="2000171" y="5596892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dirty="0"/>
              <a:t>(</a:t>
            </a:r>
            <a:r>
              <a:rPr lang="en-US" dirty="0" err="1" smtClean="0"/>
              <a:t>u,z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9" name="Text Box 65"/>
          <p:cNvSpPr txBox="1">
            <a:spLocks noChangeArrowheads="1"/>
          </p:cNvSpPr>
          <p:nvPr/>
        </p:nvSpPr>
        <p:spPr bwMode="auto">
          <a:xfrm>
            <a:off x="969665" y="5825689"/>
            <a:ext cx="850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dirty="0" smtClean="0"/>
              <a:t>A6/M7</a:t>
            </a:r>
            <a:endParaRPr lang="en-US" dirty="0"/>
          </a:p>
        </p:txBody>
      </p:sp>
      <p:sp>
        <p:nvSpPr>
          <p:cNvPr id="110" name="Text Box 70"/>
          <p:cNvSpPr txBox="1">
            <a:spLocks noChangeArrowheads="1"/>
          </p:cNvSpPr>
          <p:nvPr/>
        </p:nvSpPr>
        <p:spPr bwMode="auto">
          <a:xfrm>
            <a:off x="2011065" y="5851089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dirty="0"/>
              <a:t>(</a:t>
            </a:r>
            <a:r>
              <a:rPr lang="en-US" dirty="0" err="1" smtClean="0"/>
              <a:t>u,z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 bwMode="auto">
          <a:xfrm rot="2547765">
            <a:off x="4073757" y="3544877"/>
            <a:ext cx="548640" cy="109093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Down Arrow 111"/>
          <p:cNvSpPr/>
          <p:nvPr/>
        </p:nvSpPr>
        <p:spPr bwMode="auto">
          <a:xfrm rot="4690260">
            <a:off x="3956841" y="4967024"/>
            <a:ext cx="548640" cy="109093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rot="1608412">
            <a:off x="3425469" y="2467044"/>
            <a:ext cx="1400889" cy="45720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4C6556-E546-4480-A367-794DA198035D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36B2BB-F2F1-4081-8F16-D69B43468F0D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Dijkstra’s algorithm, discussion</a:t>
            </a:r>
            <a:endParaRPr lang="en-US" smtClean="0"/>
          </a:p>
        </p:txBody>
      </p:sp>
      <p:sp>
        <p:nvSpPr>
          <p:cNvPr id="1338592" name="Rectangle 2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Algorithm complexity: </a:t>
            </a:r>
            <a:r>
              <a:rPr lang="en-US" sz="2800" dirty="0" smtClean="0"/>
              <a:t>n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each iteration: need to check all nodes, q, not in N’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n(n-1)/2 comparisons: </a:t>
            </a:r>
            <a:r>
              <a:rPr lang="en-US" sz="2800" dirty="0" smtClean="0">
                <a:solidFill>
                  <a:srgbClr val="FF0000"/>
                </a:solidFill>
              </a:rPr>
              <a:t>O(n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more efficient implementations possible: O(</a:t>
            </a:r>
            <a:r>
              <a:rPr lang="en-US" sz="2800" dirty="0" err="1" smtClean="0"/>
              <a:t>nlogn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Oscillations possible: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e.g., link cost = amount of carried traffic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Prefer low cost links</a:t>
            </a:r>
            <a:r>
              <a:rPr lang="en-US" sz="2800" dirty="0" smtClean="0">
                <a:sym typeface="Wingdings" pitchFamily="2" charset="2"/>
              </a:rPr>
              <a:t> increase the amount of traffic increase the link cost  now low cost links are different route has to be recomputed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E48C50-9051-4D4F-9BCC-C9CA3DB06D6B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BD9467-F2EE-404F-9978-C9135C599D5F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 Distance Vector Algorithm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>
                <a:solidFill>
                  <a:srgbClr val="FF0000"/>
                </a:solidFill>
              </a:rPr>
              <a:t>Bellman-Ford’s algorithm</a:t>
            </a:r>
            <a:endParaRPr lang="en-US" sz="3600" smtClean="0"/>
          </a:p>
          <a:p>
            <a:pPr eaLnBrk="1" hangingPunct="1"/>
            <a:r>
              <a:rPr lang="en-US" smtClean="0"/>
              <a:t>Each node receives information only from its directly connected neighbors</a:t>
            </a:r>
          </a:p>
          <a:p>
            <a:pPr eaLnBrk="1" hangingPunct="1"/>
            <a:r>
              <a:rPr lang="en-US" smtClean="0"/>
              <a:t>Iterative: Stops when there is no more information to exchange</a:t>
            </a:r>
          </a:p>
          <a:p>
            <a:pPr eaLnBrk="1" hangingPunct="1"/>
            <a:r>
              <a:rPr lang="en-US" smtClean="0"/>
              <a:t>The nodes do not have to compute at the same time (asynchronous)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6BABA6-FEFA-4775-9AA3-2427397F0AE7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8B6898-A1E9-484C-AFBD-33530B4B02CD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Comparison of LS and DV algorithms</a:t>
            </a:r>
            <a:endParaRPr lang="en-US" smtClean="0"/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Message complexity</a:t>
            </a:r>
            <a:endParaRPr lang="en-US" sz="24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LS:</a:t>
            </a:r>
            <a:r>
              <a:rPr lang="en-US" sz="2000" smtClean="0"/>
              <a:t> with n nodes, E links, O(nE) msgs sent  </a:t>
            </a:r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DV: </a:t>
            </a:r>
            <a:r>
              <a:rPr lang="en-US" sz="2000" smtClean="0"/>
              <a:t>exchange between neighbors only</a:t>
            </a:r>
          </a:p>
          <a:p>
            <a:pPr lvl="1" eaLnBrk="1" hangingPunct="1"/>
            <a:r>
              <a:rPr lang="en-US" sz="2000" smtClean="0"/>
              <a:t>convergence time varies</a:t>
            </a:r>
            <a:endParaRPr lang="en-US" sz="1800" smtClean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Speed of Convergence</a:t>
            </a:r>
            <a:endParaRPr lang="en-US" sz="24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LS:</a:t>
            </a:r>
            <a:r>
              <a:rPr lang="en-US" sz="2000" smtClean="0"/>
              <a:t> O(n</a:t>
            </a:r>
            <a:r>
              <a:rPr lang="en-US" sz="2000" b="1" baseline="30000" smtClean="0"/>
              <a:t>2</a:t>
            </a:r>
            <a:r>
              <a:rPr lang="en-US" sz="2000" smtClean="0"/>
              <a:t>) algorithm requires O(nE) msgs</a:t>
            </a:r>
          </a:p>
          <a:p>
            <a:pPr lvl="1" eaLnBrk="1" hangingPunct="1"/>
            <a:r>
              <a:rPr lang="en-US" sz="2000" smtClean="0"/>
              <a:t>may have oscillations</a:t>
            </a:r>
            <a:endParaRPr lang="en-US" sz="1800" smtClean="0"/>
          </a:p>
          <a:p>
            <a:pPr eaLnBrk="1" hangingPunct="1"/>
            <a:r>
              <a:rPr lang="en-US" sz="2000" u="sng" smtClean="0">
                <a:solidFill>
                  <a:srgbClr val="FF0000"/>
                </a:solidFill>
              </a:rPr>
              <a:t>DV</a:t>
            </a:r>
            <a:r>
              <a:rPr lang="en-US" sz="2000" smtClean="0"/>
              <a:t>: convergence time varies</a:t>
            </a:r>
          </a:p>
          <a:p>
            <a:pPr lvl="1" eaLnBrk="1" hangingPunct="1"/>
            <a:r>
              <a:rPr lang="en-US" sz="2000" smtClean="0"/>
              <a:t>may be routing loops</a:t>
            </a:r>
          </a:p>
          <a:p>
            <a:pPr lvl="1" eaLnBrk="1" hangingPunct="1"/>
            <a:r>
              <a:rPr lang="en-US" sz="2000" smtClean="0"/>
              <a:t>count-to-infinity problem</a:t>
            </a:r>
            <a:endParaRPr lang="en-US" sz="1800" smtClean="0"/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295400"/>
            <a:ext cx="4010025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Robustness:</a:t>
            </a:r>
            <a:r>
              <a:rPr lang="en-US" sz="2400" smtClean="0"/>
              <a:t> what happens if router malfunctions?</a:t>
            </a:r>
          </a:p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LS: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000" smtClean="0"/>
              <a:t>node can advertise incorrect </a:t>
            </a:r>
            <a:r>
              <a:rPr lang="en-US" sz="2000" i="1" smtClean="0">
                <a:solidFill>
                  <a:schemeClr val="accent2"/>
                </a:solidFill>
              </a:rPr>
              <a:t>link</a:t>
            </a:r>
            <a:r>
              <a:rPr lang="en-US" sz="2000" smtClean="0"/>
              <a:t> cost</a:t>
            </a:r>
          </a:p>
          <a:p>
            <a:pPr lvl="1" eaLnBrk="1" hangingPunct="1"/>
            <a:r>
              <a:rPr lang="en-US" sz="2000" smtClean="0"/>
              <a:t>each node computes only its </a:t>
            </a:r>
            <a:r>
              <a:rPr lang="en-US" sz="2000" i="1" smtClean="0"/>
              <a:t>own</a:t>
            </a:r>
            <a:r>
              <a:rPr lang="en-US" sz="2000" smtClean="0"/>
              <a:t> table</a:t>
            </a:r>
          </a:p>
          <a:p>
            <a:pPr eaLnBrk="1" hangingPunct="1">
              <a:buFontTx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DV:</a:t>
            </a:r>
            <a:endParaRPr lang="en-US" sz="2400" smtClean="0"/>
          </a:p>
          <a:p>
            <a:pPr lvl="1" eaLnBrk="1" hangingPunct="1"/>
            <a:r>
              <a:rPr lang="en-US" sz="2000" smtClean="0"/>
              <a:t>DV node can advertise incorrect </a:t>
            </a:r>
            <a:r>
              <a:rPr lang="en-US" sz="2000" i="1" smtClean="0">
                <a:solidFill>
                  <a:schemeClr val="accent2"/>
                </a:solidFill>
              </a:rPr>
              <a:t>path</a:t>
            </a:r>
            <a:r>
              <a:rPr lang="en-US" sz="2000" smtClean="0"/>
              <a:t> cost</a:t>
            </a:r>
          </a:p>
          <a:p>
            <a:pPr lvl="1" eaLnBrk="1" hangingPunct="1"/>
            <a:r>
              <a:rPr lang="en-US" sz="2000" smtClean="0"/>
              <a:t>each node’s table used by others </a:t>
            </a:r>
          </a:p>
          <a:p>
            <a:pPr lvl="2" eaLnBrk="1" hangingPunct="1"/>
            <a:r>
              <a:rPr lang="en-US" sz="1800" smtClean="0"/>
              <a:t>error propagates through the 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F45BEA-3875-4C90-A018-5C1B38C0FAC6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7536D3-13B7-482F-9371-1DBA89C492BC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does the router build the routing table?</a:t>
            </a:r>
          </a:p>
          <a:p>
            <a:pPr eaLnBrk="1" hangingPunct="1">
              <a:defRPr/>
            </a:pPr>
            <a:r>
              <a:rPr lang="en-US" dirty="0" smtClean="0"/>
              <a:t>How do you control the over all operation of the network layer?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folHlink"/>
                </a:solidFill>
              </a:rPr>
              <a:t>Getting IP addresses: DHCP</a:t>
            </a:r>
          </a:p>
          <a:p>
            <a:pPr lvl="1" eaLnBrk="1" hangingPunct="1">
              <a:defRPr/>
            </a:pPr>
            <a:r>
              <a:rPr lang="en-US" dirty="0" smtClean="0"/>
              <a:t>Routing: OSPF, BGP, RIP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Network Management: SNMP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FFC000"/>
                </a:solidFill>
              </a:rPr>
              <a:t>Errors: ICMP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CF2D7B-7BAA-4DF1-AD64-2029A13FF647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B9DC6A-1A4B-4A3D-90D3-08570EFE931E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Hierarchical Routing</a:t>
            </a:r>
            <a:endParaRPr 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administrative autonomy</a:t>
            </a:r>
            <a:endParaRPr lang="en-US" smtClean="0"/>
          </a:p>
          <a:p>
            <a:pPr eaLnBrk="1" hangingPunct="1"/>
            <a:r>
              <a:rPr lang="en-US" sz="2400" smtClean="0"/>
              <a:t>internet = network of networks</a:t>
            </a:r>
          </a:p>
          <a:p>
            <a:pPr eaLnBrk="1" hangingPunct="1"/>
            <a:r>
              <a:rPr lang="en-US" sz="2400" smtClean="0"/>
              <a:t>each network admin may want to control routing in its own network</a:t>
            </a:r>
          </a:p>
        </p:txBody>
      </p:sp>
      <p:grpSp>
        <p:nvGrpSpPr>
          <p:cNvPr id="2" name="Group 871"/>
          <p:cNvGrpSpPr>
            <a:grpSpLocks/>
          </p:cNvGrpSpPr>
          <p:nvPr/>
        </p:nvGrpSpPr>
        <p:grpSpPr bwMode="auto">
          <a:xfrm>
            <a:off x="4989513" y="1639888"/>
            <a:ext cx="3470275" cy="4168775"/>
            <a:chOff x="3143" y="1033"/>
            <a:chExt cx="2186" cy="2626"/>
          </a:xfrm>
        </p:grpSpPr>
        <p:sp>
          <p:nvSpPr>
            <p:cNvPr id="32057" name="Freeform 553"/>
            <p:cNvSpPr>
              <a:spLocks/>
            </p:cNvSpPr>
            <p:nvPr/>
          </p:nvSpPr>
          <p:spPr bwMode="auto">
            <a:xfrm>
              <a:off x="4227" y="2178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58" name="Freeform 554"/>
            <p:cNvSpPr>
              <a:spLocks/>
            </p:cNvSpPr>
            <p:nvPr/>
          </p:nvSpPr>
          <p:spPr bwMode="auto">
            <a:xfrm>
              <a:off x="4239" y="1217"/>
              <a:ext cx="1090" cy="658"/>
            </a:xfrm>
            <a:custGeom>
              <a:avLst/>
              <a:gdLst>
                <a:gd name="T0" fmla="*/ 1748 w 765"/>
                <a:gd name="T1" fmla="*/ 42 h 459"/>
                <a:gd name="T2" fmla="*/ 1185 w 765"/>
                <a:gd name="T3" fmla="*/ 294 h 459"/>
                <a:gd name="T4" fmla="*/ 396 w 765"/>
                <a:gd name="T5" fmla="*/ 421 h 459"/>
                <a:gd name="T6" fmla="*/ 57 w 765"/>
                <a:gd name="T7" fmla="*/ 1421 h 459"/>
                <a:gd name="T8" fmla="*/ 741 w 765"/>
                <a:gd name="T9" fmla="*/ 1874 h 459"/>
                <a:gd name="T10" fmla="*/ 1425 w 765"/>
                <a:gd name="T11" fmla="*/ 1801 h 459"/>
                <a:gd name="T12" fmla="*/ 2405 w 765"/>
                <a:gd name="T13" fmla="*/ 1874 h 459"/>
                <a:gd name="T14" fmla="*/ 2878 w 765"/>
                <a:gd name="T15" fmla="*/ 1834 h 459"/>
                <a:gd name="T16" fmla="*/ 3098 w 765"/>
                <a:gd name="T17" fmla="*/ 1570 h 459"/>
                <a:gd name="T18" fmla="*/ 3092 w 765"/>
                <a:gd name="T19" fmla="*/ 668 h 459"/>
                <a:gd name="T20" fmla="*/ 2729 w 765"/>
                <a:gd name="T21" fmla="*/ 143 h 459"/>
                <a:gd name="T22" fmla="*/ 1748 w 765"/>
                <a:gd name="T23" fmla="*/ 42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59" name="Freeform 555"/>
            <p:cNvSpPr>
              <a:spLocks/>
            </p:cNvSpPr>
            <p:nvPr/>
          </p:nvSpPr>
          <p:spPr bwMode="auto">
            <a:xfrm>
              <a:off x="3143" y="1033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32060" name="Group 556"/>
            <p:cNvGrpSpPr>
              <a:grpSpLocks/>
            </p:cNvGrpSpPr>
            <p:nvPr/>
          </p:nvGrpSpPr>
          <p:grpSpPr bwMode="auto">
            <a:xfrm>
              <a:off x="3198" y="1874"/>
              <a:ext cx="919" cy="588"/>
              <a:chOff x="2889" y="1631"/>
              <a:chExt cx="980" cy="743"/>
            </a:xfrm>
          </p:grpSpPr>
          <p:sp>
            <p:nvSpPr>
              <p:cNvPr id="32067" name="Rectangle 55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68" name="AutoShape 55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solidFill>
                    <a:srgbClr val="00CCFF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2061" name="Line 728"/>
            <p:cNvSpPr>
              <a:spLocks noChangeShapeType="1"/>
            </p:cNvSpPr>
            <p:nvPr/>
          </p:nvSpPr>
          <p:spPr bwMode="auto">
            <a:xfrm>
              <a:off x="3864" y="2312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62" name="Line 751"/>
            <p:cNvSpPr>
              <a:spLocks noChangeShapeType="1"/>
            </p:cNvSpPr>
            <p:nvPr/>
          </p:nvSpPr>
          <p:spPr bwMode="auto">
            <a:xfrm>
              <a:off x="4050" y="1586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63" name="Freeform 753"/>
            <p:cNvSpPr>
              <a:spLocks/>
            </p:cNvSpPr>
            <p:nvPr/>
          </p:nvSpPr>
          <p:spPr bwMode="auto">
            <a:xfrm>
              <a:off x="3348" y="2742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64" name="Line 866"/>
            <p:cNvSpPr>
              <a:spLocks noChangeShapeType="1"/>
            </p:cNvSpPr>
            <p:nvPr/>
          </p:nvSpPr>
          <p:spPr bwMode="auto">
            <a:xfrm flipH="1">
              <a:off x="4411" y="1804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65" name="Line 867"/>
            <p:cNvSpPr>
              <a:spLocks noChangeShapeType="1"/>
            </p:cNvSpPr>
            <p:nvPr/>
          </p:nvSpPr>
          <p:spPr bwMode="auto">
            <a:xfrm flipH="1">
              <a:off x="4783" y="1804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066" name="Line 724"/>
            <p:cNvSpPr>
              <a:spLocks noChangeShapeType="1"/>
            </p:cNvSpPr>
            <p:nvPr/>
          </p:nvSpPr>
          <p:spPr bwMode="auto">
            <a:xfrm flipV="1">
              <a:off x="4396" y="2523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" name="Group 868"/>
          <p:cNvGrpSpPr>
            <a:grpSpLocks/>
          </p:cNvGrpSpPr>
          <p:nvPr/>
        </p:nvGrpSpPr>
        <p:grpSpPr bwMode="auto">
          <a:xfrm>
            <a:off x="5103813" y="1658938"/>
            <a:ext cx="3021012" cy="3981450"/>
            <a:chOff x="3189" y="1069"/>
            <a:chExt cx="1903" cy="2508"/>
          </a:xfrm>
        </p:grpSpPr>
        <p:grpSp>
          <p:nvGrpSpPr>
            <p:cNvPr id="32017" name="Group 590"/>
            <p:cNvGrpSpPr>
              <a:grpSpLocks/>
            </p:cNvGrpSpPr>
            <p:nvPr/>
          </p:nvGrpSpPr>
          <p:grpSpPr bwMode="auto">
            <a:xfrm>
              <a:off x="3189" y="1364"/>
              <a:ext cx="436" cy="114"/>
              <a:chOff x="3072" y="739"/>
              <a:chExt cx="652" cy="146"/>
            </a:xfrm>
          </p:grpSpPr>
          <p:pic>
            <p:nvPicPr>
              <p:cNvPr id="32054" name="Picture 591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055" name="Line 59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56" name="Line 59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pic>
          <p:nvPicPr>
            <p:cNvPr id="32018" name="Picture 594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1183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019" name="Group 595"/>
            <p:cNvGrpSpPr>
              <a:grpSpLocks/>
            </p:cNvGrpSpPr>
            <p:nvPr/>
          </p:nvGrpSpPr>
          <p:grpSpPr bwMode="auto">
            <a:xfrm>
              <a:off x="3846" y="1069"/>
              <a:ext cx="256" cy="269"/>
              <a:chOff x="2870" y="1518"/>
              <a:chExt cx="292" cy="320"/>
            </a:xfrm>
          </p:grpSpPr>
          <p:graphicFrame>
            <p:nvGraphicFramePr>
              <p:cNvPr id="32052" name="Object 59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8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0" name="Object 5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53" name="Object 59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9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0" name="Object 5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020" name="Group 729"/>
            <p:cNvGrpSpPr>
              <a:grpSpLocks/>
            </p:cNvGrpSpPr>
            <p:nvPr/>
          </p:nvGrpSpPr>
          <p:grpSpPr bwMode="auto">
            <a:xfrm>
              <a:off x="3390" y="1979"/>
              <a:ext cx="209" cy="224"/>
              <a:chOff x="2870" y="1518"/>
              <a:chExt cx="292" cy="320"/>
            </a:xfrm>
          </p:grpSpPr>
          <p:graphicFrame>
            <p:nvGraphicFramePr>
              <p:cNvPr id="32050" name="Object 73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0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0" name="Object 7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51" name="Object 73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1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0" name="Object 7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021" name="Object 750"/>
            <p:cNvGraphicFramePr>
              <a:graphicFrameLocks noChangeAspect="1"/>
            </p:cNvGraphicFramePr>
            <p:nvPr/>
          </p:nvGraphicFramePr>
          <p:xfrm>
            <a:off x="3660" y="2006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2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7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006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022" name="Group 755"/>
            <p:cNvGrpSpPr>
              <a:grpSpLocks/>
            </p:cNvGrpSpPr>
            <p:nvPr/>
          </p:nvGrpSpPr>
          <p:grpSpPr bwMode="auto">
            <a:xfrm>
              <a:off x="4702" y="3292"/>
              <a:ext cx="125" cy="230"/>
              <a:chOff x="4180" y="783"/>
              <a:chExt cx="150" cy="307"/>
            </a:xfrm>
          </p:grpSpPr>
          <p:sp>
            <p:nvSpPr>
              <p:cNvPr id="32042" name="AutoShape 75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43" name="Rectangle 75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44" name="Rectangle 75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45" name="AutoShape 75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46" name="Line 76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047" name="Line 76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048" name="Rectangle 76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49" name="Rectangle 76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32023" name="Object 818"/>
            <p:cNvGraphicFramePr>
              <a:graphicFrameLocks noChangeAspect="1"/>
            </p:cNvGraphicFramePr>
            <p:nvPr/>
          </p:nvGraphicFramePr>
          <p:xfrm>
            <a:off x="3417" y="31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3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Object 8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31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24" name="Object 819"/>
            <p:cNvGraphicFramePr>
              <a:graphicFrameLocks noChangeAspect="1"/>
            </p:cNvGraphicFramePr>
            <p:nvPr/>
          </p:nvGraphicFramePr>
          <p:xfrm>
            <a:off x="3521" y="290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0" name="Object 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290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25" name="Object 820"/>
            <p:cNvGraphicFramePr>
              <a:graphicFrameLocks noChangeAspect="1"/>
            </p:cNvGraphicFramePr>
            <p:nvPr/>
          </p:nvGraphicFramePr>
          <p:xfrm>
            <a:off x="3689" y="3261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0" name="Object 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3261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26" name="Object 821"/>
            <p:cNvGraphicFramePr>
              <a:graphicFrameLocks noChangeAspect="1"/>
            </p:cNvGraphicFramePr>
            <p:nvPr/>
          </p:nvGraphicFramePr>
          <p:xfrm>
            <a:off x="3903" y="3263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6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0" name="Object 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3263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027" name="Group 822"/>
            <p:cNvGrpSpPr>
              <a:grpSpLocks/>
            </p:cNvGrpSpPr>
            <p:nvPr/>
          </p:nvGrpSpPr>
          <p:grpSpPr bwMode="auto">
            <a:xfrm>
              <a:off x="4475" y="3342"/>
              <a:ext cx="172" cy="215"/>
              <a:chOff x="2870" y="1518"/>
              <a:chExt cx="292" cy="320"/>
            </a:xfrm>
          </p:grpSpPr>
          <p:graphicFrame>
            <p:nvGraphicFramePr>
              <p:cNvPr id="32040" name="Object 82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7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0" name="Object 8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41" name="Object 82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8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8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028" name="Group 825"/>
            <p:cNvGrpSpPr>
              <a:grpSpLocks/>
            </p:cNvGrpSpPr>
            <p:nvPr/>
          </p:nvGrpSpPr>
          <p:grpSpPr bwMode="auto">
            <a:xfrm>
              <a:off x="4191" y="3374"/>
              <a:ext cx="220" cy="203"/>
              <a:chOff x="2870" y="1518"/>
              <a:chExt cx="292" cy="320"/>
            </a:xfrm>
          </p:grpSpPr>
          <p:graphicFrame>
            <p:nvGraphicFramePr>
              <p:cNvPr id="32038" name="Object 8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9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0" name="Object 8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039" name="Object 8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0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0" name="Object 8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029" name="Group 848"/>
            <p:cNvGrpSpPr>
              <a:grpSpLocks/>
            </p:cNvGrpSpPr>
            <p:nvPr/>
          </p:nvGrpSpPr>
          <p:grpSpPr bwMode="auto">
            <a:xfrm>
              <a:off x="4961" y="3136"/>
              <a:ext cx="131" cy="258"/>
              <a:chOff x="4180" y="783"/>
              <a:chExt cx="150" cy="307"/>
            </a:xfrm>
          </p:grpSpPr>
          <p:sp>
            <p:nvSpPr>
              <p:cNvPr id="32030" name="AutoShape 84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31" name="Rectangle 85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32" name="Rectangle 85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33" name="AutoShape 85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34" name="Line 85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035" name="Line 85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036" name="Rectangle 85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2037" name="Rectangle 85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869"/>
          <p:cNvGrpSpPr>
            <a:grpSpLocks/>
          </p:cNvGrpSpPr>
          <p:nvPr/>
        </p:nvGrpSpPr>
        <p:grpSpPr bwMode="auto">
          <a:xfrm>
            <a:off x="5454650" y="1822450"/>
            <a:ext cx="2538413" cy="3589338"/>
            <a:chOff x="3418" y="1154"/>
            <a:chExt cx="1599" cy="2261"/>
          </a:xfrm>
        </p:grpSpPr>
        <p:grpSp>
          <p:nvGrpSpPr>
            <p:cNvPr id="31879" name="Group 559"/>
            <p:cNvGrpSpPr>
              <a:grpSpLocks/>
            </p:cNvGrpSpPr>
            <p:nvPr/>
          </p:nvGrpSpPr>
          <p:grpSpPr bwMode="auto">
            <a:xfrm>
              <a:off x="3640" y="1154"/>
              <a:ext cx="212" cy="335"/>
              <a:chOff x="3796" y="1043"/>
              <a:chExt cx="865" cy="1237"/>
            </a:xfrm>
          </p:grpSpPr>
          <p:sp>
            <p:nvSpPr>
              <p:cNvPr id="31987" name="Line 5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88" name="Line 5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89" name="Line 5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0" name="Line 5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1" name="Line 5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2" name="Line 5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3" name="Line 5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4" name="Line 5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5" name="Line 5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6" name="Line 5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7" name="Line 5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8" name="Line 5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1999" name="Line 5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2000" name="Line 5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sp>
            <p:nvSpPr>
              <p:cNvPr id="32001" name="Line 5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tr-TR"/>
              </a:p>
            </p:txBody>
          </p:sp>
          <p:grpSp>
            <p:nvGrpSpPr>
              <p:cNvPr id="32002" name="Group 5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13" name="Line 5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4" name="Line 5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5" name="Line 5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6" name="Line 5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32003" name="Group 5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2009" name="Line 5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0" name="Line 5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1" name="Line 5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12" name="Line 5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  <p:grpSp>
            <p:nvGrpSpPr>
              <p:cNvPr id="32004" name="Group 5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2005" name="Line 5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06" name="Line 5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07" name="Line 5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  <p:sp>
              <p:nvSpPr>
                <p:cNvPr id="32008" name="Line 5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880" name="Group 696"/>
            <p:cNvGrpSpPr>
              <a:grpSpLocks/>
            </p:cNvGrpSpPr>
            <p:nvPr/>
          </p:nvGrpSpPr>
          <p:grpSpPr bwMode="auto">
            <a:xfrm>
              <a:off x="3832" y="1529"/>
              <a:ext cx="220" cy="100"/>
              <a:chOff x="3600" y="219"/>
              <a:chExt cx="360" cy="175"/>
            </a:xfrm>
          </p:grpSpPr>
          <p:sp>
            <p:nvSpPr>
              <p:cNvPr id="31974" name="Oval 6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75" name="Line 6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76" name="Line 6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77" name="Rectangle 7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78" name="Oval 7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979" name="Group 7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84" name="Line 7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85" name="Line 7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86" name="Line 7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980" name="Group 7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81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82" name="Line 7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83" name="Line 7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881" name="Group 710"/>
            <p:cNvGrpSpPr>
              <a:grpSpLocks/>
            </p:cNvGrpSpPr>
            <p:nvPr/>
          </p:nvGrpSpPr>
          <p:grpSpPr bwMode="auto">
            <a:xfrm>
              <a:off x="3639" y="2253"/>
              <a:ext cx="220" cy="100"/>
              <a:chOff x="3600" y="219"/>
              <a:chExt cx="360" cy="175"/>
            </a:xfrm>
          </p:grpSpPr>
          <p:sp>
            <p:nvSpPr>
              <p:cNvPr id="31961" name="Oval 7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62" name="Line 7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63" name="Line 7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64" name="Rectangle 7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65" name="Oval 7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966" name="Group 7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71" name="Line 7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72" name="Line 7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73" name="Line 7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967" name="Group 7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68" name="Line 7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69" name="Line 7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70" name="Line 7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882" name="Group 732"/>
            <p:cNvGrpSpPr>
              <a:grpSpLocks/>
            </p:cNvGrpSpPr>
            <p:nvPr/>
          </p:nvGrpSpPr>
          <p:grpSpPr bwMode="auto">
            <a:xfrm>
              <a:off x="3418" y="2211"/>
              <a:ext cx="139" cy="194"/>
              <a:chOff x="2556" y="2689"/>
              <a:chExt cx="183" cy="255"/>
            </a:xfrm>
          </p:grpSpPr>
          <p:pic>
            <p:nvPicPr>
              <p:cNvPr id="31944" name="Picture 733" descr="31u_bnrz[1]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45" name="Freeform 73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46" name="Freeform 73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47" name="Freeform 73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48" name="Freeform 73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49" name="Freeform 73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0" name="Freeform 73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1" name="Freeform 74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2" name="Freeform 74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3" name="Freeform 74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4" name="Freeform 74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5" name="Freeform 74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6" name="Freeform 74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7" name="Freeform 74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8" name="Freeform 74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9" name="Freeform 74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60" name="Freeform 74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1883" name="Line 752"/>
            <p:cNvSpPr>
              <a:spLocks noChangeShapeType="1"/>
            </p:cNvSpPr>
            <p:nvPr/>
          </p:nvSpPr>
          <p:spPr bwMode="auto">
            <a:xfrm>
              <a:off x="3777" y="1478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84" name="Line 754"/>
            <p:cNvSpPr>
              <a:spLocks noChangeShapeType="1"/>
            </p:cNvSpPr>
            <p:nvPr/>
          </p:nvSpPr>
          <p:spPr bwMode="auto">
            <a:xfrm rot="-5400000">
              <a:off x="4757" y="3206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85" name="Line 764"/>
            <p:cNvSpPr>
              <a:spLocks noChangeShapeType="1"/>
            </p:cNvSpPr>
            <p:nvPr/>
          </p:nvSpPr>
          <p:spPr bwMode="auto">
            <a:xfrm rot="5400000" flipV="1">
              <a:off x="4849" y="3383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86" name="Line 765"/>
            <p:cNvSpPr>
              <a:spLocks noChangeShapeType="1"/>
            </p:cNvSpPr>
            <p:nvPr/>
          </p:nvSpPr>
          <p:spPr bwMode="auto">
            <a:xfrm rot="-5400000">
              <a:off x="4966" y="3179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1887" name="Group 766"/>
            <p:cNvGrpSpPr>
              <a:grpSpLocks/>
            </p:cNvGrpSpPr>
            <p:nvPr/>
          </p:nvGrpSpPr>
          <p:grpSpPr bwMode="auto">
            <a:xfrm>
              <a:off x="4701" y="2996"/>
              <a:ext cx="316" cy="148"/>
              <a:chOff x="3600" y="219"/>
              <a:chExt cx="360" cy="175"/>
            </a:xfrm>
          </p:grpSpPr>
          <p:sp>
            <p:nvSpPr>
              <p:cNvPr id="31931" name="Oval 76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32" name="Line 76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33" name="Line 76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34" name="Rectangle 77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35" name="Oval 77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936" name="Group 77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41" name="Line 7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42" name="Line 7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43" name="Line 7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937" name="Group 77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38" name="Line 7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39" name="Line 7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40" name="Line 7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888" name="Group 794"/>
            <p:cNvGrpSpPr>
              <a:grpSpLocks/>
            </p:cNvGrpSpPr>
            <p:nvPr/>
          </p:nvGrpSpPr>
          <p:grpSpPr bwMode="auto">
            <a:xfrm>
              <a:off x="3768" y="3014"/>
              <a:ext cx="316" cy="148"/>
              <a:chOff x="3600" y="219"/>
              <a:chExt cx="360" cy="175"/>
            </a:xfrm>
          </p:grpSpPr>
          <p:sp>
            <p:nvSpPr>
              <p:cNvPr id="31918" name="Oval 79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19" name="Line 79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20" name="Line 79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921" name="Rectangle 79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922" name="Oval 79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923" name="Group 80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928" name="Line 8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29" name="Line 8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30" name="Line 8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924" name="Group 80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25" name="Line 8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26" name="Line 8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927" name="Line 8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1889" name="Line 811"/>
            <p:cNvSpPr>
              <a:spLocks noChangeShapeType="1"/>
            </p:cNvSpPr>
            <p:nvPr/>
          </p:nvSpPr>
          <p:spPr bwMode="auto">
            <a:xfrm flipH="1">
              <a:off x="3642" y="2931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0" name="Line 812"/>
            <p:cNvSpPr>
              <a:spLocks noChangeShapeType="1"/>
            </p:cNvSpPr>
            <p:nvPr/>
          </p:nvSpPr>
          <p:spPr bwMode="auto">
            <a:xfrm>
              <a:off x="3658" y="2963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1" name="Line 813"/>
            <p:cNvSpPr>
              <a:spLocks noChangeShapeType="1"/>
            </p:cNvSpPr>
            <p:nvPr/>
          </p:nvSpPr>
          <p:spPr bwMode="auto">
            <a:xfrm>
              <a:off x="3570" y="3175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2" name="Line 814"/>
            <p:cNvSpPr>
              <a:spLocks noChangeShapeType="1"/>
            </p:cNvSpPr>
            <p:nvPr/>
          </p:nvSpPr>
          <p:spPr bwMode="auto">
            <a:xfrm>
              <a:off x="3729" y="322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3" name="Line 815"/>
            <p:cNvSpPr>
              <a:spLocks noChangeShapeType="1"/>
            </p:cNvSpPr>
            <p:nvPr/>
          </p:nvSpPr>
          <p:spPr bwMode="auto">
            <a:xfrm flipH="1">
              <a:off x="3880" y="3167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4" name="Line 816"/>
            <p:cNvSpPr>
              <a:spLocks noChangeShapeType="1"/>
            </p:cNvSpPr>
            <p:nvPr/>
          </p:nvSpPr>
          <p:spPr bwMode="auto">
            <a:xfrm>
              <a:off x="3762" y="3223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5" name="Line 817"/>
            <p:cNvSpPr>
              <a:spLocks noChangeShapeType="1"/>
            </p:cNvSpPr>
            <p:nvPr/>
          </p:nvSpPr>
          <p:spPr bwMode="auto">
            <a:xfrm flipH="1" flipV="1">
              <a:off x="4012" y="32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31896" name="Group 828"/>
            <p:cNvGrpSpPr>
              <a:grpSpLocks/>
            </p:cNvGrpSpPr>
            <p:nvPr/>
          </p:nvGrpSpPr>
          <p:grpSpPr bwMode="auto">
            <a:xfrm>
              <a:off x="4290" y="3130"/>
              <a:ext cx="183" cy="255"/>
              <a:chOff x="2556" y="2689"/>
              <a:chExt cx="183" cy="255"/>
            </a:xfrm>
          </p:grpSpPr>
          <p:pic>
            <p:nvPicPr>
              <p:cNvPr id="31901" name="Picture 829" descr="31u_bnrz[1]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902" name="Freeform 83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3" name="Freeform 83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4" name="Freeform 83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5" name="Freeform 83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6" name="Freeform 83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7" name="Freeform 83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8" name="Freeform 83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09" name="Freeform 83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0" name="Freeform 83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1" name="Freeform 83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2" name="Freeform 84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3" name="Freeform 84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4" name="Freeform 84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5" name="Freeform 84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6" name="Freeform 84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17" name="Freeform 84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1897" name="Line 846"/>
            <p:cNvSpPr>
              <a:spLocks noChangeShapeType="1"/>
            </p:cNvSpPr>
            <p:nvPr/>
          </p:nvSpPr>
          <p:spPr bwMode="auto">
            <a:xfrm>
              <a:off x="4063" y="3139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8" name="Line 847"/>
            <p:cNvSpPr>
              <a:spLocks noChangeShapeType="1"/>
            </p:cNvSpPr>
            <p:nvPr/>
          </p:nvSpPr>
          <p:spPr bwMode="auto">
            <a:xfrm>
              <a:off x="3716" y="3098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9" name="Line 857"/>
            <p:cNvSpPr>
              <a:spLocks noChangeShapeType="1"/>
            </p:cNvSpPr>
            <p:nvPr/>
          </p:nvSpPr>
          <p:spPr bwMode="auto">
            <a:xfrm flipH="1">
              <a:off x="3772" y="2167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900" name="Line 863"/>
            <p:cNvSpPr>
              <a:spLocks noChangeShapeType="1"/>
            </p:cNvSpPr>
            <p:nvPr/>
          </p:nvSpPr>
          <p:spPr bwMode="auto">
            <a:xfrm flipV="1">
              <a:off x="3526" y="2308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1" name="Group 870"/>
          <p:cNvGrpSpPr>
            <a:grpSpLocks/>
          </p:cNvGrpSpPr>
          <p:nvPr/>
        </p:nvGrpSpPr>
        <p:grpSpPr bwMode="auto">
          <a:xfrm>
            <a:off x="6443663" y="2190750"/>
            <a:ext cx="1590675" cy="2716213"/>
            <a:chOff x="4059" y="1380"/>
            <a:chExt cx="1002" cy="1711"/>
          </a:xfrm>
        </p:grpSpPr>
        <p:grpSp>
          <p:nvGrpSpPr>
            <p:cNvPr id="31755" name="Group 598"/>
            <p:cNvGrpSpPr>
              <a:grpSpLocks/>
            </p:cNvGrpSpPr>
            <p:nvPr/>
          </p:nvGrpSpPr>
          <p:grpSpPr bwMode="auto">
            <a:xfrm>
              <a:off x="4304" y="2253"/>
              <a:ext cx="228" cy="108"/>
              <a:chOff x="3600" y="219"/>
              <a:chExt cx="360" cy="175"/>
            </a:xfrm>
          </p:grpSpPr>
          <p:sp>
            <p:nvSpPr>
              <p:cNvPr id="31866" name="Oval 59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67" name="Line 60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68" name="Line 60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69" name="Rectangle 60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70" name="Oval 60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71" name="Group 60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76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77" name="Line 6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78" name="Line 6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72" name="Group 60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73" name="Line 6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74" name="Line 6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75" name="Line 6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56" name="Group 612"/>
            <p:cNvGrpSpPr>
              <a:grpSpLocks/>
            </p:cNvGrpSpPr>
            <p:nvPr/>
          </p:nvGrpSpPr>
          <p:grpSpPr bwMode="auto">
            <a:xfrm>
              <a:off x="4528" y="2429"/>
              <a:ext cx="228" cy="108"/>
              <a:chOff x="3600" y="219"/>
              <a:chExt cx="360" cy="175"/>
            </a:xfrm>
          </p:grpSpPr>
          <p:sp>
            <p:nvSpPr>
              <p:cNvPr id="31853" name="Oval 6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54" name="Line 6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55" name="Line 6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56" name="Rectangle 6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57" name="Oval 6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58" name="Group 6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63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64" name="Line 6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65" name="Line 6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59" name="Group 6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60" name="Line 6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61" name="Line 6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62" name="Line 6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57" name="Group 626"/>
            <p:cNvGrpSpPr>
              <a:grpSpLocks/>
            </p:cNvGrpSpPr>
            <p:nvPr/>
          </p:nvGrpSpPr>
          <p:grpSpPr bwMode="auto">
            <a:xfrm>
              <a:off x="4704" y="2261"/>
              <a:ext cx="228" cy="108"/>
              <a:chOff x="3600" y="219"/>
              <a:chExt cx="360" cy="175"/>
            </a:xfrm>
          </p:grpSpPr>
          <p:sp>
            <p:nvSpPr>
              <p:cNvPr id="31840" name="Oval 6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41" name="Line 6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42" name="Line 6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43" name="Rectangle 6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44" name="Oval 6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45" name="Group 6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50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51" name="Line 6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52" name="Line 6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46" name="Group 6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47" name="Line 6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48" name="Line 6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49" name="Line 6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58" name="Group 640"/>
            <p:cNvGrpSpPr>
              <a:grpSpLocks/>
            </p:cNvGrpSpPr>
            <p:nvPr/>
          </p:nvGrpSpPr>
          <p:grpSpPr bwMode="auto">
            <a:xfrm>
              <a:off x="4367" y="1532"/>
              <a:ext cx="221" cy="101"/>
              <a:chOff x="3600" y="219"/>
              <a:chExt cx="360" cy="175"/>
            </a:xfrm>
          </p:grpSpPr>
          <p:sp>
            <p:nvSpPr>
              <p:cNvPr id="31827" name="Oval 6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28" name="Line 6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29" name="Line 6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30" name="Rectangle 6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31" name="Oval 6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32" name="Group 6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37" name="Line 6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38" name="Line 6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39" name="Line 6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33" name="Group 6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34" name="Line 6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35" name="Line 6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36" name="Line 6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59" name="Group 654"/>
            <p:cNvGrpSpPr>
              <a:grpSpLocks/>
            </p:cNvGrpSpPr>
            <p:nvPr/>
          </p:nvGrpSpPr>
          <p:grpSpPr bwMode="auto">
            <a:xfrm>
              <a:off x="4366" y="1693"/>
              <a:ext cx="228" cy="108"/>
              <a:chOff x="3600" y="219"/>
              <a:chExt cx="360" cy="175"/>
            </a:xfrm>
          </p:grpSpPr>
          <p:sp>
            <p:nvSpPr>
              <p:cNvPr id="31814" name="Oval 6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15" name="Line 6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16" name="Line 6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17" name="Rectangle 6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18" name="Oval 6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19" name="Group 6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24" name="Line 6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25" name="Line 6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26" name="Line 6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20" name="Group 6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21" name="Line 6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22" name="Line 6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23" name="Line 6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60" name="Group 668"/>
            <p:cNvGrpSpPr>
              <a:grpSpLocks/>
            </p:cNvGrpSpPr>
            <p:nvPr/>
          </p:nvGrpSpPr>
          <p:grpSpPr bwMode="auto">
            <a:xfrm>
              <a:off x="4666" y="1472"/>
              <a:ext cx="210" cy="97"/>
              <a:chOff x="3600" y="219"/>
              <a:chExt cx="360" cy="175"/>
            </a:xfrm>
          </p:grpSpPr>
          <p:sp>
            <p:nvSpPr>
              <p:cNvPr id="31801" name="Oval 6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02" name="Line 6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03" name="Line 6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04" name="Rectangle 6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805" name="Oval 6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806" name="Group 6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811" name="Line 6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12" name="Line 6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13" name="Line 6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807" name="Group 6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808" name="Line 6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09" name="Line 6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10" name="Line 6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grpSp>
          <p:nvGrpSpPr>
            <p:cNvPr id="31761" name="Group 682"/>
            <p:cNvGrpSpPr>
              <a:grpSpLocks/>
            </p:cNvGrpSpPr>
            <p:nvPr/>
          </p:nvGrpSpPr>
          <p:grpSpPr bwMode="auto">
            <a:xfrm>
              <a:off x="4720" y="1693"/>
              <a:ext cx="228" cy="108"/>
              <a:chOff x="3600" y="219"/>
              <a:chExt cx="360" cy="175"/>
            </a:xfrm>
          </p:grpSpPr>
          <p:sp>
            <p:nvSpPr>
              <p:cNvPr id="31788" name="Oval 6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789" name="Line 6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90" name="Line 6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91" name="Rectangle 6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792" name="Oval 6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793" name="Group 6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798" name="Line 6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99" name="Line 6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800" name="Line 6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794" name="Group 6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795" name="Line 6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96" name="Line 6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97" name="Line 6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1762" name="Line 725"/>
            <p:cNvSpPr>
              <a:spLocks noChangeShapeType="1"/>
            </p:cNvSpPr>
            <p:nvPr/>
          </p:nvSpPr>
          <p:spPr bwMode="auto">
            <a:xfrm>
              <a:off x="4474" y="2358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3" name="Line 726"/>
            <p:cNvSpPr>
              <a:spLocks noChangeShapeType="1"/>
            </p:cNvSpPr>
            <p:nvPr/>
          </p:nvSpPr>
          <p:spPr bwMode="auto">
            <a:xfrm>
              <a:off x="4535" y="2308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4" name="Line 727"/>
            <p:cNvSpPr>
              <a:spLocks noChangeShapeType="1"/>
            </p:cNvSpPr>
            <p:nvPr/>
          </p:nvSpPr>
          <p:spPr bwMode="auto">
            <a:xfrm flipV="1">
              <a:off x="4684" y="2362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grpSp>
          <p:nvGrpSpPr>
            <p:cNvPr id="31765" name="Group 780"/>
            <p:cNvGrpSpPr>
              <a:grpSpLocks/>
            </p:cNvGrpSpPr>
            <p:nvPr/>
          </p:nvGrpSpPr>
          <p:grpSpPr bwMode="auto">
            <a:xfrm>
              <a:off x="4187" y="2822"/>
              <a:ext cx="316" cy="148"/>
              <a:chOff x="3600" y="219"/>
              <a:chExt cx="360" cy="175"/>
            </a:xfrm>
          </p:grpSpPr>
          <p:sp>
            <p:nvSpPr>
              <p:cNvPr id="31775" name="Oval 78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776" name="Line 78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7" name="Line 78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778" name="Rectangle 78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sp>
            <p:nvSpPr>
              <p:cNvPr id="31779" name="Oval 78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</a:pPr>
                <a:endParaRPr lang="tr-TR" sz="2400">
                  <a:latin typeface="Times New Roman" pitchFamily="18" charset="0"/>
                </a:endParaRPr>
              </a:p>
            </p:txBody>
          </p:sp>
          <p:grpSp>
            <p:nvGrpSpPr>
              <p:cNvPr id="31780" name="Group 78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1785" name="Line 7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86" name="Line 7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87" name="Line 7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grpSp>
            <p:nvGrpSpPr>
              <p:cNvPr id="31781" name="Group 79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782" name="Line 79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83" name="Line 79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84" name="Line 79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1766" name="Line 808"/>
            <p:cNvSpPr>
              <a:spLocks noChangeShapeType="1"/>
            </p:cNvSpPr>
            <p:nvPr/>
          </p:nvSpPr>
          <p:spPr bwMode="auto">
            <a:xfrm>
              <a:off x="4470" y="2955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7" name="Line 809"/>
            <p:cNvSpPr>
              <a:spLocks noChangeShapeType="1"/>
            </p:cNvSpPr>
            <p:nvPr/>
          </p:nvSpPr>
          <p:spPr bwMode="auto">
            <a:xfrm flipV="1">
              <a:off x="4059" y="2963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8" name="Line 810"/>
            <p:cNvSpPr>
              <a:spLocks noChangeShapeType="1"/>
            </p:cNvSpPr>
            <p:nvPr/>
          </p:nvSpPr>
          <p:spPr bwMode="auto">
            <a:xfrm flipV="1">
              <a:off x="4086" y="3091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9" name="Line 858"/>
            <p:cNvSpPr>
              <a:spLocks noChangeShapeType="1"/>
            </p:cNvSpPr>
            <p:nvPr/>
          </p:nvSpPr>
          <p:spPr bwMode="auto">
            <a:xfrm flipV="1">
              <a:off x="4589" y="1526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0" name="Line 860"/>
            <p:cNvSpPr>
              <a:spLocks noChangeShapeType="1"/>
            </p:cNvSpPr>
            <p:nvPr/>
          </p:nvSpPr>
          <p:spPr bwMode="auto">
            <a:xfrm flipV="1">
              <a:off x="4596" y="1570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1" name="Line 861"/>
            <p:cNvSpPr>
              <a:spLocks noChangeShapeType="1"/>
            </p:cNvSpPr>
            <p:nvPr/>
          </p:nvSpPr>
          <p:spPr bwMode="auto">
            <a:xfrm>
              <a:off x="4818" y="1569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2" name="Line 862"/>
            <p:cNvSpPr>
              <a:spLocks noChangeShapeType="1"/>
            </p:cNvSpPr>
            <p:nvPr/>
          </p:nvSpPr>
          <p:spPr bwMode="auto">
            <a:xfrm>
              <a:off x="4600" y="1762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3" name="Line 864"/>
            <p:cNvSpPr>
              <a:spLocks noChangeShapeType="1"/>
            </p:cNvSpPr>
            <p:nvPr/>
          </p:nvSpPr>
          <p:spPr bwMode="auto">
            <a:xfrm flipV="1">
              <a:off x="4861" y="1380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4" name="Line 865"/>
            <p:cNvSpPr>
              <a:spLocks noChangeShapeType="1"/>
            </p:cNvSpPr>
            <p:nvPr/>
          </p:nvSpPr>
          <p:spPr bwMode="auto">
            <a:xfrm>
              <a:off x="4949" y="175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46B77F-B5E5-4AB5-89CD-AECBF1A154C7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9DEEA4-4B79-4964-888B-EE33A636E892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Hierarchical Routing</a:t>
            </a:r>
            <a:endParaRPr lang="en-US" smtClean="0"/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aggregate routers into regions,</a:t>
            </a:r>
            <a:r>
              <a:rPr lang="en-US" sz="2400" dirty="0" smtClean="0">
                <a:solidFill>
                  <a:srgbClr val="FF0000"/>
                </a:solidFill>
              </a:rPr>
              <a:t> “autonomous systems” (AS)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 AS is a connected group of one or more IP prefixes run by one or more network operators which has a SINGLE and CLEARLY DEFINED routing policy.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routers in same AS run same routing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“intra-AS” routing</a:t>
            </a:r>
            <a:r>
              <a:rPr lang="en-US" sz="2000" dirty="0" smtClean="0"/>
              <a:t>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routers in different AS can run different intra-AS routing protocol</a:t>
            </a:r>
            <a:endParaRPr lang="en-US" sz="2000" u="sng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u="sng" smtClean="0">
                <a:solidFill>
                  <a:srgbClr val="FF0000"/>
                </a:solidFill>
              </a:rPr>
              <a:t>Border </a:t>
            </a:r>
            <a:r>
              <a:rPr lang="en-US" sz="2400" u="sng" smtClean="0">
                <a:solidFill>
                  <a:srgbClr val="FF0000"/>
                </a:solidFill>
              </a:rPr>
              <a:t>Gateway </a:t>
            </a:r>
            <a:r>
              <a:rPr lang="en-US" sz="2400" u="sng" dirty="0" smtClean="0">
                <a:solidFill>
                  <a:srgbClr val="FF0000"/>
                </a:solidFill>
              </a:rPr>
              <a:t>router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Direct link to router in another 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6" y="1010105"/>
            <a:ext cx="8515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D90477-8B28-4B16-B2C4-E7D4C3CE1345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E7FF86-F049-449E-9EBF-85B931B01CD5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AS Hierarchy</a:t>
            </a: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6211887" y="1010105"/>
            <a:ext cx="2699884" cy="2531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tr-TR"/>
          </a:p>
        </p:txBody>
      </p:sp>
      <p:sp>
        <p:nvSpPr>
          <p:cNvPr id="1495045" name="Rectangle 5"/>
          <p:cNvSpPr>
            <a:spLocks noChangeArrowheads="1"/>
          </p:cNvSpPr>
          <p:nvPr/>
        </p:nvSpPr>
        <p:spPr bwMode="auto">
          <a:xfrm>
            <a:off x="4655344" y="4474030"/>
            <a:ext cx="2728912" cy="164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 animBg="1"/>
      <p:bldP spid="14950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5711-4162-4728-9447-4AD78836D285}" type="datetime1">
              <a:rPr lang="en-US" smtClean="0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E8AE3-809E-49E3-A953-2ADB8DA22C1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6" y="1565564"/>
            <a:ext cx="8793639" cy="44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08BC44-7223-43F9-8E9D-F236D4B54DF4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779FE-8EBF-4100-9F37-4272EDCCA24E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Intra-AS Routing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Also known as </a:t>
            </a:r>
            <a:r>
              <a:rPr lang="en-US" sz="2800" dirty="0" smtClean="0">
                <a:solidFill>
                  <a:srgbClr val="FF0000"/>
                </a:solidFill>
              </a:rPr>
              <a:t>Interior Gateway Protocols (IGP)</a:t>
            </a:r>
            <a:endParaRPr lang="en-US" sz="2800" dirty="0" smtClean="0">
              <a:solidFill>
                <a:srgbClr val="CC0000"/>
              </a:solidFill>
            </a:endParaRPr>
          </a:p>
          <a:p>
            <a:pPr eaLnBrk="1" hangingPunct="1"/>
            <a:r>
              <a:rPr lang="en-US" sz="2800" dirty="0" smtClean="0"/>
              <a:t>Most common Intra-AS routing protocols:</a:t>
            </a:r>
          </a:p>
          <a:p>
            <a:pPr lvl="1" eaLnBrk="1" hangingPunct="1"/>
            <a:r>
              <a:rPr lang="en-US" dirty="0" smtClean="0"/>
              <a:t>RIP: Routing Information Protocol: Distance Vector</a:t>
            </a:r>
            <a:endParaRPr lang="en-US" sz="2400" dirty="0" smtClean="0"/>
          </a:p>
          <a:p>
            <a:pPr lvl="1" eaLnBrk="1" hangingPunct="1"/>
            <a:r>
              <a:rPr lang="en-US" dirty="0" smtClean="0"/>
              <a:t>OSPF: Open Shortest Path First: Link State</a:t>
            </a:r>
            <a:endParaRPr lang="en-US" sz="2400" dirty="0" smtClean="0"/>
          </a:p>
          <a:p>
            <a:pPr lvl="1" eaLnBrk="1" hangingPunct="1"/>
            <a:r>
              <a:rPr lang="en-US" dirty="0" smtClean="0"/>
              <a:t>IGRP: Interior Gateway Routing Protocol (Cisco proprietary)</a:t>
            </a:r>
          </a:p>
          <a:p>
            <a:pPr lvl="1" eaLnBrk="1" hangingPunct="1"/>
            <a:r>
              <a:rPr lang="en-US" dirty="0" smtClean="0"/>
              <a:t>IS-IS: Intermediate System to Intermediate System: Link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CDA307-B283-4A85-8FBC-CC32A8AD3832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A0A25E-DCF3-4F20-A62B-A6EE094C9FED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OSPF (Open Shortest Path First)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“open”: publicly available</a:t>
            </a:r>
          </a:p>
          <a:p>
            <a:pPr eaLnBrk="1" hangingPunct="1"/>
            <a:r>
              <a:rPr lang="en-US" sz="2800" dirty="0" smtClean="0"/>
              <a:t>uses Link State algorithm </a:t>
            </a:r>
          </a:p>
          <a:p>
            <a:pPr lvl="1" eaLnBrk="1" hangingPunct="1"/>
            <a:r>
              <a:rPr lang="en-US" sz="2400" dirty="0" smtClean="0"/>
              <a:t>LS packet dissemination</a:t>
            </a:r>
          </a:p>
          <a:p>
            <a:pPr lvl="1" eaLnBrk="1" hangingPunct="1"/>
            <a:r>
              <a:rPr lang="en-US" sz="2400" dirty="0" smtClean="0"/>
              <a:t>topology map at each node</a:t>
            </a:r>
          </a:p>
          <a:p>
            <a:pPr lvl="1" eaLnBrk="1" hangingPunct="1"/>
            <a:r>
              <a:rPr lang="en-US" sz="2400" dirty="0" smtClean="0"/>
              <a:t>route computation using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</a:t>
            </a:r>
          </a:p>
          <a:p>
            <a:pPr eaLnBrk="1" hangingPunct="1"/>
            <a:r>
              <a:rPr lang="en-US" sz="2800" dirty="0" smtClean="0"/>
              <a:t>advertisements disseminated to </a:t>
            </a:r>
            <a:r>
              <a:rPr lang="en-US" sz="2800" dirty="0" smtClean="0">
                <a:solidFill>
                  <a:srgbClr val="FF0000"/>
                </a:solidFill>
              </a:rPr>
              <a:t>entire</a:t>
            </a:r>
            <a:r>
              <a:rPr lang="en-US" sz="2800" dirty="0" smtClean="0"/>
              <a:t> AS (via flooding)</a:t>
            </a:r>
          </a:p>
          <a:p>
            <a:pPr lvl="1" eaLnBrk="1" hangingPunct="1"/>
            <a:r>
              <a:rPr lang="en-US" sz="2400" dirty="0" smtClean="0"/>
              <a:t>carried in OSPF messages directly over IP (rather than TCP or UDP</a:t>
            </a:r>
            <a:endParaRPr lang="en-US" sz="32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71B4B49-C906-4616-8E80-FB021CB8967F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C5B5EA-D4DF-40FE-A59D-A19E24025588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OSPF “advanced” features (not in RIP)</a:t>
            </a:r>
            <a:endParaRPr lang="en-US" smtClean="0"/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security:</a:t>
            </a:r>
            <a:r>
              <a:rPr lang="en-US" dirty="0" smtClean="0"/>
              <a:t> all OSPF messages authenticated (to prevent malicious intrusion)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multi</a:t>
            </a:r>
            <a:r>
              <a:rPr lang="en-US" dirty="0" smtClean="0"/>
              <a:t>ple same-cost </a:t>
            </a:r>
            <a:r>
              <a:rPr lang="en-US" dirty="0" smtClean="0">
                <a:solidFill>
                  <a:srgbClr val="FF0000"/>
                </a:solidFill>
              </a:rPr>
              <a:t>path</a:t>
            </a:r>
            <a:r>
              <a:rPr lang="en-US" dirty="0" smtClean="0"/>
              <a:t>s allowed (only one path in RIP)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For each link, multiple cost metrics for different </a:t>
            </a:r>
            <a:r>
              <a:rPr lang="en-US" dirty="0" smtClean="0">
                <a:solidFill>
                  <a:srgbClr val="FF0000"/>
                </a:solidFill>
              </a:rPr>
              <a:t>TOS </a:t>
            </a:r>
            <a:r>
              <a:rPr lang="en-US" dirty="0" smtClean="0"/>
              <a:t>(e.g., satellite link cost set “low” for best effort; high for real time)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hierarchical</a:t>
            </a:r>
            <a:r>
              <a:rPr lang="en-US" dirty="0" smtClean="0"/>
              <a:t> OSPF in large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FF5BD8-7524-44C1-806D-829485838C26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306656-A6D4-4B52-9DEF-12F6DC7C324C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pic>
        <p:nvPicPr>
          <p:cNvPr id="40966" name="Picture 3" descr="04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571162"/>
            <a:ext cx="7315200" cy="4733925"/>
          </a:xfrm>
          <a:prstGeom prst="rect">
            <a:avLst/>
          </a:prstGeom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16114" y="1515974"/>
            <a:ext cx="323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/>
              <a:t>summarize” distances  to nets in own area, advertise to other Area Border routers.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7516" y="1285142"/>
            <a:ext cx="223651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/>
              <a:t>run OSPF routing </a:t>
            </a:r>
            <a:endParaRPr lang="en-US" dirty="0" smtClean="0"/>
          </a:p>
          <a:p>
            <a:pPr eaLnBrk="1" hangingPunct="1"/>
            <a:r>
              <a:rPr lang="en-US" dirty="0" smtClean="0"/>
              <a:t>limited </a:t>
            </a:r>
            <a:r>
              <a:rPr lang="en-US" dirty="0"/>
              <a:t>to backbone.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5125" y="304462"/>
            <a:ext cx="2360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 to other AS’s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686" y="5061470"/>
            <a:ext cx="5893453" cy="1061829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lvl="1" algn="l" eaLnBrk="1" hangingPunct="1"/>
            <a:r>
              <a:rPr lang="en-US" dirty="0"/>
              <a:t>Link-state advertisements only in area </a:t>
            </a:r>
          </a:p>
          <a:p>
            <a:pPr lvl="1" algn="l" eaLnBrk="1" hangingPunct="1"/>
            <a:r>
              <a:rPr lang="en-US" dirty="0"/>
              <a:t>each nodes has detailed area topology; only know direction (shortest path) to nets in other areas.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787" y="320843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local area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6686" y="114664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backbone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228" y="5407719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two-level hierarchy</a:t>
            </a:r>
            <a:endParaRPr lang="en-US" b="1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36963" y="-338"/>
            <a:ext cx="42846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3600" kern="0" dirty="0" smtClean="0"/>
              <a:t>Hierarchical OSPF</a:t>
            </a:r>
            <a:endParaRPr lang="en-US" kern="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5653480" y="2787525"/>
            <a:ext cx="769583" cy="43621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02492" y="2069972"/>
            <a:ext cx="906651" cy="868152"/>
          </a:xfrm>
          <a:prstGeom prst="rect">
            <a:avLst/>
          </a:prstGeom>
          <a:solidFill>
            <a:schemeClr val="accent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15448" y="899509"/>
            <a:ext cx="1935066" cy="43621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86851" y="601185"/>
            <a:ext cx="1935066" cy="43621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13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94010"/>
            <a:ext cx="8515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EFF74F-8699-4E2B-A564-D69F11B9ADF0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2C4728-83B8-4998-8AB8-4040EB8C0532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AS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88F624-9C7F-4CD8-9895-8D0D1F72DB4E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3189C-8969-499D-BB02-6DA28B6EE7B0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grpSp>
        <p:nvGrpSpPr>
          <p:cNvPr id="44037" name="Group 2"/>
          <p:cNvGrpSpPr>
            <a:grpSpLocks/>
          </p:cNvGrpSpPr>
          <p:nvPr/>
        </p:nvGrpSpPr>
        <p:grpSpPr bwMode="auto">
          <a:xfrm>
            <a:off x="1031875" y="4178300"/>
            <a:ext cx="6178550" cy="2249488"/>
            <a:chOff x="171" y="846"/>
            <a:chExt cx="3892" cy="1417"/>
          </a:xfrm>
        </p:grpSpPr>
        <p:sp>
          <p:nvSpPr>
            <p:cNvPr id="44041" name="Freeform 3"/>
            <p:cNvSpPr>
              <a:spLocks/>
            </p:cNvSpPr>
            <p:nvPr/>
          </p:nvSpPr>
          <p:spPr bwMode="auto">
            <a:xfrm>
              <a:off x="2581" y="1006"/>
              <a:ext cx="1482" cy="952"/>
            </a:xfrm>
            <a:custGeom>
              <a:avLst/>
              <a:gdLst>
                <a:gd name="T0" fmla="*/ 116 w 1162"/>
                <a:gd name="T1" fmla="*/ 873 h 543"/>
                <a:gd name="T2" fmla="*/ 763 w 1162"/>
                <a:gd name="T3" fmla="*/ 77 h 543"/>
                <a:gd name="T4" fmla="*/ 1950 w 1162"/>
                <a:gd name="T5" fmla="*/ 428 h 543"/>
                <a:gd name="T6" fmla="*/ 2373 w 1162"/>
                <a:gd name="T7" fmla="*/ 1289 h 543"/>
                <a:gd name="T8" fmla="*/ 2175 w 1162"/>
                <a:gd name="T9" fmla="*/ 2432 h 543"/>
                <a:gd name="T10" fmla="*/ 1215 w 1162"/>
                <a:gd name="T11" fmla="*/ 2914 h 543"/>
                <a:gd name="T12" fmla="*/ 182 w 1162"/>
                <a:gd name="T13" fmla="*/ 2367 h 543"/>
                <a:gd name="T14" fmla="*/ 116 w 1162"/>
                <a:gd name="T15" fmla="*/ 873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2" name="Freeform 4"/>
            <p:cNvSpPr>
              <a:spLocks/>
            </p:cNvSpPr>
            <p:nvPr/>
          </p:nvSpPr>
          <p:spPr bwMode="auto">
            <a:xfrm>
              <a:off x="171" y="846"/>
              <a:ext cx="1154" cy="944"/>
            </a:xfrm>
            <a:custGeom>
              <a:avLst/>
              <a:gdLst>
                <a:gd name="T0" fmla="*/ 79 w 1198"/>
                <a:gd name="T1" fmla="*/ 1660 h 451"/>
                <a:gd name="T2" fmla="*/ 161 w 1198"/>
                <a:gd name="T3" fmla="*/ 814 h 451"/>
                <a:gd name="T4" fmla="*/ 401 w 1198"/>
                <a:gd name="T5" fmla="*/ 452 h 451"/>
                <a:gd name="T6" fmla="*/ 883 w 1198"/>
                <a:gd name="T7" fmla="*/ 228 h 451"/>
                <a:gd name="T8" fmla="*/ 1056 w 1198"/>
                <a:gd name="T9" fmla="*/ 1804 h 451"/>
                <a:gd name="T10" fmla="*/ 795 w 1198"/>
                <a:gd name="T11" fmla="*/ 3784 h 451"/>
                <a:gd name="T12" fmla="*/ 275 w 1198"/>
                <a:gd name="T13" fmla="*/ 3899 h 451"/>
                <a:gd name="T14" fmla="*/ 33 w 1198"/>
                <a:gd name="T15" fmla="*/ 3089 h 451"/>
                <a:gd name="T16" fmla="*/ 79 w 1198"/>
                <a:gd name="T17" fmla="*/ 1660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3" name="Freeform 5"/>
            <p:cNvSpPr>
              <a:spLocks/>
            </p:cNvSpPr>
            <p:nvPr/>
          </p:nvSpPr>
          <p:spPr bwMode="auto">
            <a:xfrm>
              <a:off x="916" y="1527"/>
              <a:ext cx="1846" cy="736"/>
            </a:xfrm>
            <a:custGeom>
              <a:avLst/>
              <a:gdLst>
                <a:gd name="T0" fmla="*/ 246 w 1583"/>
                <a:gd name="T1" fmla="*/ 282 h 682"/>
                <a:gd name="T2" fmla="*/ 646 w 1583"/>
                <a:gd name="T3" fmla="*/ 93 h 682"/>
                <a:gd name="T4" fmla="*/ 1244 w 1583"/>
                <a:gd name="T5" fmla="*/ 26 h 682"/>
                <a:gd name="T6" fmla="*/ 1834 w 1583"/>
                <a:gd name="T7" fmla="*/ 244 h 682"/>
                <a:gd name="T8" fmla="*/ 2480 w 1583"/>
                <a:gd name="T9" fmla="*/ 539 h 682"/>
                <a:gd name="T10" fmla="*/ 2016 w 1583"/>
                <a:gd name="T11" fmla="*/ 809 h 682"/>
                <a:gd name="T12" fmla="*/ 1095 w 1583"/>
                <a:gd name="T13" fmla="*/ 824 h 682"/>
                <a:gd name="T14" fmla="*/ 141 w 1583"/>
                <a:gd name="T15" fmla="*/ 749 h 682"/>
                <a:gd name="T16" fmla="*/ 246 w 1583"/>
                <a:gd name="T17" fmla="*/ 28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4" name="Oval 6"/>
            <p:cNvSpPr>
              <a:spLocks noChangeArrowheads="1"/>
            </p:cNvSpPr>
            <p:nvPr/>
          </p:nvSpPr>
          <p:spPr bwMode="auto">
            <a:xfrm>
              <a:off x="411" y="152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5" name="Line 7"/>
            <p:cNvSpPr>
              <a:spLocks noChangeShapeType="1"/>
            </p:cNvSpPr>
            <p:nvPr/>
          </p:nvSpPr>
          <p:spPr bwMode="auto">
            <a:xfrm>
              <a:off x="411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6" name="Line 8"/>
            <p:cNvSpPr>
              <a:spLocks noChangeShapeType="1"/>
            </p:cNvSpPr>
            <p:nvPr/>
          </p:nvSpPr>
          <p:spPr bwMode="auto">
            <a:xfrm>
              <a:off x="699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7" name="Rectangle 9"/>
            <p:cNvSpPr>
              <a:spLocks noChangeArrowheads="1"/>
            </p:cNvSpPr>
            <p:nvPr/>
          </p:nvSpPr>
          <p:spPr bwMode="auto">
            <a:xfrm>
              <a:off x="411" y="1519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48" name="Oval 10"/>
            <p:cNvSpPr>
              <a:spLocks noChangeArrowheads="1"/>
            </p:cNvSpPr>
            <p:nvPr/>
          </p:nvSpPr>
          <p:spPr bwMode="auto">
            <a:xfrm>
              <a:off x="408" y="1465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49" name="Rectangle 11"/>
            <p:cNvSpPr>
              <a:spLocks noChangeArrowheads="1"/>
            </p:cNvSpPr>
            <p:nvPr/>
          </p:nvSpPr>
          <p:spPr bwMode="auto">
            <a:xfrm>
              <a:off x="488" y="1477"/>
              <a:ext cx="130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0" name="Text Box 12"/>
            <p:cNvSpPr txBox="1">
              <a:spLocks noChangeArrowheads="1"/>
            </p:cNvSpPr>
            <p:nvPr/>
          </p:nvSpPr>
          <p:spPr bwMode="auto">
            <a:xfrm>
              <a:off x="408" y="1420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3b</a:t>
              </a:r>
              <a:endParaRPr lang="en-US" sz="2400">
                <a:latin typeface="+mn-lt"/>
              </a:endParaRPr>
            </a:p>
          </p:txBody>
        </p:sp>
        <p:sp>
          <p:nvSpPr>
            <p:cNvPr id="44051" name="Oval 13"/>
            <p:cNvSpPr>
              <a:spLocks noChangeArrowheads="1"/>
            </p:cNvSpPr>
            <p:nvPr/>
          </p:nvSpPr>
          <p:spPr bwMode="auto">
            <a:xfrm>
              <a:off x="1531" y="2089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2" name="Line 14"/>
            <p:cNvSpPr>
              <a:spLocks noChangeShapeType="1"/>
            </p:cNvSpPr>
            <p:nvPr/>
          </p:nvSpPr>
          <p:spPr bwMode="auto">
            <a:xfrm>
              <a:off x="1531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3" name="Line 15"/>
            <p:cNvSpPr>
              <a:spLocks noChangeShapeType="1"/>
            </p:cNvSpPr>
            <p:nvPr/>
          </p:nvSpPr>
          <p:spPr bwMode="auto">
            <a:xfrm>
              <a:off x="1819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4" name="Rectangle 16"/>
            <p:cNvSpPr>
              <a:spLocks noChangeArrowheads="1"/>
            </p:cNvSpPr>
            <p:nvPr/>
          </p:nvSpPr>
          <p:spPr bwMode="auto">
            <a:xfrm>
              <a:off x="1531" y="2082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55" name="Oval 17"/>
            <p:cNvSpPr>
              <a:spLocks noChangeArrowheads="1"/>
            </p:cNvSpPr>
            <p:nvPr/>
          </p:nvSpPr>
          <p:spPr bwMode="auto">
            <a:xfrm>
              <a:off x="1528" y="2028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4056" name="Group 18"/>
            <p:cNvGrpSpPr>
              <a:grpSpLocks/>
            </p:cNvGrpSpPr>
            <p:nvPr/>
          </p:nvGrpSpPr>
          <p:grpSpPr bwMode="auto">
            <a:xfrm>
              <a:off x="1532" y="1978"/>
              <a:ext cx="296" cy="252"/>
              <a:chOff x="2896" y="2429"/>
              <a:chExt cx="324" cy="271"/>
            </a:xfrm>
          </p:grpSpPr>
          <p:sp>
            <p:nvSpPr>
              <p:cNvPr id="44148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9" name="Text Box 20"/>
              <p:cNvSpPr txBox="1">
                <a:spLocks noChangeArrowheads="1"/>
              </p:cNvSpPr>
              <p:nvPr/>
            </p:nvSpPr>
            <p:spPr bwMode="auto">
              <a:xfrm>
                <a:off x="2896" y="2429"/>
                <a:ext cx="32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1d</a:t>
                </a:r>
              </a:p>
            </p:txBody>
          </p:sp>
        </p:grpSp>
        <p:sp>
          <p:nvSpPr>
            <p:cNvPr id="44057" name="Oval 21"/>
            <p:cNvSpPr>
              <a:spLocks noChangeArrowheads="1"/>
            </p:cNvSpPr>
            <p:nvPr/>
          </p:nvSpPr>
          <p:spPr bwMode="auto">
            <a:xfrm>
              <a:off x="927" y="1403"/>
              <a:ext cx="288" cy="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8" name="Line 22"/>
            <p:cNvSpPr>
              <a:spLocks noChangeShapeType="1"/>
            </p:cNvSpPr>
            <p:nvPr/>
          </p:nvSpPr>
          <p:spPr bwMode="auto">
            <a:xfrm>
              <a:off x="927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59" name="Line 23"/>
            <p:cNvSpPr>
              <a:spLocks noChangeShapeType="1"/>
            </p:cNvSpPr>
            <p:nvPr/>
          </p:nvSpPr>
          <p:spPr bwMode="auto">
            <a:xfrm>
              <a:off x="1215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0" name="Rectangle 24"/>
            <p:cNvSpPr>
              <a:spLocks noChangeArrowheads="1"/>
            </p:cNvSpPr>
            <p:nvPr/>
          </p:nvSpPr>
          <p:spPr bwMode="auto">
            <a:xfrm>
              <a:off x="927" y="1397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61" name="Oval 25"/>
            <p:cNvSpPr>
              <a:spLocks noChangeArrowheads="1"/>
            </p:cNvSpPr>
            <p:nvPr/>
          </p:nvSpPr>
          <p:spPr bwMode="auto">
            <a:xfrm>
              <a:off x="924" y="1342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2" name="Rectangle 26"/>
            <p:cNvSpPr>
              <a:spLocks noChangeArrowheads="1"/>
            </p:cNvSpPr>
            <p:nvPr/>
          </p:nvSpPr>
          <p:spPr bwMode="auto">
            <a:xfrm>
              <a:off x="1004" y="1354"/>
              <a:ext cx="131" cy="10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3" name="Text Box 27"/>
            <p:cNvSpPr txBox="1">
              <a:spLocks noChangeArrowheads="1"/>
            </p:cNvSpPr>
            <p:nvPr/>
          </p:nvSpPr>
          <p:spPr bwMode="auto">
            <a:xfrm>
              <a:off x="925" y="1297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3a</a:t>
              </a:r>
              <a:endParaRPr lang="en-US" sz="2400">
                <a:latin typeface="+mn-lt"/>
              </a:endParaRPr>
            </a:p>
          </p:txBody>
        </p:sp>
        <p:sp>
          <p:nvSpPr>
            <p:cNvPr id="44064" name="Oval 28"/>
            <p:cNvSpPr>
              <a:spLocks noChangeArrowheads="1"/>
            </p:cNvSpPr>
            <p:nvPr/>
          </p:nvSpPr>
          <p:spPr bwMode="auto">
            <a:xfrm>
              <a:off x="1498" y="1721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5" name="Line 29"/>
            <p:cNvSpPr>
              <a:spLocks noChangeShapeType="1"/>
            </p:cNvSpPr>
            <p:nvPr/>
          </p:nvSpPr>
          <p:spPr bwMode="auto">
            <a:xfrm>
              <a:off x="1498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6" name="Line 30"/>
            <p:cNvSpPr>
              <a:spLocks noChangeShapeType="1"/>
            </p:cNvSpPr>
            <p:nvPr/>
          </p:nvSpPr>
          <p:spPr bwMode="auto">
            <a:xfrm>
              <a:off x="1786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67" name="Rectangle 31"/>
            <p:cNvSpPr>
              <a:spLocks noChangeArrowheads="1"/>
            </p:cNvSpPr>
            <p:nvPr/>
          </p:nvSpPr>
          <p:spPr bwMode="auto">
            <a:xfrm>
              <a:off x="1498" y="1715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68" name="Oval 32"/>
            <p:cNvSpPr>
              <a:spLocks noChangeArrowheads="1"/>
            </p:cNvSpPr>
            <p:nvPr/>
          </p:nvSpPr>
          <p:spPr bwMode="auto">
            <a:xfrm>
              <a:off x="1495" y="166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4069" name="Group 33"/>
            <p:cNvGrpSpPr>
              <a:grpSpLocks/>
            </p:cNvGrpSpPr>
            <p:nvPr/>
          </p:nvGrpSpPr>
          <p:grpSpPr bwMode="auto">
            <a:xfrm>
              <a:off x="1499" y="1612"/>
              <a:ext cx="287" cy="252"/>
              <a:chOff x="2897" y="2429"/>
              <a:chExt cx="321" cy="272"/>
            </a:xfrm>
          </p:grpSpPr>
          <p:sp>
            <p:nvSpPr>
              <p:cNvPr id="44146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7" name="Text Box 35"/>
              <p:cNvSpPr txBox="1">
                <a:spLocks noChangeArrowheads="1"/>
              </p:cNvSpPr>
              <p:nvPr/>
            </p:nvSpPr>
            <p:spPr bwMode="auto">
              <a:xfrm>
                <a:off x="2897" y="2429"/>
                <a:ext cx="32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1c</a:t>
                </a:r>
              </a:p>
            </p:txBody>
          </p:sp>
        </p:grpSp>
        <p:sp>
          <p:nvSpPr>
            <p:cNvPr id="44070" name="Line 36"/>
            <p:cNvSpPr>
              <a:spLocks noChangeShapeType="1"/>
            </p:cNvSpPr>
            <p:nvPr/>
          </p:nvSpPr>
          <p:spPr bwMode="auto">
            <a:xfrm>
              <a:off x="3149" y="1546"/>
              <a:ext cx="283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1" name="Line 37"/>
            <p:cNvSpPr>
              <a:spLocks noChangeShapeType="1"/>
            </p:cNvSpPr>
            <p:nvPr/>
          </p:nvSpPr>
          <p:spPr bwMode="auto">
            <a:xfrm>
              <a:off x="3447" y="1476"/>
              <a:ext cx="84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 flipV="1">
              <a:off x="3086" y="1435"/>
              <a:ext cx="10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3" name="Freeform 39"/>
            <p:cNvSpPr>
              <a:spLocks/>
            </p:cNvSpPr>
            <p:nvPr/>
          </p:nvSpPr>
          <p:spPr bwMode="auto">
            <a:xfrm>
              <a:off x="1817" y="2024"/>
              <a:ext cx="243" cy="76"/>
            </a:xfrm>
            <a:custGeom>
              <a:avLst/>
              <a:gdLst>
                <a:gd name="T0" fmla="*/ 0 w 264"/>
                <a:gd name="T1" fmla="*/ 65 h 82"/>
                <a:gd name="T2" fmla="*/ 206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4" name="Freeform 40"/>
            <p:cNvSpPr>
              <a:spLocks/>
            </p:cNvSpPr>
            <p:nvPr/>
          </p:nvSpPr>
          <p:spPr bwMode="auto">
            <a:xfrm>
              <a:off x="1394" y="1990"/>
              <a:ext cx="140" cy="110"/>
            </a:xfrm>
            <a:custGeom>
              <a:avLst/>
              <a:gdLst>
                <a:gd name="T0" fmla="*/ 0 w 152"/>
                <a:gd name="T1" fmla="*/ 0 h 118"/>
                <a:gd name="T2" fmla="*/ 119 w 152"/>
                <a:gd name="T3" fmla="*/ 96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5" name="Freeform 41"/>
            <p:cNvSpPr>
              <a:spLocks/>
            </p:cNvSpPr>
            <p:nvPr/>
          </p:nvSpPr>
          <p:spPr bwMode="auto">
            <a:xfrm>
              <a:off x="1508" y="1925"/>
              <a:ext cx="519" cy="77"/>
            </a:xfrm>
            <a:custGeom>
              <a:avLst/>
              <a:gdLst>
                <a:gd name="T0" fmla="*/ 0 w 564"/>
                <a:gd name="T1" fmla="*/ 0 h 82"/>
                <a:gd name="T2" fmla="*/ 440 w 564"/>
                <a:gd name="T3" fmla="*/ 68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6" name="Freeform 42"/>
            <p:cNvSpPr>
              <a:spLocks/>
            </p:cNvSpPr>
            <p:nvPr/>
          </p:nvSpPr>
          <p:spPr bwMode="auto">
            <a:xfrm>
              <a:off x="1451" y="1775"/>
              <a:ext cx="70" cy="87"/>
            </a:xfrm>
            <a:custGeom>
              <a:avLst/>
              <a:gdLst>
                <a:gd name="T0" fmla="*/ 0 w 76"/>
                <a:gd name="T1" fmla="*/ 75 h 94"/>
                <a:gd name="T2" fmla="*/ 59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7" name="Freeform 43"/>
            <p:cNvSpPr>
              <a:spLocks/>
            </p:cNvSpPr>
            <p:nvPr/>
          </p:nvSpPr>
          <p:spPr bwMode="auto">
            <a:xfrm>
              <a:off x="692" y="1426"/>
              <a:ext cx="231" cy="106"/>
            </a:xfrm>
            <a:custGeom>
              <a:avLst/>
              <a:gdLst>
                <a:gd name="T0" fmla="*/ 0 w 252"/>
                <a:gd name="T1" fmla="*/ 92 h 114"/>
                <a:gd name="T2" fmla="*/ 194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8" name="Freeform 44"/>
            <p:cNvSpPr>
              <a:spLocks/>
            </p:cNvSpPr>
            <p:nvPr/>
          </p:nvSpPr>
          <p:spPr bwMode="auto">
            <a:xfrm>
              <a:off x="1092" y="1481"/>
              <a:ext cx="409" cy="240"/>
            </a:xfrm>
            <a:custGeom>
              <a:avLst/>
              <a:gdLst>
                <a:gd name="T0" fmla="*/ 0 w 444"/>
                <a:gd name="T1" fmla="*/ 0 h 258"/>
                <a:gd name="T2" fmla="*/ 347 w 444"/>
                <a:gd name="T3" fmla="*/ 207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79" name="Freeform 45"/>
            <p:cNvSpPr>
              <a:spLocks/>
            </p:cNvSpPr>
            <p:nvPr/>
          </p:nvSpPr>
          <p:spPr bwMode="auto">
            <a:xfrm>
              <a:off x="2310" y="1591"/>
              <a:ext cx="602" cy="390"/>
            </a:xfrm>
            <a:custGeom>
              <a:avLst/>
              <a:gdLst>
                <a:gd name="T0" fmla="*/ 0 w 654"/>
                <a:gd name="T1" fmla="*/ 336 h 420"/>
                <a:gd name="T2" fmla="*/ 510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0" name="Oval 46"/>
            <p:cNvSpPr>
              <a:spLocks noChangeArrowheads="1"/>
            </p:cNvSpPr>
            <p:nvPr/>
          </p:nvSpPr>
          <p:spPr bwMode="auto">
            <a:xfrm>
              <a:off x="2861" y="1532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1" name="Line 47"/>
            <p:cNvSpPr>
              <a:spLocks noChangeShapeType="1"/>
            </p:cNvSpPr>
            <p:nvPr/>
          </p:nvSpPr>
          <p:spPr bwMode="auto">
            <a:xfrm>
              <a:off x="2861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2" name="Line 48"/>
            <p:cNvSpPr>
              <a:spLocks noChangeShapeType="1"/>
            </p:cNvSpPr>
            <p:nvPr/>
          </p:nvSpPr>
          <p:spPr bwMode="auto">
            <a:xfrm>
              <a:off x="3149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3" name="Rectangle 49"/>
            <p:cNvSpPr>
              <a:spLocks noChangeArrowheads="1"/>
            </p:cNvSpPr>
            <p:nvPr/>
          </p:nvSpPr>
          <p:spPr bwMode="auto">
            <a:xfrm>
              <a:off x="2861" y="1525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84" name="Oval 50"/>
            <p:cNvSpPr>
              <a:spLocks noChangeArrowheads="1"/>
            </p:cNvSpPr>
            <p:nvPr/>
          </p:nvSpPr>
          <p:spPr bwMode="auto">
            <a:xfrm>
              <a:off x="2858" y="147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5" name="Rectangle 51"/>
            <p:cNvSpPr>
              <a:spLocks noChangeArrowheads="1"/>
            </p:cNvSpPr>
            <p:nvPr/>
          </p:nvSpPr>
          <p:spPr bwMode="auto">
            <a:xfrm>
              <a:off x="2938" y="1482"/>
              <a:ext cx="130" cy="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86" name="Text Box 52"/>
            <p:cNvSpPr txBox="1">
              <a:spLocks noChangeArrowheads="1"/>
            </p:cNvSpPr>
            <p:nvPr/>
          </p:nvSpPr>
          <p:spPr bwMode="auto">
            <a:xfrm>
              <a:off x="2858" y="1426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2a</a:t>
              </a:r>
              <a:endParaRPr lang="en-US" sz="2400">
                <a:latin typeface="+mn-lt"/>
              </a:endParaRPr>
            </a:p>
          </p:txBody>
        </p:sp>
        <p:sp>
          <p:nvSpPr>
            <p:cNvPr id="44087" name="Text Box 53"/>
            <p:cNvSpPr txBox="1">
              <a:spLocks noChangeArrowheads="1"/>
            </p:cNvSpPr>
            <p:nvPr/>
          </p:nvSpPr>
          <p:spPr bwMode="auto">
            <a:xfrm>
              <a:off x="720" y="1507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latin typeface="+mn-lt"/>
                </a:rPr>
                <a:t>AS3</a:t>
              </a:r>
              <a:endParaRPr lang="en-US">
                <a:latin typeface="+mn-lt"/>
              </a:endParaRPr>
            </a:p>
          </p:txBody>
        </p:sp>
        <p:sp>
          <p:nvSpPr>
            <p:cNvPr id="44088" name="Text Box 54"/>
            <p:cNvSpPr txBox="1">
              <a:spLocks noChangeArrowheads="1"/>
            </p:cNvSpPr>
            <p:nvPr/>
          </p:nvSpPr>
          <p:spPr bwMode="auto">
            <a:xfrm>
              <a:off x="2360" y="1931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latin typeface="+mn-lt"/>
                </a:rPr>
                <a:t>AS1</a:t>
              </a:r>
              <a:endParaRPr lang="en-US">
                <a:latin typeface="+mn-lt"/>
              </a:endParaRPr>
            </a:p>
          </p:txBody>
        </p:sp>
        <p:sp>
          <p:nvSpPr>
            <p:cNvPr id="44089" name="Text Box 55"/>
            <p:cNvSpPr txBox="1">
              <a:spLocks noChangeArrowheads="1"/>
            </p:cNvSpPr>
            <p:nvPr/>
          </p:nvSpPr>
          <p:spPr bwMode="auto">
            <a:xfrm>
              <a:off x="3120" y="1693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>
                  <a:latin typeface="+mn-lt"/>
                </a:rPr>
                <a:t>AS2</a:t>
              </a:r>
            </a:p>
          </p:txBody>
        </p:sp>
        <p:sp>
          <p:nvSpPr>
            <p:cNvPr id="44090" name="Oval 56"/>
            <p:cNvSpPr>
              <a:spLocks noChangeArrowheads="1"/>
            </p:cNvSpPr>
            <p:nvPr/>
          </p:nvSpPr>
          <p:spPr bwMode="auto">
            <a:xfrm>
              <a:off x="1217" y="191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91" name="Line 57"/>
            <p:cNvSpPr>
              <a:spLocks noChangeShapeType="1"/>
            </p:cNvSpPr>
            <p:nvPr/>
          </p:nvSpPr>
          <p:spPr bwMode="auto">
            <a:xfrm>
              <a:off x="1217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92" name="Line 58"/>
            <p:cNvSpPr>
              <a:spLocks noChangeShapeType="1"/>
            </p:cNvSpPr>
            <p:nvPr/>
          </p:nvSpPr>
          <p:spPr bwMode="auto">
            <a:xfrm>
              <a:off x="1505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93" name="Rectangle 59"/>
            <p:cNvSpPr>
              <a:spLocks noChangeArrowheads="1"/>
            </p:cNvSpPr>
            <p:nvPr/>
          </p:nvSpPr>
          <p:spPr bwMode="auto">
            <a:xfrm>
              <a:off x="1217" y="1910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4094" name="Oval 60"/>
            <p:cNvSpPr>
              <a:spLocks noChangeArrowheads="1"/>
            </p:cNvSpPr>
            <p:nvPr/>
          </p:nvSpPr>
          <p:spPr bwMode="auto">
            <a:xfrm>
              <a:off x="1214" y="1859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95" name="Rectangle 61"/>
            <p:cNvSpPr>
              <a:spLocks noChangeArrowheads="1"/>
            </p:cNvSpPr>
            <p:nvPr/>
          </p:nvSpPr>
          <p:spPr bwMode="auto">
            <a:xfrm>
              <a:off x="1292" y="1884"/>
              <a:ext cx="131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096" name="Text Box 62"/>
            <p:cNvSpPr txBox="1">
              <a:spLocks noChangeArrowheads="1"/>
            </p:cNvSpPr>
            <p:nvPr/>
          </p:nvSpPr>
          <p:spPr bwMode="auto">
            <a:xfrm>
              <a:off x="1216" y="1808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1a</a:t>
              </a:r>
              <a:endParaRPr lang="en-US" sz="2400">
                <a:latin typeface="+mn-lt"/>
              </a:endParaRPr>
            </a:p>
          </p:txBody>
        </p:sp>
        <p:grpSp>
          <p:nvGrpSpPr>
            <p:cNvPr id="44097" name="Group 63"/>
            <p:cNvGrpSpPr>
              <a:grpSpLocks/>
            </p:cNvGrpSpPr>
            <p:nvPr/>
          </p:nvGrpSpPr>
          <p:grpSpPr bwMode="auto">
            <a:xfrm>
              <a:off x="3178" y="1320"/>
              <a:ext cx="297" cy="250"/>
              <a:chOff x="4320" y="1940"/>
              <a:chExt cx="323" cy="269"/>
            </a:xfrm>
          </p:grpSpPr>
          <p:sp>
            <p:nvSpPr>
              <p:cNvPr id="44139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0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1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2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143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4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45" name="Text Box 70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2c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4098" name="Group 71"/>
            <p:cNvGrpSpPr>
              <a:grpSpLocks/>
            </p:cNvGrpSpPr>
            <p:nvPr/>
          </p:nvGrpSpPr>
          <p:grpSpPr bwMode="auto">
            <a:xfrm>
              <a:off x="3432" y="1527"/>
              <a:ext cx="298" cy="252"/>
              <a:chOff x="4596" y="2162"/>
              <a:chExt cx="324" cy="271"/>
            </a:xfrm>
          </p:grpSpPr>
          <p:sp>
            <p:nvSpPr>
              <p:cNvPr id="44132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33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34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35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136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37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38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62"/>
                <a:ext cx="32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2b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4099" name="Group 79"/>
            <p:cNvGrpSpPr>
              <a:grpSpLocks/>
            </p:cNvGrpSpPr>
            <p:nvPr/>
          </p:nvGrpSpPr>
          <p:grpSpPr bwMode="auto">
            <a:xfrm>
              <a:off x="2022" y="1871"/>
              <a:ext cx="297" cy="252"/>
              <a:chOff x="2016" y="1980"/>
              <a:chExt cx="323" cy="271"/>
            </a:xfrm>
          </p:grpSpPr>
          <p:sp>
            <p:nvSpPr>
              <p:cNvPr id="44124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25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26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27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128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4129" name="Group 85"/>
              <p:cNvGrpSpPr>
                <a:grpSpLocks/>
              </p:cNvGrpSpPr>
              <p:nvPr/>
            </p:nvGrpSpPr>
            <p:grpSpPr bwMode="auto">
              <a:xfrm>
                <a:off x="2017" y="1980"/>
                <a:ext cx="322" cy="271"/>
                <a:chOff x="2893" y="2429"/>
                <a:chExt cx="329" cy="271"/>
              </a:xfrm>
            </p:grpSpPr>
            <p:sp>
              <p:nvSpPr>
                <p:cNvPr id="44130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413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9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1b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grpSp>
          <p:nvGrpSpPr>
            <p:cNvPr id="44100" name="Group 88"/>
            <p:cNvGrpSpPr>
              <a:grpSpLocks/>
            </p:cNvGrpSpPr>
            <p:nvPr/>
          </p:nvGrpSpPr>
          <p:grpSpPr bwMode="auto">
            <a:xfrm>
              <a:off x="554" y="1169"/>
              <a:ext cx="296" cy="250"/>
              <a:chOff x="2014" y="1980"/>
              <a:chExt cx="321" cy="269"/>
            </a:xfrm>
          </p:grpSpPr>
          <p:sp>
            <p:nvSpPr>
              <p:cNvPr id="44116" name="Oval 89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17" name="Line 90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18" name="Line 91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4119" name="Rectangle 92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4120" name="Oval 93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4121" name="Group 94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44122" name="Rectangle 9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412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3c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sp>
          <p:nvSpPr>
            <p:cNvPr id="44101" name="Line 97"/>
            <p:cNvSpPr>
              <a:spLocks noChangeShapeType="1"/>
            </p:cNvSpPr>
            <p:nvPr/>
          </p:nvSpPr>
          <p:spPr bwMode="auto">
            <a:xfrm flipH="1">
              <a:off x="578" y="1364"/>
              <a:ext cx="57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2" name="Line 98"/>
            <p:cNvSpPr>
              <a:spLocks noChangeShapeType="1"/>
            </p:cNvSpPr>
            <p:nvPr/>
          </p:nvSpPr>
          <p:spPr bwMode="auto">
            <a:xfrm>
              <a:off x="296" y="1407"/>
              <a:ext cx="133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3" name="Line 99"/>
            <p:cNvSpPr>
              <a:spLocks noChangeShapeType="1"/>
            </p:cNvSpPr>
            <p:nvPr/>
          </p:nvSpPr>
          <p:spPr bwMode="auto">
            <a:xfrm flipH="1">
              <a:off x="755" y="1077"/>
              <a:ext cx="1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4" name="Line 100"/>
            <p:cNvSpPr>
              <a:spLocks noChangeShapeType="1"/>
            </p:cNvSpPr>
            <p:nvPr/>
          </p:nvSpPr>
          <p:spPr bwMode="auto">
            <a:xfrm>
              <a:off x="498" y="1069"/>
              <a:ext cx="1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5" name="Line 101"/>
            <p:cNvSpPr>
              <a:spLocks noChangeShapeType="1"/>
            </p:cNvSpPr>
            <p:nvPr/>
          </p:nvSpPr>
          <p:spPr bwMode="auto">
            <a:xfrm flipH="1">
              <a:off x="1105" y="1155"/>
              <a:ext cx="6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6" name="Line 102"/>
            <p:cNvSpPr>
              <a:spLocks noChangeShapeType="1"/>
            </p:cNvSpPr>
            <p:nvPr/>
          </p:nvSpPr>
          <p:spPr bwMode="auto">
            <a:xfrm>
              <a:off x="3715" y="163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7" name="Line 103"/>
            <p:cNvSpPr>
              <a:spLocks noChangeShapeType="1"/>
            </p:cNvSpPr>
            <p:nvPr/>
          </p:nvSpPr>
          <p:spPr bwMode="auto">
            <a:xfrm flipV="1">
              <a:off x="3661" y="1345"/>
              <a:ext cx="24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8" name="Line 104"/>
            <p:cNvSpPr>
              <a:spLocks noChangeShapeType="1"/>
            </p:cNvSpPr>
            <p:nvPr/>
          </p:nvSpPr>
          <p:spPr bwMode="auto">
            <a:xfrm flipH="1" flipV="1">
              <a:off x="3154" y="1187"/>
              <a:ext cx="117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09" name="Line 105"/>
            <p:cNvSpPr>
              <a:spLocks noChangeShapeType="1"/>
            </p:cNvSpPr>
            <p:nvPr/>
          </p:nvSpPr>
          <p:spPr bwMode="auto">
            <a:xfrm flipH="1" flipV="1">
              <a:off x="2867" y="1282"/>
              <a:ext cx="12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0" name="Line 106"/>
            <p:cNvSpPr>
              <a:spLocks noChangeShapeType="1"/>
            </p:cNvSpPr>
            <p:nvPr/>
          </p:nvSpPr>
          <p:spPr bwMode="auto">
            <a:xfrm flipH="1">
              <a:off x="1129" y="1974"/>
              <a:ext cx="12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1" name="Line 107"/>
            <p:cNvSpPr>
              <a:spLocks noChangeShapeType="1"/>
            </p:cNvSpPr>
            <p:nvPr/>
          </p:nvSpPr>
          <p:spPr bwMode="auto">
            <a:xfrm flipH="1" flipV="1">
              <a:off x="1098" y="1880"/>
              <a:ext cx="11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2" name="Line 108"/>
            <p:cNvSpPr>
              <a:spLocks noChangeShapeType="1"/>
            </p:cNvSpPr>
            <p:nvPr/>
          </p:nvSpPr>
          <p:spPr bwMode="auto">
            <a:xfrm flipH="1">
              <a:off x="1347" y="2132"/>
              <a:ext cx="195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3" name="Line 109"/>
            <p:cNvSpPr>
              <a:spLocks noChangeShapeType="1"/>
            </p:cNvSpPr>
            <p:nvPr/>
          </p:nvSpPr>
          <p:spPr bwMode="auto">
            <a:xfrm flipV="1">
              <a:off x="1791" y="1706"/>
              <a:ext cx="21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4" name="Line 110"/>
            <p:cNvSpPr>
              <a:spLocks noChangeShapeType="1"/>
            </p:cNvSpPr>
            <p:nvPr/>
          </p:nvSpPr>
          <p:spPr bwMode="auto">
            <a:xfrm>
              <a:off x="2212" y="2053"/>
              <a:ext cx="10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4115" name="Line 111"/>
            <p:cNvSpPr>
              <a:spLocks noChangeShapeType="1"/>
            </p:cNvSpPr>
            <p:nvPr/>
          </p:nvSpPr>
          <p:spPr bwMode="auto">
            <a:xfrm>
              <a:off x="1768" y="1777"/>
              <a:ext cx="132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44038" name="Rectangle 1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Inter-AS tasks</a:t>
            </a:r>
          </a:p>
        </p:txBody>
      </p:sp>
      <p:sp>
        <p:nvSpPr>
          <p:cNvPr id="44039" name="Rectangle 11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993775"/>
            <a:ext cx="3810000" cy="292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How does router 1d in AS1 install routing table entry for some far away subnet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router should forward packet to gateway router, but which one?</a:t>
            </a:r>
          </a:p>
        </p:txBody>
      </p:sp>
      <p:sp>
        <p:nvSpPr>
          <p:cNvPr id="44040" name="Rectangle 114"/>
          <p:cNvSpPr>
            <a:spLocks noGrp="1" noChangeArrowheads="1"/>
          </p:cNvSpPr>
          <p:nvPr>
            <p:ph type="body" sz="half" idx="2"/>
          </p:nvPr>
        </p:nvSpPr>
        <p:spPr>
          <a:xfrm>
            <a:off x="4483100" y="852488"/>
            <a:ext cx="3810000" cy="392271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u="sng" dirty="0" smtClean="0">
                <a:solidFill>
                  <a:srgbClr val="FF0000"/>
                </a:solidFill>
              </a:rPr>
              <a:t>AS1 must:</a:t>
            </a:r>
          </a:p>
          <a:p>
            <a:pPr marL="457200" indent="-457200" eaLnBrk="1" hangingPunct="1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 smtClean="0"/>
              <a:t>learn which destinations are </a:t>
            </a:r>
            <a:r>
              <a:rPr lang="en-US" sz="2400" i="1" dirty="0" smtClean="0">
                <a:solidFill>
                  <a:srgbClr val="FF0000"/>
                </a:solidFill>
              </a:rPr>
              <a:t>reachable</a:t>
            </a:r>
            <a:r>
              <a:rPr lang="en-US" sz="2400" dirty="0" smtClean="0"/>
              <a:t> through AS2 and AS3</a:t>
            </a:r>
          </a:p>
          <a:p>
            <a:pPr marL="457200" indent="-457200" eaLnBrk="1" hangingPunct="1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 smtClean="0"/>
              <a:t>propagate this reachability info to all routers in AS1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Job of inter-AS routing!</a:t>
            </a:r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3194686" y="4331971"/>
            <a:ext cx="973138" cy="795338"/>
          </a:xfrm>
          <a:custGeom>
            <a:avLst/>
            <a:gdLst>
              <a:gd name="T0" fmla="*/ 18683 w 1198"/>
              <a:gd name="T1" fmla="*/ 393260 h 451"/>
              <a:gd name="T2" fmla="*/ 38178 w 1198"/>
              <a:gd name="T3" fmla="*/ 193985 h 451"/>
              <a:gd name="T4" fmla="*/ 95039 w 1198"/>
              <a:gd name="T5" fmla="*/ 105810 h 451"/>
              <a:gd name="T6" fmla="*/ 210386 w 1198"/>
              <a:gd name="T7" fmla="*/ 54668 h 451"/>
              <a:gd name="T8" fmla="*/ 251001 w 1198"/>
              <a:gd name="T9" fmla="*/ 428530 h 451"/>
              <a:gd name="T10" fmla="*/ 189266 w 1198"/>
              <a:gd name="T11" fmla="*/ 899384 h 451"/>
              <a:gd name="T12" fmla="*/ 64984 w 1198"/>
              <a:gd name="T13" fmla="*/ 924073 h 451"/>
              <a:gd name="T14" fmla="*/ 7311 w 1198"/>
              <a:gd name="T15" fmla="*/ 731852 h 451"/>
              <a:gd name="T16" fmla="*/ 18683 w 1198"/>
              <a:gd name="T17" fmla="*/ 393260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119" name="Text Box 115"/>
          <p:cNvSpPr txBox="1">
            <a:spLocks noChangeArrowheads="1"/>
          </p:cNvSpPr>
          <p:nvPr/>
        </p:nvSpPr>
        <p:spPr bwMode="auto">
          <a:xfrm>
            <a:off x="3516948" y="449548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059514-E684-4E9B-B7E1-FC4853151DFA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69EB06-69D1-4AE6-A623-7A723001EA27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166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894762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Interplay between routing, forwarding</a:t>
            </a:r>
          </a:p>
        </p:txBody>
      </p:sp>
      <p:sp>
        <p:nvSpPr>
          <p:cNvPr id="5126" name="Text Box 167"/>
          <p:cNvSpPr txBox="1">
            <a:spLocks noChangeArrowheads="1"/>
          </p:cNvSpPr>
          <p:nvPr/>
        </p:nvSpPr>
        <p:spPr bwMode="auto">
          <a:xfrm>
            <a:off x="5472113" y="1582738"/>
            <a:ext cx="3308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n-US"/>
              <a:t>Q: How does the router compute the routing table?</a:t>
            </a:r>
          </a:p>
        </p:txBody>
      </p:sp>
      <p:pic>
        <p:nvPicPr>
          <p:cNvPr id="5127" name="Picture 1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058863"/>
            <a:ext cx="4535488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67"/>
          <p:cNvSpPr txBox="1">
            <a:spLocks noChangeArrowheads="1"/>
          </p:cNvSpPr>
          <p:nvPr/>
        </p:nvSpPr>
        <p:spPr bwMode="auto">
          <a:xfrm>
            <a:off x="5580063" y="2228850"/>
            <a:ext cx="3308350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Arial" charset="0"/>
              <a:buChar char="•"/>
            </a:pPr>
            <a:r>
              <a:rPr lang="en-US"/>
              <a:t>Collect information about the network </a:t>
            </a:r>
          </a:p>
          <a:p>
            <a:pPr algn="just">
              <a:buFont typeface="Arial" charset="0"/>
              <a:buChar char="•"/>
            </a:pPr>
            <a:r>
              <a:rPr lang="en-US"/>
              <a:t>Use this information as input to a </a:t>
            </a:r>
            <a:r>
              <a:rPr lang="en-US">
                <a:solidFill>
                  <a:srgbClr val="FF0000"/>
                </a:solidFill>
              </a:rPr>
              <a:t>routing algorithm</a:t>
            </a:r>
          </a:p>
          <a:p>
            <a:pPr algn="just">
              <a:buFont typeface="Arial" charset="0"/>
              <a:buChar char="•"/>
            </a:pPr>
            <a:r>
              <a:rPr lang="en-US"/>
              <a:t>These are all slow processes (in msec scale) </a:t>
            </a:r>
          </a:p>
          <a:p>
            <a:pPr algn="just">
              <a:buFont typeface="Arial" charset="0"/>
              <a:buChar char="•"/>
            </a:pPr>
            <a:r>
              <a:rPr lang="en-US"/>
              <a:t>Can be done in software</a:t>
            </a:r>
          </a:p>
        </p:txBody>
      </p:sp>
      <p:sp>
        <p:nvSpPr>
          <p:cNvPr id="9" name="Text Box 167"/>
          <p:cNvSpPr txBox="1">
            <a:spLocks noChangeArrowheads="1"/>
          </p:cNvSpPr>
          <p:nvPr/>
        </p:nvSpPr>
        <p:spPr bwMode="auto">
          <a:xfrm>
            <a:off x="161925" y="4068763"/>
            <a:ext cx="3611563" cy="21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dirty="0" smtClean="0">
                <a:solidFill>
                  <a:srgbClr val="FF0000"/>
                </a:solidFill>
              </a:rPr>
              <a:t>Remember: 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dirty="0" smtClean="0"/>
              <a:t>Address lookup and forwarding is done for every packet 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dirty="0" smtClean="0"/>
              <a:t>nanosecond scale operation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dirty="0" smtClean="0"/>
              <a:t>done in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C4C518-11D7-4A22-A97E-AEB7E31BC139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7D9097-6F38-4883-AADE-48CDFEEE5291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121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Setting forwarding table in router 1d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607" y="1220192"/>
            <a:ext cx="8505825" cy="233045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suppose AS1 learns (via inter-AS protocol) that subnet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is reachable via AS3 (gateway 1c) but not via AS2.</a:t>
            </a:r>
          </a:p>
          <a:p>
            <a:pPr eaLnBrk="1" hangingPunct="1"/>
            <a:r>
              <a:rPr lang="en-US" sz="2000" dirty="0" smtClean="0"/>
              <a:t>inter-AS protocol propagates reachability info to all internal routers in AS1: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For all AS1 routers: if you want to forward a packet to subnet x send it to router 1c</a:t>
            </a:r>
          </a:p>
        </p:txBody>
      </p:sp>
      <p:sp>
        <p:nvSpPr>
          <p:cNvPr id="45064" name="Freeform 5"/>
          <p:cNvSpPr>
            <a:spLocks/>
          </p:cNvSpPr>
          <p:nvPr/>
        </p:nvSpPr>
        <p:spPr bwMode="auto">
          <a:xfrm>
            <a:off x="5157788" y="4186238"/>
            <a:ext cx="2352675" cy="1511299"/>
          </a:xfrm>
          <a:custGeom>
            <a:avLst/>
            <a:gdLst>
              <a:gd name="T0" fmla="*/ 184246 w 1162"/>
              <a:gd name="T1" fmla="*/ 1386054 h 543"/>
              <a:gd name="T2" fmla="*/ 1210757 w 1162"/>
              <a:gd name="T3" fmla="*/ 122463 h 543"/>
              <a:gd name="T4" fmla="*/ 3095732 w 1162"/>
              <a:gd name="T5" fmla="*/ 679111 h 543"/>
              <a:gd name="T6" fmla="*/ 3767924 w 1162"/>
              <a:gd name="T7" fmla="*/ 2045682 h 543"/>
              <a:gd name="T8" fmla="*/ 3452075 w 1162"/>
              <a:gd name="T9" fmla="*/ 3860356 h 543"/>
              <a:gd name="T10" fmla="*/ 1929517 w 1162"/>
              <a:gd name="T11" fmla="*/ 4625747 h 543"/>
              <a:gd name="T12" fmla="*/ 289529 w 1162"/>
              <a:gd name="T13" fmla="*/ 3757376 h 543"/>
              <a:gd name="T14" fmla="*/ 184246 w 1162"/>
              <a:gd name="T15" fmla="*/ 1386054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65" name="Freeform 6"/>
          <p:cNvSpPr>
            <a:spLocks/>
          </p:cNvSpPr>
          <p:nvPr/>
        </p:nvSpPr>
        <p:spPr bwMode="auto">
          <a:xfrm>
            <a:off x="1331913" y="3932238"/>
            <a:ext cx="1831975" cy="1498599"/>
          </a:xfrm>
          <a:custGeom>
            <a:avLst/>
            <a:gdLst>
              <a:gd name="T0" fmla="*/ 125394 w 1198"/>
              <a:gd name="T1" fmla="*/ 2635011 h 451"/>
              <a:gd name="T2" fmla="*/ 255375 w 1198"/>
              <a:gd name="T3" fmla="*/ 1292584 h 451"/>
              <a:gd name="T4" fmla="*/ 636145 w 1198"/>
              <a:gd name="T5" fmla="*/ 717733 h 451"/>
              <a:gd name="T6" fmla="*/ 1402271 w 1198"/>
              <a:gd name="T7" fmla="*/ 362189 h 451"/>
              <a:gd name="T8" fmla="*/ 1675997 w 1198"/>
              <a:gd name="T9" fmla="*/ 2864286 h 451"/>
              <a:gd name="T10" fmla="*/ 1261585 w 1198"/>
              <a:gd name="T11" fmla="*/ 6007691 h 451"/>
              <a:gd name="T12" fmla="*/ 435820 w 1198"/>
              <a:gd name="T13" fmla="*/ 6190447 h 451"/>
              <a:gd name="T14" fmla="*/ 51993 w 1198"/>
              <a:gd name="T15" fmla="*/ 4904509 h 451"/>
              <a:gd name="T16" fmla="*/ 125394 w 1198"/>
              <a:gd name="T17" fmla="*/ 2635011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66" name="Freeform 7"/>
          <p:cNvSpPr>
            <a:spLocks/>
          </p:cNvSpPr>
          <p:nvPr/>
        </p:nvSpPr>
        <p:spPr bwMode="auto">
          <a:xfrm>
            <a:off x="2514601" y="5013325"/>
            <a:ext cx="2930525" cy="1168400"/>
          </a:xfrm>
          <a:custGeom>
            <a:avLst/>
            <a:gdLst>
              <a:gd name="T0" fmla="*/ 390613 w 1583"/>
              <a:gd name="T1" fmla="*/ 447144 h 682"/>
              <a:gd name="T2" fmla="*/ 1025591 w 1583"/>
              <a:gd name="T3" fmla="*/ 147335 h 682"/>
              <a:gd name="T4" fmla="*/ 1975281 w 1583"/>
              <a:gd name="T5" fmla="*/ 41117 h 682"/>
              <a:gd name="T6" fmla="*/ 2912013 w 1583"/>
              <a:gd name="T7" fmla="*/ 387182 h 682"/>
              <a:gd name="T8" fmla="*/ 3937604 w 1583"/>
              <a:gd name="T9" fmla="*/ 854885 h 682"/>
              <a:gd name="T10" fmla="*/ 3200807 w 1583"/>
              <a:gd name="T11" fmla="*/ 1284897 h 682"/>
              <a:gd name="T12" fmla="*/ 1738322 w 1583"/>
              <a:gd name="T13" fmla="*/ 1308882 h 682"/>
              <a:gd name="T14" fmla="*/ 224001 w 1583"/>
              <a:gd name="T15" fmla="*/ 1188958 h 682"/>
              <a:gd name="T16" fmla="*/ 390613 w 1583"/>
              <a:gd name="T17" fmla="*/ 447144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67" name="Oval 8"/>
          <p:cNvSpPr>
            <a:spLocks noChangeArrowheads="1"/>
          </p:cNvSpPr>
          <p:nvPr/>
        </p:nvSpPr>
        <p:spPr bwMode="auto">
          <a:xfrm>
            <a:off x="1712913" y="5011737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68" name="Line 9"/>
          <p:cNvSpPr>
            <a:spLocks noChangeShapeType="1"/>
          </p:cNvSpPr>
          <p:nvPr/>
        </p:nvSpPr>
        <p:spPr bwMode="auto">
          <a:xfrm>
            <a:off x="1712913" y="500062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69" name="Line 10"/>
          <p:cNvSpPr>
            <a:spLocks noChangeShapeType="1"/>
          </p:cNvSpPr>
          <p:nvPr/>
        </p:nvSpPr>
        <p:spPr bwMode="auto">
          <a:xfrm>
            <a:off x="2170113" y="5000625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0" name="Rectangle 11"/>
          <p:cNvSpPr>
            <a:spLocks noChangeArrowheads="1"/>
          </p:cNvSpPr>
          <p:nvPr/>
        </p:nvSpPr>
        <p:spPr bwMode="auto">
          <a:xfrm>
            <a:off x="1712913" y="5000625"/>
            <a:ext cx="45243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071" name="Oval 12"/>
          <p:cNvSpPr>
            <a:spLocks noChangeArrowheads="1"/>
          </p:cNvSpPr>
          <p:nvPr/>
        </p:nvSpPr>
        <p:spPr bwMode="auto">
          <a:xfrm>
            <a:off x="1708151" y="4914901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2" name="Rectangle 13"/>
          <p:cNvSpPr>
            <a:spLocks noChangeArrowheads="1"/>
          </p:cNvSpPr>
          <p:nvPr/>
        </p:nvSpPr>
        <p:spPr bwMode="auto">
          <a:xfrm>
            <a:off x="1835151" y="4933951"/>
            <a:ext cx="206375" cy="1825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3" name="Text Box 14"/>
          <p:cNvSpPr txBox="1">
            <a:spLocks noChangeArrowheads="1"/>
          </p:cNvSpPr>
          <p:nvPr/>
        </p:nvSpPr>
        <p:spPr bwMode="auto">
          <a:xfrm>
            <a:off x="1708895" y="484346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3b</a:t>
            </a:r>
            <a:endParaRPr lang="en-US" sz="2400">
              <a:latin typeface="+mn-lt"/>
            </a:endParaRPr>
          </a:p>
        </p:txBody>
      </p:sp>
      <p:sp>
        <p:nvSpPr>
          <p:cNvPr id="45074" name="Oval 15"/>
          <p:cNvSpPr>
            <a:spLocks noChangeArrowheads="1"/>
          </p:cNvSpPr>
          <p:nvPr/>
        </p:nvSpPr>
        <p:spPr bwMode="auto">
          <a:xfrm>
            <a:off x="3490913" y="590550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5" name="Line 16"/>
          <p:cNvSpPr>
            <a:spLocks noChangeShapeType="1"/>
          </p:cNvSpPr>
          <p:nvPr/>
        </p:nvSpPr>
        <p:spPr bwMode="auto">
          <a:xfrm>
            <a:off x="3490913" y="5894387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6" name="Line 17"/>
          <p:cNvSpPr>
            <a:spLocks noChangeShapeType="1"/>
          </p:cNvSpPr>
          <p:nvPr/>
        </p:nvSpPr>
        <p:spPr bwMode="auto">
          <a:xfrm>
            <a:off x="3948113" y="5894387"/>
            <a:ext cx="0" cy="74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77" name="Rectangle 18"/>
          <p:cNvSpPr>
            <a:spLocks noChangeArrowheads="1"/>
          </p:cNvSpPr>
          <p:nvPr/>
        </p:nvSpPr>
        <p:spPr bwMode="auto">
          <a:xfrm>
            <a:off x="3490913" y="5894387"/>
            <a:ext cx="45243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078" name="Oval 19"/>
          <p:cNvSpPr>
            <a:spLocks noChangeArrowheads="1"/>
          </p:cNvSpPr>
          <p:nvPr/>
        </p:nvSpPr>
        <p:spPr bwMode="auto">
          <a:xfrm>
            <a:off x="3486151" y="5808662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45079" name="Group 20"/>
          <p:cNvGrpSpPr>
            <a:grpSpLocks/>
          </p:cNvGrpSpPr>
          <p:nvPr/>
        </p:nvGrpSpPr>
        <p:grpSpPr bwMode="auto">
          <a:xfrm>
            <a:off x="3488850" y="5727702"/>
            <a:ext cx="469407" cy="399826"/>
            <a:chOff x="2896" y="2429"/>
            <a:chExt cx="324" cy="271"/>
          </a:xfrm>
        </p:grpSpPr>
        <p:sp>
          <p:nvSpPr>
            <p:cNvPr id="45176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77" name="Text Box 22"/>
            <p:cNvSpPr txBox="1">
              <a:spLocks noChangeArrowheads="1"/>
            </p:cNvSpPr>
            <p:nvPr/>
          </p:nvSpPr>
          <p:spPr bwMode="auto">
            <a:xfrm>
              <a:off x="2896" y="2429"/>
              <a:ext cx="3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1d</a:t>
              </a:r>
            </a:p>
          </p:txBody>
        </p:sp>
      </p:grpSp>
      <p:sp>
        <p:nvSpPr>
          <p:cNvPr id="45080" name="Oval 23"/>
          <p:cNvSpPr>
            <a:spLocks noChangeArrowheads="1"/>
          </p:cNvSpPr>
          <p:nvPr/>
        </p:nvSpPr>
        <p:spPr bwMode="auto">
          <a:xfrm>
            <a:off x="2532063" y="4816476"/>
            <a:ext cx="457200" cy="12065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>
            <a:off x="2532063" y="4806951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2" name="Line 25"/>
          <p:cNvSpPr>
            <a:spLocks noChangeShapeType="1"/>
          </p:cNvSpPr>
          <p:nvPr/>
        </p:nvSpPr>
        <p:spPr bwMode="auto">
          <a:xfrm>
            <a:off x="2989263" y="4806951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3" name="Rectangle 26"/>
          <p:cNvSpPr>
            <a:spLocks noChangeArrowheads="1"/>
          </p:cNvSpPr>
          <p:nvPr/>
        </p:nvSpPr>
        <p:spPr bwMode="auto">
          <a:xfrm>
            <a:off x="2532063" y="4806951"/>
            <a:ext cx="452438" cy="71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084" name="Oval 27"/>
          <p:cNvSpPr>
            <a:spLocks noChangeArrowheads="1"/>
          </p:cNvSpPr>
          <p:nvPr/>
        </p:nvSpPr>
        <p:spPr bwMode="auto">
          <a:xfrm>
            <a:off x="2527301" y="4719638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5" name="Rectangle 28"/>
          <p:cNvSpPr>
            <a:spLocks noChangeArrowheads="1"/>
          </p:cNvSpPr>
          <p:nvPr/>
        </p:nvSpPr>
        <p:spPr bwMode="auto">
          <a:xfrm>
            <a:off x="2654301" y="4738688"/>
            <a:ext cx="207963" cy="1619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6" name="Text Box 29"/>
          <p:cNvSpPr txBox="1">
            <a:spLocks noChangeArrowheads="1"/>
          </p:cNvSpPr>
          <p:nvPr/>
        </p:nvSpPr>
        <p:spPr bwMode="auto">
          <a:xfrm>
            <a:off x="2528888" y="4648201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3a</a:t>
            </a:r>
            <a:endParaRPr lang="en-US" sz="2400">
              <a:latin typeface="+mn-lt"/>
            </a:endParaRPr>
          </a:p>
        </p:txBody>
      </p:sp>
      <p:sp>
        <p:nvSpPr>
          <p:cNvPr id="45087" name="Oval 30"/>
          <p:cNvSpPr>
            <a:spLocks noChangeArrowheads="1"/>
          </p:cNvSpPr>
          <p:nvPr/>
        </p:nvSpPr>
        <p:spPr bwMode="auto">
          <a:xfrm>
            <a:off x="3438526" y="5321300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8" name="Line 31"/>
          <p:cNvSpPr>
            <a:spLocks noChangeShapeType="1"/>
          </p:cNvSpPr>
          <p:nvPr/>
        </p:nvSpPr>
        <p:spPr bwMode="auto">
          <a:xfrm>
            <a:off x="3438526" y="5311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89" name="Line 32"/>
          <p:cNvSpPr>
            <a:spLocks noChangeShapeType="1"/>
          </p:cNvSpPr>
          <p:nvPr/>
        </p:nvSpPr>
        <p:spPr bwMode="auto">
          <a:xfrm>
            <a:off x="3895726" y="5311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0" name="Rectangle 33"/>
          <p:cNvSpPr>
            <a:spLocks noChangeArrowheads="1"/>
          </p:cNvSpPr>
          <p:nvPr/>
        </p:nvSpPr>
        <p:spPr bwMode="auto">
          <a:xfrm>
            <a:off x="3438526" y="5311775"/>
            <a:ext cx="452438" cy="71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091" name="Oval 34"/>
          <p:cNvSpPr>
            <a:spLocks noChangeArrowheads="1"/>
          </p:cNvSpPr>
          <p:nvPr/>
        </p:nvSpPr>
        <p:spPr bwMode="auto">
          <a:xfrm>
            <a:off x="3433763" y="5224462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45092" name="Group 35"/>
          <p:cNvGrpSpPr>
            <a:grpSpLocks/>
          </p:cNvGrpSpPr>
          <p:nvPr/>
        </p:nvGrpSpPr>
        <p:grpSpPr bwMode="auto">
          <a:xfrm>
            <a:off x="3438629" y="5145083"/>
            <a:ext cx="455413" cy="399696"/>
            <a:chOff x="2897" y="2429"/>
            <a:chExt cx="321" cy="272"/>
          </a:xfrm>
        </p:grpSpPr>
        <p:sp>
          <p:nvSpPr>
            <p:cNvPr id="45174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75" name="Text Box 37"/>
            <p:cNvSpPr txBox="1">
              <a:spLocks noChangeArrowheads="1"/>
            </p:cNvSpPr>
            <p:nvPr/>
          </p:nvSpPr>
          <p:spPr bwMode="auto">
            <a:xfrm>
              <a:off x="2897" y="2429"/>
              <a:ext cx="32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1c</a:t>
              </a:r>
            </a:p>
          </p:txBody>
        </p:sp>
      </p:grpSp>
      <p:sp>
        <p:nvSpPr>
          <p:cNvPr id="45093" name="Line 38"/>
          <p:cNvSpPr>
            <a:spLocks noChangeShapeType="1"/>
          </p:cNvSpPr>
          <p:nvPr/>
        </p:nvSpPr>
        <p:spPr bwMode="auto">
          <a:xfrm>
            <a:off x="6059488" y="5043487"/>
            <a:ext cx="44926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4" name="Line 39"/>
          <p:cNvSpPr>
            <a:spLocks noChangeShapeType="1"/>
          </p:cNvSpPr>
          <p:nvPr/>
        </p:nvSpPr>
        <p:spPr bwMode="auto">
          <a:xfrm>
            <a:off x="6532563" y="4932363"/>
            <a:ext cx="133350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 flipV="1">
            <a:off x="5959476" y="4867276"/>
            <a:ext cx="166688" cy="112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6" name="Freeform 41"/>
          <p:cNvSpPr>
            <a:spLocks/>
          </p:cNvSpPr>
          <p:nvPr/>
        </p:nvSpPr>
        <p:spPr bwMode="auto">
          <a:xfrm>
            <a:off x="3944938" y="5802312"/>
            <a:ext cx="385763" cy="120650"/>
          </a:xfrm>
          <a:custGeom>
            <a:avLst/>
            <a:gdLst>
              <a:gd name="T0" fmla="*/ 0 w 264"/>
              <a:gd name="T1" fmla="*/ 102994 h 82"/>
              <a:gd name="T2" fmla="*/ 327314 w 264"/>
              <a:gd name="T3" fmla="*/ 0 h 8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7" name="Freeform 42"/>
          <p:cNvSpPr>
            <a:spLocks/>
          </p:cNvSpPr>
          <p:nvPr/>
        </p:nvSpPr>
        <p:spPr bwMode="auto">
          <a:xfrm>
            <a:off x="3273426" y="5748337"/>
            <a:ext cx="222250" cy="174625"/>
          </a:xfrm>
          <a:custGeom>
            <a:avLst/>
            <a:gdLst>
              <a:gd name="T0" fmla="*/ 0 w 152"/>
              <a:gd name="T1" fmla="*/ 0 h 118"/>
              <a:gd name="T2" fmla="*/ 188620 w 152"/>
              <a:gd name="T3" fmla="*/ 152427 h 11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8" name="Freeform 43"/>
          <p:cNvSpPr>
            <a:spLocks/>
          </p:cNvSpPr>
          <p:nvPr/>
        </p:nvSpPr>
        <p:spPr bwMode="auto">
          <a:xfrm>
            <a:off x="3454401" y="5645150"/>
            <a:ext cx="823913" cy="122238"/>
          </a:xfrm>
          <a:custGeom>
            <a:avLst/>
            <a:gdLst>
              <a:gd name="T0" fmla="*/ 0 w 564"/>
              <a:gd name="T1" fmla="*/ 0 h 82"/>
              <a:gd name="T2" fmla="*/ 698281 w 564"/>
              <a:gd name="T3" fmla="*/ 107331 h 8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099" name="Freeform 44"/>
          <p:cNvSpPr>
            <a:spLocks/>
          </p:cNvSpPr>
          <p:nvPr/>
        </p:nvSpPr>
        <p:spPr bwMode="auto">
          <a:xfrm>
            <a:off x="3363913" y="5407025"/>
            <a:ext cx="111125" cy="138113"/>
          </a:xfrm>
          <a:custGeom>
            <a:avLst/>
            <a:gdLst>
              <a:gd name="T0" fmla="*/ 0 w 76"/>
              <a:gd name="T1" fmla="*/ 119012 h 94"/>
              <a:gd name="T2" fmla="*/ 93579 w 76"/>
              <a:gd name="T3" fmla="*/ 0 h 9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0" name="Freeform 45"/>
          <p:cNvSpPr>
            <a:spLocks/>
          </p:cNvSpPr>
          <p:nvPr/>
        </p:nvSpPr>
        <p:spPr bwMode="auto">
          <a:xfrm>
            <a:off x="2159001" y="4852988"/>
            <a:ext cx="366713" cy="168275"/>
          </a:xfrm>
          <a:custGeom>
            <a:avLst/>
            <a:gdLst>
              <a:gd name="T0" fmla="*/ 0 w 252"/>
              <a:gd name="T1" fmla="*/ 146134 h 114"/>
              <a:gd name="T2" fmla="*/ 308505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1" name="Freeform 46"/>
          <p:cNvSpPr>
            <a:spLocks/>
          </p:cNvSpPr>
          <p:nvPr/>
        </p:nvSpPr>
        <p:spPr bwMode="auto">
          <a:xfrm>
            <a:off x="2794001" y="4940300"/>
            <a:ext cx="649288" cy="381000"/>
          </a:xfrm>
          <a:custGeom>
            <a:avLst/>
            <a:gdLst>
              <a:gd name="T0" fmla="*/ 0 w 444"/>
              <a:gd name="T1" fmla="*/ 0 h 258"/>
              <a:gd name="T2" fmla="*/ 551310 w 444"/>
              <a:gd name="T3" fmla="*/ 329314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2" name="Freeform 47"/>
          <p:cNvSpPr>
            <a:spLocks/>
          </p:cNvSpPr>
          <p:nvPr/>
        </p:nvSpPr>
        <p:spPr bwMode="auto">
          <a:xfrm>
            <a:off x="4727576" y="5114925"/>
            <a:ext cx="955675" cy="619125"/>
          </a:xfrm>
          <a:custGeom>
            <a:avLst/>
            <a:gdLst>
              <a:gd name="T0" fmla="*/ 0 w 654"/>
              <a:gd name="T1" fmla="*/ 533627 h 420"/>
              <a:gd name="T2" fmla="*/ 8095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3" name="Oval 48"/>
          <p:cNvSpPr>
            <a:spLocks noChangeArrowheads="1"/>
          </p:cNvSpPr>
          <p:nvPr/>
        </p:nvSpPr>
        <p:spPr bwMode="auto">
          <a:xfrm>
            <a:off x="5602288" y="5021262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4" name="Line 49"/>
          <p:cNvSpPr>
            <a:spLocks noChangeShapeType="1"/>
          </p:cNvSpPr>
          <p:nvPr/>
        </p:nvSpPr>
        <p:spPr bwMode="auto">
          <a:xfrm>
            <a:off x="5602288" y="5010150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5" name="Line 50"/>
          <p:cNvSpPr>
            <a:spLocks noChangeShapeType="1"/>
          </p:cNvSpPr>
          <p:nvPr/>
        </p:nvSpPr>
        <p:spPr bwMode="auto">
          <a:xfrm>
            <a:off x="6059488" y="5010150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6" name="Rectangle 51"/>
          <p:cNvSpPr>
            <a:spLocks noChangeArrowheads="1"/>
          </p:cNvSpPr>
          <p:nvPr/>
        </p:nvSpPr>
        <p:spPr bwMode="auto">
          <a:xfrm>
            <a:off x="5602288" y="5010150"/>
            <a:ext cx="452438" cy="73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107" name="Oval 52"/>
          <p:cNvSpPr>
            <a:spLocks noChangeArrowheads="1"/>
          </p:cNvSpPr>
          <p:nvPr/>
        </p:nvSpPr>
        <p:spPr bwMode="auto">
          <a:xfrm>
            <a:off x="5597526" y="4922838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8" name="Rectangle 53"/>
          <p:cNvSpPr>
            <a:spLocks noChangeArrowheads="1"/>
          </p:cNvSpPr>
          <p:nvPr/>
        </p:nvSpPr>
        <p:spPr bwMode="auto">
          <a:xfrm>
            <a:off x="5724526" y="4941887"/>
            <a:ext cx="206375" cy="177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09" name="Text Box 54"/>
          <p:cNvSpPr txBox="1">
            <a:spLocks noChangeArrowheads="1"/>
          </p:cNvSpPr>
          <p:nvPr/>
        </p:nvSpPr>
        <p:spPr bwMode="auto">
          <a:xfrm>
            <a:off x="5597526" y="4852988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2a</a:t>
            </a:r>
            <a:endParaRPr lang="en-US" sz="2400">
              <a:latin typeface="+mn-lt"/>
            </a:endParaRPr>
          </a:p>
        </p:txBody>
      </p:sp>
      <p:sp>
        <p:nvSpPr>
          <p:cNvPr id="45110" name="Text Box 55"/>
          <p:cNvSpPr txBox="1">
            <a:spLocks noChangeArrowheads="1"/>
          </p:cNvSpPr>
          <p:nvPr/>
        </p:nvSpPr>
        <p:spPr bwMode="auto">
          <a:xfrm>
            <a:off x="2146301" y="4981575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bg1"/>
                </a:solidFill>
                <a:latin typeface="+mn-lt"/>
              </a:rPr>
              <a:t>AS3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111" name="Text Box 56"/>
          <p:cNvSpPr txBox="1">
            <a:spLocks noChangeArrowheads="1"/>
          </p:cNvSpPr>
          <p:nvPr/>
        </p:nvSpPr>
        <p:spPr bwMode="auto">
          <a:xfrm>
            <a:off x="4721226" y="5654675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bg1"/>
                </a:solidFill>
                <a:latin typeface="+mn-lt"/>
              </a:rPr>
              <a:t>AS1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112" name="Text Box 57"/>
          <p:cNvSpPr txBox="1">
            <a:spLocks noChangeArrowheads="1"/>
          </p:cNvSpPr>
          <p:nvPr/>
        </p:nvSpPr>
        <p:spPr bwMode="auto">
          <a:xfrm>
            <a:off x="6013451" y="5253037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solidFill>
                  <a:schemeClr val="bg1"/>
                </a:solidFill>
                <a:latin typeface="+mn-lt"/>
              </a:rPr>
              <a:t>AS2</a:t>
            </a:r>
          </a:p>
        </p:txBody>
      </p:sp>
      <p:sp>
        <p:nvSpPr>
          <p:cNvPr id="45113" name="Oval 58"/>
          <p:cNvSpPr>
            <a:spLocks noChangeArrowheads="1"/>
          </p:cNvSpPr>
          <p:nvPr/>
        </p:nvSpPr>
        <p:spPr bwMode="auto">
          <a:xfrm>
            <a:off x="2992438" y="5630862"/>
            <a:ext cx="457200" cy="11906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14" name="Line 59"/>
          <p:cNvSpPr>
            <a:spLocks noChangeShapeType="1"/>
          </p:cNvSpPr>
          <p:nvPr/>
        </p:nvSpPr>
        <p:spPr bwMode="auto">
          <a:xfrm>
            <a:off x="2992438" y="5621337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15" name="Line 60"/>
          <p:cNvSpPr>
            <a:spLocks noChangeShapeType="1"/>
          </p:cNvSpPr>
          <p:nvPr/>
        </p:nvSpPr>
        <p:spPr bwMode="auto">
          <a:xfrm>
            <a:off x="3449638" y="5621337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16" name="Rectangle 61"/>
          <p:cNvSpPr>
            <a:spLocks noChangeArrowheads="1"/>
          </p:cNvSpPr>
          <p:nvPr/>
        </p:nvSpPr>
        <p:spPr bwMode="auto">
          <a:xfrm>
            <a:off x="2992438" y="5621337"/>
            <a:ext cx="452438" cy="71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45117" name="Oval 62"/>
          <p:cNvSpPr>
            <a:spLocks noChangeArrowheads="1"/>
          </p:cNvSpPr>
          <p:nvPr/>
        </p:nvSpPr>
        <p:spPr bwMode="auto">
          <a:xfrm>
            <a:off x="2987676" y="5540375"/>
            <a:ext cx="457200" cy="1397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18" name="Rectangle 63"/>
          <p:cNvSpPr>
            <a:spLocks noChangeArrowheads="1"/>
          </p:cNvSpPr>
          <p:nvPr/>
        </p:nvSpPr>
        <p:spPr bwMode="auto">
          <a:xfrm>
            <a:off x="3111501" y="5580062"/>
            <a:ext cx="207963" cy="1412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2990801" y="5459412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1a</a:t>
            </a:r>
            <a:endParaRPr lang="en-US" sz="2400">
              <a:latin typeface="+mn-lt"/>
            </a:endParaRPr>
          </a:p>
        </p:txBody>
      </p:sp>
      <p:grpSp>
        <p:nvGrpSpPr>
          <p:cNvPr id="45120" name="Group 65"/>
          <p:cNvGrpSpPr>
            <a:grpSpLocks/>
          </p:cNvGrpSpPr>
          <p:nvPr/>
        </p:nvGrpSpPr>
        <p:grpSpPr bwMode="auto">
          <a:xfrm>
            <a:off x="6105526" y="4684713"/>
            <a:ext cx="471488" cy="396875"/>
            <a:chOff x="4320" y="1940"/>
            <a:chExt cx="323" cy="269"/>
          </a:xfrm>
        </p:grpSpPr>
        <p:sp>
          <p:nvSpPr>
            <p:cNvPr id="45167" name="Oval 6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8" name="Line 6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9" name="Line 6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70" name="Rectangle 6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71" name="Oval 7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72" name="Rectangle 7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73" name="Text Box 72"/>
            <p:cNvSpPr txBox="1">
              <a:spLocks noChangeArrowheads="1"/>
            </p:cNvSpPr>
            <p:nvPr/>
          </p:nvSpPr>
          <p:spPr bwMode="auto">
            <a:xfrm>
              <a:off x="4320" y="1940"/>
              <a:ext cx="3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2c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45121" name="Group 73"/>
          <p:cNvGrpSpPr>
            <a:grpSpLocks/>
          </p:cNvGrpSpPr>
          <p:nvPr/>
        </p:nvGrpSpPr>
        <p:grpSpPr bwMode="auto">
          <a:xfrm>
            <a:off x="6509576" y="5011739"/>
            <a:ext cx="473141" cy="399826"/>
            <a:chOff x="4596" y="2162"/>
            <a:chExt cx="324" cy="271"/>
          </a:xfrm>
        </p:grpSpPr>
        <p:sp>
          <p:nvSpPr>
            <p:cNvPr id="45160" name="Oval 7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1" name="Line 7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2" name="Line 7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3" name="Rectangle 7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64" name="Oval 7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5" name="Rectangle 7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66" name="Text Box 80"/>
            <p:cNvSpPr txBox="1">
              <a:spLocks noChangeArrowheads="1"/>
            </p:cNvSpPr>
            <p:nvPr/>
          </p:nvSpPr>
          <p:spPr bwMode="auto">
            <a:xfrm>
              <a:off x="4598" y="2162"/>
              <a:ext cx="32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2b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45122" name="Group 81"/>
          <p:cNvGrpSpPr>
            <a:grpSpLocks/>
          </p:cNvGrpSpPr>
          <p:nvPr/>
        </p:nvGrpSpPr>
        <p:grpSpPr bwMode="auto">
          <a:xfrm>
            <a:off x="4275136" y="5557839"/>
            <a:ext cx="472196" cy="399826"/>
            <a:chOff x="2016" y="1980"/>
            <a:chExt cx="323" cy="271"/>
          </a:xfrm>
        </p:grpSpPr>
        <p:sp>
          <p:nvSpPr>
            <p:cNvPr id="45152" name="Oval 8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53" name="Line 8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54" name="Line 8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55" name="Rectangle 8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56" name="Oval 8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5157" name="Group 87"/>
            <p:cNvGrpSpPr>
              <a:grpSpLocks/>
            </p:cNvGrpSpPr>
            <p:nvPr/>
          </p:nvGrpSpPr>
          <p:grpSpPr bwMode="auto">
            <a:xfrm>
              <a:off x="2017" y="1980"/>
              <a:ext cx="322" cy="271"/>
              <a:chOff x="2893" y="2429"/>
              <a:chExt cx="329" cy="271"/>
            </a:xfrm>
          </p:grpSpPr>
          <p:sp>
            <p:nvSpPr>
              <p:cNvPr id="45158" name="Rectangle 8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59" name="Text Box 89"/>
              <p:cNvSpPr txBox="1">
                <a:spLocks noChangeArrowheads="1"/>
              </p:cNvSpPr>
              <p:nvPr/>
            </p:nvSpPr>
            <p:spPr bwMode="auto">
              <a:xfrm>
                <a:off x="2893" y="2429"/>
                <a:ext cx="329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1b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45123" name="Group 90"/>
          <p:cNvGrpSpPr>
            <a:grpSpLocks/>
          </p:cNvGrpSpPr>
          <p:nvPr/>
        </p:nvGrpSpPr>
        <p:grpSpPr bwMode="auto">
          <a:xfrm>
            <a:off x="1939926" y="4445001"/>
            <a:ext cx="469900" cy="396875"/>
            <a:chOff x="2014" y="1980"/>
            <a:chExt cx="321" cy="269"/>
          </a:xfrm>
        </p:grpSpPr>
        <p:sp>
          <p:nvSpPr>
            <p:cNvPr id="45144" name="Oval 91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45" name="Line 92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46" name="Line 93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47" name="Rectangle 94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48" name="Oval 95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5149" name="Group 96"/>
            <p:cNvGrpSpPr>
              <a:grpSpLocks/>
            </p:cNvGrpSpPr>
            <p:nvPr/>
          </p:nvGrpSpPr>
          <p:grpSpPr bwMode="auto">
            <a:xfrm>
              <a:off x="2014" y="1980"/>
              <a:ext cx="321" cy="269"/>
              <a:chOff x="2893" y="2429"/>
              <a:chExt cx="328" cy="269"/>
            </a:xfrm>
          </p:grpSpPr>
          <p:sp>
            <p:nvSpPr>
              <p:cNvPr id="45150" name="Rectangle 9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51" name="Text Box 98"/>
              <p:cNvSpPr txBox="1">
                <a:spLocks noChangeArrowheads="1"/>
              </p:cNvSpPr>
              <p:nvPr/>
            </p:nvSpPr>
            <p:spPr bwMode="auto">
              <a:xfrm>
                <a:off x="2893" y="2429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3c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45124" name="Line 99"/>
          <p:cNvSpPr>
            <a:spLocks noChangeShapeType="1"/>
          </p:cNvSpPr>
          <p:nvPr/>
        </p:nvSpPr>
        <p:spPr bwMode="auto">
          <a:xfrm flipH="1">
            <a:off x="1978026" y="4754563"/>
            <a:ext cx="90488" cy="157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25" name="Line 100"/>
          <p:cNvSpPr>
            <a:spLocks noChangeShapeType="1"/>
          </p:cNvSpPr>
          <p:nvPr/>
        </p:nvSpPr>
        <p:spPr bwMode="auto">
          <a:xfrm>
            <a:off x="1530351" y="4822826"/>
            <a:ext cx="2111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26" name="Line 101"/>
          <p:cNvSpPr>
            <a:spLocks noChangeShapeType="1"/>
          </p:cNvSpPr>
          <p:nvPr/>
        </p:nvSpPr>
        <p:spPr bwMode="auto">
          <a:xfrm flipH="1">
            <a:off x="2259013" y="4298951"/>
            <a:ext cx="198438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27" name="Line 102"/>
          <p:cNvSpPr>
            <a:spLocks noChangeShapeType="1"/>
          </p:cNvSpPr>
          <p:nvPr/>
        </p:nvSpPr>
        <p:spPr bwMode="auto">
          <a:xfrm>
            <a:off x="1851026" y="4286251"/>
            <a:ext cx="173038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28" name="Line 103"/>
          <p:cNvSpPr>
            <a:spLocks noChangeShapeType="1"/>
          </p:cNvSpPr>
          <p:nvPr/>
        </p:nvSpPr>
        <p:spPr bwMode="auto">
          <a:xfrm flipH="1">
            <a:off x="2814638" y="4422776"/>
            <a:ext cx="100013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29" name="Line 104"/>
          <p:cNvSpPr>
            <a:spLocks noChangeShapeType="1"/>
          </p:cNvSpPr>
          <p:nvPr/>
        </p:nvSpPr>
        <p:spPr bwMode="auto">
          <a:xfrm>
            <a:off x="6958013" y="5186362"/>
            <a:ext cx="322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0" name="Line 105"/>
          <p:cNvSpPr>
            <a:spLocks noChangeShapeType="1"/>
          </p:cNvSpPr>
          <p:nvPr/>
        </p:nvSpPr>
        <p:spPr bwMode="auto">
          <a:xfrm flipV="1">
            <a:off x="6872288" y="4724401"/>
            <a:ext cx="382588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1" name="Line 106"/>
          <p:cNvSpPr>
            <a:spLocks noChangeShapeType="1"/>
          </p:cNvSpPr>
          <p:nvPr/>
        </p:nvSpPr>
        <p:spPr bwMode="auto">
          <a:xfrm flipH="1" flipV="1">
            <a:off x="6067426" y="4473576"/>
            <a:ext cx="185738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2" name="Line 107"/>
          <p:cNvSpPr>
            <a:spLocks noChangeShapeType="1"/>
          </p:cNvSpPr>
          <p:nvPr/>
        </p:nvSpPr>
        <p:spPr bwMode="auto">
          <a:xfrm flipH="1" flipV="1">
            <a:off x="5611813" y="4624388"/>
            <a:ext cx="19685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3" name="Line 108"/>
          <p:cNvSpPr>
            <a:spLocks noChangeShapeType="1"/>
          </p:cNvSpPr>
          <p:nvPr/>
        </p:nvSpPr>
        <p:spPr bwMode="auto">
          <a:xfrm flipH="1">
            <a:off x="2852738" y="5722937"/>
            <a:ext cx="196850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4" name="Line 109"/>
          <p:cNvSpPr>
            <a:spLocks noChangeShapeType="1"/>
          </p:cNvSpPr>
          <p:nvPr/>
        </p:nvSpPr>
        <p:spPr bwMode="auto">
          <a:xfrm flipH="1" flipV="1">
            <a:off x="2803526" y="5573712"/>
            <a:ext cx="18573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5" name="Line 110"/>
          <p:cNvSpPr>
            <a:spLocks noChangeShapeType="1"/>
          </p:cNvSpPr>
          <p:nvPr/>
        </p:nvSpPr>
        <p:spPr bwMode="auto">
          <a:xfrm flipH="1">
            <a:off x="3198813" y="5973762"/>
            <a:ext cx="309563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6" name="Line 111"/>
          <p:cNvSpPr>
            <a:spLocks noChangeShapeType="1"/>
          </p:cNvSpPr>
          <p:nvPr/>
        </p:nvSpPr>
        <p:spPr bwMode="auto">
          <a:xfrm flipV="1">
            <a:off x="3903663" y="5297487"/>
            <a:ext cx="33496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7" name="Line 112"/>
          <p:cNvSpPr>
            <a:spLocks noChangeShapeType="1"/>
          </p:cNvSpPr>
          <p:nvPr/>
        </p:nvSpPr>
        <p:spPr bwMode="auto">
          <a:xfrm>
            <a:off x="4572001" y="5848350"/>
            <a:ext cx="17303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8" name="Line 113"/>
          <p:cNvSpPr>
            <a:spLocks noChangeShapeType="1"/>
          </p:cNvSpPr>
          <p:nvPr/>
        </p:nvSpPr>
        <p:spPr bwMode="auto">
          <a:xfrm>
            <a:off x="3867151" y="5410200"/>
            <a:ext cx="209550" cy="112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45139" name="Freeform 114"/>
          <p:cNvSpPr>
            <a:spLocks/>
          </p:cNvSpPr>
          <p:nvPr/>
        </p:nvSpPr>
        <p:spPr bwMode="auto">
          <a:xfrm>
            <a:off x="3641726" y="3803651"/>
            <a:ext cx="973138" cy="795338"/>
          </a:xfrm>
          <a:custGeom>
            <a:avLst/>
            <a:gdLst>
              <a:gd name="T0" fmla="*/ 18683 w 1198"/>
              <a:gd name="T1" fmla="*/ 393260 h 451"/>
              <a:gd name="T2" fmla="*/ 38178 w 1198"/>
              <a:gd name="T3" fmla="*/ 193985 h 451"/>
              <a:gd name="T4" fmla="*/ 95039 w 1198"/>
              <a:gd name="T5" fmla="*/ 105810 h 451"/>
              <a:gd name="T6" fmla="*/ 210386 w 1198"/>
              <a:gd name="T7" fmla="*/ 54668 h 451"/>
              <a:gd name="T8" fmla="*/ 251001 w 1198"/>
              <a:gd name="T9" fmla="*/ 428530 h 451"/>
              <a:gd name="T10" fmla="*/ 189266 w 1198"/>
              <a:gd name="T11" fmla="*/ 899384 h 451"/>
              <a:gd name="T12" fmla="*/ 64984 w 1198"/>
              <a:gd name="T13" fmla="*/ 924073 h 451"/>
              <a:gd name="T14" fmla="*/ 7311 w 1198"/>
              <a:gd name="T15" fmla="*/ 731852 h 451"/>
              <a:gd name="T16" fmla="*/ 18683 w 1198"/>
              <a:gd name="T17" fmla="*/ 393260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5140" name="Text Box 115"/>
          <p:cNvSpPr txBox="1">
            <a:spLocks noChangeArrowheads="1"/>
          </p:cNvSpPr>
          <p:nvPr/>
        </p:nvSpPr>
        <p:spPr bwMode="auto">
          <a:xfrm>
            <a:off x="3963988" y="396716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+mn-lt"/>
              </a:rPr>
              <a:t>x</a:t>
            </a:r>
          </a:p>
        </p:txBody>
      </p:sp>
      <p:sp>
        <p:nvSpPr>
          <p:cNvPr id="45141" name="Text Box 116"/>
          <p:cNvSpPr txBox="1">
            <a:spLocks noChangeArrowheads="1"/>
          </p:cNvSpPr>
          <p:nvPr/>
        </p:nvSpPr>
        <p:spPr bwMode="auto">
          <a:xfrm rot="20538457">
            <a:off x="2895170" y="3689648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5400" dirty="0">
                <a:latin typeface="+mn-lt"/>
              </a:rPr>
              <a:t>…</a:t>
            </a:r>
          </a:p>
        </p:txBody>
      </p:sp>
      <p:sp>
        <p:nvSpPr>
          <p:cNvPr id="45142" name="Line 117"/>
          <p:cNvSpPr>
            <a:spLocks noChangeShapeType="1"/>
          </p:cNvSpPr>
          <p:nvPr/>
        </p:nvSpPr>
        <p:spPr bwMode="auto">
          <a:xfrm flipV="1">
            <a:off x="3208338" y="5700712"/>
            <a:ext cx="390525" cy="174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>
              <a:latin typeface="+mn-lt"/>
            </a:endParaRPr>
          </a:p>
        </p:txBody>
      </p:sp>
      <p:sp>
        <p:nvSpPr>
          <p:cNvPr id="45143" name="Text Box 118"/>
          <p:cNvSpPr txBox="1">
            <a:spLocks noChangeArrowheads="1"/>
          </p:cNvSpPr>
          <p:nvPr/>
        </p:nvSpPr>
        <p:spPr bwMode="auto">
          <a:xfrm>
            <a:off x="3509963" y="53848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+mn-lt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9C4C518-11D7-4A22-A97E-AEB7E31BC139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B7D9097-6F38-4883-AADE-48CDFEEE5291}" type="slidenum">
              <a:rPr lang="en-US" smtClean="0">
                <a:latin typeface="Verdana" pitchFamily="34" charset="0"/>
              </a:rPr>
              <a:pPr/>
              <a:t>31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12138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Example: Setting forwarding table in router 1d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362075"/>
            <a:ext cx="8505825" cy="23304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solidFill>
                  <a:srgbClr val="FF0000"/>
                </a:solidFill>
              </a:rPr>
              <a:t>For all AS1 </a:t>
            </a:r>
            <a:r>
              <a:rPr lang="en-US" sz="2000" dirty="0" smtClean="0">
                <a:solidFill>
                  <a:srgbClr val="FF0000"/>
                </a:solidFill>
              </a:rPr>
              <a:t>routers: </a:t>
            </a:r>
            <a:r>
              <a:rPr lang="en-US" sz="2000" dirty="0">
                <a:solidFill>
                  <a:srgbClr val="FF0000"/>
                </a:solidFill>
              </a:rPr>
              <a:t>if you want to forward a packet to subnet x send it to router 1c</a:t>
            </a:r>
          </a:p>
          <a:p>
            <a:pPr eaLnBrk="1" hangingPunct="1"/>
            <a:r>
              <a:rPr lang="en-US" sz="2000" dirty="0" smtClean="0"/>
              <a:t>router 1d determines from intra-AS routing info that its interface </a:t>
            </a:r>
            <a:r>
              <a:rPr lang="en-US" sz="2000" i="1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 is on the least cost path to 1c.</a:t>
            </a:r>
          </a:p>
          <a:p>
            <a:pPr lvl="1" eaLnBrk="1" hangingPunct="1"/>
            <a:r>
              <a:rPr lang="en-US" sz="2000" dirty="0" smtClean="0"/>
              <a:t>installs forwarding table entry </a:t>
            </a:r>
            <a:r>
              <a:rPr lang="en-US" sz="2000" i="1" dirty="0" smtClean="0">
                <a:solidFill>
                  <a:srgbClr val="FF0000"/>
                </a:solidFill>
              </a:rPr>
              <a:t>(</a:t>
            </a:r>
            <a:r>
              <a:rPr lang="en-US" sz="2000" i="1" dirty="0" err="1" smtClean="0">
                <a:solidFill>
                  <a:srgbClr val="FF0000"/>
                </a:solidFill>
              </a:rPr>
              <a:t>x,K</a:t>
            </a:r>
            <a:r>
              <a:rPr lang="en-US" sz="2000" i="1" dirty="0" smtClean="0">
                <a:solidFill>
                  <a:srgbClr val="FF0000"/>
                </a:solidFill>
              </a:rPr>
              <a:t>)</a:t>
            </a:r>
            <a:endParaRPr lang="en-US" sz="2000" dirty="0" smtClean="0"/>
          </a:p>
        </p:txBody>
      </p:sp>
      <p:grpSp>
        <p:nvGrpSpPr>
          <p:cNvPr id="45063" name="Group 1"/>
          <p:cNvGrpSpPr>
            <a:grpSpLocks/>
          </p:cNvGrpSpPr>
          <p:nvPr/>
        </p:nvGrpSpPr>
        <p:grpSpPr bwMode="auto">
          <a:xfrm>
            <a:off x="1331913" y="3689648"/>
            <a:ext cx="6178550" cy="2492077"/>
            <a:chOff x="1331913" y="3689868"/>
            <a:chExt cx="6178550" cy="2492078"/>
          </a:xfrm>
        </p:grpSpPr>
        <p:sp>
          <p:nvSpPr>
            <p:cNvPr id="45064" name="Freeform 5"/>
            <p:cNvSpPr>
              <a:spLocks/>
            </p:cNvSpPr>
            <p:nvPr/>
          </p:nvSpPr>
          <p:spPr bwMode="auto">
            <a:xfrm>
              <a:off x="5157788" y="4186458"/>
              <a:ext cx="2352675" cy="1511300"/>
            </a:xfrm>
            <a:custGeom>
              <a:avLst/>
              <a:gdLst>
                <a:gd name="T0" fmla="*/ 184246 w 1162"/>
                <a:gd name="T1" fmla="*/ 1386054 h 543"/>
                <a:gd name="T2" fmla="*/ 1210757 w 1162"/>
                <a:gd name="T3" fmla="*/ 122463 h 543"/>
                <a:gd name="T4" fmla="*/ 3095732 w 1162"/>
                <a:gd name="T5" fmla="*/ 679111 h 543"/>
                <a:gd name="T6" fmla="*/ 3767924 w 1162"/>
                <a:gd name="T7" fmla="*/ 2045682 h 543"/>
                <a:gd name="T8" fmla="*/ 3452075 w 1162"/>
                <a:gd name="T9" fmla="*/ 3860356 h 543"/>
                <a:gd name="T10" fmla="*/ 1929517 w 1162"/>
                <a:gd name="T11" fmla="*/ 4625747 h 543"/>
                <a:gd name="T12" fmla="*/ 289529 w 1162"/>
                <a:gd name="T13" fmla="*/ 3757376 h 543"/>
                <a:gd name="T14" fmla="*/ 184246 w 1162"/>
                <a:gd name="T15" fmla="*/ 1386054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65" name="Freeform 6"/>
            <p:cNvSpPr>
              <a:spLocks/>
            </p:cNvSpPr>
            <p:nvPr/>
          </p:nvSpPr>
          <p:spPr bwMode="auto">
            <a:xfrm>
              <a:off x="1331913" y="3932458"/>
              <a:ext cx="1831975" cy="1498600"/>
            </a:xfrm>
            <a:custGeom>
              <a:avLst/>
              <a:gdLst>
                <a:gd name="T0" fmla="*/ 125394 w 1198"/>
                <a:gd name="T1" fmla="*/ 2635011 h 451"/>
                <a:gd name="T2" fmla="*/ 255375 w 1198"/>
                <a:gd name="T3" fmla="*/ 1292584 h 451"/>
                <a:gd name="T4" fmla="*/ 636145 w 1198"/>
                <a:gd name="T5" fmla="*/ 717733 h 451"/>
                <a:gd name="T6" fmla="*/ 1402271 w 1198"/>
                <a:gd name="T7" fmla="*/ 362189 h 451"/>
                <a:gd name="T8" fmla="*/ 1675997 w 1198"/>
                <a:gd name="T9" fmla="*/ 2864286 h 451"/>
                <a:gd name="T10" fmla="*/ 1261585 w 1198"/>
                <a:gd name="T11" fmla="*/ 6007691 h 451"/>
                <a:gd name="T12" fmla="*/ 435820 w 1198"/>
                <a:gd name="T13" fmla="*/ 6190447 h 451"/>
                <a:gd name="T14" fmla="*/ 51993 w 1198"/>
                <a:gd name="T15" fmla="*/ 4904509 h 451"/>
                <a:gd name="T16" fmla="*/ 125394 w 1198"/>
                <a:gd name="T17" fmla="*/ 2635011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66" name="Freeform 7"/>
            <p:cNvSpPr>
              <a:spLocks/>
            </p:cNvSpPr>
            <p:nvPr/>
          </p:nvSpPr>
          <p:spPr bwMode="auto">
            <a:xfrm>
              <a:off x="2514601" y="5013546"/>
              <a:ext cx="2930525" cy="1168400"/>
            </a:xfrm>
            <a:custGeom>
              <a:avLst/>
              <a:gdLst>
                <a:gd name="T0" fmla="*/ 390613 w 1583"/>
                <a:gd name="T1" fmla="*/ 447144 h 682"/>
                <a:gd name="T2" fmla="*/ 1025591 w 1583"/>
                <a:gd name="T3" fmla="*/ 147335 h 682"/>
                <a:gd name="T4" fmla="*/ 1975281 w 1583"/>
                <a:gd name="T5" fmla="*/ 41117 h 682"/>
                <a:gd name="T6" fmla="*/ 2912013 w 1583"/>
                <a:gd name="T7" fmla="*/ 387182 h 682"/>
                <a:gd name="T8" fmla="*/ 3937604 w 1583"/>
                <a:gd name="T9" fmla="*/ 854885 h 682"/>
                <a:gd name="T10" fmla="*/ 3200807 w 1583"/>
                <a:gd name="T11" fmla="*/ 1284897 h 682"/>
                <a:gd name="T12" fmla="*/ 1738322 w 1583"/>
                <a:gd name="T13" fmla="*/ 1308882 h 682"/>
                <a:gd name="T14" fmla="*/ 224001 w 1583"/>
                <a:gd name="T15" fmla="*/ 1188958 h 682"/>
                <a:gd name="T16" fmla="*/ 390613 w 1583"/>
                <a:gd name="T17" fmla="*/ 447144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67" name="Oval 8"/>
            <p:cNvSpPr>
              <a:spLocks noChangeArrowheads="1"/>
            </p:cNvSpPr>
            <p:nvPr/>
          </p:nvSpPr>
          <p:spPr bwMode="auto">
            <a:xfrm>
              <a:off x="1712913" y="5011958"/>
              <a:ext cx="457200" cy="1190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68" name="Line 9"/>
            <p:cNvSpPr>
              <a:spLocks noChangeShapeType="1"/>
            </p:cNvSpPr>
            <p:nvPr/>
          </p:nvSpPr>
          <p:spPr bwMode="auto">
            <a:xfrm>
              <a:off x="1712913" y="5000846"/>
              <a:ext cx="0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69" name="Line 10"/>
            <p:cNvSpPr>
              <a:spLocks noChangeShapeType="1"/>
            </p:cNvSpPr>
            <p:nvPr/>
          </p:nvSpPr>
          <p:spPr bwMode="auto">
            <a:xfrm>
              <a:off x="2170113" y="5000846"/>
              <a:ext cx="0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0" name="Rectangle 11"/>
            <p:cNvSpPr>
              <a:spLocks noChangeArrowheads="1"/>
            </p:cNvSpPr>
            <p:nvPr/>
          </p:nvSpPr>
          <p:spPr bwMode="auto">
            <a:xfrm>
              <a:off x="1712913" y="5000846"/>
              <a:ext cx="452438" cy="730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071" name="Oval 12"/>
            <p:cNvSpPr>
              <a:spLocks noChangeArrowheads="1"/>
            </p:cNvSpPr>
            <p:nvPr/>
          </p:nvSpPr>
          <p:spPr bwMode="auto">
            <a:xfrm>
              <a:off x="1708151" y="4915121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2" name="Rectangle 13"/>
            <p:cNvSpPr>
              <a:spLocks noChangeArrowheads="1"/>
            </p:cNvSpPr>
            <p:nvPr/>
          </p:nvSpPr>
          <p:spPr bwMode="auto">
            <a:xfrm>
              <a:off x="1835151" y="4934171"/>
              <a:ext cx="206375" cy="18256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3" name="Text Box 14"/>
            <p:cNvSpPr txBox="1">
              <a:spLocks noChangeArrowheads="1"/>
            </p:cNvSpPr>
            <p:nvPr/>
          </p:nvSpPr>
          <p:spPr bwMode="auto">
            <a:xfrm>
              <a:off x="1708895" y="4843683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3b</a:t>
              </a:r>
              <a:endParaRPr lang="en-US" sz="2400">
                <a:latin typeface="+mn-lt"/>
              </a:endParaRPr>
            </a:p>
          </p:txBody>
        </p:sp>
        <p:sp>
          <p:nvSpPr>
            <p:cNvPr id="45074" name="Oval 15"/>
            <p:cNvSpPr>
              <a:spLocks noChangeArrowheads="1"/>
            </p:cNvSpPr>
            <p:nvPr/>
          </p:nvSpPr>
          <p:spPr bwMode="auto">
            <a:xfrm>
              <a:off x="3490913" y="5905721"/>
              <a:ext cx="457200" cy="1190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5" name="Line 16"/>
            <p:cNvSpPr>
              <a:spLocks noChangeShapeType="1"/>
            </p:cNvSpPr>
            <p:nvPr/>
          </p:nvSpPr>
          <p:spPr bwMode="auto">
            <a:xfrm>
              <a:off x="3490913" y="5894608"/>
              <a:ext cx="0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6" name="Line 17"/>
            <p:cNvSpPr>
              <a:spLocks noChangeShapeType="1"/>
            </p:cNvSpPr>
            <p:nvPr/>
          </p:nvSpPr>
          <p:spPr bwMode="auto">
            <a:xfrm>
              <a:off x="3948113" y="5894608"/>
              <a:ext cx="0" cy="746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77" name="Rectangle 18"/>
            <p:cNvSpPr>
              <a:spLocks noChangeArrowheads="1"/>
            </p:cNvSpPr>
            <p:nvPr/>
          </p:nvSpPr>
          <p:spPr bwMode="auto">
            <a:xfrm>
              <a:off x="3490913" y="5894608"/>
              <a:ext cx="452438" cy="730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078" name="Oval 19"/>
            <p:cNvSpPr>
              <a:spLocks noChangeArrowheads="1"/>
            </p:cNvSpPr>
            <p:nvPr/>
          </p:nvSpPr>
          <p:spPr bwMode="auto">
            <a:xfrm>
              <a:off x="3486151" y="5808883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5079" name="Group 20"/>
            <p:cNvGrpSpPr>
              <a:grpSpLocks/>
            </p:cNvGrpSpPr>
            <p:nvPr/>
          </p:nvGrpSpPr>
          <p:grpSpPr bwMode="auto">
            <a:xfrm>
              <a:off x="3488850" y="5727923"/>
              <a:ext cx="469407" cy="399826"/>
              <a:chOff x="2896" y="2429"/>
              <a:chExt cx="324" cy="271"/>
            </a:xfrm>
          </p:grpSpPr>
          <p:sp>
            <p:nvSpPr>
              <p:cNvPr id="45176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77" name="Text Box 22"/>
              <p:cNvSpPr txBox="1">
                <a:spLocks noChangeArrowheads="1"/>
              </p:cNvSpPr>
              <p:nvPr/>
            </p:nvSpPr>
            <p:spPr bwMode="auto">
              <a:xfrm>
                <a:off x="2896" y="2429"/>
                <a:ext cx="32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1d</a:t>
                </a:r>
              </a:p>
            </p:txBody>
          </p:sp>
        </p:grpSp>
        <p:sp>
          <p:nvSpPr>
            <p:cNvPr id="45080" name="Oval 23"/>
            <p:cNvSpPr>
              <a:spLocks noChangeArrowheads="1"/>
            </p:cNvSpPr>
            <p:nvPr/>
          </p:nvSpPr>
          <p:spPr bwMode="auto">
            <a:xfrm>
              <a:off x="2532063" y="4816696"/>
              <a:ext cx="457200" cy="12065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1" name="Line 24"/>
            <p:cNvSpPr>
              <a:spLocks noChangeShapeType="1"/>
            </p:cNvSpPr>
            <p:nvPr/>
          </p:nvSpPr>
          <p:spPr bwMode="auto">
            <a:xfrm>
              <a:off x="2532063" y="4807171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2" name="Line 25"/>
            <p:cNvSpPr>
              <a:spLocks noChangeShapeType="1"/>
            </p:cNvSpPr>
            <p:nvPr/>
          </p:nvSpPr>
          <p:spPr bwMode="auto">
            <a:xfrm>
              <a:off x="2989263" y="4807171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3" name="Rectangle 26"/>
            <p:cNvSpPr>
              <a:spLocks noChangeArrowheads="1"/>
            </p:cNvSpPr>
            <p:nvPr/>
          </p:nvSpPr>
          <p:spPr bwMode="auto">
            <a:xfrm>
              <a:off x="2532063" y="4807171"/>
              <a:ext cx="452438" cy="7143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084" name="Oval 27"/>
            <p:cNvSpPr>
              <a:spLocks noChangeArrowheads="1"/>
            </p:cNvSpPr>
            <p:nvPr/>
          </p:nvSpPr>
          <p:spPr bwMode="auto">
            <a:xfrm>
              <a:off x="2527301" y="4719858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5" name="Rectangle 28"/>
            <p:cNvSpPr>
              <a:spLocks noChangeArrowheads="1"/>
            </p:cNvSpPr>
            <p:nvPr/>
          </p:nvSpPr>
          <p:spPr bwMode="auto">
            <a:xfrm>
              <a:off x="2654301" y="4738908"/>
              <a:ext cx="207963" cy="1619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6" name="Text Box 29"/>
            <p:cNvSpPr txBox="1">
              <a:spLocks noChangeArrowheads="1"/>
            </p:cNvSpPr>
            <p:nvPr/>
          </p:nvSpPr>
          <p:spPr bwMode="auto">
            <a:xfrm>
              <a:off x="2528888" y="4648421"/>
              <a:ext cx="469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3a</a:t>
              </a:r>
              <a:endParaRPr lang="en-US" sz="2400">
                <a:latin typeface="+mn-lt"/>
              </a:endParaRPr>
            </a:p>
          </p:txBody>
        </p:sp>
        <p:sp>
          <p:nvSpPr>
            <p:cNvPr id="45087" name="Oval 30"/>
            <p:cNvSpPr>
              <a:spLocks noChangeArrowheads="1"/>
            </p:cNvSpPr>
            <p:nvPr/>
          </p:nvSpPr>
          <p:spPr bwMode="auto">
            <a:xfrm>
              <a:off x="3438526" y="5321521"/>
              <a:ext cx="457200" cy="1190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8" name="Line 31"/>
            <p:cNvSpPr>
              <a:spLocks noChangeShapeType="1"/>
            </p:cNvSpPr>
            <p:nvPr/>
          </p:nvSpPr>
          <p:spPr bwMode="auto">
            <a:xfrm>
              <a:off x="3438526" y="5311996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3895726" y="5311996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0" name="Rectangle 33"/>
            <p:cNvSpPr>
              <a:spLocks noChangeArrowheads="1"/>
            </p:cNvSpPr>
            <p:nvPr/>
          </p:nvSpPr>
          <p:spPr bwMode="auto">
            <a:xfrm>
              <a:off x="3438526" y="5311996"/>
              <a:ext cx="452438" cy="7143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091" name="Oval 34"/>
            <p:cNvSpPr>
              <a:spLocks noChangeArrowheads="1"/>
            </p:cNvSpPr>
            <p:nvPr/>
          </p:nvSpPr>
          <p:spPr bwMode="auto">
            <a:xfrm>
              <a:off x="3433763" y="5224683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5092" name="Group 35"/>
            <p:cNvGrpSpPr>
              <a:grpSpLocks/>
            </p:cNvGrpSpPr>
            <p:nvPr/>
          </p:nvGrpSpPr>
          <p:grpSpPr bwMode="auto">
            <a:xfrm>
              <a:off x="3438629" y="5145304"/>
              <a:ext cx="455413" cy="399696"/>
              <a:chOff x="2897" y="2429"/>
              <a:chExt cx="321" cy="272"/>
            </a:xfrm>
          </p:grpSpPr>
          <p:sp>
            <p:nvSpPr>
              <p:cNvPr id="45174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75" name="Text Box 37"/>
              <p:cNvSpPr txBox="1">
                <a:spLocks noChangeArrowheads="1"/>
              </p:cNvSpPr>
              <p:nvPr/>
            </p:nvSpPr>
            <p:spPr bwMode="auto">
              <a:xfrm>
                <a:off x="2897" y="2429"/>
                <a:ext cx="32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1c</a:t>
                </a:r>
              </a:p>
            </p:txBody>
          </p:sp>
        </p:grpSp>
        <p:sp>
          <p:nvSpPr>
            <p:cNvPr id="45093" name="Line 38"/>
            <p:cNvSpPr>
              <a:spLocks noChangeShapeType="1"/>
            </p:cNvSpPr>
            <p:nvPr/>
          </p:nvSpPr>
          <p:spPr bwMode="auto">
            <a:xfrm>
              <a:off x="6059488" y="5043708"/>
              <a:ext cx="449263" cy="142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4" name="Line 39"/>
            <p:cNvSpPr>
              <a:spLocks noChangeShapeType="1"/>
            </p:cNvSpPr>
            <p:nvPr/>
          </p:nvSpPr>
          <p:spPr bwMode="auto">
            <a:xfrm>
              <a:off x="6532563" y="4932583"/>
              <a:ext cx="133350" cy="17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5" name="Line 40"/>
            <p:cNvSpPr>
              <a:spLocks noChangeShapeType="1"/>
            </p:cNvSpPr>
            <p:nvPr/>
          </p:nvSpPr>
          <p:spPr bwMode="auto">
            <a:xfrm flipV="1">
              <a:off x="5959476" y="4867496"/>
              <a:ext cx="166688" cy="112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6" name="Freeform 41"/>
            <p:cNvSpPr>
              <a:spLocks/>
            </p:cNvSpPr>
            <p:nvPr/>
          </p:nvSpPr>
          <p:spPr bwMode="auto">
            <a:xfrm>
              <a:off x="3944938" y="5802533"/>
              <a:ext cx="385763" cy="120650"/>
            </a:xfrm>
            <a:custGeom>
              <a:avLst/>
              <a:gdLst>
                <a:gd name="T0" fmla="*/ 0 w 264"/>
                <a:gd name="T1" fmla="*/ 102994 h 82"/>
                <a:gd name="T2" fmla="*/ 327314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7" name="Freeform 42"/>
            <p:cNvSpPr>
              <a:spLocks/>
            </p:cNvSpPr>
            <p:nvPr/>
          </p:nvSpPr>
          <p:spPr bwMode="auto">
            <a:xfrm>
              <a:off x="3273426" y="5748558"/>
              <a:ext cx="222250" cy="174625"/>
            </a:xfrm>
            <a:custGeom>
              <a:avLst/>
              <a:gdLst>
                <a:gd name="T0" fmla="*/ 0 w 152"/>
                <a:gd name="T1" fmla="*/ 0 h 118"/>
                <a:gd name="T2" fmla="*/ 188620 w 152"/>
                <a:gd name="T3" fmla="*/ 152427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8" name="Freeform 43"/>
            <p:cNvSpPr>
              <a:spLocks/>
            </p:cNvSpPr>
            <p:nvPr/>
          </p:nvSpPr>
          <p:spPr bwMode="auto">
            <a:xfrm>
              <a:off x="3454401" y="5645371"/>
              <a:ext cx="823913" cy="122238"/>
            </a:xfrm>
            <a:custGeom>
              <a:avLst/>
              <a:gdLst>
                <a:gd name="T0" fmla="*/ 0 w 564"/>
                <a:gd name="T1" fmla="*/ 0 h 82"/>
                <a:gd name="T2" fmla="*/ 698281 w 564"/>
                <a:gd name="T3" fmla="*/ 107331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099" name="Freeform 44"/>
            <p:cNvSpPr>
              <a:spLocks/>
            </p:cNvSpPr>
            <p:nvPr/>
          </p:nvSpPr>
          <p:spPr bwMode="auto">
            <a:xfrm>
              <a:off x="3363913" y="5407246"/>
              <a:ext cx="111125" cy="138113"/>
            </a:xfrm>
            <a:custGeom>
              <a:avLst/>
              <a:gdLst>
                <a:gd name="T0" fmla="*/ 0 w 76"/>
                <a:gd name="T1" fmla="*/ 119012 h 94"/>
                <a:gd name="T2" fmla="*/ 93579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0" name="Freeform 45"/>
            <p:cNvSpPr>
              <a:spLocks/>
            </p:cNvSpPr>
            <p:nvPr/>
          </p:nvSpPr>
          <p:spPr bwMode="auto">
            <a:xfrm>
              <a:off x="2159001" y="4853208"/>
              <a:ext cx="366713" cy="168275"/>
            </a:xfrm>
            <a:custGeom>
              <a:avLst/>
              <a:gdLst>
                <a:gd name="T0" fmla="*/ 0 w 252"/>
                <a:gd name="T1" fmla="*/ 146134 h 114"/>
                <a:gd name="T2" fmla="*/ 308505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1" name="Freeform 46"/>
            <p:cNvSpPr>
              <a:spLocks/>
            </p:cNvSpPr>
            <p:nvPr/>
          </p:nvSpPr>
          <p:spPr bwMode="auto">
            <a:xfrm>
              <a:off x="2794001" y="4940521"/>
              <a:ext cx="649288" cy="381000"/>
            </a:xfrm>
            <a:custGeom>
              <a:avLst/>
              <a:gdLst>
                <a:gd name="T0" fmla="*/ 0 w 444"/>
                <a:gd name="T1" fmla="*/ 0 h 258"/>
                <a:gd name="T2" fmla="*/ 551310 w 444"/>
                <a:gd name="T3" fmla="*/ 329314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2" name="Freeform 47"/>
            <p:cNvSpPr>
              <a:spLocks/>
            </p:cNvSpPr>
            <p:nvPr/>
          </p:nvSpPr>
          <p:spPr bwMode="auto">
            <a:xfrm>
              <a:off x="4727576" y="5115146"/>
              <a:ext cx="955675" cy="619125"/>
            </a:xfrm>
            <a:custGeom>
              <a:avLst/>
              <a:gdLst>
                <a:gd name="T0" fmla="*/ 0 w 654"/>
                <a:gd name="T1" fmla="*/ 533627 h 420"/>
                <a:gd name="T2" fmla="*/ 809547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3" name="Oval 48"/>
            <p:cNvSpPr>
              <a:spLocks noChangeArrowheads="1"/>
            </p:cNvSpPr>
            <p:nvPr/>
          </p:nvSpPr>
          <p:spPr bwMode="auto">
            <a:xfrm>
              <a:off x="5602288" y="5021483"/>
              <a:ext cx="457200" cy="1190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4" name="Line 49"/>
            <p:cNvSpPr>
              <a:spLocks noChangeShapeType="1"/>
            </p:cNvSpPr>
            <p:nvPr/>
          </p:nvSpPr>
          <p:spPr bwMode="auto">
            <a:xfrm>
              <a:off x="5602288" y="5010371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5" name="Line 50"/>
            <p:cNvSpPr>
              <a:spLocks noChangeShapeType="1"/>
            </p:cNvSpPr>
            <p:nvPr/>
          </p:nvSpPr>
          <p:spPr bwMode="auto">
            <a:xfrm>
              <a:off x="6059488" y="5010371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6" name="Rectangle 51"/>
            <p:cNvSpPr>
              <a:spLocks noChangeArrowheads="1"/>
            </p:cNvSpPr>
            <p:nvPr/>
          </p:nvSpPr>
          <p:spPr bwMode="auto">
            <a:xfrm>
              <a:off x="5602288" y="5010371"/>
              <a:ext cx="452438" cy="730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07" name="Oval 52"/>
            <p:cNvSpPr>
              <a:spLocks noChangeArrowheads="1"/>
            </p:cNvSpPr>
            <p:nvPr/>
          </p:nvSpPr>
          <p:spPr bwMode="auto">
            <a:xfrm>
              <a:off x="5597526" y="4923058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8" name="Rectangle 53"/>
            <p:cNvSpPr>
              <a:spLocks noChangeArrowheads="1"/>
            </p:cNvSpPr>
            <p:nvPr/>
          </p:nvSpPr>
          <p:spPr bwMode="auto">
            <a:xfrm>
              <a:off x="5724526" y="4942108"/>
              <a:ext cx="206375" cy="1778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09" name="Text Box 54"/>
            <p:cNvSpPr txBox="1">
              <a:spLocks noChangeArrowheads="1"/>
            </p:cNvSpPr>
            <p:nvPr/>
          </p:nvSpPr>
          <p:spPr bwMode="auto">
            <a:xfrm>
              <a:off x="5597526" y="4853208"/>
              <a:ext cx="4699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2a</a:t>
              </a:r>
              <a:endParaRPr lang="en-US" sz="2400">
                <a:latin typeface="+mn-lt"/>
              </a:endParaRPr>
            </a:p>
          </p:txBody>
        </p:sp>
        <p:sp>
          <p:nvSpPr>
            <p:cNvPr id="45110" name="Text Box 55"/>
            <p:cNvSpPr txBox="1">
              <a:spLocks noChangeArrowheads="1"/>
            </p:cNvSpPr>
            <p:nvPr/>
          </p:nvSpPr>
          <p:spPr bwMode="auto">
            <a:xfrm>
              <a:off x="2146301" y="4981796"/>
              <a:ext cx="6703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chemeClr val="bg1"/>
                  </a:solidFill>
                  <a:latin typeface="+mn-lt"/>
                </a:rPr>
                <a:t>AS3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111" name="Text Box 56"/>
            <p:cNvSpPr txBox="1">
              <a:spLocks noChangeArrowheads="1"/>
            </p:cNvSpPr>
            <p:nvPr/>
          </p:nvSpPr>
          <p:spPr bwMode="auto">
            <a:xfrm>
              <a:off x="4721226" y="5654896"/>
              <a:ext cx="6703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chemeClr val="bg1"/>
                  </a:solidFill>
                  <a:latin typeface="+mn-lt"/>
                </a:rPr>
                <a:t>AS1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5112" name="Text Box 57"/>
            <p:cNvSpPr txBox="1">
              <a:spLocks noChangeArrowheads="1"/>
            </p:cNvSpPr>
            <p:nvPr/>
          </p:nvSpPr>
          <p:spPr bwMode="auto">
            <a:xfrm>
              <a:off x="6013451" y="5253258"/>
              <a:ext cx="67037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chemeClr val="bg1"/>
                  </a:solidFill>
                  <a:latin typeface="+mn-lt"/>
                </a:rPr>
                <a:t>AS2</a:t>
              </a:r>
            </a:p>
          </p:txBody>
        </p:sp>
        <p:sp>
          <p:nvSpPr>
            <p:cNvPr id="45113" name="Oval 58"/>
            <p:cNvSpPr>
              <a:spLocks noChangeArrowheads="1"/>
            </p:cNvSpPr>
            <p:nvPr/>
          </p:nvSpPr>
          <p:spPr bwMode="auto">
            <a:xfrm>
              <a:off x="2992438" y="5631083"/>
              <a:ext cx="457200" cy="11906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14" name="Line 59"/>
            <p:cNvSpPr>
              <a:spLocks noChangeShapeType="1"/>
            </p:cNvSpPr>
            <p:nvPr/>
          </p:nvSpPr>
          <p:spPr bwMode="auto">
            <a:xfrm>
              <a:off x="2992438" y="5621558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15" name="Line 60"/>
            <p:cNvSpPr>
              <a:spLocks noChangeShapeType="1"/>
            </p:cNvSpPr>
            <p:nvPr/>
          </p:nvSpPr>
          <p:spPr bwMode="auto">
            <a:xfrm>
              <a:off x="3449638" y="5621558"/>
              <a:ext cx="0" cy="730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16" name="Rectangle 61"/>
            <p:cNvSpPr>
              <a:spLocks noChangeArrowheads="1"/>
            </p:cNvSpPr>
            <p:nvPr/>
          </p:nvSpPr>
          <p:spPr bwMode="auto">
            <a:xfrm>
              <a:off x="2992438" y="5621558"/>
              <a:ext cx="452438" cy="7143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5117" name="Oval 62"/>
            <p:cNvSpPr>
              <a:spLocks noChangeArrowheads="1"/>
            </p:cNvSpPr>
            <p:nvPr/>
          </p:nvSpPr>
          <p:spPr bwMode="auto">
            <a:xfrm>
              <a:off x="2987676" y="5540596"/>
              <a:ext cx="457200" cy="1397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18" name="Rectangle 63"/>
            <p:cNvSpPr>
              <a:spLocks noChangeArrowheads="1"/>
            </p:cNvSpPr>
            <p:nvPr/>
          </p:nvSpPr>
          <p:spPr bwMode="auto">
            <a:xfrm>
              <a:off x="3111501" y="5580283"/>
              <a:ext cx="207963" cy="141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19" name="Text Box 64"/>
            <p:cNvSpPr txBox="1">
              <a:spLocks noChangeArrowheads="1"/>
            </p:cNvSpPr>
            <p:nvPr/>
          </p:nvSpPr>
          <p:spPr bwMode="auto">
            <a:xfrm>
              <a:off x="2990801" y="5459633"/>
              <a:ext cx="470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1a</a:t>
              </a:r>
              <a:endParaRPr lang="en-US" sz="2400">
                <a:latin typeface="+mn-lt"/>
              </a:endParaRPr>
            </a:p>
          </p:txBody>
        </p:sp>
        <p:grpSp>
          <p:nvGrpSpPr>
            <p:cNvPr id="45120" name="Group 65"/>
            <p:cNvGrpSpPr>
              <a:grpSpLocks/>
            </p:cNvGrpSpPr>
            <p:nvPr/>
          </p:nvGrpSpPr>
          <p:grpSpPr bwMode="auto">
            <a:xfrm>
              <a:off x="6105526" y="4684933"/>
              <a:ext cx="471488" cy="396875"/>
              <a:chOff x="4320" y="1940"/>
              <a:chExt cx="323" cy="269"/>
            </a:xfrm>
          </p:grpSpPr>
          <p:sp>
            <p:nvSpPr>
              <p:cNvPr id="45167" name="Oval 66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8" name="Line 67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9" name="Line 68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70" name="Rectangle 69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5171" name="Oval 70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72" name="Rectangle 71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73" name="Text Box 72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2c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5121" name="Group 73"/>
            <p:cNvGrpSpPr>
              <a:grpSpLocks/>
            </p:cNvGrpSpPr>
            <p:nvPr/>
          </p:nvGrpSpPr>
          <p:grpSpPr bwMode="auto">
            <a:xfrm>
              <a:off x="6509576" y="5011960"/>
              <a:ext cx="473141" cy="399826"/>
              <a:chOff x="4596" y="2162"/>
              <a:chExt cx="324" cy="271"/>
            </a:xfrm>
          </p:grpSpPr>
          <p:sp>
            <p:nvSpPr>
              <p:cNvPr id="45160" name="Oval 74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1" name="Line 75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2" name="Line 76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3" name="Rectangle 77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5164" name="Oval 78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5" name="Rectangle 79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66" name="Text Box 80"/>
              <p:cNvSpPr txBox="1">
                <a:spLocks noChangeArrowheads="1"/>
              </p:cNvSpPr>
              <p:nvPr/>
            </p:nvSpPr>
            <p:spPr bwMode="auto">
              <a:xfrm>
                <a:off x="4598" y="2162"/>
                <a:ext cx="32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2b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5122" name="Group 81"/>
            <p:cNvGrpSpPr>
              <a:grpSpLocks/>
            </p:cNvGrpSpPr>
            <p:nvPr/>
          </p:nvGrpSpPr>
          <p:grpSpPr bwMode="auto">
            <a:xfrm>
              <a:off x="4275136" y="5558060"/>
              <a:ext cx="472196" cy="399826"/>
              <a:chOff x="2016" y="1980"/>
              <a:chExt cx="323" cy="271"/>
            </a:xfrm>
          </p:grpSpPr>
          <p:sp>
            <p:nvSpPr>
              <p:cNvPr id="45152" name="Oval 82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53" name="Line 83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54" name="Line 84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55" name="Rectangle 85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5156" name="Oval 86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5157" name="Group 87"/>
              <p:cNvGrpSpPr>
                <a:grpSpLocks/>
              </p:cNvGrpSpPr>
              <p:nvPr/>
            </p:nvGrpSpPr>
            <p:grpSpPr bwMode="auto">
              <a:xfrm>
                <a:off x="2017" y="1980"/>
                <a:ext cx="322" cy="271"/>
                <a:chOff x="2893" y="2429"/>
                <a:chExt cx="329" cy="271"/>
              </a:xfrm>
            </p:grpSpPr>
            <p:sp>
              <p:nvSpPr>
                <p:cNvPr id="45158" name="Rectangle 8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515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9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1b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grpSp>
          <p:nvGrpSpPr>
            <p:cNvPr id="45123" name="Group 90"/>
            <p:cNvGrpSpPr>
              <a:grpSpLocks/>
            </p:cNvGrpSpPr>
            <p:nvPr/>
          </p:nvGrpSpPr>
          <p:grpSpPr bwMode="auto">
            <a:xfrm>
              <a:off x="1939926" y="4445221"/>
              <a:ext cx="469900" cy="396875"/>
              <a:chOff x="2014" y="1980"/>
              <a:chExt cx="321" cy="269"/>
            </a:xfrm>
          </p:grpSpPr>
          <p:sp>
            <p:nvSpPr>
              <p:cNvPr id="45144" name="Oval 91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45" name="Line 92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46" name="Line 93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5147" name="Rectangle 94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5148" name="Oval 95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5149" name="Group 96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45150" name="Rectangle 9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515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3c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sp>
          <p:nvSpPr>
            <p:cNvPr id="45124" name="Line 99"/>
            <p:cNvSpPr>
              <a:spLocks noChangeShapeType="1"/>
            </p:cNvSpPr>
            <p:nvPr/>
          </p:nvSpPr>
          <p:spPr bwMode="auto">
            <a:xfrm flipH="1">
              <a:off x="1978026" y="4754783"/>
              <a:ext cx="90488" cy="157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25" name="Line 100"/>
            <p:cNvSpPr>
              <a:spLocks noChangeShapeType="1"/>
            </p:cNvSpPr>
            <p:nvPr/>
          </p:nvSpPr>
          <p:spPr bwMode="auto">
            <a:xfrm>
              <a:off x="1530351" y="4823046"/>
              <a:ext cx="211138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26" name="Line 101"/>
            <p:cNvSpPr>
              <a:spLocks noChangeShapeType="1"/>
            </p:cNvSpPr>
            <p:nvPr/>
          </p:nvSpPr>
          <p:spPr bwMode="auto">
            <a:xfrm flipH="1">
              <a:off x="2259013" y="4299171"/>
              <a:ext cx="198438" cy="223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27" name="Line 102"/>
            <p:cNvSpPr>
              <a:spLocks noChangeShapeType="1"/>
            </p:cNvSpPr>
            <p:nvPr/>
          </p:nvSpPr>
          <p:spPr bwMode="auto">
            <a:xfrm>
              <a:off x="1851026" y="4286471"/>
              <a:ext cx="173038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28" name="Line 103"/>
            <p:cNvSpPr>
              <a:spLocks noChangeShapeType="1"/>
            </p:cNvSpPr>
            <p:nvPr/>
          </p:nvSpPr>
          <p:spPr bwMode="auto">
            <a:xfrm flipH="1">
              <a:off x="2814638" y="4422996"/>
              <a:ext cx="100013" cy="301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29" name="Line 104"/>
            <p:cNvSpPr>
              <a:spLocks noChangeShapeType="1"/>
            </p:cNvSpPr>
            <p:nvPr/>
          </p:nvSpPr>
          <p:spPr bwMode="auto">
            <a:xfrm>
              <a:off x="6958013" y="5186583"/>
              <a:ext cx="322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0" name="Line 105"/>
            <p:cNvSpPr>
              <a:spLocks noChangeShapeType="1"/>
            </p:cNvSpPr>
            <p:nvPr/>
          </p:nvSpPr>
          <p:spPr bwMode="auto">
            <a:xfrm flipV="1">
              <a:off x="6872288" y="4724621"/>
              <a:ext cx="382588" cy="37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1" name="Line 106"/>
            <p:cNvSpPr>
              <a:spLocks noChangeShapeType="1"/>
            </p:cNvSpPr>
            <p:nvPr/>
          </p:nvSpPr>
          <p:spPr bwMode="auto">
            <a:xfrm flipH="1" flipV="1">
              <a:off x="6067426" y="4473796"/>
              <a:ext cx="185738" cy="29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2" name="Line 107"/>
            <p:cNvSpPr>
              <a:spLocks noChangeShapeType="1"/>
            </p:cNvSpPr>
            <p:nvPr/>
          </p:nvSpPr>
          <p:spPr bwMode="auto">
            <a:xfrm flipH="1" flipV="1">
              <a:off x="5611813" y="4624608"/>
              <a:ext cx="1968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3" name="Line 108"/>
            <p:cNvSpPr>
              <a:spLocks noChangeShapeType="1"/>
            </p:cNvSpPr>
            <p:nvPr/>
          </p:nvSpPr>
          <p:spPr bwMode="auto">
            <a:xfrm flipH="1">
              <a:off x="2852738" y="5723158"/>
              <a:ext cx="196850" cy="174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4" name="Line 109"/>
            <p:cNvSpPr>
              <a:spLocks noChangeShapeType="1"/>
            </p:cNvSpPr>
            <p:nvPr/>
          </p:nvSpPr>
          <p:spPr bwMode="auto">
            <a:xfrm flipH="1" flipV="1">
              <a:off x="2803526" y="5573933"/>
              <a:ext cx="185738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5" name="Line 110"/>
            <p:cNvSpPr>
              <a:spLocks noChangeShapeType="1"/>
            </p:cNvSpPr>
            <p:nvPr/>
          </p:nvSpPr>
          <p:spPr bwMode="auto">
            <a:xfrm flipH="1">
              <a:off x="3198813" y="5973983"/>
              <a:ext cx="309563" cy="23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6" name="Line 111"/>
            <p:cNvSpPr>
              <a:spLocks noChangeShapeType="1"/>
            </p:cNvSpPr>
            <p:nvPr/>
          </p:nvSpPr>
          <p:spPr bwMode="auto">
            <a:xfrm flipV="1">
              <a:off x="3903663" y="5297708"/>
              <a:ext cx="334963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7" name="Line 112"/>
            <p:cNvSpPr>
              <a:spLocks noChangeShapeType="1"/>
            </p:cNvSpPr>
            <p:nvPr/>
          </p:nvSpPr>
          <p:spPr bwMode="auto">
            <a:xfrm>
              <a:off x="4572001" y="5848571"/>
              <a:ext cx="173038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8" name="Line 113"/>
            <p:cNvSpPr>
              <a:spLocks noChangeShapeType="1"/>
            </p:cNvSpPr>
            <p:nvPr/>
          </p:nvSpPr>
          <p:spPr bwMode="auto">
            <a:xfrm>
              <a:off x="3867151" y="5410421"/>
              <a:ext cx="209550" cy="11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39" name="Freeform 114"/>
            <p:cNvSpPr>
              <a:spLocks/>
            </p:cNvSpPr>
            <p:nvPr/>
          </p:nvSpPr>
          <p:spPr bwMode="auto">
            <a:xfrm>
              <a:off x="3641726" y="3803871"/>
              <a:ext cx="973138" cy="795338"/>
            </a:xfrm>
            <a:custGeom>
              <a:avLst/>
              <a:gdLst>
                <a:gd name="T0" fmla="*/ 18683 w 1198"/>
                <a:gd name="T1" fmla="*/ 393260 h 451"/>
                <a:gd name="T2" fmla="*/ 38178 w 1198"/>
                <a:gd name="T3" fmla="*/ 193985 h 451"/>
                <a:gd name="T4" fmla="*/ 95039 w 1198"/>
                <a:gd name="T5" fmla="*/ 105810 h 451"/>
                <a:gd name="T6" fmla="*/ 210386 w 1198"/>
                <a:gd name="T7" fmla="*/ 54668 h 451"/>
                <a:gd name="T8" fmla="*/ 251001 w 1198"/>
                <a:gd name="T9" fmla="*/ 428530 h 451"/>
                <a:gd name="T10" fmla="*/ 189266 w 1198"/>
                <a:gd name="T11" fmla="*/ 899384 h 451"/>
                <a:gd name="T12" fmla="*/ 64984 w 1198"/>
                <a:gd name="T13" fmla="*/ 924073 h 451"/>
                <a:gd name="T14" fmla="*/ 7311 w 1198"/>
                <a:gd name="T15" fmla="*/ 731852 h 451"/>
                <a:gd name="T16" fmla="*/ 18683 w 1198"/>
                <a:gd name="T17" fmla="*/ 393260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40" name="Text Box 115"/>
            <p:cNvSpPr txBox="1">
              <a:spLocks noChangeArrowheads="1"/>
            </p:cNvSpPr>
            <p:nvPr/>
          </p:nvSpPr>
          <p:spPr bwMode="auto">
            <a:xfrm>
              <a:off x="3963988" y="3967383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chemeClr val="bg1"/>
                  </a:solidFill>
                  <a:latin typeface="+mn-lt"/>
                </a:rPr>
                <a:t>x</a:t>
              </a:r>
            </a:p>
          </p:txBody>
        </p:sp>
        <p:sp>
          <p:nvSpPr>
            <p:cNvPr id="45141" name="Text Box 116"/>
            <p:cNvSpPr txBox="1">
              <a:spLocks noChangeArrowheads="1"/>
            </p:cNvSpPr>
            <p:nvPr/>
          </p:nvSpPr>
          <p:spPr bwMode="auto">
            <a:xfrm rot="20538457">
              <a:off x="2895170" y="3689868"/>
              <a:ext cx="877163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5400">
                  <a:latin typeface="+mn-lt"/>
                </a:rPr>
                <a:t>…</a:t>
              </a:r>
            </a:p>
          </p:txBody>
        </p:sp>
        <p:sp>
          <p:nvSpPr>
            <p:cNvPr id="45142" name="Line 117"/>
            <p:cNvSpPr>
              <a:spLocks noChangeShapeType="1"/>
            </p:cNvSpPr>
            <p:nvPr/>
          </p:nvSpPr>
          <p:spPr bwMode="auto">
            <a:xfrm flipV="1">
              <a:off x="3208338" y="5700933"/>
              <a:ext cx="390525" cy="1746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5143" name="Text Box 118"/>
            <p:cNvSpPr txBox="1">
              <a:spLocks noChangeArrowheads="1"/>
            </p:cNvSpPr>
            <p:nvPr/>
          </p:nvSpPr>
          <p:spPr bwMode="auto">
            <a:xfrm>
              <a:off x="3509963" y="538502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  <a:latin typeface="+mn-lt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4402C6-9D92-4546-89B7-0CFDEABD3A6C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46E391-89FC-4D6B-BB68-4C41E1BCBDE5}" type="slidenum">
              <a:rPr lang="en-US" smtClean="0">
                <a:latin typeface="Verdana" pitchFamily="34" charset="0"/>
              </a:rPr>
              <a:pPr/>
              <a:t>32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0"/>
            <a:ext cx="8764587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Example: Choosing among multiple ASes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50950"/>
            <a:ext cx="7991475" cy="2754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now suppose AS1 learns from inter-AS protocol that subnet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 is reachable from AS3 </a:t>
            </a:r>
            <a:r>
              <a:rPr lang="en-US" sz="2400" i="1" dirty="0" smtClean="0"/>
              <a:t>and</a:t>
            </a:r>
            <a:r>
              <a:rPr lang="en-US" sz="2400" dirty="0" smtClean="0"/>
              <a:t> from AS2.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to configure forwarding table, router 1d must determine towards which gateway it should forward packets for </a:t>
            </a:r>
            <a:r>
              <a:rPr lang="en-US" sz="2400" dirty="0" err="1" smtClean="0"/>
              <a:t>dest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/>
              <a:t>. 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install forwarding table entry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ea typeface="+mn-ea"/>
                <a:cs typeface="+mn-cs"/>
              </a:rPr>
              <a:t>x,K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) </a:t>
            </a:r>
            <a:r>
              <a:rPr lang="en-US" sz="2400" dirty="0">
                <a:ea typeface="+mn-ea"/>
                <a:cs typeface="+mn-cs"/>
              </a:rPr>
              <a:t>or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(</a:t>
            </a:r>
            <a:r>
              <a:rPr lang="en-US" sz="2400" i="1" dirty="0" err="1">
                <a:solidFill>
                  <a:srgbClr val="FF0000"/>
                </a:solidFill>
                <a:ea typeface="+mn-ea"/>
                <a:cs typeface="+mn-cs"/>
              </a:rPr>
              <a:t>x,P</a:t>
            </a:r>
            <a:r>
              <a:rPr lang="en-US" sz="2400" i="1" dirty="0" smtClean="0">
                <a:solidFill>
                  <a:srgbClr val="FF0000"/>
                </a:solidFill>
                <a:ea typeface="+mn-ea"/>
                <a:cs typeface="+mn-cs"/>
              </a:rPr>
              <a:t>) </a:t>
            </a:r>
            <a:r>
              <a:rPr lang="en-US" sz="2400" dirty="0">
                <a:ea typeface="+mn-ea"/>
                <a:cs typeface="+mn-cs"/>
              </a:rPr>
              <a:t>in </a:t>
            </a:r>
            <a:r>
              <a:rPr lang="en-US" sz="2400" dirty="0" smtClean="0">
                <a:ea typeface="+mn-ea"/>
                <a:cs typeface="+mn-cs"/>
              </a:rPr>
              <a:t>1d? </a:t>
            </a:r>
            <a:endParaRPr lang="en-US" sz="2400" dirty="0">
              <a:ea typeface="+mn-ea"/>
              <a:cs typeface="+mn-cs"/>
            </a:endParaRP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/>
              <a:t>this is also job of inter-AS routing protocol!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298575" y="3811588"/>
            <a:ext cx="6178550" cy="2249487"/>
            <a:chOff x="171" y="846"/>
            <a:chExt cx="3892" cy="1417"/>
          </a:xfrm>
        </p:grpSpPr>
        <p:sp>
          <p:nvSpPr>
            <p:cNvPr id="46096" name="Freeform 5"/>
            <p:cNvSpPr>
              <a:spLocks/>
            </p:cNvSpPr>
            <p:nvPr/>
          </p:nvSpPr>
          <p:spPr bwMode="auto">
            <a:xfrm>
              <a:off x="2581" y="1006"/>
              <a:ext cx="1482" cy="952"/>
            </a:xfrm>
            <a:custGeom>
              <a:avLst/>
              <a:gdLst>
                <a:gd name="T0" fmla="*/ 116 w 1162"/>
                <a:gd name="T1" fmla="*/ 873 h 543"/>
                <a:gd name="T2" fmla="*/ 763 w 1162"/>
                <a:gd name="T3" fmla="*/ 77 h 543"/>
                <a:gd name="T4" fmla="*/ 1950 w 1162"/>
                <a:gd name="T5" fmla="*/ 428 h 543"/>
                <a:gd name="T6" fmla="*/ 2373 w 1162"/>
                <a:gd name="T7" fmla="*/ 1289 h 543"/>
                <a:gd name="T8" fmla="*/ 2175 w 1162"/>
                <a:gd name="T9" fmla="*/ 2432 h 543"/>
                <a:gd name="T10" fmla="*/ 1215 w 1162"/>
                <a:gd name="T11" fmla="*/ 2914 h 543"/>
                <a:gd name="T12" fmla="*/ 182 w 1162"/>
                <a:gd name="T13" fmla="*/ 2367 h 543"/>
                <a:gd name="T14" fmla="*/ 116 w 1162"/>
                <a:gd name="T15" fmla="*/ 873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097" name="Freeform 6"/>
            <p:cNvSpPr>
              <a:spLocks/>
            </p:cNvSpPr>
            <p:nvPr/>
          </p:nvSpPr>
          <p:spPr bwMode="auto">
            <a:xfrm>
              <a:off x="171" y="846"/>
              <a:ext cx="1154" cy="944"/>
            </a:xfrm>
            <a:custGeom>
              <a:avLst/>
              <a:gdLst>
                <a:gd name="T0" fmla="*/ 79 w 1198"/>
                <a:gd name="T1" fmla="*/ 1660 h 451"/>
                <a:gd name="T2" fmla="*/ 161 w 1198"/>
                <a:gd name="T3" fmla="*/ 814 h 451"/>
                <a:gd name="T4" fmla="*/ 401 w 1198"/>
                <a:gd name="T5" fmla="*/ 452 h 451"/>
                <a:gd name="T6" fmla="*/ 883 w 1198"/>
                <a:gd name="T7" fmla="*/ 228 h 451"/>
                <a:gd name="T8" fmla="*/ 1056 w 1198"/>
                <a:gd name="T9" fmla="*/ 1804 h 451"/>
                <a:gd name="T10" fmla="*/ 795 w 1198"/>
                <a:gd name="T11" fmla="*/ 3784 h 451"/>
                <a:gd name="T12" fmla="*/ 275 w 1198"/>
                <a:gd name="T13" fmla="*/ 3899 h 451"/>
                <a:gd name="T14" fmla="*/ 33 w 1198"/>
                <a:gd name="T15" fmla="*/ 3089 h 451"/>
                <a:gd name="T16" fmla="*/ 79 w 1198"/>
                <a:gd name="T17" fmla="*/ 1660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098" name="Freeform 7"/>
            <p:cNvSpPr>
              <a:spLocks/>
            </p:cNvSpPr>
            <p:nvPr/>
          </p:nvSpPr>
          <p:spPr bwMode="auto">
            <a:xfrm>
              <a:off x="916" y="1527"/>
              <a:ext cx="1846" cy="736"/>
            </a:xfrm>
            <a:custGeom>
              <a:avLst/>
              <a:gdLst>
                <a:gd name="T0" fmla="*/ 246 w 1583"/>
                <a:gd name="T1" fmla="*/ 282 h 682"/>
                <a:gd name="T2" fmla="*/ 646 w 1583"/>
                <a:gd name="T3" fmla="*/ 93 h 682"/>
                <a:gd name="T4" fmla="*/ 1244 w 1583"/>
                <a:gd name="T5" fmla="*/ 26 h 682"/>
                <a:gd name="T6" fmla="*/ 1834 w 1583"/>
                <a:gd name="T7" fmla="*/ 244 h 682"/>
                <a:gd name="T8" fmla="*/ 2480 w 1583"/>
                <a:gd name="T9" fmla="*/ 539 h 682"/>
                <a:gd name="T10" fmla="*/ 2016 w 1583"/>
                <a:gd name="T11" fmla="*/ 809 h 682"/>
                <a:gd name="T12" fmla="*/ 1095 w 1583"/>
                <a:gd name="T13" fmla="*/ 824 h 682"/>
                <a:gd name="T14" fmla="*/ 141 w 1583"/>
                <a:gd name="T15" fmla="*/ 749 h 682"/>
                <a:gd name="T16" fmla="*/ 246 w 1583"/>
                <a:gd name="T17" fmla="*/ 28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099" name="Oval 8"/>
            <p:cNvSpPr>
              <a:spLocks noChangeArrowheads="1"/>
            </p:cNvSpPr>
            <p:nvPr/>
          </p:nvSpPr>
          <p:spPr bwMode="auto">
            <a:xfrm>
              <a:off x="411" y="152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0" name="Line 9"/>
            <p:cNvSpPr>
              <a:spLocks noChangeShapeType="1"/>
            </p:cNvSpPr>
            <p:nvPr/>
          </p:nvSpPr>
          <p:spPr bwMode="auto">
            <a:xfrm>
              <a:off x="411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1" name="Line 10"/>
            <p:cNvSpPr>
              <a:spLocks noChangeShapeType="1"/>
            </p:cNvSpPr>
            <p:nvPr/>
          </p:nvSpPr>
          <p:spPr bwMode="auto">
            <a:xfrm>
              <a:off x="699" y="1519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2" name="Rectangle 11"/>
            <p:cNvSpPr>
              <a:spLocks noChangeArrowheads="1"/>
            </p:cNvSpPr>
            <p:nvPr/>
          </p:nvSpPr>
          <p:spPr bwMode="auto">
            <a:xfrm>
              <a:off x="411" y="1519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03" name="Oval 12"/>
            <p:cNvSpPr>
              <a:spLocks noChangeArrowheads="1"/>
            </p:cNvSpPr>
            <p:nvPr/>
          </p:nvSpPr>
          <p:spPr bwMode="auto">
            <a:xfrm>
              <a:off x="408" y="1465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4" name="Rectangle 13"/>
            <p:cNvSpPr>
              <a:spLocks noChangeArrowheads="1"/>
            </p:cNvSpPr>
            <p:nvPr/>
          </p:nvSpPr>
          <p:spPr bwMode="auto">
            <a:xfrm>
              <a:off x="488" y="1477"/>
              <a:ext cx="130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5" name="Text Box 14"/>
            <p:cNvSpPr txBox="1">
              <a:spLocks noChangeArrowheads="1"/>
            </p:cNvSpPr>
            <p:nvPr/>
          </p:nvSpPr>
          <p:spPr bwMode="auto">
            <a:xfrm>
              <a:off x="408" y="1420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3b</a:t>
              </a:r>
              <a:endParaRPr lang="en-US" sz="2400">
                <a:latin typeface="+mn-lt"/>
              </a:endParaRPr>
            </a:p>
          </p:txBody>
        </p:sp>
        <p:sp>
          <p:nvSpPr>
            <p:cNvPr id="46106" name="Oval 15"/>
            <p:cNvSpPr>
              <a:spLocks noChangeArrowheads="1"/>
            </p:cNvSpPr>
            <p:nvPr/>
          </p:nvSpPr>
          <p:spPr bwMode="auto">
            <a:xfrm>
              <a:off x="1531" y="2089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7" name="Line 16"/>
            <p:cNvSpPr>
              <a:spLocks noChangeShapeType="1"/>
            </p:cNvSpPr>
            <p:nvPr/>
          </p:nvSpPr>
          <p:spPr bwMode="auto">
            <a:xfrm>
              <a:off x="1531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8" name="Line 17"/>
            <p:cNvSpPr>
              <a:spLocks noChangeShapeType="1"/>
            </p:cNvSpPr>
            <p:nvPr/>
          </p:nvSpPr>
          <p:spPr bwMode="auto">
            <a:xfrm>
              <a:off x="1819" y="2082"/>
              <a:ext cx="0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09" name="Rectangle 18"/>
            <p:cNvSpPr>
              <a:spLocks noChangeArrowheads="1"/>
            </p:cNvSpPr>
            <p:nvPr/>
          </p:nvSpPr>
          <p:spPr bwMode="auto">
            <a:xfrm>
              <a:off x="1531" y="2082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10" name="Oval 19"/>
            <p:cNvSpPr>
              <a:spLocks noChangeArrowheads="1"/>
            </p:cNvSpPr>
            <p:nvPr/>
          </p:nvSpPr>
          <p:spPr bwMode="auto">
            <a:xfrm>
              <a:off x="1528" y="2028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6111" name="Group 20"/>
            <p:cNvGrpSpPr>
              <a:grpSpLocks/>
            </p:cNvGrpSpPr>
            <p:nvPr/>
          </p:nvGrpSpPr>
          <p:grpSpPr bwMode="auto">
            <a:xfrm>
              <a:off x="1532" y="1978"/>
              <a:ext cx="296" cy="252"/>
              <a:chOff x="2896" y="2429"/>
              <a:chExt cx="324" cy="271"/>
            </a:xfrm>
          </p:grpSpPr>
          <p:sp>
            <p:nvSpPr>
              <p:cNvPr id="46203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204" name="Text Box 22"/>
              <p:cNvSpPr txBox="1">
                <a:spLocks noChangeArrowheads="1"/>
              </p:cNvSpPr>
              <p:nvPr/>
            </p:nvSpPr>
            <p:spPr bwMode="auto">
              <a:xfrm>
                <a:off x="2896" y="2429"/>
                <a:ext cx="32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1d</a:t>
                </a:r>
              </a:p>
            </p:txBody>
          </p:sp>
        </p:grpSp>
        <p:sp>
          <p:nvSpPr>
            <p:cNvPr id="46112" name="Oval 23"/>
            <p:cNvSpPr>
              <a:spLocks noChangeArrowheads="1"/>
            </p:cNvSpPr>
            <p:nvPr/>
          </p:nvSpPr>
          <p:spPr bwMode="auto">
            <a:xfrm>
              <a:off x="927" y="1403"/>
              <a:ext cx="288" cy="7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3" name="Line 24"/>
            <p:cNvSpPr>
              <a:spLocks noChangeShapeType="1"/>
            </p:cNvSpPr>
            <p:nvPr/>
          </p:nvSpPr>
          <p:spPr bwMode="auto">
            <a:xfrm>
              <a:off x="927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4" name="Line 25"/>
            <p:cNvSpPr>
              <a:spLocks noChangeShapeType="1"/>
            </p:cNvSpPr>
            <p:nvPr/>
          </p:nvSpPr>
          <p:spPr bwMode="auto">
            <a:xfrm>
              <a:off x="1215" y="139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5" name="Rectangle 26"/>
            <p:cNvSpPr>
              <a:spLocks noChangeArrowheads="1"/>
            </p:cNvSpPr>
            <p:nvPr/>
          </p:nvSpPr>
          <p:spPr bwMode="auto">
            <a:xfrm>
              <a:off x="927" y="1397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16" name="Oval 27"/>
            <p:cNvSpPr>
              <a:spLocks noChangeArrowheads="1"/>
            </p:cNvSpPr>
            <p:nvPr/>
          </p:nvSpPr>
          <p:spPr bwMode="auto">
            <a:xfrm>
              <a:off x="924" y="1342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7" name="Rectangle 28"/>
            <p:cNvSpPr>
              <a:spLocks noChangeArrowheads="1"/>
            </p:cNvSpPr>
            <p:nvPr/>
          </p:nvSpPr>
          <p:spPr bwMode="auto">
            <a:xfrm>
              <a:off x="1004" y="1354"/>
              <a:ext cx="131" cy="10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18" name="Text Box 29"/>
            <p:cNvSpPr txBox="1">
              <a:spLocks noChangeArrowheads="1"/>
            </p:cNvSpPr>
            <p:nvPr/>
          </p:nvSpPr>
          <p:spPr bwMode="auto">
            <a:xfrm>
              <a:off x="925" y="1297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3a</a:t>
              </a:r>
              <a:endParaRPr lang="en-US" sz="2400">
                <a:latin typeface="+mn-lt"/>
              </a:endParaRPr>
            </a:p>
          </p:txBody>
        </p:sp>
        <p:sp>
          <p:nvSpPr>
            <p:cNvPr id="46119" name="Oval 30"/>
            <p:cNvSpPr>
              <a:spLocks noChangeArrowheads="1"/>
            </p:cNvSpPr>
            <p:nvPr/>
          </p:nvSpPr>
          <p:spPr bwMode="auto">
            <a:xfrm>
              <a:off x="1498" y="1721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0" name="Line 31"/>
            <p:cNvSpPr>
              <a:spLocks noChangeShapeType="1"/>
            </p:cNvSpPr>
            <p:nvPr/>
          </p:nvSpPr>
          <p:spPr bwMode="auto">
            <a:xfrm>
              <a:off x="1498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1" name="Line 32"/>
            <p:cNvSpPr>
              <a:spLocks noChangeShapeType="1"/>
            </p:cNvSpPr>
            <p:nvPr/>
          </p:nvSpPr>
          <p:spPr bwMode="auto">
            <a:xfrm>
              <a:off x="1786" y="171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2" name="Rectangle 33"/>
            <p:cNvSpPr>
              <a:spLocks noChangeArrowheads="1"/>
            </p:cNvSpPr>
            <p:nvPr/>
          </p:nvSpPr>
          <p:spPr bwMode="auto">
            <a:xfrm>
              <a:off x="1498" y="1715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1495" y="166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46124" name="Group 35"/>
            <p:cNvGrpSpPr>
              <a:grpSpLocks/>
            </p:cNvGrpSpPr>
            <p:nvPr/>
          </p:nvGrpSpPr>
          <p:grpSpPr bwMode="auto">
            <a:xfrm>
              <a:off x="1499" y="1612"/>
              <a:ext cx="287" cy="252"/>
              <a:chOff x="2897" y="2429"/>
              <a:chExt cx="321" cy="272"/>
            </a:xfrm>
          </p:grpSpPr>
          <p:sp>
            <p:nvSpPr>
              <p:cNvPr id="46201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202" name="Text Box 37"/>
              <p:cNvSpPr txBox="1">
                <a:spLocks noChangeArrowheads="1"/>
              </p:cNvSpPr>
              <p:nvPr/>
            </p:nvSpPr>
            <p:spPr bwMode="auto">
              <a:xfrm>
                <a:off x="2897" y="2429"/>
                <a:ext cx="32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1c</a:t>
                </a:r>
              </a:p>
            </p:txBody>
          </p:sp>
        </p:grpSp>
        <p:sp>
          <p:nvSpPr>
            <p:cNvPr id="46125" name="Line 38"/>
            <p:cNvSpPr>
              <a:spLocks noChangeShapeType="1"/>
            </p:cNvSpPr>
            <p:nvPr/>
          </p:nvSpPr>
          <p:spPr bwMode="auto">
            <a:xfrm>
              <a:off x="3149" y="1546"/>
              <a:ext cx="283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6" name="Line 39"/>
            <p:cNvSpPr>
              <a:spLocks noChangeShapeType="1"/>
            </p:cNvSpPr>
            <p:nvPr/>
          </p:nvSpPr>
          <p:spPr bwMode="auto">
            <a:xfrm>
              <a:off x="3447" y="1476"/>
              <a:ext cx="84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7" name="Line 40"/>
            <p:cNvSpPr>
              <a:spLocks noChangeShapeType="1"/>
            </p:cNvSpPr>
            <p:nvPr/>
          </p:nvSpPr>
          <p:spPr bwMode="auto">
            <a:xfrm flipV="1">
              <a:off x="3086" y="1435"/>
              <a:ext cx="105" cy="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8" name="Freeform 41"/>
            <p:cNvSpPr>
              <a:spLocks/>
            </p:cNvSpPr>
            <p:nvPr/>
          </p:nvSpPr>
          <p:spPr bwMode="auto">
            <a:xfrm>
              <a:off x="1817" y="2024"/>
              <a:ext cx="243" cy="76"/>
            </a:xfrm>
            <a:custGeom>
              <a:avLst/>
              <a:gdLst>
                <a:gd name="T0" fmla="*/ 0 w 264"/>
                <a:gd name="T1" fmla="*/ 65 h 82"/>
                <a:gd name="T2" fmla="*/ 206 w 264"/>
                <a:gd name="T3" fmla="*/ 0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29" name="Freeform 42"/>
            <p:cNvSpPr>
              <a:spLocks/>
            </p:cNvSpPr>
            <p:nvPr/>
          </p:nvSpPr>
          <p:spPr bwMode="auto">
            <a:xfrm>
              <a:off x="1394" y="1990"/>
              <a:ext cx="140" cy="110"/>
            </a:xfrm>
            <a:custGeom>
              <a:avLst/>
              <a:gdLst>
                <a:gd name="T0" fmla="*/ 0 w 152"/>
                <a:gd name="T1" fmla="*/ 0 h 118"/>
                <a:gd name="T2" fmla="*/ 119 w 152"/>
                <a:gd name="T3" fmla="*/ 96 h 1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0" name="Freeform 43"/>
            <p:cNvSpPr>
              <a:spLocks/>
            </p:cNvSpPr>
            <p:nvPr/>
          </p:nvSpPr>
          <p:spPr bwMode="auto">
            <a:xfrm>
              <a:off x="1508" y="1925"/>
              <a:ext cx="519" cy="77"/>
            </a:xfrm>
            <a:custGeom>
              <a:avLst/>
              <a:gdLst>
                <a:gd name="T0" fmla="*/ 0 w 564"/>
                <a:gd name="T1" fmla="*/ 0 h 82"/>
                <a:gd name="T2" fmla="*/ 440 w 564"/>
                <a:gd name="T3" fmla="*/ 68 h 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1" name="Freeform 44"/>
            <p:cNvSpPr>
              <a:spLocks/>
            </p:cNvSpPr>
            <p:nvPr/>
          </p:nvSpPr>
          <p:spPr bwMode="auto">
            <a:xfrm>
              <a:off x="1451" y="1775"/>
              <a:ext cx="70" cy="87"/>
            </a:xfrm>
            <a:custGeom>
              <a:avLst/>
              <a:gdLst>
                <a:gd name="T0" fmla="*/ 0 w 76"/>
                <a:gd name="T1" fmla="*/ 75 h 94"/>
                <a:gd name="T2" fmla="*/ 59 w 76"/>
                <a:gd name="T3" fmla="*/ 0 h 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2" name="Freeform 45"/>
            <p:cNvSpPr>
              <a:spLocks/>
            </p:cNvSpPr>
            <p:nvPr/>
          </p:nvSpPr>
          <p:spPr bwMode="auto">
            <a:xfrm>
              <a:off x="692" y="1426"/>
              <a:ext cx="231" cy="106"/>
            </a:xfrm>
            <a:custGeom>
              <a:avLst/>
              <a:gdLst>
                <a:gd name="T0" fmla="*/ 0 w 252"/>
                <a:gd name="T1" fmla="*/ 92 h 114"/>
                <a:gd name="T2" fmla="*/ 194 w 252"/>
                <a:gd name="T3" fmla="*/ 0 h 11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3" name="Freeform 46"/>
            <p:cNvSpPr>
              <a:spLocks/>
            </p:cNvSpPr>
            <p:nvPr/>
          </p:nvSpPr>
          <p:spPr bwMode="auto">
            <a:xfrm>
              <a:off x="1092" y="1481"/>
              <a:ext cx="409" cy="240"/>
            </a:xfrm>
            <a:custGeom>
              <a:avLst/>
              <a:gdLst>
                <a:gd name="T0" fmla="*/ 0 w 444"/>
                <a:gd name="T1" fmla="*/ 0 h 258"/>
                <a:gd name="T2" fmla="*/ 347 w 444"/>
                <a:gd name="T3" fmla="*/ 207 h 2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4" name="Freeform 47"/>
            <p:cNvSpPr>
              <a:spLocks/>
            </p:cNvSpPr>
            <p:nvPr/>
          </p:nvSpPr>
          <p:spPr bwMode="auto">
            <a:xfrm>
              <a:off x="2310" y="1591"/>
              <a:ext cx="602" cy="390"/>
            </a:xfrm>
            <a:custGeom>
              <a:avLst/>
              <a:gdLst>
                <a:gd name="T0" fmla="*/ 0 w 654"/>
                <a:gd name="T1" fmla="*/ 336 h 420"/>
                <a:gd name="T2" fmla="*/ 510 w 654"/>
                <a:gd name="T3" fmla="*/ 0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5" name="Oval 48"/>
            <p:cNvSpPr>
              <a:spLocks noChangeArrowheads="1"/>
            </p:cNvSpPr>
            <p:nvPr/>
          </p:nvSpPr>
          <p:spPr bwMode="auto">
            <a:xfrm>
              <a:off x="2861" y="1532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6" name="Line 49"/>
            <p:cNvSpPr>
              <a:spLocks noChangeShapeType="1"/>
            </p:cNvSpPr>
            <p:nvPr/>
          </p:nvSpPr>
          <p:spPr bwMode="auto">
            <a:xfrm>
              <a:off x="2861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7" name="Line 50"/>
            <p:cNvSpPr>
              <a:spLocks noChangeShapeType="1"/>
            </p:cNvSpPr>
            <p:nvPr/>
          </p:nvSpPr>
          <p:spPr bwMode="auto">
            <a:xfrm>
              <a:off x="3149" y="1525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38" name="Rectangle 51"/>
            <p:cNvSpPr>
              <a:spLocks noChangeArrowheads="1"/>
            </p:cNvSpPr>
            <p:nvPr/>
          </p:nvSpPr>
          <p:spPr bwMode="auto">
            <a:xfrm>
              <a:off x="2861" y="1525"/>
              <a:ext cx="285" cy="4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39" name="Oval 52"/>
            <p:cNvSpPr>
              <a:spLocks noChangeArrowheads="1"/>
            </p:cNvSpPr>
            <p:nvPr/>
          </p:nvSpPr>
          <p:spPr bwMode="auto">
            <a:xfrm>
              <a:off x="2858" y="1470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40" name="Rectangle 53"/>
            <p:cNvSpPr>
              <a:spLocks noChangeArrowheads="1"/>
            </p:cNvSpPr>
            <p:nvPr/>
          </p:nvSpPr>
          <p:spPr bwMode="auto">
            <a:xfrm>
              <a:off x="2938" y="1482"/>
              <a:ext cx="130" cy="1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41" name="Text Box 54"/>
            <p:cNvSpPr txBox="1">
              <a:spLocks noChangeArrowheads="1"/>
            </p:cNvSpPr>
            <p:nvPr/>
          </p:nvSpPr>
          <p:spPr bwMode="auto">
            <a:xfrm>
              <a:off x="2858" y="1426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2a</a:t>
              </a:r>
              <a:endParaRPr lang="en-US" sz="2400">
                <a:latin typeface="+mn-lt"/>
              </a:endParaRPr>
            </a:p>
          </p:txBody>
        </p:sp>
        <p:sp>
          <p:nvSpPr>
            <p:cNvPr id="46142" name="Text Box 55"/>
            <p:cNvSpPr txBox="1">
              <a:spLocks noChangeArrowheads="1"/>
            </p:cNvSpPr>
            <p:nvPr/>
          </p:nvSpPr>
          <p:spPr bwMode="auto">
            <a:xfrm>
              <a:off x="720" y="1507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latin typeface="+mn-lt"/>
                </a:rPr>
                <a:t>AS3</a:t>
              </a:r>
              <a:endParaRPr lang="en-US">
                <a:latin typeface="+mn-lt"/>
              </a:endParaRPr>
            </a:p>
          </p:txBody>
        </p:sp>
        <p:sp>
          <p:nvSpPr>
            <p:cNvPr id="46143" name="Text Box 56"/>
            <p:cNvSpPr txBox="1">
              <a:spLocks noChangeArrowheads="1"/>
            </p:cNvSpPr>
            <p:nvPr/>
          </p:nvSpPr>
          <p:spPr bwMode="auto">
            <a:xfrm>
              <a:off x="2360" y="1931"/>
              <a:ext cx="42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>
                  <a:latin typeface="+mn-lt"/>
                </a:rPr>
                <a:t>AS1</a:t>
              </a:r>
              <a:endParaRPr lang="en-US">
                <a:latin typeface="+mn-lt"/>
              </a:endParaRPr>
            </a:p>
          </p:txBody>
        </p:sp>
        <p:sp>
          <p:nvSpPr>
            <p:cNvPr id="46144" name="Text Box 57"/>
            <p:cNvSpPr txBox="1">
              <a:spLocks noChangeArrowheads="1"/>
            </p:cNvSpPr>
            <p:nvPr/>
          </p:nvSpPr>
          <p:spPr bwMode="auto">
            <a:xfrm>
              <a:off x="3120" y="1693"/>
              <a:ext cx="3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>
                  <a:latin typeface="+mn-lt"/>
                </a:rPr>
                <a:t>AS2</a:t>
              </a:r>
            </a:p>
          </p:txBody>
        </p:sp>
        <p:sp>
          <p:nvSpPr>
            <p:cNvPr id="46145" name="Oval 58"/>
            <p:cNvSpPr>
              <a:spLocks noChangeArrowheads="1"/>
            </p:cNvSpPr>
            <p:nvPr/>
          </p:nvSpPr>
          <p:spPr bwMode="auto">
            <a:xfrm>
              <a:off x="1217" y="1916"/>
              <a:ext cx="288" cy="7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46" name="Line 59"/>
            <p:cNvSpPr>
              <a:spLocks noChangeShapeType="1"/>
            </p:cNvSpPr>
            <p:nvPr/>
          </p:nvSpPr>
          <p:spPr bwMode="auto">
            <a:xfrm>
              <a:off x="1217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47" name="Line 60"/>
            <p:cNvSpPr>
              <a:spLocks noChangeShapeType="1"/>
            </p:cNvSpPr>
            <p:nvPr/>
          </p:nvSpPr>
          <p:spPr bwMode="auto">
            <a:xfrm>
              <a:off x="1505" y="19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48" name="Rectangle 61"/>
            <p:cNvSpPr>
              <a:spLocks noChangeArrowheads="1"/>
            </p:cNvSpPr>
            <p:nvPr/>
          </p:nvSpPr>
          <p:spPr bwMode="auto">
            <a:xfrm>
              <a:off x="1217" y="1910"/>
              <a:ext cx="285" cy="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46149" name="Oval 62"/>
            <p:cNvSpPr>
              <a:spLocks noChangeArrowheads="1"/>
            </p:cNvSpPr>
            <p:nvPr/>
          </p:nvSpPr>
          <p:spPr bwMode="auto">
            <a:xfrm>
              <a:off x="1214" y="1859"/>
              <a:ext cx="288" cy="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50" name="Rectangle 63"/>
            <p:cNvSpPr>
              <a:spLocks noChangeArrowheads="1"/>
            </p:cNvSpPr>
            <p:nvPr/>
          </p:nvSpPr>
          <p:spPr bwMode="auto">
            <a:xfrm>
              <a:off x="1292" y="1884"/>
              <a:ext cx="131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51" name="Text Box 64"/>
            <p:cNvSpPr txBox="1">
              <a:spLocks noChangeArrowheads="1"/>
            </p:cNvSpPr>
            <p:nvPr/>
          </p:nvSpPr>
          <p:spPr bwMode="auto">
            <a:xfrm>
              <a:off x="1216" y="1808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1a</a:t>
              </a:r>
              <a:endParaRPr lang="en-US" sz="2400">
                <a:latin typeface="+mn-lt"/>
              </a:endParaRPr>
            </a:p>
          </p:txBody>
        </p:sp>
        <p:grpSp>
          <p:nvGrpSpPr>
            <p:cNvPr id="46152" name="Group 65"/>
            <p:cNvGrpSpPr>
              <a:grpSpLocks/>
            </p:cNvGrpSpPr>
            <p:nvPr/>
          </p:nvGrpSpPr>
          <p:grpSpPr bwMode="auto">
            <a:xfrm>
              <a:off x="3178" y="1320"/>
              <a:ext cx="297" cy="250"/>
              <a:chOff x="4320" y="1940"/>
              <a:chExt cx="323" cy="269"/>
            </a:xfrm>
          </p:grpSpPr>
          <p:sp>
            <p:nvSpPr>
              <p:cNvPr id="46194" name="Oval 66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5" name="Line 67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6" name="Line 68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7" name="Rectangle 69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6198" name="Oval 70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9" name="Rectangle 71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200" name="Text Box 72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2c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6153" name="Group 73"/>
            <p:cNvGrpSpPr>
              <a:grpSpLocks/>
            </p:cNvGrpSpPr>
            <p:nvPr/>
          </p:nvGrpSpPr>
          <p:grpSpPr bwMode="auto">
            <a:xfrm>
              <a:off x="3432" y="1527"/>
              <a:ext cx="298" cy="252"/>
              <a:chOff x="4596" y="2162"/>
              <a:chExt cx="324" cy="271"/>
            </a:xfrm>
          </p:grpSpPr>
          <p:sp>
            <p:nvSpPr>
              <p:cNvPr id="46187" name="Oval 74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88" name="Line 75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89" name="Line 76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0" name="Rectangle 77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6191" name="Oval 78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2" name="Rectangle 79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93" name="Text Box 80"/>
              <p:cNvSpPr txBox="1">
                <a:spLocks noChangeArrowheads="1"/>
              </p:cNvSpPr>
              <p:nvPr/>
            </p:nvSpPr>
            <p:spPr bwMode="auto">
              <a:xfrm>
                <a:off x="4598" y="2162"/>
                <a:ext cx="32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2b</a:t>
                </a:r>
                <a:endParaRPr lang="en-US" sz="2400">
                  <a:latin typeface="+mn-lt"/>
                </a:endParaRPr>
              </a:p>
            </p:txBody>
          </p:sp>
        </p:grpSp>
        <p:grpSp>
          <p:nvGrpSpPr>
            <p:cNvPr id="46154" name="Group 81"/>
            <p:cNvGrpSpPr>
              <a:grpSpLocks/>
            </p:cNvGrpSpPr>
            <p:nvPr/>
          </p:nvGrpSpPr>
          <p:grpSpPr bwMode="auto">
            <a:xfrm>
              <a:off x="2022" y="1871"/>
              <a:ext cx="297" cy="252"/>
              <a:chOff x="2016" y="1980"/>
              <a:chExt cx="323" cy="271"/>
            </a:xfrm>
          </p:grpSpPr>
          <p:sp>
            <p:nvSpPr>
              <p:cNvPr id="46179" name="Oval 82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80" name="Line 83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81" name="Line 84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82" name="Rectangle 85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6183" name="Oval 86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6184" name="Group 87"/>
              <p:cNvGrpSpPr>
                <a:grpSpLocks/>
              </p:cNvGrpSpPr>
              <p:nvPr/>
            </p:nvGrpSpPr>
            <p:grpSpPr bwMode="auto">
              <a:xfrm>
                <a:off x="2017" y="1980"/>
                <a:ext cx="322" cy="271"/>
                <a:chOff x="2893" y="2429"/>
                <a:chExt cx="329" cy="271"/>
              </a:xfrm>
            </p:grpSpPr>
            <p:sp>
              <p:nvSpPr>
                <p:cNvPr id="46185" name="Rectangle 8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618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9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1b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grpSp>
          <p:nvGrpSpPr>
            <p:cNvPr id="46155" name="Group 90"/>
            <p:cNvGrpSpPr>
              <a:grpSpLocks/>
            </p:cNvGrpSpPr>
            <p:nvPr/>
          </p:nvGrpSpPr>
          <p:grpSpPr bwMode="auto">
            <a:xfrm>
              <a:off x="554" y="1169"/>
              <a:ext cx="296" cy="250"/>
              <a:chOff x="2014" y="1980"/>
              <a:chExt cx="321" cy="269"/>
            </a:xfrm>
          </p:grpSpPr>
          <p:sp>
            <p:nvSpPr>
              <p:cNvPr id="46171" name="Oval 91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72" name="Line 92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73" name="Line 93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46174" name="Rectangle 94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tr-TR" sz="2400">
                  <a:latin typeface="+mn-lt"/>
                </a:endParaRPr>
              </a:p>
            </p:txBody>
          </p:sp>
          <p:sp>
            <p:nvSpPr>
              <p:cNvPr id="46175" name="Oval 95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grpSp>
            <p:nvGrpSpPr>
              <p:cNvPr id="46176" name="Group 96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46177" name="Rectangle 9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>
                    <a:latin typeface="+mn-lt"/>
                  </a:endParaRPr>
                </a:p>
              </p:txBody>
            </p:sp>
            <p:sp>
              <p:nvSpPr>
                <p:cNvPr id="461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sz="2000">
                      <a:latin typeface="+mn-lt"/>
                    </a:rPr>
                    <a:t>3c</a:t>
                  </a:r>
                  <a:endParaRPr lang="en-US" sz="2400">
                    <a:latin typeface="+mn-lt"/>
                  </a:endParaRPr>
                </a:p>
              </p:txBody>
            </p:sp>
          </p:grpSp>
        </p:grpSp>
        <p:sp>
          <p:nvSpPr>
            <p:cNvPr id="46156" name="Line 99"/>
            <p:cNvSpPr>
              <a:spLocks noChangeShapeType="1"/>
            </p:cNvSpPr>
            <p:nvPr/>
          </p:nvSpPr>
          <p:spPr bwMode="auto">
            <a:xfrm flipH="1">
              <a:off x="578" y="1364"/>
              <a:ext cx="57" cy="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57" name="Line 100"/>
            <p:cNvSpPr>
              <a:spLocks noChangeShapeType="1"/>
            </p:cNvSpPr>
            <p:nvPr/>
          </p:nvSpPr>
          <p:spPr bwMode="auto">
            <a:xfrm>
              <a:off x="296" y="1407"/>
              <a:ext cx="133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58" name="Line 101"/>
            <p:cNvSpPr>
              <a:spLocks noChangeShapeType="1"/>
            </p:cNvSpPr>
            <p:nvPr/>
          </p:nvSpPr>
          <p:spPr bwMode="auto">
            <a:xfrm flipH="1">
              <a:off x="755" y="1077"/>
              <a:ext cx="1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59" name="Line 102"/>
            <p:cNvSpPr>
              <a:spLocks noChangeShapeType="1"/>
            </p:cNvSpPr>
            <p:nvPr/>
          </p:nvSpPr>
          <p:spPr bwMode="auto">
            <a:xfrm>
              <a:off x="498" y="1069"/>
              <a:ext cx="109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0" name="Line 103"/>
            <p:cNvSpPr>
              <a:spLocks noChangeShapeType="1"/>
            </p:cNvSpPr>
            <p:nvPr/>
          </p:nvSpPr>
          <p:spPr bwMode="auto">
            <a:xfrm flipH="1">
              <a:off x="1105" y="1155"/>
              <a:ext cx="63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1" name="Line 104"/>
            <p:cNvSpPr>
              <a:spLocks noChangeShapeType="1"/>
            </p:cNvSpPr>
            <p:nvPr/>
          </p:nvSpPr>
          <p:spPr bwMode="auto">
            <a:xfrm>
              <a:off x="3715" y="1636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2" name="Line 105"/>
            <p:cNvSpPr>
              <a:spLocks noChangeShapeType="1"/>
            </p:cNvSpPr>
            <p:nvPr/>
          </p:nvSpPr>
          <p:spPr bwMode="auto">
            <a:xfrm flipV="1">
              <a:off x="3661" y="1345"/>
              <a:ext cx="24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3" name="Line 106"/>
            <p:cNvSpPr>
              <a:spLocks noChangeShapeType="1"/>
            </p:cNvSpPr>
            <p:nvPr/>
          </p:nvSpPr>
          <p:spPr bwMode="auto">
            <a:xfrm flipH="1" flipV="1">
              <a:off x="3154" y="1187"/>
              <a:ext cx="117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4" name="Line 107"/>
            <p:cNvSpPr>
              <a:spLocks noChangeShapeType="1"/>
            </p:cNvSpPr>
            <p:nvPr/>
          </p:nvSpPr>
          <p:spPr bwMode="auto">
            <a:xfrm flipH="1" flipV="1">
              <a:off x="2867" y="1282"/>
              <a:ext cx="124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5" name="Line 108"/>
            <p:cNvSpPr>
              <a:spLocks noChangeShapeType="1"/>
            </p:cNvSpPr>
            <p:nvPr/>
          </p:nvSpPr>
          <p:spPr bwMode="auto">
            <a:xfrm flipH="1">
              <a:off x="1129" y="1974"/>
              <a:ext cx="12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6" name="Line 109"/>
            <p:cNvSpPr>
              <a:spLocks noChangeShapeType="1"/>
            </p:cNvSpPr>
            <p:nvPr/>
          </p:nvSpPr>
          <p:spPr bwMode="auto">
            <a:xfrm flipH="1" flipV="1">
              <a:off x="1098" y="1880"/>
              <a:ext cx="11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7" name="Line 110"/>
            <p:cNvSpPr>
              <a:spLocks noChangeShapeType="1"/>
            </p:cNvSpPr>
            <p:nvPr/>
          </p:nvSpPr>
          <p:spPr bwMode="auto">
            <a:xfrm flipH="1">
              <a:off x="1347" y="2132"/>
              <a:ext cx="195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8" name="Line 111"/>
            <p:cNvSpPr>
              <a:spLocks noChangeShapeType="1"/>
            </p:cNvSpPr>
            <p:nvPr/>
          </p:nvSpPr>
          <p:spPr bwMode="auto">
            <a:xfrm flipV="1">
              <a:off x="1791" y="1706"/>
              <a:ext cx="21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69" name="Line 112"/>
            <p:cNvSpPr>
              <a:spLocks noChangeShapeType="1"/>
            </p:cNvSpPr>
            <p:nvPr/>
          </p:nvSpPr>
          <p:spPr bwMode="auto">
            <a:xfrm>
              <a:off x="2212" y="2053"/>
              <a:ext cx="109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6170" name="Line 113"/>
            <p:cNvSpPr>
              <a:spLocks noChangeShapeType="1"/>
            </p:cNvSpPr>
            <p:nvPr/>
          </p:nvSpPr>
          <p:spPr bwMode="auto">
            <a:xfrm>
              <a:off x="1768" y="1777"/>
              <a:ext cx="132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  <p:sp>
        <p:nvSpPr>
          <p:cNvPr id="46088" name="Freeform 114"/>
          <p:cNvSpPr>
            <a:spLocks/>
          </p:cNvSpPr>
          <p:nvPr/>
        </p:nvSpPr>
        <p:spPr bwMode="auto">
          <a:xfrm>
            <a:off x="3641725" y="3856038"/>
            <a:ext cx="973138" cy="79533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6089" name="Text Box 115"/>
          <p:cNvSpPr txBox="1">
            <a:spLocks noChangeArrowheads="1"/>
          </p:cNvSpPr>
          <p:nvPr/>
        </p:nvSpPr>
        <p:spPr bwMode="auto">
          <a:xfrm>
            <a:off x="3963988" y="4019550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  <a:latin typeface="+mn-lt"/>
              </a:rPr>
              <a:t>x</a:t>
            </a:r>
          </a:p>
        </p:txBody>
      </p:sp>
      <p:sp>
        <p:nvSpPr>
          <p:cNvPr id="46090" name="Text Box 116"/>
          <p:cNvSpPr txBox="1">
            <a:spLocks noChangeArrowheads="1"/>
          </p:cNvSpPr>
          <p:nvPr/>
        </p:nvSpPr>
        <p:spPr bwMode="auto">
          <a:xfrm rot="-1061543">
            <a:off x="2895169" y="3742035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5400">
                <a:latin typeface="+mn-lt"/>
              </a:rPr>
              <a:t>…</a:t>
            </a:r>
          </a:p>
        </p:txBody>
      </p:sp>
      <p:sp>
        <p:nvSpPr>
          <p:cNvPr id="46091" name="Text Box 117"/>
          <p:cNvSpPr txBox="1">
            <a:spLocks noChangeArrowheads="1"/>
          </p:cNvSpPr>
          <p:nvPr/>
        </p:nvSpPr>
        <p:spPr bwMode="auto">
          <a:xfrm rot="1644044">
            <a:off x="4569982" y="3769023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5400">
                <a:latin typeface="+mn-lt"/>
              </a:rPr>
              <a:t>…</a:t>
            </a:r>
          </a:p>
        </p:txBody>
      </p:sp>
      <p:sp>
        <p:nvSpPr>
          <p:cNvPr id="46092" name="Line 117"/>
          <p:cNvSpPr>
            <a:spLocks noChangeShapeType="1"/>
          </p:cNvSpPr>
          <p:nvPr/>
        </p:nvSpPr>
        <p:spPr bwMode="auto">
          <a:xfrm flipV="1">
            <a:off x="3208338" y="5613400"/>
            <a:ext cx="390525" cy="174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>
              <a:latin typeface="+mn-lt"/>
            </a:endParaRPr>
          </a:p>
        </p:txBody>
      </p:sp>
      <p:sp>
        <p:nvSpPr>
          <p:cNvPr id="46093" name="Text Box 118"/>
          <p:cNvSpPr txBox="1">
            <a:spLocks noChangeArrowheads="1"/>
          </p:cNvSpPr>
          <p:nvPr/>
        </p:nvSpPr>
        <p:spPr bwMode="auto">
          <a:xfrm>
            <a:off x="3509963" y="53848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+mn-lt"/>
              </a:rPr>
              <a:t>K</a:t>
            </a:r>
          </a:p>
        </p:txBody>
      </p:sp>
      <p:sp>
        <p:nvSpPr>
          <p:cNvPr id="46094" name="Line 117"/>
          <p:cNvSpPr>
            <a:spLocks noChangeShapeType="1"/>
          </p:cNvSpPr>
          <p:nvPr/>
        </p:nvSpPr>
        <p:spPr bwMode="auto">
          <a:xfrm>
            <a:off x="3903663" y="5689600"/>
            <a:ext cx="393700" cy="192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>
              <a:latin typeface="+mn-lt"/>
            </a:endParaRPr>
          </a:p>
        </p:txBody>
      </p:sp>
      <p:sp>
        <p:nvSpPr>
          <p:cNvPr id="46095" name="Text Box 118"/>
          <p:cNvSpPr txBox="1">
            <a:spLocks noChangeArrowheads="1"/>
          </p:cNvSpPr>
          <p:nvPr/>
        </p:nvSpPr>
        <p:spPr bwMode="auto">
          <a:xfrm>
            <a:off x="4213225" y="5638800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>
                <a:solidFill>
                  <a:srgbClr val="FF0000"/>
                </a:solidFill>
                <a:latin typeface="+mn-lt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13652B-2587-425C-B95B-DB8211599AB1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BD70CE8-27E9-4F9A-8DEE-2806466FFFB6}" type="slidenum">
              <a:rPr lang="en-US" smtClean="0">
                <a:latin typeface="Verdana" pitchFamily="34" charset="0"/>
              </a:rPr>
              <a:pPr/>
              <a:t>33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0"/>
            <a:ext cx="8764587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Example: Choosing among multiple ASes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Hot potato routing: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send packet towards the closest of two border routers.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hands off traffic to a downstream ISP as quickly as it can.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goal is to </a:t>
            </a:r>
            <a:r>
              <a:rPr lang="en-US" sz="2000" dirty="0" smtClean="0">
                <a:solidFill>
                  <a:srgbClr val="FF0000"/>
                </a:solidFill>
              </a:rPr>
              <a:t>get rid of traffic as soon as possible</a:t>
            </a:r>
            <a:r>
              <a:rPr lang="en-US" sz="2000" dirty="0" smtClean="0"/>
              <a:t> so as to minimize the amount of work that the ISP's network needs to do.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Cold-potato routing: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ISP carries traffic as far as possible on its own network before handing it off to a downstream ISP.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goal is </a:t>
            </a:r>
            <a:r>
              <a:rPr lang="en-US" sz="2000" dirty="0" smtClean="0">
                <a:solidFill>
                  <a:srgbClr val="FF0000"/>
                </a:solidFill>
              </a:rPr>
              <a:t>carry traffic on the ISP's network as long as possible </a:t>
            </a:r>
            <a:r>
              <a:rPr lang="en-US" sz="2000" dirty="0" smtClean="0"/>
              <a:t>to maximize the control that the ISP has on the end-to-end quality of service.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general, an ISP's routing policy would lie somewhere in between the extremes of hot-potato and cold-potato routing.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2C3C0-CD2E-4BCC-B97B-71D2CA393953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B82DC9-4305-4A69-9BA2-E47FE97464D6}" type="slidenum">
              <a:rPr lang="en-US" smtClean="0">
                <a:latin typeface="Verdana" pitchFamily="34" charset="0"/>
              </a:rPr>
              <a:pPr/>
              <a:t>34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Internet inter-AS routing: BGP</a:t>
            </a:r>
            <a:endParaRPr lang="en-US" sz="2800" smtClean="0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BGP (Border Gateway Protocol):</a:t>
            </a:r>
            <a:r>
              <a:rPr lang="en-US" sz="2800" smtClean="0"/>
              <a:t> </a:t>
            </a:r>
            <a:r>
              <a:rPr lang="en-US" sz="2800" i="1" smtClean="0"/>
              <a:t>the</a:t>
            </a:r>
            <a:r>
              <a:rPr lang="en-US" sz="2800" smtClean="0"/>
              <a:t> de facto standard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800" smtClean="0"/>
              <a:t>BGP provides each AS a means to:</a:t>
            </a:r>
          </a:p>
          <a:p>
            <a:pPr marL="800100" lvl="1" indent="-342900" eaLnBrk="1" hangingPunct="1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smtClean="0"/>
              <a:t>Obtain subnet reachability information from neighboring ASs.</a:t>
            </a:r>
          </a:p>
          <a:p>
            <a:pPr marL="800100" lvl="1" indent="-342900" eaLnBrk="1" hangingPunct="1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smtClean="0"/>
              <a:t>Propagate reachability information to all AS-internal routers.</a:t>
            </a:r>
          </a:p>
          <a:p>
            <a:pPr marL="800100" lvl="1" indent="-342900" eaLnBrk="1" hangingPunct="1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smtClean="0"/>
              <a:t>Determine “good” routes to subnets based on reachability information and policy.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800" smtClean="0"/>
              <a:t>allows subnet to advertise its existence to rest of Internet: </a:t>
            </a:r>
            <a:r>
              <a:rPr lang="en-US" sz="2800" i="1" smtClean="0">
                <a:solidFill>
                  <a:schemeClr val="accent2"/>
                </a:solidFill>
              </a:rPr>
              <a:t>“I am here”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B90FFB-BCE7-4C8D-BA38-A5124842C606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928701F-D6CC-416D-96CA-B25E4912CF69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Remember: Hierarchical addressing</a:t>
            </a:r>
            <a:endParaRPr lang="en-US" smtClean="0"/>
          </a:p>
        </p:txBody>
      </p:sp>
      <p:sp>
        <p:nvSpPr>
          <p:cNvPr id="49158" name="Freeform 4"/>
          <p:cNvSpPr>
            <a:spLocks/>
          </p:cNvSpPr>
          <p:nvPr/>
        </p:nvSpPr>
        <p:spPr bwMode="auto">
          <a:xfrm>
            <a:off x="5164138" y="3082925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59" name="Line 5"/>
          <p:cNvSpPr>
            <a:spLocks noChangeShapeType="1"/>
          </p:cNvSpPr>
          <p:nvPr/>
        </p:nvSpPr>
        <p:spPr bwMode="auto">
          <a:xfrm flipV="1">
            <a:off x="2820988" y="3359150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>
            <a:off x="2916238" y="1949450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61" name="Freeform 8"/>
          <p:cNvSpPr>
            <a:spLocks/>
          </p:cNvSpPr>
          <p:nvPr/>
        </p:nvSpPr>
        <p:spPr bwMode="auto">
          <a:xfrm>
            <a:off x="3562350" y="2528888"/>
            <a:ext cx="1773238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62" name="Text Box 9"/>
          <p:cNvSpPr txBox="1">
            <a:spLocks noChangeArrowheads="1"/>
          </p:cNvSpPr>
          <p:nvPr/>
        </p:nvSpPr>
        <p:spPr bwMode="auto">
          <a:xfrm>
            <a:off x="5395913" y="2259013"/>
            <a:ext cx="1728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“Send me anything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with addresses 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beginning 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200.23.16.0/20”</a:t>
            </a:r>
          </a:p>
        </p:txBody>
      </p:sp>
      <p:grpSp>
        <p:nvGrpSpPr>
          <p:cNvPr id="49163" name="Group 10"/>
          <p:cNvGrpSpPr>
            <a:grpSpLocks/>
          </p:cNvGrpSpPr>
          <p:nvPr/>
        </p:nvGrpSpPr>
        <p:grpSpPr bwMode="auto">
          <a:xfrm>
            <a:off x="747713" y="1722438"/>
            <a:ext cx="2338387" cy="404812"/>
            <a:chOff x="1004" y="1639"/>
            <a:chExt cx="1473" cy="255"/>
          </a:xfrm>
        </p:grpSpPr>
        <p:sp>
          <p:nvSpPr>
            <p:cNvPr id="49198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9199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200.23.16.0/23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9164" name="Group 13"/>
          <p:cNvGrpSpPr>
            <a:grpSpLocks/>
          </p:cNvGrpSpPr>
          <p:nvPr/>
        </p:nvGrpSpPr>
        <p:grpSpPr bwMode="auto">
          <a:xfrm>
            <a:off x="550863" y="4392613"/>
            <a:ext cx="2338387" cy="404812"/>
            <a:chOff x="1004" y="1639"/>
            <a:chExt cx="1473" cy="255"/>
          </a:xfrm>
        </p:grpSpPr>
        <p:sp>
          <p:nvSpPr>
            <p:cNvPr id="49196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9197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200.23.18.0/23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9165" name="Group 16"/>
          <p:cNvGrpSpPr>
            <a:grpSpLocks/>
          </p:cNvGrpSpPr>
          <p:nvPr/>
        </p:nvGrpSpPr>
        <p:grpSpPr bwMode="auto">
          <a:xfrm>
            <a:off x="690563" y="3732213"/>
            <a:ext cx="2338387" cy="404812"/>
            <a:chOff x="1004" y="1639"/>
            <a:chExt cx="1473" cy="255"/>
          </a:xfrm>
        </p:grpSpPr>
        <p:sp>
          <p:nvSpPr>
            <p:cNvPr id="49194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9195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200.23.30.0/23</a:t>
              </a:r>
              <a:endParaRPr lang="en-US">
                <a:latin typeface="+mn-lt"/>
              </a:endParaRPr>
            </a:p>
          </p:txBody>
        </p:sp>
      </p:grpSp>
      <p:sp>
        <p:nvSpPr>
          <p:cNvPr id="49166" name="Text Box 19"/>
          <p:cNvSpPr txBox="1">
            <a:spLocks noChangeArrowheads="1"/>
          </p:cNvSpPr>
          <p:nvPr/>
        </p:nvSpPr>
        <p:spPr bwMode="auto">
          <a:xfrm>
            <a:off x="3595688" y="2963863"/>
            <a:ext cx="631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ISP A</a:t>
            </a:r>
            <a:endParaRPr lang="en-US">
              <a:latin typeface="+mn-lt"/>
            </a:endParaRPr>
          </a:p>
        </p:txBody>
      </p:sp>
      <p:sp>
        <p:nvSpPr>
          <p:cNvPr id="49167" name="Freeform 20"/>
          <p:cNvSpPr>
            <a:spLocks/>
          </p:cNvSpPr>
          <p:nvPr/>
        </p:nvSpPr>
        <p:spPr bwMode="auto">
          <a:xfrm>
            <a:off x="7158038" y="2146300"/>
            <a:ext cx="730250" cy="2535238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68" name="Text Box 21"/>
          <p:cNvSpPr txBox="1">
            <a:spLocks noChangeArrowheads="1"/>
          </p:cNvSpPr>
          <p:nvPr/>
        </p:nvSpPr>
        <p:spPr bwMode="auto">
          <a:xfrm>
            <a:off x="747713" y="1468438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0</a:t>
            </a:r>
          </a:p>
        </p:txBody>
      </p:sp>
      <p:sp>
        <p:nvSpPr>
          <p:cNvPr id="49169" name="Text Box 22"/>
          <p:cNvSpPr txBox="1">
            <a:spLocks noChangeArrowheads="1"/>
          </p:cNvSpPr>
          <p:nvPr/>
        </p:nvSpPr>
        <p:spPr bwMode="auto">
          <a:xfrm>
            <a:off x="776288" y="3478213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7</a:t>
            </a:r>
          </a:p>
        </p:txBody>
      </p:sp>
      <p:sp>
        <p:nvSpPr>
          <p:cNvPr id="49170" name="Text Box 23"/>
          <p:cNvSpPr txBox="1">
            <a:spLocks noChangeArrowheads="1"/>
          </p:cNvSpPr>
          <p:nvPr/>
        </p:nvSpPr>
        <p:spPr bwMode="auto">
          <a:xfrm>
            <a:off x="7396163" y="3287713"/>
            <a:ext cx="7906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Internet</a:t>
            </a:r>
          </a:p>
        </p:txBody>
      </p:sp>
      <p:sp>
        <p:nvSpPr>
          <p:cNvPr id="49171" name="Text Box 24"/>
          <p:cNvSpPr txBox="1">
            <a:spLocks noChangeArrowheads="1"/>
          </p:cNvSpPr>
          <p:nvPr/>
        </p:nvSpPr>
        <p:spPr bwMode="auto">
          <a:xfrm>
            <a:off x="938213" y="4165600"/>
            <a:ext cx="1376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1</a:t>
            </a:r>
          </a:p>
        </p:txBody>
      </p:sp>
      <p:sp>
        <p:nvSpPr>
          <p:cNvPr id="49172" name="Freeform 25"/>
          <p:cNvSpPr>
            <a:spLocks/>
          </p:cNvSpPr>
          <p:nvPr/>
        </p:nvSpPr>
        <p:spPr bwMode="auto">
          <a:xfrm>
            <a:off x="3505200" y="3843338"/>
            <a:ext cx="1773238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73" name="Text Box 26"/>
          <p:cNvSpPr txBox="1">
            <a:spLocks noChangeArrowheads="1"/>
          </p:cNvSpPr>
          <p:nvPr/>
        </p:nvSpPr>
        <p:spPr bwMode="auto">
          <a:xfrm>
            <a:off x="3805238" y="4221163"/>
            <a:ext cx="661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ISP B</a:t>
            </a:r>
            <a:endParaRPr lang="en-US">
              <a:latin typeface="+mn-lt"/>
            </a:endParaRPr>
          </a:p>
        </p:txBody>
      </p:sp>
      <p:sp>
        <p:nvSpPr>
          <p:cNvPr id="49174" name="Freeform 27"/>
          <p:cNvSpPr>
            <a:spLocks/>
          </p:cNvSpPr>
          <p:nvPr/>
        </p:nvSpPr>
        <p:spPr bwMode="auto">
          <a:xfrm flipV="1">
            <a:off x="5230813" y="3863975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75" name="Line 28"/>
          <p:cNvSpPr>
            <a:spLocks noChangeShapeType="1"/>
          </p:cNvSpPr>
          <p:nvPr/>
        </p:nvSpPr>
        <p:spPr bwMode="auto">
          <a:xfrm flipV="1">
            <a:off x="2759075" y="4406900"/>
            <a:ext cx="74771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49176" name="Text Box 31"/>
          <p:cNvSpPr txBox="1">
            <a:spLocks noChangeArrowheads="1"/>
          </p:cNvSpPr>
          <p:nvPr/>
        </p:nvSpPr>
        <p:spPr bwMode="auto">
          <a:xfrm>
            <a:off x="5519738" y="4116388"/>
            <a:ext cx="2133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  <a:latin typeface="+mn-lt"/>
              </a:rPr>
              <a:t>“Send me anything</a:t>
            </a:r>
          </a:p>
          <a:p>
            <a:pPr algn="l"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  <a:latin typeface="+mn-lt"/>
              </a:rPr>
              <a:t>with addresses </a:t>
            </a:r>
          </a:p>
          <a:p>
            <a:pPr algn="l"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  <a:latin typeface="+mn-lt"/>
              </a:rPr>
              <a:t>beginning 199.31.0.0/16</a:t>
            </a:r>
          </a:p>
          <a:p>
            <a:pPr algn="l"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  <a:latin typeface="+mn-lt"/>
              </a:rPr>
              <a:t>or 200.23.18.0/23”</a:t>
            </a:r>
          </a:p>
        </p:txBody>
      </p:sp>
      <p:grpSp>
        <p:nvGrpSpPr>
          <p:cNvPr id="49177" name="Group 32"/>
          <p:cNvGrpSpPr>
            <a:grpSpLocks/>
          </p:cNvGrpSpPr>
          <p:nvPr/>
        </p:nvGrpSpPr>
        <p:grpSpPr bwMode="auto">
          <a:xfrm>
            <a:off x="795338" y="2903538"/>
            <a:ext cx="2338387" cy="404812"/>
            <a:chOff x="1004" y="1639"/>
            <a:chExt cx="1473" cy="255"/>
          </a:xfrm>
        </p:grpSpPr>
        <p:sp>
          <p:nvSpPr>
            <p:cNvPr id="49192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9193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200.23.20.0/23</a:t>
              </a:r>
              <a:endParaRPr lang="en-US">
                <a:latin typeface="+mn-lt"/>
              </a:endParaRPr>
            </a:p>
          </p:txBody>
        </p:sp>
      </p:grpSp>
      <p:sp>
        <p:nvSpPr>
          <p:cNvPr id="49178" name="Text Box 35"/>
          <p:cNvSpPr txBox="1">
            <a:spLocks noChangeArrowheads="1"/>
          </p:cNvSpPr>
          <p:nvPr/>
        </p:nvSpPr>
        <p:spPr bwMode="auto">
          <a:xfrm>
            <a:off x="776288" y="2706688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2</a:t>
            </a:r>
          </a:p>
        </p:txBody>
      </p:sp>
      <p:grpSp>
        <p:nvGrpSpPr>
          <p:cNvPr id="49179" name="Group 36"/>
          <p:cNvGrpSpPr>
            <a:grpSpLocks/>
          </p:cNvGrpSpPr>
          <p:nvPr/>
        </p:nvGrpSpPr>
        <p:grpSpPr bwMode="auto">
          <a:xfrm>
            <a:off x="2144718" y="3167063"/>
            <a:ext cx="258763" cy="666750"/>
            <a:chOff x="870" y="2945"/>
            <a:chExt cx="163" cy="420"/>
          </a:xfrm>
        </p:grpSpPr>
        <p:sp>
          <p:nvSpPr>
            <p:cNvPr id="49189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49191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</p:grpSp>
      <p:grpSp>
        <p:nvGrpSpPr>
          <p:cNvPr id="49180" name="Group 40"/>
          <p:cNvGrpSpPr>
            <a:grpSpLocks/>
          </p:cNvGrpSpPr>
          <p:nvPr/>
        </p:nvGrpSpPr>
        <p:grpSpPr bwMode="auto">
          <a:xfrm>
            <a:off x="3173418" y="2871788"/>
            <a:ext cx="258763" cy="666750"/>
            <a:chOff x="870" y="2945"/>
            <a:chExt cx="163" cy="420"/>
          </a:xfrm>
        </p:grpSpPr>
        <p:sp>
          <p:nvSpPr>
            <p:cNvPr id="49186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49187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49188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</p:grpSp>
      <p:sp>
        <p:nvSpPr>
          <p:cNvPr id="49181" name="Line 44"/>
          <p:cNvSpPr>
            <a:spLocks noChangeShapeType="1"/>
          </p:cNvSpPr>
          <p:nvPr/>
        </p:nvSpPr>
        <p:spPr bwMode="auto">
          <a:xfrm flipV="1">
            <a:off x="2570163" y="4552950"/>
            <a:ext cx="100330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49182" name="Group 45"/>
          <p:cNvGrpSpPr>
            <a:grpSpLocks/>
          </p:cNvGrpSpPr>
          <p:nvPr/>
        </p:nvGrpSpPr>
        <p:grpSpPr bwMode="auto">
          <a:xfrm>
            <a:off x="584200" y="4829175"/>
            <a:ext cx="2338388" cy="593725"/>
            <a:chOff x="1004" y="1639"/>
            <a:chExt cx="1473" cy="255"/>
          </a:xfrm>
        </p:grpSpPr>
        <p:sp>
          <p:nvSpPr>
            <p:cNvPr id="49184" name="Freeform 4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49185" name="Text Box 47"/>
            <p:cNvSpPr txBox="1">
              <a:spLocks noChangeArrowheads="1"/>
            </p:cNvSpPr>
            <p:nvPr/>
          </p:nvSpPr>
          <p:spPr bwMode="auto">
            <a:xfrm>
              <a:off x="1226" y="1649"/>
              <a:ext cx="996" cy="15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>
                  <a:latin typeface="+mn-lt"/>
                </a:rPr>
                <a:t>199.31.0.0/16</a:t>
              </a:r>
            </a:p>
          </p:txBody>
        </p:sp>
      </p:grpSp>
      <p:sp>
        <p:nvSpPr>
          <p:cNvPr id="49183" name="Text Box 9"/>
          <p:cNvSpPr txBox="1">
            <a:spLocks noChangeArrowheads="1"/>
          </p:cNvSpPr>
          <p:nvPr/>
        </p:nvSpPr>
        <p:spPr bwMode="auto">
          <a:xfrm>
            <a:off x="4765317" y="1612899"/>
            <a:ext cx="31911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BGP advertisements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CD3FD3-F32A-4B48-9EE5-CBE325E9F613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975072-369D-4333-91A0-336F5012D6DD}" type="slidenum">
              <a:rPr lang="en-US" smtClean="0">
                <a:latin typeface="Verdana" pitchFamily="34" charset="0"/>
              </a:rPr>
              <a:pPr/>
              <a:t>36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BGP basics</a:t>
            </a:r>
          </a:p>
        </p:txBody>
      </p:sp>
      <p:sp>
        <p:nvSpPr>
          <p:cNvPr id="50182" name="Freeform 3"/>
          <p:cNvSpPr>
            <a:spLocks/>
          </p:cNvSpPr>
          <p:nvPr/>
        </p:nvSpPr>
        <p:spPr bwMode="auto">
          <a:xfrm>
            <a:off x="5248275" y="40544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3" name="Freeform 4"/>
          <p:cNvSpPr>
            <a:spLocks/>
          </p:cNvSpPr>
          <p:nvPr/>
        </p:nvSpPr>
        <p:spPr bwMode="auto">
          <a:xfrm>
            <a:off x="976313" y="37163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4" name="Freeform 5"/>
          <p:cNvSpPr>
            <a:spLocks/>
          </p:cNvSpPr>
          <p:nvPr/>
        </p:nvSpPr>
        <p:spPr bwMode="auto">
          <a:xfrm>
            <a:off x="2262188" y="50149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5" name="Oval 6"/>
          <p:cNvSpPr>
            <a:spLocks noChangeArrowheads="1"/>
          </p:cNvSpPr>
          <p:nvPr/>
        </p:nvSpPr>
        <p:spPr bwMode="auto">
          <a:xfrm>
            <a:off x="1390650" y="48783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6" name="Line 7"/>
          <p:cNvSpPr>
            <a:spLocks noChangeShapeType="1"/>
          </p:cNvSpPr>
          <p:nvPr/>
        </p:nvSpPr>
        <p:spPr bwMode="auto">
          <a:xfrm>
            <a:off x="1390650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7" name="Line 8"/>
          <p:cNvSpPr>
            <a:spLocks noChangeShapeType="1"/>
          </p:cNvSpPr>
          <p:nvPr/>
        </p:nvSpPr>
        <p:spPr bwMode="auto">
          <a:xfrm>
            <a:off x="1887538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88" name="Rectangle 9"/>
          <p:cNvSpPr>
            <a:spLocks noChangeArrowheads="1"/>
          </p:cNvSpPr>
          <p:nvPr/>
        </p:nvSpPr>
        <p:spPr bwMode="auto">
          <a:xfrm>
            <a:off x="1390650" y="486727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189" name="Oval 10"/>
          <p:cNvSpPr>
            <a:spLocks noChangeArrowheads="1"/>
          </p:cNvSpPr>
          <p:nvPr/>
        </p:nvSpPr>
        <p:spPr bwMode="auto">
          <a:xfrm>
            <a:off x="1385888" y="47736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0" name="Rectangle 11"/>
          <p:cNvSpPr>
            <a:spLocks noChangeArrowheads="1"/>
          </p:cNvSpPr>
          <p:nvPr/>
        </p:nvSpPr>
        <p:spPr bwMode="auto">
          <a:xfrm>
            <a:off x="1524000" y="4794250"/>
            <a:ext cx="223838" cy="1968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1" name="Text Box 12"/>
          <p:cNvSpPr txBox="1">
            <a:spLocks noChangeArrowheads="1"/>
          </p:cNvSpPr>
          <p:nvPr/>
        </p:nvSpPr>
        <p:spPr bwMode="auto">
          <a:xfrm>
            <a:off x="1407269" y="469741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3b</a:t>
            </a:r>
            <a:endParaRPr lang="en-US" sz="2400">
              <a:latin typeface="+mn-lt"/>
            </a:endParaRPr>
          </a:p>
        </p:txBody>
      </p:sp>
      <p:sp>
        <p:nvSpPr>
          <p:cNvPr id="50192" name="Oval 13"/>
          <p:cNvSpPr>
            <a:spLocks noChangeArrowheads="1"/>
          </p:cNvSpPr>
          <p:nvPr/>
        </p:nvSpPr>
        <p:spPr bwMode="auto">
          <a:xfrm>
            <a:off x="3324225" y="58404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3" name="Line 14"/>
          <p:cNvSpPr>
            <a:spLocks noChangeShapeType="1"/>
          </p:cNvSpPr>
          <p:nvPr/>
        </p:nvSpPr>
        <p:spPr bwMode="auto">
          <a:xfrm>
            <a:off x="3324225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4" name="Line 15"/>
          <p:cNvSpPr>
            <a:spLocks noChangeShapeType="1"/>
          </p:cNvSpPr>
          <p:nvPr/>
        </p:nvSpPr>
        <p:spPr bwMode="auto">
          <a:xfrm>
            <a:off x="3821113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5" name="Rectangle 16"/>
          <p:cNvSpPr>
            <a:spLocks noChangeArrowheads="1"/>
          </p:cNvSpPr>
          <p:nvPr/>
        </p:nvSpPr>
        <p:spPr bwMode="auto">
          <a:xfrm>
            <a:off x="3324225" y="58293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196" name="Oval 17"/>
          <p:cNvSpPr>
            <a:spLocks noChangeArrowheads="1"/>
          </p:cNvSpPr>
          <p:nvPr/>
        </p:nvSpPr>
        <p:spPr bwMode="auto">
          <a:xfrm>
            <a:off x="3319463" y="57356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0197" name="Group 18"/>
          <p:cNvGrpSpPr>
            <a:grpSpLocks/>
          </p:cNvGrpSpPr>
          <p:nvPr/>
        </p:nvGrpSpPr>
        <p:grpSpPr bwMode="auto">
          <a:xfrm>
            <a:off x="3341761" y="5649913"/>
            <a:ext cx="469743" cy="400050"/>
            <a:chOff x="2909" y="2429"/>
            <a:chExt cx="298" cy="252"/>
          </a:xfrm>
        </p:grpSpPr>
        <p:sp>
          <p:nvSpPr>
            <p:cNvPr id="50283" name="Rectangle 1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84" name="Text Box 20"/>
            <p:cNvSpPr txBox="1">
              <a:spLocks noChangeArrowheads="1"/>
            </p:cNvSpPr>
            <p:nvPr/>
          </p:nvSpPr>
          <p:spPr bwMode="auto">
            <a:xfrm>
              <a:off x="2909" y="2429"/>
              <a:ext cx="2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1d</a:t>
              </a:r>
            </a:p>
          </p:txBody>
        </p:sp>
      </p:grpSp>
      <p:sp>
        <p:nvSpPr>
          <p:cNvPr id="50198" name="Oval 21"/>
          <p:cNvSpPr>
            <a:spLocks noChangeArrowheads="1"/>
          </p:cNvSpPr>
          <p:nvPr/>
        </p:nvSpPr>
        <p:spPr bwMode="auto">
          <a:xfrm>
            <a:off x="2281238" y="46688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>
            <a:off x="228123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0" name="Line 23"/>
          <p:cNvSpPr>
            <a:spLocks noChangeShapeType="1"/>
          </p:cNvSpPr>
          <p:nvPr/>
        </p:nvSpPr>
        <p:spPr bwMode="auto">
          <a:xfrm>
            <a:off x="247808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1" name="Rectangle 24"/>
          <p:cNvSpPr>
            <a:spLocks noChangeArrowheads="1"/>
          </p:cNvSpPr>
          <p:nvPr/>
        </p:nvSpPr>
        <p:spPr bwMode="auto">
          <a:xfrm>
            <a:off x="2281238" y="46577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202" name="Oval 25"/>
          <p:cNvSpPr>
            <a:spLocks noChangeArrowheads="1"/>
          </p:cNvSpPr>
          <p:nvPr/>
        </p:nvSpPr>
        <p:spPr bwMode="auto">
          <a:xfrm>
            <a:off x="2276475" y="45640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3" name="Rectangle 26"/>
          <p:cNvSpPr>
            <a:spLocks noChangeArrowheads="1"/>
          </p:cNvSpPr>
          <p:nvPr/>
        </p:nvSpPr>
        <p:spPr bwMode="auto">
          <a:xfrm>
            <a:off x="2414588" y="4584700"/>
            <a:ext cx="225425" cy="174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4" name="Text Box 27"/>
          <p:cNvSpPr txBox="1">
            <a:spLocks noChangeArrowheads="1"/>
          </p:cNvSpPr>
          <p:nvPr/>
        </p:nvSpPr>
        <p:spPr bwMode="auto">
          <a:xfrm>
            <a:off x="2297113" y="44878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3a</a:t>
            </a:r>
            <a:endParaRPr lang="en-US" sz="2400">
              <a:latin typeface="+mn-lt"/>
            </a:endParaRPr>
          </a:p>
        </p:txBody>
      </p:sp>
      <p:sp>
        <p:nvSpPr>
          <p:cNvPr id="50205" name="Oval 28"/>
          <p:cNvSpPr>
            <a:spLocks noChangeArrowheads="1"/>
          </p:cNvSpPr>
          <p:nvPr/>
        </p:nvSpPr>
        <p:spPr bwMode="auto">
          <a:xfrm>
            <a:off x="3267075" y="52117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6" name="Line 29"/>
          <p:cNvSpPr>
            <a:spLocks noChangeShapeType="1"/>
          </p:cNvSpPr>
          <p:nvPr/>
        </p:nvSpPr>
        <p:spPr bwMode="auto">
          <a:xfrm>
            <a:off x="3267075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7" name="Line 30"/>
          <p:cNvSpPr>
            <a:spLocks noChangeShapeType="1"/>
          </p:cNvSpPr>
          <p:nvPr/>
        </p:nvSpPr>
        <p:spPr bwMode="auto">
          <a:xfrm>
            <a:off x="3763963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08" name="Rectangle 31"/>
          <p:cNvSpPr>
            <a:spLocks noChangeArrowheads="1"/>
          </p:cNvSpPr>
          <p:nvPr/>
        </p:nvSpPr>
        <p:spPr bwMode="auto">
          <a:xfrm>
            <a:off x="3267075" y="520065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209" name="Oval 32"/>
          <p:cNvSpPr>
            <a:spLocks noChangeArrowheads="1"/>
          </p:cNvSpPr>
          <p:nvPr/>
        </p:nvSpPr>
        <p:spPr bwMode="auto">
          <a:xfrm>
            <a:off x="3262313" y="51069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0210" name="Group 33"/>
          <p:cNvGrpSpPr>
            <a:grpSpLocks/>
          </p:cNvGrpSpPr>
          <p:nvPr/>
        </p:nvGrpSpPr>
        <p:grpSpPr bwMode="auto">
          <a:xfrm>
            <a:off x="3286491" y="5021263"/>
            <a:ext cx="454931" cy="400050"/>
            <a:chOff x="2910" y="2429"/>
            <a:chExt cx="294" cy="252"/>
          </a:xfrm>
        </p:grpSpPr>
        <p:sp>
          <p:nvSpPr>
            <p:cNvPr id="50281" name="Rectangle 3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82" name="Text Box 35"/>
            <p:cNvSpPr txBox="1">
              <a:spLocks noChangeArrowheads="1"/>
            </p:cNvSpPr>
            <p:nvPr/>
          </p:nvSpPr>
          <p:spPr bwMode="auto">
            <a:xfrm>
              <a:off x="2910" y="2429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1c</a:t>
              </a:r>
            </a:p>
          </p:txBody>
        </p:sp>
      </p:grpSp>
      <p:sp>
        <p:nvSpPr>
          <p:cNvPr id="50211" name="Line 36"/>
          <p:cNvSpPr>
            <a:spLocks noChangeShapeType="1"/>
          </p:cNvSpPr>
          <p:nvPr/>
        </p:nvSpPr>
        <p:spPr bwMode="auto">
          <a:xfrm>
            <a:off x="6116638" y="49133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2" name="Freeform 37"/>
          <p:cNvSpPr>
            <a:spLocks/>
          </p:cNvSpPr>
          <p:nvPr/>
        </p:nvSpPr>
        <p:spPr bwMode="auto">
          <a:xfrm>
            <a:off x="1874838" y="47069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3" name="Freeform 38"/>
          <p:cNvSpPr>
            <a:spLocks/>
          </p:cNvSpPr>
          <p:nvPr/>
        </p:nvSpPr>
        <p:spPr bwMode="auto">
          <a:xfrm>
            <a:off x="2566988" y="48021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4" name="Freeform 39"/>
          <p:cNvSpPr>
            <a:spLocks/>
          </p:cNvSpPr>
          <p:nvPr/>
        </p:nvSpPr>
        <p:spPr bwMode="auto">
          <a:xfrm>
            <a:off x="4668838" y="49895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5" name="Oval 40"/>
          <p:cNvSpPr>
            <a:spLocks noChangeArrowheads="1"/>
          </p:cNvSpPr>
          <p:nvPr/>
        </p:nvSpPr>
        <p:spPr bwMode="auto">
          <a:xfrm>
            <a:off x="5619750" y="48879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6" name="Line 41"/>
          <p:cNvSpPr>
            <a:spLocks noChangeShapeType="1"/>
          </p:cNvSpPr>
          <p:nvPr/>
        </p:nvSpPr>
        <p:spPr bwMode="auto">
          <a:xfrm>
            <a:off x="5619750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7" name="Line 42"/>
          <p:cNvSpPr>
            <a:spLocks noChangeShapeType="1"/>
          </p:cNvSpPr>
          <p:nvPr/>
        </p:nvSpPr>
        <p:spPr bwMode="auto">
          <a:xfrm>
            <a:off x="6116638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18" name="Rectangle 43"/>
          <p:cNvSpPr>
            <a:spLocks noChangeArrowheads="1"/>
          </p:cNvSpPr>
          <p:nvPr/>
        </p:nvSpPr>
        <p:spPr bwMode="auto">
          <a:xfrm>
            <a:off x="5619750" y="48768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219" name="Oval 44"/>
          <p:cNvSpPr>
            <a:spLocks noChangeArrowheads="1"/>
          </p:cNvSpPr>
          <p:nvPr/>
        </p:nvSpPr>
        <p:spPr bwMode="auto">
          <a:xfrm>
            <a:off x="5614988" y="47831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20" name="Rectangle 45"/>
          <p:cNvSpPr>
            <a:spLocks noChangeArrowheads="1"/>
          </p:cNvSpPr>
          <p:nvPr/>
        </p:nvSpPr>
        <p:spPr bwMode="auto">
          <a:xfrm>
            <a:off x="5753100" y="4803775"/>
            <a:ext cx="223838" cy="190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21" name="Text Box 46"/>
          <p:cNvSpPr txBox="1">
            <a:spLocks noChangeArrowheads="1"/>
          </p:cNvSpPr>
          <p:nvPr/>
        </p:nvSpPr>
        <p:spPr bwMode="auto">
          <a:xfrm>
            <a:off x="5635625" y="4706938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2a</a:t>
            </a:r>
            <a:endParaRPr lang="en-US" sz="2400">
              <a:latin typeface="+mn-lt"/>
            </a:endParaRPr>
          </a:p>
        </p:txBody>
      </p:sp>
      <p:sp>
        <p:nvSpPr>
          <p:cNvPr id="50222" name="Text Box 47"/>
          <p:cNvSpPr txBox="1">
            <a:spLocks noChangeArrowheads="1"/>
          </p:cNvSpPr>
          <p:nvPr/>
        </p:nvSpPr>
        <p:spPr bwMode="auto">
          <a:xfrm>
            <a:off x="1924050" y="4846638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AS3</a:t>
            </a:r>
            <a:endParaRPr lang="en-US">
              <a:latin typeface="+mn-lt"/>
            </a:endParaRPr>
          </a:p>
        </p:txBody>
      </p:sp>
      <p:sp>
        <p:nvSpPr>
          <p:cNvPr id="50223" name="Text Box 48"/>
          <p:cNvSpPr txBox="1">
            <a:spLocks noChangeArrowheads="1"/>
          </p:cNvSpPr>
          <p:nvPr/>
        </p:nvSpPr>
        <p:spPr bwMode="auto">
          <a:xfrm>
            <a:off x="2495550" y="5705475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AS1</a:t>
            </a:r>
            <a:endParaRPr lang="en-US">
              <a:latin typeface="+mn-lt"/>
            </a:endParaRPr>
          </a:p>
        </p:txBody>
      </p:sp>
      <p:sp>
        <p:nvSpPr>
          <p:cNvPr id="50224" name="Text Box 49"/>
          <p:cNvSpPr txBox="1">
            <a:spLocks noChangeArrowheads="1"/>
          </p:cNvSpPr>
          <p:nvPr/>
        </p:nvSpPr>
        <p:spPr bwMode="auto">
          <a:xfrm>
            <a:off x="6067425" y="516413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>
                <a:latin typeface="+mn-lt"/>
              </a:rPr>
              <a:t>AS2</a:t>
            </a:r>
          </a:p>
        </p:txBody>
      </p:sp>
      <p:sp>
        <p:nvSpPr>
          <p:cNvPr id="50225" name="Oval 50"/>
          <p:cNvSpPr>
            <a:spLocks noChangeArrowheads="1"/>
          </p:cNvSpPr>
          <p:nvPr/>
        </p:nvSpPr>
        <p:spPr bwMode="auto">
          <a:xfrm>
            <a:off x="2781300" y="55451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26" name="Line 51"/>
          <p:cNvSpPr>
            <a:spLocks noChangeShapeType="1"/>
          </p:cNvSpPr>
          <p:nvPr/>
        </p:nvSpPr>
        <p:spPr bwMode="auto">
          <a:xfrm>
            <a:off x="2781300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27" name="Line 52"/>
          <p:cNvSpPr>
            <a:spLocks noChangeShapeType="1"/>
          </p:cNvSpPr>
          <p:nvPr/>
        </p:nvSpPr>
        <p:spPr bwMode="auto">
          <a:xfrm>
            <a:off x="3278188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28" name="Rectangle 53"/>
          <p:cNvSpPr>
            <a:spLocks noChangeArrowheads="1"/>
          </p:cNvSpPr>
          <p:nvPr/>
        </p:nvSpPr>
        <p:spPr bwMode="auto">
          <a:xfrm>
            <a:off x="2781300" y="55340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0229" name="Oval 54"/>
          <p:cNvSpPr>
            <a:spLocks noChangeArrowheads="1"/>
          </p:cNvSpPr>
          <p:nvPr/>
        </p:nvSpPr>
        <p:spPr bwMode="auto">
          <a:xfrm>
            <a:off x="2776538" y="54467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30" name="Rectangle 55"/>
          <p:cNvSpPr>
            <a:spLocks noChangeArrowheads="1"/>
          </p:cNvSpPr>
          <p:nvPr/>
        </p:nvSpPr>
        <p:spPr bwMode="auto">
          <a:xfrm>
            <a:off x="2911475" y="5489575"/>
            <a:ext cx="2254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0231" name="Text Box 56"/>
          <p:cNvSpPr txBox="1">
            <a:spLocks noChangeArrowheads="1"/>
          </p:cNvSpPr>
          <p:nvPr/>
        </p:nvSpPr>
        <p:spPr bwMode="auto">
          <a:xfrm>
            <a:off x="2800301" y="5360988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1a</a:t>
            </a:r>
            <a:endParaRPr lang="en-US" sz="2400">
              <a:latin typeface="+mn-lt"/>
            </a:endParaRPr>
          </a:p>
        </p:txBody>
      </p:sp>
      <p:grpSp>
        <p:nvGrpSpPr>
          <p:cNvPr id="50232" name="Group 57"/>
          <p:cNvGrpSpPr>
            <a:grpSpLocks/>
          </p:cNvGrpSpPr>
          <p:nvPr/>
        </p:nvGrpSpPr>
        <p:grpSpPr bwMode="auto">
          <a:xfrm>
            <a:off x="6342063" y="4418013"/>
            <a:ext cx="501650" cy="396875"/>
            <a:chOff x="4320" y="1940"/>
            <a:chExt cx="316" cy="250"/>
          </a:xfrm>
        </p:grpSpPr>
        <p:sp>
          <p:nvSpPr>
            <p:cNvPr id="50274" name="Oval 58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5" name="Line 59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6" name="Line 60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7" name="Rectangle 61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0278" name="Oval 62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9" name="Rectangle 63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80" name="Text Box 64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2c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0233" name="Group 65"/>
          <p:cNvGrpSpPr>
            <a:grpSpLocks/>
          </p:cNvGrpSpPr>
          <p:nvPr/>
        </p:nvGrpSpPr>
        <p:grpSpPr bwMode="auto">
          <a:xfrm>
            <a:off x="6605588" y="4878388"/>
            <a:ext cx="501650" cy="400050"/>
            <a:chOff x="4596" y="2162"/>
            <a:chExt cx="316" cy="252"/>
          </a:xfrm>
        </p:grpSpPr>
        <p:sp>
          <p:nvSpPr>
            <p:cNvPr id="50267" name="Oval 66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68" name="Line 67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69" name="Line 68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0" name="Rectangle 69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0271" name="Oval 70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2" name="Rectangle 71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73" name="Text Box 72"/>
            <p:cNvSpPr txBox="1">
              <a:spLocks noChangeArrowheads="1"/>
            </p:cNvSpPr>
            <p:nvPr/>
          </p:nvSpPr>
          <p:spPr bwMode="auto">
            <a:xfrm>
              <a:off x="4609" y="2162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2b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0234" name="Group 73"/>
          <p:cNvGrpSpPr>
            <a:grpSpLocks/>
          </p:cNvGrpSpPr>
          <p:nvPr/>
        </p:nvGrpSpPr>
        <p:grpSpPr bwMode="auto">
          <a:xfrm>
            <a:off x="4176713" y="5465763"/>
            <a:ext cx="501650" cy="400050"/>
            <a:chOff x="2016" y="1980"/>
            <a:chExt cx="316" cy="252"/>
          </a:xfrm>
        </p:grpSpPr>
        <p:sp>
          <p:nvSpPr>
            <p:cNvPr id="50259" name="Oval 7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60" name="Line 7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61" name="Line 7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62" name="Rectangle 7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0263" name="Oval 7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0264" name="Group 79"/>
            <p:cNvGrpSpPr>
              <a:grpSpLocks/>
            </p:cNvGrpSpPr>
            <p:nvPr/>
          </p:nvGrpSpPr>
          <p:grpSpPr bwMode="auto">
            <a:xfrm>
              <a:off x="2029" y="1980"/>
              <a:ext cx="296" cy="252"/>
              <a:chOff x="2907" y="2429"/>
              <a:chExt cx="301" cy="252"/>
            </a:xfrm>
          </p:grpSpPr>
          <p:sp>
            <p:nvSpPr>
              <p:cNvPr id="50265" name="Rectangle 8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0266" name="Text Box 81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1b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0235" name="Group 82"/>
          <p:cNvGrpSpPr>
            <a:grpSpLocks/>
          </p:cNvGrpSpPr>
          <p:nvPr/>
        </p:nvGrpSpPr>
        <p:grpSpPr bwMode="auto">
          <a:xfrm>
            <a:off x="1655763" y="4121150"/>
            <a:ext cx="501650" cy="396875"/>
            <a:chOff x="2016" y="1980"/>
            <a:chExt cx="316" cy="250"/>
          </a:xfrm>
        </p:grpSpPr>
        <p:sp>
          <p:nvSpPr>
            <p:cNvPr id="50251" name="Oval 8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52" name="Line 8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53" name="Line 8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0254" name="Rectangle 8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0255" name="Oval 8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0256" name="Group 8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50257" name="Rectangle 8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0258" name="Text Box 9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3c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0236" name="Line 91"/>
          <p:cNvSpPr>
            <a:spLocks noChangeShapeType="1"/>
          </p:cNvSpPr>
          <p:nvPr/>
        </p:nvSpPr>
        <p:spPr bwMode="auto">
          <a:xfrm flipH="1">
            <a:off x="3154363" y="52943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37" name="Line 92"/>
          <p:cNvSpPr>
            <a:spLocks noChangeShapeType="1"/>
          </p:cNvSpPr>
          <p:nvPr/>
        </p:nvSpPr>
        <p:spPr bwMode="auto">
          <a:xfrm>
            <a:off x="3557588" y="53340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38" name="Line 93"/>
          <p:cNvSpPr>
            <a:spLocks noChangeShapeType="1"/>
          </p:cNvSpPr>
          <p:nvPr/>
        </p:nvSpPr>
        <p:spPr bwMode="auto">
          <a:xfrm>
            <a:off x="3719513" y="52816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39" name="Line 94"/>
          <p:cNvSpPr>
            <a:spLocks noChangeShapeType="1"/>
          </p:cNvSpPr>
          <p:nvPr/>
        </p:nvSpPr>
        <p:spPr bwMode="auto">
          <a:xfrm flipH="1">
            <a:off x="3840163" y="57388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0" name="Line 95"/>
          <p:cNvSpPr>
            <a:spLocks noChangeShapeType="1"/>
          </p:cNvSpPr>
          <p:nvPr/>
        </p:nvSpPr>
        <p:spPr bwMode="auto">
          <a:xfrm flipH="1" flipV="1">
            <a:off x="3262313" y="55626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1" name="Line 96"/>
          <p:cNvSpPr>
            <a:spLocks noChangeShapeType="1"/>
          </p:cNvSpPr>
          <p:nvPr/>
        </p:nvSpPr>
        <p:spPr bwMode="auto">
          <a:xfrm flipV="1">
            <a:off x="5732463" y="46482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2" name="Line 97"/>
          <p:cNvSpPr>
            <a:spLocks noChangeShapeType="1"/>
          </p:cNvSpPr>
          <p:nvPr/>
        </p:nvSpPr>
        <p:spPr bwMode="auto">
          <a:xfrm>
            <a:off x="2867025" y="4179888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3" name="Line 98"/>
          <p:cNvSpPr>
            <a:spLocks noChangeShapeType="1"/>
          </p:cNvSpPr>
          <p:nvPr/>
        </p:nvSpPr>
        <p:spPr bwMode="auto">
          <a:xfrm>
            <a:off x="2886075" y="4494213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4" name="Text Box 99"/>
          <p:cNvSpPr txBox="1">
            <a:spLocks noChangeArrowheads="1"/>
          </p:cNvSpPr>
          <p:nvPr/>
        </p:nvSpPr>
        <p:spPr bwMode="auto">
          <a:xfrm>
            <a:off x="3716338" y="3965575"/>
            <a:ext cx="204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e(xternal) BGP session</a:t>
            </a:r>
          </a:p>
        </p:txBody>
      </p:sp>
      <p:sp>
        <p:nvSpPr>
          <p:cNvPr id="50245" name="Text Box 100"/>
          <p:cNvSpPr txBox="1">
            <a:spLocks noChangeArrowheads="1"/>
          </p:cNvSpPr>
          <p:nvPr/>
        </p:nvSpPr>
        <p:spPr bwMode="auto">
          <a:xfrm>
            <a:off x="3743325" y="4314825"/>
            <a:ext cx="1982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i(nternal) BGP session</a:t>
            </a:r>
          </a:p>
        </p:txBody>
      </p:sp>
      <p:sp>
        <p:nvSpPr>
          <p:cNvPr id="50246" name="Line 101"/>
          <p:cNvSpPr>
            <a:spLocks noChangeShapeType="1"/>
          </p:cNvSpPr>
          <p:nvPr/>
        </p:nvSpPr>
        <p:spPr bwMode="auto">
          <a:xfrm flipH="1" flipV="1">
            <a:off x="2079625" y="44069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7" name="Line 102"/>
          <p:cNvSpPr>
            <a:spLocks noChangeShapeType="1"/>
          </p:cNvSpPr>
          <p:nvPr/>
        </p:nvSpPr>
        <p:spPr bwMode="auto">
          <a:xfrm flipH="1">
            <a:off x="1649413" y="44338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8" name="Line 103"/>
          <p:cNvSpPr>
            <a:spLocks noChangeShapeType="1"/>
          </p:cNvSpPr>
          <p:nvPr/>
        </p:nvSpPr>
        <p:spPr bwMode="auto">
          <a:xfrm>
            <a:off x="6731000" y="47164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49" name="Line 104"/>
          <p:cNvSpPr>
            <a:spLocks noChangeShapeType="1"/>
          </p:cNvSpPr>
          <p:nvPr/>
        </p:nvSpPr>
        <p:spPr bwMode="auto">
          <a:xfrm>
            <a:off x="3168650" y="56435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0250" name="Rectangle 10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BGP sessions: </a:t>
            </a:r>
            <a:r>
              <a:rPr lang="en-US" sz="2800" dirty="0" smtClean="0"/>
              <a:t>pairs of routers (BGP peers) exchange routing info over semi-permanent TCP connections</a:t>
            </a:r>
          </a:p>
          <a:p>
            <a:pPr eaLnBrk="1" hangingPunct="1"/>
            <a:r>
              <a:rPr lang="en-US" sz="2800" dirty="0" smtClean="0"/>
              <a:t>need not correspond to physical links.</a:t>
            </a:r>
            <a:endParaRPr lang="en-US" sz="2800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39DDBD-27E3-4CD4-B36A-FA997085A482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319CFA-4AF0-41A4-95AA-621039BBDCD8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BGP sessions</a:t>
            </a:r>
          </a:p>
        </p:txBody>
      </p:sp>
      <p:sp>
        <p:nvSpPr>
          <p:cNvPr id="51206" name="Rectangle 10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1622425"/>
          </a:xfrm>
        </p:spPr>
        <p:txBody>
          <a:bodyPr/>
          <a:lstStyle/>
          <a:p>
            <a:pPr eaLnBrk="1" hangingPunct="1"/>
            <a:r>
              <a:rPr lang="en-US" sz="2400" i="1" dirty="0" smtClean="0"/>
              <a:t>external BGP</a:t>
            </a:r>
            <a:r>
              <a:rPr lang="en-US" sz="2400" dirty="0" smtClean="0"/>
              <a:t> (EBGP) </a:t>
            </a:r>
          </a:p>
          <a:p>
            <a:pPr lvl="1" eaLnBrk="1" hangingPunct="1"/>
            <a:r>
              <a:rPr lang="en-US" sz="2000" dirty="0" smtClean="0"/>
              <a:t>exchanges between different ASs </a:t>
            </a:r>
          </a:p>
          <a:p>
            <a:pPr lvl="1" eaLnBrk="1" hangingPunct="1"/>
            <a:r>
              <a:rPr lang="en-US" sz="2000" dirty="0"/>
              <a:t>t</a:t>
            </a:r>
            <a:r>
              <a:rPr lang="en-US" sz="2000" dirty="0" smtClean="0"/>
              <a:t>o perform </a:t>
            </a:r>
            <a:r>
              <a:rPr lang="en-US" sz="2000" i="1" dirty="0" smtClean="0"/>
              <a:t>inter-AS routing</a:t>
            </a:r>
            <a:r>
              <a:rPr lang="en-US" sz="2000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07" name="Rectangle 10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1651000"/>
          </a:xfrm>
        </p:spPr>
        <p:txBody>
          <a:bodyPr/>
          <a:lstStyle/>
          <a:p>
            <a:pPr eaLnBrk="1" hangingPunct="1"/>
            <a:r>
              <a:rPr lang="en-US" sz="2400" i="1" dirty="0" smtClean="0"/>
              <a:t>internal BGP</a:t>
            </a:r>
            <a:r>
              <a:rPr lang="en-US" sz="2400" dirty="0" smtClean="0"/>
              <a:t> (IBGP)</a:t>
            </a:r>
          </a:p>
          <a:p>
            <a:pPr lvl="1" eaLnBrk="1" hangingPunct="1"/>
            <a:r>
              <a:rPr lang="en-US" sz="2000" dirty="0" smtClean="0"/>
              <a:t>exchanges within a single AS. </a:t>
            </a:r>
          </a:p>
          <a:p>
            <a:pPr lvl="1" eaLnBrk="1" hangingPunct="1"/>
            <a:r>
              <a:rPr lang="en-US" sz="2000" dirty="0" smtClean="0"/>
              <a:t> to perform </a:t>
            </a:r>
            <a:r>
              <a:rPr lang="en-US" sz="2000" i="1" dirty="0" smtClean="0"/>
              <a:t>intra-AS routing</a:t>
            </a:r>
            <a:r>
              <a:rPr lang="en-US" sz="2000" dirty="0" smtClean="0"/>
              <a:t>. </a:t>
            </a:r>
          </a:p>
          <a:p>
            <a:pPr eaLnBrk="1" hangingPunct="1"/>
            <a:endParaRPr lang="en-US" sz="4000" dirty="0" smtClean="0"/>
          </a:p>
        </p:txBody>
      </p:sp>
      <p:sp>
        <p:nvSpPr>
          <p:cNvPr id="51208" name="Freeform 4"/>
          <p:cNvSpPr>
            <a:spLocks/>
          </p:cNvSpPr>
          <p:nvPr/>
        </p:nvSpPr>
        <p:spPr bwMode="auto">
          <a:xfrm>
            <a:off x="5248275" y="40544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09" name="Freeform 5"/>
          <p:cNvSpPr>
            <a:spLocks/>
          </p:cNvSpPr>
          <p:nvPr/>
        </p:nvSpPr>
        <p:spPr bwMode="auto">
          <a:xfrm>
            <a:off x="976313" y="37163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0" name="Freeform 6"/>
          <p:cNvSpPr>
            <a:spLocks/>
          </p:cNvSpPr>
          <p:nvPr/>
        </p:nvSpPr>
        <p:spPr bwMode="auto">
          <a:xfrm>
            <a:off x="2262188" y="50149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1" name="Oval 7"/>
          <p:cNvSpPr>
            <a:spLocks noChangeArrowheads="1"/>
          </p:cNvSpPr>
          <p:nvPr/>
        </p:nvSpPr>
        <p:spPr bwMode="auto">
          <a:xfrm>
            <a:off x="1390650" y="48783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2" name="Line 8"/>
          <p:cNvSpPr>
            <a:spLocks noChangeShapeType="1"/>
          </p:cNvSpPr>
          <p:nvPr/>
        </p:nvSpPr>
        <p:spPr bwMode="auto">
          <a:xfrm>
            <a:off x="1390650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3" name="Line 9"/>
          <p:cNvSpPr>
            <a:spLocks noChangeShapeType="1"/>
          </p:cNvSpPr>
          <p:nvPr/>
        </p:nvSpPr>
        <p:spPr bwMode="auto">
          <a:xfrm>
            <a:off x="1887538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4" name="Rectangle 10"/>
          <p:cNvSpPr>
            <a:spLocks noChangeArrowheads="1"/>
          </p:cNvSpPr>
          <p:nvPr/>
        </p:nvSpPr>
        <p:spPr bwMode="auto">
          <a:xfrm>
            <a:off x="1390650" y="486727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15" name="Oval 11"/>
          <p:cNvSpPr>
            <a:spLocks noChangeArrowheads="1"/>
          </p:cNvSpPr>
          <p:nvPr/>
        </p:nvSpPr>
        <p:spPr bwMode="auto">
          <a:xfrm>
            <a:off x="1385888" y="47736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6" name="Rectangle 12"/>
          <p:cNvSpPr>
            <a:spLocks noChangeArrowheads="1"/>
          </p:cNvSpPr>
          <p:nvPr/>
        </p:nvSpPr>
        <p:spPr bwMode="auto">
          <a:xfrm>
            <a:off x="1524000" y="4794250"/>
            <a:ext cx="223838" cy="1968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7" name="Text Box 13"/>
          <p:cNvSpPr txBox="1">
            <a:spLocks noChangeArrowheads="1"/>
          </p:cNvSpPr>
          <p:nvPr/>
        </p:nvSpPr>
        <p:spPr bwMode="auto">
          <a:xfrm>
            <a:off x="1407269" y="469741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3b</a:t>
            </a:r>
            <a:endParaRPr lang="en-US" sz="2400">
              <a:latin typeface="+mn-lt"/>
            </a:endParaRPr>
          </a:p>
        </p:txBody>
      </p:sp>
      <p:sp>
        <p:nvSpPr>
          <p:cNvPr id="51218" name="Oval 14"/>
          <p:cNvSpPr>
            <a:spLocks noChangeArrowheads="1"/>
          </p:cNvSpPr>
          <p:nvPr/>
        </p:nvSpPr>
        <p:spPr bwMode="auto">
          <a:xfrm>
            <a:off x="3324225" y="58404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19" name="Line 15"/>
          <p:cNvSpPr>
            <a:spLocks noChangeShapeType="1"/>
          </p:cNvSpPr>
          <p:nvPr/>
        </p:nvSpPr>
        <p:spPr bwMode="auto">
          <a:xfrm>
            <a:off x="3324225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0" name="Line 16"/>
          <p:cNvSpPr>
            <a:spLocks noChangeShapeType="1"/>
          </p:cNvSpPr>
          <p:nvPr/>
        </p:nvSpPr>
        <p:spPr bwMode="auto">
          <a:xfrm>
            <a:off x="3821113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1" name="Rectangle 17"/>
          <p:cNvSpPr>
            <a:spLocks noChangeArrowheads="1"/>
          </p:cNvSpPr>
          <p:nvPr/>
        </p:nvSpPr>
        <p:spPr bwMode="auto">
          <a:xfrm>
            <a:off x="3324225" y="58293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22" name="Oval 18"/>
          <p:cNvSpPr>
            <a:spLocks noChangeArrowheads="1"/>
          </p:cNvSpPr>
          <p:nvPr/>
        </p:nvSpPr>
        <p:spPr bwMode="auto">
          <a:xfrm>
            <a:off x="3319463" y="57356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1223" name="Group 19"/>
          <p:cNvGrpSpPr>
            <a:grpSpLocks/>
          </p:cNvGrpSpPr>
          <p:nvPr/>
        </p:nvGrpSpPr>
        <p:grpSpPr bwMode="auto">
          <a:xfrm>
            <a:off x="3341761" y="5649913"/>
            <a:ext cx="469743" cy="400050"/>
            <a:chOff x="2909" y="2429"/>
            <a:chExt cx="298" cy="252"/>
          </a:xfrm>
        </p:grpSpPr>
        <p:sp>
          <p:nvSpPr>
            <p:cNvPr id="51308" name="Rectangle 2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9" name="Text Box 21"/>
            <p:cNvSpPr txBox="1">
              <a:spLocks noChangeArrowheads="1"/>
            </p:cNvSpPr>
            <p:nvPr/>
          </p:nvSpPr>
          <p:spPr bwMode="auto">
            <a:xfrm>
              <a:off x="2909" y="2429"/>
              <a:ext cx="2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1d</a:t>
              </a:r>
            </a:p>
          </p:txBody>
        </p:sp>
      </p:grpSp>
      <p:sp>
        <p:nvSpPr>
          <p:cNvPr id="51224" name="Oval 22"/>
          <p:cNvSpPr>
            <a:spLocks noChangeArrowheads="1"/>
          </p:cNvSpPr>
          <p:nvPr/>
        </p:nvSpPr>
        <p:spPr bwMode="auto">
          <a:xfrm>
            <a:off x="2281238" y="46688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5" name="Line 23"/>
          <p:cNvSpPr>
            <a:spLocks noChangeShapeType="1"/>
          </p:cNvSpPr>
          <p:nvPr/>
        </p:nvSpPr>
        <p:spPr bwMode="auto">
          <a:xfrm>
            <a:off x="228123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6" name="Line 24"/>
          <p:cNvSpPr>
            <a:spLocks noChangeShapeType="1"/>
          </p:cNvSpPr>
          <p:nvPr/>
        </p:nvSpPr>
        <p:spPr bwMode="auto">
          <a:xfrm>
            <a:off x="247808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7" name="Rectangle 25"/>
          <p:cNvSpPr>
            <a:spLocks noChangeArrowheads="1"/>
          </p:cNvSpPr>
          <p:nvPr/>
        </p:nvSpPr>
        <p:spPr bwMode="auto">
          <a:xfrm>
            <a:off x="2281238" y="46577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28" name="Oval 26"/>
          <p:cNvSpPr>
            <a:spLocks noChangeArrowheads="1"/>
          </p:cNvSpPr>
          <p:nvPr/>
        </p:nvSpPr>
        <p:spPr bwMode="auto">
          <a:xfrm>
            <a:off x="2276475" y="45640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29" name="Rectangle 27"/>
          <p:cNvSpPr>
            <a:spLocks noChangeArrowheads="1"/>
          </p:cNvSpPr>
          <p:nvPr/>
        </p:nvSpPr>
        <p:spPr bwMode="auto">
          <a:xfrm>
            <a:off x="2414588" y="4584700"/>
            <a:ext cx="225425" cy="174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0" name="Text Box 28"/>
          <p:cNvSpPr txBox="1">
            <a:spLocks noChangeArrowheads="1"/>
          </p:cNvSpPr>
          <p:nvPr/>
        </p:nvSpPr>
        <p:spPr bwMode="auto">
          <a:xfrm>
            <a:off x="2297113" y="44878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3a</a:t>
            </a:r>
            <a:endParaRPr lang="en-US" sz="2400">
              <a:latin typeface="+mn-lt"/>
            </a:endParaRPr>
          </a:p>
        </p:txBody>
      </p:sp>
      <p:sp>
        <p:nvSpPr>
          <p:cNvPr id="51231" name="Oval 29"/>
          <p:cNvSpPr>
            <a:spLocks noChangeArrowheads="1"/>
          </p:cNvSpPr>
          <p:nvPr/>
        </p:nvSpPr>
        <p:spPr bwMode="auto">
          <a:xfrm>
            <a:off x="3267075" y="52117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2" name="Line 30"/>
          <p:cNvSpPr>
            <a:spLocks noChangeShapeType="1"/>
          </p:cNvSpPr>
          <p:nvPr/>
        </p:nvSpPr>
        <p:spPr bwMode="auto">
          <a:xfrm>
            <a:off x="3267075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3" name="Line 31"/>
          <p:cNvSpPr>
            <a:spLocks noChangeShapeType="1"/>
          </p:cNvSpPr>
          <p:nvPr/>
        </p:nvSpPr>
        <p:spPr bwMode="auto">
          <a:xfrm>
            <a:off x="3763963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4" name="Rectangle 32"/>
          <p:cNvSpPr>
            <a:spLocks noChangeArrowheads="1"/>
          </p:cNvSpPr>
          <p:nvPr/>
        </p:nvSpPr>
        <p:spPr bwMode="auto">
          <a:xfrm>
            <a:off x="3267075" y="520065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35" name="Oval 33"/>
          <p:cNvSpPr>
            <a:spLocks noChangeArrowheads="1"/>
          </p:cNvSpPr>
          <p:nvPr/>
        </p:nvSpPr>
        <p:spPr bwMode="auto">
          <a:xfrm>
            <a:off x="3262313" y="51069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1236" name="Group 34"/>
          <p:cNvGrpSpPr>
            <a:grpSpLocks/>
          </p:cNvGrpSpPr>
          <p:nvPr/>
        </p:nvGrpSpPr>
        <p:grpSpPr bwMode="auto">
          <a:xfrm>
            <a:off x="3286491" y="5021263"/>
            <a:ext cx="454931" cy="400050"/>
            <a:chOff x="2910" y="2429"/>
            <a:chExt cx="294" cy="252"/>
          </a:xfrm>
        </p:grpSpPr>
        <p:sp>
          <p:nvSpPr>
            <p:cNvPr id="51306" name="Rectangle 3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7" name="Text Box 36"/>
            <p:cNvSpPr txBox="1">
              <a:spLocks noChangeArrowheads="1"/>
            </p:cNvSpPr>
            <p:nvPr/>
          </p:nvSpPr>
          <p:spPr bwMode="auto">
            <a:xfrm>
              <a:off x="2910" y="2429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1c</a:t>
              </a:r>
            </a:p>
          </p:txBody>
        </p:sp>
      </p:grp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6116638" y="49133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8" name="Freeform 38"/>
          <p:cNvSpPr>
            <a:spLocks/>
          </p:cNvSpPr>
          <p:nvPr/>
        </p:nvSpPr>
        <p:spPr bwMode="auto">
          <a:xfrm>
            <a:off x="1874838" y="47069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39" name="Freeform 39"/>
          <p:cNvSpPr>
            <a:spLocks/>
          </p:cNvSpPr>
          <p:nvPr/>
        </p:nvSpPr>
        <p:spPr bwMode="auto">
          <a:xfrm>
            <a:off x="2566988" y="48021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0" name="Freeform 40"/>
          <p:cNvSpPr>
            <a:spLocks/>
          </p:cNvSpPr>
          <p:nvPr/>
        </p:nvSpPr>
        <p:spPr bwMode="auto">
          <a:xfrm>
            <a:off x="4668838" y="49895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1" name="Oval 41"/>
          <p:cNvSpPr>
            <a:spLocks noChangeArrowheads="1"/>
          </p:cNvSpPr>
          <p:nvPr/>
        </p:nvSpPr>
        <p:spPr bwMode="auto">
          <a:xfrm>
            <a:off x="5619750" y="48879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5619750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6116638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4" name="Rectangle 44"/>
          <p:cNvSpPr>
            <a:spLocks noChangeArrowheads="1"/>
          </p:cNvSpPr>
          <p:nvPr/>
        </p:nvSpPr>
        <p:spPr bwMode="auto">
          <a:xfrm>
            <a:off x="5619750" y="48768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5614988" y="47831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5753100" y="4803775"/>
            <a:ext cx="223838" cy="190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47" name="Text Box 47"/>
          <p:cNvSpPr txBox="1">
            <a:spLocks noChangeArrowheads="1"/>
          </p:cNvSpPr>
          <p:nvPr/>
        </p:nvSpPr>
        <p:spPr bwMode="auto">
          <a:xfrm>
            <a:off x="5635625" y="4706938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2a</a:t>
            </a:r>
            <a:endParaRPr lang="en-US" sz="2400">
              <a:latin typeface="+mn-lt"/>
            </a:endParaRPr>
          </a:p>
        </p:txBody>
      </p:sp>
      <p:sp>
        <p:nvSpPr>
          <p:cNvPr id="51248" name="Text Box 48"/>
          <p:cNvSpPr txBox="1">
            <a:spLocks noChangeArrowheads="1"/>
          </p:cNvSpPr>
          <p:nvPr/>
        </p:nvSpPr>
        <p:spPr bwMode="auto">
          <a:xfrm>
            <a:off x="1924050" y="4846638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AS3</a:t>
            </a:r>
            <a:endParaRPr lang="en-US">
              <a:latin typeface="+mn-lt"/>
            </a:endParaRPr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2495550" y="5705475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AS1</a:t>
            </a:r>
            <a:endParaRPr lang="en-US">
              <a:latin typeface="+mn-lt"/>
            </a:endParaRP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6067425" y="516413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>
                <a:latin typeface="+mn-lt"/>
              </a:rPr>
              <a:t>AS2</a:t>
            </a:r>
          </a:p>
        </p:txBody>
      </p:sp>
      <p:sp>
        <p:nvSpPr>
          <p:cNvPr id="51251" name="Oval 51"/>
          <p:cNvSpPr>
            <a:spLocks noChangeArrowheads="1"/>
          </p:cNvSpPr>
          <p:nvPr/>
        </p:nvSpPr>
        <p:spPr bwMode="auto">
          <a:xfrm>
            <a:off x="2781300" y="55451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2781300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3278188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54" name="Rectangle 54"/>
          <p:cNvSpPr>
            <a:spLocks noChangeArrowheads="1"/>
          </p:cNvSpPr>
          <p:nvPr/>
        </p:nvSpPr>
        <p:spPr bwMode="auto">
          <a:xfrm>
            <a:off x="2781300" y="55340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1255" name="Oval 55"/>
          <p:cNvSpPr>
            <a:spLocks noChangeArrowheads="1"/>
          </p:cNvSpPr>
          <p:nvPr/>
        </p:nvSpPr>
        <p:spPr bwMode="auto">
          <a:xfrm>
            <a:off x="2776538" y="54467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2911475" y="5489575"/>
            <a:ext cx="2254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2800301" y="5360988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1a</a:t>
            </a:r>
            <a:endParaRPr lang="en-US" sz="2400">
              <a:latin typeface="+mn-lt"/>
            </a:endParaRPr>
          </a:p>
        </p:txBody>
      </p:sp>
      <p:grpSp>
        <p:nvGrpSpPr>
          <p:cNvPr id="51258" name="Group 58"/>
          <p:cNvGrpSpPr>
            <a:grpSpLocks/>
          </p:cNvGrpSpPr>
          <p:nvPr/>
        </p:nvGrpSpPr>
        <p:grpSpPr bwMode="auto">
          <a:xfrm>
            <a:off x="6342063" y="4418013"/>
            <a:ext cx="501650" cy="396875"/>
            <a:chOff x="4320" y="1940"/>
            <a:chExt cx="316" cy="250"/>
          </a:xfrm>
        </p:grpSpPr>
        <p:sp>
          <p:nvSpPr>
            <p:cNvPr id="51299" name="Oval 59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0" name="Line 60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1" name="Line 61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2" name="Rectangle 62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1303" name="Oval 63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4" name="Rectangle 64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305" name="Text Box 65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2c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1259" name="Group 66"/>
          <p:cNvGrpSpPr>
            <a:grpSpLocks/>
          </p:cNvGrpSpPr>
          <p:nvPr/>
        </p:nvGrpSpPr>
        <p:grpSpPr bwMode="auto">
          <a:xfrm>
            <a:off x="6605588" y="4878388"/>
            <a:ext cx="501650" cy="400050"/>
            <a:chOff x="4596" y="2162"/>
            <a:chExt cx="316" cy="252"/>
          </a:xfrm>
        </p:grpSpPr>
        <p:sp>
          <p:nvSpPr>
            <p:cNvPr id="51292" name="Oval 67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93" name="Line 68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94" name="Line 69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95" name="Rectangle 70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1296" name="Oval 71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97" name="Rectangle 72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98" name="Text Box 73"/>
            <p:cNvSpPr txBox="1">
              <a:spLocks noChangeArrowheads="1"/>
            </p:cNvSpPr>
            <p:nvPr/>
          </p:nvSpPr>
          <p:spPr bwMode="auto">
            <a:xfrm>
              <a:off x="4609" y="2162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2b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1260" name="Group 74"/>
          <p:cNvGrpSpPr>
            <a:grpSpLocks/>
          </p:cNvGrpSpPr>
          <p:nvPr/>
        </p:nvGrpSpPr>
        <p:grpSpPr bwMode="auto">
          <a:xfrm>
            <a:off x="4176713" y="5465763"/>
            <a:ext cx="501650" cy="400050"/>
            <a:chOff x="2016" y="1980"/>
            <a:chExt cx="316" cy="252"/>
          </a:xfrm>
        </p:grpSpPr>
        <p:sp>
          <p:nvSpPr>
            <p:cNvPr id="51284" name="Oval 7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85" name="Line 7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86" name="Line 7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87" name="Rectangle 7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1288" name="Oval 7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1289" name="Group 80"/>
            <p:cNvGrpSpPr>
              <a:grpSpLocks/>
            </p:cNvGrpSpPr>
            <p:nvPr/>
          </p:nvGrpSpPr>
          <p:grpSpPr bwMode="auto">
            <a:xfrm>
              <a:off x="2029" y="1980"/>
              <a:ext cx="296" cy="252"/>
              <a:chOff x="2907" y="2429"/>
              <a:chExt cx="301" cy="252"/>
            </a:xfrm>
          </p:grpSpPr>
          <p:sp>
            <p:nvSpPr>
              <p:cNvPr id="51290" name="Rectangle 8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1291" name="Text Box 82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1b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1261" name="Group 83"/>
          <p:cNvGrpSpPr>
            <a:grpSpLocks/>
          </p:cNvGrpSpPr>
          <p:nvPr/>
        </p:nvGrpSpPr>
        <p:grpSpPr bwMode="auto">
          <a:xfrm>
            <a:off x="1655763" y="4121150"/>
            <a:ext cx="501650" cy="396875"/>
            <a:chOff x="2016" y="1980"/>
            <a:chExt cx="316" cy="250"/>
          </a:xfrm>
        </p:grpSpPr>
        <p:sp>
          <p:nvSpPr>
            <p:cNvPr id="51276" name="Oval 8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77" name="Line 8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78" name="Line 8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1279" name="Rectangle 8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1280" name="Oval 8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1281" name="Group 89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51282" name="Rectangle 9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1283" name="Text Box 91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3c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1262" name="Line 92"/>
          <p:cNvSpPr>
            <a:spLocks noChangeShapeType="1"/>
          </p:cNvSpPr>
          <p:nvPr/>
        </p:nvSpPr>
        <p:spPr bwMode="auto">
          <a:xfrm flipH="1">
            <a:off x="3154363" y="52943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3" name="Line 93"/>
          <p:cNvSpPr>
            <a:spLocks noChangeShapeType="1"/>
          </p:cNvSpPr>
          <p:nvPr/>
        </p:nvSpPr>
        <p:spPr bwMode="auto">
          <a:xfrm>
            <a:off x="3557588" y="53340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4" name="Line 94"/>
          <p:cNvSpPr>
            <a:spLocks noChangeShapeType="1"/>
          </p:cNvSpPr>
          <p:nvPr/>
        </p:nvSpPr>
        <p:spPr bwMode="auto">
          <a:xfrm>
            <a:off x="3719513" y="52816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5" name="Line 95"/>
          <p:cNvSpPr>
            <a:spLocks noChangeShapeType="1"/>
          </p:cNvSpPr>
          <p:nvPr/>
        </p:nvSpPr>
        <p:spPr bwMode="auto">
          <a:xfrm flipH="1">
            <a:off x="3840163" y="57388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6" name="Line 96"/>
          <p:cNvSpPr>
            <a:spLocks noChangeShapeType="1"/>
          </p:cNvSpPr>
          <p:nvPr/>
        </p:nvSpPr>
        <p:spPr bwMode="auto">
          <a:xfrm flipH="1" flipV="1">
            <a:off x="3262313" y="55626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7" name="Line 97"/>
          <p:cNvSpPr>
            <a:spLocks noChangeShapeType="1"/>
          </p:cNvSpPr>
          <p:nvPr/>
        </p:nvSpPr>
        <p:spPr bwMode="auto">
          <a:xfrm flipV="1">
            <a:off x="5732463" y="46482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8" name="Line 98"/>
          <p:cNvSpPr>
            <a:spLocks noChangeShapeType="1"/>
          </p:cNvSpPr>
          <p:nvPr/>
        </p:nvSpPr>
        <p:spPr bwMode="auto">
          <a:xfrm>
            <a:off x="2867025" y="4179888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69" name="Line 99"/>
          <p:cNvSpPr>
            <a:spLocks noChangeShapeType="1"/>
          </p:cNvSpPr>
          <p:nvPr/>
        </p:nvSpPr>
        <p:spPr bwMode="auto">
          <a:xfrm>
            <a:off x="2886075" y="4494213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70" name="Text Box 100"/>
          <p:cNvSpPr txBox="1">
            <a:spLocks noChangeArrowheads="1"/>
          </p:cNvSpPr>
          <p:nvPr/>
        </p:nvSpPr>
        <p:spPr bwMode="auto">
          <a:xfrm>
            <a:off x="3716338" y="3965575"/>
            <a:ext cx="204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e(xternal) BGP session</a:t>
            </a:r>
          </a:p>
        </p:txBody>
      </p:sp>
      <p:sp>
        <p:nvSpPr>
          <p:cNvPr id="51271" name="Text Box 101"/>
          <p:cNvSpPr txBox="1">
            <a:spLocks noChangeArrowheads="1"/>
          </p:cNvSpPr>
          <p:nvPr/>
        </p:nvSpPr>
        <p:spPr bwMode="auto">
          <a:xfrm>
            <a:off x="3743325" y="4314825"/>
            <a:ext cx="1982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i(nternal) BGP session</a:t>
            </a:r>
          </a:p>
        </p:txBody>
      </p:sp>
      <p:sp>
        <p:nvSpPr>
          <p:cNvPr id="51272" name="Line 102"/>
          <p:cNvSpPr>
            <a:spLocks noChangeShapeType="1"/>
          </p:cNvSpPr>
          <p:nvPr/>
        </p:nvSpPr>
        <p:spPr bwMode="auto">
          <a:xfrm flipH="1" flipV="1">
            <a:off x="2079625" y="44069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73" name="Line 103"/>
          <p:cNvSpPr>
            <a:spLocks noChangeShapeType="1"/>
          </p:cNvSpPr>
          <p:nvPr/>
        </p:nvSpPr>
        <p:spPr bwMode="auto">
          <a:xfrm flipH="1">
            <a:off x="1649413" y="44338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74" name="Line 104"/>
          <p:cNvSpPr>
            <a:spLocks noChangeShapeType="1"/>
          </p:cNvSpPr>
          <p:nvPr/>
        </p:nvSpPr>
        <p:spPr bwMode="auto">
          <a:xfrm>
            <a:off x="6731000" y="47164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1275" name="Line 105"/>
          <p:cNvSpPr>
            <a:spLocks noChangeShapeType="1"/>
          </p:cNvSpPr>
          <p:nvPr/>
        </p:nvSpPr>
        <p:spPr bwMode="auto">
          <a:xfrm>
            <a:off x="3168650" y="56435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804C85-B825-41A4-89B2-F4C4A2FE6635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62516-D35A-459A-BAB4-B39BC1D290F2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Distributing reachability info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2370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using </a:t>
            </a:r>
            <a:r>
              <a:rPr lang="en-US" sz="2000" dirty="0" err="1" smtClean="0"/>
              <a:t>eBGP</a:t>
            </a:r>
            <a:r>
              <a:rPr lang="en-US" sz="2000" dirty="0" smtClean="0"/>
              <a:t> session between 3a and 1c, AS3 sends prefix reachability info to AS1.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1c can then use </a:t>
            </a:r>
            <a:r>
              <a:rPr lang="en-US" sz="2000" dirty="0" err="1" smtClean="0"/>
              <a:t>iBGP</a:t>
            </a:r>
            <a:r>
              <a:rPr lang="en-US" sz="2000" dirty="0" smtClean="0"/>
              <a:t> do distribute new prefix info to all routers in AS1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1b can then re-advertise new reachability info to AS2 over 1b-to-2a </a:t>
            </a:r>
            <a:r>
              <a:rPr lang="en-US" sz="2000" dirty="0" err="1" smtClean="0"/>
              <a:t>eBGP</a:t>
            </a:r>
            <a:r>
              <a:rPr lang="en-US" sz="2000" dirty="0" smtClean="0"/>
              <a:t> session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when router learns of new prefix, it creates entry for prefix in its forwarding table.</a:t>
            </a:r>
          </a:p>
        </p:txBody>
      </p:sp>
      <p:sp>
        <p:nvSpPr>
          <p:cNvPr id="52231" name="Freeform 4"/>
          <p:cNvSpPr>
            <a:spLocks/>
          </p:cNvSpPr>
          <p:nvPr/>
        </p:nvSpPr>
        <p:spPr bwMode="auto">
          <a:xfrm>
            <a:off x="5248275" y="3911600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2" name="Freeform 5"/>
          <p:cNvSpPr>
            <a:spLocks/>
          </p:cNvSpPr>
          <p:nvPr/>
        </p:nvSpPr>
        <p:spPr bwMode="auto">
          <a:xfrm>
            <a:off x="976313" y="3573463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3" name="Freeform 6"/>
          <p:cNvSpPr>
            <a:spLocks/>
          </p:cNvSpPr>
          <p:nvPr/>
        </p:nvSpPr>
        <p:spPr bwMode="auto">
          <a:xfrm>
            <a:off x="2262188" y="4872038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4" name="Oval 7"/>
          <p:cNvSpPr>
            <a:spLocks noChangeArrowheads="1"/>
          </p:cNvSpPr>
          <p:nvPr/>
        </p:nvSpPr>
        <p:spPr bwMode="auto">
          <a:xfrm>
            <a:off x="1390650" y="47355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5" name="Line 8"/>
          <p:cNvSpPr>
            <a:spLocks noChangeShapeType="1"/>
          </p:cNvSpPr>
          <p:nvPr/>
        </p:nvSpPr>
        <p:spPr bwMode="auto">
          <a:xfrm>
            <a:off x="1390650" y="47244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6" name="Line 9"/>
          <p:cNvSpPr>
            <a:spLocks noChangeShapeType="1"/>
          </p:cNvSpPr>
          <p:nvPr/>
        </p:nvSpPr>
        <p:spPr bwMode="auto">
          <a:xfrm>
            <a:off x="1887538" y="47244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7" name="Rectangle 10"/>
          <p:cNvSpPr>
            <a:spLocks noChangeArrowheads="1"/>
          </p:cNvSpPr>
          <p:nvPr/>
        </p:nvSpPr>
        <p:spPr bwMode="auto">
          <a:xfrm>
            <a:off x="1390650" y="47244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38" name="Oval 11"/>
          <p:cNvSpPr>
            <a:spLocks noChangeArrowheads="1"/>
          </p:cNvSpPr>
          <p:nvPr/>
        </p:nvSpPr>
        <p:spPr bwMode="auto">
          <a:xfrm>
            <a:off x="1385888" y="46307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39" name="Rectangle 12"/>
          <p:cNvSpPr>
            <a:spLocks noChangeArrowheads="1"/>
          </p:cNvSpPr>
          <p:nvPr/>
        </p:nvSpPr>
        <p:spPr bwMode="auto">
          <a:xfrm>
            <a:off x="1524000" y="4651375"/>
            <a:ext cx="223838" cy="1968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0" name="Text Box 13"/>
          <p:cNvSpPr txBox="1">
            <a:spLocks noChangeArrowheads="1"/>
          </p:cNvSpPr>
          <p:nvPr/>
        </p:nvSpPr>
        <p:spPr bwMode="auto">
          <a:xfrm>
            <a:off x="1407269" y="4554538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3b</a:t>
            </a:r>
            <a:endParaRPr lang="en-US" sz="2400">
              <a:latin typeface="+mn-lt"/>
            </a:endParaRPr>
          </a:p>
        </p:txBody>
      </p:sp>
      <p:sp>
        <p:nvSpPr>
          <p:cNvPr id="52241" name="Oval 14"/>
          <p:cNvSpPr>
            <a:spLocks noChangeArrowheads="1"/>
          </p:cNvSpPr>
          <p:nvPr/>
        </p:nvSpPr>
        <p:spPr bwMode="auto">
          <a:xfrm>
            <a:off x="3324225" y="56975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2" name="Line 15"/>
          <p:cNvSpPr>
            <a:spLocks noChangeShapeType="1"/>
          </p:cNvSpPr>
          <p:nvPr/>
        </p:nvSpPr>
        <p:spPr bwMode="auto">
          <a:xfrm>
            <a:off x="3324225" y="56864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3" name="Line 16"/>
          <p:cNvSpPr>
            <a:spLocks noChangeShapeType="1"/>
          </p:cNvSpPr>
          <p:nvPr/>
        </p:nvSpPr>
        <p:spPr bwMode="auto">
          <a:xfrm>
            <a:off x="3821113" y="56864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4" name="Rectangle 17"/>
          <p:cNvSpPr>
            <a:spLocks noChangeArrowheads="1"/>
          </p:cNvSpPr>
          <p:nvPr/>
        </p:nvSpPr>
        <p:spPr bwMode="auto">
          <a:xfrm>
            <a:off x="3324225" y="56864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45" name="Oval 18"/>
          <p:cNvSpPr>
            <a:spLocks noChangeArrowheads="1"/>
          </p:cNvSpPr>
          <p:nvPr/>
        </p:nvSpPr>
        <p:spPr bwMode="auto">
          <a:xfrm>
            <a:off x="3319463" y="559276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2246" name="Group 19"/>
          <p:cNvGrpSpPr>
            <a:grpSpLocks/>
          </p:cNvGrpSpPr>
          <p:nvPr/>
        </p:nvGrpSpPr>
        <p:grpSpPr bwMode="auto">
          <a:xfrm>
            <a:off x="3341761" y="5507038"/>
            <a:ext cx="469743" cy="400050"/>
            <a:chOff x="2909" y="2429"/>
            <a:chExt cx="298" cy="252"/>
          </a:xfrm>
        </p:grpSpPr>
        <p:sp>
          <p:nvSpPr>
            <p:cNvPr id="52331" name="Rectangle 2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32" name="Text Box 21"/>
            <p:cNvSpPr txBox="1">
              <a:spLocks noChangeArrowheads="1"/>
            </p:cNvSpPr>
            <p:nvPr/>
          </p:nvSpPr>
          <p:spPr bwMode="auto">
            <a:xfrm>
              <a:off x="2909" y="2429"/>
              <a:ext cx="2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1d</a:t>
              </a:r>
            </a:p>
          </p:txBody>
        </p:sp>
      </p:grpSp>
      <p:sp>
        <p:nvSpPr>
          <p:cNvPr id="52247" name="Oval 22"/>
          <p:cNvSpPr>
            <a:spLocks noChangeArrowheads="1"/>
          </p:cNvSpPr>
          <p:nvPr/>
        </p:nvSpPr>
        <p:spPr bwMode="auto">
          <a:xfrm>
            <a:off x="2281238" y="4525963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8" name="Line 23"/>
          <p:cNvSpPr>
            <a:spLocks noChangeShapeType="1"/>
          </p:cNvSpPr>
          <p:nvPr/>
        </p:nvSpPr>
        <p:spPr bwMode="auto">
          <a:xfrm>
            <a:off x="2281238" y="4514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>
            <a:off x="2778125" y="45148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2281238" y="451485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51" name="Oval 26"/>
          <p:cNvSpPr>
            <a:spLocks noChangeArrowheads="1"/>
          </p:cNvSpPr>
          <p:nvPr/>
        </p:nvSpPr>
        <p:spPr bwMode="auto">
          <a:xfrm>
            <a:off x="2276475" y="4421188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2" name="Rectangle 27"/>
          <p:cNvSpPr>
            <a:spLocks noChangeArrowheads="1"/>
          </p:cNvSpPr>
          <p:nvPr/>
        </p:nvSpPr>
        <p:spPr bwMode="auto">
          <a:xfrm>
            <a:off x="2414588" y="4441825"/>
            <a:ext cx="225425" cy="174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2297113" y="4344988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3a</a:t>
            </a:r>
            <a:endParaRPr lang="en-US" sz="2400">
              <a:latin typeface="+mn-lt"/>
            </a:endParaRPr>
          </a:p>
        </p:txBody>
      </p:sp>
      <p:sp>
        <p:nvSpPr>
          <p:cNvPr id="52254" name="Oval 29"/>
          <p:cNvSpPr>
            <a:spLocks noChangeArrowheads="1"/>
          </p:cNvSpPr>
          <p:nvPr/>
        </p:nvSpPr>
        <p:spPr bwMode="auto">
          <a:xfrm>
            <a:off x="3267075" y="50688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>
            <a:off x="3267075" y="50577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6" name="Line 31"/>
          <p:cNvSpPr>
            <a:spLocks noChangeShapeType="1"/>
          </p:cNvSpPr>
          <p:nvPr/>
        </p:nvSpPr>
        <p:spPr bwMode="auto">
          <a:xfrm>
            <a:off x="3763963" y="50577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57" name="Rectangle 32"/>
          <p:cNvSpPr>
            <a:spLocks noChangeArrowheads="1"/>
          </p:cNvSpPr>
          <p:nvPr/>
        </p:nvSpPr>
        <p:spPr bwMode="auto">
          <a:xfrm>
            <a:off x="3267075" y="505777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58" name="Oval 33"/>
          <p:cNvSpPr>
            <a:spLocks noChangeArrowheads="1"/>
          </p:cNvSpPr>
          <p:nvPr/>
        </p:nvSpPr>
        <p:spPr bwMode="auto">
          <a:xfrm>
            <a:off x="3262313" y="49641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2259" name="Group 34"/>
          <p:cNvGrpSpPr>
            <a:grpSpLocks/>
          </p:cNvGrpSpPr>
          <p:nvPr/>
        </p:nvGrpSpPr>
        <p:grpSpPr bwMode="auto">
          <a:xfrm>
            <a:off x="3286491" y="4878388"/>
            <a:ext cx="454931" cy="400050"/>
            <a:chOff x="2910" y="2429"/>
            <a:chExt cx="294" cy="252"/>
          </a:xfrm>
        </p:grpSpPr>
        <p:sp>
          <p:nvSpPr>
            <p:cNvPr id="52329" name="Rectangle 3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30" name="Text Box 36"/>
            <p:cNvSpPr txBox="1">
              <a:spLocks noChangeArrowheads="1"/>
            </p:cNvSpPr>
            <p:nvPr/>
          </p:nvSpPr>
          <p:spPr bwMode="auto">
            <a:xfrm>
              <a:off x="2910" y="2429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1c</a:t>
              </a:r>
            </a:p>
          </p:txBody>
        </p:sp>
      </p:grpSp>
      <p:sp>
        <p:nvSpPr>
          <p:cNvPr id="52260" name="Line 37"/>
          <p:cNvSpPr>
            <a:spLocks noChangeShapeType="1"/>
          </p:cNvSpPr>
          <p:nvPr/>
        </p:nvSpPr>
        <p:spPr bwMode="auto">
          <a:xfrm>
            <a:off x="6116638" y="4770438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1" name="Freeform 38"/>
          <p:cNvSpPr>
            <a:spLocks/>
          </p:cNvSpPr>
          <p:nvPr/>
        </p:nvSpPr>
        <p:spPr bwMode="auto">
          <a:xfrm>
            <a:off x="1874838" y="4564063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2" name="Freeform 39"/>
          <p:cNvSpPr>
            <a:spLocks/>
          </p:cNvSpPr>
          <p:nvPr/>
        </p:nvSpPr>
        <p:spPr bwMode="auto">
          <a:xfrm>
            <a:off x="2566988" y="46593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3" name="Freeform 40"/>
          <p:cNvSpPr>
            <a:spLocks/>
          </p:cNvSpPr>
          <p:nvPr/>
        </p:nvSpPr>
        <p:spPr bwMode="auto">
          <a:xfrm>
            <a:off x="4668838" y="4846638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4" name="Oval 41"/>
          <p:cNvSpPr>
            <a:spLocks noChangeArrowheads="1"/>
          </p:cNvSpPr>
          <p:nvPr/>
        </p:nvSpPr>
        <p:spPr bwMode="auto">
          <a:xfrm>
            <a:off x="5619750" y="47450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5" name="Line 42"/>
          <p:cNvSpPr>
            <a:spLocks noChangeShapeType="1"/>
          </p:cNvSpPr>
          <p:nvPr/>
        </p:nvSpPr>
        <p:spPr bwMode="auto">
          <a:xfrm>
            <a:off x="5619750" y="4733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6" name="Line 43"/>
          <p:cNvSpPr>
            <a:spLocks noChangeShapeType="1"/>
          </p:cNvSpPr>
          <p:nvPr/>
        </p:nvSpPr>
        <p:spPr bwMode="auto">
          <a:xfrm>
            <a:off x="6116638" y="47339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7" name="Rectangle 44"/>
          <p:cNvSpPr>
            <a:spLocks noChangeArrowheads="1"/>
          </p:cNvSpPr>
          <p:nvPr/>
        </p:nvSpPr>
        <p:spPr bwMode="auto">
          <a:xfrm>
            <a:off x="5619750" y="47339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68" name="Oval 45"/>
          <p:cNvSpPr>
            <a:spLocks noChangeArrowheads="1"/>
          </p:cNvSpPr>
          <p:nvPr/>
        </p:nvSpPr>
        <p:spPr bwMode="auto">
          <a:xfrm>
            <a:off x="5614988" y="464026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69" name="Rectangle 46"/>
          <p:cNvSpPr>
            <a:spLocks noChangeArrowheads="1"/>
          </p:cNvSpPr>
          <p:nvPr/>
        </p:nvSpPr>
        <p:spPr bwMode="auto">
          <a:xfrm>
            <a:off x="5753100" y="4660900"/>
            <a:ext cx="223838" cy="190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70" name="Text Box 47"/>
          <p:cNvSpPr txBox="1">
            <a:spLocks noChangeArrowheads="1"/>
          </p:cNvSpPr>
          <p:nvPr/>
        </p:nvSpPr>
        <p:spPr bwMode="auto">
          <a:xfrm>
            <a:off x="5635625" y="45640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2a</a:t>
            </a:r>
            <a:endParaRPr lang="en-US" sz="2400">
              <a:latin typeface="+mn-lt"/>
            </a:endParaRPr>
          </a:p>
        </p:txBody>
      </p:sp>
      <p:sp>
        <p:nvSpPr>
          <p:cNvPr id="52271" name="Text Box 48"/>
          <p:cNvSpPr txBox="1">
            <a:spLocks noChangeArrowheads="1"/>
          </p:cNvSpPr>
          <p:nvPr/>
        </p:nvSpPr>
        <p:spPr bwMode="auto">
          <a:xfrm>
            <a:off x="1924050" y="4703763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AS3</a:t>
            </a:r>
            <a:endParaRPr lang="en-US">
              <a:latin typeface="+mn-lt"/>
            </a:endParaRPr>
          </a:p>
        </p:txBody>
      </p:sp>
      <p:sp>
        <p:nvSpPr>
          <p:cNvPr id="52272" name="Text Box 49"/>
          <p:cNvSpPr txBox="1">
            <a:spLocks noChangeArrowheads="1"/>
          </p:cNvSpPr>
          <p:nvPr/>
        </p:nvSpPr>
        <p:spPr bwMode="auto">
          <a:xfrm>
            <a:off x="2495550" y="5562600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AS1</a:t>
            </a:r>
            <a:endParaRPr lang="en-US">
              <a:latin typeface="+mn-lt"/>
            </a:endParaRPr>
          </a:p>
        </p:txBody>
      </p:sp>
      <p:sp>
        <p:nvSpPr>
          <p:cNvPr id="52273" name="Text Box 50"/>
          <p:cNvSpPr txBox="1">
            <a:spLocks noChangeArrowheads="1"/>
          </p:cNvSpPr>
          <p:nvPr/>
        </p:nvSpPr>
        <p:spPr bwMode="auto">
          <a:xfrm>
            <a:off x="6067425" y="5021263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>
                <a:latin typeface="+mn-lt"/>
              </a:rPr>
              <a:t>AS2</a:t>
            </a:r>
          </a:p>
        </p:txBody>
      </p:sp>
      <p:sp>
        <p:nvSpPr>
          <p:cNvPr id="52274" name="Oval 51"/>
          <p:cNvSpPr>
            <a:spLocks noChangeArrowheads="1"/>
          </p:cNvSpPr>
          <p:nvPr/>
        </p:nvSpPr>
        <p:spPr bwMode="auto">
          <a:xfrm>
            <a:off x="2781300" y="54022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75" name="Line 52"/>
          <p:cNvSpPr>
            <a:spLocks noChangeShapeType="1"/>
          </p:cNvSpPr>
          <p:nvPr/>
        </p:nvSpPr>
        <p:spPr bwMode="auto">
          <a:xfrm>
            <a:off x="2781300" y="53911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76" name="Line 53"/>
          <p:cNvSpPr>
            <a:spLocks noChangeShapeType="1"/>
          </p:cNvSpPr>
          <p:nvPr/>
        </p:nvSpPr>
        <p:spPr bwMode="auto">
          <a:xfrm>
            <a:off x="3278188" y="53911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77" name="Rectangle 54"/>
          <p:cNvSpPr>
            <a:spLocks noChangeArrowheads="1"/>
          </p:cNvSpPr>
          <p:nvPr/>
        </p:nvSpPr>
        <p:spPr bwMode="auto">
          <a:xfrm>
            <a:off x="2781300" y="539115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2278" name="Oval 55"/>
          <p:cNvSpPr>
            <a:spLocks noChangeArrowheads="1"/>
          </p:cNvSpPr>
          <p:nvPr/>
        </p:nvSpPr>
        <p:spPr bwMode="auto">
          <a:xfrm>
            <a:off x="2776538" y="53038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79" name="Rectangle 56"/>
          <p:cNvSpPr>
            <a:spLocks noChangeArrowheads="1"/>
          </p:cNvSpPr>
          <p:nvPr/>
        </p:nvSpPr>
        <p:spPr bwMode="auto">
          <a:xfrm>
            <a:off x="2911475" y="5346700"/>
            <a:ext cx="2254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2280" name="Text Box 57"/>
          <p:cNvSpPr txBox="1">
            <a:spLocks noChangeArrowheads="1"/>
          </p:cNvSpPr>
          <p:nvPr/>
        </p:nvSpPr>
        <p:spPr bwMode="auto">
          <a:xfrm>
            <a:off x="2800301" y="521811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1a</a:t>
            </a:r>
            <a:endParaRPr lang="en-US" sz="2400">
              <a:latin typeface="+mn-lt"/>
            </a:endParaRPr>
          </a:p>
        </p:txBody>
      </p:sp>
      <p:grpSp>
        <p:nvGrpSpPr>
          <p:cNvPr id="52281" name="Group 58"/>
          <p:cNvGrpSpPr>
            <a:grpSpLocks/>
          </p:cNvGrpSpPr>
          <p:nvPr/>
        </p:nvGrpSpPr>
        <p:grpSpPr bwMode="auto">
          <a:xfrm>
            <a:off x="6342063" y="4275138"/>
            <a:ext cx="501650" cy="396875"/>
            <a:chOff x="4320" y="1940"/>
            <a:chExt cx="316" cy="250"/>
          </a:xfrm>
        </p:grpSpPr>
        <p:sp>
          <p:nvSpPr>
            <p:cNvPr id="52322" name="Oval 59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3" name="Line 60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4" name="Line 61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5" name="Rectangle 62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2326" name="Oval 63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7" name="Rectangle 64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8" name="Text Box 65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2c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2282" name="Group 66"/>
          <p:cNvGrpSpPr>
            <a:grpSpLocks/>
          </p:cNvGrpSpPr>
          <p:nvPr/>
        </p:nvGrpSpPr>
        <p:grpSpPr bwMode="auto">
          <a:xfrm>
            <a:off x="6605588" y="4735513"/>
            <a:ext cx="501650" cy="400050"/>
            <a:chOff x="4596" y="2162"/>
            <a:chExt cx="316" cy="252"/>
          </a:xfrm>
        </p:grpSpPr>
        <p:sp>
          <p:nvSpPr>
            <p:cNvPr id="52315" name="Oval 67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16" name="Line 68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17" name="Line 69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18" name="Rectangle 70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2319" name="Oval 71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0" name="Rectangle 72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21" name="Text Box 73"/>
            <p:cNvSpPr txBox="1">
              <a:spLocks noChangeArrowheads="1"/>
            </p:cNvSpPr>
            <p:nvPr/>
          </p:nvSpPr>
          <p:spPr bwMode="auto">
            <a:xfrm>
              <a:off x="4609" y="2162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2b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2283" name="Group 74"/>
          <p:cNvGrpSpPr>
            <a:grpSpLocks/>
          </p:cNvGrpSpPr>
          <p:nvPr/>
        </p:nvGrpSpPr>
        <p:grpSpPr bwMode="auto">
          <a:xfrm>
            <a:off x="4176713" y="5322888"/>
            <a:ext cx="501650" cy="400050"/>
            <a:chOff x="2016" y="1980"/>
            <a:chExt cx="316" cy="252"/>
          </a:xfrm>
        </p:grpSpPr>
        <p:sp>
          <p:nvSpPr>
            <p:cNvPr id="52307" name="Oval 7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08" name="Line 7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09" name="Line 7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10" name="Rectangle 7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2311" name="Oval 7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2312" name="Group 80"/>
            <p:cNvGrpSpPr>
              <a:grpSpLocks/>
            </p:cNvGrpSpPr>
            <p:nvPr/>
          </p:nvGrpSpPr>
          <p:grpSpPr bwMode="auto">
            <a:xfrm>
              <a:off x="2029" y="1980"/>
              <a:ext cx="296" cy="252"/>
              <a:chOff x="2907" y="2429"/>
              <a:chExt cx="301" cy="252"/>
            </a:xfrm>
          </p:grpSpPr>
          <p:sp>
            <p:nvSpPr>
              <p:cNvPr id="52313" name="Rectangle 8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2314" name="Text Box 82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1b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2284" name="Group 83"/>
          <p:cNvGrpSpPr>
            <a:grpSpLocks/>
          </p:cNvGrpSpPr>
          <p:nvPr/>
        </p:nvGrpSpPr>
        <p:grpSpPr bwMode="auto">
          <a:xfrm>
            <a:off x="1655763" y="3978275"/>
            <a:ext cx="501650" cy="396875"/>
            <a:chOff x="2016" y="1980"/>
            <a:chExt cx="316" cy="250"/>
          </a:xfrm>
        </p:grpSpPr>
        <p:sp>
          <p:nvSpPr>
            <p:cNvPr id="52299" name="Oval 8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00" name="Line 8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01" name="Line 8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2302" name="Rectangle 8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2303" name="Oval 8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2304" name="Group 89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52305" name="Rectangle 9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2306" name="Text Box 91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3c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2285" name="Line 92"/>
          <p:cNvSpPr>
            <a:spLocks noChangeShapeType="1"/>
          </p:cNvSpPr>
          <p:nvPr/>
        </p:nvSpPr>
        <p:spPr bwMode="auto">
          <a:xfrm flipH="1">
            <a:off x="3154363" y="5151438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86" name="Line 93"/>
          <p:cNvSpPr>
            <a:spLocks noChangeShapeType="1"/>
          </p:cNvSpPr>
          <p:nvPr/>
        </p:nvSpPr>
        <p:spPr bwMode="auto">
          <a:xfrm>
            <a:off x="3557588" y="5191125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87" name="Line 94"/>
          <p:cNvSpPr>
            <a:spLocks noChangeShapeType="1"/>
          </p:cNvSpPr>
          <p:nvPr/>
        </p:nvSpPr>
        <p:spPr bwMode="auto">
          <a:xfrm>
            <a:off x="3719513" y="5138738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88" name="Line 95"/>
          <p:cNvSpPr>
            <a:spLocks noChangeShapeType="1"/>
          </p:cNvSpPr>
          <p:nvPr/>
        </p:nvSpPr>
        <p:spPr bwMode="auto">
          <a:xfrm flipH="1">
            <a:off x="3840163" y="5595938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89" name="Line 96"/>
          <p:cNvSpPr>
            <a:spLocks noChangeShapeType="1"/>
          </p:cNvSpPr>
          <p:nvPr/>
        </p:nvSpPr>
        <p:spPr bwMode="auto">
          <a:xfrm flipH="1" flipV="1">
            <a:off x="3262313" y="5419725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0" name="Line 97"/>
          <p:cNvSpPr>
            <a:spLocks noChangeShapeType="1"/>
          </p:cNvSpPr>
          <p:nvPr/>
        </p:nvSpPr>
        <p:spPr bwMode="auto">
          <a:xfrm flipV="1">
            <a:off x="6032500" y="4505325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1" name="Line 98"/>
          <p:cNvSpPr>
            <a:spLocks noChangeShapeType="1"/>
          </p:cNvSpPr>
          <p:nvPr/>
        </p:nvSpPr>
        <p:spPr bwMode="auto">
          <a:xfrm>
            <a:off x="3167063" y="40370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2" name="Line 99"/>
          <p:cNvSpPr>
            <a:spLocks noChangeShapeType="1"/>
          </p:cNvSpPr>
          <p:nvPr/>
        </p:nvSpPr>
        <p:spPr bwMode="auto">
          <a:xfrm>
            <a:off x="3186113" y="435133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3" name="Text Box 100"/>
          <p:cNvSpPr txBox="1">
            <a:spLocks noChangeArrowheads="1"/>
          </p:cNvSpPr>
          <p:nvPr/>
        </p:nvSpPr>
        <p:spPr bwMode="auto">
          <a:xfrm>
            <a:off x="4016375" y="3822700"/>
            <a:ext cx="1317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eBGP session</a:t>
            </a:r>
          </a:p>
        </p:txBody>
      </p:sp>
      <p:sp>
        <p:nvSpPr>
          <p:cNvPr id="52294" name="Text Box 101"/>
          <p:cNvSpPr txBox="1">
            <a:spLocks noChangeArrowheads="1"/>
          </p:cNvSpPr>
          <p:nvPr/>
        </p:nvSpPr>
        <p:spPr bwMode="auto">
          <a:xfrm>
            <a:off x="4043363" y="4171950"/>
            <a:ext cx="12586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iBGP session</a:t>
            </a:r>
          </a:p>
        </p:txBody>
      </p:sp>
      <p:sp>
        <p:nvSpPr>
          <p:cNvPr id="52295" name="Line 102"/>
          <p:cNvSpPr>
            <a:spLocks noChangeShapeType="1"/>
          </p:cNvSpPr>
          <p:nvPr/>
        </p:nvSpPr>
        <p:spPr bwMode="auto">
          <a:xfrm flipH="1" flipV="1">
            <a:off x="2079625" y="4264025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6" name="Line 103"/>
          <p:cNvSpPr>
            <a:spLocks noChangeShapeType="1"/>
          </p:cNvSpPr>
          <p:nvPr/>
        </p:nvSpPr>
        <p:spPr bwMode="auto">
          <a:xfrm flipH="1">
            <a:off x="1649413" y="4291013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7" name="Line 104"/>
          <p:cNvSpPr>
            <a:spLocks noChangeShapeType="1"/>
          </p:cNvSpPr>
          <p:nvPr/>
        </p:nvSpPr>
        <p:spPr bwMode="auto">
          <a:xfrm>
            <a:off x="6731000" y="4573588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2298" name="Line 105"/>
          <p:cNvSpPr>
            <a:spLocks noChangeShapeType="1"/>
          </p:cNvSpPr>
          <p:nvPr/>
        </p:nvSpPr>
        <p:spPr bwMode="auto">
          <a:xfrm>
            <a:off x="3168650" y="5500688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7A3D52-D714-49AB-B8BB-CCD783AB1494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F59188-4C67-474E-9287-3C3F6EE02A8B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Distributing reachability info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94583"/>
            <a:ext cx="7902575" cy="2316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AS2 advertises a prefix to AS1: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AS2 </a:t>
            </a:r>
            <a:r>
              <a:rPr lang="en-US" i="1" smtClean="0">
                <a:solidFill>
                  <a:srgbClr val="FF0000"/>
                </a:solidFill>
              </a:rPr>
              <a:t>promises</a:t>
            </a:r>
            <a:r>
              <a:rPr lang="en-US" smtClean="0"/>
              <a:t> it will forward datagrams towards that prefix.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AS2 can aggregate prefixes in its advertisement</a:t>
            </a:r>
          </a:p>
        </p:txBody>
      </p:sp>
      <p:sp>
        <p:nvSpPr>
          <p:cNvPr id="53255" name="Freeform 4"/>
          <p:cNvSpPr>
            <a:spLocks/>
          </p:cNvSpPr>
          <p:nvPr/>
        </p:nvSpPr>
        <p:spPr bwMode="auto">
          <a:xfrm>
            <a:off x="5248275" y="4054475"/>
            <a:ext cx="2557463" cy="1627188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56" name="Freeform 5"/>
          <p:cNvSpPr>
            <a:spLocks/>
          </p:cNvSpPr>
          <p:nvPr/>
        </p:nvSpPr>
        <p:spPr bwMode="auto">
          <a:xfrm>
            <a:off x="976313" y="3716338"/>
            <a:ext cx="1992312" cy="1612900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57" name="Freeform 6"/>
          <p:cNvSpPr>
            <a:spLocks/>
          </p:cNvSpPr>
          <p:nvPr/>
        </p:nvSpPr>
        <p:spPr bwMode="auto">
          <a:xfrm>
            <a:off x="2262188" y="5014913"/>
            <a:ext cx="2660650" cy="1122362"/>
          </a:xfrm>
          <a:custGeom>
            <a:avLst/>
            <a:gdLst>
              <a:gd name="T0" fmla="*/ 2147483647 w 1583"/>
              <a:gd name="T1" fmla="*/ 2147483647 h 682"/>
              <a:gd name="T2" fmla="*/ 2147483647 w 1583"/>
              <a:gd name="T3" fmla="*/ 2147483647 h 682"/>
              <a:gd name="T4" fmla="*/ 2147483647 w 1583"/>
              <a:gd name="T5" fmla="*/ 2147483647 h 682"/>
              <a:gd name="T6" fmla="*/ 2147483647 w 1583"/>
              <a:gd name="T7" fmla="*/ 2147483647 h 682"/>
              <a:gd name="T8" fmla="*/ 2147483647 w 1583"/>
              <a:gd name="T9" fmla="*/ 2147483647 h 682"/>
              <a:gd name="T10" fmla="*/ 2147483647 w 1583"/>
              <a:gd name="T11" fmla="*/ 2147483647 h 682"/>
              <a:gd name="T12" fmla="*/ 2147483647 w 1583"/>
              <a:gd name="T13" fmla="*/ 2147483647 h 682"/>
              <a:gd name="T14" fmla="*/ 2147483647 w 1583"/>
              <a:gd name="T15" fmla="*/ 2147483647 h 682"/>
              <a:gd name="T16" fmla="*/ 2147483647 w 1583"/>
              <a:gd name="T17" fmla="*/ 2147483647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58" name="Oval 7"/>
          <p:cNvSpPr>
            <a:spLocks noChangeArrowheads="1"/>
          </p:cNvSpPr>
          <p:nvPr/>
        </p:nvSpPr>
        <p:spPr bwMode="auto">
          <a:xfrm>
            <a:off x="1390650" y="487838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59" name="Line 8"/>
          <p:cNvSpPr>
            <a:spLocks noChangeShapeType="1"/>
          </p:cNvSpPr>
          <p:nvPr/>
        </p:nvSpPr>
        <p:spPr bwMode="auto">
          <a:xfrm>
            <a:off x="1390650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0" name="Line 9"/>
          <p:cNvSpPr>
            <a:spLocks noChangeShapeType="1"/>
          </p:cNvSpPr>
          <p:nvPr/>
        </p:nvSpPr>
        <p:spPr bwMode="auto">
          <a:xfrm>
            <a:off x="1887538" y="48672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1" name="Rectangle 10"/>
          <p:cNvSpPr>
            <a:spLocks noChangeArrowheads="1"/>
          </p:cNvSpPr>
          <p:nvPr/>
        </p:nvSpPr>
        <p:spPr bwMode="auto">
          <a:xfrm>
            <a:off x="1390650" y="486727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262" name="Oval 11"/>
          <p:cNvSpPr>
            <a:spLocks noChangeArrowheads="1"/>
          </p:cNvSpPr>
          <p:nvPr/>
        </p:nvSpPr>
        <p:spPr bwMode="auto">
          <a:xfrm>
            <a:off x="1385888" y="47736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3" name="Rectangle 12"/>
          <p:cNvSpPr>
            <a:spLocks noChangeArrowheads="1"/>
          </p:cNvSpPr>
          <p:nvPr/>
        </p:nvSpPr>
        <p:spPr bwMode="auto">
          <a:xfrm>
            <a:off x="1524000" y="4794250"/>
            <a:ext cx="223838" cy="1968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4" name="Text Box 13"/>
          <p:cNvSpPr txBox="1">
            <a:spLocks noChangeArrowheads="1"/>
          </p:cNvSpPr>
          <p:nvPr/>
        </p:nvSpPr>
        <p:spPr bwMode="auto">
          <a:xfrm>
            <a:off x="1407269" y="469741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3b</a:t>
            </a:r>
            <a:endParaRPr lang="en-US" sz="2400">
              <a:latin typeface="+mn-lt"/>
            </a:endParaRPr>
          </a:p>
        </p:txBody>
      </p:sp>
      <p:sp>
        <p:nvSpPr>
          <p:cNvPr id="53265" name="Oval 14"/>
          <p:cNvSpPr>
            <a:spLocks noChangeArrowheads="1"/>
          </p:cNvSpPr>
          <p:nvPr/>
        </p:nvSpPr>
        <p:spPr bwMode="auto">
          <a:xfrm>
            <a:off x="3324225" y="58404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6" name="Line 15"/>
          <p:cNvSpPr>
            <a:spLocks noChangeShapeType="1"/>
          </p:cNvSpPr>
          <p:nvPr/>
        </p:nvSpPr>
        <p:spPr bwMode="auto">
          <a:xfrm>
            <a:off x="3324225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7" name="Line 16"/>
          <p:cNvSpPr>
            <a:spLocks noChangeShapeType="1"/>
          </p:cNvSpPr>
          <p:nvPr/>
        </p:nvSpPr>
        <p:spPr bwMode="auto">
          <a:xfrm>
            <a:off x="3821113" y="58293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68" name="Rectangle 17"/>
          <p:cNvSpPr>
            <a:spLocks noChangeArrowheads="1"/>
          </p:cNvSpPr>
          <p:nvPr/>
        </p:nvSpPr>
        <p:spPr bwMode="auto">
          <a:xfrm>
            <a:off x="3324225" y="58293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269" name="Oval 18"/>
          <p:cNvSpPr>
            <a:spLocks noChangeArrowheads="1"/>
          </p:cNvSpPr>
          <p:nvPr/>
        </p:nvSpPr>
        <p:spPr bwMode="auto">
          <a:xfrm>
            <a:off x="3319463" y="57356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3270" name="Group 19"/>
          <p:cNvGrpSpPr>
            <a:grpSpLocks/>
          </p:cNvGrpSpPr>
          <p:nvPr/>
        </p:nvGrpSpPr>
        <p:grpSpPr bwMode="auto">
          <a:xfrm>
            <a:off x="3341761" y="5649913"/>
            <a:ext cx="469743" cy="400050"/>
            <a:chOff x="2909" y="2429"/>
            <a:chExt cx="298" cy="252"/>
          </a:xfrm>
        </p:grpSpPr>
        <p:sp>
          <p:nvSpPr>
            <p:cNvPr id="53355" name="Rectangle 2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6" name="Text Box 21"/>
            <p:cNvSpPr txBox="1">
              <a:spLocks noChangeArrowheads="1"/>
            </p:cNvSpPr>
            <p:nvPr/>
          </p:nvSpPr>
          <p:spPr bwMode="auto">
            <a:xfrm>
              <a:off x="2909" y="2429"/>
              <a:ext cx="29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1d</a:t>
              </a:r>
            </a:p>
          </p:txBody>
        </p:sp>
      </p:grpSp>
      <p:sp>
        <p:nvSpPr>
          <p:cNvPr id="53271" name="Oval 22"/>
          <p:cNvSpPr>
            <a:spLocks noChangeArrowheads="1"/>
          </p:cNvSpPr>
          <p:nvPr/>
        </p:nvSpPr>
        <p:spPr bwMode="auto">
          <a:xfrm>
            <a:off x="2281238" y="4668838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2" name="Line 23"/>
          <p:cNvSpPr>
            <a:spLocks noChangeShapeType="1"/>
          </p:cNvSpPr>
          <p:nvPr/>
        </p:nvSpPr>
        <p:spPr bwMode="auto">
          <a:xfrm>
            <a:off x="228123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>
            <a:off x="2478088" y="4657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4" name="Rectangle 25"/>
          <p:cNvSpPr>
            <a:spLocks noChangeArrowheads="1"/>
          </p:cNvSpPr>
          <p:nvPr/>
        </p:nvSpPr>
        <p:spPr bwMode="auto">
          <a:xfrm>
            <a:off x="2281238" y="46577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275" name="Oval 26"/>
          <p:cNvSpPr>
            <a:spLocks noChangeArrowheads="1"/>
          </p:cNvSpPr>
          <p:nvPr/>
        </p:nvSpPr>
        <p:spPr bwMode="auto">
          <a:xfrm>
            <a:off x="2276475" y="4564063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6" name="Rectangle 27"/>
          <p:cNvSpPr>
            <a:spLocks noChangeArrowheads="1"/>
          </p:cNvSpPr>
          <p:nvPr/>
        </p:nvSpPr>
        <p:spPr bwMode="auto">
          <a:xfrm>
            <a:off x="2414588" y="4584700"/>
            <a:ext cx="225425" cy="1746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2297113" y="4487863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3a</a:t>
            </a:r>
            <a:endParaRPr lang="en-US" sz="2400">
              <a:latin typeface="+mn-lt"/>
            </a:endParaRPr>
          </a:p>
        </p:txBody>
      </p:sp>
      <p:sp>
        <p:nvSpPr>
          <p:cNvPr id="53278" name="Oval 29"/>
          <p:cNvSpPr>
            <a:spLocks noChangeArrowheads="1"/>
          </p:cNvSpPr>
          <p:nvPr/>
        </p:nvSpPr>
        <p:spPr bwMode="auto">
          <a:xfrm>
            <a:off x="3267075" y="521176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79" name="Line 30"/>
          <p:cNvSpPr>
            <a:spLocks noChangeShapeType="1"/>
          </p:cNvSpPr>
          <p:nvPr/>
        </p:nvSpPr>
        <p:spPr bwMode="auto">
          <a:xfrm>
            <a:off x="3267075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0" name="Line 31"/>
          <p:cNvSpPr>
            <a:spLocks noChangeShapeType="1"/>
          </p:cNvSpPr>
          <p:nvPr/>
        </p:nvSpPr>
        <p:spPr bwMode="auto">
          <a:xfrm>
            <a:off x="3763963" y="52006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1" name="Rectangle 32"/>
          <p:cNvSpPr>
            <a:spLocks noChangeArrowheads="1"/>
          </p:cNvSpPr>
          <p:nvPr/>
        </p:nvSpPr>
        <p:spPr bwMode="auto">
          <a:xfrm>
            <a:off x="3267075" y="520065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282" name="Oval 33"/>
          <p:cNvSpPr>
            <a:spLocks noChangeArrowheads="1"/>
          </p:cNvSpPr>
          <p:nvPr/>
        </p:nvSpPr>
        <p:spPr bwMode="auto">
          <a:xfrm>
            <a:off x="3262313" y="510698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3283" name="Group 34"/>
          <p:cNvGrpSpPr>
            <a:grpSpLocks/>
          </p:cNvGrpSpPr>
          <p:nvPr/>
        </p:nvGrpSpPr>
        <p:grpSpPr bwMode="auto">
          <a:xfrm>
            <a:off x="3286491" y="5021263"/>
            <a:ext cx="454931" cy="400050"/>
            <a:chOff x="2910" y="2429"/>
            <a:chExt cx="294" cy="252"/>
          </a:xfrm>
        </p:grpSpPr>
        <p:sp>
          <p:nvSpPr>
            <p:cNvPr id="53353" name="Rectangle 3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4" name="Text Box 36"/>
            <p:cNvSpPr txBox="1">
              <a:spLocks noChangeArrowheads="1"/>
            </p:cNvSpPr>
            <p:nvPr/>
          </p:nvSpPr>
          <p:spPr bwMode="auto">
            <a:xfrm>
              <a:off x="2910" y="2429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1c</a:t>
              </a:r>
            </a:p>
          </p:txBody>
        </p:sp>
      </p:grpSp>
      <p:sp>
        <p:nvSpPr>
          <p:cNvPr id="53284" name="Line 37"/>
          <p:cNvSpPr>
            <a:spLocks noChangeShapeType="1"/>
          </p:cNvSpPr>
          <p:nvPr/>
        </p:nvSpPr>
        <p:spPr bwMode="auto">
          <a:xfrm>
            <a:off x="6116638" y="4913313"/>
            <a:ext cx="48895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5" name="Freeform 38"/>
          <p:cNvSpPr>
            <a:spLocks/>
          </p:cNvSpPr>
          <p:nvPr/>
        </p:nvSpPr>
        <p:spPr bwMode="auto">
          <a:xfrm>
            <a:off x="1874838" y="4706938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6" name="Freeform 39"/>
          <p:cNvSpPr>
            <a:spLocks/>
          </p:cNvSpPr>
          <p:nvPr/>
        </p:nvSpPr>
        <p:spPr bwMode="auto">
          <a:xfrm>
            <a:off x="2566988" y="4802188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7" name="Freeform 40"/>
          <p:cNvSpPr>
            <a:spLocks/>
          </p:cNvSpPr>
          <p:nvPr/>
        </p:nvSpPr>
        <p:spPr bwMode="auto">
          <a:xfrm>
            <a:off x="4668838" y="4989513"/>
            <a:ext cx="1038225" cy="666750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8" name="Oval 41"/>
          <p:cNvSpPr>
            <a:spLocks noChangeArrowheads="1"/>
          </p:cNvSpPr>
          <p:nvPr/>
        </p:nvSpPr>
        <p:spPr bwMode="auto">
          <a:xfrm>
            <a:off x="5619750" y="4887913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89" name="Line 42"/>
          <p:cNvSpPr>
            <a:spLocks noChangeShapeType="1"/>
          </p:cNvSpPr>
          <p:nvPr/>
        </p:nvSpPr>
        <p:spPr bwMode="auto">
          <a:xfrm>
            <a:off x="5619750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90" name="Line 43"/>
          <p:cNvSpPr>
            <a:spLocks noChangeShapeType="1"/>
          </p:cNvSpPr>
          <p:nvPr/>
        </p:nvSpPr>
        <p:spPr bwMode="auto">
          <a:xfrm>
            <a:off x="6116638" y="48768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91" name="Rectangle 44"/>
          <p:cNvSpPr>
            <a:spLocks noChangeArrowheads="1"/>
          </p:cNvSpPr>
          <p:nvPr/>
        </p:nvSpPr>
        <p:spPr bwMode="auto">
          <a:xfrm>
            <a:off x="5619750" y="48768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292" name="Oval 45"/>
          <p:cNvSpPr>
            <a:spLocks noChangeArrowheads="1"/>
          </p:cNvSpPr>
          <p:nvPr/>
        </p:nvSpPr>
        <p:spPr bwMode="auto">
          <a:xfrm>
            <a:off x="5614988" y="4783138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93" name="Rectangle 46"/>
          <p:cNvSpPr>
            <a:spLocks noChangeArrowheads="1"/>
          </p:cNvSpPr>
          <p:nvPr/>
        </p:nvSpPr>
        <p:spPr bwMode="auto">
          <a:xfrm>
            <a:off x="5753100" y="4803775"/>
            <a:ext cx="223838" cy="190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94" name="Text Box 47"/>
          <p:cNvSpPr txBox="1">
            <a:spLocks noChangeArrowheads="1"/>
          </p:cNvSpPr>
          <p:nvPr/>
        </p:nvSpPr>
        <p:spPr bwMode="auto">
          <a:xfrm>
            <a:off x="5635625" y="4706938"/>
            <a:ext cx="469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2a</a:t>
            </a:r>
            <a:endParaRPr lang="en-US" sz="2400">
              <a:latin typeface="+mn-lt"/>
            </a:endParaRPr>
          </a:p>
        </p:txBody>
      </p:sp>
      <p:sp>
        <p:nvSpPr>
          <p:cNvPr id="53295" name="Text Box 48"/>
          <p:cNvSpPr txBox="1">
            <a:spLocks noChangeArrowheads="1"/>
          </p:cNvSpPr>
          <p:nvPr/>
        </p:nvSpPr>
        <p:spPr bwMode="auto">
          <a:xfrm>
            <a:off x="1924050" y="4846638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AS3</a:t>
            </a:r>
            <a:endParaRPr lang="en-US">
              <a:latin typeface="+mn-lt"/>
            </a:endParaRPr>
          </a:p>
        </p:txBody>
      </p:sp>
      <p:sp>
        <p:nvSpPr>
          <p:cNvPr id="53296" name="Text Box 49"/>
          <p:cNvSpPr txBox="1">
            <a:spLocks noChangeArrowheads="1"/>
          </p:cNvSpPr>
          <p:nvPr/>
        </p:nvSpPr>
        <p:spPr bwMode="auto">
          <a:xfrm>
            <a:off x="2495550" y="5705475"/>
            <a:ext cx="670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>
                <a:latin typeface="+mn-lt"/>
              </a:rPr>
              <a:t>AS1</a:t>
            </a:r>
            <a:endParaRPr lang="en-US">
              <a:latin typeface="+mn-lt"/>
            </a:endParaRPr>
          </a:p>
        </p:txBody>
      </p:sp>
      <p:sp>
        <p:nvSpPr>
          <p:cNvPr id="53297" name="Text Box 50"/>
          <p:cNvSpPr txBox="1">
            <a:spLocks noChangeArrowheads="1"/>
          </p:cNvSpPr>
          <p:nvPr/>
        </p:nvSpPr>
        <p:spPr bwMode="auto">
          <a:xfrm>
            <a:off x="6067425" y="516413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>
                <a:latin typeface="+mn-lt"/>
              </a:rPr>
              <a:t>AS2</a:t>
            </a:r>
          </a:p>
        </p:txBody>
      </p:sp>
      <p:sp>
        <p:nvSpPr>
          <p:cNvPr id="53298" name="Oval 51"/>
          <p:cNvSpPr>
            <a:spLocks noChangeArrowheads="1"/>
          </p:cNvSpPr>
          <p:nvPr/>
        </p:nvSpPr>
        <p:spPr bwMode="auto">
          <a:xfrm>
            <a:off x="2781300" y="5545138"/>
            <a:ext cx="496888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299" name="Line 52"/>
          <p:cNvSpPr>
            <a:spLocks noChangeShapeType="1"/>
          </p:cNvSpPr>
          <p:nvPr/>
        </p:nvSpPr>
        <p:spPr bwMode="auto">
          <a:xfrm>
            <a:off x="2781300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300" name="Line 53"/>
          <p:cNvSpPr>
            <a:spLocks noChangeShapeType="1"/>
          </p:cNvSpPr>
          <p:nvPr/>
        </p:nvSpPr>
        <p:spPr bwMode="auto">
          <a:xfrm>
            <a:off x="3278188" y="55340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301" name="Rectangle 54"/>
          <p:cNvSpPr>
            <a:spLocks noChangeArrowheads="1"/>
          </p:cNvSpPr>
          <p:nvPr/>
        </p:nvSpPr>
        <p:spPr bwMode="auto">
          <a:xfrm>
            <a:off x="2781300" y="5534025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tr-TR" sz="2400">
              <a:latin typeface="+mn-lt"/>
            </a:endParaRPr>
          </a:p>
        </p:txBody>
      </p:sp>
      <p:sp>
        <p:nvSpPr>
          <p:cNvPr id="53302" name="Oval 55"/>
          <p:cNvSpPr>
            <a:spLocks noChangeArrowheads="1"/>
          </p:cNvSpPr>
          <p:nvPr/>
        </p:nvSpPr>
        <p:spPr bwMode="auto">
          <a:xfrm>
            <a:off x="2776538" y="5446713"/>
            <a:ext cx="496887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303" name="Rectangle 56"/>
          <p:cNvSpPr>
            <a:spLocks noChangeArrowheads="1"/>
          </p:cNvSpPr>
          <p:nvPr/>
        </p:nvSpPr>
        <p:spPr bwMode="auto">
          <a:xfrm>
            <a:off x="2911475" y="5489575"/>
            <a:ext cx="225425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3304" name="Text Box 57"/>
          <p:cNvSpPr txBox="1">
            <a:spLocks noChangeArrowheads="1"/>
          </p:cNvSpPr>
          <p:nvPr/>
        </p:nvSpPr>
        <p:spPr bwMode="auto">
          <a:xfrm>
            <a:off x="2800301" y="5360988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>
                <a:latin typeface="+mn-lt"/>
              </a:rPr>
              <a:t>1a</a:t>
            </a:r>
            <a:endParaRPr lang="en-US" sz="2400">
              <a:latin typeface="+mn-lt"/>
            </a:endParaRPr>
          </a:p>
        </p:txBody>
      </p:sp>
      <p:grpSp>
        <p:nvGrpSpPr>
          <p:cNvPr id="53305" name="Group 58"/>
          <p:cNvGrpSpPr>
            <a:grpSpLocks/>
          </p:cNvGrpSpPr>
          <p:nvPr/>
        </p:nvGrpSpPr>
        <p:grpSpPr bwMode="auto">
          <a:xfrm>
            <a:off x="6342063" y="4418013"/>
            <a:ext cx="501650" cy="396875"/>
            <a:chOff x="4320" y="1940"/>
            <a:chExt cx="316" cy="250"/>
          </a:xfrm>
        </p:grpSpPr>
        <p:sp>
          <p:nvSpPr>
            <p:cNvPr id="53346" name="Oval 59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7" name="Line 60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8" name="Line 61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9" name="Rectangle 62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3350" name="Oval 63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1" name="Rectangle 64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52" name="Text Box 65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2c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3306" name="Group 66"/>
          <p:cNvGrpSpPr>
            <a:grpSpLocks/>
          </p:cNvGrpSpPr>
          <p:nvPr/>
        </p:nvGrpSpPr>
        <p:grpSpPr bwMode="auto">
          <a:xfrm>
            <a:off x="6605588" y="4878388"/>
            <a:ext cx="501650" cy="400050"/>
            <a:chOff x="4596" y="2162"/>
            <a:chExt cx="316" cy="252"/>
          </a:xfrm>
        </p:grpSpPr>
        <p:sp>
          <p:nvSpPr>
            <p:cNvPr id="53339" name="Oval 67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0" name="Line 68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1" name="Line 69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2" name="Rectangle 70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3343" name="Oval 71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4" name="Rectangle 72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45" name="Text Box 73"/>
            <p:cNvSpPr txBox="1">
              <a:spLocks noChangeArrowheads="1"/>
            </p:cNvSpPr>
            <p:nvPr/>
          </p:nvSpPr>
          <p:spPr bwMode="auto">
            <a:xfrm>
              <a:off x="4609" y="2162"/>
              <a:ext cx="2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sz="2000">
                  <a:latin typeface="+mn-lt"/>
                </a:rPr>
                <a:t>2b</a:t>
              </a:r>
              <a:endParaRPr lang="en-US" sz="2400">
                <a:latin typeface="+mn-lt"/>
              </a:endParaRPr>
            </a:p>
          </p:txBody>
        </p:sp>
      </p:grpSp>
      <p:grpSp>
        <p:nvGrpSpPr>
          <p:cNvPr id="53307" name="Group 74"/>
          <p:cNvGrpSpPr>
            <a:grpSpLocks/>
          </p:cNvGrpSpPr>
          <p:nvPr/>
        </p:nvGrpSpPr>
        <p:grpSpPr bwMode="auto">
          <a:xfrm>
            <a:off x="4176713" y="5465763"/>
            <a:ext cx="501650" cy="400050"/>
            <a:chOff x="2016" y="1980"/>
            <a:chExt cx="316" cy="252"/>
          </a:xfrm>
        </p:grpSpPr>
        <p:sp>
          <p:nvSpPr>
            <p:cNvPr id="53331" name="Oval 7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32" name="Line 7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33" name="Line 7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34" name="Rectangle 7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3335" name="Oval 7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3336" name="Group 80"/>
            <p:cNvGrpSpPr>
              <a:grpSpLocks/>
            </p:cNvGrpSpPr>
            <p:nvPr/>
          </p:nvGrpSpPr>
          <p:grpSpPr bwMode="auto">
            <a:xfrm>
              <a:off x="2029" y="1980"/>
              <a:ext cx="296" cy="252"/>
              <a:chOff x="2907" y="2429"/>
              <a:chExt cx="301" cy="252"/>
            </a:xfrm>
          </p:grpSpPr>
          <p:sp>
            <p:nvSpPr>
              <p:cNvPr id="53337" name="Rectangle 8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38" name="Text Box 82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1b</a:t>
                </a:r>
                <a:endParaRPr lang="en-US" sz="2400">
                  <a:latin typeface="+mn-lt"/>
                </a:endParaRPr>
              </a:p>
            </p:txBody>
          </p:sp>
        </p:grpSp>
      </p:grpSp>
      <p:grpSp>
        <p:nvGrpSpPr>
          <p:cNvPr id="53308" name="Group 83"/>
          <p:cNvGrpSpPr>
            <a:grpSpLocks/>
          </p:cNvGrpSpPr>
          <p:nvPr/>
        </p:nvGrpSpPr>
        <p:grpSpPr bwMode="auto">
          <a:xfrm>
            <a:off x="1655763" y="4121150"/>
            <a:ext cx="501650" cy="396875"/>
            <a:chOff x="2016" y="1980"/>
            <a:chExt cx="316" cy="250"/>
          </a:xfrm>
        </p:grpSpPr>
        <p:sp>
          <p:nvSpPr>
            <p:cNvPr id="53323" name="Oval 8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24" name="Line 8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25" name="Line 8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3326" name="Rectangle 8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+mn-lt"/>
              </a:endParaRPr>
            </a:p>
          </p:txBody>
        </p:sp>
        <p:sp>
          <p:nvSpPr>
            <p:cNvPr id="53327" name="Oval 8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grpSp>
          <p:nvGrpSpPr>
            <p:cNvPr id="53328" name="Group 89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53329" name="Rectangle 9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>
                  <a:latin typeface="+mn-lt"/>
                </a:endParaRPr>
              </a:p>
            </p:txBody>
          </p:sp>
          <p:sp>
            <p:nvSpPr>
              <p:cNvPr id="53330" name="Text Box 91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+mn-lt"/>
                  </a:rPr>
                  <a:t>3c</a:t>
                </a:r>
                <a:endParaRPr lang="en-US" sz="2400">
                  <a:latin typeface="+mn-lt"/>
                </a:endParaRPr>
              </a:p>
            </p:txBody>
          </p:sp>
        </p:grpSp>
      </p:grpSp>
      <p:sp>
        <p:nvSpPr>
          <p:cNvPr id="53309" name="Line 92"/>
          <p:cNvSpPr>
            <a:spLocks noChangeShapeType="1"/>
          </p:cNvSpPr>
          <p:nvPr/>
        </p:nvSpPr>
        <p:spPr bwMode="auto">
          <a:xfrm flipH="1">
            <a:off x="3154363" y="5294313"/>
            <a:ext cx="147637" cy="1619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0" name="Line 93"/>
          <p:cNvSpPr>
            <a:spLocks noChangeShapeType="1"/>
          </p:cNvSpPr>
          <p:nvPr/>
        </p:nvSpPr>
        <p:spPr bwMode="auto">
          <a:xfrm>
            <a:off x="3557588" y="5334000"/>
            <a:ext cx="0" cy="390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1" name="Line 94"/>
          <p:cNvSpPr>
            <a:spLocks noChangeShapeType="1"/>
          </p:cNvSpPr>
          <p:nvPr/>
        </p:nvSpPr>
        <p:spPr bwMode="auto">
          <a:xfrm>
            <a:off x="3719513" y="5281613"/>
            <a:ext cx="496887" cy="3349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2" name="Line 95"/>
          <p:cNvSpPr>
            <a:spLocks noChangeShapeType="1"/>
          </p:cNvSpPr>
          <p:nvPr/>
        </p:nvSpPr>
        <p:spPr bwMode="auto">
          <a:xfrm flipH="1">
            <a:off x="3840163" y="5738813"/>
            <a:ext cx="376237" cy="1206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3" name="Line 96"/>
          <p:cNvSpPr>
            <a:spLocks noChangeShapeType="1"/>
          </p:cNvSpPr>
          <p:nvPr/>
        </p:nvSpPr>
        <p:spPr bwMode="auto">
          <a:xfrm flipH="1" flipV="1">
            <a:off x="3262313" y="5562600"/>
            <a:ext cx="901700" cy="809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4" name="Line 97"/>
          <p:cNvSpPr>
            <a:spLocks noChangeShapeType="1"/>
          </p:cNvSpPr>
          <p:nvPr/>
        </p:nvSpPr>
        <p:spPr bwMode="auto">
          <a:xfrm flipV="1">
            <a:off x="5732463" y="4648200"/>
            <a:ext cx="349250" cy="1349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5" name="Line 98"/>
          <p:cNvSpPr>
            <a:spLocks noChangeShapeType="1"/>
          </p:cNvSpPr>
          <p:nvPr/>
        </p:nvSpPr>
        <p:spPr bwMode="auto">
          <a:xfrm>
            <a:off x="2867025" y="4179888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6" name="Line 99"/>
          <p:cNvSpPr>
            <a:spLocks noChangeShapeType="1"/>
          </p:cNvSpPr>
          <p:nvPr/>
        </p:nvSpPr>
        <p:spPr bwMode="auto">
          <a:xfrm>
            <a:off x="2886075" y="4494213"/>
            <a:ext cx="7667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17" name="Text Box 100"/>
          <p:cNvSpPr txBox="1">
            <a:spLocks noChangeArrowheads="1"/>
          </p:cNvSpPr>
          <p:nvPr/>
        </p:nvSpPr>
        <p:spPr bwMode="auto">
          <a:xfrm>
            <a:off x="3716338" y="3965575"/>
            <a:ext cx="2041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e(xternal) BGP session</a:t>
            </a:r>
          </a:p>
        </p:txBody>
      </p:sp>
      <p:sp>
        <p:nvSpPr>
          <p:cNvPr id="53318" name="Text Box 101"/>
          <p:cNvSpPr txBox="1">
            <a:spLocks noChangeArrowheads="1"/>
          </p:cNvSpPr>
          <p:nvPr/>
        </p:nvSpPr>
        <p:spPr bwMode="auto">
          <a:xfrm>
            <a:off x="3743325" y="4314825"/>
            <a:ext cx="1982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1400">
                <a:latin typeface="+mn-lt"/>
              </a:rPr>
              <a:t>i(nternal) BGP session</a:t>
            </a:r>
          </a:p>
        </p:txBody>
      </p:sp>
      <p:sp>
        <p:nvSpPr>
          <p:cNvPr id="53319" name="Line 102"/>
          <p:cNvSpPr>
            <a:spLocks noChangeShapeType="1"/>
          </p:cNvSpPr>
          <p:nvPr/>
        </p:nvSpPr>
        <p:spPr bwMode="auto">
          <a:xfrm flipH="1" flipV="1">
            <a:off x="2079625" y="4406900"/>
            <a:ext cx="241300" cy="1746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20" name="Line 103"/>
          <p:cNvSpPr>
            <a:spLocks noChangeShapeType="1"/>
          </p:cNvSpPr>
          <p:nvPr/>
        </p:nvSpPr>
        <p:spPr bwMode="auto">
          <a:xfrm flipH="1">
            <a:off x="1649413" y="4433888"/>
            <a:ext cx="147637" cy="3762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21" name="Line 104"/>
          <p:cNvSpPr>
            <a:spLocks noChangeShapeType="1"/>
          </p:cNvSpPr>
          <p:nvPr/>
        </p:nvSpPr>
        <p:spPr bwMode="auto">
          <a:xfrm>
            <a:off x="6731000" y="4716463"/>
            <a:ext cx="68263" cy="228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  <p:sp>
        <p:nvSpPr>
          <p:cNvPr id="53322" name="Line 105"/>
          <p:cNvSpPr>
            <a:spLocks noChangeShapeType="1"/>
          </p:cNvSpPr>
          <p:nvPr/>
        </p:nvSpPr>
        <p:spPr bwMode="auto">
          <a:xfrm>
            <a:off x="3168650" y="5643563"/>
            <a:ext cx="201613" cy="134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71CCEA-7EE8-465D-8704-6E4C255C6926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DC9C53-F891-4BC6-84B5-3D77E29EB63C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grpSp>
        <p:nvGrpSpPr>
          <p:cNvPr id="6149" name="Group 2"/>
          <p:cNvGrpSpPr>
            <a:grpSpLocks/>
          </p:cNvGrpSpPr>
          <p:nvPr/>
        </p:nvGrpSpPr>
        <p:grpSpPr bwMode="auto">
          <a:xfrm>
            <a:off x="2736850" y="1550988"/>
            <a:ext cx="3571875" cy="2236787"/>
            <a:chOff x="3162" y="1071"/>
            <a:chExt cx="2250" cy="1409"/>
          </a:xfrm>
        </p:grpSpPr>
        <p:sp>
          <p:nvSpPr>
            <p:cNvPr id="6152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3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4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5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6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7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58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59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0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2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63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4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5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7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68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69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0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2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73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4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6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7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78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79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0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1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2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6183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4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5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6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7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8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89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0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1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92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6193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6219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20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194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6217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18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195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6215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16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6196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6213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14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197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6211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12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6198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6209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6210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6199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0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1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2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3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4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5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6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7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08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150" name="Text Box 72"/>
          <p:cNvSpPr txBox="1">
            <a:spLocks noChangeArrowheads="1"/>
          </p:cNvSpPr>
          <p:nvPr/>
        </p:nvSpPr>
        <p:spPr bwMode="auto">
          <a:xfrm>
            <a:off x="939800" y="4025900"/>
            <a:ext cx="77167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800" dirty="0"/>
              <a:t>Graph: G = (N,E)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800" dirty="0"/>
              <a:t>N = set of routers = { u, v, w, x, y, z }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800" dirty="0"/>
              <a:t>E = set of links ={ (</a:t>
            </a:r>
            <a:r>
              <a:rPr lang="en-US" sz="2800" dirty="0" err="1"/>
              <a:t>u,v</a:t>
            </a:r>
            <a:r>
              <a:rPr lang="en-US" sz="2800" dirty="0"/>
              <a:t>), (</a:t>
            </a:r>
            <a:r>
              <a:rPr lang="en-US" sz="2800" dirty="0" err="1"/>
              <a:t>u,x</a:t>
            </a:r>
            <a:r>
              <a:rPr lang="en-US" sz="2800" dirty="0"/>
              <a:t>), (</a:t>
            </a:r>
            <a:r>
              <a:rPr lang="en-US" sz="2800" dirty="0" err="1"/>
              <a:t>v,x</a:t>
            </a:r>
            <a:r>
              <a:rPr lang="en-US" sz="2800" dirty="0"/>
              <a:t>), </a:t>
            </a:r>
            <a:r>
              <a:rPr lang="en-US" sz="2800" dirty="0" smtClean="0"/>
              <a:t>(</a:t>
            </a:r>
            <a:r>
              <a:rPr lang="tr-TR" sz="2800" dirty="0" smtClean="0"/>
              <a:t>u</a:t>
            </a:r>
            <a:r>
              <a:rPr lang="en-US" sz="2800" dirty="0" smtClean="0"/>
              <a:t>,</a:t>
            </a:r>
            <a:r>
              <a:rPr lang="tr-TR" sz="2800" smtClean="0"/>
              <a:t>w</a:t>
            </a:r>
            <a:r>
              <a:rPr lang="en-US" sz="2800" smtClean="0"/>
              <a:t>), </a:t>
            </a:r>
            <a:r>
              <a:rPr lang="en-US" sz="2800" dirty="0"/>
              <a:t>(</a:t>
            </a:r>
            <a:r>
              <a:rPr lang="en-US" sz="2800" dirty="0" err="1"/>
              <a:t>v,w</a:t>
            </a:r>
            <a:r>
              <a:rPr lang="en-US" sz="2800" dirty="0"/>
              <a:t>),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800" dirty="0"/>
              <a:t>(</a:t>
            </a:r>
            <a:r>
              <a:rPr lang="en-US" sz="2800" dirty="0" err="1"/>
              <a:t>x,w</a:t>
            </a:r>
            <a:r>
              <a:rPr lang="en-US" sz="2800" dirty="0"/>
              <a:t>), (</a:t>
            </a:r>
            <a:r>
              <a:rPr lang="en-US" sz="2800" dirty="0" err="1"/>
              <a:t>x,y</a:t>
            </a:r>
            <a:r>
              <a:rPr lang="en-US" sz="2800" dirty="0"/>
              <a:t>), (</a:t>
            </a:r>
            <a:r>
              <a:rPr lang="en-US" sz="2800" dirty="0" err="1"/>
              <a:t>w,y</a:t>
            </a:r>
            <a:r>
              <a:rPr lang="en-US" sz="2800" dirty="0"/>
              <a:t>), (</a:t>
            </a:r>
            <a:r>
              <a:rPr lang="en-US" sz="2800" dirty="0" err="1"/>
              <a:t>w,z</a:t>
            </a:r>
            <a:r>
              <a:rPr lang="en-US" sz="2800" dirty="0"/>
              <a:t>), (</a:t>
            </a:r>
            <a:r>
              <a:rPr lang="en-US" sz="2800" dirty="0" err="1"/>
              <a:t>y,z</a:t>
            </a:r>
            <a:r>
              <a:rPr lang="en-US" sz="2800" dirty="0"/>
              <a:t>) }</a:t>
            </a:r>
          </a:p>
        </p:txBody>
      </p:sp>
      <p:sp>
        <p:nvSpPr>
          <p:cNvPr id="6151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Fundamentals for routing table computation: Graph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F86AE3-F604-4838-8BE2-F70666D653B0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003040-D4DB-4073-987B-3757B3680BD4}" type="slidenum">
              <a:rPr lang="en-US" smtClean="0">
                <a:latin typeface="Verdana" pitchFamily="34" charset="0"/>
              </a:rPr>
              <a:pPr/>
              <a:t>40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Remember: Routing Advertisements</a:t>
            </a:r>
            <a:endParaRPr lang="en-US" dirty="0" smtClean="0"/>
          </a:p>
        </p:txBody>
      </p:sp>
      <p:sp>
        <p:nvSpPr>
          <p:cNvPr id="54278" name="Freeform 4"/>
          <p:cNvSpPr>
            <a:spLocks/>
          </p:cNvSpPr>
          <p:nvPr/>
        </p:nvSpPr>
        <p:spPr bwMode="auto">
          <a:xfrm>
            <a:off x="5164138" y="3082925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79" name="Line 5"/>
          <p:cNvSpPr>
            <a:spLocks noChangeShapeType="1"/>
          </p:cNvSpPr>
          <p:nvPr/>
        </p:nvSpPr>
        <p:spPr bwMode="auto">
          <a:xfrm flipV="1">
            <a:off x="2820988" y="3359150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>
            <a:off x="2916238" y="1949450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81" name="Freeform 8"/>
          <p:cNvSpPr>
            <a:spLocks/>
          </p:cNvSpPr>
          <p:nvPr/>
        </p:nvSpPr>
        <p:spPr bwMode="auto">
          <a:xfrm>
            <a:off x="3562350" y="2528888"/>
            <a:ext cx="1773238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5395913" y="2259013"/>
            <a:ext cx="17287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“Send me anything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with addresses 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beginning 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0000"/>
                </a:solidFill>
                <a:latin typeface="+mn-lt"/>
              </a:rPr>
              <a:t>200.23.16.0/20”</a:t>
            </a:r>
          </a:p>
        </p:txBody>
      </p:sp>
      <p:grpSp>
        <p:nvGrpSpPr>
          <p:cNvPr id="54283" name="Group 10"/>
          <p:cNvGrpSpPr>
            <a:grpSpLocks/>
          </p:cNvGrpSpPr>
          <p:nvPr/>
        </p:nvGrpSpPr>
        <p:grpSpPr bwMode="auto">
          <a:xfrm>
            <a:off x="747713" y="1722438"/>
            <a:ext cx="2338387" cy="404812"/>
            <a:chOff x="1004" y="1639"/>
            <a:chExt cx="1473" cy="255"/>
          </a:xfrm>
        </p:grpSpPr>
        <p:sp>
          <p:nvSpPr>
            <p:cNvPr id="54318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19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200.23.16.0/23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54284" name="Group 13"/>
          <p:cNvGrpSpPr>
            <a:grpSpLocks/>
          </p:cNvGrpSpPr>
          <p:nvPr/>
        </p:nvGrpSpPr>
        <p:grpSpPr bwMode="auto">
          <a:xfrm>
            <a:off x="550863" y="4392613"/>
            <a:ext cx="2338387" cy="404812"/>
            <a:chOff x="1004" y="1639"/>
            <a:chExt cx="1473" cy="255"/>
          </a:xfrm>
        </p:grpSpPr>
        <p:sp>
          <p:nvSpPr>
            <p:cNvPr id="54316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17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200.23.18.0/23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690563" y="3732213"/>
            <a:ext cx="2338387" cy="404812"/>
            <a:chOff x="1004" y="1639"/>
            <a:chExt cx="1473" cy="255"/>
          </a:xfrm>
        </p:grpSpPr>
        <p:sp>
          <p:nvSpPr>
            <p:cNvPr id="54314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15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200.23.30.0/23</a:t>
              </a:r>
              <a:endParaRPr lang="en-US">
                <a:latin typeface="+mn-lt"/>
              </a:endParaRPr>
            </a:p>
          </p:txBody>
        </p:sp>
      </p:grpSp>
      <p:sp>
        <p:nvSpPr>
          <p:cNvPr id="54286" name="Text Box 19"/>
          <p:cNvSpPr txBox="1">
            <a:spLocks noChangeArrowheads="1"/>
          </p:cNvSpPr>
          <p:nvPr/>
        </p:nvSpPr>
        <p:spPr bwMode="auto">
          <a:xfrm>
            <a:off x="3595688" y="2963863"/>
            <a:ext cx="631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ISP A</a:t>
            </a:r>
            <a:endParaRPr lang="en-US">
              <a:latin typeface="+mn-lt"/>
            </a:endParaRPr>
          </a:p>
        </p:txBody>
      </p:sp>
      <p:sp>
        <p:nvSpPr>
          <p:cNvPr id="54287" name="Freeform 20"/>
          <p:cNvSpPr>
            <a:spLocks/>
          </p:cNvSpPr>
          <p:nvPr/>
        </p:nvSpPr>
        <p:spPr bwMode="auto">
          <a:xfrm>
            <a:off x="7158038" y="2146300"/>
            <a:ext cx="730250" cy="2535238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88" name="Text Box 21"/>
          <p:cNvSpPr txBox="1">
            <a:spLocks noChangeArrowheads="1"/>
          </p:cNvSpPr>
          <p:nvPr/>
        </p:nvSpPr>
        <p:spPr bwMode="auto">
          <a:xfrm>
            <a:off x="747713" y="1468438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0</a:t>
            </a:r>
          </a:p>
        </p:txBody>
      </p:sp>
      <p:sp>
        <p:nvSpPr>
          <p:cNvPr id="54289" name="Text Box 22"/>
          <p:cNvSpPr txBox="1">
            <a:spLocks noChangeArrowheads="1"/>
          </p:cNvSpPr>
          <p:nvPr/>
        </p:nvSpPr>
        <p:spPr bwMode="auto">
          <a:xfrm>
            <a:off x="776288" y="3478213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7</a:t>
            </a:r>
          </a:p>
        </p:txBody>
      </p:sp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7396163" y="3287713"/>
            <a:ext cx="7906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Internet</a:t>
            </a:r>
          </a:p>
        </p:txBody>
      </p:sp>
      <p:sp>
        <p:nvSpPr>
          <p:cNvPr id="54291" name="Text Box 24"/>
          <p:cNvSpPr txBox="1">
            <a:spLocks noChangeArrowheads="1"/>
          </p:cNvSpPr>
          <p:nvPr/>
        </p:nvSpPr>
        <p:spPr bwMode="auto">
          <a:xfrm>
            <a:off x="938213" y="4165600"/>
            <a:ext cx="1376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1</a:t>
            </a:r>
          </a:p>
        </p:txBody>
      </p:sp>
      <p:sp>
        <p:nvSpPr>
          <p:cNvPr id="54292" name="Freeform 25"/>
          <p:cNvSpPr>
            <a:spLocks/>
          </p:cNvSpPr>
          <p:nvPr/>
        </p:nvSpPr>
        <p:spPr bwMode="auto">
          <a:xfrm>
            <a:off x="3505200" y="3843338"/>
            <a:ext cx="1773238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3805238" y="4221163"/>
            <a:ext cx="661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ISP B</a:t>
            </a:r>
            <a:endParaRPr lang="en-US">
              <a:latin typeface="+mn-lt"/>
            </a:endParaRPr>
          </a:p>
        </p:txBody>
      </p:sp>
      <p:sp>
        <p:nvSpPr>
          <p:cNvPr id="54294" name="Freeform 27"/>
          <p:cNvSpPr>
            <a:spLocks/>
          </p:cNvSpPr>
          <p:nvPr/>
        </p:nvSpPr>
        <p:spPr bwMode="auto">
          <a:xfrm flipV="1">
            <a:off x="5230813" y="3863975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95" name="Line 28"/>
          <p:cNvSpPr>
            <a:spLocks noChangeShapeType="1"/>
          </p:cNvSpPr>
          <p:nvPr/>
        </p:nvSpPr>
        <p:spPr bwMode="auto">
          <a:xfrm flipV="1">
            <a:off x="2759075" y="4406900"/>
            <a:ext cx="747713" cy="130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sp>
        <p:nvSpPr>
          <p:cNvPr id="54296" name="Text Box 31"/>
          <p:cNvSpPr txBox="1">
            <a:spLocks noChangeArrowheads="1"/>
          </p:cNvSpPr>
          <p:nvPr/>
        </p:nvSpPr>
        <p:spPr bwMode="auto">
          <a:xfrm>
            <a:off x="5519738" y="4116388"/>
            <a:ext cx="2133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“Send me anything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with addresses 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beginning 199.31.0.0/16</a:t>
            </a:r>
          </a:p>
          <a:p>
            <a:pPr algn="l">
              <a:spcBef>
                <a:spcPct val="0"/>
              </a:spcBef>
            </a:pPr>
            <a:r>
              <a:rPr lang="en-US" sz="1400" dirty="0">
                <a:solidFill>
                  <a:srgbClr val="FFC000"/>
                </a:solidFill>
                <a:latin typeface="+mn-lt"/>
              </a:rPr>
              <a:t>or 200.23.18.0/23”</a:t>
            </a:r>
          </a:p>
        </p:txBody>
      </p:sp>
      <p:grpSp>
        <p:nvGrpSpPr>
          <p:cNvPr id="54297" name="Group 32"/>
          <p:cNvGrpSpPr>
            <a:grpSpLocks/>
          </p:cNvGrpSpPr>
          <p:nvPr/>
        </p:nvGrpSpPr>
        <p:grpSpPr bwMode="auto">
          <a:xfrm>
            <a:off x="795338" y="2903538"/>
            <a:ext cx="2338387" cy="404812"/>
            <a:chOff x="1004" y="1639"/>
            <a:chExt cx="1473" cy="255"/>
          </a:xfrm>
        </p:grpSpPr>
        <p:sp>
          <p:nvSpPr>
            <p:cNvPr id="54312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13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600">
                  <a:latin typeface="+mn-lt"/>
                </a:rPr>
                <a:t>200.23.20.0/23</a:t>
              </a:r>
              <a:endParaRPr lang="en-US">
                <a:latin typeface="+mn-lt"/>
              </a:endParaRPr>
            </a:p>
          </p:txBody>
        </p:sp>
      </p:grpSp>
      <p:sp>
        <p:nvSpPr>
          <p:cNvPr id="54298" name="Text Box 35"/>
          <p:cNvSpPr txBox="1">
            <a:spLocks noChangeArrowheads="1"/>
          </p:cNvSpPr>
          <p:nvPr/>
        </p:nvSpPr>
        <p:spPr bwMode="auto">
          <a:xfrm>
            <a:off x="776288" y="2706688"/>
            <a:ext cx="134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latin typeface="+mn-lt"/>
              </a:rPr>
              <a:t>Organization 2</a:t>
            </a:r>
          </a:p>
        </p:txBody>
      </p:sp>
      <p:grpSp>
        <p:nvGrpSpPr>
          <p:cNvPr id="54299" name="Group 36"/>
          <p:cNvGrpSpPr>
            <a:grpSpLocks/>
          </p:cNvGrpSpPr>
          <p:nvPr/>
        </p:nvGrpSpPr>
        <p:grpSpPr bwMode="auto">
          <a:xfrm>
            <a:off x="2144718" y="3167063"/>
            <a:ext cx="258763" cy="666750"/>
            <a:chOff x="870" y="2945"/>
            <a:chExt cx="163" cy="420"/>
          </a:xfrm>
        </p:grpSpPr>
        <p:sp>
          <p:nvSpPr>
            <p:cNvPr id="54309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54310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54311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</p:grpSp>
      <p:grpSp>
        <p:nvGrpSpPr>
          <p:cNvPr id="54300" name="Group 40"/>
          <p:cNvGrpSpPr>
            <a:grpSpLocks/>
          </p:cNvGrpSpPr>
          <p:nvPr/>
        </p:nvGrpSpPr>
        <p:grpSpPr bwMode="auto">
          <a:xfrm>
            <a:off x="3173418" y="2871788"/>
            <a:ext cx="258763" cy="666750"/>
            <a:chOff x="870" y="2945"/>
            <a:chExt cx="163" cy="420"/>
          </a:xfrm>
        </p:grpSpPr>
        <p:sp>
          <p:nvSpPr>
            <p:cNvPr id="54306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54307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  <p:sp>
          <p:nvSpPr>
            <p:cNvPr id="54308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2000" b="1">
                  <a:latin typeface="+mn-lt"/>
                </a:rPr>
                <a:t>.</a:t>
              </a:r>
              <a:endParaRPr lang="en-US" sz="2000">
                <a:latin typeface="+mn-lt"/>
              </a:endParaRPr>
            </a:p>
          </p:txBody>
        </p:sp>
      </p:grpSp>
      <p:sp>
        <p:nvSpPr>
          <p:cNvPr id="54301" name="Line 44"/>
          <p:cNvSpPr>
            <a:spLocks noChangeShapeType="1"/>
          </p:cNvSpPr>
          <p:nvPr/>
        </p:nvSpPr>
        <p:spPr bwMode="auto">
          <a:xfrm flipV="1">
            <a:off x="2570163" y="4552950"/>
            <a:ext cx="1003300" cy="573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>
              <a:latin typeface="+mn-lt"/>
            </a:endParaRPr>
          </a:p>
        </p:txBody>
      </p:sp>
      <p:grpSp>
        <p:nvGrpSpPr>
          <p:cNvPr id="54302" name="Group 45"/>
          <p:cNvGrpSpPr>
            <a:grpSpLocks/>
          </p:cNvGrpSpPr>
          <p:nvPr/>
        </p:nvGrpSpPr>
        <p:grpSpPr bwMode="auto">
          <a:xfrm>
            <a:off x="584200" y="4829175"/>
            <a:ext cx="2338388" cy="593725"/>
            <a:chOff x="1004" y="1639"/>
            <a:chExt cx="1473" cy="255"/>
          </a:xfrm>
        </p:grpSpPr>
        <p:sp>
          <p:nvSpPr>
            <p:cNvPr id="54304" name="Freeform 4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4305" name="Text Box 47"/>
            <p:cNvSpPr txBox="1">
              <a:spLocks noChangeArrowheads="1"/>
            </p:cNvSpPr>
            <p:nvPr/>
          </p:nvSpPr>
          <p:spPr bwMode="auto">
            <a:xfrm>
              <a:off x="1226" y="1649"/>
              <a:ext cx="996" cy="158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>
                  <a:latin typeface="+mn-lt"/>
                </a:rPr>
                <a:t>199.31.0.0/16</a:t>
              </a:r>
            </a:p>
          </p:txBody>
        </p:sp>
      </p:grpSp>
      <p:sp>
        <p:nvSpPr>
          <p:cNvPr id="54303" name="Text Box 9"/>
          <p:cNvSpPr txBox="1">
            <a:spLocks noChangeArrowheads="1"/>
          </p:cNvSpPr>
          <p:nvPr/>
        </p:nvSpPr>
        <p:spPr bwMode="auto">
          <a:xfrm>
            <a:off x="5164138" y="1935163"/>
            <a:ext cx="27093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1400">
                <a:solidFill>
                  <a:srgbClr val="FF0000"/>
                </a:solidFill>
                <a:latin typeface="+mn-lt"/>
              </a:rPr>
              <a:t>Aggregated BGP advertisement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7F685E-9879-4984-90B9-E0AEE41F7699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C611BE-FDEE-4A96-B704-406989F310A8}" type="slidenum">
              <a:rPr lang="en-US" smtClean="0">
                <a:latin typeface="Verdana" pitchFamily="34" charset="0"/>
              </a:rPr>
              <a:pPr/>
              <a:t>41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BGP routing policy Example</a:t>
            </a:r>
          </a:p>
        </p:txBody>
      </p:sp>
      <p:sp>
        <p:nvSpPr>
          <p:cNvPr id="55303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A,B,C are </a:t>
            </a:r>
            <a:r>
              <a:rPr lang="en-US" sz="2800" dirty="0">
                <a:solidFill>
                  <a:srgbClr val="FF0000"/>
                </a:solidFill>
              </a:rPr>
              <a:t>provider networks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X,W,Y are customer (of provider networks)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X is </a:t>
            </a:r>
            <a:r>
              <a:rPr lang="en-US" sz="2800" dirty="0">
                <a:solidFill>
                  <a:srgbClr val="FF0000"/>
                </a:solidFill>
              </a:rPr>
              <a:t>dual-homed:</a:t>
            </a:r>
            <a:r>
              <a:rPr lang="en-US" sz="2800" dirty="0"/>
              <a:t> attached to two networks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800" dirty="0"/>
              <a:t>X does not want to route from B to C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800" dirty="0"/>
              <a:t>.. so X will not </a:t>
            </a:r>
            <a:r>
              <a:rPr lang="en-US" sz="2800" dirty="0">
                <a:solidFill>
                  <a:srgbClr val="FF0000"/>
                </a:solidFill>
              </a:rPr>
              <a:t>advertise</a:t>
            </a:r>
            <a:r>
              <a:rPr lang="en-US" sz="2800" dirty="0"/>
              <a:t> to B a route to C</a:t>
            </a:r>
          </a:p>
        </p:txBody>
      </p:sp>
      <p:grpSp>
        <p:nvGrpSpPr>
          <p:cNvPr id="55304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55305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06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07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08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A</a:t>
              </a:r>
            </a:p>
          </p:txBody>
        </p:sp>
        <p:sp>
          <p:nvSpPr>
            <p:cNvPr id="55309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B</a:t>
              </a:r>
            </a:p>
          </p:txBody>
        </p:sp>
        <p:sp>
          <p:nvSpPr>
            <p:cNvPr id="55310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11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C</a:t>
              </a:r>
            </a:p>
          </p:txBody>
        </p:sp>
        <p:sp>
          <p:nvSpPr>
            <p:cNvPr id="55312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5313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14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W</a:t>
              </a:r>
            </a:p>
          </p:txBody>
        </p:sp>
        <p:sp>
          <p:nvSpPr>
            <p:cNvPr id="55315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5316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17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X</a:t>
              </a:r>
            </a:p>
          </p:txBody>
        </p:sp>
        <p:sp>
          <p:nvSpPr>
            <p:cNvPr id="55318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19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Y</a:t>
              </a:r>
            </a:p>
          </p:txBody>
        </p:sp>
        <p:sp>
          <p:nvSpPr>
            <p:cNvPr id="55320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1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2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3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4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5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6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7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28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+mn-lt"/>
                </a:rPr>
                <a:t>:</a:t>
              </a:r>
              <a:endParaRPr lang="en-US">
                <a:latin typeface="+mn-lt"/>
              </a:endParaRPr>
            </a:p>
          </p:txBody>
        </p:sp>
        <p:sp>
          <p:nvSpPr>
            <p:cNvPr id="55329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5330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31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customer </a:t>
              </a:r>
              <a:endParaRPr lang="en-US" sz="2000">
                <a:latin typeface="+mn-lt"/>
              </a:endParaRPr>
            </a:p>
          </p:txBody>
        </p:sp>
        <p:sp>
          <p:nvSpPr>
            <p:cNvPr id="55332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1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network: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5333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5334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35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provider</a:t>
              </a:r>
              <a:endParaRPr lang="en-US" sz="2000">
                <a:latin typeface="+mn-lt"/>
              </a:endParaRPr>
            </a:p>
          </p:txBody>
        </p:sp>
        <p:sp>
          <p:nvSpPr>
            <p:cNvPr id="55336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5337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network</a:t>
              </a:r>
              <a:endParaRPr lang="en-US" sz="2000">
                <a:latin typeface="+mn-lt"/>
              </a:endParaRPr>
            </a:p>
          </p:txBody>
        </p:sp>
        <p:sp>
          <p:nvSpPr>
            <p:cNvPr id="55338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5339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5340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80E88E-B039-47DA-829B-A8D0A42799D0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BE7CC7-BB94-4A05-8107-5E91C42C79D1}" type="slidenum">
              <a:rPr lang="en-US" smtClean="0">
                <a:latin typeface="Verdana" pitchFamily="34" charset="0"/>
              </a:rPr>
              <a:pPr/>
              <a:t>42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BGP routing policy (2)</a:t>
            </a: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/>
              <a:t>A advertises path AW  to B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/>
              <a:t>B advertises path BAW to X 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000" dirty="0" smtClean="0"/>
              <a:t>B does not advertise </a:t>
            </a:r>
            <a:r>
              <a:rPr lang="en-US" sz="2000" dirty="0"/>
              <a:t>path BAW to </a:t>
            </a:r>
            <a:r>
              <a:rPr lang="en-US" sz="2000" dirty="0" smtClean="0"/>
              <a:t>C</a:t>
            </a:r>
            <a:endParaRPr lang="en-US" sz="2000" dirty="0"/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 dirty="0" smtClean="0"/>
              <a:t>B </a:t>
            </a:r>
            <a:r>
              <a:rPr lang="en-US" sz="2000" dirty="0"/>
              <a:t>gets no “revenue” for routing CBAW since neither W nor C are B’s customers 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 dirty="0"/>
              <a:t>B wants to force C to route to </a:t>
            </a:r>
            <a:r>
              <a:rPr lang="en-US" sz="2000" dirty="0" smtClean="0"/>
              <a:t>W </a:t>
            </a:r>
            <a:r>
              <a:rPr lang="en-US" sz="2000" dirty="0"/>
              <a:t>via A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 dirty="0"/>
              <a:t>B wants to route </a:t>
            </a:r>
            <a:r>
              <a:rPr lang="en-US" sz="2000" i="1" dirty="0">
                <a:solidFill>
                  <a:srgbClr val="FF0000"/>
                </a:solidFill>
              </a:rPr>
              <a:t>only </a:t>
            </a:r>
            <a:r>
              <a:rPr lang="en-US" sz="2000" dirty="0"/>
              <a:t>to/from its customers!</a:t>
            </a:r>
          </a:p>
        </p:txBody>
      </p:sp>
      <p:grpSp>
        <p:nvGrpSpPr>
          <p:cNvPr id="56327" name="Group 4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56328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29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30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31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A</a:t>
              </a:r>
            </a:p>
          </p:txBody>
        </p:sp>
        <p:sp>
          <p:nvSpPr>
            <p:cNvPr id="56332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>
                  <a:solidFill>
                    <a:schemeClr val="bg1"/>
                  </a:solidFill>
                  <a:latin typeface="+mn-lt"/>
                </a:rPr>
                <a:t>B</a:t>
              </a:r>
            </a:p>
          </p:txBody>
        </p:sp>
        <p:sp>
          <p:nvSpPr>
            <p:cNvPr id="56333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34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b="1">
                  <a:solidFill>
                    <a:schemeClr val="bg1"/>
                  </a:solidFill>
                  <a:latin typeface="+mn-lt"/>
                </a:rPr>
                <a:t>C</a:t>
              </a:r>
            </a:p>
          </p:txBody>
        </p:sp>
        <p:sp>
          <p:nvSpPr>
            <p:cNvPr id="56335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6336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37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W</a:t>
              </a:r>
            </a:p>
          </p:txBody>
        </p:sp>
        <p:sp>
          <p:nvSpPr>
            <p:cNvPr id="56338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6339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0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X</a:t>
              </a:r>
            </a:p>
          </p:txBody>
        </p:sp>
        <p:sp>
          <p:nvSpPr>
            <p:cNvPr id="56341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2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>
                  <a:solidFill>
                    <a:schemeClr val="bg1"/>
                  </a:solidFill>
                  <a:latin typeface="+mn-lt"/>
                </a:rPr>
                <a:t>Y</a:t>
              </a:r>
            </a:p>
          </p:txBody>
        </p:sp>
        <p:sp>
          <p:nvSpPr>
            <p:cNvPr id="56343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4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5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6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7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8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49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50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51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+mn-lt"/>
                </a:rPr>
                <a:t>:</a:t>
              </a:r>
              <a:endParaRPr lang="en-US">
                <a:latin typeface="+mn-lt"/>
              </a:endParaRPr>
            </a:p>
          </p:txBody>
        </p:sp>
        <p:sp>
          <p:nvSpPr>
            <p:cNvPr id="56352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700">
                  <a:solidFill>
                    <a:srgbClr val="000000"/>
                  </a:solidFill>
                  <a:latin typeface="+mn-lt"/>
                </a:rPr>
                <a:t> </a:t>
              </a:r>
              <a:endParaRPr lang="en-US">
                <a:latin typeface="+mn-lt"/>
              </a:endParaRPr>
            </a:p>
          </p:txBody>
        </p:sp>
        <p:sp>
          <p:nvSpPr>
            <p:cNvPr id="56353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54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customer </a:t>
              </a:r>
              <a:endParaRPr lang="en-US" sz="2000">
                <a:latin typeface="+mn-lt"/>
              </a:endParaRPr>
            </a:p>
          </p:txBody>
        </p:sp>
        <p:sp>
          <p:nvSpPr>
            <p:cNvPr id="56355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1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network:</a:t>
              </a:r>
              <a:endParaRPr lang="en-US" sz="2000">
                <a:latin typeface="+mn-lt"/>
              </a:endParaRPr>
            </a:p>
          </p:txBody>
        </p:sp>
        <p:sp>
          <p:nvSpPr>
            <p:cNvPr id="56356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6357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58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provider</a:t>
              </a:r>
              <a:endParaRPr lang="en-US" sz="2000">
                <a:latin typeface="+mn-lt"/>
              </a:endParaRPr>
            </a:p>
          </p:txBody>
        </p:sp>
        <p:sp>
          <p:nvSpPr>
            <p:cNvPr id="56359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6360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56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network</a:t>
              </a:r>
              <a:endParaRPr lang="en-US" sz="2000">
                <a:latin typeface="+mn-lt"/>
              </a:endParaRPr>
            </a:p>
          </p:txBody>
        </p:sp>
        <p:sp>
          <p:nvSpPr>
            <p:cNvPr id="56361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000">
                <a:latin typeface="+mn-lt"/>
              </a:endParaRPr>
            </a:p>
          </p:txBody>
        </p:sp>
        <p:sp>
          <p:nvSpPr>
            <p:cNvPr id="56362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  <p:sp>
          <p:nvSpPr>
            <p:cNvPr id="56363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E4972D-F489-4A70-8451-ACDCFE339CA3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2E099F4-89A8-48FF-A2C5-BC4CC320A79C}" type="slidenum">
              <a:rPr lang="en-US" smtClean="0">
                <a:latin typeface="Verdana" pitchFamily="34" charset="0"/>
              </a:rPr>
              <a:pPr/>
              <a:t>43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Why different Intra- and Inter-AS routing ?</a:t>
            </a:r>
            <a:r>
              <a:rPr lang="en-US" smtClean="0"/>
              <a:t> 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Policy: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Inter-AS: admin wants control over how its traffic routed, who routes through its net. </a:t>
            </a:r>
          </a:p>
          <a:p>
            <a:pPr eaLnBrk="1" hangingPunct="1"/>
            <a:r>
              <a:rPr lang="en-US" sz="2400" dirty="0" smtClean="0"/>
              <a:t>Intra-AS: single admin, so no policy decisions needed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Scale: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hierarchical routing saves table size, reduced update traffic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Performance: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 smtClean="0"/>
              <a:t>Intra-AS: can focus on performance</a:t>
            </a:r>
          </a:p>
          <a:p>
            <a:pPr eaLnBrk="1" hangingPunct="1"/>
            <a:r>
              <a:rPr lang="en-US" sz="2400" dirty="0" smtClean="0"/>
              <a:t>Inter-AS: policy may dominate over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largest AS: Level 3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4712811"/>
            <a:ext cx="8229600" cy="1383189"/>
          </a:xfrm>
        </p:spPr>
        <p:txBody>
          <a:bodyPr/>
          <a:lstStyle/>
          <a:p>
            <a:r>
              <a:rPr lang="tr-TR" sz="2000" dirty="0">
                <a:hlinkClick r:id="rId2"/>
              </a:rPr>
              <a:t>http://icaruswept.com/2016/06/28/who-owns-the-internet</a:t>
            </a:r>
            <a:r>
              <a:rPr lang="tr-TR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dirty="0"/>
              <a:t>AS’s customer </a:t>
            </a:r>
            <a:r>
              <a:rPr lang="en-US" sz="2000" dirty="0" smtClean="0"/>
              <a:t>cone: </a:t>
            </a:r>
            <a:r>
              <a:rPr lang="en-US" sz="2000" dirty="0"/>
              <a:t>the set of </a:t>
            </a:r>
            <a:r>
              <a:rPr lang="en-US" sz="2000" dirty="0" err="1"/>
              <a:t>ASes</a:t>
            </a:r>
            <a:r>
              <a:rPr lang="en-US" sz="2000" dirty="0"/>
              <a:t> an AS can reach using customer links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Level </a:t>
            </a:r>
            <a:r>
              <a:rPr lang="en-US" sz="2000" smtClean="0"/>
              <a:t>3 Customer Cone: </a:t>
            </a:r>
            <a:r>
              <a:rPr lang="tr-TR" sz="2000" dirty="0"/>
              <a:t>30,814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D4718-195A-4DDA-BD2F-A4FA69E5E3C2}" type="datetime1">
              <a:rPr lang="en-US" smtClean="0"/>
              <a:pPr>
                <a:defRPr/>
              </a:pPr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1ED48-6CDE-48EC-92AD-96192E4807D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32770" name="Picture 2" descr="image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8099"/>
            <a:ext cx="7048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Part II: Routing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BB4C89B-1EF2-4B5C-9F77-B4A5A2DBDF4D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D86F3E-4614-435F-B29E-7D4374CF9C3C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Fundamentals for routing table computation: Graph abstraction costs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79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0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1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2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3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4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185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6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7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8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89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190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1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2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3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4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195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6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7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8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199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200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1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2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3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4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205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6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7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8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09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7210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1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2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3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4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5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6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7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8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219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7220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246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47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21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244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45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22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242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43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7223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240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41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24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23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39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25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23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7237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7226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27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28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29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0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1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2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3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4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5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75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2702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c(</a:t>
            </a:r>
            <a:r>
              <a:rPr lang="en-US" dirty="0" err="1" smtClean="0"/>
              <a:t>p,q</a:t>
            </a:r>
            <a:r>
              <a:rPr lang="en-US" dirty="0" smtClean="0"/>
              <a:t>) </a:t>
            </a:r>
            <a:r>
              <a:rPr lang="en-US" dirty="0"/>
              <a:t>= cost of link 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</a:t>
            </a: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r>
              <a:rPr lang="en-US" dirty="0"/>
              <a:t>   - e.g., c(</a:t>
            </a:r>
            <a:r>
              <a:rPr lang="en-US" dirty="0" err="1"/>
              <a:t>w,z</a:t>
            </a:r>
            <a:r>
              <a:rPr lang="en-US" dirty="0"/>
              <a:t>) = 5</a:t>
            </a:r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  <a:buFontTx/>
              <a:buChar char="•"/>
            </a:pPr>
            <a:r>
              <a:rPr lang="en-US" dirty="0"/>
              <a:t> cost could always be 1, or </a:t>
            </a:r>
          </a:p>
          <a:p>
            <a:pPr algn="l">
              <a:spcBef>
                <a:spcPct val="0"/>
              </a:spcBef>
            </a:pPr>
            <a:r>
              <a:rPr lang="en-US" dirty="0"/>
              <a:t>inversely related to bandwidth,</a:t>
            </a:r>
          </a:p>
          <a:p>
            <a:pPr algn="l">
              <a:spcBef>
                <a:spcPct val="0"/>
              </a:spcBef>
            </a:pPr>
            <a:r>
              <a:rPr lang="en-US" dirty="0"/>
              <a:t>or inversely related to </a:t>
            </a:r>
          </a:p>
          <a:p>
            <a:pPr algn="l">
              <a:spcBef>
                <a:spcPct val="0"/>
              </a:spcBef>
            </a:pPr>
            <a:r>
              <a:rPr lang="en-US" dirty="0"/>
              <a:t>congestion</a:t>
            </a:r>
          </a:p>
        </p:txBody>
      </p:sp>
      <p:sp>
        <p:nvSpPr>
          <p:cNvPr id="7176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811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77" name="Text Box 75"/>
          <p:cNvSpPr txBox="1">
            <a:spLocks noChangeArrowheads="1"/>
          </p:cNvSpPr>
          <p:nvPr/>
        </p:nvSpPr>
        <p:spPr bwMode="auto">
          <a:xfrm>
            <a:off x="501650" y="4856163"/>
            <a:ext cx="5813425" cy="3952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78" name="Text Box 76"/>
          <p:cNvSpPr txBox="1">
            <a:spLocks noChangeArrowheads="1"/>
          </p:cNvSpPr>
          <p:nvPr/>
        </p:nvSpPr>
        <p:spPr bwMode="auto">
          <a:xfrm>
            <a:off x="385763" y="5634038"/>
            <a:ext cx="7416800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400"/>
              <a:t>Routing algorithm: algorithm that finds least-cost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7D44A22-5424-4206-9844-5B7C9DDEEA0B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65BB4-150A-4DE5-9DB1-0EC4FD3D2441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71991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Routing</a:t>
            </a:r>
          </a:p>
        </p:txBody>
      </p:sp>
      <p:grpSp>
        <p:nvGrpSpPr>
          <p:cNvPr id="84" name="Group 2"/>
          <p:cNvGrpSpPr>
            <a:grpSpLocks/>
          </p:cNvGrpSpPr>
          <p:nvPr/>
        </p:nvGrpSpPr>
        <p:grpSpPr bwMode="auto">
          <a:xfrm>
            <a:off x="102463" y="748046"/>
            <a:ext cx="3571875" cy="2236787"/>
            <a:chOff x="3162" y="1071"/>
            <a:chExt cx="2250" cy="1409"/>
          </a:xfrm>
        </p:grpSpPr>
        <p:sp>
          <p:nvSpPr>
            <p:cNvPr id="85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6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7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8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96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1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2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06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7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8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1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4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tr-TR" sz="2400">
                <a:latin typeface="Times New Roman" pitchFamily="18" charset="0"/>
              </a:endParaRPr>
            </a:p>
          </p:txBody>
        </p:sp>
        <p:sp>
          <p:nvSpPr>
            <p:cNvPr id="116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1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3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5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26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152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3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7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150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51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28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148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9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x</a:t>
                </a:r>
              </a:p>
            </p:txBody>
          </p:sp>
        </p:grpSp>
        <p:grpSp>
          <p:nvGrpSpPr>
            <p:cNvPr id="129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146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7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0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144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5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000">
                    <a:latin typeface="Comic Sans MS" pitchFamily="66" charset="0"/>
                  </a:rPr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1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142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sz="2400">
                    <a:latin typeface="Comic Sans MS" pitchFamily="66" charset="0"/>
                  </a:rPr>
                  <a:t>z</a:t>
                </a:r>
              </a:p>
            </p:txBody>
          </p:sp>
        </p:grpSp>
        <p:sp>
          <p:nvSpPr>
            <p:cNvPr id="132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4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5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6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7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8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9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0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dirty="0">
                  <a:latin typeface="Comic Sans MS" pitchFamily="66" charset="0"/>
                </a:rPr>
                <a:t>3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1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45457" y="1113800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A/M: Address/Subnet Mask pair</a:t>
            </a:r>
            <a:endParaRPr lang="tr-TR" dirty="0"/>
          </a:p>
        </p:txBody>
      </p:sp>
      <p:sp>
        <p:nvSpPr>
          <p:cNvPr id="3" name="TextBox 2"/>
          <p:cNvSpPr txBox="1"/>
          <p:nvPr/>
        </p:nvSpPr>
        <p:spPr>
          <a:xfrm>
            <a:off x="325021" y="2978818"/>
            <a:ext cx="3609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Task of u: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Find the least cost path to all routers (all subnets)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Determine Outgoing interface of u on the least cost path to all subnets</a:t>
            </a:r>
          </a:p>
        </p:txBody>
      </p:sp>
      <p:sp>
        <p:nvSpPr>
          <p:cNvPr id="4" name="Down Arrow 3"/>
          <p:cNvSpPr/>
          <p:nvPr/>
        </p:nvSpPr>
        <p:spPr bwMode="auto">
          <a:xfrm rot="4011165">
            <a:off x="3641911" y="2571245"/>
            <a:ext cx="595354" cy="86334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38" y="1474969"/>
            <a:ext cx="2637030" cy="2094505"/>
          </a:xfrm>
          <a:prstGeom prst="rect">
            <a:avLst/>
          </a:prstGeom>
        </p:spPr>
      </p:pic>
      <p:sp>
        <p:nvSpPr>
          <p:cNvPr id="171" name="Down Arrow 170"/>
          <p:cNvSpPr/>
          <p:nvPr/>
        </p:nvSpPr>
        <p:spPr bwMode="auto">
          <a:xfrm rot="17492312">
            <a:off x="4104873" y="3969649"/>
            <a:ext cx="595354" cy="863340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64455" y="5052931"/>
            <a:ext cx="4605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ALL ROUTERS DO THE SAME SUCH THAT ALL PACKETS FOLLOW THE LEAST COST PATHS TO THEIR DESTINATIONS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23" y="4153190"/>
            <a:ext cx="2432191" cy="1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8EF0EB-A2F8-4ECF-864E-BF49F7344F3B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FE7137-9AFD-439E-99F7-FB73E6D2BF87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Routing Algorithm classification</a:t>
            </a:r>
            <a:endParaRPr lang="en-US" smtClean="0"/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0525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Global or decentralized information?</a:t>
            </a: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Global:</a:t>
            </a:r>
            <a:endParaRPr lang="en-US" sz="2000" smtClean="0"/>
          </a:p>
          <a:p>
            <a:pPr eaLnBrk="1" hangingPunct="1"/>
            <a:r>
              <a:rPr lang="en-US" sz="2000" smtClean="0"/>
              <a:t>all routers have complete topology, link cost info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“link state” algorithms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accent2"/>
                </a:solidFill>
              </a:rPr>
              <a:t>Decentralized: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/>
              <a:t>router knows physically-connected neighbors, link costs to neighbors</a:t>
            </a:r>
          </a:p>
          <a:p>
            <a:pPr eaLnBrk="1" hangingPunct="1"/>
            <a:r>
              <a:rPr lang="en-US" sz="2000" smtClean="0"/>
              <a:t>iterative process of computation, exchange of info with neighbors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“distance vector” algorithms</a:t>
            </a:r>
          </a:p>
        </p:txBody>
      </p:sp>
      <p:sp>
        <p:nvSpPr>
          <p:cNvPr id="133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81125"/>
            <a:ext cx="3810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FF0000"/>
                </a:solidFill>
              </a:rPr>
              <a:t>Static or dynamic?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Static: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routes change slowly over time</a:t>
            </a:r>
          </a:p>
          <a:p>
            <a:pPr eaLnBrk="1" hangingPunct="1"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Dynamic: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routes change more quickly</a:t>
            </a:r>
          </a:p>
          <a:p>
            <a:pPr lvl="1" eaLnBrk="1" hangingPunct="1"/>
            <a:r>
              <a:rPr lang="en-US" smtClean="0"/>
              <a:t>periodic update</a:t>
            </a:r>
          </a:p>
          <a:p>
            <a:pPr lvl="1" eaLnBrk="1" hangingPunct="1"/>
            <a:r>
              <a:rPr lang="en-US" smtClean="0"/>
              <a:t>in response to link cost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763D15-3B60-43F3-9C5B-2540E4DE205E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6558728-E11F-40DD-875F-12078D8BC86B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 Link-State Routing Algorithm</a:t>
            </a:r>
            <a:endParaRPr lang="en-US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Dijkstra’s</a:t>
            </a:r>
            <a:r>
              <a:rPr lang="en-US" dirty="0" smtClean="0">
                <a:solidFill>
                  <a:srgbClr val="FF0000"/>
                </a:solidFill>
              </a:rPr>
              <a:t> algorithm</a:t>
            </a:r>
            <a:endParaRPr lang="en-US" dirty="0" smtClean="0"/>
          </a:p>
          <a:p>
            <a:pPr eaLnBrk="1" hangingPunct="1"/>
            <a:r>
              <a:rPr lang="en-US" sz="2800" dirty="0" smtClean="0"/>
              <a:t>net topology, link costs known to all nodes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accomplished via “link state broadcast” </a:t>
            </a:r>
          </a:p>
          <a:p>
            <a:pPr lvl="1" eaLnBrk="1" hangingPunct="1"/>
            <a:r>
              <a:rPr lang="en-US" dirty="0" smtClean="0"/>
              <a:t>all nodes have same info</a:t>
            </a:r>
          </a:p>
          <a:p>
            <a:pPr eaLnBrk="1" hangingPunct="1"/>
            <a:r>
              <a:rPr lang="en-US" sz="2800" dirty="0" smtClean="0"/>
              <a:t>computes least cost paths from one node (‘source”) to all other nodes</a:t>
            </a:r>
          </a:p>
          <a:p>
            <a:pPr lvl="1" eaLnBrk="1" hangingPunct="1"/>
            <a:r>
              <a:rPr lang="en-US" dirty="0" smtClean="0"/>
              <a:t>gives </a:t>
            </a:r>
            <a:r>
              <a:rPr lang="en-US" dirty="0" smtClean="0">
                <a:solidFill>
                  <a:schemeClr val="accent2"/>
                </a:solidFill>
              </a:rPr>
              <a:t>forwarding table</a:t>
            </a:r>
            <a:r>
              <a:rPr lang="en-US" dirty="0" smtClean="0"/>
              <a:t> for that node</a:t>
            </a:r>
          </a:p>
          <a:p>
            <a:pPr eaLnBrk="1" hangingPunct="1"/>
            <a:r>
              <a:rPr lang="en-US" sz="2800" dirty="0" smtClean="0"/>
              <a:t>iterative: after k iterations, know least cost path to k </a:t>
            </a:r>
            <a:r>
              <a:rPr lang="en-US" sz="2800" dirty="0" err="1" smtClean="0"/>
              <a:t>dest</a:t>
            </a:r>
            <a:r>
              <a:rPr lang="en-US" sz="2800" dirty="0" smtClean="0"/>
              <a:t>.’s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1CE5C0-8009-45EE-A51E-DFD7AEA82326}" type="datetime1">
              <a:rPr lang="en-US" smtClean="0">
                <a:latin typeface="Verdana" pitchFamily="34" charset="0"/>
              </a:rPr>
              <a:pPr/>
              <a:t>4/10/2018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A556C-E919-41DA-AD64-521D3110BCBE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Dijsktra’s</a:t>
            </a:r>
            <a:r>
              <a:rPr lang="en-US" sz="3600" dirty="0" smtClean="0"/>
              <a:t> Algorithm (for node u)</a:t>
            </a:r>
            <a:endParaRPr lang="en-US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09282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dirty="0"/>
              <a:t>1 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2   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= {u}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3    for all nodes r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4      if r adjacent to u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5          then D(r) = c(</a:t>
            </a:r>
            <a:r>
              <a:rPr lang="en-US" sz="2000" dirty="0" err="1"/>
              <a:t>u,r</a:t>
            </a:r>
            <a:r>
              <a:rPr lang="en-US" sz="2000" dirty="0"/>
              <a:t>)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6      else D(r) = </a:t>
            </a:r>
            <a:r>
              <a:rPr lang="en-US" sz="2000" dirty="0">
                <a:cs typeface="Arial" charset="0"/>
              </a:rPr>
              <a:t>∞</a:t>
            </a:r>
            <a:r>
              <a:rPr lang="en-US" sz="200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7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8  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pPr algn="l">
              <a:spcBef>
                <a:spcPct val="0"/>
              </a:spcBef>
            </a:pPr>
            <a:r>
              <a:rPr lang="en-US" sz="2000" dirty="0"/>
              <a:t>9     find q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such that D(q) is a minimum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10    add q to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11    update D(r) for all r adjacent to q and not in N</a:t>
            </a:r>
            <a:r>
              <a:rPr lang="en-US" sz="2000" dirty="0">
                <a:cs typeface="Arial" charset="0"/>
              </a:rPr>
              <a:t>'</a:t>
            </a:r>
            <a:r>
              <a:rPr lang="en-US" sz="2000" dirty="0"/>
              <a:t> :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12       </a:t>
            </a:r>
            <a:r>
              <a:rPr lang="en-US" sz="2000" dirty="0">
                <a:solidFill>
                  <a:srgbClr val="FF0000"/>
                </a:solidFill>
              </a:rPr>
              <a:t>D(r) = min( D(r), D(q) + c(</a:t>
            </a:r>
            <a:r>
              <a:rPr lang="en-US" sz="2000" dirty="0" err="1">
                <a:solidFill>
                  <a:srgbClr val="FF0000"/>
                </a:solidFill>
              </a:rPr>
              <a:t>q,r</a:t>
            </a:r>
            <a:r>
              <a:rPr lang="en-US" sz="2000" dirty="0">
                <a:solidFill>
                  <a:srgbClr val="FF0000"/>
                </a:solidFill>
              </a:rPr>
              <a:t>) )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13    /* new cost to r is either old cost to r or known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14     shortest path cost to q plus cost from q to r */ </a:t>
            </a:r>
          </a:p>
          <a:p>
            <a:pPr algn="l">
              <a:spcBef>
                <a:spcPct val="0"/>
              </a:spcBef>
            </a:pPr>
            <a:r>
              <a:rPr lang="en-US" sz="2000" dirty="0"/>
              <a:t>15  </a:t>
            </a:r>
            <a:r>
              <a:rPr lang="en-US" sz="2000" b="1" i="1" dirty="0"/>
              <a:t>until all nodes in N</a:t>
            </a:r>
            <a:r>
              <a:rPr lang="en-US" sz="2000" b="1" i="1" dirty="0">
                <a:cs typeface="Arial" charset="0"/>
              </a:rPr>
              <a:t>'</a:t>
            </a:r>
            <a:r>
              <a:rPr lang="en-US" sz="2000" dirty="0"/>
              <a:t> </a:t>
            </a:r>
          </a:p>
        </p:txBody>
      </p:sp>
      <p:sp>
        <p:nvSpPr>
          <p:cNvPr id="10247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4799013" y="1136650"/>
            <a:ext cx="4033837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>
                <a:solidFill>
                  <a:srgbClr val="FF0000"/>
                </a:solidFill>
              </a:rPr>
              <a:t>Notation:</a:t>
            </a:r>
            <a:endParaRPr lang="en-US"/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c(x,y):</a:t>
            </a:r>
            <a:r>
              <a:rPr lang="en-US" sz="1600"/>
              <a:t> link cost from node x to y;  = ∞ if not direct neighbors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D(r):</a:t>
            </a:r>
            <a:r>
              <a:rPr lang="en-US" sz="1600"/>
              <a:t> current value of cost of path from source to dest. 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p(r):</a:t>
            </a:r>
            <a:r>
              <a:rPr lang="en-US" sz="1600"/>
              <a:t> predecessor node along path from source to 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  <a:cs typeface="Arial" charset="0"/>
              </a:rPr>
              <a:t>'</a:t>
            </a:r>
            <a:r>
              <a:rPr lang="en-US">
                <a:solidFill>
                  <a:schemeClr val="accent2"/>
                </a:solidFill>
              </a:rPr>
              <a:t>:</a:t>
            </a:r>
            <a:r>
              <a:rPr lang="en-US" sz="1600"/>
              <a:t> </a:t>
            </a:r>
            <a:r>
              <a:rPr lang="en-US" sz="1600" u="sng">
                <a:solidFill>
                  <a:srgbClr val="FF0000"/>
                </a:solidFill>
              </a:rPr>
              <a:t>set</a:t>
            </a:r>
            <a:r>
              <a:rPr lang="en-US" sz="1600">
                <a:solidFill>
                  <a:srgbClr val="FF0000"/>
                </a:solidFill>
              </a:rPr>
              <a:t> of nodes whose least cost path definitively known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5135</TotalTime>
  <Words>3464</Words>
  <Application>Microsoft Office PowerPoint</Application>
  <PresentationFormat>On-screen Show (4:3)</PresentationFormat>
  <Paragraphs>978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Comic Sans MS</vt:lpstr>
      <vt:lpstr>Times New Roman</vt:lpstr>
      <vt:lpstr>Verdana</vt:lpstr>
      <vt:lpstr>Wingdings</vt:lpstr>
      <vt:lpstr>ZapfDingbats</vt:lpstr>
      <vt:lpstr>LECTURE</vt:lpstr>
      <vt:lpstr>Clip</vt:lpstr>
      <vt:lpstr>Network Layer Part II: Routing</vt:lpstr>
      <vt:lpstr>Questions</vt:lpstr>
      <vt:lpstr>Interplay between routing, forwarding</vt:lpstr>
      <vt:lpstr>Fundamentals for routing table computation: Graph abstraction</vt:lpstr>
      <vt:lpstr>Fundamentals for routing table computation: Graph abstraction costs</vt:lpstr>
      <vt:lpstr>Routing</vt:lpstr>
      <vt:lpstr>Routing Algorithm classification</vt:lpstr>
      <vt:lpstr>A Link-State Routing Algorithm</vt:lpstr>
      <vt:lpstr>Dijsktra’s Algorithm (for node u)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algorithm: example</vt:lpstr>
      <vt:lpstr>Dijkstra’s algorithm, discussion</vt:lpstr>
      <vt:lpstr>A Distance Vector Algorithm </vt:lpstr>
      <vt:lpstr>Comparison of LS and DV algorithms</vt:lpstr>
      <vt:lpstr>Hierarchical Routing</vt:lpstr>
      <vt:lpstr>Hierarchical Routing</vt:lpstr>
      <vt:lpstr>Internet AS Hierarchy</vt:lpstr>
      <vt:lpstr>Example</vt:lpstr>
      <vt:lpstr>Intra-AS Routing</vt:lpstr>
      <vt:lpstr>OSPF (Open Shortest Path First)</vt:lpstr>
      <vt:lpstr>OSPF “advanced” features (not in RIP)</vt:lpstr>
      <vt:lpstr>PowerPoint Presentation</vt:lpstr>
      <vt:lpstr>Internet AS Hierarchy</vt:lpstr>
      <vt:lpstr>Inter-AS tasks</vt:lpstr>
      <vt:lpstr>Example: Setting forwarding table in router 1d</vt:lpstr>
      <vt:lpstr>Example: Setting forwarding table in router 1d</vt:lpstr>
      <vt:lpstr>Example: Choosing among multiple ASes</vt:lpstr>
      <vt:lpstr>Example: Choosing among multiple ASes</vt:lpstr>
      <vt:lpstr>Internet inter-AS routing: BGP</vt:lpstr>
      <vt:lpstr>Remember: Hierarchical addressing</vt:lpstr>
      <vt:lpstr>BGP basics</vt:lpstr>
      <vt:lpstr>BGP sessions</vt:lpstr>
      <vt:lpstr>Distributing reachability info</vt:lpstr>
      <vt:lpstr>Distributing reachability info</vt:lpstr>
      <vt:lpstr>Remember: Routing Advertisements</vt:lpstr>
      <vt:lpstr>BGP routing policy Example</vt:lpstr>
      <vt:lpstr>BGP routing policy (2)</vt:lpstr>
      <vt:lpstr>Why different Intra- and Inter-AS routing ? </vt:lpstr>
      <vt:lpstr>The largest AS: Level 3 </vt:lpstr>
      <vt:lpstr>Network Layer Part II: Routing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user</cp:lastModifiedBy>
  <cp:revision>991</cp:revision>
  <cp:lastPrinted>1601-01-01T00:00:00Z</cp:lastPrinted>
  <dcterms:created xsi:type="dcterms:W3CDTF">2011-02-15T06:49:03Z</dcterms:created>
  <dcterms:modified xsi:type="dcterms:W3CDTF">2018-04-10T11:46:11Z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