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331" r:id="rId4"/>
    <p:sldId id="329" r:id="rId5"/>
    <p:sldId id="304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3" r:id="rId15"/>
    <p:sldId id="328" r:id="rId16"/>
    <p:sldId id="317" r:id="rId17"/>
    <p:sldId id="342" r:id="rId18"/>
    <p:sldId id="344" r:id="rId19"/>
    <p:sldId id="320" r:id="rId20"/>
    <p:sldId id="325" r:id="rId21"/>
    <p:sldId id="345" r:id="rId22"/>
    <p:sldId id="350" r:id="rId23"/>
    <p:sldId id="348" r:id="rId24"/>
    <p:sldId id="265" r:id="rId25"/>
    <p:sldId id="28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5106" autoAdjust="0"/>
  </p:normalViewPr>
  <p:slideViewPr>
    <p:cSldViewPr snapToGrid="0" snapToObjects="1">
      <p:cViewPr>
        <p:scale>
          <a:sx n="100" d="100"/>
          <a:sy n="100" d="100"/>
        </p:scale>
        <p:origin x="-1296" y="-35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ewables.ninja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54422"/>
              </p:ext>
            </p:extLst>
          </p:nvPr>
        </p:nvGraphicFramePr>
        <p:xfrm>
          <a:off x="2583832" y="3630158"/>
          <a:ext cx="5317236" cy="1325880"/>
        </p:xfrm>
        <a:graphic>
          <a:graphicData uri="http://schemas.openxmlformats.org/drawingml/2006/table">
            <a:tbl>
              <a:tblPr/>
              <a:tblGrid>
                <a:gridCol w="1367524"/>
                <a:gridCol w="1221938"/>
                <a:gridCol w="1331154"/>
                <a:gridCol w="1396620"/>
              </a:tblGrid>
              <a:tr h="352048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Approach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Ambient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103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6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4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Auxiliary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E-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Boiler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C:\Users\Caner\Desktop\Multi-Energy-Systems-Thesis-Project\Final Report\Figures &amp; Tables\water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84" y="698364"/>
            <a:ext cx="399680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5408792" y="2708714"/>
                <a:ext cx="3687996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𝑎𝑚𝑏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&lt;15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sPre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𝑡h𝑒𝑛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=50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2708714"/>
                <a:ext cx="3687996" cy="394852"/>
              </a:xfrm>
              <a:prstGeom prst="rect">
                <a:avLst/>
              </a:prstGeom>
              <a:blipFill rotWithShape="1">
                <a:blip r:embed="rId3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5384182" y="2438395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C: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𝑎𝑣𝑒𝑟𝑎𝑔𝑒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5408792" y="1691177"/>
                <a:ext cx="3564471" cy="733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𝑟𝑒𝑎𝑙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𝑖𝑛𝑙𝑒𝑡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𝑜𝑢𝑡𝑙𝑒𝑡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1691177"/>
                <a:ext cx="3564471" cy="7338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etin kutusu 13"/>
          <p:cNvSpPr txBox="1"/>
          <p:nvPr/>
        </p:nvSpPr>
        <p:spPr>
          <a:xfrm>
            <a:off x="5341510" y="15219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B &amp; C:</a:t>
            </a:r>
            <a:endParaRPr lang="en-GB" sz="1600" b="1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341510" y="529087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A: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5341510" y="3135574"/>
                <a:ext cx="3798219" cy="392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.∆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tr-TR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10" y="3135574"/>
                <a:ext cx="3798219" cy="392223"/>
              </a:xfrm>
              <a:prstGeom prst="rect">
                <a:avLst/>
              </a:prstGeom>
              <a:blipFill rotWithShape="1"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7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4099" name="Picture 3" descr="C:\Users\Can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98" y="2534727"/>
            <a:ext cx="4820920" cy="104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104958" y="2313192"/>
            <a:ext cx="374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 smtClean="0"/>
              <a:t>COP </a:t>
            </a:r>
            <a:r>
              <a:rPr lang="en-GB" sz="900" i="1" dirty="0"/>
              <a:t>results for various ambient and condenser </a:t>
            </a:r>
            <a:r>
              <a:rPr lang="en-GB" sz="900" i="1" dirty="0" smtClean="0"/>
              <a:t>temperatures</a:t>
            </a:r>
            <a:r>
              <a:rPr lang="tr-TR" sz="900" i="1" dirty="0" smtClean="0"/>
              <a:t>:</a:t>
            </a:r>
            <a:endParaRPr lang="en-GB" sz="900" i="1" dirty="0"/>
          </a:p>
        </p:txBody>
      </p:sp>
      <p:pic>
        <p:nvPicPr>
          <p:cNvPr id="4100" name="Picture 4" descr="C:\Users\Caner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27" y="1608237"/>
            <a:ext cx="3861118" cy="6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aner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9" y="383386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aner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59" y="732027"/>
            <a:ext cx="2322469" cy="20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/>
          <p:cNvSpPr txBox="1"/>
          <p:nvPr/>
        </p:nvSpPr>
        <p:spPr>
          <a:xfrm>
            <a:off x="1587846" y="2790066"/>
            <a:ext cx="26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i="1" dirty="0" err="1" smtClean="0"/>
              <a:t>Figure</a:t>
            </a:r>
            <a:r>
              <a:rPr lang="tr-TR" sz="900" i="1" dirty="0" smtClean="0"/>
              <a:t>: </a:t>
            </a:r>
            <a:r>
              <a:rPr lang="en-GB" sz="900" i="1" dirty="0"/>
              <a:t>Theoretical Single-Stage </a:t>
            </a:r>
            <a:r>
              <a:rPr lang="en-GB" sz="900" i="1" dirty="0" err="1"/>
              <a:t>Vapor</a:t>
            </a:r>
            <a:r>
              <a:rPr lang="en-GB" sz="900" i="1" dirty="0"/>
              <a:t> Compression Refrigeration Cycle (</a:t>
            </a:r>
            <a:r>
              <a:rPr lang="en-GB" sz="900" i="1" dirty="0" smtClean="0"/>
              <a:t>C</a:t>
            </a:r>
            <a:r>
              <a:rPr lang="tr-TR" sz="900" i="1" dirty="0" smtClean="0"/>
              <a:t>:</a:t>
            </a:r>
            <a:r>
              <a:rPr lang="en-GB" sz="900" i="1" dirty="0" smtClean="0"/>
              <a:t>Constant </a:t>
            </a:r>
            <a:r>
              <a:rPr lang="en-GB" sz="900" i="1" dirty="0"/>
              <a:t>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104958" y="777240"/>
            <a:ext cx="486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Pressure</a:t>
            </a:r>
            <a:r>
              <a:rPr lang="tr-TR" sz="1600" dirty="0" smtClean="0"/>
              <a:t> –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table</a:t>
            </a:r>
            <a:r>
              <a:rPr lang="tr-TR" sz="1600" dirty="0" smtClean="0"/>
              <a:t> of </a:t>
            </a:r>
            <a:r>
              <a:rPr lang="tr-TR" sz="1600" dirty="0" err="1" smtClean="0"/>
              <a:t>refrigerant</a:t>
            </a:r>
            <a:r>
              <a:rPr lang="tr-TR" sz="1600" dirty="0" smtClean="0"/>
              <a:t> R-134a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assumptions</a:t>
            </a:r>
            <a:r>
              <a:rPr lang="tr-TR" sz="1600" dirty="0" smtClean="0"/>
              <a:t> </a:t>
            </a:r>
            <a:r>
              <a:rPr lang="tr-TR" sz="1600" dirty="0" err="1" smtClean="0"/>
              <a:t>shown</a:t>
            </a:r>
            <a:r>
              <a:rPr lang="tr-TR" sz="1600" dirty="0" smtClean="0"/>
              <a:t>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figure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13314" name="Picture 2" descr="C:\Users\Can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9" y="1372020"/>
            <a:ext cx="6675009" cy="8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685549" y="114118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/>
              <a:t>5</a:t>
            </a:r>
            <a:r>
              <a:rPr lang="en-GB" sz="900" i="1" baseline="30000" dirty="0"/>
              <a:t>th</a:t>
            </a:r>
            <a:r>
              <a:rPr lang="en-GB" sz="900" i="1" dirty="0"/>
              <a:t> </a:t>
            </a:r>
            <a:r>
              <a:rPr lang="en-GB" sz="900" dirty="0"/>
              <a:t>order polynomial </a:t>
            </a:r>
            <a:r>
              <a:rPr lang="en-GB" sz="900" dirty="0" err="1"/>
              <a:t>fuction</a:t>
            </a:r>
            <a:r>
              <a:rPr lang="en-GB" sz="900" dirty="0"/>
              <a:t> parameters for </a:t>
            </a:r>
            <a:r>
              <a:rPr lang="en-GB" sz="900" i="1" dirty="0" err="1"/>
              <a:t>T</a:t>
            </a:r>
            <a:r>
              <a:rPr lang="en-GB" sz="900" i="1" baseline="-25000" dirty="0" err="1"/>
              <a:t>condenser</a:t>
            </a:r>
            <a:r>
              <a:rPr lang="en-GB" sz="900" i="1" baseline="-25000" dirty="0"/>
              <a:t> </a:t>
            </a:r>
            <a:r>
              <a:rPr lang="en-GB" sz="900" dirty="0" smtClean="0"/>
              <a:t> </a:t>
            </a:r>
            <a:r>
              <a:rPr lang="tr-TR" sz="900" dirty="0" smtClean="0"/>
              <a:t>= </a:t>
            </a:r>
            <a:r>
              <a:rPr lang="en-GB" sz="900" dirty="0" smtClean="0"/>
              <a:t>50,70</a:t>
            </a:r>
            <a:r>
              <a:rPr lang="tr-TR" sz="900" dirty="0" smtClean="0"/>
              <a:t> </a:t>
            </a:r>
            <a:r>
              <a:rPr lang="tr-TR" sz="900" baseline="30000" dirty="0" smtClean="0">
                <a:latin typeface="Arial"/>
                <a:cs typeface="Arial"/>
              </a:rPr>
              <a:t>⁰</a:t>
            </a:r>
            <a:r>
              <a:rPr lang="tr-TR" sz="900" dirty="0" smtClean="0">
                <a:latin typeface="Arial"/>
                <a:cs typeface="Arial"/>
              </a:rPr>
              <a:t>C</a:t>
            </a:r>
            <a:endParaRPr lang="en-GB" sz="900" dirty="0"/>
          </a:p>
        </p:txBody>
      </p:sp>
      <p:pic>
        <p:nvPicPr>
          <p:cNvPr id="13315" name="Picture 3" descr="C:\Users\Caner\Desktop\Multi-Energy-Systems-Thesis-Project\Final Report\Figures &amp; Tables\COPvsTeva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2" y="2181541"/>
            <a:ext cx="4528222" cy="21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Caner\Desktop\Multi-Energy-Systems-Thesis-Project\Final Report\Figures &amp; Tables\COPvsTeva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04" y="2181541"/>
            <a:ext cx="4645025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27904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50 ⁰C </a:t>
            </a:r>
            <a:endParaRPr lang="en-GB" sz="16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5023055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</a:t>
            </a:r>
            <a:r>
              <a:rPr lang="tr-TR" sz="1600" dirty="0" smtClean="0"/>
              <a:t>70 </a:t>
            </a:r>
            <a:r>
              <a:rPr lang="tr-TR" sz="1600" dirty="0"/>
              <a:t>⁰C </a:t>
            </a:r>
            <a:endParaRPr lang="en-GB" sz="1600" dirty="0"/>
          </a:p>
        </p:txBody>
      </p:sp>
      <p:pic>
        <p:nvPicPr>
          <p:cNvPr id="10" name="Picture 5" descr="C:\Users\Caner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50" y="64257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5466" y="-43622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Modelling</a:t>
            </a:r>
            <a:r>
              <a:rPr lang="tr-TR" dirty="0" smtClean="0"/>
              <a:t> - </a:t>
            </a: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710922"/>
            <a:ext cx="6779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 &amp; </a:t>
            </a:r>
            <a:r>
              <a:rPr lang="tr-TR" sz="1400" b="1" dirty="0" err="1" smtClean="0"/>
              <a:t>Heat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Pump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</a:t>
            </a:r>
            <a:r>
              <a:rPr lang="tr-TR" sz="1400" dirty="0" err="1" smtClean="0"/>
              <a:t>based</a:t>
            </a:r>
            <a:r>
              <a:rPr lang="tr-TR" sz="1400" dirty="0" smtClean="0"/>
              <a:t> on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input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operating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min</a:t>
            </a:r>
            <a:r>
              <a:rPr lang="tr-TR" sz="1400" dirty="0" smtClean="0"/>
              <a:t>,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/>
              <a:t>Storage</a:t>
            </a:r>
            <a:r>
              <a:rPr lang="tr-TR" sz="1400" b="1" dirty="0"/>
              <a:t>,</a:t>
            </a:r>
            <a:r>
              <a:rPr lang="en-GB" sz="1400" dirty="0"/>
              <a:t> </a:t>
            </a:r>
            <a:r>
              <a:rPr lang="tr-TR" sz="1400" dirty="0" err="1"/>
              <a:t>calculates</a:t>
            </a:r>
            <a:r>
              <a:rPr lang="tr-TR" sz="1400" dirty="0"/>
              <a:t> </a:t>
            </a:r>
            <a:r>
              <a:rPr lang="tr-TR" sz="1400" dirty="0" err="1"/>
              <a:t>amount</a:t>
            </a:r>
            <a:r>
              <a:rPr lang="tr-TR" sz="1400" dirty="0"/>
              <a:t> of </a:t>
            </a:r>
            <a:r>
              <a:rPr lang="tr-TR" sz="1400" dirty="0" err="1"/>
              <a:t>energy</a:t>
            </a:r>
            <a:r>
              <a:rPr lang="tr-TR" sz="1400" dirty="0"/>
              <a:t> </a:t>
            </a:r>
            <a:r>
              <a:rPr lang="tr-TR" sz="1400" dirty="0" err="1"/>
              <a:t>stored</a:t>
            </a:r>
            <a:r>
              <a:rPr lang="tr-TR" sz="1400" dirty="0"/>
              <a:t> in </a:t>
            </a:r>
            <a:r>
              <a:rPr lang="tr-TR" sz="1400" dirty="0" smtClean="0"/>
              <a:t>m</a:t>
            </a:r>
            <a:r>
              <a:rPr lang="tr-TR" sz="1400" baseline="300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/>
              <a:t>StaticGenerator</a:t>
            </a:r>
            <a:r>
              <a:rPr lang="tr-TR" sz="1400" b="1" i="1" dirty="0"/>
              <a:t>,</a:t>
            </a:r>
            <a:r>
              <a:rPr lang="tr-TR" sz="1400" dirty="0"/>
              <a:t> </a:t>
            </a:r>
            <a:r>
              <a:rPr lang="tr-TR" sz="1400" dirty="0" err="1"/>
              <a:t>provides</a:t>
            </a:r>
            <a:r>
              <a:rPr lang="tr-TR" sz="1400" dirty="0"/>
              <a:t> </a:t>
            </a:r>
            <a:r>
              <a:rPr lang="tr-TR" sz="1400" dirty="0" err="1"/>
              <a:t>electrical</a:t>
            </a:r>
            <a:r>
              <a:rPr lang="tr-TR" sz="1400" dirty="0"/>
              <a:t> </a:t>
            </a:r>
            <a:r>
              <a:rPr lang="tr-TR" sz="1400" dirty="0" err="1"/>
              <a:t>interface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controls</a:t>
            </a:r>
            <a:r>
              <a:rPr lang="tr-TR" sz="1400" dirty="0"/>
              <a:t> </a:t>
            </a:r>
            <a:r>
              <a:rPr lang="tr-TR" sz="1400" dirty="0" err="1" smtClean="0"/>
              <a:t>Q</a:t>
            </a:r>
            <a:r>
              <a:rPr lang="tr-TR" sz="1400" baseline="-25000" dirty="0" err="1" smtClean="0"/>
              <a:t>load</a:t>
            </a:r>
            <a:endParaRPr lang="tr-TR" sz="1400" baseline="-25000" dirty="0"/>
          </a:p>
        </p:txBody>
      </p:sp>
      <p:pic>
        <p:nvPicPr>
          <p:cNvPr id="5124" name="Picture 4" descr="C:\Users\Caner\Desktop\Multi-Energy-Systems-Thesis-Project\Final Report\Figures &amp; Tables\PtGmodel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6" y="764064"/>
            <a:ext cx="3244176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aner\Desktop\Multi-Energy-Systems-Thesis-Project\Final Report\Figures &amp; Tables\PtHmodel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59" y="764064"/>
            <a:ext cx="3115470" cy="291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3945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Power-to-Gas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9943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Power-to-Heat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-102484"/>
            <a:ext cx="7048385" cy="60844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Analysis</a:t>
            </a:r>
            <a:endParaRPr lang="en-GB" dirty="0"/>
          </a:p>
        </p:txBody>
      </p:sp>
      <p:sp>
        <p:nvSpPr>
          <p:cNvPr id="3" name="Metin kutusu 2"/>
          <p:cNvSpPr txBox="1"/>
          <p:nvPr/>
        </p:nvSpPr>
        <p:spPr>
          <a:xfrm>
            <a:off x="1623060" y="505957"/>
            <a:ext cx="74447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MES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/>
              <a:t>MES analysis is carried out in order to understand the flexible capacity of MES in a specific area with </a:t>
            </a:r>
            <a:r>
              <a:rPr lang="en-GB" sz="1200" dirty="0" smtClean="0"/>
              <a:t>selected</a:t>
            </a:r>
            <a:r>
              <a:rPr lang="tr-TR" sz="1200" dirty="0" smtClean="0"/>
              <a:t> </a:t>
            </a:r>
            <a:r>
              <a:rPr lang="en-GB" sz="1200" dirty="0" smtClean="0"/>
              <a:t>flexible loads</a:t>
            </a:r>
            <a:r>
              <a:rPr lang="tr-TR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tr-TR" b="1" dirty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-</a:t>
            </a:r>
            <a:r>
              <a:rPr lang="tr-TR" b="1" dirty="0" err="1" smtClean="0"/>
              <a:t>to</a:t>
            </a:r>
            <a:r>
              <a:rPr lang="tr-TR" b="1" dirty="0" smtClean="0"/>
              <a:t>-X Model </a:t>
            </a:r>
            <a:r>
              <a:rPr lang="tr-TR" b="1" dirty="0" err="1" smtClean="0"/>
              <a:t>Comparison</a:t>
            </a:r>
            <a:r>
              <a:rPr lang="tr-TR" b="1" dirty="0" smtClean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200" dirty="0"/>
              <a:t>Efficiency characters of different models </a:t>
            </a:r>
            <a:r>
              <a:rPr lang="tr-TR" sz="1200" dirty="0" err="1" smtClean="0"/>
              <a:t>are</a:t>
            </a:r>
            <a:r>
              <a:rPr lang="en-GB" sz="1200" dirty="0" smtClean="0"/>
              <a:t> </a:t>
            </a:r>
            <a:r>
              <a:rPr lang="en-GB" sz="1200" dirty="0"/>
              <a:t>compared in order to investigate the </a:t>
            </a:r>
            <a:r>
              <a:rPr lang="en-GB" sz="1200" dirty="0" smtClean="0"/>
              <a:t>effect</a:t>
            </a:r>
            <a:r>
              <a:rPr lang="tr-TR" sz="1200" dirty="0" smtClean="0"/>
              <a:t> </a:t>
            </a:r>
            <a:r>
              <a:rPr lang="en-GB" sz="1200" dirty="0" smtClean="0"/>
              <a:t>of </a:t>
            </a:r>
            <a:r>
              <a:rPr lang="en-GB" sz="1200" dirty="0"/>
              <a:t>temperature assumptions on device </a:t>
            </a:r>
            <a:r>
              <a:rPr lang="en-GB" sz="1200" dirty="0" smtClean="0"/>
              <a:t>performance</a:t>
            </a:r>
            <a:r>
              <a:rPr lang="tr-TR" sz="1200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tr-TR" sz="1400" dirty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Base </a:t>
            </a:r>
            <a:r>
              <a:rPr lang="tr-TR" sz="1200" b="1" dirty="0" err="1" smtClean="0"/>
              <a:t>case</a:t>
            </a:r>
            <a:r>
              <a:rPr lang="tr-TR" sz="1200" dirty="0" smtClean="0"/>
              <a:t>: W</a:t>
            </a:r>
            <a:r>
              <a:rPr lang="en-GB" sz="1200" dirty="0" err="1" smtClean="0"/>
              <a:t>ithout</a:t>
            </a:r>
            <a:r>
              <a:rPr lang="en-GB" sz="1200" dirty="0" smtClean="0"/>
              <a:t> </a:t>
            </a:r>
            <a:r>
              <a:rPr lang="en-GB" sz="1200" dirty="0"/>
              <a:t>any flexibility service, </a:t>
            </a:r>
            <a:r>
              <a:rPr lang="en-GB" sz="1200" dirty="0" err="1" smtClean="0"/>
              <a:t>measur</a:t>
            </a:r>
            <a:r>
              <a:rPr lang="tr-TR" sz="1200" dirty="0" err="1" smtClean="0"/>
              <a:t>ing</a:t>
            </a:r>
            <a:r>
              <a:rPr lang="en-GB" sz="1200" dirty="0" smtClean="0"/>
              <a:t> </a:t>
            </a:r>
            <a:r>
              <a:rPr lang="en-GB" sz="1200" dirty="0"/>
              <a:t>the amount of </a:t>
            </a:r>
            <a:r>
              <a:rPr lang="tr-TR" sz="1200" dirty="0" err="1" smtClean="0"/>
              <a:t>curtailed</a:t>
            </a:r>
            <a:r>
              <a:rPr lang="en-GB" sz="1200" dirty="0" smtClean="0"/>
              <a:t> </a:t>
            </a:r>
            <a:r>
              <a:rPr lang="en-GB" sz="1200" dirty="0"/>
              <a:t>RE with scheduled gas &amp; heat demand profiles, None of the P2X available for flexibility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First </a:t>
            </a:r>
            <a:r>
              <a:rPr lang="tr-TR" sz="1200" b="1" dirty="0" err="1" smtClean="0"/>
              <a:t>case</a:t>
            </a:r>
            <a:r>
              <a:rPr lang="tr-TR" sz="1200" b="1" dirty="0" smtClean="0"/>
              <a:t> (</a:t>
            </a:r>
            <a:r>
              <a:rPr lang="tr-TR" sz="1200" b="1" dirty="0" err="1" smtClean="0"/>
              <a:t>Hidden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Flexibility</a:t>
            </a:r>
            <a:r>
              <a:rPr lang="tr-TR" sz="1200" b="1" dirty="0" smtClean="0"/>
              <a:t>): </a:t>
            </a:r>
            <a:r>
              <a:rPr lang="en-GB" sz="1200" dirty="0" smtClean="0"/>
              <a:t>For </a:t>
            </a:r>
            <a:r>
              <a:rPr lang="en-GB" sz="1200" dirty="0"/>
              <a:t>a given flexibility request, </a:t>
            </a:r>
            <a:r>
              <a:rPr lang="en-GB" sz="1200" dirty="0" err="1" smtClean="0"/>
              <a:t>compar</a:t>
            </a:r>
            <a:r>
              <a:rPr lang="tr-TR" sz="1200" dirty="0" err="1" smtClean="0"/>
              <a:t>ing</a:t>
            </a:r>
            <a:r>
              <a:rPr lang="en-GB" sz="1200" dirty="0" smtClean="0"/>
              <a:t> the</a:t>
            </a:r>
            <a:r>
              <a:rPr lang="tr-TR" sz="1200" dirty="0" smtClean="0"/>
              <a:t> </a:t>
            </a:r>
            <a:r>
              <a:rPr lang="tr-TR" sz="1200" dirty="0" err="1" smtClean="0"/>
              <a:t>power</a:t>
            </a:r>
            <a:r>
              <a:rPr lang="tr-TR" sz="1200" dirty="0" smtClean="0"/>
              <a:t> </a:t>
            </a:r>
            <a:r>
              <a:rPr lang="tr-TR" sz="1200" dirty="0" err="1" smtClean="0"/>
              <a:t>flow</a:t>
            </a:r>
            <a:r>
              <a:rPr lang="tr-TR" sz="1200" dirty="0" smtClean="0"/>
              <a:t> </a:t>
            </a:r>
            <a:r>
              <a:rPr lang="tr-TR" sz="1200" dirty="0" err="1" smtClean="0"/>
              <a:t>results</a:t>
            </a:r>
            <a:r>
              <a:rPr lang="tr-TR" sz="1200" dirty="0" smtClean="0"/>
              <a:t> of</a:t>
            </a:r>
            <a:r>
              <a:rPr lang="en-GB" sz="1200" dirty="0" smtClean="0"/>
              <a:t> </a:t>
            </a:r>
            <a:r>
              <a:rPr lang="en-GB" sz="1200" dirty="0"/>
              <a:t>developed </a:t>
            </a:r>
            <a:r>
              <a:rPr lang="en-GB" sz="1200" dirty="0" smtClean="0"/>
              <a:t>model</a:t>
            </a:r>
            <a:r>
              <a:rPr lang="tr-TR" sz="1200" dirty="0" smtClean="0"/>
              <a:t>s</a:t>
            </a:r>
            <a:r>
              <a:rPr lang="en-GB" sz="1200" dirty="0" smtClean="0"/>
              <a:t> </a:t>
            </a:r>
            <a:r>
              <a:rPr lang="en-GB" sz="1200" dirty="0"/>
              <a:t>and quantify hidden </a:t>
            </a:r>
            <a:r>
              <a:rPr lang="en-GB" sz="1200" dirty="0" smtClean="0"/>
              <a:t>flexibility</a:t>
            </a:r>
            <a:r>
              <a:rPr lang="tr-TR" sz="1200" dirty="0" smtClean="0"/>
              <a:t> </a:t>
            </a:r>
            <a:r>
              <a:rPr lang="tr-TR" sz="1200" dirty="0" err="1" smtClean="0"/>
              <a:t>from</a:t>
            </a:r>
            <a:r>
              <a:rPr lang="tr-TR" sz="1200" dirty="0" smtClean="0"/>
              <a:t>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amount</a:t>
            </a:r>
            <a:r>
              <a:rPr lang="tr-TR" sz="1200" dirty="0" smtClean="0"/>
              <a:t> of </a:t>
            </a:r>
            <a:r>
              <a:rPr lang="tr-TR" sz="1200" dirty="0" err="1" smtClean="0"/>
              <a:t>energy</a:t>
            </a:r>
            <a:r>
              <a:rPr lang="tr-TR" sz="1200" dirty="0" smtClean="0"/>
              <a:t> </a:t>
            </a:r>
            <a:r>
              <a:rPr lang="tr-TR" sz="1200" dirty="0" err="1" smtClean="0"/>
              <a:t>output</a:t>
            </a:r>
            <a:r>
              <a:rPr lang="tr-TR" sz="1200" dirty="0" smtClean="0"/>
              <a:t> of P2X</a:t>
            </a:r>
            <a:r>
              <a:rPr lang="en-GB" sz="1200" dirty="0" smtClean="0"/>
              <a:t>. </a:t>
            </a:r>
            <a:r>
              <a:rPr lang="en-GB" sz="1200" dirty="0"/>
              <a:t>Single P2X available for flexibility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Second </a:t>
            </a:r>
            <a:r>
              <a:rPr lang="tr-TR" sz="1200" b="1" dirty="0" err="1" smtClean="0"/>
              <a:t>case</a:t>
            </a:r>
            <a:r>
              <a:rPr lang="tr-TR" sz="1200" b="1" dirty="0" smtClean="0"/>
              <a:t> (Optimal Deployment of </a:t>
            </a:r>
            <a:r>
              <a:rPr lang="tr-TR" sz="1200" b="1" dirty="0" err="1" smtClean="0"/>
              <a:t>Flexibility</a:t>
            </a:r>
            <a:r>
              <a:rPr lang="tr-TR" sz="1200" b="1" dirty="0" smtClean="0"/>
              <a:t>):</a:t>
            </a:r>
            <a:r>
              <a:rPr lang="en-GB" sz="1200" dirty="0"/>
              <a:t>With Market DR </a:t>
            </a:r>
            <a:r>
              <a:rPr lang="en-GB" sz="1200" dirty="0" smtClean="0"/>
              <a:t>(</a:t>
            </a:r>
            <a:r>
              <a:rPr lang="tr-TR" sz="1200" dirty="0" err="1" smtClean="0"/>
              <a:t>cost</a:t>
            </a:r>
            <a:r>
              <a:rPr lang="en-GB" sz="1200" dirty="0" smtClean="0"/>
              <a:t> </a:t>
            </a:r>
            <a:r>
              <a:rPr lang="en-GB" sz="1200" dirty="0"/>
              <a:t>signals) </a:t>
            </a:r>
            <a:r>
              <a:rPr lang="en-GB" sz="1200" dirty="0" smtClean="0"/>
              <a:t>and</a:t>
            </a:r>
            <a:r>
              <a:rPr lang="tr-TR" sz="1200" dirty="0" smtClean="0"/>
              <a:t> </a:t>
            </a:r>
            <a:r>
              <a:rPr lang="tr-TR" sz="1200" dirty="0" err="1" smtClean="0"/>
              <a:t>Physical</a:t>
            </a:r>
            <a:r>
              <a:rPr lang="tr-TR" sz="1200" dirty="0" smtClean="0"/>
              <a:t> DR(</a:t>
            </a:r>
            <a:r>
              <a:rPr lang="en-GB" sz="1200" dirty="0" smtClean="0"/>
              <a:t>adjustable </a:t>
            </a:r>
            <a:r>
              <a:rPr lang="en-GB" sz="1200" dirty="0"/>
              <a:t>power level </a:t>
            </a:r>
            <a:r>
              <a:rPr lang="en-GB" sz="1200" dirty="0" smtClean="0"/>
              <a:t>control</a:t>
            </a:r>
            <a:r>
              <a:rPr lang="tr-TR" sz="1200" dirty="0" smtClean="0"/>
              <a:t>)</a:t>
            </a:r>
            <a:r>
              <a:rPr lang="en-GB" sz="1200" dirty="0" smtClean="0"/>
              <a:t>,  </a:t>
            </a:r>
            <a:r>
              <a:rPr lang="en-GB" sz="1200" dirty="0" err="1" smtClean="0"/>
              <a:t>measur</a:t>
            </a:r>
            <a:r>
              <a:rPr lang="tr-TR" sz="1200" dirty="0" err="1" smtClean="0"/>
              <a:t>ing</a:t>
            </a:r>
            <a:r>
              <a:rPr lang="en-GB" sz="1200" dirty="0" smtClean="0"/>
              <a:t> </a:t>
            </a:r>
            <a:r>
              <a:rPr lang="en-GB" sz="1200" dirty="0"/>
              <a:t>the amount of shared flexibility between P2G &amp; P2H and quantify the reduction in total operational cost. Both P2X available for flexibility </a:t>
            </a:r>
            <a:r>
              <a:rPr lang="en-GB" sz="1200" dirty="0" smtClean="0"/>
              <a:t>service</a:t>
            </a:r>
            <a:r>
              <a:rPr lang="tr-TR" sz="1200" dirty="0" smtClean="0"/>
              <a:t>.</a:t>
            </a:r>
            <a:endParaRPr lang="en-GB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endParaRPr lang="en-GB" dirty="0"/>
          </a:p>
        </p:txBody>
      </p:sp>
      <p:sp>
        <p:nvSpPr>
          <p:cNvPr id="5" name="Dikdörtgen 4"/>
          <p:cNvSpPr/>
          <p:nvPr/>
        </p:nvSpPr>
        <p:spPr>
          <a:xfrm>
            <a:off x="6865793" y="457734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742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Co-Simulation</a:t>
            </a:r>
            <a:r>
              <a:rPr lang="tr-TR" sz="2400" dirty="0" smtClean="0"/>
              <a:t> - Optimum Deployment of </a:t>
            </a:r>
            <a:r>
              <a:rPr lang="en-GB" sz="2400" dirty="0" smtClean="0"/>
              <a:t>Flexibility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</a:t>
            </a:r>
            <a:r>
              <a:rPr lang="tr-TR" sz="2400" dirty="0" err="1" smtClean="0"/>
              <a:t>Energy</a:t>
            </a:r>
            <a:r>
              <a:rPr lang="tr-TR" sz="2400" dirty="0" smtClean="0"/>
              <a:t> Management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2873158" cy="717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,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2873158" cy="717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100210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182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1950175"/>
            <a:ext cx="144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261488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79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Load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Static</a:t>
                          </a: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Generator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External Grid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13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98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261488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92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Load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Static</a:t>
                          </a: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Generator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External Grid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614" r="-46325" b="-272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148936" r="-46325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246316" r="-46325" b="-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2558" r="-46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Oval 9"/>
          <p:cNvSpPr/>
          <p:nvPr/>
        </p:nvSpPr>
        <p:spPr>
          <a:xfrm>
            <a:off x="5547360" y="1600513"/>
            <a:ext cx="345440" cy="3299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026" name="Picture 2" descr="C:\Users\Caner\Desktop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31" y="1233087"/>
            <a:ext cx="2078098" cy="6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624253" y="2657157"/>
            <a:ext cx="1373050" cy="3299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190501"/>
            <a:ext cx="7365654" cy="525780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Adjustable</a:t>
            </a:r>
            <a:r>
              <a:rPr lang="tr-TR" sz="3200" dirty="0" smtClean="0"/>
              <a:t> </a:t>
            </a:r>
            <a:r>
              <a:rPr lang="tr-TR" sz="3200" dirty="0" err="1" smtClean="0"/>
              <a:t>Power</a:t>
            </a:r>
            <a:r>
              <a:rPr lang="tr-TR" sz="3200" dirty="0" smtClean="0"/>
              <a:t> Level Controller</a:t>
            </a:r>
            <a:endParaRPr lang="en-GB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31985" y="3396318"/>
            <a:ext cx="225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: </a:t>
            </a:r>
            <a:endParaRPr lang="en-GB" dirty="0"/>
          </a:p>
        </p:txBody>
      </p:sp>
      <p:pic>
        <p:nvPicPr>
          <p:cNvPr id="6146" name="Picture 2" descr="C:\Users\Caner\Desktop\Multi-Energy-Systems-Thesis-Project\Final Report\Figures &amp; Tables\modelica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78" y="716281"/>
            <a:ext cx="3554139" cy="27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an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32" y="3754082"/>
            <a:ext cx="5329300" cy="12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2418" y="0"/>
            <a:ext cx="7106464" cy="676656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- </a:t>
            </a:r>
            <a:r>
              <a:rPr lang="tr-TR" sz="3200" dirty="0" err="1" smtClean="0"/>
              <a:t>Levelized</a:t>
            </a:r>
            <a:r>
              <a:rPr lang="tr-TR" sz="3200" dirty="0" smtClean="0"/>
              <a:t> </a:t>
            </a:r>
            <a:r>
              <a:rPr lang="tr-TR" sz="3200" dirty="0" err="1" smtClean="0"/>
              <a:t>Cost</a:t>
            </a:r>
            <a:r>
              <a:rPr lang="tr-TR" sz="3200" dirty="0" smtClean="0"/>
              <a:t> of </a:t>
            </a:r>
            <a:r>
              <a:rPr lang="tr-TR" sz="3200" dirty="0" err="1" smtClean="0"/>
              <a:t>Energy</a:t>
            </a:r>
            <a:endParaRPr lang="en-GB" sz="3200" dirty="0"/>
          </a:p>
        </p:txBody>
      </p:sp>
      <p:pic>
        <p:nvPicPr>
          <p:cNvPr id="12291" name="Picture 3" descr="C:\Users\Caner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01" y="2063650"/>
            <a:ext cx="5269230" cy="101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Caner\Desktop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53" y="3206824"/>
            <a:ext cx="5618926" cy="6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Caner\Desktop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51" y="3950494"/>
            <a:ext cx="6161930" cy="74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2057922" y="676656"/>
                <a:ext cx="58303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 smtClean="0"/>
                  <a:t>Calculates</a:t>
                </a:r>
                <a:r>
                  <a:rPr lang="tr-T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 smtClean="0"/>
                  <a:t>Carbon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emission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factors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decided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depending</a:t>
                </a:r>
                <a:r>
                  <a:rPr lang="tr-TR" dirty="0" smtClean="0"/>
                  <a:t> on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pathways</a:t>
                </a:r>
                <a:r>
                  <a:rPr lang="tr-TR" dirty="0" smtClean="0"/>
                  <a:t> of </a:t>
                </a:r>
                <a:r>
                  <a:rPr lang="tr-TR" dirty="0" err="1"/>
                  <a:t>P</a:t>
                </a:r>
                <a:r>
                  <a:rPr lang="tr-TR" dirty="0" err="1" smtClean="0"/>
                  <a:t>ower</a:t>
                </a:r>
                <a:r>
                  <a:rPr lang="tr-TR" dirty="0" smtClean="0"/>
                  <a:t>-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-X</a:t>
                </a:r>
                <a:endParaRPr lang="en-GB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22" y="676656"/>
                <a:ext cx="5830388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732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2260708" y="566256"/>
                <a:ext cx="29080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tr-TR" b="0" i="1" smtClean="0">
                          <a:latin typeface="Cambria Math"/>
                        </a:rPr>
                        <m:t> [</m:t>
                      </m:r>
                      <m:r>
                        <a:rPr lang="tr-TR" b="0" i="1" smtClean="0">
                          <a:latin typeface="Cambria Math"/>
                        </a:rPr>
                        <m:t>𝐸𝑈𝑅</m:t>
                      </m:r>
                      <m:r>
                        <a:rPr lang="tr-TR" b="0" i="1" smtClean="0">
                          <a:latin typeface="Cambria Math"/>
                        </a:rPr>
                        <m:t>/</m:t>
                      </m:r>
                      <m:r>
                        <a:rPr lang="tr-TR" b="0" i="1" smtClean="0">
                          <a:latin typeface="Cambria Math"/>
                        </a:rPr>
                        <m:t>𝑀𝑊h</m:t>
                      </m:r>
                      <m:r>
                        <a:rPr lang="tr-T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08" y="566256"/>
                <a:ext cx="2908040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0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</a:t>
            </a:r>
            <a:r>
              <a:rPr lang="tr-TR" sz="3200" dirty="0" err="1" smtClean="0"/>
              <a:t>Flow</a:t>
            </a:r>
            <a:r>
              <a:rPr lang="tr-TR" sz="3200" dirty="0" smtClean="0"/>
              <a:t> </a:t>
            </a:r>
            <a:r>
              <a:rPr lang="tr-TR" sz="3200" dirty="0"/>
              <a:t>C</a:t>
            </a:r>
            <a:r>
              <a:rPr lang="tr-TR" sz="3200" dirty="0" smtClean="0"/>
              <a:t>hart</a:t>
            </a:r>
            <a:endParaRPr lang="en-US" sz="3200" dirty="0"/>
          </a:p>
        </p:txBody>
      </p:sp>
      <p:sp>
        <p:nvSpPr>
          <p:cNvPr id="10" name="Dikdörtgen 9"/>
          <p:cNvSpPr/>
          <p:nvPr/>
        </p:nvSpPr>
        <p:spPr>
          <a:xfrm>
            <a:off x="6116818" y="4477896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pic>
        <p:nvPicPr>
          <p:cNvPr id="15362" name="Picture 2" descr="C:\Users\Caner\Downloads\Flowchart2_c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62" y="515781"/>
            <a:ext cx="6073998" cy="44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587664"/>
            <a:ext cx="7106464" cy="19015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r>
              <a:rPr lang="tr-TR" sz="1600" dirty="0" smtClean="0"/>
              <a:t>,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object-oriented</a:t>
            </a:r>
            <a:r>
              <a:rPr lang="tr-TR" sz="1600" dirty="0" smtClean="0"/>
              <a:t> </a:t>
            </a:r>
            <a:r>
              <a:rPr lang="tr-TR" sz="1600" dirty="0" err="1" smtClean="0"/>
              <a:t>programming</a:t>
            </a:r>
            <a:r>
              <a:rPr lang="tr-TR" sz="1600" dirty="0" smtClean="0"/>
              <a:t> </a:t>
            </a:r>
            <a:r>
              <a:rPr lang="tr-TR" sz="1600" dirty="0" err="1" smtClean="0"/>
              <a:t>language</a:t>
            </a:r>
            <a:endParaRPr lang="tr-TR" sz="1600" dirty="0" smtClean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export</a:t>
            </a:r>
            <a:r>
              <a:rPr lang="tr-TR" sz="1600" dirty="0" smtClean="0"/>
              <a:t> </a:t>
            </a:r>
            <a:r>
              <a:rPr lang="tr-TR" sz="1600" dirty="0" err="1" smtClean="0"/>
              <a:t>FMU’s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co-simulation</a:t>
            </a:r>
            <a:endParaRPr lang="tr-TR" sz="16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/>
              <a:t>Pandapower</a:t>
            </a:r>
            <a:endParaRPr lang="tr-TR" sz="20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/>
              <a:t>Optimal </a:t>
            </a:r>
            <a:r>
              <a:rPr lang="tr-TR" sz="1600" dirty="0" err="1"/>
              <a:t>power</a:t>
            </a:r>
            <a:r>
              <a:rPr lang="tr-TR" sz="1600" dirty="0"/>
              <a:t> </a:t>
            </a:r>
            <a:r>
              <a:rPr lang="tr-TR" sz="1600" dirty="0" err="1"/>
              <a:t>flow</a:t>
            </a:r>
            <a:r>
              <a:rPr lang="tr-TR" sz="1600" dirty="0"/>
              <a:t> </a:t>
            </a:r>
            <a:r>
              <a:rPr lang="tr-TR" sz="1600" dirty="0" err="1"/>
              <a:t>solver</a:t>
            </a:r>
            <a:endParaRPr lang="tr-TR" sz="16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/>
              <a:t>U</a:t>
            </a:r>
            <a:r>
              <a:rPr lang="en-GB" sz="1600" dirty="0" err="1"/>
              <a:t>sed</a:t>
            </a:r>
            <a:r>
              <a:rPr lang="en-GB" sz="1600" dirty="0"/>
              <a:t> for the energy management of MES for various co-simulation cases</a:t>
            </a:r>
            <a:endParaRPr lang="tr-TR" sz="16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 err="1" smtClean="0"/>
              <a:t>Allows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implement</a:t>
            </a:r>
            <a:r>
              <a:rPr lang="tr-TR" sz="1600" dirty="0" smtClean="0"/>
              <a:t>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r</a:t>
            </a:r>
            <a:r>
              <a:rPr lang="en-GB" sz="1600" dirty="0" smtClean="0"/>
              <a:t>educe</a:t>
            </a:r>
            <a:r>
              <a:rPr lang="tr-TR" sz="1600" dirty="0" smtClean="0"/>
              <a:t>d</a:t>
            </a:r>
            <a:r>
              <a:rPr lang="en-GB" sz="1600" dirty="0" smtClean="0"/>
              <a:t> </a:t>
            </a:r>
            <a:r>
              <a:rPr lang="en-GB" sz="1600" dirty="0"/>
              <a:t>computational </a:t>
            </a:r>
            <a:r>
              <a:rPr lang="en-GB" sz="1600" dirty="0" smtClean="0"/>
              <a:t>burden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only</a:t>
            </a:r>
            <a:r>
              <a:rPr lang="tr-TR" sz="1600" dirty="0" smtClean="0"/>
              <a:t> </a:t>
            </a:r>
            <a:r>
              <a:rPr lang="tr-TR" sz="1600" dirty="0" err="1" smtClean="0"/>
              <a:t>necessary</a:t>
            </a:r>
            <a:r>
              <a:rPr lang="tr-TR" sz="1600" dirty="0" smtClean="0"/>
              <a:t> I/</a:t>
            </a:r>
            <a:r>
              <a:rPr lang="tr-TR" sz="1600" dirty="0" err="1" smtClean="0"/>
              <a:t>O’s</a:t>
            </a:r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-111484"/>
            <a:ext cx="7380894" cy="699148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Simulation</a:t>
            </a:r>
            <a:r>
              <a:rPr lang="tr-TR" sz="3200" dirty="0" smtClean="0"/>
              <a:t> Tools</a:t>
            </a:r>
            <a:endParaRPr lang="en-US" sz="3200" dirty="0"/>
          </a:p>
        </p:txBody>
      </p:sp>
      <p:sp>
        <p:nvSpPr>
          <p:cNvPr id="5" name="Dikdörtgen 4"/>
          <p:cNvSpPr/>
          <p:nvPr/>
        </p:nvSpPr>
        <p:spPr>
          <a:xfrm>
            <a:off x="6549390" y="4597578"/>
            <a:ext cx="2210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tr-TR" sz="900" dirty="0" smtClean="0"/>
          </a:p>
          <a:p>
            <a:r>
              <a:rPr lang="tr-TR" sz="900" dirty="0" smtClean="0"/>
              <a:t>FMU: </a:t>
            </a:r>
            <a:r>
              <a:rPr lang="tr-TR" sz="900" dirty="0" err="1" smtClean="0"/>
              <a:t>Functional</a:t>
            </a:r>
            <a:r>
              <a:rPr lang="tr-TR" sz="900" dirty="0" smtClean="0"/>
              <a:t> </a:t>
            </a:r>
            <a:r>
              <a:rPr lang="tr-TR" sz="900" dirty="0" err="1" smtClean="0"/>
              <a:t>Mock-up</a:t>
            </a:r>
            <a:r>
              <a:rPr lang="tr-TR" sz="900" dirty="0" smtClean="0"/>
              <a:t> </a:t>
            </a:r>
            <a:r>
              <a:rPr lang="tr-TR" sz="900" dirty="0" err="1" smtClean="0"/>
              <a:t>Unit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3010031" y="4427815"/>
            <a:ext cx="4270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 err="1" smtClean="0"/>
              <a:t>Co-simulation</a:t>
            </a:r>
            <a:r>
              <a:rPr lang="tr-TR" sz="900" dirty="0" smtClean="0"/>
              <a:t> step </a:t>
            </a:r>
            <a:r>
              <a:rPr lang="tr-TR" sz="900" dirty="0" err="1" smtClean="0"/>
              <a:t>and</a:t>
            </a:r>
            <a:r>
              <a:rPr lang="tr-TR" sz="900" dirty="0" smtClean="0"/>
              <a:t> </a:t>
            </a:r>
            <a:r>
              <a:rPr lang="tr-TR" sz="900" dirty="0" err="1" smtClean="0"/>
              <a:t>exchange</a:t>
            </a:r>
            <a:r>
              <a:rPr lang="tr-TR" sz="900" dirty="0" smtClean="0"/>
              <a:t> time</a:t>
            </a:r>
            <a:endParaRPr lang="en-GB" sz="900" dirty="0"/>
          </a:p>
        </p:txBody>
      </p:sp>
      <p:pic>
        <p:nvPicPr>
          <p:cNvPr id="8" name="Picture 2" descr="C:\Users\Caner\Desktop\co-sim time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507" y="2724024"/>
            <a:ext cx="40660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16" y="-151131"/>
            <a:ext cx="7106464" cy="857250"/>
          </a:xfrm>
        </p:spPr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00436" y="533399"/>
            <a:ext cx="7380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 err="1" smtClean="0">
                <a:solidFill>
                  <a:srgbClr val="FF0000"/>
                </a:solidFill>
              </a:rPr>
              <a:t>Introduction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Problem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Flexibility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</a:t>
            </a:r>
            <a:r>
              <a:rPr lang="en-GB" dirty="0" smtClean="0"/>
              <a:t>Questions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>
                <a:solidFill>
                  <a:srgbClr val="FF0000"/>
                </a:solidFill>
              </a:rPr>
              <a:t>Methodology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Multi-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Design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Profiles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>
                <a:solidFill>
                  <a:srgbClr val="FF0000"/>
                </a:solidFill>
              </a:rPr>
              <a:t>Modelling</a:t>
            </a:r>
            <a:r>
              <a:rPr lang="tr-TR" sz="2000" dirty="0" smtClean="0">
                <a:solidFill>
                  <a:srgbClr val="FF0000"/>
                </a:solidFill>
              </a:rPr>
              <a:t> &amp; 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PEM </a:t>
            </a:r>
            <a:r>
              <a:rPr lang="tr-TR" dirty="0" err="1" smtClean="0"/>
              <a:t>Electrolyser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Electric</a:t>
            </a:r>
            <a:r>
              <a:rPr lang="tr-TR" dirty="0" smtClean="0"/>
              <a:t> </a:t>
            </a:r>
            <a:r>
              <a:rPr lang="tr-TR" dirty="0" err="1" smtClean="0"/>
              <a:t>Heat</a:t>
            </a:r>
            <a:r>
              <a:rPr lang="tr-TR" dirty="0" smtClean="0"/>
              <a:t> </a:t>
            </a:r>
            <a:r>
              <a:rPr lang="tr-TR" dirty="0" err="1" smtClean="0"/>
              <a:t>Pump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Analysis (</a:t>
            </a:r>
            <a:r>
              <a:rPr lang="tr-TR" dirty="0" err="1" smtClean="0"/>
              <a:t>Scenarios</a:t>
            </a:r>
            <a:r>
              <a:rPr lang="tr-TR" dirty="0" smtClean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/>
              <a:t>Adjustable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Level </a:t>
            </a:r>
            <a:r>
              <a:rPr lang="tr-TR" dirty="0" smtClean="0"/>
              <a:t>Controller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Co-simulation</a:t>
            </a:r>
            <a:r>
              <a:rPr lang="tr-TR" dirty="0" smtClean="0"/>
              <a:t> </a:t>
            </a:r>
            <a:r>
              <a:rPr lang="tr-TR" dirty="0" err="1" smtClean="0"/>
              <a:t>Setup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>
                <a:solidFill>
                  <a:srgbClr val="FF0000"/>
                </a:solidFill>
              </a:rPr>
              <a:t>Results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10907"/>
            <a:ext cx="7106464" cy="519445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- MES Analysis</a:t>
            </a:r>
            <a:endParaRPr lang="en-GB" sz="2800" dirty="0"/>
          </a:p>
        </p:txBody>
      </p:sp>
      <p:pic>
        <p:nvPicPr>
          <p:cNvPr id="7170" name="Picture 2" descr="C:\Users\Caner\Desktop\Multi-Energy-Systems-Thesis-Project\Figures\Python Figures\Figures\flexibledemandof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42" y="754000"/>
            <a:ext cx="7385640" cy="36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Düz Ok Bağlayıcısı 13"/>
          <p:cNvCxnSpPr/>
          <p:nvPr/>
        </p:nvCxnSpPr>
        <p:spPr>
          <a:xfrm>
            <a:off x="2578608" y="428548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4736592" y="4285488"/>
            <a:ext cx="1438656" cy="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297936" y="4285488"/>
            <a:ext cx="1438656" cy="0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6175248" y="4285488"/>
            <a:ext cx="1438656" cy="0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7613904" y="428548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1587"/>
            <a:ext cx="7106464" cy="294628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P2X Model </a:t>
            </a:r>
            <a:r>
              <a:rPr lang="tr-TR" sz="2800" dirty="0" err="1" smtClean="0"/>
              <a:t>Comparison</a:t>
            </a:r>
            <a:r>
              <a:rPr lang="tr-TR" sz="2800" dirty="0" smtClean="0"/>
              <a:t> </a:t>
            </a:r>
            <a:endParaRPr lang="en-GB" sz="2800" dirty="0"/>
          </a:p>
        </p:txBody>
      </p:sp>
      <p:pic>
        <p:nvPicPr>
          <p:cNvPr id="1026" name="Picture 2" descr="C:\Users\Caner\Desktop\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1" y="368017"/>
            <a:ext cx="7146756" cy="47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449421" y="357972"/>
            <a:ext cx="126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smtClean="0">
                <a:solidFill>
                  <a:srgbClr val="FF0000"/>
                </a:solidFill>
              </a:rPr>
              <a:t>T = 13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022799" y="2755757"/>
            <a:ext cx="2529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err="1" smtClean="0">
                <a:solidFill>
                  <a:srgbClr val="FF0000"/>
                </a:solidFill>
              </a:rPr>
              <a:t>Max</a:t>
            </a:r>
            <a:r>
              <a:rPr lang="tr-TR" sz="1100" b="1" dirty="0" smtClean="0">
                <a:solidFill>
                  <a:srgbClr val="FF0000"/>
                </a:solidFill>
              </a:rPr>
              <a:t> </a:t>
            </a:r>
            <a:r>
              <a:rPr lang="en-GB" sz="1100" b="1" dirty="0" smtClean="0">
                <a:solidFill>
                  <a:srgbClr val="FF0000"/>
                </a:solidFill>
              </a:rPr>
              <a:t>∆</a:t>
            </a:r>
            <a:r>
              <a:rPr lang="tr-TR" sz="1100" b="1" dirty="0" smtClean="0">
                <a:solidFill>
                  <a:srgbClr val="FF0000"/>
                </a:solidFill>
              </a:rPr>
              <a:t>COP</a:t>
            </a:r>
            <a:r>
              <a:rPr lang="tr-TR" sz="1100" b="1" baseline="-25000" dirty="0" smtClean="0">
                <a:solidFill>
                  <a:srgbClr val="FF0000"/>
                </a:solidFill>
              </a:rPr>
              <a:t>AB</a:t>
            </a:r>
            <a:r>
              <a:rPr lang="tr-TR" sz="1100" b="1" dirty="0" smtClean="0">
                <a:solidFill>
                  <a:srgbClr val="FF0000"/>
                </a:solidFill>
              </a:rPr>
              <a:t> = 1.4</a:t>
            </a:r>
          </a:p>
          <a:p>
            <a:r>
              <a:rPr lang="tr-TR" sz="1100" b="1" dirty="0" err="1">
                <a:solidFill>
                  <a:srgbClr val="FF0000"/>
                </a:solidFill>
              </a:rPr>
              <a:t>Max</a:t>
            </a:r>
            <a:r>
              <a:rPr lang="tr-TR" sz="1100" b="1" dirty="0">
                <a:solidFill>
                  <a:srgbClr val="FF0000"/>
                </a:solidFill>
              </a:rPr>
              <a:t> </a:t>
            </a:r>
            <a:r>
              <a:rPr lang="en-GB" sz="1100" b="1" dirty="0">
                <a:solidFill>
                  <a:srgbClr val="FF0000"/>
                </a:solidFill>
              </a:rPr>
              <a:t>∆</a:t>
            </a:r>
            <a:r>
              <a:rPr lang="tr-TR" sz="1100" b="1" dirty="0">
                <a:solidFill>
                  <a:srgbClr val="FF0000"/>
                </a:solidFill>
              </a:rPr>
              <a:t>COP</a:t>
            </a:r>
            <a:r>
              <a:rPr lang="tr-TR" sz="1100" b="1" baseline="-25000" dirty="0">
                <a:solidFill>
                  <a:srgbClr val="FF0000"/>
                </a:solidFill>
              </a:rPr>
              <a:t>BC</a:t>
            </a:r>
            <a:r>
              <a:rPr lang="tr-TR" sz="1100" b="1" dirty="0">
                <a:solidFill>
                  <a:srgbClr val="FF0000"/>
                </a:solidFill>
              </a:rPr>
              <a:t> = </a:t>
            </a:r>
            <a:r>
              <a:rPr lang="tr-TR" sz="1100" b="1" dirty="0" smtClean="0">
                <a:solidFill>
                  <a:srgbClr val="FF0000"/>
                </a:solidFill>
              </a:rPr>
              <a:t>3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449421" y="2755758"/>
            <a:ext cx="159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tr-TR" sz="1400" b="1" dirty="0" smtClean="0">
                <a:solidFill>
                  <a:srgbClr val="FF0000"/>
                </a:solidFill>
              </a:rPr>
              <a:t> = 0.6%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013211" y="368017"/>
            <a:ext cx="126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smtClean="0">
                <a:solidFill>
                  <a:srgbClr val="FF0000"/>
                </a:solidFill>
              </a:rPr>
              <a:t>T = </a:t>
            </a:r>
            <a:r>
              <a:rPr lang="tr-TR" sz="1400" b="1" dirty="0" smtClean="0">
                <a:solidFill>
                  <a:srgbClr val="FF0000"/>
                </a:solidFill>
              </a:rPr>
              <a:t>7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0"/>
            <a:ext cx="7106464" cy="510301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P2X Model </a:t>
            </a:r>
            <a:r>
              <a:rPr lang="tr-TR" sz="2800" dirty="0" err="1" smtClean="0"/>
              <a:t>Comparison</a:t>
            </a:r>
            <a:r>
              <a:rPr lang="tr-TR" sz="2800" dirty="0" smtClean="0"/>
              <a:t> </a:t>
            </a:r>
            <a:endParaRPr lang="en-GB" sz="2800" dirty="0"/>
          </a:p>
        </p:txBody>
      </p:sp>
      <p:pic>
        <p:nvPicPr>
          <p:cNvPr id="9219" name="Picture 3" descr="C:\Users\Caner\Desktop\Multi-Energy-Systems-Thesis-Project\Figures\Python Figures\Figures\Pload_p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70" y="1274976"/>
            <a:ext cx="4042211" cy="26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Caner\Desktop\Multi-Energy-Systems-Thesis-Project\Figures\Python Figures\Figures\Pload_p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28" y="1281286"/>
            <a:ext cx="4023278" cy="26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706842" y="984703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>
                <a:solidFill>
                  <a:srgbClr val="FF0000"/>
                </a:solidFill>
              </a:rPr>
              <a:t>P</a:t>
            </a:r>
            <a:r>
              <a:rPr lang="tr-TR" sz="1400" b="1" dirty="0" smtClean="0">
                <a:solidFill>
                  <a:srgbClr val="FF0000"/>
                </a:solidFill>
              </a:rPr>
              <a:t> = 0.4 MW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055297" y="907758"/>
            <a:ext cx="174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solidFill>
                  <a:srgbClr val="FF0000"/>
                </a:solidFill>
              </a:rPr>
              <a:t>Max</a:t>
            </a:r>
            <a:r>
              <a:rPr lang="tr-TR" sz="1200" b="1" dirty="0" smtClean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∆</a:t>
            </a:r>
            <a:r>
              <a:rPr lang="tr-TR" sz="1200" b="1" dirty="0" smtClean="0">
                <a:solidFill>
                  <a:srgbClr val="FF0000"/>
                </a:solidFill>
              </a:rPr>
              <a:t>P</a:t>
            </a:r>
            <a:r>
              <a:rPr lang="tr-TR" sz="1200" b="1" baseline="-25000" dirty="0" smtClean="0">
                <a:solidFill>
                  <a:srgbClr val="FF0000"/>
                </a:solidFill>
              </a:rPr>
              <a:t>AB</a:t>
            </a:r>
            <a:r>
              <a:rPr lang="tr-TR" sz="1200" b="1" dirty="0" smtClean="0">
                <a:solidFill>
                  <a:srgbClr val="FF0000"/>
                </a:solidFill>
              </a:rPr>
              <a:t> = 9 MW</a:t>
            </a:r>
          </a:p>
          <a:p>
            <a:r>
              <a:rPr lang="tr-TR" sz="1200" b="1" dirty="0" err="1">
                <a:solidFill>
                  <a:srgbClr val="FF0000"/>
                </a:solidFill>
              </a:rPr>
              <a:t>Max</a:t>
            </a:r>
            <a:r>
              <a:rPr lang="tr-TR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>
                <a:solidFill>
                  <a:srgbClr val="FF0000"/>
                </a:solidFill>
              </a:rPr>
              <a:t>∆</a:t>
            </a:r>
            <a:r>
              <a:rPr lang="tr-TR" sz="1200" b="1" dirty="0">
                <a:solidFill>
                  <a:srgbClr val="FF0000"/>
                </a:solidFill>
              </a:rPr>
              <a:t>P</a:t>
            </a:r>
            <a:r>
              <a:rPr lang="tr-TR" sz="1200" b="1" baseline="-25000" dirty="0">
                <a:solidFill>
                  <a:srgbClr val="FF0000"/>
                </a:solidFill>
              </a:rPr>
              <a:t>BC</a:t>
            </a:r>
            <a:r>
              <a:rPr lang="tr-TR" sz="1200" b="1" dirty="0">
                <a:solidFill>
                  <a:srgbClr val="FF0000"/>
                </a:solidFill>
              </a:rPr>
              <a:t> = 19 </a:t>
            </a:r>
            <a:r>
              <a:rPr lang="tr-TR" sz="1200" b="1" dirty="0" smtClean="0">
                <a:solidFill>
                  <a:srgbClr val="FF0000"/>
                </a:solidFill>
              </a:rPr>
              <a:t>MW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/>
              <a:t>[1]	Jens </a:t>
            </a:r>
            <a:r>
              <a:rPr lang="en-GB" sz="1200" dirty="0" err="1"/>
              <a:t>Weibezahn</a:t>
            </a:r>
            <a:r>
              <a:rPr lang="en-GB" sz="1200" dirty="0"/>
              <a:t>.  Data Documentation 92:  Electricity, Heat, and Gas Sector Data for </a:t>
            </a:r>
            <a:r>
              <a:rPr lang="en-GB" sz="1200" dirty="0" err="1"/>
              <a:t>Modeling</a:t>
            </a:r>
            <a:r>
              <a:rPr lang="en-GB" sz="1200" dirty="0"/>
              <a:t> the </a:t>
            </a:r>
            <a:r>
              <a:rPr lang="en-GB" sz="1200" dirty="0" err="1" smtClean="0"/>
              <a:t>Ger</a:t>
            </a:r>
            <a:r>
              <a:rPr lang="en-GB" sz="1200" dirty="0" smtClean="0"/>
              <a:t>-</a:t>
            </a:r>
            <a:r>
              <a:rPr lang="tr-TR" sz="1200" dirty="0"/>
              <a:t>	</a:t>
            </a:r>
            <a:r>
              <a:rPr lang="en-GB" sz="1200" dirty="0" smtClean="0"/>
              <a:t>man </a:t>
            </a:r>
            <a:r>
              <a:rPr lang="en-GB" sz="1200" dirty="0" err="1"/>
              <a:t>System.DIW</a:t>
            </a:r>
            <a:r>
              <a:rPr lang="en-GB" sz="1200" dirty="0"/>
              <a:t> Berlin, 2017, (ISSN 1861-1532), 2017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</a:t>
            </a:r>
            <a:r>
              <a:rPr lang="en-GB" sz="1200" dirty="0"/>
              <a:t>Stefan </a:t>
            </a:r>
            <a:r>
              <a:rPr lang="en-GB" sz="1200" dirty="0" err="1"/>
              <a:t>Pfenninger</a:t>
            </a:r>
            <a:r>
              <a:rPr lang="en-GB" sz="1200" dirty="0"/>
              <a:t> and Iain </a:t>
            </a:r>
            <a:r>
              <a:rPr lang="en-GB" sz="1200" dirty="0" err="1"/>
              <a:t>Staffell</a:t>
            </a:r>
            <a:r>
              <a:rPr lang="en-GB" sz="1200" dirty="0"/>
              <a:t>. URL </a:t>
            </a:r>
            <a:r>
              <a:rPr lang="en-GB" sz="1200" dirty="0">
                <a:hlinkClick r:id="rId2"/>
              </a:rPr>
              <a:t>http://www.renewables.ninja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de-DE" sz="1200" dirty="0" smtClean="0"/>
              <a:t>B</a:t>
            </a:r>
            <a:r>
              <a:rPr lang="de-DE" sz="1200" dirty="0"/>
              <a:t>. Felten, J. P. </a:t>
            </a:r>
            <a:r>
              <a:rPr lang="de-DE" sz="1200" dirty="0" err="1"/>
              <a:t>Baginski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C. Weber, “KWK-Mindest- und Maximaleinspeisung - Die </a:t>
            </a:r>
            <a:r>
              <a:rPr lang="de-DE" sz="1200" dirty="0" err="1"/>
              <a:t>Erzeu</a:t>
            </a:r>
            <a:r>
              <a:rPr lang="de-DE" sz="1200" dirty="0"/>
              <a:t>- </a:t>
            </a:r>
            <a:r>
              <a:rPr lang="de-DE" sz="1200" dirty="0" err="1"/>
              <a:t>gung</a:t>
            </a:r>
            <a:r>
              <a:rPr lang="de-DE" sz="1200" dirty="0"/>
              <a:t> von </a:t>
            </a:r>
            <a:r>
              <a:rPr lang="tr-TR" sz="1200" dirty="0" smtClean="0"/>
              <a:t>	</a:t>
            </a:r>
            <a:r>
              <a:rPr lang="de-DE" sz="1200" dirty="0" smtClean="0"/>
              <a:t>Zeitreihen </a:t>
            </a:r>
            <a:r>
              <a:rPr lang="de-DE" sz="1200" dirty="0"/>
              <a:t>für die Energiesystemmodellierung,” </a:t>
            </a:r>
            <a:r>
              <a:rPr lang="de-DE" sz="1200" dirty="0" err="1"/>
              <a:t>no</a:t>
            </a:r>
            <a:r>
              <a:rPr lang="de-DE" sz="1200" dirty="0"/>
              <a:t>. 10, 2017</a:t>
            </a:r>
            <a:r>
              <a:rPr lang="de-DE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4</a:t>
            </a:r>
            <a:r>
              <a:rPr lang="en-GB" sz="1200" dirty="0" smtClean="0"/>
              <a:t>]</a:t>
            </a:r>
            <a:r>
              <a:rPr lang="en-GB" sz="1200" dirty="0"/>
              <a:t>	A. </a:t>
            </a:r>
            <a:r>
              <a:rPr lang="en-GB" sz="1200" dirty="0" err="1"/>
              <a:t>Bloess</a:t>
            </a:r>
            <a:r>
              <a:rPr lang="en-GB" sz="1200" dirty="0"/>
              <a:t>, W. P. </a:t>
            </a:r>
            <a:r>
              <a:rPr lang="en-GB" sz="1200" dirty="0" err="1"/>
              <a:t>Schill</a:t>
            </a:r>
            <a:r>
              <a:rPr lang="en-GB" sz="1200" dirty="0"/>
              <a:t>, and A. </a:t>
            </a:r>
            <a:r>
              <a:rPr lang="en-GB" sz="1200" dirty="0" err="1"/>
              <a:t>Zerrahn</a:t>
            </a:r>
            <a:r>
              <a:rPr lang="en-GB" sz="1200" dirty="0"/>
              <a:t>, “Power-to-heat for renewable energy integration: A review of </a:t>
            </a:r>
            <a:r>
              <a:rPr lang="tr-TR" sz="1200" dirty="0" smtClean="0"/>
              <a:t>	</a:t>
            </a:r>
            <a:r>
              <a:rPr lang="en-GB" sz="1200" dirty="0" smtClean="0"/>
              <a:t>technologies</a:t>
            </a:r>
            <a:r>
              <a:rPr lang="en-GB" sz="1200" dirty="0"/>
              <a:t>, </a:t>
            </a:r>
            <a:r>
              <a:rPr lang="en-GB" sz="1200" dirty="0" err="1"/>
              <a:t>modeling</a:t>
            </a:r>
            <a:r>
              <a:rPr lang="en-GB" sz="1200" dirty="0"/>
              <a:t> approaches, and flexibility potentials,” </a:t>
            </a:r>
            <a:r>
              <a:rPr lang="en-GB" sz="1200" i="1" dirty="0"/>
              <a:t>Appl. Energy</a:t>
            </a:r>
            <a:r>
              <a:rPr lang="en-GB" sz="1200" dirty="0"/>
              <a:t>, vol. 212, no. August 2017,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1611–1626, 2018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5</a:t>
            </a:r>
            <a:r>
              <a:rPr lang="en-GB" sz="1200" dirty="0" smtClean="0"/>
              <a:t>]</a:t>
            </a:r>
            <a:r>
              <a:rPr lang="en-GB" sz="1200" dirty="0"/>
              <a:t>	J. Webster and C. Bode, “Implementation of a Non-Discretized Multiphysics PEM </a:t>
            </a:r>
            <a:r>
              <a:rPr lang="en-GB" sz="1200" dirty="0" err="1"/>
              <a:t>Electrolyzer</a:t>
            </a:r>
            <a:r>
              <a:rPr lang="en-GB" sz="1200" dirty="0"/>
              <a:t> Model in </a:t>
            </a:r>
            <a:r>
              <a:rPr lang="tr-TR" sz="1200" dirty="0" smtClean="0"/>
              <a:t>	</a:t>
            </a:r>
            <a:r>
              <a:rPr lang="en-GB" sz="1200" dirty="0" err="1" smtClean="0"/>
              <a:t>Modelica</a:t>
            </a:r>
            <a:r>
              <a:rPr lang="en-GB" sz="1200" dirty="0"/>
              <a:t>,” </a:t>
            </a:r>
            <a:r>
              <a:rPr lang="en-GB" sz="1200" i="1" dirty="0"/>
              <a:t>Proc. 13th Int. Model. Conf. Regensburg, Ger. March 4–6, 2019</a:t>
            </a:r>
            <a:r>
              <a:rPr lang="en-GB" sz="1200" dirty="0"/>
              <a:t>, vol. 157, pp. 833–840,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6</a:t>
            </a:r>
            <a:r>
              <a:rPr lang="en-GB" sz="1200" dirty="0" smtClean="0"/>
              <a:t>]</a:t>
            </a:r>
            <a:r>
              <a:rPr lang="en-GB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GB" sz="1200" dirty="0" smtClean="0"/>
              <a:t>energy </a:t>
            </a:r>
            <a:r>
              <a:rPr lang="en-GB" sz="1200" dirty="0"/>
              <a:t>system with 100% renewables,” </a:t>
            </a:r>
            <a:r>
              <a:rPr lang="en-GB" sz="1200" i="1" dirty="0"/>
              <a:t>Energy Procedia</a:t>
            </a:r>
            <a:r>
              <a:rPr lang="en-GB" sz="1200" dirty="0"/>
              <a:t>, vol. 155, pp. 412–430, 2018.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-89952"/>
            <a:ext cx="7591928" cy="713932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Introduction</a:t>
            </a:r>
            <a:r>
              <a:rPr lang="tr-TR" sz="3200" dirty="0" smtClean="0"/>
              <a:t> - </a:t>
            </a:r>
            <a:r>
              <a:rPr lang="tr-TR" sz="3200" dirty="0" err="1" smtClean="0"/>
              <a:t>Research</a:t>
            </a:r>
            <a:r>
              <a:rPr lang="tr-TR" sz="3200" dirty="0" smtClean="0"/>
              <a:t> Problem</a:t>
            </a:r>
            <a:endParaRPr lang="en-US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81826" y="470091"/>
            <a:ext cx="7255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Variable</a:t>
            </a:r>
            <a:r>
              <a:rPr lang="en-GB" sz="1400" dirty="0" smtClean="0"/>
              <a:t> </a:t>
            </a:r>
            <a:r>
              <a:rPr lang="en-GB" sz="1400" dirty="0"/>
              <a:t>nature of </a:t>
            </a:r>
            <a:r>
              <a:rPr lang="tr-TR" sz="1400" dirty="0" err="1" smtClean="0"/>
              <a:t>renewable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sources</a:t>
            </a:r>
            <a:r>
              <a:rPr lang="en-GB" sz="1400" dirty="0" smtClean="0"/>
              <a:t> </a:t>
            </a:r>
            <a:r>
              <a:rPr lang="en-GB" sz="1400" dirty="0"/>
              <a:t>introduce a great challenge for grid operator to balance the electricity supply and </a:t>
            </a:r>
            <a:r>
              <a:rPr lang="en-GB" sz="1400" dirty="0" smtClean="0"/>
              <a:t>demand</a:t>
            </a: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Replacing </a:t>
            </a:r>
            <a:r>
              <a:rPr lang="en-GB" sz="1400" dirty="0"/>
              <a:t>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</a:t>
            </a:r>
            <a:r>
              <a:rPr lang="en-GB" sz="1400" dirty="0" err="1" smtClean="0"/>
              <a:t>flexib</a:t>
            </a:r>
            <a:r>
              <a:rPr lang="tr-TR" sz="1400" dirty="0" smtClean="0"/>
              <a:t>le</a:t>
            </a:r>
            <a:r>
              <a:rPr lang="en-GB" sz="1400" dirty="0" smtClean="0"/>
              <a:t> </a:t>
            </a:r>
            <a:r>
              <a:rPr lang="tr-TR" sz="1400" dirty="0" err="1" smtClean="0"/>
              <a:t>multi-energy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systems</a:t>
            </a:r>
            <a:endParaRPr lang="tr-TR" sz="1400" dirty="0"/>
          </a:p>
          <a:p>
            <a:pPr algn="just"/>
            <a:endParaRPr lang="tr-T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D</a:t>
            </a:r>
            <a:r>
              <a:rPr lang="en-GB" sz="1400" dirty="0" err="1" smtClean="0"/>
              <a:t>ue</a:t>
            </a:r>
            <a:r>
              <a:rPr lang="en-GB" sz="1400" dirty="0" smtClean="0"/>
              <a:t> </a:t>
            </a:r>
            <a:r>
              <a:rPr lang="en-GB" sz="1400" dirty="0"/>
              <a:t>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</a:t>
            </a:r>
            <a:r>
              <a:rPr lang="tr-TR" sz="1400" dirty="0" smtClean="0"/>
              <a:t> (</a:t>
            </a:r>
            <a:r>
              <a:rPr lang="en-GB" sz="1400" dirty="0"/>
              <a:t>constant </a:t>
            </a:r>
            <a:r>
              <a:rPr lang="tr-TR" sz="1400" dirty="0" smtClean="0"/>
              <a:t>/ </a:t>
            </a:r>
            <a:r>
              <a:rPr lang="en-GB" sz="1400" dirty="0" smtClean="0"/>
              <a:t>linear </a:t>
            </a:r>
            <a:r>
              <a:rPr lang="en-GB" sz="1400" dirty="0"/>
              <a:t>relation between </a:t>
            </a:r>
            <a:r>
              <a:rPr lang="en-GB" sz="1400" dirty="0" smtClean="0"/>
              <a:t> </a:t>
            </a:r>
            <a:r>
              <a:rPr lang="en-GB" sz="1400" dirty="0"/>
              <a:t>power input and energy output</a:t>
            </a:r>
            <a:r>
              <a:rPr lang="tr-TR" sz="1400" dirty="0" smtClean="0"/>
              <a:t>)</a:t>
            </a:r>
            <a:r>
              <a:rPr lang="en-GB" sz="1400" dirty="0" smtClean="0"/>
              <a:t>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</a:t>
            </a:r>
            <a:r>
              <a:rPr lang="tr-TR" sz="1400" dirty="0" smtClean="0"/>
              <a:t>P2X</a:t>
            </a:r>
            <a:r>
              <a:rPr lang="en-GB" sz="1400" dirty="0" smtClean="0"/>
              <a:t>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</a:t>
            </a:r>
            <a:endParaRPr lang="tr-TR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Correct efficiency </a:t>
            </a:r>
            <a:r>
              <a:rPr lang="en-GB" sz="1400" dirty="0" smtClean="0"/>
              <a:t>characterization</a:t>
            </a:r>
            <a:r>
              <a:rPr lang="tr-TR" sz="1400" dirty="0" smtClean="0"/>
              <a:t> of P2X</a:t>
            </a:r>
            <a:r>
              <a:rPr lang="en-GB" sz="1400" dirty="0" smtClean="0"/>
              <a:t> </a:t>
            </a:r>
            <a:r>
              <a:rPr lang="en-GB" sz="1400" dirty="0"/>
              <a:t>is crucial to </a:t>
            </a:r>
            <a:r>
              <a:rPr lang="en-GB" sz="1400" dirty="0" smtClean="0"/>
              <a:t>understand flexibility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en-GB" sz="1400" dirty="0"/>
              <a:t>Inaccurate flexibility analysis of P2X 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I</a:t>
            </a:r>
            <a:r>
              <a:rPr lang="en-GB" sz="1400" dirty="0" smtClean="0"/>
              <a:t>n </a:t>
            </a:r>
            <a:r>
              <a:rPr lang="en-GB" sz="1400" dirty="0"/>
              <a:t>order to understand MES phenomena, complex control, flexibility or energy management analysis must be implemented and this brings a trade-off between model complexity and simulation time. </a:t>
            </a:r>
            <a:r>
              <a:rPr lang="en-US" sz="1400" dirty="0" smtClean="0"/>
              <a:t>Existing </a:t>
            </a:r>
            <a:r>
              <a:rPr lang="en-US" sz="1400" dirty="0"/>
              <a:t>energy management models for MES do not consider energy cost of production (€/MWh). This results with unnecessary trading of electricity and increase in operational </a:t>
            </a:r>
            <a:r>
              <a:rPr lang="en-US" sz="1400" dirty="0" smtClean="0"/>
              <a:t>cost</a:t>
            </a:r>
            <a:r>
              <a:rPr lang="tr-TR" sz="1400" dirty="0"/>
              <a:t> </a:t>
            </a:r>
            <a:endParaRPr lang="tr-TR" sz="1400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tr-TR" sz="900" dirty="0" smtClean="0"/>
          </a:p>
        </p:txBody>
      </p:sp>
    </p:spTree>
    <p:extLst>
      <p:ext uri="{BB962C8B-B14F-4D97-AF65-F5344CB8AC3E}">
        <p14:creationId xmlns:p14="http://schemas.microsoft.com/office/powerpoint/2010/main" val="3992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17234" y="445595"/>
            <a:ext cx="7431694" cy="2799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i="1" dirty="0"/>
              <a:t>” </a:t>
            </a:r>
            <a:r>
              <a:rPr lang="en-GB" sz="1600" b="1" i="1" dirty="0"/>
              <a:t>Flexibility </a:t>
            </a:r>
            <a:r>
              <a:rPr lang="tr-TR" sz="1600" i="1" dirty="0" smtClean="0"/>
              <a:t>is</a:t>
            </a:r>
            <a:r>
              <a:rPr lang="en-GB" sz="1600" i="1" dirty="0" smtClean="0"/>
              <a:t> </a:t>
            </a:r>
            <a:r>
              <a:rPr lang="en-GB" sz="1600" i="1" dirty="0"/>
              <a:t>the ability of a component or a collection of components to </a:t>
            </a:r>
            <a:r>
              <a:rPr lang="en-GB" sz="1600" i="1" dirty="0" smtClean="0"/>
              <a:t>response</a:t>
            </a:r>
            <a:r>
              <a:rPr lang="tr-TR" sz="1600" i="1" dirty="0" smtClean="0"/>
              <a:t> </a:t>
            </a:r>
            <a:r>
              <a:rPr lang="en-GB" sz="1600" i="1" dirty="0" smtClean="0"/>
              <a:t>power fluctuations in </a:t>
            </a:r>
            <a:r>
              <a:rPr lang="en-GB" sz="1600" i="1" dirty="0"/>
              <a:t>power systems</a:t>
            </a:r>
            <a:r>
              <a:rPr lang="en-GB" sz="1600" i="1" dirty="0" smtClean="0"/>
              <a:t>.”</a:t>
            </a:r>
            <a:endParaRPr lang="tr-TR" sz="1600" i="1" dirty="0" smtClean="0"/>
          </a:p>
          <a:p>
            <a:pPr marL="0" indent="0" algn="ctr">
              <a:buNone/>
            </a:pPr>
            <a:r>
              <a:rPr lang="tr-TR" sz="1600" i="1" dirty="0" smtClean="0"/>
              <a:t/>
            </a:r>
            <a:br>
              <a:rPr lang="tr-TR" sz="1600" i="1" dirty="0" smtClean="0"/>
            </a:br>
            <a:r>
              <a:rPr lang="en-GB" sz="1600" i="1" dirty="0" smtClean="0"/>
              <a:t>” </a:t>
            </a:r>
            <a:r>
              <a:rPr lang="en-GB" sz="1600" b="1" i="1" dirty="0"/>
              <a:t>Hidden </a:t>
            </a:r>
            <a:r>
              <a:rPr lang="en-GB" sz="1600" b="1" i="1" dirty="0" smtClean="0"/>
              <a:t>flexibility </a:t>
            </a:r>
            <a:r>
              <a:rPr lang="en-GB" sz="1600" i="1" dirty="0"/>
              <a:t>is the effect </a:t>
            </a:r>
            <a:r>
              <a:rPr lang="en-GB" sz="1600" i="1" dirty="0" smtClean="0"/>
              <a:t>of</a:t>
            </a:r>
            <a:r>
              <a:rPr lang="tr-TR" sz="1600" i="1" dirty="0" smtClean="0"/>
              <a:t> </a:t>
            </a:r>
            <a:r>
              <a:rPr lang="en-GB" sz="1600" i="1" dirty="0" smtClean="0"/>
              <a:t>modelling  </a:t>
            </a:r>
            <a:r>
              <a:rPr lang="tr-TR" sz="1600" i="1" dirty="0" err="1" smtClean="0"/>
              <a:t>simplifications</a:t>
            </a:r>
            <a:r>
              <a:rPr lang="tr-TR" sz="1600" i="1" dirty="0" smtClean="0"/>
              <a:t> </a:t>
            </a:r>
            <a:r>
              <a:rPr lang="en-GB" sz="1600" i="1" dirty="0" smtClean="0"/>
              <a:t>on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flexible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load</a:t>
            </a:r>
            <a:r>
              <a:rPr lang="tr-TR" sz="1600" i="1" dirty="0" smtClean="0"/>
              <a:t> (</a:t>
            </a:r>
            <a:r>
              <a:rPr lang="tr-TR" sz="1600" i="1" dirty="0" smtClean="0"/>
              <a:t>P2X</a:t>
            </a:r>
            <a:r>
              <a:rPr lang="tr-TR" sz="1600" i="1" dirty="0" smtClean="0"/>
              <a:t>) </a:t>
            </a:r>
            <a:r>
              <a:rPr lang="tr-TR" sz="1600" i="1" dirty="0" err="1" smtClean="0"/>
              <a:t>performance</a:t>
            </a:r>
            <a:r>
              <a:rPr lang="tr-TR" sz="1600" i="1" dirty="0" smtClean="0"/>
              <a:t> </a:t>
            </a:r>
            <a:r>
              <a:rPr lang="en-GB" sz="1600" i="1" dirty="0" smtClean="0"/>
              <a:t>.”</a:t>
            </a:r>
            <a:endParaRPr lang="tr-TR" sz="1600" i="1" dirty="0" smtClean="0"/>
          </a:p>
          <a:p>
            <a:pPr marL="0" indent="0" algn="ctr">
              <a:buNone/>
            </a:pPr>
            <a:r>
              <a:rPr lang="tr-TR" sz="1600" i="1" dirty="0" smtClean="0"/>
              <a:t/>
            </a:r>
            <a:br>
              <a:rPr lang="tr-TR" sz="1600" i="1" dirty="0" smtClean="0"/>
            </a:br>
            <a:r>
              <a:rPr lang="en-GB" sz="1600" i="1" dirty="0" smtClean="0"/>
              <a:t>” </a:t>
            </a:r>
            <a:r>
              <a:rPr lang="en-GB" sz="1600" b="1" i="1" dirty="0"/>
              <a:t>Optimal deployment of </a:t>
            </a:r>
            <a:r>
              <a:rPr lang="en-GB" sz="1600" b="1" i="1" dirty="0" smtClean="0"/>
              <a:t>flexibility</a:t>
            </a:r>
            <a:r>
              <a:rPr lang="en-GB" sz="1600" i="1" dirty="0" smtClean="0"/>
              <a:t> </a:t>
            </a:r>
            <a:r>
              <a:rPr lang="en-GB" sz="1600" i="1" dirty="0"/>
              <a:t>is the energy management strategies of flexible loads in order </a:t>
            </a:r>
            <a:r>
              <a:rPr lang="en-GB" sz="1600" i="1" dirty="0" smtClean="0"/>
              <a:t>to</a:t>
            </a:r>
            <a:r>
              <a:rPr lang="tr-TR" sz="1600" i="1" dirty="0" smtClean="0"/>
              <a:t> </a:t>
            </a:r>
            <a:r>
              <a:rPr lang="en-GB" sz="1600" i="1" dirty="0" smtClean="0"/>
              <a:t>make </a:t>
            </a:r>
            <a:r>
              <a:rPr lang="en-GB" sz="1600" i="1" dirty="0"/>
              <a:t>the optimal use of them in a multi-energy system</a:t>
            </a:r>
            <a:r>
              <a:rPr lang="en-GB" sz="1600" i="1" dirty="0" smtClean="0"/>
              <a:t>.”</a:t>
            </a:r>
            <a:endParaRPr lang="tr-TR" sz="16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568034" y="-71912"/>
            <a:ext cx="7380894" cy="55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3200" dirty="0" err="1"/>
              <a:t>Introduction</a:t>
            </a:r>
            <a:r>
              <a:rPr lang="tr-TR" sz="3200" dirty="0"/>
              <a:t> - </a:t>
            </a:r>
            <a:r>
              <a:rPr lang="tr-TR" sz="3200" dirty="0" err="1"/>
              <a:t>Flexibility</a:t>
            </a:r>
            <a:endParaRPr lang="en-US" sz="3200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501606"/>
            <a:ext cx="159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RE</a:t>
            </a:r>
            <a:r>
              <a:rPr lang="en-GB" sz="900" dirty="0" smtClean="0"/>
              <a:t>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/>
              <a:t>E</a:t>
            </a:r>
            <a:r>
              <a:rPr lang="tr-TR" sz="900" dirty="0" err="1" smtClean="0"/>
              <a:t>nergy</a:t>
            </a:r>
            <a:endParaRPr lang="en-GB" sz="900" dirty="0"/>
          </a:p>
          <a:p>
            <a:r>
              <a:rPr lang="tr-TR" sz="900" dirty="0" smtClean="0"/>
              <a:t>P2X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86" y="2856905"/>
            <a:ext cx="3544789" cy="189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829481" y="4733154"/>
            <a:ext cx="4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/>
              <a:t>A</a:t>
            </a:r>
            <a:r>
              <a:rPr lang="tr-TR" sz="1000" dirty="0" smtClean="0"/>
              <a:t>n</a:t>
            </a:r>
            <a:r>
              <a:rPr lang="en-GB" sz="1000" dirty="0" smtClean="0"/>
              <a:t> </a:t>
            </a:r>
            <a:r>
              <a:rPr lang="en-GB" sz="1000" dirty="0"/>
              <a:t>exemplary flexible load measure with the corresponding </a:t>
            </a:r>
            <a:r>
              <a:rPr lang="en-GB" sz="1000" dirty="0" smtClean="0"/>
              <a:t>parameters</a:t>
            </a:r>
            <a:r>
              <a:rPr lang="tr-TR" sz="1000" dirty="0" smtClean="0"/>
              <a:t> [1]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33" y="-182880"/>
            <a:ext cx="6948241" cy="842249"/>
          </a:xfrm>
        </p:spPr>
        <p:txBody>
          <a:bodyPr>
            <a:normAutofit/>
          </a:bodyPr>
          <a:lstStyle/>
          <a:p>
            <a:r>
              <a:rPr lang="tr-TR" sz="3200" dirty="0" err="1"/>
              <a:t>Introduction</a:t>
            </a:r>
            <a:r>
              <a:rPr lang="tr-TR" sz="3200" dirty="0"/>
              <a:t> - </a:t>
            </a:r>
            <a:r>
              <a:rPr lang="tr-TR" sz="3200" dirty="0" err="1"/>
              <a:t>Research</a:t>
            </a:r>
            <a:r>
              <a:rPr lang="tr-TR" sz="3200" dirty="0"/>
              <a:t> </a:t>
            </a:r>
            <a:r>
              <a:rPr lang="tr-TR" sz="3200" dirty="0" err="1"/>
              <a:t>Questions</a:t>
            </a:r>
            <a:endParaRPr lang="en-US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09053" y="470357"/>
            <a:ext cx="7326085" cy="290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</a:t>
            </a:r>
            <a:r>
              <a:rPr lang="en-US" sz="1200" dirty="0" smtClean="0">
                <a:solidFill>
                  <a:srgbClr val="000000"/>
                </a:solidFill>
                <a:ea typeface="Calibri"/>
                <a:cs typeface="Times New Roman"/>
              </a:rPr>
              <a:t>renewable</a:t>
            </a:r>
            <a:r>
              <a:rPr lang="tr-TR" sz="12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 smtClean="0">
                <a:solidFill>
                  <a:srgbClr val="000000"/>
                </a:solidFill>
                <a:ea typeface="Calibri"/>
                <a:cs typeface="Times New Roman"/>
              </a:rPr>
              <a:t>energy</a:t>
            </a:r>
            <a:r>
              <a:rPr lang="tr-TR" sz="12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 smtClean="0">
                <a:solidFill>
                  <a:srgbClr val="000000"/>
                </a:solidFill>
                <a:ea typeface="Calibri"/>
                <a:cs typeface="Times New Roman"/>
              </a:rPr>
              <a:t>sources</a:t>
            </a:r>
            <a:r>
              <a:rPr lang="en-US" sz="12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in </a:t>
            </a:r>
            <a:r>
              <a:rPr lang="en-US" sz="1200" dirty="0" smtClean="0">
                <a:solidFill>
                  <a:srgbClr val="000000"/>
                </a:solidFill>
                <a:ea typeface="Calibri"/>
                <a:cs typeface="Times New Roman"/>
              </a:rPr>
              <a:t>MES?</a:t>
            </a:r>
            <a:endParaRPr lang="en-GB" sz="12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What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is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amount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of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excess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RE (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flexible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capacity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) in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industrial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area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P2X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option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has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best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performance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for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grid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and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most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profit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for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P2X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owner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2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What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is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essential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to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model in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order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to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describe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potential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as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precisely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as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possible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assumptions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can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made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and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physical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effects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considered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What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modelling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considerations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for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accurate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results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1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tr-TR" sz="1200" dirty="0" smtClean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200" dirty="0" err="1" smtClean="0">
                <a:ea typeface="Calibri"/>
                <a:cs typeface="Times New Roman"/>
              </a:rPr>
              <a:t>What</a:t>
            </a:r>
            <a:r>
              <a:rPr lang="tr-TR" sz="1200" dirty="0" smtClean="0">
                <a:ea typeface="Calibri"/>
                <a:cs typeface="Times New Roman"/>
              </a:rPr>
              <a:t> </a:t>
            </a:r>
            <a:r>
              <a:rPr lang="tr-TR" sz="1200" dirty="0" err="1">
                <a:ea typeface="Calibri"/>
                <a:cs typeface="Times New Roman"/>
              </a:rPr>
              <a:t>should</a:t>
            </a:r>
            <a:r>
              <a:rPr lang="tr-TR" sz="1200" dirty="0">
                <a:ea typeface="Calibri"/>
                <a:cs typeface="Times New Roman"/>
              </a:rPr>
              <a:t> be </a:t>
            </a:r>
            <a:r>
              <a:rPr lang="tr-TR" sz="1200" dirty="0" err="1">
                <a:ea typeface="Calibri"/>
                <a:cs typeface="Times New Roman"/>
              </a:rPr>
              <a:t>the</a:t>
            </a:r>
            <a:r>
              <a:rPr lang="tr-TR" sz="1200" dirty="0">
                <a:ea typeface="Calibri"/>
                <a:cs typeface="Times New Roman"/>
              </a:rPr>
              <a:t> </a:t>
            </a:r>
            <a:r>
              <a:rPr lang="tr-TR" sz="1200" dirty="0" err="1">
                <a:ea typeface="Calibri"/>
                <a:cs typeface="Times New Roman"/>
              </a:rPr>
              <a:t>energy</a:t>
            </a:r>
            <a:r>
              <a:rPr lang="tr-TR" sz="1200" dirty="0">
                <a:ea typeface="Calibri"/>
                <a:cs typeface="Times New Roman"/>
              </a:rPr>
              <a:t> </a:t>
            </a:r>
            <a:r>
              <a:rPr lang="tr-TR" sz="1200" dirty="0" err="1">
                <a:ea typeface="Calibri"/>
                <a:cs typeface="Times New Roman"/>
              </a:rPr>
              <a:t>management</a:t>
            </a:r>
            <a:r>
              <a:rPr lang="tr-TR" sz="1200" dirty="0">
                <a:ea typeface="Calibri"/>
                <a:cs typeface="Times New Roman"/>
              </a:rPr>
              <a:t> </a:t>
            </a:r>
            <a:r>
              <a:rPr lang="tr-TR" sz="1200" dirty="0" err="1">
                <a:ea typeface="Calibri"/>
                <a:cs typeface="Times New Roman"/>
              </a:rPr>
              <a:t>strategy</a:t>
            </a:r>
            <a:r>
              <a:rPr lang="tr-TR" sz="1200" dirty="0">
                <a:ea typeface="Calibri"/>
                <a:cs typeface="Times New Roman"/>
              </a:rPr>
              <a:t> of MES </a:t>
            </a:r>
            <a:r>
              <a:rPr lang="tr-TR" sz="1200" dirty="0" err="1" smtClean="0">
                <a:ea typeface="Calibri"/>
                <a:cs typeface="Times New Roman"/>
              </a:rPr>
              <a:t>for</a:t>
            </a:r>
            <a:r>
              <a:rPr lang="tr-TR" sz="1200" dirty="0" smtClean="0">
                <a:ea typeface="Calibri"/>
                <a:cs typeface="Times New Roman"/>
              </a:rPr>
              <a:t> </a:t>
            </a:r>
            <a:r>
              <a:rPr lang="tr-TR" sz="1200" dirty="0" err="1" smtClean="0">
                <a:ea typeface="Calibri"/>
                <a:cs typeface="Times New Roman"/>
              </a:rPr>
              <a:t>the</a:t>
            </a:r>
            <a:r>
              <a:rPr lang="tr-TR" sz="1200" dirty="0" smtClean="0">
                <a:ea typeface="Calibri"/>
                <a:cs typeface="Times New Roman"/>
              </a:rPr>
              <a:t> </a:t>
            </a:r>
            <a:r>
              <a:rPr lang="tr-TR" sz="1200" dirty="0">
                <a:ea typeface="Calibri"/>
                <a:cs typeface="Times New Roman"/>
              </a:rPr>
              <a:t>optimal </a:t>
            </a:r>
            <a:r>
              <a:rPr lang="tr-TR" sz="1200" dirty="0" err="1">
                <a:ea typeface="Calibri"/>
                <a:cs typeface="Times New Roman"/>
              </a:rPr>
              <a:t>use</a:t>
            </a:r>
            <a:r>
              <a:rPr lang="tr-TR" sz="1200" dirty="0">
                <a:ea typeface="Calibri"/>
                <a:cs typeface="Times New Roman"/>
              </a:rPr>
              <a:t> of </a:t>
            </a:r>
            <a:r>
              <a:rPr lang="tr-TR" sz="1200" dirty="0" err="1">
                <a:ea typeface="Calibri"/>
                <a:cs typeface="Times New Roman"/>
              </a:rPr>
              <a:t>resources</a:t>
            </a:r>
            <a:r>
              <a:rPr lang="tr-TR" sz="1200" dirty="0"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a typeface="Calibri"/>
                <a:cs typeface="Times New Roman"/>
              </a:rPr>
              <a:t>How different energy domains combined and </a:t>
            </a:r>
            <a:r>
              <a:rPr lang="en-GB" sz="1100" dirty="0" smtClean="0">
                <a:ea typeface="Calibri"/>
                <a:cs typeface="Times New Roman"/>
              </a:rPr>
              <a:t>optimized?</a:t>
            </a:r>
            <a:endParaRPr lang="tr-TR" sz="11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smtClean="0">
                <a:ea typeface="Calibri"/>
                <a:cs typeface="Times New Roman"/>
              </a:rPr>
              <a:t>How </a:t>
            </a:r>
            <a:r>
              <a:rPr lang="tr-TR" sz="1100" dirty="0" err="1">
                <a:ea typeface="Calibri"/>
                <a:cs typeface="Times New Roman"/>
              </a:rPr>
              <a:t>complex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simulations</a:t>
            </a:r>
            <a:r>
              <a:rPr lang="tr-TR" sz="1100" dirty="0">
                <a:ea typeface="Calibri"/>
                <a:cs typeface="Times New Roman"/>
              </a:rPr>
              <a:t> can be </a:t>
            </a:r>
            <a:r>
              <a:rPr lang="tr-TR" sz="1100" dirty="0" err="1">
                <a:ea typeface="Calibri"/>
                <a:cs typeface="Times New Roman"/>
              </a:rPr>
              <a:t>created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for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energy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management</a:t>
            </a:r>
            <a:r>
              <a:rPr lang="tr-TR" sz="1100" dirty="0">
                <a:ea typeface="Calibri"/>
                <a:cs typeface="Times New Roman"/>
              </a:rPr>
              <a:t> of MES</a:t>
            </a:r>
            <a:r>
              <a:rPr lang="tr-TR" sz="1100" dirty="0" smtClean="0"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>
                <a:ea typeface="Calibri"/>
                <a:cs typeface="Times New Roman"/>
              </a:rPr>
              <a:t>How </a:t>
            </a:r>
            <a:r>
              <a:rPr lang="tr-TR" sz="1100" dirty="0" err="1">
                <a:ea typeface="Calibri"/>
                <a:cs typeface="Times New Roman"/>
              </a:rPr>
              <a:t>to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distribute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excess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energy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between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flexible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loads</a:t>
            </a:r>
            <a:r>
              <a:rPr lang="tr-TR" sz="1100" dirty="0" smtClean="0">
                <a:ea typeface="Calibri"/>
                <a:cs typeface="Times New Roman"/>
              </a:rPr>
              <a:t>?</a:t>
            </a:r>
            <a:endParaRPr lang="tr-TR" sz="11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endParaRPr lang="tr-TR" sz="1100" dirty="0"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274733" y="4533620"/>
            <a:ext cx="15746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  <a:p>
            <a:r>
              <a:rPr lang="tr-TR" sz="900" dirty="0" smtClean="0"/>
              <a:t>RE: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 smtClean="0"/>
              <a:t>Energy</a:t>
            </a:r>
            <a:endParaRPr lang="en-GB" sz="900" dirty="0"/>
          </a:p>
        </p:txBody>
      </p:sp>
      <p:pic>
        <p:nvPicPr>
          <p:cNvPr id="1027" name="Picture 3" descr="C:\Users\Caner\Desktop\Ekran Alıntıs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0" y="3234338"/>
            <a:ext cx="2331409" cy="157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4380811" y="4795231"/>
            <a:ext cx="178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 err="1" smtClean="0"/>
              <a:t>Co-simulation</a:t>
            </a:r>
            <a:r>
              <a:rPr lang="tr-TR" sz="1000" dirty="0" smtClean="0"/>
              <a:t> </a:t>
            </a:r>
            <a:r>
              <a:rPr lang="tr-TR" sz="1000" dirty="0" err="1" smtClean="0"/>
              <a:t>Approach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566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33566" y="-49530"/>
            <a:ext cx="7106464" cy="605790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MES Design</a:t>
            </a:r>
            <a:endParaRPr lang="en-GB" sz="3200" dirty="0"/>
          </a:p>
        </p:txBody>
      </p:sp>
      <p:pic>
        <p:nvPicPr>
          <p:cNvPr id="2050" name="Picture 2" descr="C:\Users\Caner\Desktop\Multi-Energy-Systems-Thesis-Project\Figures\Python Figures\Figures\S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64" y="556260"/>
            <a:ext cx="5292122" cy="23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908800" y="4427548"/>
            <a:ext cx="1953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tr-TR" sz="900" dirty="0" smtClean="0"/>
          </a:p>
          <a:p>
            <a:r>
              <a:rPr lang="tr-TR" sz="900" dirty="0" smtClean="0"/>
              <a:t>RES: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 smtClean="0"/>
              <a:t>Energy</a:t>
            </a:r>
            <a:r>
              <a:rPr lang="tr-TR" sz="900" dirty="0" smtClean="0"/>
              <a:t> </a:t>
            </a:r>
            <a:r>
              <a:rPr lang="tr-TR" sz="900" dirty="0" err="1" smtClean="0"/>
              <a:t>Sources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93781" y="2827110"/>
            <a:ext cx="7008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Green</a:t>
            </a:r>
            <a:r>
              <a:rPr lang="tr-TR" sz="1400" dirty="0" smtClean="0"/>
              <a:t> </a:t>
            </a:r>
            <a:r>
              <a:rPr lang="tr-TR" sz="1400" dirty="0" err="1"/>
              <a:t>hydrogen</a:t>
            </a:r>
            <a:r>
              <a:rPr lang="tr-TR" sz="1400" dirty="0"/>
              <a:t> (PEM </a:t>
            </a:r>
            <a:r>
              <a:rPr lang="tr-TR" sz="1400" dirty="0" err="1"/>
              <a:t>Electrolyser</a:t>
            </a:r>
            <a:r>
              <a:rPr lang="tr-TR" sz="1400" dirty="0"/>
              <a:t>) is </a:t>
            </a:r>
            <a:r>
              <a:rPr lang="tr-TR" sz="1400" dirty="0" err="1"/>
              <a:t>one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most</a:t>
            </a:r>
            <a:r>
              <a:rPr lang="tr-TR" sz="1400" dirty="0"/>
              <a:t> </a:t>
            </a:r>
            <a:r>
              <a:rPr lang="tr-TR" sz="1400" dirty="0" err="1"/>
              <a:t>convenient</a:t>
            </a:r>
            <a:r>
              <a:rPr lang="tr-TR" sz="1400" dirty="0"/>
              <a:t> </a:t>
            </a:r>
            <a:r>
              <a:rPr lang="tr-TR" sz="1400" dirty="0" err="1"/>
              <a:t>options</a:t>
            </a:r>
            <a:r>
              <a:rPr lang="tr-TR" sz="1400" dirty="0"/>
              <a:t> </a:t>
            </a:r>
            <a:r>
              <a:rPr lang="tr-TR" sz="1400" dirty="0" smtClean="0"/>
              <a:t>as a </a:t>
            </a:r>
            <a:r>
              <a:rPr lang="tr-TR" sz="1400" dirty="0" err="1" smtClean="0"/>
              <a:t>result</a:t>
            </a:r>
            <a:r>
              <a:rPr lang="tr-TR" sz="1400" dirty="0" smtClean="0"/>
              <a:t> of </a:t>
            </a:r>
            <a:r>
              <a:rPr lang="tr-TR" sz="1400" dirty="0" err="1"/>
              <a:t>hydrogen</a:t>
            </a:r>
            <a:r>
              <a:rPr lang="tr-TR" sz="1400" dirty="0"/>
              <a:t> </a:t>
            </a:r>
            <a:r>
              <a:rPr lang="tr-TR" sz="1400" dirty="0" err="1" smtClean="0"/>
              <a:t>characteristics</a:t>
            </a:r>
            <a:r>
              <a:rPr lang="tr-TR" sz="1400" dirty="0"/>
              <a:t>.</a:t>
            </a:r>
            <a:endParaRPr lang="en-GB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Electric</a:t>
            </a:r>
            <a:r>
              <a:rPr lang="tr-TR" sz="1400" dirty="0" smtClean="0"/>
              <a:t> </a:t>
            </a:r>
            <a:r>
              <a:rPr lang="tr-TR" sz="1400" dirty="0" err="1" smtClean="0"/>
              <a:t>heat</a:t>
            </a:r>
            <a:r>
              <a:rPr lang="tr-TR" sz="1400" dirty="0" smtClean="0"/>
              <a:t> </a:t>
            </a:r>
            <a:r>
              <a:rPr lang="tr-TR" sz="1400" dirty="0" err="1" smtClean="0"/>
              <a:t>pumps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</a:t>
            </a:r>
            <a:r>
              <a:rPr lang="tr-TR" sz="1400" dirty="0" err="1" smtClean="0"/>
              <a:t>auxiliary</a:t>
            </a:r>
            <a:r>
              <a:rPr lang="tr-TR" sz="1400" dirty="0" smtClean="0"/>
              <a:t> </a:t>
            </a:r>
            <a:r>
              <a:rPr lang="tr-TR" sz="1400" dirty="0" err="1" smtClean="0"/>
              <a:t>boilers</a:t>
            </a:r>
            <a:r>
              <a:rPr lang="tr-TR" sz="1400" dirty="0" smtClean="0"/>
              <a:t> </a:t>
            </a:r>
            <a:r>
              <a:rPr lang="tr-TR" sz="1400" dirty="0" err="1" smtClean="0"/>
              <a:t>are</a:t>
            </a:r>
            <a:r>
              <a:rPr lang="tr-TR" sz="1400" dirty="0" smtClean="0"/>
              <a:t> </a:t>
            </a:r>
            <a:r>
              <a:rPr lang="tr-TR" sz="1400" dirty="0" err="1" smtClean="0"/>
              <a:t>commonly</a:t>
            </a:r>
            <a:r>
              <a:rPr lang="tr-TR" sz="1400" dirty="0" smtClean="0"/>
              <a:t> </a:t>
            </a:r>
            <a:r>
              <a:rPr lang="tr-TR" sz="1400" dirty="0" err="1" smtClean="0"/>
              <a:t>recommended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their</a:t>
            </a:r>
            <a:r>
              <a:rPr lang="tr-TR" sz="1400" dirty="0" smtClean="0"/>
              <a:t> </a:t>
            </a:r>
            <a:r>
              <a:rPr lang="tr-TR" sz="1400" dirty="0" err="1" smtClean="0"/>
              <a:t>high</a:t>
            </a:r>
            <a:r>
              <a:rPr lang="tr-TR" sz="1400" dirty="0" smtClean="0"/>
              <a:t> </a:t>
            </a:r>
            <a:r>
              <a:rPr lang="tr-TR" sz="1400" dirty="0" err="1" smtClean="0"/>
              <a:t>efficiencies</a:t>
            </a:r>
            <a:r>
              <a:rPr lang="tr-TR" sz="1400" dirty="0" smtClean="0"/>
              <a:t> (</a:t>
            </a:r>
            <a:r>
              <a:rPr lang="tr-TR" sz="1400" dirty="0" err="1" smtClean="0"/>
              <a:t>Bode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Schmitz</a:t>
            </a:r>
            <a:r>
              <a:rPr lang="tr-TR" sz="1400" dirty="0" smtClean="0"/>
              <a:t>, 2018).</a:t>
            </a:r>
            <a:endParaRPr lang="tr-TR" sz="1400" dirty="0" smtClean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 smtClean="0"/>
              <a:t>hourly</a:t>
            </a:r>
            <a:r>
              <a:rPr lang="tr-TR" sz="1400" dirty="0" smtClean="0"/>
              <a:t>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of RES is </a:t>
            </a:r>
            <a:r>
              <a:rPr lang="tr-TR" sz="1400" dirty="0" err="1" smtClean="0"/>
              <a:t>calculated</a:t>
            </a:r>
            <a:r>
              <a:rPr lang="tr-TR" sz="1400" dirty="0" smtClean="0"/>
              <a:t> </a:t>
            </a:r>
            <a:r>
              <a:rPr lang="tr-TR" sz="1400" dirty="0" err="1" smtClean="0"/>
              <a:t>from</a:t>
            </a:r>
            <a:r>
              <a:rPr lang="tr-TR" sz="1400" dirty="0" smtClean="0"/>
              <a:t> </a:t>
            </a:r>
            <a:r>
              <a:rPr lang="tr-TR" sz="1400" dirty="0" err="1" smtClean="0"/>
              <a:t>Renewables.ninja</a:t>
            </a:r>
            <a:r>
              <a:rPr lang="tr-TR" sz="1400" dirty="0" smtClean="0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5209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6623" y="-15261"/>
            <a:ext cx="7106464" cy="537775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</a:t>
            </a:r>
            <a:r>
              <a:rPr lang="tr-TR" sz="3200" dirty="0" err="1" smtClean="0"/>
              <a:t>Energy</a:t>
            </a:r>
            <a:r>
              <a:rPr lang="tr-TR" sz="3200" dirty="0" smtClean="0"/>
              <a:t> </a:t>
            </a:r>
            <a:r>
              <a:rPr lang="tr-TR" sz="3200" dirty="0" err="1" smtClean="0"/>
              <a:t>Demand</a:t>
            </a:r>
            <a:r>
              <a:rPr lang="tr-TR" sz="3200" dirty="0" smtClean="0"/>
              <a:t> </a:t>
            </a:r>
            <a:r>
              <a:rPr lang="tr-TR" sz="3200" dirty="0" err="1" smtClean="0"/>
              <a:t>Profiles</a:t>
            </a:r>
            <a:endParaRPr lang="en-GB" sz="3200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70867"/>
              </p:ext>
            </p:extLst>
          </p:nvPr>
        </p:nvGraphicFramePr>
        <p:xfrm>
          <a:off x="1633566" y="1626815"/>
          <a:ext cx="3578515" cy="725562"/>
        </p:xfrm>
        <a:graphic>
          <a:graphicData uri="http://schemas.openxmlformats.org/drawingml/2006/table">
            <a:tbl>
              <a:tblPr/>
              <a:tblGrid>
                <a:gridCol w="1068803"/>
                <a:gridCol w="540207"/>
                <a:gridCol w="540207"/>
                <a:gridCol w="742785"/>
                <a:gridCol w="686513"/>
              </a:tblGrid>
              <a:tr h="2074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Tur"/>
                        </a:rPr>
                        <a:t>⁰C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[⁰C]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Industrial P2G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2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Heating P2H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3" name="Picture 1" descr="C:\Users\Can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49" y="1606495"/>
            <a:ext cx="3284538" cy="50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an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91" y="2473082"/>
            <a:ext cx="1979255" cy="16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4876445" y="4219824"/>
            <a:ext cx="43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The </a:t>
            </a:r>
            <a:r>
              <a:rPr lang="en-GB" sz="900" dirty="0"/>
              <a:t>relation between ambient temperature and hydrogen &amp; heat </a:t>
            </a:r>
            <a:r>
              <a:rPr lang="en-GB" sz="900" dirty="0" smtClean="0"/>
              <a:t>demand</a:t>
            </a:r>
            <a:r>
              <a:rPr lang="tr-TR" sz="900" dirty="0" smtClean="0"/>
              <a:t> [1]</a:t>
            </a:r>
            <a:endParaRPr lang="en-GB" sz="900" dirty="0"/>
          </a:p>
        </p:txBody>
      </p:sp>
      <p:pic>
        <p:nvPicPr>
          <p:cNvPr id="3075" name="Picture 3" descr="C:\Users\Caner\Desktop\Multi-Energy-Systems-Thesis-Project\Figures\Python Figures\Figures\Pload_tot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23" y="2512005"/>
            <a:ext cx="3547679" cy="23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633566" y="588765"/>
            <a:ext cx="36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Historical</a:t>
            </a:r>
            <a:r>
              <a:rPr lang="tr-TR" sz="1600" dirty="0" smtClean="0"/>
              <a:t> </a:t>
            </a:r>
            <a:r>
              <a:rPr lang="tr-TR" sz="1600" dirty="0" err="1" smtClean="0"/>
              <a:t>ambient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data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profiles</a:t>
            </a:r>
            <a:endParaRPr lang="en-GB" sz="1600" dirty="0"/>
          </a:p>
        </p:txBody>
      </p:sp>
      <p:sp>
        <p:nvSpPr>
          <p:cNvPr id="12" name="Dikdörtgen 11"/>
          <p:cNvSpPr/>
          <p:nvPr/>
        </p:nvSpPr>
        <p:spPr>
          <a:xfrm>
            <a:off x="7267257" y="4673924"/>
            <a:ext cx="133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tr-TR" sz="900" dirty="0" smtClean="0"/>
          </a:p>
        </p:txBody>
      </p:sp>
      <p:sp>
        <p:nvSpPr>
          <p:cNvPr id="7" name="Dikdörtgen 6"/>
          <p:cNvSpPr/>
          <p:nvPr/>
        </p:nvSpPr>
        <p:spPr>
          <a:xfrm>
            <a:off x="5313680" y="589440"/>
            <a:ext cx="3454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smtClean="0"/>
              <a:t>Mathematical </a:t>
            </a:r>
            <a:r>
              <a:rPr lang="tr-TR" sz="1600" dirty="0" err="1" smtClean="0"/>
              <a:t>formulation</a:t>
            </a:r>
            <a:r>
              <a:rPr lang="tr-TR" sz="1600" dirty="0" smtClean="0"/>
              <a:t> of </a:t>
            </a:r>
            <a:r>
              <a:rPr lang="en-US" sz="1600" dirty="0" err="1" smtClean="0"/>
              <a:t>Felten</a:t>
            </a:r>
            <a:r>
              <a:rPr lang="en-US" sz="1600" dirty="0" smtClean="0"/>
              <a:t>,</a:t>
            </a:r>
            <a:endParaRPr lang="tr-TR" sz="1600" dirty="0" smtClean="0"/>
          </a:p>
          <a:p>
            <a:r>
              <a:rPr lang="en-US" sz="1600" dirty="0" err="1" smtClean="0"/>
              <a:t>Baginski</a:t>
            </a:r>
            <a:r>
              <a:rPr lang="en-US" sz="1600" dirty="0"/>
              <a:t>, and Weber (2017</a:t>
            </a:r>
            <a:r>
              <a:rPr lang="en-US" sz="1600" dirty="0" smtClean="0"/>
              <a:t>)</a:t>
            </a:r>
            <a:r>
              <a:rPr lang="tr-TR" sz="1600" dirty="0" smtClean="0"/>
              <a:t> model: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07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38036"/>
              </p:ext>
            </p:extLst>
          </p:nvPr>
        </p:nvGraphicFramePr>
        <p:xfrm>
          <a:off x="1737360" y="2426402"/>
          <a:ext cx="6819790" cy="1632585"/>
        </p:xfrm>
        <a:graphic>
          <a:graphicData uri="http://schemas.openxmlformats.org/drawingml/2006/table">
            <a:tbl>
              <a:tblPr/>
              <a:tblGrid>
                <a:gridCol w="1432560"/>
                <a:gridCol w="1280050"/>
                <a:gridCol w="1394460"/>
                <a:gridCol w="1463040"/>
                <a:gridCol w="1249680"/>
              </a:tblGrid>
              <a:tr h="40896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 Domains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Approach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 Behaviour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Scale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8784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(ODE)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 + BOP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714619" y="4450140"/>
            <a:ext cx="20518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ODE</a:t>
            </a:r>
            <a:r>
              <a:rPr lang="tr-TR" sz="900" dirty="0"/>
              <a:t>: </a:t>
            </a:r>
            <a:r>
              <a:rPr lang="tr-TR" sz="900" dirty="0" err="1" smtClean="0"/>
              <a:t>Ordinary</a:t>
            </a:r>
            <a:r>
              <a:rPr lang="tr-TR" sz="900" dirty="0" smtClean="0"/>
              <a:t> </a:t>
            </a:r>
            <a:r>
              <a:rPr lang="tr-TR" sz="900" dirty="0" err="1" smtClean="0"/>
              <a:t>Differential</a:t>
            </a:r>
            <a:r>
              <a:rPr lang="tr-TR" sz="900" dirty="0" smtClean="0"/>
              <a:t> </a:t>
            </a:r>
            <a:r>
              <a:rPr lang="tr-TR" sz="900" dirty="0" err="1" smtClean="0"/>
              <a:t>Equation</a:t>
            </a:r>
            <a:endParaRPr lang="tr-TR" sz="900" dirty="0" smtClean="0"/>
          </a:p>
          <a:p>
            <a:r>
              <a:rPr lang="tr-TR" sz="900" dirty="0" smtClean="0"/>
              <a:t>BOP: </a:t>
            </a:r>
            <a:r>
              <a:rPr lang="tr-TR" sz="900" dirty="0" err="1" smtClean="0"/>
              <a:t>Balance</a:t>
            </a:r>
            <a:r>
              <a:rPr lang="tr-TR" sz="900" dirty="0" smtClean="0"/>
              <a:t> of </a:t>
            </a:r>
            <a:r>
              <a:rPr lang="tr-TR" sz="900" dirty="0" err="1" smtClean="0"/>
              <a:t>Plant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37360" y="595742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dependency</a:t>
            </a:r>
            <a:r>
              <a:rPr lang="tr-TR" sz="1600" dirty="0" smtClean="0"/>
              <a:t> of </a:t>
            </a: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efficiency</a:t>
            </a:r>
            <a:r>
              <a:rPr lang="tr-TR" sz="1600" dirty="0" smtClean="0"/>
              <a:t> is </a:t>
            </a:r>
            <a:r>
              <a:rPr lang="tr-TR" sz="1600" dirty="0" err="1" smtClean="0"/>
              <a:t>considered</a:t>
            </a:r>
            <a:endParaRPr lang="tr-TR" sz="1600" dirty="0"/>
          </a:p>
          <a:p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performance</a:t>
            </a:r>
            <a:r>
              <a:rPr lang="tr-TR" sz="1600" dirty="0" smtClean="0"/>
              <a:t> is </a:t>
            </a:r>
            <a:r>
              <a:rPr lang="tr-TR" sz="1600" dirty="0" err="1" smtClean="0"/>
              <a:t>calculated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considering</a:t>
            </a:r>
            <a:r>
              <a:rPr lang="tr-TR" sz="1600" dirty="0" smtClean="0"/>
              <a:t> </a:t>
            </a:r>
            <a:r>
              <a:rPr lang="tr-TR" sz="1600" dirty="0" err="1"/>
              <a:t>o</a:t>
            </a:r>
            <a:r>
              <a:rPr lang="tr-TR" sz="1600" dirty="0" err="1" smtClean="0"/>
              <a:t>perational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conditions</a:t>
            </a:r>
            <a:r>
              <a:rPr lang="tr-TR" sz="1600" dirty="0" smtClean="0"/>
              <a:t> (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)</a:t>
            </a:r>
            <a:br>
              <a:rPr lang="tr-TR" sz="1600" dirty="0" smtClean="0"/>
            </a:b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Balance</a:t>
            </a:r>
            <a:r>
              <a:rPr lang="tr-TR" sz="1600" dirty="0" smtClean="0"/>
              <a:t> of </a:t>
            </a:r>
            <a:r>
              <a:rPr lang="tr-TR" sz="1600" dirty="0" err="1" smtClean="0"/>
              <a:t>plant</a:t>
            </a:r>
            <a:r>
              <a:rPr lang="tr-TR" sz="1600" dirty="0" smtClean="0"/>
              <a:t> </a:t>
            </a:r>
            <a:r>
              <a:rPr lang="tr-TR" sz="1600" dirty="0" err="1" smtClean="0"/>
              <a:t>elements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evolution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90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255710" y="517921"/>
            <a:ext cx="368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submodel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BOP: </a:t>
            </a:r>
            <a:r>
              <a:rPr lang="tr-TR" sz="1600" dirty="0" err="1"/>
              <a:t>c</a:t>
            </a:r>
            <a:r>
              <a:rPr lang="tr-TR" sz="1600" dirty="0" err="1" smtClean="0"/>
              <a:t>irculation</a:t>
            </a:r>
            <a:r>
              <a:rPr lang="tr-TR" sz="1600" dirty="0" smtClean="0"/>
              <a:t> </a:t>
            </a:r>
            <a:r>
              <a:rPr lang="tr-TR" sz="1600" dirty="0" err="1" smtClean="0"/>
              <a:t>pump</a:t>
            </a:r>
            <a:r>
              <a:rPr lang="tr-TR" sz="1600" dirty="0" smtClean="0"/>
              <a:t>, </a:t>
            </a:r>
            <a:r>
              <a:rPr lang="tr-TR" sz="1600" dirty="0" err="1" smtClean="0"/>
              <a:t>cooling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</a:t>
            </a:r>
            <a:r>
              <a:rPr lang="tr-TR" sz="1600" dirty="0" smtClean="0"/>
              <a:t> vs. First </a:t>
            </a:r>
            <a:r>
              <a:rPr lang="tr-TR" sz="1600" dirty="0" err="1" smtClean="0"/>
              <a:t>order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, </a:t>
            </a:r>
            <a:r>
              <a:rPr lang="tr-TR" sz="1600" dirty="0" err="1" smtClean="0"/>
              <a:t>current</a:t>
            </a:r>
            <a:r>
              <a:rPr lang="tr-TR" sz="1600" dirty="0" smtClean="0"/>
              <a:t> </a:t>
            </a:r>
            <a:r>
              <a:rPr lang="tr-TR" sz="1600" dirty="0" err="1" smtClean="0"/>
              <a:t>effects</a:t>
            </a:r>
            <a:endParaRPr lang="tr-TR" sz="1600" dirty="0" smtClean="0"/>
          </a:p>
          <a:p>
            <a:endParaRPr lang="tr-TR" sz="1600" b="1" dirty="0" smtClean="0"/>
          </a:p>
        </p:txBody>
      </p:sp>
      <p:pic>
        <p:nvPicPr>
          <p:cNvPr id="6" name="Picture 2" descr="C:\Users\Caner\Desktop\electrolysersimplevsdetailedmodel-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14" y="602886"/>
            <a:ext cx="2480889" cy="4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	</a:t>
                </a:r>
                <a:r>
                  <a:rPr lang="tr-TR" sz="1200" b="1" i="1" dirty="0" err="1" smtClean="0">
                    <a:latin typeface="Cambria Math"/>
                    <a:ea typeface="Calibri"/>
                    <a:cs typeface="Times New Roman"/>
                  </a:rPr>
                  <a:t>Electrochemical</a:t>
                </a: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𝑐𝑒𝑙𝑙</m:t>
                        </m:r>
                      </m:sub>
                    </m:sSub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𝑜𝑐𝑣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𝑜h𝑚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Thermal</a:t>
                </a: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:endParaRPr lang="tr-TR" sz="1200" b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𝑡h</m:t>
                          </m:r>
                        </m:sub>
                      </m:sSub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𝑒𝑙𝑒𝑐𝑡𝑟𝑜𝑙𝑦𝑠𝑖𝑠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𝑝𝑢𝑚𝑝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𝑐𝑜𝑜𝑙𝑖𝑛𝑔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Pressure</a:t>
                </a:r>
                <a:r>
                  <a:rPr lang="tr-TR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𝑝𝑝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𝐻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𝑂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=6.1078.</m:t>
                    </m:r>
                    <m:sSup>
                      <m:sSup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</m:sup>
                    </m:sSup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. </m:t>
                    </m:r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𝑒𝑥𝑝</m:t>
                    </m:r>
                    <m:d>
                      <m:d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17.2694 . </m:t>
                        </m:r>
                        <m:f>
                          <m:f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−273.15</m:t>
                            </m:r>
                          </m:num>
                          <m:den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−34.85</m:t>
                            </m:r>
                          </m:den>
                        </m:f>
                      </m:e>
                    </m:d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𝑏𝑎𝑟</m:t>
                        </m:r>
                      </m:e>
                    </m:d>
                  </m:oMath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0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Massflow</a:t>
                </a: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1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𝑐𝑒𝑙𝑙𝑠</m:t>
                            </m:r>
                          </m:sub>
                        </m:s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. 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𝐼</m:t>
                        </m:r>
                      </m:num>
                      <m:den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2 . 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𝜂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𝑚𝑜𝑙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/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𝑠</m:t>
                        </m:r>
                      </m:e>
                    </m:d>
                  </m:oMath>
                </a14:m>
                <a:endParaRPr lang="en-GB" sz="10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/>
          <p:cNvSpPr/>
          <p:nvPr/>
        </p:nvSpPr>
        <p:spPr>
          <a:xfrm>
            <a:off x="7296302" y="4835252"/>
            <a:ext cx="13324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BOP: </a:t>
            </a:r>
            <a:r>
              <a:rPr lang="tr-TR" sz="900" dirty="0" err="1"/>
              <a:t>Balance</a:t>
            </a:r>
            <a:r>
              <a:rPr lang="tr-TR" sz="900" dirty="0"/>
              <a:t> of </a:t>
            </a:r>
            <a:r>
              <a:rPr lang="tr-TR" sz="900" dirty="0" err="1"/>
              <a:t>Plant</a:t>
            </a:r>
            <a:endParaRPr lang="en-GB" sz="9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1697514" y="602886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Model A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697514" y="2523909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Model B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12052</TotalTime>
  <Words>1549</Words>
  <Application>Microsoft Office PowerPoint</Application>
  <PresentationFormat>Ekran Gösterisi (16:9)</PresentationFormat>
  <Paragraphs>277</Paragraphs>
  <Slides>24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26" baseType="lpstr">
      <vt:lpstr>Office Theme</vt:lpstr>
      <vt:lpstr>Custom Design</vt:lpstr>
      <vt:lpstr>Multi Energy Systems: Investigating Hidden Flexibilities Provided by Power-to-X Considering Grid Support Strategies</vt:lpstr>
      <vt:lpstr>Content</vt:lpstr>
      <vt:lpstr>Introduction - Research Problem</vt:lpstr>
      <vt:lpstr>PowerPoint Sunusu</vt:lpstr>
      <vt:lpstr>Introduction - Research Questions</vt:lpstr>
      <vt:lpstr>Methodolgy – MES Design</vt:lpstr>
      <vt:lpstr>Methodolgy – Energy Demand Profiles</vt:lpstr>
      <vt:lpstr>Modelling – PEM Electrolyser</vt:lpstr>
      <vt:lpstr>Modelling – PEM Electrolyser</vt:lpstr>
      <vt:lpstr>Modelling –  Electric Heat Pump</vt:lpstr>
      <vt:lpstr>Modelling –  Electric Heat Pump</vt:lpstr>
      <vt:lpstr>Modelling –  Electric Heat Pump</vt:lpstr>
      <vt:lpstr>Modelling - Power-to-X Models</vt:lpstr>
      <vt:lpstr>Analysis</vt:lpstr>
      <vt:lpstr>Co-Simulation - Optimum Deployment of Flexibility with Hierarchical Energy Management</vt:lpstr>
      <vt:lpstr>Modelling –  Adjustable Power Level Controller</vt:lpstr>
      <vt:lpstr>Co-Simulation - Levelized Cost of Energy</vt:lpstr>
      <vt:lpstr>Co-simulation Flow Chart</vt:lpstr>
      <vt:lpstr>Simulation Tools</vt:lpstr>
      <vt:lpstr>Results - MES Analysis</vt:lpstr>
      <vt:lpstr>Results – P2X Model Comparison </vt:lpstr>
      <vt:lpstr>Results – P2X Model Comparison 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594</cp:revision>
  <dcterms:created xsi:type="dcterms:W3CDTF">2015-07-09T11:57:30Z</dcterms:created>
  <dcterms:modified xsi:type="dcterms:W3CDTF">2020-07-30T15:06:01Z</dcterms:modified>
</cp:coreProperties>
</file>