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6" r:id="rId4"/>
    <p:sldId id="293" r:id="rId5"/>
    <p:sldId id="302" r:id="rId6"/>
    <p:sldId id="290" r:id="rId7"/>
    <p:sldId id="304" r:id="rId8"/>
    <p:sldId id="310" r:id="rId9"/>
    <p:sldId id="311" r:id="rId10"/>
    <p:sldId id="309" r:id="rId11"/>
    <p:sldId id="306" r:id="rId12"/>
    <p:sldId id="307" r:id="rId13"/>
    <p:sldId id="312" r:id="rId14"/>
    <p:sldId id="313" r:id="rId15"/>
    <p:sldId id="308" r:id="rId16"/>
    <p:sldId id="265" r:id="rId17"/>
    <p:sldId id="28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 autoAdjust="0"/>
    <p:restoredTop sz="96663" autoAdjust="0"/>
  </p:normalViewPr>
  <p:slideViewPr>
    <p:cSldViewPr snapToGrid="0" snapToObjects="1">
      <p:cViewPr>
        <p:scale>
          <a:sx n="75" d="100"/>
          <a:sy n="75" d="100"/>
        </p:scale>
        <p:origin x="-1315" y="-7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E05D3-5C8E-4B9B-9D13-5A9224E48FE7}" type="datetimeFigureOut">
              <a:rPr lang="en-US" smtClean="0"/>
              <a:t>5/14/2020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B0F4F-450C-43C8-BCB6-9D320F3DD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7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2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figure includes the </a:t>
            </a:r>
          </a:p>
          <a:p>
            <a:r>
              <a:rPr lang="en-US" dirty="0"/>
              <a:t>processes that allow for the storage and transport of electrical energy (Gray blocks)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4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0F4F-450C-43C8-BCB6-9D320F3DD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7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z="1400" smtClean="0"/>
              <a:pPr/>
              <a:t>‹#›</a:t>
            </a:fld>
            <a:endParaRPr lang="en-US" sz="1400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76603"/>
            <a:ext cx="7269764" cy="1996037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Multi </a:t>
            </a:r>
            <a:r>
              <a:rPr lang="tr-TR" sz="3200" b="1" dirty="0" err="1" smtClean="0"/>
              <a:t>Energy</a:t>
            </a:r>
            <a:r>
              <a:rPr lang="tr-TR" sz="3200" b="1" dirty="0" smtClean="0"/>
              <a:t> </a:t>
            </a:r>
            <a:r>
              <a:rPr lang="tr-TR" sz="3200" b="1" dirty="0" err="1" smtClean="0"/>
              <a:t>Systems</a:t>
            </a:r>
            <a:r>
              <a:rPr lang="tr-TR" sz="3200" b="1" dirty="0" smtClean="0"/>
              <a:t> (MES)</a:t>
            </a:r>
            <a:r>
              <a:rPr lang="tr-TR" sz="3200" dirty="0" smtClean="0"/>
              <a:t/>
            </a:r>
            <a:br>
              <a:rPr lang="tr-TR" sz="3200" dirty="0" smtClean="0"/>
            </a:br>
            <a:r>
              <a:rPr lang="en-GB" sz="2200" dirty="0"/>
              <a:t>Investigating Unknown Flexibilities Provided by </a:t>
            </a:r>
            <a:r>
              <a:rPr lang="en-GB" sz="2200" dirty="0" smtClean="0"/>
              <a:t>Power</a:t>
            </a:r>
            <a:r>
              <a:rPr lang="tr-TR" sz="2200" dirty="0" smtClean="0"/>
              <a:t>-</a:t>
            </a:r>
            <a:r>
              <a:rPr lang="en-GB" sz="2200" dirty="0" smtClean="0"/>
              <a:t>to</a:t>
            </a:r>
            <a:r>
              <a:rPr lang="tr-TR" sz="2200" dirty="0" smtClean="0"/>
              <a:t>-</a:t>
            </a:r>
            <a:r>
              <a:rPr lang="en-GB" sz="2200" dirty="0" smtClean="0"/>
              <a:t>X </a:t>
            </a:r>
            <a:r>
              <a:rPr lang="en-GB" sz="2200" dirty="0"/>
              <a:t>Converters Considering Grid Support Strategies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202180"/>
            <a:ext cx="5892160" cy="2350770"/>
          </a:xfrm>
        </p:spPr>
        <p:txBody>
          <a:bodyPr>
            <a:normAutofit/>
          </a:bodyPr>
          <a:lstStyle/>
          <a:p>
            <a:r>
              <a:rPr lang="tr-TR" sz="1400" b="1" dirty="0" err="1" smtClean="0"/>
              <a:t>Supervisor</a:t>
            </a:r>
            <a:r>
              <a:rPr lang="tr-TR" sz="1400" b="1" dirty="0"/>
              <a:t>: </a:t>
            </a:r>
            <a:r>
              <a:rPr lang="tr-TR" sz="1400" dirty="0" err="1"/>
              <a:t>Asst</a:t>
            </a:r>
            <a:r>
              <a:rPr lang="tr-TR" sz="1400" dirty="0"/>
              <a:t>. Prof. </a:t>
            </a:r>
            <a:r>
              <a:rPr lang="tr-TR" sz="1400" dirty="0" err="1"/>
              <a:t>Milos</a:t>
            </a:r>
            <a:r>
              <a:rPr lang="tr-TR" sz="1400" dirty="0"/>
              <a:t> </a:t>
            </a:r>
            <a:r>
              <a:rPr lang="tr-TR" sz="1400" dirty="0" err="1"/>
              <a:t>Cvetkovic</a:t>
            </a:r>
            <a:endParaRPr lang="tr-TR" sz="1400" dirty="0"/>
          </a:p>
          <a:p>
            <a:r>
              <a:rPr lang="tr-TR" sz="1400" b="1" dirty="0" err="1"/>
              <a:t>PhD</a:t>
            </a:r>
            <a:r>
              <a:rPr lang="tr-TR" sz="1400" b="1" dirty="0"/>
              <a:t>: </a:t>
            </a:r>
            <a:r>
              <a:rPr lang="tr-TR" sz="1400" dirty="0" err="1"/>
              <a:t>Digvijay</a:t>
            </a:r>
            <a:r>
              <a:rPr lang="tr-TR" sz="1400" dirty="0"/>
              <a:t> </a:t>
            </a:r>
            <a:r>
              <a:rPr lang="tr-TR" sz="1400" dirty="0" err="1"/>
              <a:t>Gusain</a:t>
            </a:r>
            <a:endParaRPr lang="tr-TR" sz="1400" dirty="0"/>
          </a:p>
          <a:p>
            <a:r>
              <a:rPr lang="tr-TR" sz="1400" b="1" dirty="0" err="1" smtClean="0"/>
              <a:t>MSc</a:t>
            </a:r>
            <a:r>
              <a:rPr lang="tr-TR" sz="1400" b="1" dirty="0"/>
              <a:t>:</a:t>
            </a:r>
            <a:r>
              <a:rPr lang="tr-TR" sz="1400" b="1" dirty="0" smtClean="0"/>
              <a:t> </a:t>
            </a:r>
            <a:r>
              <a:rPr lang="tr-TR" sz="1400" dirty="0"/>
              <a:t>Bekir Caner </a:t>
            </a:r>
            <a:r>
              <a:rPr lang="tr-TR" sz="1400" dirty="0" err="1"/>
              <a:t>Yagci</a:t>
            </a:r>
            <a:r>
              <a:rPr lang="tr-TR" sz="1400" dirty="0"/>
              <a:t> (</a:t>
            </a:r>
            <a:r>
              <a:rPr lang="tr-TR" sz="1400" dirty="0" smtClean="0"/>
              <a:t>4857089)</a:t>
            </a:r>
          </a:p>
          <a:p>
            <a:endParaRPr lang="tr-TR" sz="2000" dirty="0" smtClean="0"/>
          </a:p>
          <a:p>
            <a:endParaRPr lang="en-US" sz="2000" dirty="0" smtClean="0"/>
          </a:p>
          <a:p>
            <a:r>
              <a:rPr lang="tr-TR" sz="1200" dirty="0" err="1"/>
              <a:t>Delft</a:t>
            </a:r>
            <a:r>
              <a:rPr lang="tr-TR" sz="1200" dirty="0"/>
              <a:t> </a:t>
            </a:r>
            <a:r>
              <a:rPr lang="tr-TR" sz="1200" dirty="0" err="1"/>
              <a:t>University</a:t>
            </a:r>
            <a:r>
              <a:rPr lang="tr-TR" sz="1200" dirty="0"/>
              <a:t> of </a:t>
            </a:r>
            <a:r>
              <a:rPr lang="tr-TR" sz="1200" dirty="0" err="1" smtClean="0"/>
              <a:t>Technology</a:t>
            </a:r>
            <a:endParaRPr lang="tr-TR" sz="1200" dirty="0" smtClean="0"/>
          </a:p>
          <a:p>
            <a:r>
              <a:rPr lang="en-US" sz="1200" dirty="0" smtClean="0"/>
              <a:t>Faculty </a:t>
            </a:r>
            <a:r>
              <a:rPr lang="en-US" sz="1200" dirty="0"/>
              <a:t>of Electrical Engineering, </a:t>
            </a:r>
          </a:p>
          <a:p>
            <a:r>
              <a:rPr lang="en-US" sz="1200" dirty="0"/>
              <a:t>Mathematics, and Computer </a:t>
            </a:r>
            <a:r>
              <a:rPr lang="en-US" sz="1200" dirty="0" smtClean="0"/>
              <a:t>Science</a:t>
            </a:r>
            <a:endParaRPr lang="tr-TR" sz="1200" dirty="0" smtClean="0"/>
          </a:p>
        </p:txBody>
      </p:sp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63106" y="0"/>
            <a:ext cx="7106464" cy="857250"/>
          </a:xfrm>
        </p:spPr>
        <p:txBody>
          <a:bodyPr/>
          <a:lstStyle/>
          <a:p>
            <a:r>
              <a:rPr lang="tr-TR" dirty="0" err="1" smtClean="0"/>
              <a:t>Modelling</a:t>
            </a:r>
            <a:r>
              <a:rPr lang="tr-TR" dirty="0" smtClean="0"/>
              <a:t> – PV Farm</a:t>
            </a:r>
            <a:endParaRPr lang="en-GB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5" name="Picture 3" descr="C:\Users\Caner\Desktop\Multi-Energy-Systems-Thesis-Project\Mid-term Review\PV F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24" y="1140630"/>
            <a:ext cx="6925945" cy="318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63106" y="82154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 smtClean="0"/>
              <a:t>Cases</a:t>
            </a:r>
            <a:endParaRPr lang="en-GB" dirty="0"/>
          </a:p>
        </p:txBody>
      </p:sp>
      <p:sp>
        <p:nvSpPr>
          <p:cNvPr id="5" name="Dikdörtgen 4"/>
          <p:cNvSpPr/>
          <p:nvPr/>
        </p:nvSpPr>
        <p:spPr>
          <a:xfrm>
            <a:off x="1625600" y="1097279"/>
            <a:ext cx="7426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b="1" dirty="0" smtClean="0"/>
              <a:t>First case</a:t>
            </a:r>
            <a:r>
              <a:rPr lang="tr-TR" b="1" dirty="0" smtClean="0"/>
              <a:t>:</a:t>
            </a:r>
            <a:endParaRPr lang="en-GB" b="1" dirty="0"/>
          </a:p>
          <a:p>
            <a:pPr algn="just"/>
            <a:r>
              <a:rPr lang="tr-TR" dirty="0"/>
              <a:t>S</a:t>
            </a:r>
            <a:r>
              <a:rPr lang="en-GB" dirty="0" err="1" smtClean="0"/>
              <a:t>imulate</a:t>
            </a:r>
            <a:r>
              <a:rPr lang="en-GB" dirty="0" smtClean="0"/>
              <a:t> P</a:t>
            </a:r>
            <a:r>
              <a:rPr lang="tr-TR" dirty="0" smtClean="0"/>
              <a:t>2G</a:t>
            </a:r>
            <a:r>
              <a:rPr lang="en-GB" dirty="0" smtClean="0"/>
              <a:t> </a:t>
            </a:r>
            <a:r>
              <a:rPr lang="en-GB" dirty="0"/>
              <a:t>connected to </a:t>
            </a:r>
            <a:r>
              <a:rPr lang="tr-TR" dirty="0" smtClean="0"/>
              <a:t>RES</a:t>
            </a:r>
            <a:r>
              <a:rPr lang="en-GB" dirty="0" smtClean="0"/>
              <a:t> </a:t>
            </a:r>
            <a:r>
              <a:rPr lang="en-GB" dirty="0"/>
              <a:t>and plot system parameters in </a:t>
            </a:r>
            <a:r>
              <a:rPr lang="en-GB" dirty="0" err="1"/>
              <a:t>Energysim</a:t>
            </a:r>
            <a:r>
              <a:rPr lang="en-GB" dirty="0"/>
              <a:t>. Measure the flexibility of </a:t>
            </a:r>
            <a:r>
              <a:rPr lang="en-GB" dirty="0" smtClean="0"/>
              <a:t>electrolyser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en-GB" dirty="0" smtClean="0"/>
              <a:t>system </a:t>
            </a:r>
            <a:r>
              <a:rPr lang="en-GB" dirty="0"/>
              <a:t>and </a:t>
            </a:r>
            <a:r>
              <a:rPr lang="tr-TR" dirty="0" err="1" smtClean="0"/>
              <a:t>excess</a:t>
            </a:r>
            <a:r>
              <a:rPr lang="tr-TR" dirty="0" smtClean="0"/>
              <a:t> RE</a:t>
            </a:r>
            <a:r>
              <a:rPr lang="en-GB" dirty="0" smtClean="0"/>
              <a:t>.</a:t>
            </a:r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b="1" dirty="0" smtClean="0"/>
              <a:t>Second case</a:t>
            </a:r>
            <a:r>
              <a:rPr lang="tr-TR" b="1" dirty="0" smtClean="0"/>
              <a:t>:</a:t>
            </a:r>
            <a:endParaRPr lang="en-GB" b="1" dirty="0"/>
          </a:p>
          <a:p>
            <a:pPr algn="just"/>
            <a:r>
              <a:rPr lang="en-GB" dirty="0"/>
              <a:t>Connect </a:t>
            </a:r>
            <a:r>
              <a:rPr lang="tr-TR" dirty="0" smtClean="0"/>
              <a:t>P2H (</a:t>
            </a:r>
            <a:r>
              <a:rPr lang="tr-TR" dirty="0" err="1"/>
              <a:t>flexible</a:t>
            </a:r>
            <a:r>
              <a:rPr lang="en-GB" dirty="0"/>
              <a:t> load</a:t>
            </a:r>
            <a:r>
              <a:rPr lang="tr-TR" dirty="0" smtClean="0"/>
              <a:t>)</a:t>
            </a:r>
            <a:r>
              <a:rPr lang="en-GB" dirty="0" smtClean="0"/>
              <a:t> </a:t>
            </a:r>
            <a:r>
              <a:rPr lang="en-GB" dirty="0"/>
              <a:t>to </a:t>
            </a:r>
            <a:r>
              <a:rPr lang="en-GB" dirty="0" smtClean="0"/>
              <a:t>the </a:t>
            </a:r>
            <a:r>
              <a:rPr lang="en-GB" dirty="0"/>
              <a:t>previous system </a:t>
            </a:r>
            <a:r>
              <a:rPr lang="en-GB" dirty="0" smtClean="0"/>
              <a:t>and </a:t>
            </a:r>
            <a:r>
              <a:rPr lang="en-GB" dirty="0"/>
              <a:t>do the same </a:t>
            </a:r>
            <a:r>
              <a:rPr lang="en-GB" dirty="0" smtClean="0"/>
              <a:t>measurements. </a:t>
            </a:r>
            <a:r>
              <a:rPr lang="en-GB" dirty="0"/>
              <a:t>Expecting reduced </a:t>
            </a:r>
            <a:r>
              <a:rPr lang="tr-TR" dirty="0" err="1" smtClean="0"/>
              <a:t>excess</a:t>
            </a:r>
            <a:r>
              <a:rPr lang="en-GB" dirty="0" smtClean="0"/>
              <a:t> </a:t>
            </a:r>
            <a:r>
              <a:rPr lang="tr-TR" dirty="0" smtClean="0"/>
              <a:t>RE</a:t>
            </a:r>
            <a:r>
              <a:rPr lang="en-GB" dirty="0" smtClean="0"/>
              <a:t>, </a:t>
            </a:r>
            <a:r>
              <a:rPr lang="en-GB" dirty="0"/>
              <a:t>better grid performance (less power injection to/from grid, more stable active power on feeder) and smaller storage size. Measure the flexibility.</a:t>
            </a:r>
          </a:p>
        </p:txBody>
      </p:sp>
    </p:spTree>
    <p:extLst>
      <p:ext uri="{BB962C8B-B14F-4D97-AF65-F5344CB8AC3E}">
        <p14:creationId xmlns:p14="http://schemas.microsoft.com/office/powerpoint/2010/main" val="13275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63106" y="82154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866" y="940869"/>
            <a:ext cx="7380894" cy="315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7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63106" y="82154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Results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8008" y="948259"/>
            <a:ext cx="6493192" cy="357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4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Conclusion</a:t>
            </a:r>
            <a:r>
              <a:rPr lang="tr-TR" dirty="0" smtClean="0"/>
              <a:t> &amp; </a:t>
            </a:r>
            <a:r>
              <a:rPr lang="tr-TR" dirty="0" err="1" smtClean="0"/>
              <a:t>Expected</a:t>
            </a:r>
            <a:r>
              <a:rPr lang="tr-TR" dirty="0" smtClean="0"/>
              <a:t> </a:t>
            </a:r>
            <a:r>
              <a:rPr lang="tr-TR" dirty="0" err="1" smtClean="0"/>
              <a:t>Outcomes</a:t>
            </a:r>
            <a:endParaRPr lang="en-GB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 smtClean="0"/>
              <a:t>Recommendations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/>
              <a:t>,</a:t>
            </a:r>
            <a:endParaRPr lang="tr-TR" sz="2000" dirty="0" smtClean="0"/>
          </a:p>
          <a:p>
            <a:pPr lvl="1"/>
            <a:r>
              <a:rPr lang="tr-TR" sz="2000" dirty="0"/>
              <a:t>M</a:t>
            </a:r>
            <a:r>
              <a:rPr lang="tr-TR" sz="2000" dirty="0" smtClean="0"/>
              <a:t>ulti-</a:t>
            </a:r>
            <a:r>
              <a:rPr lang="tr-TR" sz="2000" dirty="0" err="1" smtClean="0"/>
              <a:t>energy</a:t>
            </a:r>
            <a:r>
              <a:rPr lang="tr-TR" sz="2000" dirty="0" smtClean="0"/>
              <a:t> </a:t>
            </a:r>
            <a:r>
              <a:rPr lang="tr-TR" sz="2000" dirty="0" err="1" smtClean="0"/>
              <a:t>system</a:t>
            </a:r>
            <a:r>
              <a:rPr lang="tr-TR" sz="2000" dirty="0" smtClean="0"/>
              <a:t> </a:t>
            </a:r>
            <a:r>
              <a:rPr lang="tr-TR" sz="2000" dirty="0" err="1" smtClean="0"/>
              <a:t>modelling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ancillary</a:t>
            </a:r>
            <a:r>
              <a:rPr lang="tr-TR" sz="2000" dirty="0" smtClean="0"/>
              <a:t> </a:t>
            </a:r>
            <a:r>
              <a:rPr lang="tr-TR" sz="2000" dirty="0" err="1" smtClean="0"/>
              <a:t>services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control</a:t>
            </a:r>
            <a:endParaRPr lang="tr-TR" sz="2000" dirty="0" smtClean="0"/>
          </a:p>
          <a:p>
            <a:pPr lvl="1"/>
            <a:r>
              <a:rPr lang="tr-TR" sz="2000" dirty="0" err="1" smtClean="0"/>
              <a:t>Flexibility</a:t>
            </a:r>
            <a:r>
              <a:rPr lang="tr-TR" sz="2000" dirty="0" smtClean="0"/>
              <a:t> </a:t>
            </a:r>
            <a:r>
              <a:rPr lang="tr-TR" sz="2000" dirty="0" err="1" smtClean="0"/>
              <a:t>Measurement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Analysis</a:t>
            </a:r>
          </a:p>
          <a:p>
            <a:pPr lvl="1"/>
            <a:r>
              <a:rPr lang="tr-TR" sz="2000" dirty="0" err="1" smtClean="0"/>
              <a:t>Maasvlakte</a:t>
            </a:r>
            <a:r>
              <a:rPr lang="tr-TR" sz="2000" dirty="0" smtClean="0"/>
              <a:t> 2 RES</a:t>
            </a:r>
          </a:p>
          <a:p>
            <a:r>
              <a:rPr lang="en-GB" sz="2000" dirty="0" smtClean="0"/>
              <a:t>Flexibility</a:t>
            </a:r>
            <a:r>
              <a:rPr lang="tr-TR" sz="2000" dirty="0" smtClean="0"/>
              <a:t>(</a:t>
            </a:r>
            <a:r>
              <a:rPr lang="tr-TR" sz="2000" dirty="0" err="1"/>
              <a:t>e</a:t>
            </a:r>
            <a:r>
              <a:rPr lang="tr-TR" sz="2000" dirty="0" err="1" smtClean="0"/>
              <a:t>xcess</a:t>
            </a:r>
            <a:r>
              <a:rPr lang="tr-TR" sz="2000" dirty="0" smtClean="0"/>
              <a:t> RE, </a:t>
            </a:r>
            <a:r>
              <a:rPr lang="tr-TR" sz="2000" dirty="0" err="1"/>
              <a:t>p</a:t>
            </a:r>
            <a:r>
              <a:rPr lang="tr-TR" sz="2000" dirty="0" err="1" smtClean="0"/>
              <a:t>ower</a:t>
            </a:r>
            <a:r>
              <a:rPr lang="tr-TR" sz="2000" dirty="0" smtClean="0"/>
              <a:t> </a:t>
            </a:r>
            <a:r>
              <a:rPr lang="tr-TR" sz="2000" dirty="0" err="1" smtClean="0"/>
              <a:t>balance</a:t>
            </a:r>
            <a:r>
              <a:rPr lang="tr-TR" sz="2000" dirty="0" smtClean="0"/>
              <a:t>, </a:t>
            </a:r>
            <a:r>
              <a:rPr lang="tr-TR" sz="2000" dirty="0" err="1"/>
              <a:t>c</a:t>
            </a:r>
            <a:r>
              <a:rPr lang="tr-TR" sz="2000" dirty="0" err="1" smtClean="0"/>
              <a:t>ost</a:t>
            </a:r>
            <a:r>
              <a:rPr lang="tr-TR" sz="2000" dirty="0" smtClean="0"/>
              <a:t>) vs. </a:t>
            </a:r>
            <a:r>
              <a:rPr lang="tr-TR" sz="2000" dirty="0" err="1" smtClean="0"/>
              <a:t>t</a:t>
            </a:r>
            <a:r>
              <a:rPr lang="tr-TR" sz="2000" baseline="-25000" dirty="0" err="1" smtClean="0"/>
              <a:t>flex,on</a:t>
            </a:r>
            <a:endParaRPr lang="tr-TR" sz="2000" baseline="-25000" dirty="0" smtClean="0"/>
          </a:p>
          <a:p>
            <a:r>
              <a:rPr lang="tr-TR" sz="2000" dirty="0" smtClean="0"/>
              <a:t>P,Q </a:t>
            </a:r>
            <a:r>
              <a:rPr lang="tr-TR" sz="2000" dirty="0" err="1" smtClean="0"/>
              <a:t>injected</a:t>
            </a:r>
            <a:r>
              <a:rPr lang="tr-TR" sz="2000" dirty="0"/>
              <a:t>/</a:t>
            </a:r>
            <a:r>
              <a:rPr lang="tr-TR" sz="2000" dirty="0" err="1" smtClean="0"/>
              <a:t>withdrawn</a:t>
            </a:r>
            <a:r>
              <a:rPr lang="tr-TR" sz="2000" dirty="0" smtClean="0"/>
              <a:t> vs. time on </a:t>
            </a:r>
            <a:r>
              <a:rPr lang="tr-TR" sz="2000" dirty="0" err="1" smtClean="0"/>
              <a:t>feeder</a:t>
            </a:r>
            <a:r>
              <a:rPr lang="tr-TR" sz="2000" dirty="0" smtClean="0"/>
              <a:t> bus3</a:t>
            </a:r>
            <a:endParaRPr lang="en-GB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1156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229" y="256982"/>
            <a:ext cx="7090513" cy="857250"/>
          </a:xfrm>
        </p:spPr>
        <p:txBody>
          <a:bodyPr/>
          <a:lstStyle/>
          <a:p>
            <a:pPr algn="ctr"/>
            <a:r>
              <a:rPr lang="tr-TR" dirty="0" err="1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92" y="1008318"/>
            <a:ext cx="7709976" cy="36155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200" dirty="0" smtClean="0"/>
              <a:t>[1]	</a:t>
            </a:r>
            <a:r>
              <a:rPr lang="en-GB" sz="1200" dirty="0"/>
              <a:t>P. Schott, J. </a:t>
            </a:r>
            <a:r>
              <a:rPr lang="en-GB" sz="1200" dirty="0" err="1"/>
              <a:t>Sedlmeir</a:t>
            </a:r>
            <a:r>
              <a:rPr lang="en-GB" sz="1200" dirty="0"/>
              <a:t>, N. Strobel, T. Weber, G. </a:t>
            </a:r>
            <a:r>
              <a:rPr lang="en-GB" sz="1200" dirty="0" err="1"/>
              <a:t>Fridgen</a:t>
            </a:r>
            <a:r>
              <a:rPr lang="en-GB" sz="1200" dirty="0"/>
              <a:t>, and E. Abele, “A generic data model for </a:t>
            </a:r>
            <a:r>
              <a:rPr lang="tr-TR" sz="1200" dirty="0" smtClean="0"/>
              <a:t>	</a:t>
            </a:r>
            <a:r>
              <a:rPr lang="en-GB" sz="1200" dirty="0" smtClean="0"/>
              <a:t>describing </a:t>
            </a:r>
            <a:r>
              <a:rPr lang="en-GB" sz="1200" dirty="0"/>
              <a:t>flexibility in power markets,” Energies, vol. 12, no. 10, pp. 1–29, 2019.</a:t>
            </a:r>
            <a:endParaRPr lang="tr-TR" sz="1200" dirty="0" smtClean="0"/>
          </a:p>
        </p:txBody>
      </p:sp>
    </p:spTree>
    <p:extLst>
      <p:ext uri="{BB962C8B-B14F-4D97-AF65-F5344CB8AC3E}">
        <p14:creationId xmlns:p14="http://schemas.microsoft.com/office/powerpoint/2010/main" val="27394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30" y="51980"/>
            <a:ext cx="7269764" cy="1784147"/>
          </a:xfrm>
        </p:spPr>
        <p:txBody>
          <a:bodyPr>
            <a:normAutofit/>
          </a:bodyPr>
          <a:lstStyle/>
          <a:p>
            <a:r>
              <a:rPr lang="tr-TR" sz="2000" b="1" dirty="0"/>
              <a:t>Multi </a:t>
            </a:r>
            <a:r>
              <a:rPr lang="tr-TR" sz="2000" b="1" dirty="0" err="1"/>
              <a:t>Energy</a:t>
            </a:r>
            <a:r>
              <a:rPr lang="tr-TR" sz="2000" b="1" dirty="0"/>
              <a:t> </a:t>
            </a:r>
            <a:r>
              <a:rPr lang="tr-TR" sz="2000" b="1" dirty="0" err="1"/>
              <a:t>Systems</a:t>
            </a:r>
            <a:r>
              <a:rPr lang="tr-TR" sz="2000" b="1" dirty="0"/>
              <a:t> (</a:t>
            </a:r>
            <a:r>
              <a:rPr lang="tr-TR" sz="2000" b="1" dirty="0" smtClean="0"/>
              <a:t>MES</a:t>
            </a:r>
            <a:r>
              <a:rPr lang="tr-TR" sz="2000" b="1" dirty="0"/>
              <a:t>)</a:t>
            </a:r>
            <a:r>
              <a:rPr lang="tr-TR" sz="2000" dirty="0"/>
              <a:t/>
            </a:r>
            <a:br>
              <a:rPr lang="tr-TR" sz="2000" dirty="0"/>
            </a:br>
            <a:r>
              <a:rPr lang="en-GB" sz="2000" dirty="0"/>
              <a:t>Investigating Unknown Flexibilities Provided by Power-to-X Converters Considering Grid Support Strategies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675" y="2066324"/>
            <a:ext cx="6985154" cy="2396972"/>
          </a:xfrm>
        </p:spPr>
        <p:txBody>
          <a:bodyPr>
            <a:normAutofit fontScale="92500" lnSpcReduction="20000"/>
          </a:bodyPr>
          <a:lstStyle/>
          <a:p>
            <a:r>
              <a:rPr lang="tr-TR" sz="1500" b="1" dirty="0" err="1"/>
              <a:t>Supervisor</a:t>
            </a:r>
            <a:r>
              <a:rPr lang="tr-TR" sz="1500" b="1" dirty="0"/>
              <a:t>: </a:t>
            </a:r>
            <a:r>
              <a:rPr lang="tr-TR" sz="1500" dirty="0" err="1"/>
              <a:t>Asst</a:t>
            </a:r>
            <a:r>
              <a:rPr lang="tr-TR" sz="1500" dirty="0"/>
              <a:t>. Prof. </a:t>
            </a:r>
            <a:r>
              <a:rPr lang="tr-TR" sz="1500" dirty="0" err="1"/>
              <a:t>Milos</a:t>
            </a:r>
            <a:r>
              <a:rPr lang="tr-TR" sz="1500" dirty="0"/>
              <a:t> </a:t>
            </a:r>
            <a:r>
              <a:rPr lang="tr-TR" sz="1500" dirty="0" err="1"/>
              <a:t>Cvetkovic</a:t>
            </a:r>
            <a:endParaRPr lang="tr-TR" sz="1500" dirty="0"/>
          </a:p>
          <a:p>
            <a:r>
              <a:rPr lang="tr-TR" sz="1500" b="1" dirty="0" err="1"/>
              <a:t>PhD</a:t>
            </a:r>
            <a:r>
              <a:rPr lang="tr-TR" sz="1500" b="1" dirty="0"/>
              <a:t>: </a:t>
            </a:r>
            <a:r>
              <a:rPr lang="tr-TR" sz="1500" dirty="0" err="1"/>
              <a:t>Digvijay</a:t>
            </a:r>
            <a:r>
              <a:rPr lang="tr-TR" sz="1500" dirty="0"/>
              <a:t> </a:t>
            </a:r>
            <a:r>
              <a:rPr lang="tr-TR" sz="1500" dirty="0" err="1"/>
              <a:t>Gusain</a:t>
            </a:r>
            <a:endParaRPr lang="tr-TR" sz="1500" dirty="0"/>
          </a:p>
          <a:p>
            <a:r>
              <a:rPr lang="tr-TR" sz="1500" b="1" dirty="0" err="1"/>
              <a:t>MSc</a:t>
            </a:r>
            <a:r>
              <a:rPr lang="tr-TR" sz="1500" b="1" dirty="0"/>
              <a:t>: </a:t>
            </a:r>
            <a:r>
              <a:rPr lang="tr-TR" sz="1500" dirty="0"/>
              <a:t>Bekir Caner </a:t>
            </a:r>
            <a:r>
              <a:rPr lang="tr-TR" sz="1500" dirty="0" err="1"/>
              <a:t>Yagci</a:t>
            </a:r>
            <a:r>
              <a:rPr lang="tr-TR" sz="1500" dirty="0"/>
              <a:t> (4857089)</a:t>
            </a:r>
          </a:p>
          <a:p>
            <a:endParaRPr lang="tr-TR" sz="1800" dirty="0" smtClean="0"/>
          </a:p>
          <a:p>
            <a:endParaRPr lang="tr-TR" sz="1800" dirty="0"/>
          </a:p>
          <a:p>
            <a:endParaRPr lang="tr-TR" sz="1800" dirty="0" smtClean="0"/>
          </a:p>
          <a:p>
            <a:r>
              <a:rPr lang="tr-TR" sz="1800" dirty="0" smtClean="0"/>
              <a:t>E-mail: </a:t>
            </a:r>
            <a:r>
              <a:rPr lang="en-US" sz="1800" dirty="0" smtClean="0">
                <a:solidFill>
                  <a:srgbClr val="0070C0"/>
                </a:solidFill>
              </a:rPr>
              <a:t>B.C.Yagci@student.tudelft.nl</a:t>
            </a:r>
            <a:endParaRPr lang="tr-TR" sz="1800" dirty="0" smtClean="0">
              <a:solidFill>
                <a:srgbClr val="0070C0"/>
              </a:solidFill>
            </a:endParaRPr>
          </a:p>
          <a:p>
            <a:r>
              <a:rPr lang="tr-TR" sz="1800" dirty="0" err="1" smtClean="0"/>
              <a:t>Version</a:t>
            </a:r>
            <a:r>
              <a:rPr lang="tr-TR" sz="1800" dirty="0" smtClean="0"/>
              <a:t> </a:t>
            </a:r>
            <a:r>
              <a:rPr lang="tr-TR" sz="1800" dirty="0"/>
              <a:t>Control: </a:t>
            </a:r>
            <a:r>
              <a:rPr lang="tr-TR" sz="1800" dirty="0">
                <a:solidFill>
                  <a:srgbClr val="0070C0"/>
                </a:solidFill>
              </a:rPr>
              <a:t>https://github.com/caneryagci/Multi-Energy-Systems-Thesis-Project.git</a:t>
            </a:r>
          </a:p>
        </p:txBody>
      </p:sp>
    </p:spTree>
    <p:extLst>
      <p:ext uri="{BB962C8B-B14F-4D97-AF65-F5344CB8AC3E}">
        <p14:creationId xmlns:p14="http://schemas.microsoft.com/office/powerpoint/2010/main" val="198231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41070"/>
            <a:ext cx="7106464" cy="3486122"/>
          </a:xfrm>
        </p:spPr>
        <p:txBody>
          <a:bodyPr/>
          <a:lstStyle/>
          <a:p>
            <a:endParaRPr lang="tr-TR" sz="2000" dirty="0" smtClean="0"/>
          </a:p>
          <a:p>
            <a:endParaRPr lang="tr-TR" dirty="0" smtClean="0"/>
          </a:p>
        </p:txBody>
      </p:sp>
      <p:sp>
        <p:nvSpPr>
          <p:cNvPr id="4" name="Metin kutusu 3"/>
          <p:cNvSpPr txBox="1"/>
          <p:nvPr/>
        </p:nvSpPr>
        <p:spPr>
          <a:xfrm>
            <a:off x="1648806" y="1142999"/>
            <a:ext cx="7380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smtClean="0"/>
              <a:t>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Research</a:t>
            </a:r>
            <a:r>
              <a:rPr lang="tr-TR" sz="2400" dirty="0" smtClean="0"/>
              <a:t> </a:t>
            </a:r>
            <a:r>
              <a:rPr lang="tr-TR" sz="2400" dirty="0" err="1" smtClean="0"/>
              <a:t>Questions</a:t>
            </a:r>
            <a:endParaRPr lang="tr-T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Methodology</a:t>
            </a:r>
            <a:endParaRPr lang="tr-T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Modelling</a:t>
            </a:r>
            <a:endParaRPr lang="tr-T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Cases</a:t>
            </a:r>
            <a:r>
              <a:rPr lang="tr-TR" sz="2400" dirty="0" smtClean="0"/>
              <a:t> &amp; </a:t>
            </a:r>
            <a:r>
              <a:rPr lang="tr-TR" sz="2400" dirty="0" err="1" smtClean="0"/>
              <a:t>Results</a:t>
            </a:r>
            <a:endParaRPr lang="tr-T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 err="1" smtClean="0"/>
              <a:t>Further</a:t>
            </a:r>
            <a:r>
              <a:rPr lang="tr-TR" sz="2400" dirty="0" smtClean="0"/>
              <a:t> </a:t>
            </a:r>
            <a:r>
              <a:rPr lang="tr-TR" sz="2400" dirty="0" err="1" smtClean="0"/>
              <a:t>Improvements</a:t>
            </a:r>
            <a:endParaRPr lang="tr-TR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0FDB-9FF9-40F9-9D37-AA5EDF30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32178"/>
            <a:ext cx="7106464" cy="857250"/>
          </a:xfrm>
        </p:spPr>
        <p:txBody>
          <a:bodyPr>
            <a:normAutofit/>
          </a:bodyPr>
          <a:lstStyle/>
          <a:p>
            <a:r>
              <a:rPr lang="tr-TR" dirty="0" smtClean="0"/>
              <a:t>Problem</a:t>
            </a:r>
            <a:endParaRPr lang="en-US" dirty="0"/>
          </a:p>
        </p:txBody>
      </p:sp>
      <p:pic>
        <p:nvPicPr>
          <p:cNvPr id="5" name="Picture 2" descr="C:\Users\Caner\Desktop\Context Presentaton\Photo\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572" y="1284012"/>
            <a:ext cx="3411745" cy="264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629756" y="1348778"/>
            <a:ext cx="37688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Energy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more</a:t>
            </a:r>
            <a:r>
              <a:rPr lang="tr-TR" dirty="0" smtClean="0"/>
              <a:t> </a:t>
            </a:r>
            <a:r>
              <a:rPr lang="tr-TR" dirty="0" err="1" smtClean="0"/>
              <a:t>flexibility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ways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measure</a:t>
            </a:r>
            <a:r>
              <a:rPr lang="tr-TR" dirty="0" smtClean="0"/>
              <a:t> it</a:t>
            </a:r>
            <a:br>
              <a:rPr lang="tr-TR" dirty="0" smtClean="0"/>
            </a:b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Power</a:t>
            </a:r>
            <a:r>
              <a:rPr lang="tr-TR" dirty="0" smtClean="0"/>
              <a:t>-</a:t>
            </a:r>
            <a:r>
              <a:rPr lang="tr-TR" dirty="0" err="1" smtClean="0"/>
              <a:t>to</a:t>
            </a:r>
            <a:r>
              <a:rPr lang="tr-TR" dirty="0" smtClean="0"/>
              <a:t>-X </a:t>
            </a:r>
            <a:r>
              <a:rPr lang="tr-TR" dirty="0" err="1" smtClean="0"/>
              <a:t>systems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provide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flexibility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However</a:t>
            </a:r>
            <a:r>
              <a:rPr lang="tr-TR" dirty="0" smtClean="0"/>
              <a:t>, </a:t>
            </a:r>
            <a:r>
              <a:rPr lang="tr-TR" dirty="0" err="1" smtClean="0"/>
              <a:t>existing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too</a:t>
            </a:r>
            <a:r>
              <a:rPr lang="tr-TR" dirty="0" smtClean="0"/>
              <a:t> </a:t>
            </a:r>
            <a:r>
              <a:rPr lang="tr-TR" dirty="0" err="1" smtClean="0"/>
              <a:t>simplified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control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flexibility</a:t>
            </a:r>
            <a:r>
              <a:rPr lang="tr-TR" dirty="0" smtClean="0"/>
              <a:t> </a:t>
            </a:r>
            <a:r>
              <a:rPr lang="tr-TR" dirty="0" err="1" smtClean="0"/>
              <a:t>analysis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5398572" y="3924299"/>
            <a:ext cx="359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P. </a:t>
            </a:r>
            <a:r>
              <a:rPr lang="en-GB" sz="900" dirty="0" err="1"/>
              <a:t>Mancarella</a:t>
            </a:r>
            <a:r>
              <a:rPr lang="en-GB" sz="900" dirty="0"/>
              <a:t>, “MES ( multi-energy systems ): An overview of concepts and evaluation models,” </a:t>
            </a:r>
            <a:r>
              <a:rPr lang="en-GB" sz="900" dirty="0" err="1" smtClean="0"/>
              <a:t>Energy,vol</a:t>
            </a:r>
            <a:r>
              <a:rPr lang="en-GB" sz="900" dirty="0"/>
              <a:t>. 65, pp. 1–17, 2014.</a:t>
            </a:r>
          </a:p>
        </p:txBody>
      </p:sp>
    </p:spTree>
    <p:extLst>
      <p:ext uri="{BB962C8B-B14F-4D97-AF65-F5344CB8AC3E}">
        <p14:creationId xmlns:p14="http://schemas.microsoft.com/office/powerpoint/2010/main" val="25867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81DA3-363F-48EA-A34A-6FEE420A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66" y="0"/>
            <a:ext cx="7106464" cy="857250"/>
          </a:xfrm>
        </p:spPr>
        <p:txBody>
          <a:bodyPr/>
          <a:lstStyle/>
          <a:p>
            <a:r>
              <a:rPr lang="tr-TR" dirty="0" err="1" smtClean="0"/>
              <a:t>Research</a:t>
            </a:r>
            <a:r>
              <a:rPr lang="tr-TR" dirty="0" smtClean="0"/>
              <a:t> </a:t>
            </a:r>
            <a:r>
              <a:rPr lang="tr-TR" dirty="0" err="1" smtClean="0"/>
              <a:t>Questions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763106" y="842249"/>
            <a:ext cx="7106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</a:rPr>
              <a:t>What are the hidden flexibilities provided by Power-to-X modelling? (Demand-side flexibility, Demand Side Management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  <a:endParaRPr lang="tr-TR" dirty="0" smtClean="0">
              <a:solidFill>
                <a:srgbClr val="000000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endParaRPr lang="en-GB" dirty="0" smtClean="0">
              <a:solidFill>
                <a:srgbClr val="000000"/>
              </a:solidFill>
            </a:endParaRPr>
          </a:p>
          <a:p>
            <a:pPr marL="342900" indent="-342900" algn="just">
              <a:buAutoNum type="arabicPeriod" startAt="2"/>
            </a:pPr>
            <a:r>
              <a:rPr lang="en-GB" dirty="0" smtClean="0">
                <a:solidFill>
                  <a:srgbClr val="000000"/>
                </a:solidFill>
              </a:rPr>
              <a:t>How </a:t>
            </a:r>
            <a:r>
              <a:rPr lang="en-GB" dirty="0">
                <a:solidFill>
                  <a:srgbClr val="000000"/>
                </a:solidFill>
              </a:rPr>
              <a:t>much district heating demand can be supplied from curtailed renewable energy in </a:t>
            </a:r>
            <a:r>
              <a:rPr lang="en-GB" dirty="0" err="1">
                <a:solidFill>
                  <a:srgbClr val="000000"/>
                </a:solidFill>
              </a:rPr>
              <a:t>Maasvlakte</a:t>
            </a:r>
            <a:r>
              <a:rPr lang="en-GB" dirty="0">
                <a:solidFill>
                  <a:srgbClr val="000000"/>
                </a:solidFill>
              </a:rPr>
              <a:t> 2, Port of Rotterdam and what is its effect on system </a:t>
            </a:r>
            <a:r>
              <a:rPr lang="en-GB" dirty="0" smtClean="0">
                <a:solidFill>
                  <a:srgbClr val="000000"/>
                </a:solidFill>
              </a:rPr>
              <a:t>flexibility?</a:t>
            </a:r>
            <a:endParaRPr lang="tr-TR" dirty="0" smtClean="0">
              <a:solidFill>
                <a:srgbClr val="000000"/>
              </a:solidFill>
            </a:endParaRPr>
          </a:p>
          <a:p>
            <a:pPr marL="342900" indent="-342900" algn="just">
              <a:buAutoNum type="arabicPeriod" startAt="2"/>
            </a:pPr>
            <a:endParaRPr lang="tr-TR" dirty="0">
              <a:solidFill>
                <a:srgbClr val="000000"/>
              </a:solidFill>
            </a:endParaRPr>
          </a:p>
          <a:p>
            <a:pPr marL="342900" indent="-342900" algn="just">
              <a:buAutoNum type="arabicPeriod" startAt="2"/>
            </a:pPr>
            <a:r>
              <a:rPr lang="en-GB" dirty="0" smtClean="0">
                <a:solidFill>
                  <a:srgbClr val="000000"/>
                </a:solidFill>
              </a:rPr>
              <a:t>How the existing flexibility affected when another flexible load is connected to the system? (Supply-side flexibility, Curtailment)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763106" y="3533864"/>
            <a:ext cx="6895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i="1" dirty="0" smtClean="0">
                <a:solidFill>
                  <a:srgbClr val="FF0000"/>
                </a:solidFill>
              </a:rPr>
              <a:t>T</a:t>
            </a:r>
            <a:r>
              <a:rPr lang="en-GB" i="1" dirty="0" smtClean="0">
                <a:solidFill>
                  <a:srgbClr val="FF0000"/>
                </a:solidFill>
              </a:rPr>
              <a:t>his </a:t>
            </a:r>
            <a:r>
              <a:rPr lang="en-GB" i="1" dirty="0">
                <a:solidFill>
                  <a:srgbClr val="FF0000"/>
                </a:solidFill>
              </a:rPr>
              <a:t>project investigates the impact </a:t>
            </a:r>
            <a:r>
              <a:rPr lang="en-GB" i="1" dirty="0" smtClean="0">
                <a:solidFill>
                  <a:srgbClr val="FF0000"/>
                </a:solidFill>
              </a:rPr>
              <a:t>of</a:t>
            </a:r>
            <a:r>
              <a:rPr lang="tr-TR" i="1" dirty="0" smtClean="0">
                <a:solidFill>
                  <a:srgbClr val="FF0000"/>
                </a:solidFill>
              </a:rPr>
              <a:t> MES</a:t>
            </a:r>
            <a:r>
              <a:rPr lang="en-GB" i="1" dirty="0" smtClean="0">
                <a:solidFill>
                  <a:srgbClr val="FF0000"/>
                </a:solidFill>
              </a:rPr>
              <a:t> </a:t>
            </a:r>
            <a:r>
              <a:rPr lang="en-GB" i="1" dirty="0">
                <a:solidFill>
                  <a:srgbClr val="FF0000"/>
                </a:solidFill>
              </a:rPr>
              <a:t>flexibility service </a:t>
            </a:r>
            <a:r>
              <a:rPr lang="en-GB" i="1" dirty="0" smtClean="0">
                <a:solidFill>
                  <a:srgbClr val="FF0000"/>
                </a:solidFill>
              </a:rPr>
              <a:t>providers</a:t>
            </a:r>
            <a:r>
              <a:rPr lang="tr-TR" i="1" dirty="0" smtClean="0">
                <a:solidFill>
                  <a:srgbClr val="FF0000"/>
                </a:solidFill>
              </a:rPr>
              <a:t> </a:t>
            </a:r>
            <a:r>
              <a:rPr lang="en-GB" i="1" dirty="0" smtClean="0">
                <a:solidFill>
                  <a:srgbClr val="FF0000"/>
                </a:solidFill>
              </a:rPr>
              <a:t>on </a:t>
            </a:r>
            <a:r>
              <a:rPr lang="en-GB" i="1" dirty="0">
                <a:solidFill>
                  <a:srgbClr val="FF0000"/>
                </a:solidFill>
              </a:rPr>
              <a:t>balancing the stochastic variability of renewable energy </a:t>
            </a:r>
            <a:r>
              <a:rPr lang="en-GB" i="1" dirty="0" smtClean="0">
                <a:solidFill>
                  <a:srgbClr val="FF0000"/>
                </a:solidFill>
              </a:rPr>
              <a:t>sources </a:t>
            </a:r>
            <a:r>
              <a:rPr lang="en-GB" i="1" dirty="0">
                <a:solidFill>
                  <a:srgbClr val="FF0000"/>
                </a:solidFill>
              </a:rPr>
              <a:t>by using co-simulation in </a:t>
            </a:r>
            <a:r>
              <a:rPr lang="en-GB" i="1" dirty="0" err="1">
                <a:solidFill>
                  <a:srgbClr val="FF0000"/>
                </a:solidFill>
              </a:rPr>
              <a:t>OpenModelica</a:t>
            </a:r>
            <a:r>
              <a:rPr lang="en-GB" i="1" dirty="0">
                <a:solidFill>
                  <a:srgbClr val="FF0000"/>
                </a:solidFill>
              </a:rPr>
              <a:t> </a:t>
            </a:r>
            <a:r>
              <a:rPr lang="en-GB" i="1" dirty="0" smtClean="0">
                <a:solidFill>
                  <a:srgbClr val="FF0000"/>
                </a:solidFill>
              </a:rPr>
              <a:t>environment</a:t>
            </a:r>
            <a:r>
              <a:rPr lang="tr-TR" i="1" dirty="0" smtClean="0">
                <a:solidFill>
                  <a:srgbClr val="FF0000"/>
                </a:solidFill>
              </a:rPr>
              <a:t>.</a:t>
            </a:r>
            <a:endParaRPr lang="en-GB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62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380894" cy="857250"/>
          </a:xfrm>
        </p:spPr>
        <p:txBody>
          <a:bodyPr>
            <a:noAutofit/>
          </a:bodyPr>
          <a:lstStyle/>
          <a:p>
            <a:r>
              <a:rPr lang="tr-TR" sz="3200" dirty="0" err="1" smtClean="0"/>
              <a:t>Methodology</a:t>
            </a:r>
            <a:r>
              <a:rPr lang="tr-TR" sz="3200" dirty="0" smtClean="0"/>
              <a:t> – </a:t>
            </a:r>
            <a:r>
              <a:rPr lang="tr-TR" sz="3200" dirty="0" err="1" smtClean="0"/>
              <a:t>Maasvlakte</a:t>
            </a:r>
            <a:r>
              <a:rPr lang="tr-TR" sz="3200" dirty="0" smtClean="0"/>
              <a:t> </a:t>
            </a:r>
            <a:r>
              <a:rPr lang="tr-TR" sz="3200" dirty="0" err="1" smtClean="0"/>
              <a:t>Energy</a:t>
            </a:r>
            <a:r>
              <a:rPr lang="tr-TR" sz="3200" dirty="0" smtClean="0"/>
              <a:t> Park</a:t>
            </a:r>
            <a:endParaRPr lang="en-US" sz="3200" dirty="0"/>
          </a:p>
        </p:txBody>
      </p:sp>
      <p:pic>
        <p:nvPicPr>
          <p:cNvPr id="4" name="Picture 2" descr="C:\Users\Caner\Desktop\Multi-Energy-Systems-Thesis-Project\Figures\SLD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06" y="1201155"/>
            <a:ext cx="7204159" cy="321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63106" y="985520"/>
            <a:ext cx="6852574" cy="37007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”</a:t>
            </a:r>
            <a:r>
              <a:rPr lang="tr-TR" sz="2000" i="1" dirty="0" smtClean="0"/>
              <a:t>A</a:t>
            </a:r>
            <a:r>
              <a:rPr lang="en-GB" sz="2000" i="1" dirty="0" err="1" smtClean="0"/>
              <a:t>bility</a:t>
            </a:r>
            <a:r>
              <a:rPr lang="en-GB" sz="2000" i="1" dirty="0" smtClean="0"/>
              <a:t> </a:t>
            </a:r>
            <a:r>
              <a:rPr lang="en-GB" sz="2000" i="1" dirty="0"/>
              <a:t>of a system to response challenges caused by power </a:t>
            </a:r>
            <a:r>
              <a:rPr lang="en-GB" sz="2000" i="1" dirty="0" smtClean="0"/>
              <a:t>fluctuations </a:t>
            </a:r>
            <a:r>
              <a:rPr lang="en-GB" sz="2000" i="1" dirty="0"/>
              <a:t>[</a:t>
            </a:r>
            <a:r>
              <a:rPr lang="en-GB" sz="2000" i="1" dirty="0" smtClean="0"/>
              <a:t>1]</a:t>
            </a:r>
            <a:r>
              <a:rPr lang="tr-TR" sz="2000" i="1" dirty="0" smtClean="0"/>
              <a:t>.</a:t>
            </a:r>
            <a:r>
              <a:rPr lang="en-US" sz="2000" dirty="0"/>
              <a:t> </a:t>
            </a:r>
            <a:r>
              <a:rPr lang="en-US" sz="2000" dirty="0" smtClean="0"/>
              <a:t>”</a:t>
            </a:r>
            <a:endParaRPr lang="tr-TR" sz="2000" dirty="0" smtClean="0"/>
          </a:p>
          <a:p>
            <a:pPr marL="0" indent="0" algn="ctr">
              <a:buNone/>
            </a:pPr>
            <a:endParaRPr lang="tr-TR" sz="2000" i="1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/>
              <a:t>Electrical System Flexibility (for Grid Operator)</a:t>
            </a:r>
            <a:endParaRPr lang="tr-TR" sz="2000" dirty="0" smtClean="0"/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/>
              <a:t>Supply-side Flexibility</a:t>
            </a:r>
            <a:r>
              <a:rPr lang="tr-TR" sz="1600" dirty="0"/>
              <a:t> (</a:t>
            </a:r>
            <a:r>
              <a:rPr lang="tr-TR" sz="1600" dirty="0" err="1"/>
              <a:t>Curtailment</a:t>
            </a:r>
            <a:r>
              <a:rPr lang="tr-TR" sz="1600" dirty="0"/>
              <a:t>)</a:t>
            </a:r>
            <a:endParaRPr lang="en-GB" sz="1600" i="1" dirty="0"/>
          </a:p>
          <a:p>
            <a:pPr marL="857250" lvl="1" indent="-457200">
              <a:buFont typeface="+mj-lt"/>
              <a:buAutoNum type="alphaLcParenR"/>
            </a:pPr>
            <a:r>
              <a:rPr lang="tr-TR" sz="1600" dirty="0" err="1"/>
              <a:t>Demand-side</a:t>
            </a:r>
            <a:r>
              <a:rPr lang="tr-TR" sz="1600" dirty="0"/>
              <a:t> </a:t>
            </a:r>
            <a:r>
              <a:rPr lang="tr-TR" sz="1600" dirty="0" err="1"/>
              <a:t>Flexibility</a:t>
            </a:r>
            <a:r>
              <a:rPr lang="tr-TR" sz="1600" dirty="0"/>
              <a:t> (DSM</a:t>
            </a:r>
            <a:r>
              <a:rPr lang="tr-TR" sz="1600" dirty="0" smtClean="0"/>
              <a:t>)</a:t>
            </a: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err="1" smtClean="0"/>
              <a:t>Cost</a:t>
            </a:r>
            <a:r>
              <a:rPr lang="tr-TR" sz="2000" dirty="0" smtClean="0"/>
              <a:t> </a:t>
            </a:r>
            <a:r>
              <a:rPr lang="tr-TR" sz="2000" dirty="0" err="1" smtClean="0"/>
              <a:t>Flexibility</a:t>
            </a:r>
            <a:r>
              <a:rPr lang="tr-TR" sz="2000" dirty="0" smtClean="0"/>
              <a:t> (</a:t>
            </a: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Indutry</a:t>
            </a:r>
            <a:r>
              <a:rPr lang="tr-TR" sz="2000" dirty="0" smtClean="0"/>
              <a:t>)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641186" y="0"/>
            <a:ext cx="738089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sz="3200" dirty="0" err="1" smtClean="0"/>
              <a:t>Methodology</a:t>
            </a:r>
            <a:r>
              <a:rPr lang="tr-TR" sz="3200" dirty="0" smtClean="0"/>
              <a:t> – </a:t>
            </a:r>
            <a:r>
              <a:rPr lang="tr-TR" sz="3200" dirty="0" err="1" smtClean="0"/>
              <a:t>Flexibility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210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641186" y="0"/>
            <a:ext cx="738089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sz="3200" dirty="0" err="1" smtClean="0"/>
              <a:t>Methodology</a:t>
            </a:r>
            <a:r>
              <a:rPr lang="tr-TR" sz="3200" dirty="0" smtClean="0"/>
              <a:t> – </a:t>
            </a:r>
            <a:r>
              <a:rPr lang="tr-TR" sz="3200" dirty="0" err="1" smtClean="0"/>
              <a:t>Hierarchical</a:t>
            </a:r>
            <a:r>
              <a:rPr lang="tr-TR" sz="3200" dirty="0" smtClean="0"/>
              <a:t> </a:t>
            </a:r>
            <a:r>
              <a:rPr lang="tr-TR" sz="3200" dirty="0"/>
              <a:t>C</a:t>
            </a:r>
            <a:r>
              <a:rPr lang="tr-TR" sz="3200" dirty="0" smtClean="0"/>
              <a:t>ontrol</a:t>
            </a:r>
            <a:endParaRPr lang="en-US" sz="3200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137921"/>
            <a:ext cx="6892607" cy="24079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71364BAC-A414-45C3-BE6E-5D7FE0719C1A}"/>
              </a:ext>
            </a:extLst>
          </p:cNvPr>
          <p:cNvSpPr txBox="1">
            <a:spLocks/>
          </p:cNvSpPr>
          <p:nvPr/>
        </p:nvSpPr>
        <p:spPr>
          <a:xfrm>
            <a:off x="1641186" y="0"/>
            <a:ext cx="738089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00A6D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tr-TR" sz="3200" dirty="0" err="1" smtClean="0"/>
              <a:t>Methodology</a:t>
            </a:r>
            <a:r>
              <a:rPr lang="tr-TR" sz="3200" dirty="0" smtClean="0"/>
              <a:t> – </a:t>
            </a:r>
            <a:r>
              <a:rPr lang="tr-TR" sz="3200" dirty="0" err="1" smtClean="0"/>
              <a:t>Co-simulation</a:t>
            </a:r>
            <a:endParaRPr lang="en-US" sz="3200" dirty="0"/>
          </a:p>
        </p:txBody>
      </p:sp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186" y="731520"/>
            <a:ext cx="7244080" cy="406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077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63106" y="82154"/>
            <a:ext cx="7106464" cy="85725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Modelling</a:t>
            </a:r>
            <a:r>
              <a:rPr lang="tr-TR" dirty="0" smtClean="0"/>
              <a:t> – </a:t>
            </a:r>
            <a:r>
              <a:rPr lang="tr-TR" dirty="0" err="1" smtClean="0"/>
              <a:t>Wind</a:t>
            </a:r>
            <a:r>
              <a:rPr lang="tr-TR" dirty="0" smtClean="0"/>
              <a:t> </a:t>
            </a:r>
            <a:r>
              <a:rPr lang="tr-TR" dirty="0" err="1" smtClean="0"/>
              <a:t>Turbine</a:t>
            </a:r>
            <a:r>
              <a:rPr lang="tr-TR" dirty="0" smtClean="0"/>
              <a:t> </a:t>
            </a:r>
            <a:r>
              <a:rPr lang="tr-TR" dirty="0" err="1" smtClean="0"/>
              <a:t>Generator</a:t>
            </a:r>
            <a:endParaRPr lang="en-GB" dirty="0"/>
          </a:p>
        </p:txBody>
      </p:sp>
      <p:pic>
        <p:nvPicPr>
          <p:cNvPr id="2051" name="Picture 3" descr="C:\Users\Caner\Desktop\Multi-Energy-Systems-Thesis-Project\Mid-term Review\WindFa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20" y="939404"/>
            <a:ext cx="5918518" cy="38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4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4273</TotalTime>
  <Words>441</Words>
  <Application>Microsoft Office PowerPoint</Application>
  <PresentationFormat>Ekran Gösterisi (16:9)</PresentationFormat>
  <Paragraphs>74</Paragraphs>
  <Slides>16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Multi Energy Systems (MES) Investigating Unknown Flexibilities Provided by Power-to-X Converters Considering Grid Support Strategies</vt:lpstr>
      <vt:lpstr>Content</vt:lpstr>
      <vt:lpstr>Problem</vt:lpstr>
      <vt:lpstr>Research Questions</vt:lpstr>
      <vt:lpstr>Methodology – Maasvlakte Energy Park</vt:lpstr>
      <vt:lpstr>PowerPoint Sunusu</vt:lpstr>
      <vt:lpstr>PowerPoint Sunusu</vt:lpstr>
      <vt:lpstr>PowerPoint Sunusu</vt:lpstr>
      <vt:lpstr>Modelling – Wind Turbine Generator</vt:lpstr>
      <vt:lpstr>Modelling – PV Farm</vt:lpstr>
      <vt:lpstr>Cases</vt:lpstr>
      <vt:lpstr>Initial Results</vt:lpstr>
      <vt:lpstr>Initial Results</vt:lpstr>
      <vt:lpstr>Conclusion &amp; Expected Outcomes</vt:lpstr>
      <vt:lpstr>References</vt:lpstr>
      <vt:lpstr>Multi Energy Systems (MES) Investigating Unknown Flexibilities Provided by Power-to-X Converters Considering Grid Support Strategies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Caner Yağcı</cp:lastModifiedBy>
  <cp:revision>232</cp:revision>
  <dcterms:created xsi:type="dcterms:W3CDTF">2015-07-09T11:57:30Z</dcterms:created>
  <dcterms:modified xsi:type="dcterms:W3CDTF">2020-05-14T14:17:35Z</dcterms:modified>
</cp:coreProperties>
</file>