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93" r:id="rId4"/>
    <p:sldId id="304" r:id="rId5"/>
    <p:sldId id="327" r:id="rId6"/>
    <p:sldId id="290" r:id="rId7"/>
    <p:sldId id="319" r:id="rId8"/>
    <p:sldId id="324" r:id="rId9"/>
    <p:sldId id="316" r:id="rId10"/>
    <p:sldId id="323" r:id="rId11"/>
    <p:sldId id="317" r:id="rId12"/>
    <p:sldId id="321" r:id="rId13"/>
    <p:sldId id="320" r:id="rId14"/>
    <p:sldId id="325" r:id="rId15"/>
    <p:sldId id="306" r:id="rId16"/>
    <p:sldId id="322" r:id="rId17"/>
    <p:sldId id="265" r:id="rId18"/>
    <p:sldId id="28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vijay Gusain - EWI" initials="DE" lastIdx="26" clrIdx="0"/>
  <p:cmAuthor id="2" name="Caner Yağcı" initials="C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 autoAdjust="0"/>
    <p:restoredTop sz="96663" autoAdjust="0"/>
  </p:normalViewPr>
  <p:slideViewPr>
    <p:cSldViewPr snapToGrid="0" snapToObjects="1">
      <p:cViewPr>
        <p:scale>
          <a:sx n="75" d="100"/>
          <a:sy n="75" d="100"/>
        </p:scale>
        <p:origin x="-2016" y="-7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05D3-5C8E-4B9B-9D13-5A9224E48F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F4F-450C-43C8-BCB6-9D320F3DD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76603"/>
            <a:ext cx="7269764" cy="1996037"/>
          </a:xfrm>
        </p:spPr>
        <p:txBody>
          <a:bodyPr>
            <a:normAutofit/>
          </a:bodyPr>
          <a:lstStyle/>
          <a:p>
            <a:r>
              <a:rPr lang="tr-TR" sz="3200" b="1" dirty="0"/>
              <a:t>Multi </a:t>
            </a:r>
            <a:r>
              <a:rPr lang="tr-TR" sz="3200" b="1" dirty="0" err="1"/>
              <a:t>Energy</a:t>
            </a:r>
            <a:r>
              <a:rPr lang="tr-TR" sz="3200" b="1" dirty="0"/>
              <a:t>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: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en-GB" sz="2200" dirty="0"/>
              <a:t>Investigating Hidden Flexibilities Provided by </a:t>
            </a:r>
            <a:r>
              <a:rPr lang="en-GB" sz="2200" dirty="0" smtClean="0"/>
              <a:t>Power-to-X </a:t>
            </a:r>
            <a:r>
              <a:rPr lang="en-GB" sz="2200" dirty="0"/>
              <a:t>Considering Grid Support Strategies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202180"/>
            <a:ext cx="5892160" cy="2350770"/>
          </a:xfrm>
        </p:spPr>
        <p:txBody>
          <a:bodyPr>
            <a:normAutofit/>
          </a:bodyPr>
          <a:lstStyle/>
          <a:p>
            <a:r>
              <a:rPr lang="tr-TR" sz="1400" b="1" dirty="0" err="1"/>
              <a:t>MSc</a:t>
            </a:r>
            <a:r>
              <a:rPr lang="tr-TR" sz="1400" b="1" dirty="0"/>
              <a:t>: </a:t>
            </a:r>
            <a:r>
              <a:rPr lang="tr-TR" sz="1400" dirty="0"/>
              <a:t>Bekir Caner </a:t>
            </a:r>
            <a:r>
              <a:rPr lang="tr-TR" sz="1400" dirty="0" err="1"/>
              <a:t>Yagci</a:t>
            </a:r>
            <a:r>
              <a:rPr lang="tr-TR" sz="1400" dirty="0"/>
              <a:t> (4857089)</a:t>
            </a:r>
          </a:p>
          <a:p>
            <a:r>
              <a:rPr lang="tr-TR" sz="1400" b="1" dirty="0" err="1"/>
              <a:t>PhD</a:t>
            </a:r>
            <a:r>
              <a:rPr lang="tr-TR" sz="1400" b="1" dirty="0"/>
              <a:t>: </a:t>
            </a:r>
            <a:r>
              <a:rPr lang="tr-TR" sz="1400" dirty="0" err="1"/>
              <a:t>Digvijay</a:t>
            </a:r>
            <a:r>
              <a:rPr lang="tr-TR" sz="1400" dirty="0"/>
              <a:t> </a:t>
            </a:r>
            <a:r>
              <a:rPr lang="tr-TR" sz="1400" dirty="0" err="1" smtClean="0"/>
              <a:t>Gusain</a:t>
            </a:r>
            <a:endParaRPr lang="tr-TR" sz="1400" b="1" dirty="0" smtClean="0"/>
          </a:p>
          <a:p>
            <a:r>
              <a:rPr lang="tr-TR" sz="1400" b="1" dirty="0" err="1" smtClean="0"/>
              <a:t>Supervisor</a:t>
            </a:r>
            <a:r>
              <a:rPr lang="tr-TR" sz="1400" b="1" dirty="0"/>
              <a:t>: </a:t>
            </a:r>
            <a:r>
              <a:rPr lang="tr-TR" sz="1400" dirty="0" err="1"/>
              <a:t>Asst</a:t>
            </a:r>
            <a:r>
              <a:rPr lang="tr-TR" sz="1400" dirty="0"/>
              <a:t>. Prof. </a:t>
            </a:r>
            <a:r>
              <a:rPr lang="tr-TR" sz="1400" dirty="0" err="1"/>
              <a:t>Milos</a:t>
            </a:r>
            <a:r>
              <a:rPr lang="tr-TR" sz="1400" dirty="0"/>
              <a:t> </a:t>
            </a:r>
            <a:r>
              <a:rPr lang="tr-TR" sz="1400" dirty="0" err="1"/>
              <a:t>Cvetkovic</a:t>
            </a:r>
            <a:endParaRPr lang="tr-TR" sz="1400" dirty="0"/>
          </a:p>
          <a:p>
            <a:endParaRPr lang="tr-TR" sz="2000" dirty="0"/>
          </a:p>
          <a:p>
            <a:endParaRPr lang="en-US" sz="2000" dirty="0"/>
          </a:p>
          <a:p>
            <a:r>
              <a:rPr lang="tr-TR" sz="1200" dirty="0" err="1"/>
              <a:t>Delft</a:t>
            </a:r>
            <a:r>
              <a:rPr lang="tr-TR" sz="1200" dirty="0"/>
              <a:t> </a:t>
            </a:r>
            <a:r>
              <a:rPr lang="tr-TR" sz="1200" dirty="0" err="1"/>
              <a:t>University</a:t>
            </a:r>
            <a:r>
              <a:rPr lang="tr-TR" sz="1200" dirty="0"/>
              <a:t> of </a:t>
            </a:r>
            <a:r>
              <a:rPr lang="tr-TR" sz="1200" dirty="0" err="1"/>
              <a:t>Technology</a:t>
            </a:r>
            <a:endParaRPr lang="tr-TR" sz="1200" dirty="0"/>
          </a:p>
          <a:p>
            <a:r>
              <a:rPr lang="en-US" sz="1200" dirty="0"/>
              <a:t>Faculty of Electrical Engineering, </a:t>
            </a:r>
          </a:p>
          <a:p>
            <a:r>
              <a:rPr lang="en-US" sz="1200" dirty="0"/>
              <a:t>Mathematics, and Computer Science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85725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Optimum Deployment of </a:t>
            </a:r>
            <a:r>
              <a:rPr lang="en-GB" sz="2400" dirty="0" smtClean="0"/>
              <a:t>Flexibility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Hierarchical</a:t>
            </a:r>
            <a:r>
              <a:rPr lang="tr-TR" sz="2400" dirty="0" smtClean="0"/>
              <a:t> </a:t>
            </a:r>
            <a:r>
              <a:rPr lang="tr-TR" sz="2400" dirty="0" err="1" smtClean="0"/>
              <a:t>Energy</a:t>
            </a:r>
            <a:r>
              <a:rPr lang="tr-TR" sz="2400" dirty="0" smtClean="0"/>
              <a:t> Management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3791691" y="826155"/>
                <a:ext cx="3052695" cy="717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/>
                            </a:rPr>
                            <m:t>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en-GB" sz="1600" i="1">
                              <a:latin typeface="Cambria Math"/>
                            </a:rPr>
                            <m:t>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 smtClean="0">
                              <a:latin typeface="Cambria Math"/>
                            </a:rPr>
                            <m:t>𝑔𝑒𝑛</m:t>
                          </m:r>
                          <m:r>
                            <a:rPr lang="tr-TR" sz="1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𝑠𝑔𝑒𝑛</m:t>
                          </m:r>
                          <m:r>
                            <a:rPr lang="en-GB" sz="1600" i="1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𝑙𝑜𝑎𝑑</m:t>
                          </m:r>
                          <m:r>
                            <a:rPr lang="en-GB" sz="1600" i="1">
                              <a:latin typeface="Cambria Math"/>
                            </a:rPr>
                            <m:t>,</m:t>
                          </m:r>
                          <m:r>
                            <a:rPr lang="en-GB" sz="1600" i="1">
                              <a:latin typeface="Cambria Math"/>
                            </a:rPr>
                            <m:t>𝑒𝑥𝑡</m:t>
                          </m:r>
                          <m:r>
                            <a:rPr lang="en-GB" sz="1600" i="1">
                              <a:latin typeface="Cambria Math"/>
                            </a:rPr>
                            <m:t>_</m:t>
                          </m:r>
                          <m:r>
                            <a:rPr lang="en-GB" sz="1600" i="1">
                              <a:latin typeface="Cambria Math"/>
                            </a:rPr>
                            <m:t>𝑔𝑟𝑖𝑑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691" y="826155"/>
                <a:ext cx="3052695" cy="7178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/>
          <p:cNvSpPr txBox="1"/>
          <p:nvPr/>
        </p:nvSpPr>
        <p:spPr>
          <a:xfrm>
            <a:off x="1747519" y="100210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5182" y="1580843"/>
            <a:ext cx="69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𝑝𝑜𝑙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𝑝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  <a:blipFill rotWithShape="1"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1747519" y="1950175"/>
            <a:ext cx="144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Constraints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61831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790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Constraint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Load 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Generator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External Grid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13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Transformer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98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61831"/>
                  </p:ext>
                </p:extLst>
              </p:nvPr>
            </p:nvGraphicFramePr>
            <p:xfrm>
              <a:off x="1902232" y="2435582"/>
              <a:ext cx="6812280" cy="24645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927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Constraint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Remark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Load 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Generator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External Grid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614" r="-46325" b="-268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659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Transformer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152174" r="-46325" b="-194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659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249462" r="-46325" b="-924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77907" r="-46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4470225" y="2590800"/>
            <a:ext cx="1618153" cy="4724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556269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Adjustable</a:t>
            </a:r>
            <a:r>
              <a:rPr lang="tr-TR" sz="2400" dirty="0" smtClean="0"/>
              <a:t> </a:t>
            </a:r>
            <a:r>
              <a:rPr lang="tr-TR" sz="2400" dirty="0" err="1"/>
              <a:t>P</a:t>
            </a:r>
            <a:r>
              <a:rPr lang="tr-TR" sz="2400" dirty="0" err="1" smtClean="0"/>
              <a:t>ower</a:t>
            </a:r>
            <a:r>
              <a:rPr lang="tr-TR" sz="2400" dirty="0" smtClean="0"/>
              <a:t> </a:t>
            </a:r>
            <a:r>
              <a:rPr lang="tr-TR" sz="2400" dirty="0" err="1" smtClean="0"/>
              <a:t>Decision</a:t>
            </a:r>
            <a:r>
              <a:rPr lang="tr-TR" sz="2400" dirty="0" smtClean="0"/>
              <a:t> </a:t>
            </a:r>
            <a:r>
              <a:rPr lang="tr-TR" sz="2400" dirty="0" err="1"/>
              <a:t>M</a:t>
            </a:r>
            <a:r>
              <a:rPr lang="tr-TR" sz="2400" dirty="0" err="1" smtClean="0"/>
              <a:t>aking</a:t>
            </a:r>
            <a:r>
              <a:rPr lang="tr-TR" sz="2400" dirty="0" smtClean="0"/>
              <a:t>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Electrolyser</a:t>
            </a:r>
            <a:endParaRPr lang="en-GB" sz="24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5088417" y="1255824"/>
            <a:ext cx="228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: </a:t>
            </a:r>
            <a:endParaRPr lang="en-GB" dirty="0"/>
          </a:p>
        </p:txBody>
      </p:sp>
      <p:sp>
        <p:nvSpPr>
          <p:cNvPr id="10" name="Dikdörtgen 9"/>
          <p:cNvSpPr/>
          <p:nvPr/>
        </p:nvSpPr>
        <p:spPr>
          <a:xfrm>
            <a:off x="3576320" y="1024992"/>
            <a:ext cx="5567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 </a:t>
            </a:r>
            <a:endParaRPr lang="en-GB" sz="1600" dirty="0"/>
          </a:p>
          <a:p>
            <a:endParaRPr lang="tr-TR" sz="1600" dirty="0" smtClean="0"/>
          </a:p>
          <a:p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5203725" y="1682317"/>
                <a:ext cx="3802482" cy="1937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/>
                          <a:ea typeface="Calibri"/>
                          <a:cs typeface="Times New Roman"/>
                        </a:rPr>
                        <m:t>   </m:t>
                      </m:r>
                      <m:r>
                        <a:rPr lang="en-US" sz="1400" i="1" smtClean="0">
                          <a:latin typeface="Cambria Math"/>
                          <a:ea typeface="Calibri"/>
                          <a:cs typeface="Times New Roman"/>
                        </a:rPr>
                        <m:t>𝑃𝑚𝑖𝑛</m:t>
                      </m:r>
                      <m:r>
                        <a:rPr lang="en-US" sz="1400" i="1" smtClean="0"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4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0.1 </m:t>
                              </m:r>
                              <m:r>
                                <a:rPr lang="en-US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𝑝𝑢</m:t>
                              </m:r>
                              <m:r>
                                <a:rPr lang="en-US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GB" sz="1400" i="1" smtClean="0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eqArr>
                                <m:eqArrPr>
                                  <m:ctrlPr>
                                    <a:rPr lang="en-GB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𝑏𝑎𝑙𝑎𝑛𝑐𝑒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,  &amp;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𝑠𝑡𝑜𝑟𝑎𝑔𝑒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1 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𝑝𝑢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,  &amp;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𝑠𝑡𝑜𝑟𝑎𝑔𝑒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𝑒𝑚𝑒𝑟𝑔𝑒𝑛𝑐𝑦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tr-TR" sz="14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  <a:ea typeface="Calibri"/>
                          <a:cs typeface="Times New Roman"/>
                        </a:rPr>
                        <m:t>𝑃𝑚𝑎𝑥</m:t>
                      </m:r>
                      <m:r>
                        <a:rPr lang="en-US" sz="1400" i="1"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𝑃𝑚𝑖𝑛</m:t>
                              </m:r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1 </m:t>
                              </m:r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𝑝𝑢</m:t>
                              </m:r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𝑃𝑚𝑖𝑛</m:t>
                              </m:r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𝑒𝑚𝑒𝑟𝑔𝑒𝑛𝑐𝑦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4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725" y="1682317"/>
                <a:ext cx="3802482" cy="19379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Caner\Desktop\controllerdsm-ve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72" y="604679"/>
            <a:ext cx="3193770" cy="43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10"/>
          <p:cNvSpPr txBox="1"/>
          <p:nvPr/>
        </p:nvSpPr>
        <p:spPr>
          <a:xfrm>
            <a:off x="1733972" y="604679"/>
            <a:ext cx="1633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>
                <a:solidFill>
                  <a:srgbClr val="FF0000"/>
                </a:solidFill>
              </a:rPr>
              <a:t>Controller.mo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2000" dirty="0" err="1"/>
              <a:t>Research</a:t>
            </a:r>
            <a:r>
              <a:rPr lang="tr-TR" sz="2000" dirty="0"/>
              <a:t> </a:t>
            </a:r>
            <a:r>
              <a:rPr lang="tr-TR" sz="2000" dirty="0" err="1" smtClean="0"/>
              <a:t>Question</a:t>
            </a:r>
            <a:r>
              <a:rPr lang="tr-TR" sz="2000" dirty="0" smtClean="0"/>
              <a:t> 3 - Optimal Deployment of </a:t>
            </a:r>
            <a:r>
              <a:rPr lang="tr-TR" sz="2000" dirty="0" err="1" smtClean="0"/>
              <a:t>Flexibility</a:t>
            </a:r>
            <a:endParaRPr lang="en-US" sz="2000" dirty="0"/>
          </a:p>
        </p:txBody>
      </p:sp>
      <p:sp>
        <p:nvSpPr>
          <p:cNvPr id="4" name="Dikdörtgen 3"/>
          <p:cNvSpPr/>
          <p:nvPr/>
        </p:nvSpPr>
        <p:spPr>
          <a:xfrm>
            <a:off x="1707585" y="472639"/>
            <a:ext cx="7058856" cy="1835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200" b="1" dirty="0" smtClean="0">
                <a:solidFill>
                  <a:srgbClr val="000000"/>
                </a:solidFill>
                <a:ea typeface="Calibri"/>
                <a:cs typeface="Times New Roman"/>
              </a:rPr>
              <a:t>RQ3 (</a:t>
            </a:r>
            <a:r>
              <a:rPr lang="tr-TR" sz="1200" b="1" dirty="0" smtClean="0"/>
              <a:t>Optimal Deployment of </a:t>
            </a:r>
            <a:r>
              <a:rPr lang="tr-TR" sz="1200" b="1" dirty="0" err="1" smtClean="0"/>
              <a:t>Flexibility</a:t>
            </a:r>
            <a:r>
              <a:rPr lang="tr-TR" sz="1200" b="1" dirty="0" smtClean="0">
                <a:solidFill>
                  <a:srgbClr val="000000"/>
                </a:solidFill>
                <a:ea typeface="Calibri"/>
                <a:cs typeface="Times New Roman"/>
              </a:rPr>
              <a:t>): </a:t>
            </a:r>
            <a:r>
              <a:rPr lang="en-US" sz="1200" dirty="0">
                <a:ea typeface="Calibri"/>
                <a:cs typeface="Times New Roman"/>
              </a:rPr>
              <a:t>What is the optimal deployment of flexibility in order to reduce operational </a:t>
            </a:r>
            <a:r>
              <a:rPr lang="en-US" sz="1200" dirty="0" smtClean="0">
                <a:ea typeface="Calibri"/>
                <a:cs typeface="Times New Roman"/>
              </a:rPr>
              <a:t>cost?</a:t>
            </a:r>
            <a:endParaRPr lang="en-GB" sz="12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Times New Roman"/>
              </a:rPr>
              <a:t>What should be the control architecture of MES?</a:t>
            </a:r>
            <a:endParaRPr lang="en-GB" sz="12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Times New Roman"/>
              </a:rPr>
              <a:t>How can different energy domains can be combined and optimized for flexibility?</a:t>
            </a:r>
            <a:endParaRPr lang="en-GB" sz="12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Times New Roman"/>
              </a:rPr>
              <a:t>What are the dependencies between flexible load pairs</a:t>
            </a:r>
            <a:r>
              <a:rPr lang="en-US" sz="1200" dirty="0" smtClean="0">
                <a:ea typeface="Calibri"/>
                <a:cs typeface="Times New Roman"/>
              </a:rPr>
              <a:t>?</a:t>
            </a:r>
            <a:endParaRPr lang="tr-TR" sz="12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tr-TR" sz="12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n-GB" sz="1200" dirty="0">
              <a:ea typeface="Calibri"/>
              <a:cs typeface="Times New Roman"/>
            </a:endParaRPr>
          </a:p>
        </p:txBody>
      </p:sp>
      <p:pic>
        <p:nvPicPr>
          <p:cNvPr id="2050" name="Picture 2" descr="C:\Users\Caner\Desktop\Multi-Energy-Systems-Thesis-Project\Mid-term Review\Figures\Flowchart2_cas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31" y="1594390"/>
            <a:ext cx="4606287" cy="340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kdörtgen 9"/>
          <p:cNvSpPr/>
          <p:nvPr/>
        </p:nvSpPr>
        <p:spPr>
          <a:xfrm>
            <a:off x="6116818" y="4477896"/>
            <a:ext cx="28954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en-GB" sz="900" dirty="0" smtClean="0"/>
              <a:t>CEMS</a:t>
            </a:r>
            <a:r>
              <a:rPr lang="en-GB" sz="900" dirty="0"/>
              <a:t>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142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587664"/>
            <a:ext cx="7106464" cy="1386752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000" dirty="0" err="1"/>
              <a:t>Pandapower</a:t>
            </a:r>
            <a:endParaRPr lang="tr-TR" sz="20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solve</a:t>
            </a:r>
            <a:r>
              <a:rPr lang="tr-TR" sz="1600" dirty="0" smtClean="0"/>
              <a:t> optimal </a:t>
            </a:r>
            <a:r>
              <a:rPr lang="tr-TR" sz="1600" dirty="0" err="1"/>
              <a:t>power</a:t>
            </a:r>
            <a:r>
              <a:rPr lang="tr-TR" sz="1600" dirty="0"/>
              <a:t> </a:t>
            </a:r>
            <a:r>
              <a:rPr lang="tr-TR" sz="1600" dirty="0" err="1" smtClean="0"/>
              <a:t>flow</a:t>
            </a:r>
            <a:r>
              <a:rPr lang="tr-TR" sz="1600" dirty="0" smtClean="0"/>
              <a:t> problem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manage</a:t>
            </a:r>
            <a:r>
              <a:rPr lang="tr-TR" sz="1600" dirty="0" smtClean="0"/>
              <a:t> MES</a:t>
            </a:r>
            <a:endParaRPr lang="tr-TR" sz="1600" dirty="0"/>
          </a:p>
          <a:p>
            <a:pPr marL="457200" indent="-457200">
              <a:buFont typeface="+mj-lt"/>
              <a:buAutoNum type="arabicPeriod"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OpenModelica</a:t>
            </a:r>
            <a:endParaRPr lang="tr-TR" sz="20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fast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</a:t>
            </a:r>
            <a:r>
              <a:rPr lang="tr-TR" sz="1600" dirty="0" err="1" smtClean="0"/>
              <a:t>from</a:t>
            </a:r>
            <a:r>
              <a:rPr lang="tr-TR" sz="1600" dirty="0" smtClean="0"/>
              <a:t> </a:t>
            </a:r>
            <a:r>
              <a:rPr lang="tr-TR" sz="1600" dirty="0" err="1" smtClean="0"/>
              <a:t>different</a:t>
            </a:r>
            <a:r>
              <a:rPr lang="tr-TR" sz="1600" dirty="0" smtClean="0"/>
              <a:t>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domains</a:t>
            </a:r>
            <a:r>
              <a:rPr lang="tr-TR" sz="1600" dirty="0" smtClean="0"/>
              <a:t>,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object-oriented</a:t>
            </a:r>
            <a:r>
              <a:rPr lang="tr-TR" sz="1600" dirty="0" smtClean="0"/>
              <a:t> </a:t>
            </a:r>
            <a:r>
              <a:rPr lang="tr-TR" sz="1600" dirty="0" err="1" smtClean="0"/>
              <a:t>programming</a:t>
            </a:r>
            <a:r>
              <a:rPr lang="tr-TR" sz="1600" dirty="0" smtClean="0"/>
              <a:t> </a:t>
            </a:r>
            <a:r>
              <a:rPr lang="tr-TR" sz="1600" dirty="0" err="1" smtClean="0"/>
              <a:t>language</a:t>
            </a:r>
            <a:endParaRPr lang="tr-TR" sz="1600" dirty="0" smtClean="0"/>
          </a:p>
          <a:p>
            <a:pPr marL="400050" lvl="1" indent="0">
              <a:buNone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Energysim</a:t>
            </a:r>
            <a:r>
              <a:rPr lang="tr-TR" sz="2000" dirty="0" smtClean="0"/>
              <a:t> (</a:t>
            </a:r>
            <a:r>
              <a:rPr lang="tr-TR" sz="2000" dirty="0" err="1" smtClean="0"/>
              <a:t>Co-simulation</a:t>
            </a:r>
            <a:r>
              <a:rPr lang="tr-TR" sz="2000" dirty="0" smtClean="0"/>
              <a:t>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Allows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implement</a:t>
            </a:r>
            <a:r>
              <a:rPr lang="tr-TR" sz="1600" dirty="0" smtClean="0"/>
              <a:t>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with</a:t>
            </a:r>
            <a:r>
              <a:rPr lang="tr-TR" sz="1600" dirty="0" smtClean="0"/>
              <a:t> r</a:t>
            </a:r>
            <a:r>
              <a:rPr lang="en-GB" sz="1600" dirty="0" smtClean="0"/>
              <a:t>educe</a:t>
            </a:r>
            <a:r>
              <a:rPr lang="tr-TR" sz="1600" dirty="0" smtClean="0"/>
              <a:t>d</a:t>
            </a:r>
            <a:r>
              <a:rPr lang="en-GB" sz="1600" dirty="0" smtClean="0"/>
              <a:t> </a:t>
            </a:r>
            <a:r>
              <a:rPr lang="en-GB" sz="1600" dirty="0"/>
              <a:t>computational </a:t>
            </a:r>
            <a:r>
              <a:rPr lang="en-GB" sz="1600" dirty="0" smtClean="0"/>
              <a:t>burden</a:t>
            </a:r>
            <a:r>
              <a:rPr lang="tr-TR" sz="1600" dirty="0" smtClean="0"/>
              <a:t> </a:t>
            </a:r>
            <a:r>
              <a:rPr lang="tr-TR" sz="1600" dirty="0" err="1" smtClean="0"/>
              <a:t>by</a:t>
            </a:r>
            <a:r>
              <a:rPr lang="tr-TR" sz="1600" dirty="0" smtClean="0"/>
              <a:t>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only</a:t>
            </a:r>
            <a:r>
              <a:rPr lang="tr-TR" sz="1600" dirty="0" smtClean="0"/>
              <a:t> </a:t>
            </a:r>
            <a:r>
              <a:rPr lang="tr-TR" sz="1600" dirty="0" err="1" smtClean="0"/>
              <a:t>necessary</a:t>
            </a:r>
            <a:r>
              <a:rPr lang="tr-TR" sz="1600" dirty="0" smtClean="0"/>
              <a:t> I/</a:t>
            </a:r>
            <a:r>
              <a:rPr lang="tr-TR" sz="1600" dirty="0" err="1" smtClean="0"/>
              <a:t>O’s</a:t>
            </a:r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1" y="-111484"/>
            <a:ext cx="7380894" cy="857250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Simulation</a:t>
            </a:r>
            <a:r>
              <a:rPr lang="tr-TR" sz="3200" dirty="0" smtClean="0"/>
              <a:t> Tools</a:t>
            </a:r>
            <a:endParaRPr lang="en-US" sz="3200" dirty="0"/>
          </a:p>
        </p:txBody>
      </p:sp>
      <p:sp>
        <p:nvSpPr>
          <p:cNvPr id="5" name="Dikdörtgen 4"/>
          <p:cNvSpPr/>
          <p:nvPr/>
        </p:nvSpPr>
        <p:spPr>
          <a:xfrm>
            <a:off x="6549390" y="4597578"/>
            <a:ext cx="22108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I/O: </a:t>
            </a:r>
            <a:r>
              <a:rPr lang="tr-TR" sz="900" dirty="0" err="1" smtClean="0"/>
              <a:t>Input</a:t>
            </a:r>
            <a:r>
              <a:rPr lang="tr-TR" sz="900" dirty="0" smtClean="0"/>
              <a:t>/</a:t>
            </a:r>
            <a:r>
              <a:rPr lang="tr-TR" sz="900" dirty="0" err="1" smtClean="0"/>
              <a:t>Output</a:t>
            </a:r>
            <a:endParaRPr lang="tr-TR" sz="900" dirty="0" smtClean="0"/>
          </a:p>
          <a:p>
            <a:r>
              <a:rPr lang="tr-TR" sz="900" dirty="0" smtClean="0"/>
              <a:t>FMU: </a:t>
            </a:r>
            <a:r>
              <a:rPr lang="tr-TR" sz="900" dirty="0" err="1" smtClean="0"/>
              <a:t>Functional</a:t>
            </a:r>
            <a:r>
              <a:rPr lang="tr-TR" sz="900" dirty="0" smtClean="0"/>
              <a:t> </a:t>
            </a:r>
            <a:r>
              <a:rPr lang="tr-TR" sz="900" dirty="0" err="1" smtClean="0"/>
              <a:t>Mock-up</a:t>
            </a:r>
            <a:r>
              <a:rPr lang="tr-TR" sz="900" dirty="0" smtClean="0"/>
              <a:t> </a:t>
            </a:r>
            <a:r>
              <a:rPr lang="tr-TR" sz="900" dirty="0" err="1" smtClean="0"/>
              <a:t>Unit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91" y="2230193"/>
            <a:ext cx="4364609" cy="236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Caner\Desktop\co-sim timeste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339" y="2743208"/>
            <a:ext cx="2851905" cy="109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5466" y="-43622"/>
            <a:ext cx="6626514" cy="60579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Power-to-Gas</a:t>
            </a:r>
            <a:r>
              <a:rPr lang="tr-TR" dirty="0" smtClean="0"/>
              <a:t> Model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3106" y="3866814"/>
            <a:ext cx="6779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Storage</a:t>
            </a:r>
            <a:r>
              <a:rPr lang="tr-TR" sz="1400" b="1" dirty="0" smtClean="0"/>
              <a:t>,</a:t>
            </a:r>
            <a:r>
              <a:rPr lang="en-GB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stored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 smtClean="0"/>
              <a:t>Electrolyser</a:t>
            </a:r>
            <a:r>
              <a:rPr lang="tr-TR" sz="1400" b="1" dirty="0" smtClean="0"/>
              <a:t>,</a:t>
            </a:r>
            <a:r>
              <a:rPr lang="en-GB" sz="1400" dirty="0" smtClean="0"/>
              <a:t> calculate</a:t>
            </a:r>
            <a:r>
              <a:rPr lang="tr-TR" sz="1400" dirty="0" smtClean="0"/>
              <a:t>s</a:t>
            </a:r>
            <a:r>
              <a:rPr lang="en-GB" sz="1400" dirty="0" smtClean="0"/>
              <a:t> </a:t>
            </a:r>
            <a:r>
              <a:rPr lang="tr-TR" sz="1400" dirty="0" err="1" smtClean="0"/>
              <a:t>electrical</a:t>
            </a:r>
            <a:r>
              <a:rPr lang="en-GB" sz="1400" dirty="0" smtClean="0"/>
              <a:t> power consumed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H</a:t>
            </a:r>
            <a:r>
              <a:rPr lang="tr-TR" sz="1400" baseline="-25000" dirty="0" smtClean="0"/>
              <a:t>2 </a:t>
            </a:r>
            <a:r>
              <a:rPr lang="tr-TR" sz="1400" dirty="0" err="1" smtClean="0"/>
              <a:t>flow</a:t>
            </a:r>
            <a:r>
              <a:rPr lang="tr-TR" sz="1400" dirty="0" smtClean="0"/>
              <a:t>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err="1" smtClean="0"/>
              <a:t>StaticGenerator</a:t>
            </a:r>
            <a:r>
              <a:rPr lang="tr-TR" sz="1400" b="1" i="1" dirty="0" smtClean="0"/>
              <a:t>,</a:t>
            </a:r>
            <a:r>
              <a:rPr lang="tr-TR" sz="1400" dirty="0" smtClean="0"/>
              <a:t> </a:t>
            </a:r>
            <a:r>
              <a:rPr lang="tr-TR" sz="1400" dirty="0" err="1" smtClean="0"/>
              <a:t>provides</a:t>
            </a:r>
            <a:r>
              <a:rPr lang="tr-TR" sz="1400" dirty="0" smtClean="0"/>
              <a:t> </a:t>
            </a:r>
            <a:r>
              <a:rPr lang="tr-TR" sz="1400" dirty="0" err="1" smtClean="0"/>
              <a:t>electrical</a:t>
            </a:r>
            <a:r>
              <a:rPr lang="tr-TR" sz="1400" dirty="0" smtClean="0"/>
              <a:t> </a:t>
            </a:r>
            <a:r>
              <a:rPr lang="tr-TR" sz="1400" dirty="0" err="1" smtClean="0"/>
              <a:t>interface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controls</a:t>
            </a:r>
            <a:r>
              <a:rPr lang="tr-TR" sz="1400" dirty="0" smtClean="0"/>
              <a:t> </a:t>
            </a:r>
            <a:r>
              <a:rPr lang="tr-TR" sz="1400" dirty="0" err="1" smtClean="0"/>
              <a:t>Qload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Controller,</a:t>
            </a:r>
            <a:r>
              <a:rPr lang="tr-TR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Pmin</a:t>
            </a:r>
            <a:r>
              <a:rPr lang="tr-TR" sz="1400" dirty="0" smtClean="0"/>
              <a:t>, </a:t>
            </a:r>
            <a:r>
              <a:rPr lang="tr-TR" sz="1400" dirty="0" err="1" smtClean="0"/>
              <a:t>Pmax</a:t>
            </a:r>
            <a:r>
              <a:rPr lang="tr-TR" sz="1400" dirty="0" smtClean="0"/>
              <a:t> </a:t>
            </a:r>
            <a:r>
              <a:rPr lang="tr-TR" sz="1400" dirty="0" err="1" smtClean="0"/>
              <a:t>constraints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PandaPower</a:t>
            </a:r>
            <a:endParaRPr lang="en-GB" sz="1400" dirty="0"/>
          </a:p>
        </p:txBody>
      </p:sp>
      <p:pic>
        <p:nvPicPr>
          <p:cNvPr id="1026" name="Picture 2" descr="C:\Users\Caner\Desktop\Power2Gas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89" y="432849"/>
            <a:ext cx="3809553" cy="34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0"/>
            <a:ext cx="7106464" cy="857250"/>
          </a:xfrm>
        </p:spPr>
        <p:txBody>
          <a:bodyPr>
            <a:noAutofit/>
          </a:bodyPr>
          <a:lstStyle/>
          <a:p>
            <a:r>
              <a:rPr lang="tr-TR" sz="2800" dirty="0" smtClean="0"/>
              <a:t>Optimal Deployment of </a:t>
            </a:r>
            <a:r>
              <a:rPr lang="tr-TR" sz="2800" dirty="0" err="1" smtClean="0"/>
              <a:t>Flexiblity</a:t>
            </a:r>
            <a:endParaRPr lang="en-GB" sz="2800" dirty="0"/>
          </a:p>
        </p:txBody>
      </p:sp>
      <p:sp>
        <p:nvSpPr>
          <p:cNvPr id="5" name="Dikdörtgen 4"/>
          <p:cNvSpPr/>
          <p:nvPr/>
        </p:nvSpPr>
        <p:spPr>
          <a:xfrm>
            <a:off x="1625600" y="857250"/>
            <a:ext cx="7426960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b="1" dirty="0" smtClean="0"/>
              <a:t>Second </a:t>
            </a:r>
            <a:r>
              <a:rPr lang="tr-TR" sz="1600" b="1" dirty="0" err="1" smtClean="0"/>
              <a:t>case</a:t>
            </a:r>
            <a:r>
              <a:rPr lang="tr-TR" sz="1600" b="1" dirty="0" smtClean="0"/>
              <a:t> (optimal </a:t>
            </a:r>
            <a:r>
              <a:rPr lang="tr-TR" sz="1600" b="1" dirty="0" err="1" smtClean="0"/>
              <a:t>deployment</a:t>
            </a:r>
            <a:r>
              <a:rPr lang="tr-TR" sz="1600" b="1" dirty="0" smtClean="0"/>
              <a:t> of </a:t>
            </a:r>
            <a:r>
              <a:rPr lang="tr-TR" sz="1600" b="1" dirty="0" err="1" smtClean="0"/>
              <a:t>flexibility</a:t>
            </a:r>
            <a:r>
              <a:rPr lang="tr-TR" sz="1600" b="1" dirty="0" smtClean="0"/>
              <a:t>):</a:t>
            </a:r>
          </a:p>
          <a:p>
            <a:pPr algn="just"/>
            <a:r>
              <a:rPr lang="tr-TR" sz="1600" dirty="0" err="1" smtClean="0">
                <a:solidFill>
                  <a:srgbClr val="FF0000"/>
                </a:solidFill>
              </a:rPr>
              <a:t>With</a:t>
            </a:r>
            <a:r>
              <a:rPr lang="tr-TR" sz="1600" dirty="0" smtClean="0">
                <a:solidFill>
                  <a:srgbClr val="FF0000"/>
                </a:solidFill>
              </a:rPr>
              <a:t> Market DR (</a:t>
            </a:r>
            <a:r>
              <a:rPr lang="tr-TR" sz="1600" dirty="0" err="1" smtClean="0">
                <a:solidFill>
                  <a:srgbClr val="FF0000"/>
                </a:solidFill>
              </a:rPr>
              <a:t>price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signals</a:t>
            </a:r>
            <a:r>
              <a:rPr lang="tr-TR" sz="1600" dirty="0" smtClean="0">
                <a:solidFill>
                  <a:srgbClr val="FF0000"/>
                </a:solidFill>
              </a:rPr>
              <a:t>) </a:t>
            </a:r>
            <a:r>
              <a:rPr lang="tr-TR" sz="1600" dirty="0" err="1" smtClean="0">
                <a:solidFill>
                  <a:srgbClr val="FF0000"/>
                </a:solidFill>
              </a:rPr>
              <a:t>and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adjustable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power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level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control</a:t>
            </a:r>
            <a:r>
              <a:rPr lang="tr-TR" sz="1600" dirty="0" smtClean="0">
                <a:solidFill>
                  <a:srgbClr val="FF0000"/>
                </a:solidFill>
              </a:rPr>
              <a:t>, m</a:t>
            </a:r>
            <a:r>
              <a:rPr lang="en-GB" sz="1600" dirty="0" err="1" smtClean="0">
                <a:solidFill>
                  <a:srgbClr val="FF0000"/>
                </a:solidFill>
              </a:rPr>
              <a:t>easur</a:t>
            </a:r>
            <a:r>
              <a:rPr lang="tr-TR" sz="1600" dirty="0" err="1" smtClean="0">
                <a:solidFill>
                  <a:srgbClr val="FF0000"/>
                </a:solidFill>
              </a:rPr>
              <a:t>ing</a:t>
            </a:r>
            <a:r>
              <a:rPr lang="en-GB" sz="1600" dirty="0" smtClean="0">
                <a:solidFill>
                  <a:srgbClr val="FF0000"/>
                </a:solidFill>
              </a:rPr>
              <a:t> the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amount</a:t>
            </a:r>
            <a:r>
              <a:rPr lang="tr-TR" sz="1600" dirty="0" smtClean="0">
                <a:solidFill>
                  <a:srgbClr val="FF0000"/>
                </a:solidFill>
              </a:rPr>
              <a:t> of</a:t>
            </a:r>
            <a:r>
              <a:rPr lang="en-GB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shared</a:t>
            </a:r>
            <a:r>
              <a:rPr lang="en-GB" sz="1600" dirty="0" smtClean="0">
                <a:solidFill>
                  <a:srgbClr val="FF0000"/>
                </a:solidFill>
              </a:rPr>
              <a:t> flexibility </a:t>
            </a:r>
            <a:r>
              <a:rPr lang="tr-TR" sz="1600" dirty="0" err="1" smtClean="0">
                <a:solidFill>
                  <a:srgbClr val="FF0000"/>
                </a:solidFill>
              </a:rPr>
              <a:t>between</a:t>
            </a:r>
            <a:r>
              <a:rPr lang="en-GB" sz="1600" dirty="0" smtClean="0">
                <a:solidFill>
                  <a:srgbClr val="FF0000"/>
                </a:solidFill>
              </a:rPr>
              <a:t> P2G &amp; P2H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and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quantify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the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reduction</a:t>
            </a:r>
            <a:r>
              <a:rPr lang="tr-TR" sz="1600" dirty="0" smtClean="0">
                <a:solidFill>
                  <a:srgbClr val="FF0000"/>
                </a:solidFill>
              </a:rPr>
              <a:t> in total </a:t>
            </a:r>
            <a:r>
              <a:rPr lang="tr-TR" sz="1600" dirty="0" err="1" smtClean="0">
                <a:solidFill>
                  <a:srgbClr val="FF0000"/>
                </a:solidFill>
              </a:rPr>
              <a:t>operational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cost</a:t>
            </a:r>
            <a:r>
              <a:rPr lang="en-GB" sz="1600" dirty="0">
                <a:solidFill>
                  <a:srgbClr val="FF0000"/>
                </a:solidFill>
              </a:rPr>
              <a:t>. </a:t>
            </a:r>
            <a:r>
              <a:rPr lang="tr-TR" sz="1600" dirty="0" smtClean="0">
                <a:solidFill>
                  <a:srgbClr val="FF0000"/>
                </a:solidFill>
              </a:rPr>
              <a:t>B</a:t>
            </a:r>
            <a:r>
              <a:rPr lang="en-GB" sz="1600" dirty="0" err="1" smtClean="0">
                <a:solidFill>
                  <a:srgbClr val="FF0000"/>
                </a:solidFill>
              </a:rPr>
              <a:t>oth</a:t>
            </a:r>
            <a:r>
              <a:rPr lang="en-GB" sz="1600" dirty="0" smtClean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rgbClr val="FF0000"/>
                </a:solidFill>
              </a:rPr>
              <a:t>P2X available for flexibility service</a:t>
            </a:r>
            <a:endParaRPr lang="tr-TR" sz="1600" dirty="0" smtClean="0">
              <a:solidFill>
                <a:srgbClr val="FF0000"/>
              </a:solidFill>
            </a:endParaRPr>
          </a:p>
          <a:p>
            <a:pPr algn="just"/>
            <a:endParaRPr lang="tr-TR" sz="1400" dirty="0" smtClean="0"/>
          </a:p>
          <a:p>
            <a:pPr algn="just"/>
            <a:endParaRPr lang="tr-TR" sz="1400" dirty="0" smtClean="0"/>
          </a:p>
          <a:p>
            <a:pPr algn="just"/>
            <a:r>
              <a:rPr lang="tr-TR" sz="1100" b="1" dirty="0" smtClean="0"/>
              <a:t>Base</a:t>
            </a:r>
            <a:r>
              <a:rPr lang="en-GB" sz="1100" b="1" dirty="0" smtClean="0"/>
              <a:t> case</a:t>
            </a:r>
            <a:r>
              <a:rPr lang="tr-TR" sz="1100" b="1" dirty="0" smtClean="0"/>
              <a:t>:</a:t>
            </a:r>
            <a:endParaRPr lang="en-GB" sz="1100" b="1" dirty="0"/>
          </a:p>
          <a:p>
            <a:pPr algn="just"/>
            <a:r>
              <a:rPr lang="en-GB" sz="1100" dirty="0"/>
              <a:t>Without any flexibility service, measuring the amount of excess RE with scheduled gas &amp; heat demand </a:t>
            </a:r>
            <a:r>
              <a:rPr lang="en-GB" sz="1100" dirty="0" smtClean="0"/>
              <a:t>profiles</a:t>
            </a:r>
            <a:r>
              <a:rPr lang="tr-TR" sz="1100" dirty="0" smtClean="0"/>
              <a:t>,</a:t>
            </a:r>
            <a:r>
              <a:rPr lang="en-GB" sz="1100" dirty="0" smtClean="0"/>
              <a:t> </a:t>
            </a:r>
            <a:r>
              <a:rPr lang="en-GB" sz="1100" dirty="0"/>
              <a:t>None of the P2X available for flexibility </a:t>
            </a:r>
            <a:r>
              <a:rPr lang="en-GB" sz="1100" dirty="0" smtClean="0"/>
              <a:t>service</a:t>
            </a:r>
            <a:r>
              <a:rPr lang="tr-TR" sz="1100" dirty="0" smtClean="0"/>
              <a:t>.</a:t>
            </a:r>
            <a:endParaRPr lang="en-GB" sz="1100" dirty="0"/>
          </a:p>
          <a:p>
            <a:pPr algn="just"/>
            <a:endParaRPr lang="en-GB" sz="1100" dirty="0"/>
          </a:p>
          <a:p>
            <a:pPr algn="just"/>
            <a:r>
              <a:rPr lang="tr-TR" sz="1100" b="1" dirty="0" smtClean="0"/>
              <a:t>First</a:t>
            </a:r>
            <a:r>
              <a:rPr lang="en-GB" sz="1100" b="1" dirty="0" smtClean="0"/>
              <a:t> case</a:t>
            </a:r>
            <a:r>
              <a:rPr lang="tr-TR" sz="1100" b="1" dirty="0" smtClean="0"/>
              <a:t> (</a:t>
            </a:r>
            <a:r>
              <a:rPr lang="tr-TR" sz="1100" b="1" dirty="0" err="1" smtClean="0"/>
              <a:t>hidden</a:t>
            </a:r>
            <a:r>
              <a:rPr lang="tr-TR" sz="1100" b="1" dirty="0" smtClean="0"/>
              <a:t> </a:t>
            </a:r>
            <a:r>
              <a:rPr lang="tr-TR" sz="1100" b="1" dirty="0" err="1" smtClean="0"/>
              <a:t>flexibility</a:t>
            </a:r>
            <a:r>
              <a:rPr lang="tr-TR" sz="1100" b="1" dirty="0" smtClean="0"/>
              <a:t>):</a:t>
            </a:r>
            <a:endParaRPr lang="tr-TR" sz="1100" b="1" dirty="0"/>
          </a:p>
          <a:p>
            <a:pPr algn="just"/>
            <a:r>
              <a:rPr lang="en-GB" sz="1100" dirty="0"/>
              <a:t>For a given flexibility request, comparing the developed model with simple models, and quantify hidden flexibility. Single P2X available for flexibility service.</a:t>
            </a:r>
          </a:p>
          <a:p>
            <a:pPr algn="just"/>
            <a:endParaRPr lang="tr-TR" sz="1000" dirty="0"/>
          </a:p>
          <a:p>
            <a:pPr algn="just"/>
            <a:endParaRPr lang="en-GB" sz="1400" dirty="0"/>
          </a:p>
        </p:txBody>
      </p:sp>
      <p:sp>
        <p:nvSpPr>
          <p:cNvPr id="4" name="Dikdörtgen 3"/>
          <p:cNvSpPr/>
          <p:nvPr/>
        </p:nvSpPr>
        <p:spPr>
          <a:xfrm>
            <a:off x="7132493" y="4414925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565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29" y="0"/>
            <a:ext cx="7090513" cy="857250"/>
          </a:xfrm>
        </p:spPr>
        <p:txBody>
          <a:bodyPr/>
          <a:lstStyle/>
          <a:p>
            <a:pPr algn="ctr"/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92" y="723838"/>
            <a:ext cx="7709976" cy="40818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200" dirty="0"/>
              <a:t>[1]	</a:t>
            </a:r>
            <a:endParaRPr lang="tr-TR" sz="1200" dirty="0" smtClean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 smtClean="0"/>
              <a:t>2</a:t>
            </a:r>
            <a:r>
              <a:rPr lang="en-US" sz="1200" dirty="0" smtClean="0"/>
              <a:t>]    </a:t>
            </a:r>
            <a:r>
              <a:rPr lang="en-US" sz="1200" dirty="0"/>
              <a:t>	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51980"/>
            <a:ext cx="7269764" cy="1784147"/>
          </a:xfrm>
        </p:spPr>
        <p:txBody>
          <a:bodyPr>
            <a:normAutofit/>
          </a:bodyPr>
          <a:lstStyle/>
          <a:p>
            <a:r>
              <a:rPr lang="tr-TR" sz="2000" b="1" dirty="0"/>
              <a:t>Multi </a:t>
            </a:r>
            <a:r>
              <a:rPr lang="tr-TR" sz="2000" b="1" dirty="0" err="1"/>
              <a:t>Energy</a:t>
            </a:r>
            <a:r>
              <a:rPr lang="tr-TR" sz="2000" b="1" dirty="0"/>
              <a:t> </a:t>
            </a:r>
            <a:r>
              <a:rPr lang="tr-TR" sz="2000" b="1" dirty="0" err="1" smtClean="0"/>
              <a:t>Systems</a:t>
            </a:r>
            <a:r>
              <a:rPr lang="tr-TR" sz="2000" b="1" dirty="0"/>
              <a:t>: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en-GB" sz="2000" dirty="0"/>
              <a:t>Investigating Hidden Flexibilities Provided by Power-to-X </a:t>
            </a:r>
            <a:r>
              <a:rPr lang="en-GB" sz="2000" dirty="0" smtClean="0"/>
              <a:t>Considering </a:t>
            </a:r>
            <a:r>
              <a:rPr lang="en-GB" sz="2000" dirty="0"/>
              <a:t>Grid Support Strategies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75" y="2066324"/>
            <a:ext cx="6985154" cy="2396972"/>
          </a:xfrm>
        </p:spPr>
        <p:txBody>
          <a:bodyPr>
            <a:normAutofit fontScale="92500" lnSpcReduction="20000"/>
          </a:bodyPr>
          <a:lstStyle/>
          <a:p>
            <a:r>
              <a:rPr lang="tr-TR" sz="1500" b="1" dirty="0" err="1"/>
              <a:t>MSc</a:t>
            </a:r>
            <a:r>
              <a:rPr lang="tr-TR" sz="1500" b="1" dirty="0"/>
              <a:t>: </a:t>
            </a:r>
            <a:r>
              <a:rPr lang="tr-TR" sz="1500" dirty="0"/>
              <a:t>Bekir Caner </a:t>
            </a:r>
            <a:r>
              <a:rPr lang="tr-TR" sz="1500" dirty="0" err="1"/>
              <a:t>Yagci</a:t>
            </a:r>
            <a:r>
              <a:rPr lang="tr-TR" sz="1500" dirty="0"/>
              <a:t> (4857089)</a:t>
            </a:r>
          </a:p>
          <a:p>
            <a:r>
              <a:rPr lang="tr-TR" sz="1500" b="1" dirty="0" err="1"/>
              <a:t>PhD</a:t>
            </a:r>
            <a:r>
              <a:rPr lang="tr-TR" sz="1500" b="1" dirty="0"/>
              <a:t>: </a:t>
            </a:r>
            <a:r>
              <a:rPr lang="tr-TR" sz="1500" dirty="0" err="1"/>
              <a:t>Digvijay</a:t>
            </a:r>
            <a:r>
              <a:rPr lang="tr-TR" sz="1500" dirty="0"/>
              <a:t> </a:t>
            </a:r>
            <a:r>
              <a:rPr lang="tr-TR" sz="1500" dirty="0" err="1" smtClean="0"/>
              <a:t>Gusain</a:t>
            </a:r>
            <a:endParaRPr lang="tr-TR" sz="1500" b="1" dirty="0" smtClean="0"/>
          </a:p>
          <a:p>
            <a:r>
              <a:rPr lang="tr-TR" sz="1500" b="1" dirty="0" err="1" smtClean="0"/>
              <a:t>Supervisor</a:t>
            </a:r>
            <a:r>
              <a:rPr lang="tr-TR" sz="1500" b="1" dirty="0"/>
              <a:t>: </a:t>
            </a:r>
            <a:r>
              <a:rPr lang="tr-TR" sz="1500" dirty="0" err="1"/>
              <a:t>Asst</a:t>
            </a:r>
            <a:r>
              <a:rPr lang="tr-TR" sz="1500" dirty="0"/>
              <a:t>. Prof. </a:t>
            </a:r>
            <a:r>
              <a:rPr lang="tr-TR" sz="1500" dirty="0" err="1"/>
              <a:t>Milos</a:t>
            </a:r>
            <a:r>
              <a:rPr lang="tr-TR" sz="1500" dirty="0"/>
              <a:t> </a:t>
            </a:r>
            <a:r>
              <a:rPr lang="tr-TR" sz="1500" dirty="0" err="1"/>
              <a:t>Cvetkovic</a:t>
            </a:r>
            <a:endParaRPr lang="tr-TR" sz="15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E-mail: </a:t>
            </a:r>
            <a:r>
              <a:rPr lang="en-US" sz="1800" dirty="0">
                <a:solidFill>
                  <a:srgbClr val="0070C0"/>
                </a:solidFill>
              </a:rPr>
              <a:t>B.C.Yagci@student.tudelft.nl</a:t>
            </a:r>
            <a:endParaRPr lang="tr-TR" sz="1800" dirty="0">
              <a:solidFill>
                <a:srgbClr val="0070C0"/>
              </a:solidFill>
            </a:endParaRPr>
          </a:p>
          <a:p>
            <a:r>
              <a:rPr lang="tr-TR" sz="1800" dirty="0" err="1"/>
              <a:t>Version</a:t>
            </a:r>
            <a:r>
              <a:rPr lang="tr-TR" sz="1800" dirty="0"/>
              <a:t> Control: </a:t>
            </a:r>
            <a:r>
              <a:rPr lang="tr-TR" sz="1800" dirty="0">
                <a:solidFill>
                  <a:srgbClr val="0070C0"/>
                </a:solidFill>
              </a:rPr>
              <a:t>https://github.com/caneryagci/Multi-Energy-Systems-Thesis-Project.git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1982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12" y="0"/>
            <a:ext cx="7106464" cy="713932"/>
          </a:xfrm>
        </p:spPr>
        <p:txBody>
          <a:bodyPr>
            <a:normAutofit/>
          </a:bodyPr>
          <a:lstStyle/>
          <a:p>
            <a:r>
              <a:rPr lang="tr-TR" dirty="0" err="1" smtClean="0"/>
              <a:t>Research</a:t>
            </a:r>
            <a:r>
              <a:rPr lang="tr-TR" dirty="0" smtClean="0"/>
              <a:t> Problem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63106" y="623980"/>
            <a:ext cx="7255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With increasing share of renewable </a:t>
            </a:r>
            <a:r>
              <a:rPr lang="en-GB" sz="1400" dirty="0" smtClean="0"/>
              <a:t>energy,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balance</a:t>
            </a:r>
            <a:r>
              <a:rPr lang="en-GB" sz="1400" dirty="0" smtClean="0"/>
              <a:t> became </a:t>
            </a:r>
            <a:r>
              <a:rPr lang="en-GB" sz="1400" dirty="0"/>
              <a:t>more </a:t>
            </a:r>
            <a:r>
              <a:rPr lang="en-GB" sz="1400" dirty="0" smtClean="0"/>
              <a:t>challenging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grid</a:t>
            </a:r>
            <a:r>
              <a:rPr lang="tr-TR" sz="1400" dirty="0" smtClean="0"/>
              <a:t> </a:t>
            </a:r>
            <a:r>
              <a:rPr lang="tr-TR" sz="1400" dirty="0" err="1" smtClean="0"/>
              <a:t>operators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Replacing production based on fossil fuels </a:t>
            </a:r>
            <a:r>
              <a:rPr lang="en-GB" sz="1400" dirty="0" smtClean="0"/>
              <a:t>in </a:t>
            </a:r>
            <a:r>
              <a:rPr lang="en-GB" sz="1400" dirty="0"/>
              <a:t>industries, such as chemicals, </a:t>
            </a:r>
            <a:r>
              <a:rPr lang="en-GB" sz="1400" dirty="0" smtClean="0"/>
              <a:t>petrochemicals</a:t>
            </a:r>
            <a:r>
              <a:rPr lang="tr-TR" sz="1400" dirty="0" smtClean="0"/>
              <a:t>, </a:t>
            </a:r>
            <a:r>
              <a:rPr lang="en-GB" sz="1400" dirty="0" smtClean="0"/>
              <a:t>food</a:t>
            </a:r>
            <a:r>
              <a:rPr lang="en-GB" sz="1400" dirty="0"/>
              <a:t>, steel </a:t>
            </a:r>
            <a:r>
              <a:rPr lang="en-GB" sz="1400" dirty="0" smtClean="0"/>
              <a:t>cement; </a:t>
            </a:r>
            <a:r>
              <a:rPr lang="en-GB" sz="1400" dirty="0"/>
              <a:t>large-scale </a:t>
            </a:r>
            <a:r>
              <a:rPr lang="en-GB" sz="1400" dirty="0" smtClean="0"/>
              <a:t>electrification</a:t>
            </a:r>
            <a:r>
              <a:rPr lang="tr-TR" sz="1400" dirty="0" smtClean="0"/>
              <a:t>(P2X)</a:t>
            </a:r>
            <a:r>
              <a:rPr lang="en-GB" sz="1400" dirty="0" smtClean="0"/>
              <a:t> </a:t>
            </a:r>
            <a:r>
              <a:rPr lang="tr-TR" sz="1400" dirty="0" err="1" smtClean="0"/>
              <a:t>leads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more</a:t>
            </a:r>
            <a:r>
              <a:rPr lang="tr-TR" sz="1400" dirty="0" smtClean="0"/>
              <a:t> </a:t>
            </a:r>
            <a:r>
              <a:rPr lang="tr-TR" sz="1400" dirty="0" err="1" smtClean="0"/>
              <a:t>sustainable</a:t>
            </a:r>
            <a:r>
              <a:rPr lang="tr-TR" sz="1400" dirty="0" smtClean="0"/>
              <a:t> </a:t>
            </a:r>
            <a:r>
              <a:rPr lang="en-GB" sz="1400" dirty="0" smtClean="0"/>
              <a:t>industrial complex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en-GB" sz="1400" dirty="0" smtClean="0"/>
              <a:t> provides </a:t>
            </a:r>
            <a:r>
              <a:rPr lang="en-GB" sz="1400" dirty="0"/>
              <a:t>the necessary flexibility </a:t>
            </a:r>
            <a:r>
              <a:rPr lang="en-GB" sz="1400" dirty="0" smtClean="0"/>
              <a:t>in </a:t>
            </a:r>
            <a:r>
              <a:rPr lang="en-GB" sz="1400" dirty="0"/>
              <a:t>the new energy system </a:t>
            </a:r>
            <a:r>
              <a:rPr lang="tr-TR" sz="1400" dirty="0"/>
              <a:t/>
            </a:r>
            <a:br>
              <a:rPr lang="tr-TR" sz="1400" dirty="0"/>
            </a:b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Due to </a:t>
            </a:r>
            <a:r>
              <a:rPr lang="en-GB" sz="1400" dirty="0" smtClean="0"/>
              <a:t>approximations </a:t>
            </a:r>
            <a:r>
              <a:rPr lang="en-GB" sz="1400" dirty="0"/>
              <a:t>made in model </a:t>
            </a:r>
            <a:r>
              <a:rPr lang="en-GB" sz="1400" dirty="0" smtClean="0"/>
              <a:t>formulations,</a:t>
            </a:r>
            <a:r>
              <a:rPr lang="tr-TR" sz="1400" dirty="0" smtClean="0"/>
              <a:t> </a:t>
            </a:r>
            <a:r>
              <a:rPr lang="en-GB" sz="1400" dirty="0" smtClean="0"/>
              <a:t>flexibilities </a:t>
            </a:r>
            <a:r>
              <a:rPr lang="en-GB" sz="1400" dirty="0"/>
              <a:t>provided by MES </a:t>
            </a:r>
            <a:r>
              <a:rPr lang="en-GB" sz="1400" dirty="0" smtClean="0"/>
              <a:t>components to </a:t>
            </a:r>
            <a:r>
              <a:rPr lang="en-GB" sz="1400" dirty="0"/>
              <a:t>network can be concealed in the simulation </a:t>
            </a:r>
            <a:r>
              <a:rPr lang="en-GB" sz="1400" dirty="0" smtClean="0"/>
              <a:t>results</a:t>
            </a:r>
            <a:r>
              <a:rPr lang="tr-TR" sz="1400" dirty="0" smtClean="0"/>
              <a:t> (</a:t>
            </a:r>
            <a:r>
              <a:rPr lang="tr-TR" sz="1400" dirty="0" err="1"/>
              <a:t>h</a:t>
            </a:r>
            <a:r>
              <a:rPr lang="tr-TR" sz="1400" dirty="0" err="1" smtClean="0"/>
              <a:t>idden</a:t>
            </a:r>
            <a:r>
              <a:rPr lang="tr-TR" sz="1400" dirty="0" smtClean="0"/>
              <a:t> </a:t>
            </a:r>
            <a:r>
              <a:rPr lang="tr-TR" sz="1400" dirty="0" err="1" smtClean="0"/>
              <a:t>flexibility</a:t>
            </a:r>
            <a:r>
              <a:rPr lang="tr-TR" sz="1400" dirty="0" smtClean="0"/>
              <a:t>)</a:t>
            </a:r>
          </a:p>
          <a:p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Inaccurate </a:t>
            </a:r>
            <a:r>
              <a:rPr lang="en-GB" sz="1400" dirty="0"/>
              <a:t>flexibility analysis of P2X may lead to increased transmission losses, higher operational cost or misinterpretation of MES </a:t>
            </a:r>
            <a:r>
              <a:rPr lang="en-GB" sz="1400" dirty="0" smtClean="0"/>
              <a:t>capacity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(</a:t>
            </a:r>
            <a:r>
              <a:rPr lang="en-GB" sz="1400" dirty="0" err="1"/>
              <a:t>Palensky</a:t>
            </a:r>
            <a:r>
              <a:rPr lang="en-GB" sz="1400" dirty="0"/>
              <a:t> &amp; Dietrich, </a:t>
            </a:r>
            <a:r>
              <a:rPr lang="en-GB" sz="1400" dirty="0" smtClean="0"/>
              <a:t>2011) </a:t>
            </a:r>
            <a:r>
              <a:rPr lang="en-GB" sz="1400" dirty="0"/>
              <a:t>suggests that, a good combination of Market DR (price signals) and Physical DR </a:t>
            </a:r>
            <a:r>
              <a:rPr lang="tr-TR" sz="1400" dirty="0"/>
              <a:t>i</a:t>
            </a:r>
            <a:r>
              <a:rPr lang="en-GB" sz="1400" dirty="0" smtClean="0"/>
              <a:t>s necessary</a:t>
            </a:r>
            <a:r>
              <a:rPr lang="tr-TR" sz="1400" dirty="0" smtClean="0"/>
              <a:t>.</a:t>
            </a:r>
            <a:r>
              <a:rPr lang="en-GB" sz="1400" dirty="0" smtClean="0"/>
              <a:t> </a:t>
            </a:r>
            <a:r>
              <a:rPr lang="tr-TR" sz="1400" dirty="0" err="1" smtClean="0"/>
              <a:t>Existing</a:t>
            </a:r>
            <a:r>
              <a:rPr lang="tr-TR" sz="1400" dirty="0" smtClean="0"/>
              <a:t> </a:t>
            </a:r>
            <a:r>
              <a:rPr lang="tr-TR" sz="1400" dirty="0" err="1" smtClean="0"/>
              <a:t>hierarchical</a:t>
            </a:r>
            <a:r>
              <a:rPr lang="tr-TR" sz="1400" dirty="0" smtClean="0"/>
              <a:t> </a:t>
            </a:r>
            <a:r>
              <a:rPr lang="tr-TR" sz="1400" dirty="0" err="1" smtClean="0"/>
              <a:t>management</a:t>
            </a:r>
            <a:r>
              <a:rPr lang="tr-TR" sz="1400" dirty="0" smtClean="0"/>
              <a:t> of MES </a:t>
            </a:r>
            <a:r>
              <a:rPr lang="tr-TR" sz="1400" dirty="0" err="1" smtClean="0"/>
              <a:t>models</a:t>
            </a:r>
            <a:r>
              <a:rPr lang="tr-TR" sz="1400" dirty="0" smtClean="0"/>
              <a:t> not </a:t>
            </a:r>
            <a:r>
              <a:rPr lang="tr-TR" sz="1400" dirty="0" err="1" smtClean="0"/>
              <a:t>considers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cost</a:t>
            </a:r>
            <a:r>
              <a:rPr lang="tr-TR" sz="1400" dirty="0" smtClean="0"/>
              <a:t> of </a:t>
            </a:r>
            <a:r>
              <a:rPr lang="tr-TR" sz="1400" dirty="0" err="1" smtClean="0"/>
              <a:t>production</a:t>
            </a:r>
            <a:r>
              <a:rPr lang="tr-TR" sz="1400" dirty="0" smtClean="0"/>
              <a:t>(</a:t>
            </a:r>
            <a:r>
              <a:rPr lang="tr-TR" sz="1400" dirty="0" smtClean="0">
                <a:latin typeface="Ebrima"/>
                <a:ea typeface="Ebrima"/>
                <a:cs typeface="Ebrima"/>
              </a:rPr>
              <a:t>€/</a:t>
            </a:r>
            <a:r>
              <a:rPr lang="tr-TR" sz="1400" dirty="0" err="1" smtClean="0">
                <a:latin typeface="Ebrima"/>
                <a:ea typeface="Ebrima"/>
                <a:cs typeface="Ebrima"/>
              </a:rPr>
              <a:t>MWh</a:t>
            </a:r>
            <a:r>
              <a:rPr lang="tr-TR" sz="1400" dirty="0" smtClean="0"/>
              <a:t>). </a:t>
            </a:r>
            <a:r>
              <a:rPr lang="tr-TR" sz="1400" dirty="0" err="1" smtClean="0"/>
              <a:t>This</a:t>
            </a:r>
            <a:r>
              <a:rPr lang="tr-TR" sz="1400" dirty="0" smtClean="0"/>
              <a:t> </a:t>
            </a:r>
            <a:r>
              <a:rPr lang="tr-TR" sz="1400" dirty="0" err="1" smtClean="0"/>
              <a:t>results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 </a:t>
            </a:r>
            <a:r>
              <a:rPr lang="tr-TR" sz="1400" dirty="0" err="1" smtClean="0"/>
              <a:t>unnecessary</a:t>
            </a:r>
            <a:r>
              <a:rPr lang="tr-TR" sz="1400" dirty="0" smtClean="0"/>
              <a:t> </a:t>
            </a:r>
            <a:r>
              <a:rPr lang="tr-TR" sz="1400" dirty="0" err="1" smtClean="0"/>
              <a:t>trading</a:t>
            </a:r>
            <a:r>
              <a:rPr lang="tr-TR" sz="1400" dirty="0" smtClean="0"/>
              <a:t> of </a:t>
            </a:r>
            <a:r>
              <a:rPr lang="tr-TR" sz="1400" dirty="0" err="1" smtClean="0"/>
              <a:t>electricity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increse</a:t>
            </a:r>
            <a:r>
              <a:rPr lang="tr-TR" sz="1400" dirty="0" smtClean="0"/>
              <a:t> in </a:t>
            </a:r>
            <a:r>
              <a:rPr lang="tr-TR" sz="1400" dirty="0" err="1" smtClean="0"/>
              <a:t>operational</a:t>
            </a:r>
            <a:r>
              <a:rPr lang="tr-TR" sz="1400" dirty="0" smtClean="0"/>
              <a:t> </a:t>
            </a:r>
            <a:r>
              <a:rPr lang="tr-TR" sz="1400" dirty="0" err="1" smtClean="0"/>
              <a:t>cost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223932" y="4617381"/>
            <a:ext cx="19200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</a:p>
          <a:p>
            <a:r>
              <a:rPr lang="tr-TR" sz="900" dirty="0" smtClean="0"/>
              <a:t>DR: </a:t>
            </a:r>
            <a:r>
              <a:rPr lang="tr-TR" sz="900" dirty="0" err="1" smtClean="0"/>
              <a:t>Demand</a:t>
            </a:r>
            <a:r>
              <a:rPr lang="tr-TR" sz="900" dirty="0" smtClean="0"/>
              <a:t> </a:t>
            </a:r>
            <a:r>
              <a:rPr lang="tr-TR" sz="900" dirty="0" err="1" smtClean="0"/>
              <a:t>Response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5867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41186" y="777164"/>
            <a:ext cx="6852574" cy="18039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600" i="1" dirty="0" smtClean="0"/>
              <a:t>”Flexibility is ability of a component or a collection of components to response challenges caused by power fluctuations in energy systems. ”</a:t>
            </a:r>
            <a:endParaRPr lang="tr-TR" sz="1600" i="1" dirty="0" smtClean="0"/>
          </a:p>
          <a:p>
            <a:pPr marL="0" indent="0" algn="ctr">
              <a:buNone/>
            </a:pPr>
            <a:endParaRPr lang="tr-TR" sz="1600" i="1" dirty="0" smtClean="0"/>
          </a:p>
          <a:p>
            <a:pPr marL="0" indent="0" algn="ctr">
              <a:buNone/>
            </a:pPr>
            <a:r>
              <a:rPr lang="en-GB" sz="1600" i="1" dirty="0"/>
              <a:t>” </a:t>
            </a:r>
            <a:r>
              <a:rPr lang="tr-TR" sz="1600" i="1" dirty="0" smtClean="0"/>
              <a:t>H</a:t>
            </a:r>
            <a:r>
              <a:rPr lang="en-US" sz="1600" i="1" dirty="0" err="1" smtClean="0"/>
              <a:t>idden</a:t>
            </a:r>
            <a:r>
              <a:rPr lang="en-US" sz="1600" i="1" dirty="0" smtClean="0"/>
              <a:t> flexibility</a:t>
            </a:r>
            <a:r>
              <a:rPr lang="tr-TR" sz="1600" i="1" dirty="0" smtClean="0"/>
              <a:t> is</a:t>
            </a:r>
            <a:r>
              <a:rPr lang="en-US" sz="1600" i="1" dirty="0" smtClean="0"/>
              <a:t> the </a:t>
            </a:r>
            <a:r>
              <a:rPr lang="en-US" sz="1600" i="1" dirty="0"/>
              <a:t>difference between the amount of energy </a:t>
            </a:r>
            <a:r>
              <a:rPr lang="en-US" sz="1600" i="1" dirty="0" smtClean="0"/>
              <a:t>consumed</a:t>
            </a:r>
            <a:r>
              <a:rPr lang="tr-TR" sz="1600" i="1" dirty="0" smtClean="0"/>
              <a:t>/</a:t>
            </a:r>
            <a:r>
              <a:rPr lang="tr-TR" sz="1600" i="1" dirty="0" err="1" smtClean="0"/>
              <a:t>stored</a:t>
            </a:r>
            <a:r>
              <a:rPr lang="en-US" sz="1600" i="1" dirty="0" smtClean="0"/>
              <a:t> </a:t>
            </a:r>
            <a:r>
              <a:rPr lang="en-US" sz="1600" i="1" dirty="0"/>
              <a:t>by the </a:t>
            </a:r>
            <a:r>
              <a:rPr lang="en-US" sz="1600" i="1" dirty="0" smtClean="0"/>
              <a:t>simplified</a:t>
            </a:r>
            <a:r>
              <a:rPr lang="tr-TR" sz="1600" i="1" dirty="0" smtClean="0"/>
              <a:t> </a:t>
            </a:r>
            <a:r>
              <a:rPr lang="en-US" sz="1600" i="1" dirty="0" smtClean="0"/>
              <a:t>and </a:t>
            </a:r>
            <a:r>
              <a:rPr lang="en-US" sz="1600" i="1" dirty="0"/>
              <a:t>the </a:t>
            </a:r>
            <a:r>
              <a:rPr lang="en-US" sz="1600" i="1" dirty="0" smtClean="0"/>
              <a:t>detailed </a:t>
            </a:r>
            <a:r>
              <a:rPr lang="en-US" sz="1600" i="1" dirty="0"/>
              <a:t>model of P2X during flexibility service</a:t>
            </a:r>
            <a:r>
              <a:rPr lang="en-US" sz="1600" i="1" dirty="0" smtClean="0"/>
              <a:t>.</a:t>
            </a:r>
            <a:r>
              <a:rPr lang="en-GB" sz="1600" i="1" dirty="0"/>
              <a:t> ”</a:t>
            </a:r>
            <a:endParaRPr lang="en-GB" sz="1600" i="1" dirty="0" smtClean="0"/>
          </a:p>
          <a:p>
            <a:pPr marL="0" indent="0" algn="ctr">
              <a:buNone/>
            </a:pPr>
            <a:endParaRPr lang="tr-TR" sz="2000" i="1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568034" y="0"/>
            <a:ext cx="7380894" cy="594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dirty="0" err="1" smtClean="0"/>
              <a:t>Flexibility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7549053" y="4501606"/>
            <a:ext cx="1594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RE</a:t>
            </a:r>
            <a:r>
              <a:rPr lang="en-GB" sz="900" dirty="0" smtClean="0"/>
              <a:t>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/>
              <a:t>E</a:t>
            </a:r>
            <a:r>
              <a:rPr lang="tr-TR" sz="900" dirty="0" err="1" smtClean="0"/>
              <a:t>nergy</a:t>
            </a:r>
            <a:endParaRPr lang="en-GB" sz="900" dirty="0"/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  <p:pic>
        <p:nvPicPr>
          <p:cNvPr id="1026" name="Picture 2" descr="C:\Users\Caner\Desktop\Multi-Energy-Systems-Thesis-Project\Mid-term Review\Figures\flexible 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781" y="2581156"/>
            <a:ext cx="3908500" cy="208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2902633" y="4726725"/>
            <a:ext cx="4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/>
              <a:t>Fig</a:t>
            </a:r>
            <a:r>
              <a:rPr lang="tr-TR" sz="1000" dirty="0" smtClean="0"/>
              <a:t>. an</a:t>
            </a:r>
            <a:r>
              <a:rPr lang="en-GB" sz="1000" dirty="0" smtClean="0"/>
              <a:t> </a:t>
            </a:r>
            <a:r>
              <a:rPr lang="en-GB" sz="1000" dirty="0"/>
              <a:t>exemplary flexible load measure with the corresponding </a:t>
            </a:r>
            <a:r>
              <a:rPr lang="en-GB" sz="1000" dirty="0" smtClean="0"/>
              <a:t>parameters</a:t>
            </a:r>
            <a:r>
              <a:rPr lang="tr-TR" sz="1000" dirty="0" smtClean="0"/>
              <a:t> [1]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32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81DA3-363F-48EA-A34A-6FEE420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0"/>
            <a:ext cx="6948241" cy="842249"/>
          </a:xfrm>
        </p:spPr>
        <p:txBody>
          <a:bodyPr/>
          <a:lstStyle/>
          <a:p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Questions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711234" y="842249"/>
            <a:ext cx="7197635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options exist for minimizing curtailment of renewables in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MES?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4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/>
                <a:cs typeface="Times New Roman"/>
              </a:rPr>
              <a:t>Which option has the best performance for the grid and the most profit for the P2X owner?</a:t>
            </a: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 </a:t>
            </a:r>
            <a:endParaRPr lang="en-GB" sz="14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How much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model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detail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impact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the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flexibility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analysis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should be the detail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of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 a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model (heat pump, </a:t>
            </a:r>
            <a:r>
              <a:rPr lang="en-US" sz="1400" dirty="0" err="1">
                <a:solidFill>
                  <a:srgbClr val="000000"/>
                </a:solidFill>
                <a:ea typeface="Calibri"/>
                <a:cs typeface="Times New Roman"/>
              </a:rPr>
              <a:t>electrolyser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) for desired MES analysis?</a:t>
            </a:r>
            <a:endParaRPr lang="en-GB" sz="1400" dirty="0">
              <a:ea typeface="Calibri"/>
              <a:cs typeface="Times New Roman"/>
            </a:endParaRP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ea typeface="Calibri"/>
                <a:cs typeface="Times New Roman"/>
              </a:rPr>
              <a:t> </a:t>
            </a:r>
            <a:endParaRPr lang="en-GB" sz="1400" dirty="0" smtClean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a typeface="Calibri"/>
                <a:cs typeface="Times New Roman"/>
              </a:rPr>
              <a:t>What is the optimal deployment of flexibility in order to reduce operational cost for P2X </a:t>
            </a:r>
            <a:r>
              <a:rPr lang="en-US" sz="1400" dirty="0" smtClean="0">
                <a:ea typeface="Calibri"/>
                <a:cs typeface="Times New Roman"/>
              </a:rPr>
              <a:t>owner?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Times New Roman"/>
              </a:rPr>
              <a:t>What should be the control architecture of MES?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Times New Roman"/>
              </a:rPr>
              <a:t>How </a:t>
            </a:r>
            <a:r>
              <a:rPr lang="en-US" sz="1400" dirty="0">
                <a:ea typeface="Calibri"/>
                <a:cs typeface="Times New Roman"/>
              </a:rPr>
              <a:t>can different energy domains can be combined and optimized for flexibility?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Times New Roman"/>
              </a:rPr>
              <a:t>What are the dependencies between flexible load pairs?</a:t>
            </a:r>
            <a:endParaRPr lang="en-GB" sz="1400" dirty="0">
              <a:effectLst/>
              <a:ea typeface="Calibri"/>
              <a:cs typeface="Times New Roman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569373" y="4486046"/>
            <a:ext cx="157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9241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2800" dirty="0" err="1"/>
              <a:t>Research</a:t>
            </a:r>
            <a:r>
              <a:rPr lang="tr-TR" sz="2800" dirty="0"/>
              <a:t> </a:t>
            </a:r>
            <a:r>
              <a:rPr lang="tr-TR" sz="2800" dirty="0" err="1" smtClean="0"/>
              <a:t>Question</a:t>
            </a:r>
            <a:r>
              <a:rPr lang="tr-TR" sz="2800" dirty="0" smtClean="0"/>
              <a:t> 1 - MES Design</a:t>
            </a:r>
            <a:endParaRPr lang="en-US" sz="2800" dirty="0"/>
          </a:p>
        </p:txBody>
      </p:sp>
      <p:pic>
        <p:nvPicPr>
          <p:cNvPr id="2051" name="Picture 3" descr="C:\Users\Caner\Desktop\Multi-Energy-Systems-Thesis-Project\Mid-term Review\Figures\SL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81" y="1671922"/>
            <a:ext cx="4896719" cy="217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707585" y="3857213"/>
            <a:ext cx="7008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/>
              <a:t>(</a:t>
            </a:r>
            <a:r>
              <a:rPr lang="en-GB" sz="1400" dirty="0"/>
              <a:t>Bode &amp; Schmitz</a:t>
            </a:r>
            <a:r>
              <a:rPr lang="en-GB" sz="1400" dirty="0" smtClean="0"/>
              <a:t>,</a:t>
            </a:r>
            <a:r>
              <a:rPr lang="tr-TR" sz="1400" dirty="0" smtClean="0"/>
              <a:t> </a:t>
            </a:r>
            <a:r>
              <a:rPr lang="en-GB" sz="1400" dirty="0" smtClean="0"/>
              <a:t>2018</a:t>
            </a:r>
            <a:r>
              <a:rPr lang="en-GB" sz="1400" dirty="0"/>
              <a:t>) compares different combinations of MES and concluded that, a combination of P2G with electric heat pumps or combined cycle gas turbines has the best cost performance in a MES with renewables.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132492" y="4588534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  <p:sp>
        <p:nvSpPr>
          <p:cNvPr id="4" name="Dikdörtgen 3"/>
          <p:cNvSpPr/>
          <p:nvPr/>
        </p:nvSpPr>
        <p:spPr>
          <a:xfrm>
            <a:off x="1707585" y="472639"/>
            <a:ext cx="7058856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tr-TR" sz="1400" b="1" dirty="0">
                <a:solidFill>
                  <a:srgbClr val="000000"/>
                </a:solidFill>
                <a:ea typeface="Calibri"/>
                <a:cs typeface="Times New Roman"/>
              </a:rPr>
              <a:t>RQ1 (</a:t>
            </a:r>
            <a:r>
              <a:rPr lang="tr-TR" sz="1400" b="1" dirty="0">
                <a:ea typeface="Calibri"/>
                <a:cs typeface="Times New Roman"/>
              </a:rPr>
              <a:t>P2X </a:t>
            </a:r>
            <a:r>
              <a:rPr lang="tr-TR" sz="1400" b="1" dirty="0" err="1">
                <a:ea typeface="Calibri"/>
                <a:cs typeface="Times New Roman"/>
              </a:rPr>
              <a:t>Selection</a:t>
            </a:r>
            <a:r>
              <a:rPr lang="tr-TR" sz="1400" b="1" dirty="0">
                <a:solidFill>
                  <a:srgbClr val="000000"/>
                </a:solidFill>
                <a:ea typeface="Calibri"/>
                <a:cs typeface="Times New Roman"/>
              </a:rPr>
              <a:t>):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options exist for minimizing curtailment of renewables in MES?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4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400" dirty="0" err="1" smtClean="0">
                <a:ea typeface="Calibri"/>
                <a:cs typeface="Times New Roman"/>
              </a:rPr>
              <a:t>Which</a:t>
            </a:r>
            <a:r>
              <a:rPr lang="tr-TR" sz="1400" dirty="0" smtClean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option</a:t>
            </a:r>
            <a:r>
              <a:rPr lang="tr-TR" sz="1400" dirty="0">
                <a:ea typeface="Calibri"/>
                <a:cs typeface="Times New Roman"/>
              </a:rPr>
              <a:t> has </a:t>
            </a:r>
            <a:r>
              <a:rPr lang="tr-TR" sz="1400" dirty="0" err="1">
                <a:ea typeface="Calibri"/>
                <a:cs typeface="Times New Roman"/>
              </a:rPr>
              <a:t>the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best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performance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for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the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grid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and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the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most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profit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for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the</a:t>
            </a:r>
            <a:r>
              <a:rPr lang="tr-TR" sz="1400" dirty="0">
                <a:ea typeface="Calibri"/>
                <a:cs typeface="Times New Roman"/>
              </a:rPr>
              <a:t> P2X </a:t>
            </a:r>
            <a:r>
              <a:rPr lang="tr-TR" sz="1400" dirty="0" err="1">
                <a:ea typeface="Calibri"/>
                <a:cs typeface="Times New Roman"/>
              </a:rPr>
              <a:t>owner</a:t>
            </a:r>
            <a:r>
              <a:rPr lang="en-GB" sz="1400" dirty="0" smtClean="0">
                <a:ea typeface="Calibri"/>
                <a:cs typeface="Times New Roman"/>
              </a:rPr>
              <a:t>?</a:t>
            </a:r>
            <a:endParaRPr lang="tr-T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74292"/>
            <a:ext cx="7557629" cy="913043"/>
          </a:xfrm>
        </p:spPr>
        <p:txBody>
          <a:bodyPr>
            <a:noAutofit/>
          </a:bodyPr>
          <a:lstStyle/>
          <a:p>
            <a:r>
              <a:rPr lang="tr-TR" sz="2800" dirty="0" err="1"/>
              <a:t>Research</a:t>
            </a:r>
            <a:r>
              <a:rPr lang="tr-TR" sz="2800" dirty="0"/>
              <a:t> </a:t>
            </a:r>
            <a:r>
              <a:rPr lang="tr-TR" sz="2800" dirty="0" err="1" smtClean="0"/>
              <a:t>Question</a:t>
            </a:r>
            <a:r>
              <a:rPr lang="tr-TR" sz="2800" dirty="0"/>
              <a:t> </a:t>
            </a:r>
            <a:r>
              <a:rPr lang="tr-TR" sz="2800" dirty="0" smtClean="0"/>
              <a:t>2 -  </a:t>
            </a:r>
            <a:r>
              <a:rPr lang="tr-TR" sz="2800" dirty="0" err="1" smtClean="0"/>
              <a:t>Hidden</a:t>
            </a:r>
            <a:r>
              <a:rPr lang="tr-TR" sz="2800" dirty="0" smtClean="0"/>
              <a:t> </a:t>
            </a:r>
            <a:r>
              <a:rPr lang="tr-TR" sz="2800" dirty="0" err="1" smtClean="0"/>
              <a:t>Flexibility</a:t>
            </a:r>
            <a:endParaRPr lang="en-US" sz="2800" dirty="0"/>
          </a:p>
        </p:txBody>
      </p:sp>
      <p:sp>
        <p:nvSpPr>
          <p:cNvPr id="4" name="Dikdörtgen 3"/>
          <p:cNvSpPr/>
          <p:nvPr/>
        </p:nvSpPr>
        <p:spPr>
          <a:xfrm>
            <a:off x="1707585" y="804798"/>
            <a:ext cx="7058856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400" b="1" dirty="0" smtClean="0">
                <a:solidFill>
                  <a:srgbClr val="000000"/>
                </a:solidFill>
                <a:ea typeface="Calibri"/>
                <a:cs typeface="Times New Roman"/>
              </a:rPr>
              <a:t>RQ2 (</a:t>
            </a:r>
            <a:r>
              <a:rPr lang="tr-TR" sz="1400" b="1" dirty="0" err="1" smtClean="0">
                <a:ea typeface="Calibri"/>
                <a:cs typeface="Times New Roman"/>
              </a:rPr>
              <a:t>Hidden</a:t>
            </a:r>
            <a:r>
              <a:rPr lang="tr-TR" sz="1400" b="1" dirty="0" smtClean="0">
                <a:ea typeface="Calibri"/>
                <a:cs typeface="Times New Roman"/>
              </a:rPr>
              <a:t> </a:t>
            </a:r>
            <a:r>
              <a:rPr lang="tr-TR" sz="1400" b="1" dirty="0" err="1" smtClean="0">
                <a:ea typeface="Calibri"/>
                <a:cs typeface="Times New Roman"/>
              </a:rPr>
              <a:t>Flexibility</a:t>
            </a:r>
            <a:r>
              <a:rPr lang="tr-TR" sz="1400" b="1" dirty="0" smtClean="0">
                <a:solidFill>
                  <a:srgbClr val="000000"/>
                </a:solidFill>
                <a:ea typeface="Calibri"/>
                <a:cs typeface="Times New Roman"/>
              </a:rPr>
              <a:t>):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How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much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model detail impact</a:t>
            </a:r>
            <a:r>
              <a:rPr lang="tr-TR" sz="1400" dirty="0">
                <a:solidFill>
                  <a:srgbClr val="000000"/>
                </a:solidFill>
                <a:ea typeface="Calibri"/>
                <a:cs typeface="Times New Roman"/>
              </a:rPr>
              <a:t>s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 the flexibility</a:t>
            </a:r>
            <a:r>
              <a:rPr lang="tr-TR" sz="14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analysis?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should be the detail of</a:t>
            </a:r>
            <a:r>
              <a:rPr lang="tr-TR" sz="1400" dirty="0">
                <a:solidFill>
                  <a:srgbClr val="000000"/>
                </a:solidFill>
                <a:ea typeface="Calibri"/>
                <a:cs typeface="Times New Roman"/>
              </a:rPr>
              <a:t> a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 model (heat pump, </a:t>
            </a:r>
            <a:r>
              <a:rPr lang="en-US" sz="1400" dirty="0" err="1">
                <a:solidFill>
                  <a:srgbClr val="000000"/>
                </a:solidFill>
                <a:ea typeface="Calibri"/>
                <a:cs typeface="Times New Roman"/>
              </a:rPr>
              <a:t>electrolyser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) for desired MES analysis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4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</a:pPr>
            <a:endParaRPr lang="en-GB" sz="1400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714619" y="4450140"/>
            <a:ext cx="20518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ODE</a:t>
            </a:r>
            <a:r>
              <a:rPr lang="tr-TR" sz="900" dirty="0"/>
              <a:t>: </a:t>
            </a:r>
            <a:r>
              <a:rPr lang="tr-TR" sz="900" dirty="0" err="1" smtClean="0"/>
              <a:t>Ordinary</a:t>
            </a:r>
            <a:r>
              <a:rPr lang="tr-TR" sz="900" dirty="0" smtClean="0"/>
              <a:t> </a:t>
            </a:r>
            <a:r>
              <a:rPr lang="tr-TR" sz="900" dirty="0" err="1" smtClean="0"/>
              <a:t>Differential</a:t>
            </a:r>
            <a:r>
              <a:rPr lang="tr-TR" sz="900" dirty="0" smtClean="0"/>
              <a:t> </a:t>
            </a:r>
            <a:r>
              <a:rPr lang="tr-TR" sz="900" dirty="0" err="1" smtClean="0"/>
              <a:t>Equation</a:t>
            </a:r>
            <a:endParaRPr lang="tr-TR" sz="900" dirty="0" smtClean="0"/>
          </a:p>
          <a:p>
            <a:r>
              <a:rPr lang="tr-TR" sz="900" dirty="0" smtClean="0"/>
              <a:t>BOP: </a:t>
            </a:r>
            <a:r>
              <a:rPr lang="tr-TR" sz="900" dirty="0" err="1" smtClean="0"/>
              <a:t>Balance</a:t>
            </a:r>
            <a:r>
              <a:rPr lang="tr-TR" sz="900" dirty="0" smtClean="0"/>
              <a:t> of </a:t>
            </a:r>
            <a:r>
              <a:rPr lang="tr-TR" sz="900" dirty="0" err="1" smtClean="0"/>
              <a:t>Plant</a:t>
            </a:r>
            <a:endParaRPr lang="en-GB" sz="900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36973"/>
              </p:ext>
            </p:extLst>
          </p:nvPr>
        </p:nvGraphicFramePr>
        <p:xfrm>
          <a:off x="2057400" y="2105025"/>
          <a:ext cx="6568440" cy="1613535"/>
        </p:xfrm>
        <a:graphic>
          <a:graphicData uri="http://schemas.openxmlformats.org/drawingml/2006/table">
            <a:tbl>
              <a:tblPr/>
              <a:tblGrid>
                <a:gridCol w="1127760"/>
                <a:gridCol w="1333500"/>
                <a:gridCol w="1394460"/>
                <a:gridCol w="1463040"/>
                <a:gridCol w="1249680"/>
              </a:tblGrid>
              <a:tr h="389911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 Domains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Approach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 Behaviour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Scale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59878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Simple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tr-T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Electrolyser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Detailed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Electrolyser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(ODE)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 + BOP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2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97514" y="-148590"/>
            <a:ext cx="7106464" cy="857250"/>
          </a:xfrm>
        </p:spPr>
        <p:txBody>
          <a:bodyPr/>
          <a:lstStyle/>
          <a:p>
            <a:r>
              <a:rPr lang="tr-TR" dirty="0" err="1" smtClean="0"/>
              <a:t>Electrolyser</a:t>
            </a:r>
            <a:r>
              <a:rPr lang="tr-TR" dirty="0" smtClean="0"/>
              <a:t> model</a:t>
            </a:r>
            <a:endParaRPr lang="en-GB" dirty="0"/>
          </a:p>
        </p:txBody>
      </p:sp>
      <p:sp>
        <p:nvSpPr>
          <p:cNvPr id="4" name="Metin kutusu 3"/>
          <p:cNvSpPr txBox="1"/>
          <p:nvPr/>
        </p:nvSpPr>
        <p:spPr>
          <a:xfrm>
            <a:off x="5255710" y="602886"/>
            <a:ext cx="3687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submodel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BOP: </a:t>
            </a:r>
            <a:r>
              <a:rPr lang="tr-TR" sz="1600" dirty="0" err="1"/>
              <a:t>c</a:t>
            </a:r>
            <a:r>
              <a:rPr lang="tr-TR" sz="1600" dirty="0" err="1" smtClean="0"/>
              <a:t>irculation</a:t>
            </a:r>
            <a:r>
              <a:rPr lang="tr-TR" sz="1600" dirty="0" smtClean="0"/>
              <a:t> </a:t>
            </a:r>
            <a:r>
              <a:rPr lang="tr-TR" sz="1600" dirty="0" err="1" smtClean="0"/>
              <a:t>pump</a:t>
            </a:r>
            <a:r>
              <a:rPr lang="tr-TR" sz="1600" dirty="0" smtClean="0"/>
              <a:t>, </a:t>
            </a:r>
            <a:r>
              <a:rPr lang="tr-TR" sz="1600" dirty="0" err="1" smtClean="0"/>
              <a:t>cooling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Static</a:t>
            </a:r>
            <a:r>
              <a:rPr lang="tr-TR" sz="1600" dirty="0" smtClean="0"/>
              <a:t> vs. First </a:t>
            </a:r>
            <a:r>
              <a:rPr lang="tr-TR" sz="1600" dirty="0" err="1" smtClean="0"/>
              <a:t>order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Temperature</a:t>
            </a:r>
            <a:r>
              <a:rPr lang="tr-TR" sz="1600" dirty="0" smtClean="0"/>
              <a:t>, </a:t>
            </a:r>
            <a:r>
              <a:rPr lang="tr-TR" sz="1600" dirty="0" err="1" smtClean="0"/>
              <a:t>Pressure</a:t>
            </a:r>
            <a:r>
              <a:rPr lang="tr-TR" sz="1600" dirty="0" smtClean="0"/>
              <a:t>, </a:t>
            </a:r>
            <a:r>
              <a:rPr lang="tr-TR" sz="1600" dirty="0" err="1" smtClean="0"/>
              <a:t>current</a:t>
            </a:r>
            <a:r>
              <a:rPr lang="tr-TR" sz="1600" dirty="0" smtClean="0"/>
              <a:t> </a:t>
            </a:r>
            <a:r>
              <a:rPr lang="tr-TR" sz="1600" dirty="0" err="1" smtClean="0"/>
              <a:t>effects</a:t>
            </a:r>
            <a:endParaRPr lang="tr-TR" sz="1600" dirty="0" smtClean="0"/>
          </a:p>
          <a:p>
            <a:endParaRPr lang="tr-TR" sz="1600" b="1" dirty="0" smtClean="0"/>
          </a:p>
        </p:txBody>
      </p:sp>
      <p:pic>
        <p:nvPicPr>
          <p:cNvPr id="2050" name="Picture 2" descr="C:\Users\Caner\Desktop\electrolysersimplevsdetailedmodel-v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14" y="602886"/>
            <a:ext cx="2480889" cy="4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1627904" y="602886"/>
            <a:ext cx="194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>
                <a:solidFill>
                  <a:srgbClr val="FF0000"/>
                </a:solidFill>
              </a:rPr>
              <a:t>Simple model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627904" y="2563523"/>
            <a:ext cx="172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solidFill>
                  <a:srgbClr val="FF0000"/>
                </a:solidFill>
              </a:rPr>
              <a:t>Detailed</a:t>
            </a:r>
            <a:r>
              <a:rPr lang="tr-TR" sz="1200" b="1" dirty="0" smtClean="0">
                <a:solidFill>
                  <a:srgbClr val="FF0000"/>
                </a:solidFill>
              </a:rPr>
              <a:t> model</a:t>
            </a:r>
            <a:endParaRPr lang="en-GB" sz="1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4117444" y="2146641"/>
                <a:ext cx="5026556" cy="1994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	</a:t>
                </a:r>
                <a:r>
                  <a:rPr lang="tr-TR" sz="1200" b="1" i="1" dirty="0" err="1" smtClean="0">
                    <a:latin typeface="Cambria Math"/>
                    <a:ea typeface="Calibri"/>
                    <a:cs typeface="Times New Roman"/>
                  </a:rPr>
                  <a:t>Electrochemical</a:t>
                </a: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𝑐𝑒𝑙𝑙</m:t>
                        </m:r>
                      </m:sub>
                    </m:sSub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𝑜𝑐𝑣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𝑜h𝑚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</m:d>
                  </m:oMath>
                </a14:m>
                <a:endParaRPr lang="tr-TR" sz="12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Thermal</a:t>
                </a: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:endParaRPr lang="tr-TR" sz="1200" b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𝑡h</m:t>
                          </m:r>
                        </m:sub>
                      </m:sSub>
                      <m:f>
                        <m:f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𝑑𝑇</m:t>
                          </m:r>
                        </m:num>
                        <m:den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𝑑𝑡</m:t>
                          </m:r>
                        </m:den>
                      </m:f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𝑒𝑙𝑒𝑐𝑡𝑟𝑜𝑙𝑦𝑠𝑖𝑠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h𝑒𝑎𝑡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𝑝𝑢𝑚𝑝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𝑐𝑜𝑜𝑙𝑖𝑛𝑔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∆</m:t>
                              </m:r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Pressure</a:t>
                </a:r>
                <a:r>
                  <a:rPr lang="tr-TR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0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𝑝𝑝</m:t>
                        </m:r>
                      </m:e>
                      <m: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𝐻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𝑂</m:t>
                        </m:r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=6.1078.</m:t>
                    </m:r>
                    <m:sSup>
                      <m:sSup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−3</m:t>
                        </m:r>
                      </m:sup>
                    </m:sSup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. </m:t>
                    </m:r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𝑒𝑥𝑝</m:t>
                    </m:r>
                    <m:d>
                      <m:d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17.2694 . </m:t>
                        </m:r>
                        <m:f>
                          <m:f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−273.15</m:t>
                            </m:r>
                          </m:num>
                          <m:den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−34.85</m:t>
                            </m:r>
                          </m:den>
                        </m:f>
                      </m:e>
                    </m:d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𝑏𝑎𝑟</m:t>
                        </m:r>
                      </m:e>
                    </m:d>
                  </m:oMath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0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Massflow</a:t>
                </a:r>
                <a:r>
                  <a:rPr lang="tr-TR" sz="1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000" b="1" i="0" smtClean="0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0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𝑐𝑒𝑙𝑙𝑠</m:t>
                            </m:r>
                          </m:sub>
                        </m:s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.  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𝐼</m:t>
                        </m:r>
                      </m:num>
                      <m:den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2 . 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𝜂</m:t>
                        </m:r>
                      </m:e>
                      <m: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𝑚𝑜𝑙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/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𝑠</m:t>
                        </m:r>
                      </m:e>
                    </m:d>
                  </m:oMath>
                </a14:m>
                <a:endParaRPr lang="en-GB" sz="10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444" y="2146641"/>
                <a:ext cx="5026556" cy="19948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kdörtgen 5"/>
          <p:cNvSpPr/>
          <p:nvPr/>
        </p:nvSpPr>
        <p:spPr>
          <a:xfrm>
            <a:off x="7296302" y="4835252"/>
            <a:ext cx="13324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00" dirty="0"/>
              <a:t>BOP: </a:t>
            </a:r>
            <a:r>
              <a:rPr lang="tr-TR" sz="900" dirty="0" err="1"/>
              <a:t>Balance</a:t>
            </a:r>
            <a:r>
              <a:rPr lang="tr-TR" sz="900" dirty="0"/>
              <a:t> of </a:t>
            </a:r>
            <a:r>
              <a:rPr lang="tr-TR" sz="900" dirty="0" err="1"/>
              <a:t>Plant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5265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-102484"/>
            <a:ext cx="7048385" cy="60844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Electrolyser</a:t>
            </a:r>
            <a:r>
              <a:rPr lang="tr-TR" dirty="0" smtClean="0"/>
              <a:t> Model </a:t>
            </a:r>
            <a:r>
              <a:rPr lang="tr-TR" dirty="0" err="1" smtClean="0"/>
              <a:t>Comparison</a:t>
            </a:r>
            <a:endParaRPr lang="en-GB" dirty="0"/>
          </a:p>
        </p:txBody>
      </p:sp>
      <p:pic>
        <p:nvPicPr>
          <p:cNvPr id="1030" name="Picture 6" descr="C:\Users\Caner\Desktop\Porder_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00" y="486906"/>
            <a:ext cx="3436441" cy="20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aner\Desktop\Multi-Energy-Systems-Thesis-Project\Mid-term Review\Figures\Tmembrane_compari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16" y="486907"/>
            <a:ext cx="3436443" cy="20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aner\Desktop\efficiencyvs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72" y="2506206"/>
            <a:ext cx="4073525" cy="239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4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56564" y="0"/>
            <a:ext cx="7707010" cy="857250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Hidden</a:t>
            </a:r>
            <a:r>
              <a:rPr lang="tr-TR" sz="3200" dirty="0" smtClean="0"/>
              <a:t> </a:t>
            </a:r>
            <a:r>
              <a:rPr lang="tr-TR" sz="3200" dirty="0" err="1" smtClean="0"/>
              <a:t>Flexibility</a:t>
            </a:r>
            <a:r>
              <a:rPr lang="tr-TR" sz="3200" dirty="0" smtClean="0"/>
              <a:t> Analysis</a:t>
            </a:r>
            <a:endParaRPr lang="en-GB" sz="3200" dirty="0"/>
          </a:p>
        </p:txBody>
      </p:sp>
      <p:sp>
        <p:nvSpPr>
          <p:cNvPr id="5" name="Dikdörtgen 4"/>
          <p:cNvSpPr/>
          <p:nvPr/>
        </p:nvSpPr>
        <p:spPr>
          <a:xfrm>
            <a:off x="1556564" y="867066"/>
            <a:ext cx="748768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b="1" dirty="0" smtClean="0"/>
              <a:t>Base </a:t>
            </a:r>
            <a:r>
              <a:rPr lang="tr-TR" sz="1600" b="1" dirty="0" err="1" smtClean="0"/>
              <a:t>case</a:t>
            </a:r>
            <a:r>
              <a:rPr lang="tr-TR" sz="1600" b="1" dirty="0" smtClean="0"/>
              <a:t>:</a:t>
            </a:r>
          </a:p>
          <a:p>
            <a:pPr algn="just"/>
            <a:r>
              <a:rPr lang="tr-TR" sz="1600" dirty="0" err="1" smtClean="0"/>
              <a:t>Without</a:t>
            </a:r>
            <a:r>
              <a:rPr lang="tr-TR" sz="1600" dirty="0" smtClean="0"/>
              <a:t> </a:t>
            </a:r>
            <a:r>
              <a:rPr lang="tr-TR" sz="1600" dirty="0" err="1" smtClean="0"/>
              <a:t>any</a:t>
            </a:r>
            <a:r>
              <a:rPr lang="tr-TR" sz="1600" dirty="0" smtClean="0"/>
              <a:t> </a:t>
            </a:r>
            <a:r>
              <a:rPr lang="tr-TR" sz="1600" dirty="0" err="1" smtClean="0"/>
              <a:t>flexibility</a:t>
            </a:r>
            <a:r>
              <a:rPr lang="tr-TR" sz="1600" dirty="0" smtClean="0"/>
              <a:t> service, </a:t>
            </a:r>
            <a:r>
              <a:rPr lang="tr-TR" sz="1600" dirty="0" err="1" smtClean="0"/>
              <a:t>measuring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amount</a:t>
            </a:r>
            <a:r>
              <a:rPr lang="tr-TR" sz="1600" dirty="0" smtClean="0"/>
              <a:t> of </a:t>
            </a:r>
            <a:r>
              <a:rPr lang="tr-TR" sz="1600" dirty="0" err="1" smtClean="0"/>
              <a:t>excess</a:t>
            </a:r>
            <a:r>
              <a:rPr lang="tr-TR" sz="1600" dirty="0" smtClean="0"/>
              <a:t> RE </a:t>
            </a:r>
            <a:r>
              <a:rPr lang="tr-TR" sz="1600" dirty="0" err="1" smtClean="0"/>
              <a:t>with</a:t>
            </a:r>
            <a:r>
              <a:rPr lang="tr-TR" sz="1600" dirty="0" smtClean="0"/>
              <a:t> </a:t>
            </a:r>
            <a:r>
              <a:rPr lang="tr-TR" sz="1600" dirty="0" err="1" smtClean="0"/>
              <a:t>scheduled</a:t>
            </a:r>
            <a:r>
              <a:rPr lang="tr-TR" sz="1600" dirty="0" smtClean="0"/>
              <a:t> </a:t>
            </a:r>
            <a:r>
              <a:rPr lang="tr-TR" sz="1600" dirty="0" err="1" smtClean="0"/>
              <a:t>gas</a:t>
            </a:r>
            <a:r>
              <a:rPr lang="tr-TR" sz="1600" dirty="0"/>
              <a:t> </a:t>
            </a:r>
            <a:r>
              <a:rPr lang="tr-TR" sz="1600" dirty="0" smtClean="0"/>
              <a:t>&amp; </a:t>
            </a:r>
            <a:r>
              <a:rPr lang="tr-TR" sz="1600" dirty="0" err="1" smtClean="0"/>
              <a:t>heat</a:t>
            </a:r>
            <a:r>
              <a:rPr lang="tr-TR" sz="1600" dirty="0" smtClean="0"/>
              <a:t> </a:t>
            </a:r>
            <a:r>
              <a:rPr lang="tr-TR" sz="1600" dirty="0" err="1" smtClean="0"/>
              <a:t>demand</a:t>
            </a:r>
            <a:r>
              <a:rPr lang="tr-TR" sz="1600" dirty="0" smtClean="0"/>
              <a:t> </a:t>
            </a:r>
            <a:r>
              <a:rPr lang="tr-TR" sz="1600" dirty="0" err="1" smtClean="0"/>
              <a:t>profiles</a:t>
            </a:r>
            <a:r>
              <a:rPr lang="tr-TR" sz="1600" dirty="0" smtClean="0"/>
              <a:t>. </a:t>
            </a:r>
            <a:r>
              <a:rPr lang="tr-TR" sz="1600" dirty="0" err="1" smtClean="0"/>
              <a:t>None</a:t>
            </a:r>
            <a:r>
              <a:rPr lang="tr-TR" sz="1600" dirty="0" smtClean="0"/>
              <a:t> </a:t>
            </a:r>
            <a:r>
              <a:rPr lang="tr-TR" sz="1600" dirty="0"/>
              <a:t>of </a:t>
            </a:r>
            <a:r>
              <a:rPr lang="tr-TR" sz="1600" dirty="0" err="1"/>
              <a:t>the</a:t>
            </a:r>
            <a:r>
              <a:rPr lang="tr-TR" sz="1600" dirty="0"/>
              <a:t> P2X </a:t>
            </a:r>
            <a:r>
              <a:rPr lang="tr-TR" sz="1600" dirty="0" err="1"/>
              <a:t>available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flexibility</a:t>
            </a:r>
            <a:r>
              <a:rPr lang="tr-TR" sz="1600" dirty="0"/>
              <a:t> service</a:t>
            </a:r>
            <a:r>
              <a:rPr lang="tr-TR" sz="1600" dirty="0" smtClean="0"/>
              <a:t> (</a:t>
            </a:r>
            <a:r>
              <a:rPr lang="tr-TR" sz="1600" dirty="0" err="1" smtClean="0"/>
              <a:t>static</a:t>
            </a:r>
            <a:r>
              <a:rPr lang="tr-TR" sz="1600" dirty="0" smtClean="0"/>
              <a:t> P2X).</a:t>
            </a:r>
          </a:p>
          <a:p>
            <a:pPr algn="just"/>
            <a:endParaRPr lang="tr-TR" sz="1600" dirty="0" smtClean="0"/>
          </a:p>
          <a:p>
            <a:pPr algn="just"/>
            <a:endParaRPr lang="en-GB" sz="1600" dirty="0"/>
          </a:p>
          <a:p>
            <a:pPr algn="just"/>
            <a:r>
              <a:rPr lang="tr-TR" sz="1600" b="1" dirty="0" smtClean="0"/>
              <a:t>First</a:t>
            </a:r>
            <a:r>
              <a:rPr lang="en-GB" sz="1600" b="1" dirty="0" smtClean="0"/>
              <a:t> case</a:t>
            </a:r>
            <a:r>
              <a:rPr lang="tr-TR" sz="1600" b="1" dirty="0" smtClean="0"/>
              <a:t> (</a:t>
            </a:r>
            <a:r>
              <a:rPr lang="tr-TR" sz="1600" b="1" dirty="0" err="1" smtClean="0"/>
              <a:t>hidden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flexibility</a:t>
            </a:r>
            <a:r>
              <a:rPr lang="tr-TR" sz="1600" b="1" dirty="0" smtClean="0"/>
              <a:t>):</a:t>
            </a:r>
          </a:p>
          <a:p>
            <a:pPr algn="just"/>
            <a:r>
              <a:rPr lang="en-GB" sz="1600" dirty="0"/>
              <a:t>For a given flexibility request, comparing the </a:t>
            </a:r>
            <a:r>
              <a:rPr lang="en-GB" sz="1600" dirty="0" smtClean="0"/>
              <a:t>de</a:t>
            </a:r>
            <a:r>
              <a:rPr lang="tr-TR" sz="1600" dirty="0" err="1" smtClean="0"/>
              <a:t>tailed</a:t>
            </a:r>
            <a:r>
              <a:rPr lang="en-GB" sz="1600" dirty="0" smtClean="0"/>
              <a:t> </a:t>
            </a:r>
            <a:r>
              <a:rPr lang="en-GB" sz="1600" dirty="0"/>
              <a:t>model with simple </a:t>
            </a:r>
            <a:r>
              <a:rPr lang="en-GB" sz="1600" dirty="0" smtClean="0"/>
              <a:t>model, </a:t>
            </a:r>
            <a:r>
              <a:rPr lang="en-GB" sz="1600" dirty="0"/>
              <a:t>and quantify hidden </a:t>
            </a:r>
            <a:r>
              <a:rPr lang="en-GB" sz="1600" dirty="0" smtClean="0"/>
              <a:t>flexibility</a:t>
            </a:r>
            <a:r>
              <a:rPr lang="tr-TR" sz="1600" dirty="0" smtClean="0"/>
              <a:t>. </a:t>
            </a:r>
            <a:r>
              <a:rPr lang="tr-TR" sz="1600" dirty="0" err="1" smtClean="0"/>
              <a:t>Single</a:t>
            </a:r>
            <a:r>
              <a:rPr lang="tr-TR" sz="1600" dirty="0" smtClean="0"/>
              <a:t> </a:t>
            </a:r>
            <a:r>
              <a:rPr lang="tr-TR" sz="1600" dirty="0"/>
              <a:t>P2X </a:t>
            </a:r>
            <a:r>
              <a:rPr lang="tr-TR" sz="1600" dirty="0" err="1"/>
              <a:t>available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flexibility</a:t>
            </a:r>
            <a:r>
              <a:rPr lang="tr-TR" sz="1600" dirty="0"/>
              <a:t> </a:t>
            </a:r>
            <a:r>
              <a:rPr lang="tr-TR" sz="1600" dirty="0" smtClean="0"/>
              <a:t>service.</a:t>
            </a:r>
          </a:p>
          <a:p>
            <a:pPr algn="just"/>
            <a:endParaRPr lang="tr-TR" sz="1400" dirty="0" smtClean="0"/>
          </a:p>
        </p:txBody>
      </p:sp>
    </p:spTree>
    <p:extLst>
      <p:ext uri="{BB962C8B-B14F-4D97-AF65-F5344CB8AC3E}">
        <p14:creationId xmlns:p14="http://schemas.microsoft.com/office/powerpoint/2010/main" val="26565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9231</TotalTime>
  <Words>1218</Words>
  <Application>Microsoft Office PowerPoint</Application>
  <PresentationFormat>Ekran Gösterisi (16:9)</PresentationFormat>
  <Paragraphs>187</Paragraphs>
  <Slides>17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Multi Energy Systems: Investigating Hidden Flexibilities Provided by Power-to-X Considering Grid Support Strategies</vt:lpstr>
      <vt:lpstr>Research Problem</vt:lpstr>
      <vt:lpstr>PowerPoint Sunusu</vt:lpstr>
      <vt:lpstr>Research Questions</vt:lpstr>
      <vt:lpstr>Research Question 1 - MES Design</vt:lpstr>
      <vt:lpstr>Research Question 2 -  Hidden Flexibility</vt:lpstr>
      <vt:lpstr>Electrolyser model</vt:lpstr>
      <vt:lpstr>Electrolyser Model Comparison</vt:lpstr>
      <vt:lpstr>Hidden Flexibility Analysis</vt:lpstr>
      <vt:lpstr>Optimum Deployment of Flexibility with Hierarchical Energy Management</vt:lpstr>
      <vt:lpstr>Adjustable Power Decision Making for Electrolyser</vt:lpstr>
      <vt:lpstr>Research Question 3 - Optimal Deployment of Flexibility</vt:lpstr>
      <vt:lpstr>Simulation Tools</vt:lpstr>
      <vt:lpstr>Power-to-Gas Model</vt:lpstr>
      <vt:lpstr>Optimal Deployment of Flexiblity</vt:lpstr>
      <vt:lpstr>References</vt:lpstr>
      <vt:lpstr>Multi Energy Systems: Investigating Hidden Flexibilities Provided by Power-to-X Considering Grid Support Strategies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Caner Yağcı</cp:lastModifiedBy>
  <cp:revision>468</cp:revision>
  <dcterms:created xsi:type="dcterms:W3CDTF">2015-07-09T11:57:30Z</dcterms:created>
  <dcterms:modified xsi:type="dcterms:W3CDTF">2020-07-20T21:41:50Z</dcterms:modified>
</cp:coreProperties>
</file>