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1"/>
  </p:notesMasterIdLst>
  <p:handoutMasterIdLst>
    <p:handoutMasterId r:id="rId22"/>
  </p:handoutMasterIdLst>
  <p:sldIdLst>
    <p:sldId id="256" r:id="rId3"/>
    <p:sldId id="293" r:id="rId4"/>
    <p:sldId id="304" r:id="rId5"/>
    <p:sldId id="327" r:id="rId6"/>
    <p:sldId id="290" r:id="rId7"/>
    <p:sldId id="319" r:id="rId8"/>
    <p:sldId id="324" r:id="rId9"/>
    <p:sldId id="316" r:id="rId10"/>
    <p:sldId id="323" r:id="rId11"/>
    <p:sldId id="317" r:id="rId12"/>
    <p:sldId id="321" r:id="rId13"/>
    <p:sldId id="320" r:id="rId14"/>
    <p:sldId id="325" r:id="rId15"/>
    <p:sldId id="306" r:id="rId16"/>
    <p:sldId id="322" r:id="rId17"/>
    <p:sldId id="308" r:id="rId18"/>
    <p:sldId id="265" r:id="rId19"/>
    <p:sldId id="289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gvijay Gusain - EWI" initials="DE" lastIdx="26" clrIdx="0"/>
  <p:cmAuthor id="2" name="Caner Yağcı" initials="CY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Orta Stil 2 - Vurgu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Orta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Orta Stil 2 - Vurg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Orta Stil 2 - Vurgu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Orta Stil 3 - Vurgu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Orta Stil 4 - Vurgu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4" autoAdjust="0"/>
    <p:restoredTop sz="96663" autoAdjust="0"/>
  </p:normalViewPr>
  <p:slideViewPr>
    <p:cSldViewPr snapToGrid="0" snapToObjects="1">
      <p:cViewPr varScale="1">
        <p:scale>
          <a:sx n="67" d="100"/>
          <a:sy n="67" d="100"/>
        </p:scale>
        <p:origin x="-96" y="-85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E05D3-5C8E-4B9B-9D13-5A9224E48FE7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B0F4F-450C-43C8-BCB6-9D320F3DD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376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B0F4F-450C-43C8-BCB6-9D320F3DD4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24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B0F4F-450C-43C8-BCB6-9D320F3DD4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7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B0F4F-450C-43C8-BCB6-9D320F3DD4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7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figure includes the </a:t>
            </a:r>
          </a:p>
          <a:p>
            <a:r>
              <a:rPr lang="en-US" dirty="0"/>
              <a:t>processes that allow for the storage and transport of electrical energy (Gray blocks)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B0F4F-450C-43C8-BCB6-9D320F3DD4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44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figure includes the </a:t>
            </a:r>
          </a:p>
          <a:p>
            <a:r>
              <a:rPr lang="en-US" dirty="0"/>
              <a:t>processes that allow for the storage and transport of electrical energy (Gray blocks)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B0F4F-450C-43C8-BCB6-9D320F3DD46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44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figure includes the </a:t>
            </a:r>
          </a:p>
          <a:p>
            <a:r>
              <a:rPr lang="en-US" dirty="0"/>
              <a:t>processes that allow for the storage and transport of electrical energy (Gray blocks)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B0F4F-450C-43C8-BCB6-9D320F3DD46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44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617247"/>
            <a:ext cx="7265534" cy="2229538"/>
          </a:xfrm>
        </p:spPr>
        <p:txBody>
          <a:bodyPr>
            <a:noAutofit/>
          </a:bodyPr>
          <a:lstStyle>
            <a:lvl1pPr algn="l">
              <a:defRPr sz="72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3203297"/>
            <a:ext cx="7067378" cy="102580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4663753"/>
            <a:ext cx="1104294" cy="323006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418659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9144000" cy="51434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581184"/>
            <a:ext cx="1368883" cy="632424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z="1400" smtClean="0"/>
              <a:pPr/>
              <a:t>‹#›</a:t>
            </a:fld>
            <a:endParaRPr lang="en-US" sz="1400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0" y="0"/>
            <a:ext cx="1576384" cy="5149008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>
              <a:latin typeface="Tahoma" pitchFamily="34" charset="0"/>
            </a:endParaRPr>
          </a:p>
        </p:txBody>
      </p:sp>
      <p:pic>
        <p:nvPicPr>
          <p:cNvPr id="11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2404" y="205979"/>
            <a:ext cx="7090513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404" y="1200150"/>
            <a:ext cx="7090513" cy="361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z="1400" smtClean="0"/>
              <a:pPr/>
              <a:t>‹#›</a:t>
            </a:fld>
            <a:endParaRPr lang="en-US" sz="1400" dirty="0"/>
          </a:p>
        </p:txBody>
      </p:sp>
      <p:pic>
        <p:nvPicPr>
          <p:cNvPr id="6" name="Afbeelding 8" descr="TUDelft_LogoZWAR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624" y="4515071"/>
            <a:ext cx="1104294" cy="4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09/PTC.2019.8810433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30" y="76603"/>
            <a:ext cx="7269764" cy="1996037"/>
          </a:xfrm>
        </p:spPr>
        <p:txBody>
          <a:bodyPr>
            <a:normAutofit/>
          </a:bodyPr>
          <a:lstStyle/>
          <a:p>
            <a:r>
              <a:rPr lang="tr-TR" sz="3200" b="1" dirty="0"/>
              <a:t>Multi </a:t>
            </a:r>
            <a:r>
              <a:rPr lang="tr-TR" sz="3200" b="1" dirty="0" err="1"/>
              <a:t>Energy</a:t>
            </a:r>
            <a:r>
              <a:rPr lang="tr-TR" sz="3200" b="1" dirty="0"/>
              <a:t> </a:t>
            </a:r>
            <a:r>
              <a:rPr lang="tr-TR" sz="3200" b="1" dirty="0" err="1" smtClean="0"/>
              <a:t>Systems</a:t>
            </a:r>
            <a:r>
              <a:rPr lang="tr-TR" sz="3200" b="1" dirty="0" smtClean="0"/>
              <a:t>:</a:t>
            </a:r>
            <a:r>
              <a:rPr lang="tr-TR" sz="3200" dirty="0"/>
              <a:t/>
            </a:r>
            <a:br>
              <a:rPr lang="tr-TR" sz="3200" dirty="0"/>
            </a:br>
            <a:r>
              <a:rPr lang="en-GB" sz="2200" dirty="0"/>
              <a:t>Investigating Hidden Flexibilities Provided by </a:t>
            </a:r>
            <a:r>
              <a:rPr lang="en-GB" sz="2200" dirty="0" smtClean="0"/>
              <a:t>Power-to-X </a:t>
            </a:r>
            <a:r>
              <a:rPr lang="en-GB" sz="2200" dirty="0"/>
              <a:t>Considering Grid Support Strategies</a:t>
            </a: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0240" y="2202180"/>
            <a:ext cx="5892160" cy="2350770"/>
          </a:xfrm>
        </p:spPr>
        <p:txBody>
          <a:bodyPr>
            <a:normAutofit/>
          </a:bodyPr>
          <a:lstStyle/>
          <a:p>
            <a:r>
              <a:rPr lang="tr-TR" sz="1400" b="1" dirty="0" err="1"/>
              <a:t>MSc</a:t>
            </a:r>
            <a:r>
              <a:rPr lang="tr-TR" sz="1400" b="1" dirty="0"/>
              <a:t>: </a:t>
            </a:r>
            <a:r>
              <a:rPr lang="tr-TR" sz="1400" dirty="0"/>
              <a:t>Bekir Caner </a:t>
            </a:r>
            <a:r>
              <a:rPr lang="tr-TR" sz="1400" dirty="0" err="1"/>
              <a:t>Yagci</a:t>
            </a:r>
            <a:r>
              <a:rPr lang="tr-TR" sz="1400" dirty="0"/>
              <a:t> (4857089)</a:t>
            </a:r>
          </a:p>
          <a:p>
            <a:r>
              <a:rPr lang="tr-TR" sz="1400" b="1" dirty="0" err="1"/>
              <a:t>PhD</a:t>
            </a:r>
            <a:r>
              <a:rPr lang="tr-TR" sz="1400" b="1" dirty="0"/>
              <a:t>: </a:t>
            </a:r>
            <a:r>
              <a:rPr lang="tr-TR" sz="1400" dirty="0" err="1"/>
              <a:t>Digvijay</a:t>
            </a:r>
            <a:r>
              <a:rPr lang="tr-TR" sz="1400" dirty="0"/>
              <a:t> </a:t>
            </a:r>
            <a:r>
              <a:rPr lang="tr-TR" sz="1400" dirty="0" err="1" smtClean="0"/>
              <a:t>Gusain</a:t>
            </a:r>
            <a:endParaRPr lang="tr-TR" sz="1400" b="1" dirty="0" smtClean="0"/>
          </a:p>
          <a:p>
            <a:r>
              <a:rPr lang="tr-TR" sz="1400" b="1" dirty="0" err="1" smtClean="0"/>
              <a:t>Supervisor</a:t>
            </a:r>
            <a:r>
              <a:rPr lang="tr-TR" sz="1400" b="1" dirty="0"/>
              <a:t>: </a:t>
            </a:r>
            <a:r>
              <a:rPr lang="tr-TR" sz="1400" dirty="0" err="1"/>
              <a:t>Asst</a:t>
            </a:r>
            <a:r>
              <a:rPr lang="tr-TR" sz="1400" dirty="0"/>
              <a:t>. Prof. </a:t>
            </a:r>
            <a:r>
              <a:rPr lang="tr-TR" sz="1400" dirty="0" err="1"/>
              <a:t>Milos</a:t>
            </a:r>
            <a:r>
              <a:rPr lang="tr-TR" sz="1400" dirty="0"/>
              <a:t> </a:t>
            </a:r>
            <a:r>
              <a:rPr lang="tr-TR" sz="1400" dirty="0" err="1"/>
              <a:t>Cvetkovic</a:t>
            </a:r>
            <a:endParaRPr lang="tr-TR" sz="1400" dirty="0"/>
          </a:p>
          <a:p>
            <a:endParaRPr lang="tr-TR" sz="2000" dirty="0"/>
          </a:p>
          <a:p>
            <a:endParaRPr lang="en-US" sz="2000" dirty="0"/>
          </a:p>
          <a:p>
            <a:r>
              <a:rPr lang="tr-TR" sz="1200" dirty="0" err="1"/>
              <a:t>Delft</a:t>
            </a:r>
            <a:r>
              <a:rPr lang="tr-TR" sz="1200" dirty="0"/>
              <a:t> </a:t>
            </a:r>
            <a:r>
              <a:rPr lang="tr-TR" sz="1200" dirty="0" err="1"/>
              <a:t>University</a:t>
            </a:r>
            <a:r>
              <a:rPr lang="tr-TR" sz="1200" dirty="0"/>
              <a:t> of </a:t>
            </a:r>
            <a:r>
              <a:rPr lang="tr-TR" sz="1200" dirty="0" err="1"/>
              <a:t>Technology</a:t>
            </a:r>
            <a:endParaRPr lang="tr-TR" sz="1200" dirty="0"/>
          </a:p>
          <a:p>
            <a:r>
              <a:rPr lang="en-US" sz="1200" dirty="0"/>
              <a:t>Faculty of Electrical Engineering, </a:t>
            </a:r>
          </a:p>
          <a:p>
            <a:r>
              <a:rPr lang="en-US" sz="1200" dirty="0"/>
              <a:t>Mathematics, and Computer Science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308795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77568" y="-6350"/>
            <a:ext cx="7106464" cy="857250"/>
          </a:xfrm>
        </p:spPr>
        <p:txBody>
          <a:bodyPr>
            <a:normAutofit/>
          </a:bodyPr>
          <a:lstStyle/>
          <a:p>
            <a:r>
              <a:rPr lang="tr-TR" sz="2400" dirty="0" smtClean="0"/>
              <a:t>Optimum Deployment of </a:t>
            </a:r>
            <a:r>
              <a:rPr lang="en-GB" sz="2400" dirty="0" smtClean="0"/>
              <a:t>Flexibility</a:t>
            </a:r>
            <a:r>
              <a:rPr lang="tr-TR" sz="2400" dirty="0" smtClean="0"/>
              <a:t> </a:t>
            </a:r>
            <a:r>
              <a:rPr lang="tr-TR" sz="2400" dirty="0" err="1" smtClean="0"/>
              <a:t>with</a:t>
            </a:r>
            <a:r>
              <a:rPr lang="tr-TR" sz="2400" dirty="0" smtClean="0"/>
              <a:t> </a:t>
            </a:r>
            <a:r>
              <a:rPr lang="tr-TR" sz="2400" dirty="0" err="1" smtClean="0"/>
              <a:t>Hierarchical</a:t>
            </a:r>
            <a:r>
              <a:rPr lang="tr-TR" sz="2400" dirty="0" smtClean="0"/>
              <a:t> </a:t>
            </a:r>
            <a:r>
              <a:rPr lang="tr-TR" sz="2400" dirty="0" err="1" smtClean="0"/>
              <a:t>Energy</a:t>
            </a:r>
            <a:r>
              <a:rPr lang="tr-TR" sz="2400" dirty="0" smtClean="0"/>
              <a:t> Management</a:t>
            </a:r>
            <a:endParaRPr lang="en-GB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ikdörtgen 3"/>
              <p:cNvSpPr/>
              <p:nvPr/>
            </p:nvSpPr>
            <p:spPr>
              <a:xfrm>
                <a:off x="3791691" y="826155"/>
                <a:ext cx="3052695" cy="7178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/>
                        </a:rPr>
                        <m:t>𝑚𝑖𝑛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GB" sz="16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GB" sz="1600" i="1">
                              <a:latin typeface="Cambria Math"/>
                            </a:rPr>
                            <m:t>𝑖</m:t>
                          </m:r>
                          <m:r>
                            <a:rPr lang="en-GB" sz="1600" i="1">
                              <a:latin typeface="Cambria Math"/>
                            </a:rPr>
                            <m:t> </m:t>
                          </m:r>
                          <m:r>
                            <a:rPr lang="en-GB" sz="1600" i="1">
                              <a:latin typeface="Cambria Math"/>
                            </a:rPr>
                            <m:t>𝜖</m:t>
                          </m:r>
                          <m:r>
                            <a:rPr lang="en-GB" sz="1600" i="1">
                              <a:latin typeface="Cambria Math"/>
                            </a:rPr>
                            <m:t> </m:t>
                          </m:r>
                          <m:r>
                            <a:rPr lang="tr-TR" sz="1600" b="0" i="1" smtClean="0">
                              <a:latin typeface="Cambria Math"/>
                            </a:rPr>
                            <m:t>𝑔𝑒𝑛</m:t>
                          </m:r>
                          <m:r>
                            <a:rPr lang="tr-TR" sz="16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GB" sz="1600" i="1">
                              <a:latin typeface="Cambria Math"/>
                            </a:rPr>
                            <m:t>𝑠𝑔𝑒𝑛</m:t>
                          </m:r>
                          <m:r>
                            <a:rPr lang="en-GB" sz="1600" i="1">
                              <a:latin typeface="Cambria Math"/>
                            </a:rPr>
                            <m:t>, </m:t>
                          </m:r>
                          <m:r>
                            <a:rPr lang="en-GB" sz="1600" i="1">
                              <a:latin typeface="Cambria Math"/>
                            </a:rPr>
                            <m:t>𝑙𝑜𝑎𝑑</m:t>
                          </m:r>
                          <m:r>
                            <a:rPr lang="en-GB" sz="1600" i="1">
                              <a:latin typeface="Cambria Math"/>
                            </a:rPr>
                            <m:t>,</m:t>
                          </m:r>
                          <m:r>
                            <a:rPr lang="en-GB" sz="1600" i="1">
                              <a:latin typeface="Cambria Math"/>
                            </a:rPr>
                            <m:t>𝑒𝑥𝑡</m:t>
                          </m:r>
                          <m:r>
                            <a:rPr lang="en-GB" sz="1600" i="1">
                              <a:latin typeface="Cambria Math"/>
                            </a:rPr>
                            <m:t>_</m:t>
                          </m:r>
                          <m:r>
                            <a:rPr lang="en-GB" sz="1600" i="1">
                              <a:latin typeface="Cambria Math"/>
                            </a:rPr>
                            <m:t>𝑔𝑟𝑖𝑑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4" name="Dikdörtgen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691" y="826155"/>
                <a:ext cx="3052695" cy="71788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etin kutusu 4"/>
          <p:cNvSpPr txBox="1"/>
          <p:nvPr/>
        </p:nvSpPr>
        <p:spPr>
          <a:xfrm>
            <a:off x="1747519" y="1002100"/>
            <a:ext cx="676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Objective</a:t>
            </a:r>
            <a:r>
              <a:rPr lang="tr-TR" dirty="0" smtClean="0"/>
              <a:t> </a:t>
            </a:r>
            <a:r>
              <a:rPr lang="tr-TR" dirty="0" err="1" smtClean="0"/>
              <a:t>function</a:t>
            </a:r>
            <a:r>
              <a:rPr lang="tr-TR" dirty="0" smtClean="0"/>
              <a:t>:</a:t>
            </a:r>
            <a:endParaRPr lang="en-GB" dirty="0"/>
          </a:p>
        </p:txBody>
      </p:sp>
      <p:sp>
        <p:nvSpPr>
          <p:cNvPr id="6" name="Metin kutusu 5"/>
          <p:cNvSpPr txBox="1"/>
          <p:nvPr/>
        </p:nvSpPr>
        <p:spPr>
          <a:xfrm>
            <a:off x="1765182" y="1580843"/>
            <a:ext cx="691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Cost</a:t>
            </a:r>
            <a:r>
              <a:rPr lang="tr-TR" dirty="0" smtClean="0"/>
              <a:t> </a:t>
            </a:r>
            <a:r>
              <a:rPr lang="tr-TR" dirty="0" err="1" smtClean="0"/>
              <a:t>function</a:t>
            </a:r>
            <a:r>
              <a:rPr lang="tr-TR" dirty="0" smtClean="0"/>
              <a:t>: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Dikdörtgen 6"/>
              <p:cNvSpPr/>
              <p:nvPr/>
            </p:nvSpPr>
            <p:spPr>
              <a:xfrm>
                <a:off x="3291840" y="1548750"/>
                <a:ext cx="3245311" cy="4335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𝑝𝑜𝑙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en-GB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GB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GB" i="1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GB" i="1">
                          <a:latin typeface="Cambria Math"/>
                        </a:rPr>
                        <m:t>+…+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𝑝</m:t>
                      </m:r>
                      <m:r>
                        <a:rPr lang="en-GB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Dikdörtgen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840" y="1548750"/>
                <a:ext cx="3245311" cy="433517"/>
              </a:xfrm>
              <a:prstGeom prst="rect">
                <a:avLst/>
              </a:prstGeom>
              <a:blipFill rotWithShape="1">
                <a:blip r:embed="rId3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Metin kutusu 7"/>
          <p:cNvSpPr txBox="1"/>
          <p:nvPr/>
        </p:nvSpPr>
        <p:spPr>
          <a:xfrm>
            <a:off x="1747519" y="1950175"/>
            <a:ext cx="144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Constraints</a:t>
            </a:r>
            <a:r>
              <a:rPr lang="tr-TR" dirty="0" smtClean="0"/>
              <a:t>: </a:t>
            </a:r>
            <a:endParaRPr lang="en-GB" dirty="0"/>
          </a:p>
        </p:txBody>
      </p:sp>
      <p:sp>
        <p:nvSpPr>
          <p:cNvPr id="12" name="Dikdörtgen 11"/>
          <p:cNvSpPr/>
          <p:nvPr/>
        </p:nvSpPr>
        <p:spPr>
          <a:xfrm>
            <a:off x="-462135" y="0"/>
            <a:ext cx="2306175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15000"/>
              </a:lnSpc>
            </a:pPr>
            <a:r>
              <a:rPr lang="tr-TR" sz="1000" dirty="0" smtClean="0">
                <a:ea typeface="Calibri"/>
                <a:cs typeface="Times New Roman"/>
              </a:rPr>
              <a:t>I </a:t>
            </a:r>
            <a:r>
              <a:rPr lang="tr-TR" sz="1000" dirty="0" err="1" smtClean="0">
                <a:ea typeface="Calibri"/>
                <a:cs typeface="Times New Roman"/>
              </a:rPr>
              <a:t>needed</a:t>
            </a:r>
            <a:r>
              <a:rPr lang="tr-TR" sz="1000" dirty="0" smtClean="0">
                <a:ea typeface="Calibri"/>
                <a:cs typeface="Times New Roman"/>
              </a:rPr>
              <a:t> a </a:t>
            </a:r>
            <a:r>
              <a:rPr lang="tr-TR" sz="1000" dirty="0" err="1" smtClean="0">
                <a:ea typeface="Calibri"/>
                <a:cs typeface="Times New Roman"/>
              </a:rPr>
              <a:t>parameter</a:t>
            </a:r>
            <a:r>
              <a:rPr lang="tr-TR" sz="1000" dirty="0" smtClean="0">
                <a:ea typeface="Calibri"/>
                <a:cs typeface="Times New Roman"/>
              </a:rPr>
              <a:t> </a:t>
            </a:r>
            <a:r>
              <a:rPr lang="tr-TR" sz="1000" dirty="0" err="1" smtClean="0">
                <a:ea typeface="Calibri"/>
                <a:cs typeface="Times New Roman"/>
              </a:rPr>
              <a:t>to</a:t>
            </a:r>
            <a:r>
              <a:rPr lang="tr-TR" sz="1000" dirty="0" smtClean="0">
                <a:ea typeface="Calibri"/>
                <a:cs typeface="Times New Roman"/>
              </a:rPr>
              <a:t> </a:t>
            </a:r>
            <a:r>
              <a:rPr lang="tr-TR" sz="1000" dirty="0" err="1" smtClean="0">
                <a:ea typeface="Calibri"/>
                <a:cs typeface="Times New Roman"/>
              </a:rPr>
              <a:t>decide</a:t>
            </a:r>
            <a:r>
              <a:rPr lang="tr-TR" sz="1000" dirty="0" smtClean="0">
                <a:ea typeface="Calibri"/>
                <a:cs typeface="Times New Roman"/>
              </a:rPr>
              <a:t> how </a:t>
            </a:r>
            <a:r>
              <a:rPr lang="tr-TR" sz="1000" dirty="0" err="1" smtClean="0">
                <a:ea typeface="Calibri"/>
                <a:cs typeface="Times New Roman"/>
              </a:rPr>
              <a:t>to</a:t>
            </a:r>
            <a:r>
              <a:rPr lang="tr-TR" sz="1000" dirty="0" smtClean="0">
                <a:ea typeface="Calibri"/>
                <a:cs typeface="Times New Roman"/>
              </a:rPr>
              <a:t> </a:t>
            </a:r>
            <a:r>
              <a:rPr lang="tr-TR" sz="1000" dirty="0" err="1" smtClean="0">
                <a:ea typeface="Calibri"/>
                <a:cs typeface="Times New Roman"/>
              </a:rPr>
              <a:t>share</a:t>
            </a:r>
            <a:r>
              <a:rPr lang="tr-TR" sz="1000" dirty="0" smtClean="0">
                <a:ea typeface="Calibri"/>
                <a:cs typeface="Times New Roman"/>
              </a:rPr>
              <a:t> </a:t>
            </a:r>
            <a:r>
              <a:rPr lang="tr-TR" sz="1000" dirty="0" err="1" smtClean="0">
                <a:ea typeface="Calibri"/>
                <a:cs typeface="Times New Roman"/>
              </a:rPr>
              <a:t>excess</a:t>
            </a:r>
            <a:r>
              <a:rPr lang="tr-TR" sz="1000" dirty="0" smtClean="0">
                <a:ea typeface="Calibri"/>
                <a:cs typeface="Times New Roman"/>
              </a:rPr>
              <a:t> RE </a:t>
            </a:r>
            <a:r>
              <a:rPr lang="tr-TR" sz="1000" dirty="0" err="1" smtClean="0">
                <a:ea typeface="Calibri"/>
                <a:cs typeface="Times New Roman"/>
              </a:rPr>
              <a:t>between</a:t>
            </a:r>
            <a:r>
              <a:rPr lang="tr-TR" sz="1000" dirty="0" smtClean="0">
                <a:ea typeface="Calibri"/>
                <a:cs typeface="Times New Roman"/>
              </a:rPr>
              <a:t> </a:t>
            </a:r>
            <a:r>
              <a:rPr lang="tr-TR" sz="1000" dirty="0" err="1" smtClean="0">
                <a:ea typeface="Calibri"/>
                <a:cs typeface="Times New Roman"/>
              </a:rPr>
              <a:t>both</a:t>
            </a:r>
            <a:r>
              <a:rPr lang="tr-TR" sz="1000" dirty="0" smtClean="0">
                <a:ea typeface="Calibri"/>
                <a:cs typeface="Times New Roman"/>
              </a:rPr>
              <a:t> P2X </a:t>
            </a:r>
            <a:r>
              <a:rPr lang="tr-TR" sz="1000" dirty="0" err="1" smtClean="0">
                <a:ea typeface="Calibri"/>
                <a:cs typeface="Times New Roman"/>
              </a:rPr>
              <a:t>optimally</a:t>
            </a:r>
            <a:r>
              <a:rPr lang="tr-TR" sz="1000" dirty="0" smtClean="0">
                <a:ea typeface="Calibri"/>
                <a:cs typeface="Times New Roman"/>
              </a:rPr>
              <a:t> </a:t>
            </a:r>
            <a:r>
              <a:rPr lang="tr-TR" sz="1000" dirty="0" err="1" smtClean="0">
                <a:ea typeface="Calibri"/>
                <a:cs typeface="Times New Roman"/>
              </a:rPr>
              <a:t>and</a:t>
            </a:r>
            <a:r>
              <a:rPr lang="tr-TR" sz="1000" dirty="0" smtClean="0">
                <a:ea typeface="Calibri"/>
                <a:cs typeface="Times New Roman"/>
              </a:rPr>
              <a:t> </a:t>
            </a:r>
            <a:r>
              <a:rPr lang="tr-TR" sz="1000" dirty="0" err="1" smtClean="0">
                <a:ea typeface="Calibri"/>
                <a:cs typeface="Times New Roman"/>
              </a:rPr>
              <a:t>that</a:t>
            </a:r>
            <a:r>
              <a:rPr lang="tr-TR" sz="1000" dirty="0" smtClean="0">
                <a:ea typeface="Calibri"/>
                <a:cs typeface="Times New Roman"/>
              </a:rPr>
              <a:t> is </a:t>
            </a:r>
            <a:r>
              <a:rPr lang="tr-TR" sz="1000" dirty="0" err="1" smtClean="0">
                <a:ea typeface="Calibri"/>
                <a:cs typeface="Times New Roman"/>
              </a:rPr>
              <a:t>the</a:t>
            </a:r>
            <a:r>
              <a:rPr lang="tr-TR" sz="1000" dirty="0" smtClean="0">
                <a:ea typeface="Calibri"/>
                <a:cs typeface="Times New Roman"/>
              </a:rPr>
              <a:t> </a:t>
            </a:r>
            <a:r>
              <a:rPr lang="tr-TR" sz="1000" dirty="0" err="1" smtClean="0">
                <a:ea typeface="Calibri"/>
                <a:cs typeface="Times New Roman"/>
              </a:rPr>
              <a:t>intraday</a:t>
            </a:r>
            <a:r>
              <a:rPr lang="tr-TR" sz="1000" dirty="0" smtClean="0">
                <a:ea typeface="Calibri"/>
                <a:cs typeface="Times New Roman"/>
              </a:rPr>
              <a:t> market </a:t>
            </a:r>
            <a:r>
              <a:rPr lang="tr-TR" sz="1000" dirty="0" err="1" smtClean="0">
                <a:ea typeface="Calibri"/>
                <a:cs typeface="Times New Roman"/>
              </a:rPr>
              <a:t>price</a:t>
            </a:r>
            <a:r>
              <a:rPr lang="tr-TR" sz="1000" dirty="0" smtClean="0">
                <a:ea typeface="Calibri"/>
                <a:cs typeface="Times New Roman"/>
              </a:rPr>
              <a:t> </a:t>
            </a:r>
            <a:r>
              <a:rPr lang="tr-TR" sz="1000" dirty="0" err="1" smtClean="0">
                <a:ea typeface="Calibri"/>
                <a:cs typeface="Times New Roman"/>
              </a:rPr>
              <a:t>signals</a:t>
            </a:r>
            <a:r>
              <a:rPr lang="tr-TR" sz="1000" dirty="0" smtClean="0">
                <a:ea typeface="Calibri"/>
                <a:cs typeface="Times New Roman"/>
              </a:rPr>
              <a:t>. </a:t>
            </a:r>
            <a:r>
              <a:rPr lang="tr-TR" sz="1000" dirty="0" err="1" smtClean="0">
                <a:ea typeface="Calibri"/>
                <a:cs typeface="Times New Roman"/>
              </a:rPr>
              <a:t>Because</a:t>
            </a:r>
            <a:r>
              <a:rPr lang="tr-TR" sz="1000" dirty="0" smtClean="0">
                <a:ea typeface="Calibri"/>
                <a:cs typeface="Times New Roman"/>
              </a:rPr>
              <a:t> </a:t>
            </a:r>
            <a:r>
              <a:rPr lang="tr-TR" sz="1000" dirty="0" err="1" smtClean="0">
                <a:ea typeface="Calibri"/>
                <a:cs typeface="Times New Roman"/>
              </a:rPr>
              <a:t>cost</a:t>
            </a:r>
            <a:r>
              <a:rPr lang="tr-TR" sz="1000" dirty="0" smtClean="0">
                <a:ea typeface="Calibri"/>
                <a:cs typeface="Times New Roman"/>
              </a:rPr>
              <a:t> is </a:t>
            </a:r>
            <a:r>
              <a:rPr lang="tr-TR" sz="1000" dirty="0" err="1" smtClean="0">
                <a:ea typeface="Calibri"/>
                <a:cs typeface="Times New Roman"/>
              </a:rPr>
              <a:t>the</a:t>
            </a:r>
            <a:r>
              <a:rPr lang="tr-TR" sz="1000" dirty="0" smtClean="0">
                <a:ea typeface="Calibri"/>
                <a:cs typeface="Times New Roman"/>
              </a:rPr>
              <a:t> </a:t>
            </a:r>
            <a:r>
              <a:rPr lang="tr-TR" sz="1000" dirty="0" err="1" smtClean="0">
                <a:ea typeface="Calibri"/>
                <a:cs typeface="Times New Roman"/>
              </a:rPr>
              <a:t>primary</a:t>
            </a:r>
            <a:r>
              <a:rPr lang="tr-TR" sz="1000" dirty="0" smtClean="0">
                <a:ea typeface="Calibri"/>
                <a:cs typeface="Times New Roman"/>
              </a:rPr>
              <a:t> </a:t>
            </a:r>
            <a:r>
              <a:rPr lang="tr-TR" sz="1000" dirty="0" err="1" smtClean="0">
                <a:ea typeface="Calibri"/>
                <a:cs typeface="Times New Roman"/>
              </a:rPr>
              <a:t>concern</a:t>
            </a:r>
            <a:r>
              <a:rPr lang="tr-TR" sz="1000" dirty="0" smtClean="0">
                <a:ea typeface="Calibri"/>
                <a:cs typeface="Times New Roman"/>
              </a:rPr>
              <a:t> of </a:t>
            </a:r>
            <a:r>
              <a:rPr lang="tr-TR" sz="1000" dirty="0" err="1" smtClean="0">
                <a:ea typeface="Calibri"/>
                <a:cs typeface="Times New Roman"/>
              </a:rPr>
              <a:t>the</a:t>
            </a:r>
            <a:r>
              <a:rPr lang="tr-TR" sz="1000" dirty="0" smtClean="0">
                <a:ea typeface="Calibri"/>
                <a:cs typeface="Times New Roman"/>
              </a:rPr>
              <a:t> </a:t>
            </a:r>
            <a:r>
              <a:rPr lang="tr-TR" sz="1000" dirty="0" err="1" smtClean="0">
                <a:ea typeface="Calibri"/>
                <a:cs typeface="Times New Roman"/>
              </a:rPr>
              <a:t>industry.</a:t>
            </a:r>
            <a:r>
              <a:rPr lang="tr-TR" sz="1000" b="1" dirty="0" err="1" smtClean="0">
                <a:ea typeface="Calibri"/>
                <a:cs typeface="Times New Roman"/>
              </a:rPr>
              <a:t>This</a:t>
            </a:r>
            <a:r>
              <a:rPr lang="tr-TR" sz="1000" b="1" dirty="0" smtClean="0">
                <a:ea typeface="Calibri"/>
                <a:cs typeface="Times New Roman"/>
              </a:rPr>
              <a:t> </a:t>
            </a:r>
            <a:r>
              <a:rPr lang="tr-TR" sz="1000" b="1" dirty="0" err="1" smtClean="0">
                <a:ea typeface="Calibri"/>
                <a:cs typeface="Times New Roman"/>
              </a:rPr>
              <a:t>higher</a:t>
            </a:r>
            <a:r>
              <a:rPr lang="tr-TR" sz="1000" b="1" dirty="0" smtClean="0">
                <a:ea typeface="Calibri"/>
                <a:cs typeface="Times New Roman"/>
              </a:rPr>
              <a:t> </a:t>
            </a:r>
            <a:r>
              <a:rPr lang="tr-TR" sz="1000" b="1" dirty="0" err="1" smtClean="0">
                <a:ea typeface="Calibri"/>
                <a:cs typeface="Times New Roman"/>
              </a:rPr>
              <a:t>control</a:t>
            </a:r>
            <a:r>
              <a:rPr lang="tr-TR" sz="1000" b="1" dirty="0" smtClean="0">
                <a:ea typeface="Calibri"/>
                <a:cs typeface="Times New Roman"/>
              </a:rPr>
              <a:t> </a:t>
            </a:r>
            <a:r>
              <a:rPr lang="tr-TR" sz="1000" b="1" dirty="0" err="1" smtClean="0">
                <a:ea typeface="Calibri"/>
                <a:cs typeface="Times New Roman"/>
              </a:rPr>
              <a:t>level</a:t>
            </a:r>
            <a:r>
              <a:rPr lang="tr-TR" sz="1000" b="1" dirty="0" smtClean="0">
                <a:ea typeface="Calibri"/>
                <a:cs typeface="Times New Roman"/>
              </a:rPr>
              <a:t> has </a:t>
            </a:r>
            <a:r>
              <a:rPr lang="tr-TR" sz="1000" b="1" dirty="0" err="1" smtClean="0">
                <a:ea typeface="Calibri"/>
                <a:cs typeface="Times New Roman"/>
              </a:rPr>
              <a:t>to</a:t>
            </a:r>
            <a:r>
              <a:rPr lang="tr-TR" sz="1000" b="1" dirty="0" smtClean="0">
                <a:ea typeface="Calibri"/>
                <a:cs typeface="Times New Roman"/>
              </a:rPr>
              <a:t> </a:t>
            </a:r>
            <a:r>
              <a:rPr lang="tr-TR" sz="1000" b="1" dirty="0" err="1" smtClean="0">
                <a:ea typeface="Calibri"/>
                <a:cs typeface="Times New Roman"/>
              </a:rPr>
              <a:t>communicate</a:t>
            </a:r>
            <a:r>
              <a:rPr lang="tr-TR" sz="1000" b="1" dirty="0" smtClean="0">
                <a:ea typeface="Calibri"/>
                <a:cs typeface="Times New Roman"/>
              </a:rPr>
              <a:t> </a:t>
            </a:r>
            <a:r>
              <a:rPr lang="tr-TR" sz="1000" b="1" dirty="0" err="1" smtClean="0">
                <a:ea typeface="Calibri"/>
                <a:cs typeface="Times New Roman"/>
              </a:rPr>
              <a:t>with</a:t>
            </a:r>
            <a:r>
              <a:rPr lang="tr-TR" sz="1000" b="1" dirty="0" smtClean="0">
                <a:ea typeface="Calibri"/>
                <a:cs typeface="Times New Roman"/>
              </a:rPr>
              <a:t> </a:t>
            </a:r>
            <a:r>
              <a:rPr lang="tr-TR" sz="1000" b="1" dirty="0" err="1" smtClean="0">
                <a:ea typeface="Calibri"/>
                <a:cs typeface="Times New Roman"/>
              </a:rPr>
              <a:t>the</a:t>
            </a:r>
            <a:r>
              <a:rPr lang="tr-TR" sz="1000" b="1" dirty="0" smtClean="0">
                <a:ea typeface="Calibri"/>
                <a:cs typeface="Times New Roman"/>
              </a:rPr>
              <a:t> </a:t>
            </a:r>
            <a:r>
              <a:rPr lang="tr-TR" sz="1000" b="1" dirty="0" err="1" smtClean="0">
                <a:ea typeface="Calibri"/>
                <a:cs typeface="Times New Roman"/>
              </a:rPr>
              <a:t>agents</a:t>
            </a:r>
            <a:r>
              <a:rPr lang="tr-TR" sz="1000" b="1" dirty="0" smtClean="0">
                <a:ea typeface="Calibri"/>
                <a:cs typeface="Times New Roman"/>
              </a:rPr>
              <a:t> </a:t>
            </a:r>
            <a:r>
              <a:rPr lang="tr-TR" sz="1000" b="1" dirty="0" err="1" smtClean="0">
                <a:ea typeface="Calibri"/>
                <a:cs typeface="Times New Roman"/>
              </a:rPr>
              <a:t>and</a:t>
            </a:r>
            <a:r>
              <a:rPr lang="tr-TR" sz="1000" b="1" dirty="0" smtClean="0">
                <a:ea typeface="Calibri"/>
                <a:cs typeface="Times New Roman"/>
              </a:rPr>
              <a:t> </a:t>
            </a:r>
            <a:r>
              <a:rPr lang="tr-TR" sz="1000" b="1" dirty="0" err="1" smtClean="0">
                <a:ea typeface="Calibri"/>
                <a:cs typeface="Times New Roman"/>
              </a:rPr>
              <a:t>learn</a:t>
            </a:r>
            <a:r>
              <a:rPr lang="tr-TR" sz="1000" b="1" dirty="0" smtClean="0">
                <a:ea typeface="Calibri"/>
                <a:cs typeface="Times New Roman"/>
              </a:rPr>
              <a:t> </a:t>
            </a:r>
            <a:r>
              <a:rPr lang="tr-TR" sz="1000" b="1" dirty="0" err="1" smtClean="0">
                <a:ea typeface="Calibri"/>
                <a:cs typeface="Times New Roman"/>
              </a:rPr>
              <a:t>the</a:t>
            </a:r>
            <a:r>
              <a:rPr lang="tr-TR" sz="1000" b="1" dirty="0" smtClean="0">
                <a:ea typeface="Calibri"/>
                <a:cs typeface="Times New Roman"/>
              </a:rPr>
              <a:t> </a:t>
            </a:r>
            <a:r>
              <a:rPr lang="tr-TR" sz="1000" b="1" dirty="0" err="1" smtClean="0">
                <a:ea typeface="Calibri"/>
                <a:cs typeface="Times New Roman"/>
              </a:rPr>
              <a:t>adjustable</a:t>
            </a:r>
            <a:r>
              <a:rPr lang="tr-TR" sz="1000" b="1" dirty="0" smtClean="0">
                <a:ea typeface="Calibri"/>
                <a:cs typeface="Times New Roman"/>
              </a:rPr>
              <a:t> </a:t>
            </a:r>
            <a:r>
              <a:rPr lang="tr-TR" sz="1000" b="1" dirty="0" err="1" smtClean="0">
                <a:ea typeface="Calibri"/>
                <a:cs typeface="Times New Roman"/>
              </a:rPr>
              <a:t>power</a:t>
            </a:r>
            <a:r>
              <a:rPr lang="tr-TR" sz="1000" b="1" dirty="0" smtClean="0">
                <a:ea typeface="Calibri"/>
                <a:cs typeface="Times New Roman"/>
              </a:rPr>
              <a:t> </a:t>
            </a:r>
            <a:r>
              <a:rPr lang="tr-TR" sz="1000" b="1" dirty="0" err="1" smtClean="0">
                <a:ea typeface="Calibri"/>
                <a:cs typeface="Times New Roman"/>
              </a:rPr>
              <a:t>level</a:t>
            </a:r>
            <a:r>
              <a:rPr lang="tr-TR" sz="1000" b="1" dirty="0" smtClean="0">
                <a:ea typeface="Calibri"/>
                <a:cs typeface="Times New Roman"/>
              </a:rPr>
              <a:t> in </a:t>
            </a:r>
            <a:r>
              <a:rPr lang="tr-TR" sz="1000" b="1" dirty="0" err="1" smtClean="0">
                <a:ea typeface="Calibri"/>
                <a:cs typeface="Times New Roman"/>
              </a:rPr>
              <a:t>order</a:t>
            </a:r>
            <a:r>
              <a:rPr lang="tr-TR" sz="1000" b="1" dirty="0" smtClean="0">
                <a:ea typeface="Calibri"/>
                <a:cs typeface="Times New Roman"/>
              </a:rPr>
              <a:t> </a:t>
            </a:r>
            <a:r>
              <a:rPr lang="tr-TR" sz="1000" b="1" dirty="0" err="1" smtClean="0">
                <a:ea typeface="Calibri"/>
                <a:cs typeface="Times New Roman"/>
              </a:rPr>
              <a:t>to</a:t>
            </a:r>
            <a:r>
              <a:rPr lang="tr-TR" sz="1000" b="1" dirty="0" smtClean="0">
                <a:ea typeface="Calibri"/>
                <a:cs typeface="Times New Roman"/>
              </a:rPr>
              <a:t> </a:t>
            </a:r>
            <a:r>
              <a:rPr lang="tr-TR" sz="1000" b="1" dirty="0" err="1" smtClean="0">
                <a:ea typeface="Calibri"/>
                <a:cs typeface="Times New Roman"/>
              </a:rPr>
              <a:t>calculate</a:t>
            </a:r>
            <a:r>
              <a:rPr lang="tr-TR" sz="1000" b="1" dirty="0" smtClean="0">
                <a:ea typeface="Calibri"/>
                <a:cs typeface="Times New Roman"/>
              </a:rPr>
              <a:t> </a:t>
            </a:r>
            <a:r>
              <a:rPr lang="tr-TR" sz="1000" b="1" dirty="0" err="1" smtClean="0">
                <a:ea typeface="Calibri"/>
                <a:cs typeface="Times New Roman"/>
              </a:rPr>
              <a:t>the</a:t>
            </a:r>
            <a:r>
              <a:rPr lang="tr-TR" sz="1000" b="1" dirty="0" smtClean="0">
                <a:ea typeface="Calibri"/>
                <a:cs typeface="Times New Roman"/>
              </a:rPr>
              <a:t> optimum </a:t>
            </a:r>
            <a:r>
              <a:rPr lang="tr-TR" sz="1000" b="1" dirty="0" err="1" smtClean="0">
                <a:ea typeface="Calibri"/>
                <a:cs typeface="Times New Roman"/>
              </a:rPr>
              <a:t>operating</a:t>
            </a:r>
            <a:r>
              <a:rPr lang="tr-TR" sz="1000" b="1" dirty="0" smtClean="0">
                <a:ea typeface="Calibri"/>
                <a:cs typeface="Times New Roman"/>
              </a:rPr>
              <a:t> </a:t>
            </a:r>
            <a:r>
              <a:rPr lang="tr-TR" sz="1000" b="1" dirty="0" err="1" smtClean="0">
                <a:ea typeface="Calibri"/>
                <a:cs typeface="Times New Roman"/>
              </a:rPr>
              <a:t>point</a:t>
            </a:r>
            <a:r>
              <a:rPr lang="tr-TR" sz="1000" b="1" dirty="0" smtClean="0">
                <a:ea typeface="Calibri"/>
                <a:cs typeface="Times New Roman"/>
              </a:rPr>
              <a:t> </a:t>
            </a:r>
            <a:r>
              <a:rPr lang="tr-TR" sz="1000" b="1" dirty="0" err="1" smtClean="0">
                <a:ea typeface="Calibri"/>
                <a:cs typeface="Times New Roman"/>
              </a:rPr>
              <a:t>within</a:t>
            </a:r>
            <a:r>
              <a:rPr lang="tr-TR" sz="1000" b="1" dirty="0" smtClean="0">
                <a:ea typeface="Calibri"/>
                <a:cs typeface="Times New Roman"/>
              </a:rPr>
              <a:t> </a:t>
            </a:r>
            <a:r>
              <a:rPr lang="tr-TR" sz="1000" b="1" dirty="0" err="1" smtClean="0">
                <a:ea typeface="Calibri"/>
                <a:cs typeface="Times New Roman"/>
              </a:rPr>
              <a:t>that</a:t>
            </a:r>
            <a:r>
              <a:rPr lang="tr-TR" sz="1000" b="1" dirty="0" smtClean="0">
                <a:ea typeface="Calibri"/>
                <a:cs typeface="Times New Roman"/>
              </a:rPr>
              <a:t>(</a:t>
            </a:r>
            <a:r>
              <a:rPr lang="tr-TR" sz="1000" b="1" dirty="0" err="1" smtClean="0">
                <a:ea typeface="Calibri"/>
                <a:cs typeface="Times New Roman"/>
              </a:rPr>
              <a:t>adjustable</a:t>
            </a:r>
            <a:r>
              <a:rPr lang="tr-TR" sz="1000" b="1" dirty="0" smtClean="0">
                <a:ea typeface="Calibri"/>
                <a:cs typeface="Times New Roman"/>
              </a:rPr>
              <a:t> </a:t>
            </a:r>
            <a:r>
              <a:rPr lang="tr-TR" sz="1000" b="1" dirty="0" err="1" smtClean="0">
                <a:ea typeface="Calibri"/>
                <a:cs typeface="Times New Roman"/>
              </a:rPr>
              <a:t>power</a:t>
            </a:r>
            <a:r>
              <a:rPr lang="tr-TR" sz="1000" b="1" dirty="0" smtClean="0">
                <a:ea typeface="Calibri"/>
                <a:cs typeface="Times New Roman"/>
              </a:rPr>
              <a:t> </a:t>
            </a:r>
            <a:r>
              <a:rPr lang="tr-TR" sz="1000" b="1" dirty="0" err="1" smtClean="0">
                <a:ea typeface="Calibri"/>
                <a:cs typeface="Times New Roman"/>
              </a:rPr>
              <a:t>level</a:t>
            </a:r>
            <a:r>
              <a:rPr lang="tr-TR" sz="1000" b="1" dirty="0" smtClean="0">
                <a:ea typeface="Calibri"/>
                <a:cs typeface="Times New Roman"/>
              </a:rPr>
              <a:t>) </a:t>
            </a:r>
            <a:r>
              <a:rPr lang="tr-TR" sz="1000" b="1" dirty="0" err="1" smtClean="0">
                <a:ea typeface="Calibri"/>
                <a:cs typeface="Times New Roman"/>
              </a:rPr>
              <a:t>range</a:t>
            </a:r>
            <a:r>
              <a:rPr lang="tr-TR" sz="1000" dirty="0" smtClean="0">
                <a:ea typeface="Calibri"/>
                <a:cs typeface="Times New Roman"/>
              </a:rPr>
              <a:t>. </a:t>
            </a:r>
            <a:r>
              <a:rPr lang="en-GB" sz="1000" dirty="0">
                <a:ea typeface="Calibri"/>
                <a:cs typeface="Times New Roman"/>
              </a:rPr>
              <a:t>The active and reactive power </a:t>
            </a:r>
            <a:r>
              <a:rPr lang="tr-TR" sz="1000" dirty="0" smtClean="0">
                <a:ea typeface="Calibri"/>
                <a:cs typeface="Times New Roman"/>
              </a:rPr>
              <a:t>g</a:t>
            </a:r>
            <a:r>
              <a:rPr lang="en-GB" sz="1000" dirty="0" err="1" smtClean="0">
                <a:ea typeface="Calibri"/>
                <a:cs typeface="Times New Roman"/>
              </a:rPr>
              <a:t>eneration</a:t>
            </a:r>
            <a:r>
              <a:rPr lang="en-GB" sz="1000" dirty="0" smtClean="0">
                <a:ea typeface="Calibri"/>
                <a:cs typeface="Times New Roman"/>
              </a:rPr>
              <a:t> of</a:t>
            </a:r>
            <a:r>
              <a:rPr lang="tr-TR" sz="1000" dirty="0" smtClean="0">
                <a:ea typeface="Calibri"/>
                <a:cs typeface="Times New Roman"/>
              </a:rPr>
              <a:t> </a:t>
            </a:r>
            <a:r>
              <a:rPr lang="en-GB" sz="1000" dirty="0" smtClean="0">
                <a:ea typeface="Calibri"/>
                <a:cs typeface="Times New Roman"/>
              </a:rPr>
              <a:t>generators</a:t>
            </a:r>
            <a:r>
              <a:rPr lang="en-GB" sz="1000" dirty="0">
                <a:ea typeface="Calibri"/>
                <a:cs typeface="Times New Roman"/>
              </a:rPr>
              <a:t>, loads, dc lines and static generators can be defined as a flexibility for the OPF.</a:t>
            </a:r>
            <a:r>
              <a:rPr lang="tr-TR" sz="1000" dirty="0" err="1" smtClean="0">
                <a:ea typeface="Calibri"/>
                <a:cs typeface="Times New Roman"/>
              </a:rPr>
              <a:t>This</a:t>
            </a:r>
            <a:r>
              <a:rPr lang="tr-TR" sz="1000" dirty="0" smtClean="0">
                <a:ea typeface="Calibri"/>
                <a:cs typeface="Times New Roman"/>
              </a:rPr>
              <a:t> </a:t>
            </a:r>
            <a:r>
              <a:rPr lang="tr-TR" sz="1000" dirty="0" err="1" smtClean="0">
                <a:ea typeface="Calibri"/>
                <a:cs typeface="Times New Roman"/>
              </a:rPr>
              <a:t>function</a:t>
            </a:r>
            <a:r>
              <a:rPr lang="tr-TR" sz="1000" dirty="0" smtClean="0">
                <a:ea typeface="Calibri"/>
                <a:cs typeface="Times New Roman"/>
              </a:rPr>
              <a:t> is </a:t>
            </a:r>
            <a:r>
              <a:rPr lang="tr-TR" sz="1000" dirty="0" err="1" smtClean="0">
                <a:ea typeface="Calibri"/>
                <a:cs typeface="Times New Roman"/>
              </a:rPr>
              <a:t>provided</a:t>
            </a:r>
            <a:r>
              <a:rPr lang="tr-TR" sz="1000" dirty="0" smtClean="0">
                <a:ea typeface="Calibri"/>
                <a:cs typeface="Times New Roman"/>
              </a:rPr>
              <a:t> </a:t>
            </a:r>
            <a:r>
              <a:rPr lang="tr-TR" sz="1000" dirty="0" err="1" smtClean="0">
                <a:ea typeface="Calibri"/>
                <a:cs typeface="Times New Roman"/>
              </a:rPr>
              <a:t>by</a:t>
            </a:r>
            <a:r>
              <a:rPr lang="tr-TR" sz="1000" dirty="0" smtClean="0">
                <a:ea typeface="Calibri"/>
                <a:cs typeface="Times New Roman"/>
              </a:rPr>
              <a:t> </a:t>
            </a:r>
            <a:r>
              <a:rPr lang="tr-TR" sz="1000" dirty="0" err="1" smtClean="0">
                <a:ea typeface="Calibri"/>
                <a:cs typeface="Times New Roman"/>
              </a:rPr>
              <a:t>sending</a:t>
            </a:r>
            <a:r>
              <a:rPr lang="tr-TR" sz="1000" dirty="0" smtClean="0">
                <a:ea typeface="Calibri"/>
                <a:cs typeface="Times New Roman"/>
              </a:rPr>
              <a:t> </a:t>
            </a:r>
            <a:r>
              <a:rPr lang="tr-TR" sz="1000" dirty="0" err="1" smtClean="0">
                <a:ea typeface="Calibri"/>
                <a:cs typeface="Times New Roman"/>
              </a:rPr>
              <a:t>Pmin</a:t>
            </a:r>
            <a:r>
              <a:rPr lang="tr-TR" sz="1000" dirty="0" smtClean="0">
                <a:ea typeface="Calibri"/>
                <a:cs typeface="Times New Roman"/>
              </a:rPr>
              <a:t> </a:t>
            </a:r>
            <a:r>
              <a:rPr lang="tr-TR" sz="1000" dirty="0" err="1" smtClean="0">
                <a:ea typeface="Calibri"/>
                <a:cs typeface="Times New Roman"/>
              </a:rPr>
              <a:t>and</a:t>
            </a:r>
            <a:r>
              <a:rPr lang="tr-TR" sz="1000" dirty="0" smtClean="0">
                <a:ea typeface="Calibri"/>
                <a:cs typeface="Times New Roman"/>
              </a:rPr>
              <a:t> </a:t>
            </a:r>
            <a:r>
              <a:rPr lang="tr-TR" sz="1000" dirty="0" err="1" smtClean="0">
                <a:ea typeface="Calibri"/>
                <a:cs typeface="Times New Roman"/>
              </a:rPr>
              <a:t>Pmax</a:t>
            </a:r>
            <a:r>
              <a:rPr lang="tr-TR" sz="1000" dirty="0" smtClean="0">
                <a:ea typeface="Calibri"/>
                <a:cs typeface="Times New Roman"/>
              </a:rPr>
              <a:t> data </a:t>
            </a:r>
            <a:r>
              <a:rPr lang="tr-TR" sz="1000" dirty="0" err="1" smtClean="0">
                <a:ea typeface="Calibri"/>
                <a:cs typeface="Times New Roman"/>
              </a:rPr>
              <a:t>from</a:t>
            </a:r>
            <a:r>
              <a:rPr lang="tr-TR" sz="1000" dirty="0" smtClean="0">
                <a:ea typeface="Calibri"/>
                <a:cs typeface="Times New Roman"/>
              </a:rPr>
              <a:t> </a:t>
            </a:r>
            <a:r>
              <a:rPr lang="tr-TR" sz="1000" dirty="0" err="1" smtClean="0">
                <a:ea typeface="Calibri"/>
                <a:cs typeface="Times New Roman"/>
              </a:rPr>
              <a:t>Modelica</a:t>
            </a:r>
            <a:r>
              <a:rPr lang="tr-TR" sz="1000" dirty="0" smtClean="0">
                <a:ea typeface="Calibri"/>
                <a:cs typeface="Times New Roman"/>
              </a:rPr>
              <a:t> </a:t>
            </a:r>
            <a:r>
              <a:rPr lang="tr-TR" sz="1000" dirty="0" err="1" smtClean="0">
                <a:ea typeface="Calibri"/>
                <a:cs typeface="Times New Roman"/>
              </a:rPr>
              <a:t>Agents</a:t>
            </a:r>
            <a:r>
              <a:rPr lang="tr-TR" sz="1000" dirty="0" smtClean="0">
                <a:ea typeface="Calibri"/>
                <a:cs typeface="Times New Roman"/>
              </a:rPr>
              <a:t> </a:t>
            </a:r>
            <a:r>
              <a:rPr lang="tr-TR" sz="1000" dirty="0" err="1" smtClean="0">
                <a:ea typeface="Calibri"/>
                <a:cs typeface="Times New Roman"/>
              </a:rPr>
              <a:t>to</a:t>
            </a:r>
            <a:r>
              <a:rPr lang="tr-TR" sz="1000" dirty="0" smtClean="0">
                <a:ea typeface="Calibri"/>
                <a:cs typeface="Times New Roman"/>
              </a:rPr>
              <a:t> </a:t>
            </a:r>
            <a:r>
              <a:rPr lang="tr-TR" sz="1000" dirty="0" err="1" smtClean="0">
                <a:ea typeface="Calibri"/>
                <a:cs typeface="Times New Roman"/>
              </a:rPr>
              <a:t>Pandapower</a:t>
            </a:r>
            <a:r>
              <a:rPr lang="tr-TR" sz="1000" dirty="0" smtClean="0">
                <a:ea typeface="Calibri"/>
                <a:cs typeface="Times New Roman"/>
              </a:rPr>
              <a:t>. </a:t>
            </a:r>
            <a:r>
              <a:rPr lang="tr-TR" sz="1000" dirty="0" err="1" smtClean="0">
                <a:ea typeface="Calibri"/>
                <a:cs typeface="Times New Roman"/>
              </a:rPr>
              <a:t>Then</a:t>
            </a:r>
            <a:r>
              <a:rPr lang="tr-TR" sz="1000" dirty="0" smtClean="0">
                <a:ea typeface="Calibri"/>
                <a:cs typeface="Times New Roman"/>
              </a:rPr>
              <a:t> </a:t>
            </a:r>
            <a:r>
              <a:rPr lang="tr-TR" sz="1000" dirty="0" err="1" smtClean="0">
                <a:ea typeface="Calibri"/>
                <a:cs typeface="Times New Roman"/>
              </a:rPr>
              <a:t>pandapower</a:t>
            </a:r>
            <a:r>
              <a:rPr lang="tr-TR" sz="1000" dirty="0" smtClean="0">
                <a:ea typeface="Calibri"/>
                <a:cs typeface="Times New Roman"/>
              </a:rPr>
              <a:t> </a:t>
            </a:r>
            <a:r>
              <a:rPr lang="tr-TR" sz="1000" dirty="0" err="1" smtClean="0">
                <a:ea typeface="Calibri"/>
                <a:cs typeface="Times New Roman"/>
              </a:rPr>
              <a:t>sends</a:t>
            </a:r>
            <a:r>
              <a:rPr lang="tr-TR" sz="1000" dirty="0" smtClean="0">
                <a:ea typeface="Calibri"/>
                <a:cs typeface="Times New Roman"/>
              </a:rPr>
              <a:t> </a:t>
            </a:r>
            <a:r>
              <a:rPr lang="tr-TR" sz="1000" dirty="0" err="1" smtClean="0">
                <a:ea typeface="Calibri"/>
                <a:cs typeface="Times New Roman"/>
              </a:rPr>
              <a:t>active</a:t>
            </a:r>
            <a:r>
              <a:rPr lang="tr-TR" sz="1000" dirty="0" smtClean="0">
                <a:ea typeface="Calibri"/>
                <a:cs typeface="Times New Roman"/>
              </a:rPr>
              <a:t> </a:t>
            </a:r>
            <a:r>
              <a:rPr lang="tr-TR" sz="1000" dirty="0" err="1" smtClean="0">
                <a:ea typeface="Calibri"/>
                <a:cs typeface="Times New Roman"/>
              </a:rPr>
              <a:t>power</a:t>
            </a:r>
            <a:r>
              <a:rPr lang="tr-TR" sz="1000" dirty="0" smtClean="0">
                <a:ea typeface="Calibri"/>
                <a:cs typeface="Times New Roman"/>
              </a:rPr>
              <a:t> </a:t>
            </a:r>
            <a:r>
              <a:rPr lang="tr-TR" sz="1000" dirty="0" err="1" smtClean="0">
                <a:ea typeface="Calibri"/>
                <a:cs typeface="Times New Roman"/>
              </a:rPr>
              <a:t>order</a:t>
            </a:r>
            <a:r>
              <a:rPr lang="tr-TR" sz="1000" dirty="0" smtClean="0">
                <a:ea typeface="Calibri"/>
                <a:cs typeface="Times New Roman"/>
              </a:rPr>
              <a:t> </a:t>
            </a:r>
            <a:r>
              <a:rPr lang="tr-TR" sz="1000" dirty="0" err="1" smtClean="0">
                <a:ea typeface="Calibri"/>
                <a:cs typeface="Times New Roman"/>
              </a:rPr>
              <a:t>to</a:t>
            </a:r>
            <a:r>
              <a:rPr lang="tr-TR" sz="1000" dirty="0" smtClean="0">
                <a:ea typeface="Calibri"/>
                <a:cs typeface="Times New Roman"/>
              </a:rPr>
              <a:t> </a:t>
            </a:r>
            <a:r>
              <a:rPr lang="tr-TR" sz="1000" dirty="0" err="1" smtClean="0">
                <a:ea typeface="Calibri"/>
                <a:cs typeface="Times New Roman"/>
              </a:rPr>
              <a:t>the</a:t>
            </a:r>
            <a:r>
              <a:rPr lang="tr-TR" sz="1000" dirty="0" smtClean="0">
                <a:ea typeface="Calibri"/>
                <a:cs typeface="Times New Roman"/>
              </a:rPr>
              <a:t> </a:t>
            </a:r>
            <a:r>
              <a:rPr lang="tr-TR" sz="1000" dirty="0" err="1" smtClean="0">
                <a:ea typeface="Calibri"/>
                <a:cs typeface="Times New Roman"/>
              </a:rPr>
              <a:t>agents</a:t>
            </a:r>
            <a:r>
              <a:rPr lang="tr-TR" sz="1000" dirty="0" smtClean="0">
                <a:ea typeface="Calibri"/>
                <a:cs typeface="Times New Roman"/>
              </a:rPr>
              <a:t> </a:t>
            </a:r>
            <a:r>
              <a:rPr lang="tr-TR" sz="1000" dirty="0" err="1" smtClean="0">
                <a:ea typeface="Calibri"/>
                <a:cs typeface="Times New Roman"/>
              </a:rPr>
              <a:t>by</a:t>
            </a:r>
            <a:r>
              <a:rPr lang="tr-TR" sz="1000" dirty="0" smtClean="0">
                <a:ea typeface="Calibri"/>
                <a:cs typeface="Times New Roman"/>
              </a:rPr>
              <a:t> </a:t>
            </a:r>
            <a:r>
              <a:rPr lang="tr-TR" sz="1000" dirty="0" err="1" smtClean="0">
                <a:ea typeface="Calibri"/>
                <a:cs typeface="Times New Roman"/>
              </a:rPr>
              <a:t>solving</a:t>
            </a:r>
            <a:r>
              <a:rPr lang="tr-TR" sz="1000" dirty="0" smtClean="0">
                <a:ea typeface="Calibri"/>
                <a:cs typeface="Times New Roman"/>
              </a:rPr>
              <a:t> optimal </a:t>
            </a:r>
            <a:r>
              <a:rPr lang="tr-TR" sz="1000" dirty="0" err="1" smtClean="0">
                <a:ea typeface="Calibri"/>
                <a:cs typeface="Times New Roman"/>
              </a:rPr>
              <a:t>power</a:t>
            </a:r>
            <a:r>
              <a:rPr lang="tr-TR" sz="1000" dirty="0" smtClean="0">
                <a:ea typeface="Calibri"/>
                <a:cs typeface="Times New Roman"/>
              </a:rPr>
              <a:t> </a:t>
            </a:r>
            <a:r>
              <a:rPr lang="tr-TR" sz="1000" dirty="0" err="1" smtClean="0">
                <a:ea typeface="Calibri"/>
                <a:cs typeface="Times New Roman"/>
              </a:rPr>
              <a:t>flow</a:t>
            </a:r>
            <a:r>
              <a:rPr lang="tr-TR" sz="1000" dirty="0" smtClean="0">
                <a:ea typeface="Calibri"/>
                <a:cs typeface="Times New Roman"/>
              </a:rPr>
              <a:t>.</a:t>
            </a:r>
          </a:p>
          <a:p>
            <a:pPr lvl="1">
              <a:lnSpc>
                <a:spcPct val="115000"/>
              </a:lnSpc>
            </a:pPr>
            <a:endParaRPr lang="en-GB" sz="1000" dirty="0">
              <a:solidFill>
                <a:srgbClr val="FF0000"/>
              </a:solidFill>
              <a:ea typeface="Calibri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o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0361831"/>
                  </p:ext>
                </p:extLst>
              </p:nvPr>
            </p:nvGraphicFramePr>
            <p:xfrm>
              <a:off x="1902232" y="2435582"/>
              <a:ext cx="6812280" cy="248932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598930"/>
                    <a:gridCol w="3561080"/>
                    <a:gridCol w="1652270"/>
                  </a:tblGrid>
                  <a:tr h="17907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Element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100">
                              <a:effectLst/>
                            </a:rPr>
                            <a:t>Constraint</a:t>
                          </a:r>
                          <a:endParaRPr lang="en-GB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Remark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61595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Load </a:t>
                          </a:r>
                          <a:endParaRPr lang="en-GB" sz="11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 Generator</a:t>
                          </a:r>
                          <a:endParaRPr lang="en-GB" sz="11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External Grid</a:t>
                          </a:r>
                          <a:endParaRPr lang="en-GB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𝑚𝑖𝑛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sz="1100"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GB" sz="1100"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GB" sz="1100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𝑚𝑎𝑥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1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𝑚𝑖𝑛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sz="1100"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GB" sz="1100"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𝑚𝑎𝑥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Operational power </a:t>
                          </a:r>
                          <a:r>
                            <a:rPr lang="en-US" sz="1100" dirty="0" smtClean="0">
                              <a:effectLst/>
                            </a:rPr>
                            <a:t>constraints</a:t>
                          </a:r>
                          <a:endParaRPr lang="tr-TR" sz="1100" dirty="0" smtClean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 smtClean="0">
                              <a:effectLst/>
                            </a:rPr>
                            <a:t> </a:t>
                          </a:r>
                          <a:r>
                            <a:rPr lang="en-US" sz="1100" dirty="0">
                              <a:effectLst/>
                            </a:rPr>
                            <a:t>(Device flexibility)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5138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Transformer</a:t>
                          </a:r>
                          <a:endParaRPr lang="en-GB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sz="1100"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𝑚𝑎𝑥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100" dirty="0" err="1" smtClean="0">
                              <a:effectLst/>
                            </a:rPr>
                            <a:t>Branch</a:t>
                          </a:r>
                          <a:r>
                            <a:rPr lang="tr-TR" sz="1100" dirty="0" smtClean="0">
                              <a:effectLst/>
                            </a:rPr>
                            <a:t> </a:t>
                          </a:r>
                          <a:r>
                            <a:rPr lang="tr-TR" sz="1100" dirty="0" err="1" smtClean="0">
                              <a:effectLst/>
                            </a:rPr>
                            <a:t>constraint</a:t>
                          </a:r>
                          <a:endParaRPr lang="tr-TR" sz="1100" dirty="0" smtClean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100" dirty="0" smtClean="0">
                              <a:effectLst/>
                            </a:rPr>
                            <a:t>(</a:t>
                          </a:r>
                          <a:r>
                            <a:rPr lang="en-US" sz="1100" dirty="0" smtClean="0">
                              <a:effectLst/>
                            </a:rPr>
                            <a:t>Maximum </a:t>
                          </a:r>
                          <a:r>
                            <a:rPr lang="en-US" sz="1100" dirty="0">
                              <a:effectLst/>
                            </a:rPr>
                            <a:t>loading </a:t>
                          </a:r>
                          <a:r>
                            <a:rPr lang="en-US" sz="1100" dirty="0" smtClean="0">
                              <a:effectLst/>
                            </a:rPr>
                            <a:t>percentage</a:t>
                          </a:r>
                          <a:r>
                            <a:rPr lang="tr-TR" sz="1100" dirty="0" smtClean="0">
                              <a:effectLst/>
                            </a:rPr>
                            <a:t>)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2989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Line</a:t>
                          </a:r>
                          <a:endParaRPr lang="en-GB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sz="1100"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𝑚𝑎𝑥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sz="1100" dirty="0" err="1" smtClean="0">
                              <a:effectLst/>
                            </a:rPr>
                            <a:t>Branch</a:t>
                          </a:r>
                          <a:r>
                            <a:rPr lang="tr-TR" sz="1100" dirty="0" smtClean="0">
                              <a:effectLst/>
                            </a:rPr>
                            <a:t> </a:t>
                          </a:r>
                          <a:r>
                            <a:rPr lang="tr-TR" sz="1100" dirty="0" err="1" smtClean="0">
                              <a:effectLst/>
                            </a:rPr>
                            <a:t>constraint</a:t>
                          </a:r>
                          <a:endParaRPr lang="tr-TR" sz="1100" dirty="0" smtClean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100" dirty="0" smtClean="0">
                              <a:effectLst/>
                            </a:rPr>
                            <a:t>(</a:t>
                          </a:r>
                          <a:r>
                            <a:rPr lang="en-US" sz="1100" dirty="0" smtClean="0">
                              <a:effectLst/>
                            </a:rPr>
                            <a:t>Maximum </a:t>
                          </a:r>
                          <a:r>
                            <a:rPr lang="en-US" sz="1100" dirty="0">
                              <a:effectLst/>
                            </a:rPr>
                            <a:t>loading </a:t>
                          </a:r>
                          <a:r>
                            <a:rPr lang="en-US" sz="1100" dirty="0" smtClean="0">
                              <a:effectLst/>
                            </a:rPr>
                            <a:t>percentage</a:t>
                          </a:r>
                          <a:r>
                            <a:rPr lang="tr-TR" sz="1100" dirty="0" smtClean="0">
                              <a:effectLst/>
                            </a:rPr>
                            <a:t>)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238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Bus</a:t>
                          </a:r>
                          <a:endParaRPr lang="en-GB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𝑚𝑖𝑛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sz="1100"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GB" sz="1100"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𝑚𝑎𝑥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Network constraint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o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0361831"/>
                  </p:ext>
                </p:extLst>
              </p:nvPr>
            </p:nvGraphicFramePr>
            <p:xfrm>
              <a:off x="1902232" y="2435582"/>
              <a:ext cx="6812280" cy="246456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598930"/>
                    <a:gridCol w="3561080"/>
                    <a:gridCol w="1652270"/>
                  </a:tblGrid>
                  <a:tr h="19278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Element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100">
                              <a:effectLst/>
                            </a:rPr>
                            <a:t>Constraint</a:t>
                          </a:r>
                          <a:endParaRPr lang="en-GB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Remark</a:t>
                          </a:r>
                          <a:endParaRPr lang="en-GB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61595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Load </a:t>
                          </a:r>
                          <a:endParaRPr lang="en-GB" sz="11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 Generator</a:t>
                          </a:r>
                          <a:endParaRPr lang="en-GB" sz="11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External Grid</a:t>
                          </a:r>
                          <a:endParaRPr lang="en-GB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l="-44786" t="-38614" r="-46325" b="-268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Operational power </a:t>
                          </a:r>
                          <a:r>
                            <a:rPr lang="en-US" sz="1100" dirty="0" smtClean="0">
                              <a:effectLst/>
                            </a:rPr>
                            <a:t>constraints</a:t>
                          </a:r>
                          <a:endParaRPr lang="tr-TR" sz="1100" dirty="0" smtClean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 smtClean="0">
                              <a:effectLst/>
                            </a:rPr>
                            <a:t> </a:t>
                          </a:r>
                          <a:r>
                            <a:rPr lang="en-US" sz="1100" dirty="0">
                              <a:effectLst/>
                            </a:rPr>
                            <a:t>(Device flexibility)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6597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Transformer</a:t>
                          </a:r>
                          <a:endParaRPr lang="en-GB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l="-44786" t="-152174" r="-46325" b="-1945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100" dirty="0" err="1" smtClean="0">
                              <a:effectLst/>
                            </a:rPr>
                            <a:t>Branch</a:t>
                          </a:r>
                          <a:r>
                            <a:rPr lang="tr-TR" sz="1100" dirty="0" smtClean="0">
                              <a:effectLst/>
                            </a:rPr>
                            <a:t> </a:t>
                          </a:r>
                          <a:r>
                            <a:rPr lang="tr-TR" sz="1100" dirty="0" err="1" smtClean="0">
                              <a:effectLst/>
                            </a:rPr>
                            <a:t>constraint</a:t>
                          </a:r>
                          <a:endParaRPr lang="tr-TR" sz="1100" dirty="0" smtClean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100" dirty="0" smtClean="0">
                              <a:effectLst/>
                            </a:rPr>
                            <a:t>(</a:t>
                          </a:r>
                          <a:r>
                            <a:rPr lang="en-US" sz="1100" dirty="0" smtClean="0">
                              <a:effectLst/>
                            </a:rPr>
                            <a:t>Maximum </a:t>
                          </a:r>
                          <a:r>
                            <a:rPr lang="en-US" sz="1100" dirty="0">
                              <a:effectLst/>
                            </a:rPr>
                            <a:t>loading </a:t>
                          </a:r>
                          <a:r>
                            <a:rPr lang="en-US" sz="1100" dirty="0" smtClean="0">
                              <a:effectLst/>
                            </a:rPr>
                            <a:t>percentage</a:t>
                          </a:r>
                          <a:r>
                            <a:rPr lang="tr-TR" sz="1100" dirty="0" smtClean="0">
                              <a:effectLst/>
                            </a:rPr>
                            <a:t>)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6597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Line</a:t>
                          </a:r>
                          <a:endParaRPr lang="en-GB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l="-44786" t="-249462" r="-46325" b="-924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sz="1100" dirty="0" err="1" smtClean="0">
                              <a:effectLst/>
                            </a:rPr>
                            <a:t>Branch</a:t>
                          </a:r>
                          <a:r>
                            <a:rPr lang="tr-TR" sz="1100" dirty="0" smtClean="0">
                              <a:effectLst/>
                            </a:rPr>
                            <a:t> </a:t>
                          </a:r>
                          <a:r>
                            <a:rPr lang="tr-TR" sz="1100" dirty="0" err="1" smtClean="0">
                              <a:effectLst/>
                            </a:rPr>
                            <a:t>constraint</a:t>
                          </a:r>
                          <a:endParaRPr lang="tr-TR" sz="1100" dirty="0" smtClean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100" dirty="0" smtClean="0">
                              <a:effectLst/>
                            </a:rPr>
                            <a:t>(</a:t>
                          </a:r>
                          <a:r>
                            <a:rPr lang="en-US" sz="1100" dirty="0" smtClean="0">
                              <a:effectLst/>
                            </a:rPr>
                            <a:t>Maximum </a:t>
                          </a:r>
                          <a:r>
                            <a:rPr lang="en-US" sz="1100" dirty="0">
                              <a:effectLst/>
                            </a:rPr>
                            <a:t>loading </a:t>
                          </a:r>
                          <a:r>
                            <a:rPr lang="en-US" sz="1100" dirty="0" smtClean="0">
                              <a:effectLst/>
                            </a:rPr>
                            <a:t>percentage</a:t>
                          </a:r>
                          <a:r>
                            <a:rPr lang="tr-TR" sz="1100" dirty="0" smtClean="0">
                              <a:effectLst/>
                            </a:rPr>
                            <a:t>)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238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Bus</a:t>
                          </a:r>
                          <a:endParaRPr lang="en-GB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l="-44786" t="-377907" r="-463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Network constraint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15" name="Oval 14"/>
          <p:cNvSpPr/>
          <p:nvPr/>
        </p:nvSpPr>
        <p:spPr>
          <a:xfrm>
            <a:off x="4470225" y="2590800"/>
            <a:ext cx="1618153" cy="47244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38100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10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77568" y="-6350"/>
            <a:ext cx="7106464" cy="556269"/>
          </a:xfrm>
        </p:spPr>
        <p:txBody>
          <a:bodyPr>
            <a:normAutofit/>
          </a:bodyPr>
          <a:lstStyle/>
          <a:p>
            <a:r>
              <a:rPr lang="tr-TR" sz="2400" dirty="0" err="1" smtClean="0"/>
              <a:t>Adjustable</a:t>
            </a:r>
            <a:r>
              <a:rPr lang="tr-TR" sz="2400" dirty="0" smtClean="0"/>
              <a:t> </a:t>
            </a:r>
            <a:r>
              <a:rPr lang="tr-TR" sz="2400" dirty="0" err="1"/>
              <a:t>P</a:t>
            </a:r>
            <a:r>
              <a:rPr lang="tr-TR" sz="2400" dirty="0" err="1" smtClean="0"/>
              <a:t>ower</a:t>
            </a:r>
            <a:r>
              <a:rPr lang="tr-TR" sz="2400" dirty="0" smtClean="0"/>
              <a:t> </a:t>
            </a:r>
            <a:r>
              <a:rPr lang="tr-TR" sz="2400" dirty="0" err="1" smtClean="0"/>
              <a:t>Decision</a:t>
            </a:r>
            <a:r>
              <a:rPr lang="tr-TR" sz="2400" dirty="0" smtClean="0"/>
              <a:t> </a:t>
            </a:r>
            <a:r>
              <a:rPr lang="tr-TR" sz="2400" dirty="0" err="1"/>
              <a:t>M</a:t>
            </a:r>
            <a:r>
              <a:rPr lang="tr-TR" sz="2400" dirty="0" err="1" smtClean="0"/>
              <a:t>aking</a:t>
            </a:r>
            <a:r>
              <a:rPr lang="tr-TR" sz="2400" dirty="0" smtClean="0"/>
              <a:t> </a:t>
            </a:r>
            <a:r>
              <a:rPr lang="tr-TR" sz="2400" dirty="0" err="1" smtClean="0"/>
              <a:t>for</a:t>
            </a:r>
            <a:r>
              <a:rPr lang="tr-TR" sz="2400" dirty="0" smtClean="0"/>
              <a:t> </a:t>
            </a:r>
            <a:r>
              <a:rPr lang="tr-TR" sz="2400" dirty="0" err="1" smtClean="0"/>
              <a:t>Electrolyser</a:t>
            </a:r>
            <a:endParaRPr lang="en-GB" sz="2400" dirty="0"/>
          </a:p>
        </p:txBody>
      </p:sp>
      <p:sp>
        <p:nvSpPr>
          <p:cNvPr id="8" name="Metin kutusu 7"/>
          <p:cNvSpPr txBox="1"/>
          <p:nvPr/>
        </p:nvSpPr>
        <p:spPr>
          <a:xfrm>
            <a:off x="5088417" y="1255824"/>
            <a:ext cx="228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Constraint</a:t>
            </a:r>
            <a:r>
              <a:rPr lang="tr-TR" dirty="0" smtClean="0"/>
              <a:t> </a:t>
            </a:r>
            <a:r>
              <a:rPr lang="tr-TR" dirty="0" err="1" smtClean="0"/>
              <a:t>decision</a:t>
            </a:r>
            <a:r>
              <a:rPr lang="tr-TR" dirty="0" smtClean="0"/>
              <a:t>: </a:t>
            </a:r>
            <a:endParaRPr lang="en-GB" dirty="0"/>
          </a:p>
        </p:txBody>
      </p:sp>
      <p:sp>
        <p:nvSpPr>
          <p:cNvPr id="10" name="Dikdörtgen 9"/>
          <p:cNvSpPr/>
          <p:nvPr/>
        </p:nvSpPr>
        <p:spPr>
          <a:xfrm>
            <a:off x="3576320" y="1024992"/>
            <a:ext cx="55676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 </a:t>
            </a:r>
            <a:endParaRPr lang="en-GB" sz="1600" dirty="0"/>
          </a:p>
          <a:p>
            <a:endParaRPr lang="tr-TR" sz="1600" dirty="0" smtClean="0"/>
          </a:p>
          <a:p>
            <a:endParaRPr lang="en-GB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ikdörtgen 4"/>
              <p:cNvSpPr/>
              <p:nvPr/>
            </p:nvSpPr>
            <p:spPr>
              <a:xfrm>
                <a:off x="5203725" y="1682317"/>
                <a:ext cx="3802482" cy="19379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/>
                          <a:ea typeface="Calibri"/>
                          <a:cs typeface="Times New Roman"/>
                        </a:rPr>
                        <m:t>𝑃𝑚𝑖𝑛</m:t>
                      </m:r>
                      <m:r>
                        <a:rPr lang="en-US" sz="1400" i="1" smtClean="0">
                          <a:latin typeface="Cambria Math"/>
                          <a:ea typeface="Calibri"/>
                          <a:cs typeface="Times New Roman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GB" sz="14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14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eqArrPr>
                            <m:e>
                              <m:r>
                                <a:rPr lang="en-US" sz="14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0.1 </m:t>
                              </m:r>
                              <m:r>
                                <a:rPr lang="en-US" sz="14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𝑝𝑢</m:t>
                              </m:r>
                              <m:r>
                                <a:rPr lang="en-US" sz="14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,  &amp;</m:t>
                              </m:r>
                              <m:sSub>
                                <m:sSubPr>
                                  <m:ctrlPr>
                                    <a:rPr lang="en-GB" sz="1400" i="1" smtClean="0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𝑠𝑡𝑜𝑟𝑎𝑔𝑒</m:t>
                                  </m:r>
                                </m:sub>
                              </m:sSub>
                              <m:r>
                                <a:rPr lang="en-US" sz="14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𝑚𝑎𝑥</m:t>
                                  </m:r>
                                </m:sub>
                              </m:sSub>
                            </m:e>
                            <m:e>
                              <m:eqArr>
                                <m:eqArrPr>
                                  <m:ctrlPr>
                                    <a:rPr lang="en-GB" sz="14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GB" sz="14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𝑏𝑎𝑙𝑎𝑛𝑐𝑒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,  &amp;</m:t>
                                  </m:r>
                                  <m:sSub>
                                    <m:sSubPr>
                                      <m:ctrlPr>
                                        <a:rPr lang="en-GB" sz="14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𝑠𝑡𝑜𝑟𝑎𝑔𝑒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≤</m:t>
                                  </m:r>
                                  <m:sSub>
                                    <m:sSubPr>
                                      <m:ctrlPr>
                                        <a:rPr lang="en-GB" sz="14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14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1 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𝑝𝑢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,  &amp;</m:t>
                                  </m:r>
                                  <m:sSub>
                                    <m:sSubPr>
                                      <m:ctrlPr>
                                        <a:rPr lang="en-GB" sz="14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𝑠𝑡𝑜𝑟𝑎𝑔𝑒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&lt;</m:t>
                                  </m:r>
                                  <m:sSub>
                                    <m:sSubPr>
                                      <m:ctrlPr>
                                        <a:rPr lang="en-GB" sz="14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𝑒𝑚𝑒𝑟𝑔𝑒𝑛𝑐𝑦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tr-TR" sz="1400" dirty="0" smtClean="0">
                  <a:effectLst/>
                  <a:latin typeface="Calibri"/>
                  <a:ea typeface="Calibri"/>
                  <a:cs typeface="Times New Roman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/>
                          <a:ea typeface="Calibri"/>
                          <a:cs typeface="Times New Roman"/>
                        </a:rPr>
                        <m:t>𝑃𝑚𝑎𝑥</m:t>
                      </m:r>
                      <m:r>
                        <a:rPr lang="en-US" sz="1400" i="1">
                          <a:latin typeface="Cambria Math"/>
                          <a:ea typeface="Calibri"/>
                          <a:cs typeface="Times New Roman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GB" sz="1400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14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eqArrPr>
                            <m:e>
                              <m:r>
                                <a:rPr lang="en-US" sz="14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𝑃𝑚𝑖𝑛</m:t>
                              </m:r>
                              <m:r>
                                <a:rPr lang="en-US" sz="14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,  &amp;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𝑠𝑡𝑜𝑟𝑎𝑔𝑒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𝑚𝑎𝑥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4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1 </m:t>
                              </m:r>
                              <m:r>
                                <a:rPr lang="en-US" sz="14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𝑝𝑢</m:t>
                              </m:r>
                              <m:r>
                                <a:rPr lang="en-US" sz="14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,  &amp;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𝑠𝑡𝑜𝑟𝑎𝑔𝑒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𝑚𝑎𝑥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4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𝑃𝑚𝑖𝑛</m:t>
                              </m:r>
                              <m:r>
                                <a:rPr lang="en-US" sz="14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,  &amp;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𝑠𝑡𝑜𝑟𝑎𝑔𝑒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𝑒𝑚𝑒𝑟𝑔𝑒𝑛𝑐𝑦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sz="1400" dirty="0"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5" name="Dikdörtge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725" y="1682317"/>
                <a:ext cx="3802482" cy="193796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C:\Users\Caner\Desktop\controllerdsm-ver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972" y="604679"/>
            <a:ext cx="3193770" cy="4302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Metin kutusu 10"/>
          <p:cNvSpPr txBox="1"/>
          <p:nvPr/>
        </p:nvSpPr>
        <p:spPr>
          <a:xfrm>
            <a:off x="1733972" y="604679"/>
            <a:ext cx="16332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00" dirty="0" err="1" smtClean="0">
                <a:solidFill>
                  <a:srgbClr val="FF0000"/>
                </a:solidFill>
              </a:rPr>
              <a:t>Controller.mo</a:t>
            </a:r>
            <a:endParaRPr lang="en-GB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42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364BAC-A414-45C3-BE6E-5D7FE0719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371" y="-187027"/>
            <a:ext cx="7557629" cy="913043"/>
          </a:xfrm>
        </p:spPr>
        <p:txBody>
          <a:bodyPr>
            <a:noAutofit/>
          </a:bodyPr>
          <a:lstStyle/>
          <a:p>
            <a:r>
              <a:rPr lang="tr-TR" sz="2800" dirty="0" smtClean="0"/>
              <a:t>RQ3 – Optimal Deployment of </a:t>
            </a:r>
            <a:r>
              <a:rPr lang="tr-TR" sz="2800" dirty="0" err="1" smtClean="0"/>
              <a:t>Flexibility</a:t>
            </a:r>
            <a:endParaRPr lang="en-US" sz="2800" dirty="0"/>
          </a:p>
        </p:txBody>
      </p:sp>
      <p:sp>
        <p:nvSpPr>
          <p:cNvPr id="4" name="Dikdörtgen 3"/>
          <p:cNvSpPr/>
          <p:nvPr/>
        </p:nvSpPr>
        <p:spPr>
          <a:xfrm>
            <a:off x="1707585" y="472639"/>
            <a:ext cx="7058856" cy="1835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tr-TR" sz="1200" b="1" dirty="0" smtClean="0">
                <a:solidFill>
                  <a:srgbClr val="000000"/>
                </a:solidFill>
                <a:ea typeface="Calibri"/>
                <a:cs typeface="Times New Roman"/>
              </a:rPr>
              <a:t>RQ3 (</a:t>
            </a:r>
            <a:r>
              <a:rPr lang="tr-TR" sz="1200" b="1" dirty="0" smtClean="0"/>
              <a:t>Optimal Deployment of </a:t>
            </a:r>
            <a:r>
              <a:rPr lang="tr-TR" sz="1200" b="1" dirty="0" err="1" smtClean="0"/>
              <a:t>Flexibility</a:t>
            </a:r>
            <a:r>
              <a:rPr lang="tr-TR" sz="1200" b="1" dirty="0" smtClean="0">
                <a:solidFill>
                  <a:srgbClr val="000000"/>
                </a:solidFill>
                <a:ea typeface="Calibri"/>
                <a:cs typeface="Times New Roman"/>
              </a:rPr>
              <a:t>): </a:t>
            </a:r>
            <a:r>
              <a:rPr lang="en-US" sz="1200" dirty="0">
                <a:ea typeface="Calibri"/>
                <a:cs typeface="Times New Roman"/>
              </a:rPr>
              <a:t>What is the optimal deployment of flexibility in order to reduce operational </a:t>
            </a:r>
            <a:r>
              <a:rPr lang="en-US" sz="1200" dirty="0" smtClean="0">
                <a:ea typeface="Calibri"/>
                <a:cs typeface="Times New Roman"/>
              </a:rPr>
              <a:t>cost?</a:t>
            </a:r>
            <a:endParaRPr lang="en-GB" sz="1200" dirty="0">
              <a:ea typeface="Calibri"/>
              <a:cs typeface="Times New Roman"/>
            </a:endParaRPr>
          </a:p>
          <a:p>
            <a:pPr marL="628650" lvl="1" indent="-17145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a typeface="Calibri"/>
                <a:cs typeface="Times New Roman"/>
              </a:rPr>
              <a:t>What should be the control architecture of MES?</a:t>
            </a:r>
            <a:endParaRPr lang="en-GB" sz="1200" dirty="0">
              <a:ea typeface="Calibri"/>
              <a:cs typeface="Times New Roman"/>
            </a:endParaRPr>
          </a:p>
          <a:p>
            <a:pPr marL="628650" lvl="1" indent="-17145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a typeface="Calibri"/>
                <a:cs typeface="Times New Roman"/>
              </a:rPr>
              <a:t>How can different energy domains can be combined and optimized for flexibility?</a:t>
            </a:r>
            <a:endParaRPr lang="en-GB" sz="1200" dirty="0">
              <a:ea typeface="Calibri"/>
              <a:cs typeface="Times New Roman"/>
            </a:endParaRPr>
          </a:p>
          <a:p>
            <a:pPr marL="628650" lvl="1" indent="-1714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a typeface="Calibri"/>
                <a:cs typeface="Times New Roman"/>
              </a:rPr>
              <a:t>What are the dependencies between flexible load pairs</a:t>
            </a:r>
            <a:r>
              <a:rPr lang="en-US" sz="1200" dirty="0" smtClean="0">
                <a:ea typeface="Calibri"/>
                <a:cs typeface="Times New Roman"/>
              </a:rPr>
              <a:t>?</a:t>
            </a:r>
            <a:endParaRPr lang="tr-TR" sz="1200" dirty="0" smtClean="0">
              <a:ea typeface="Calibri"/>
              <a:cs typeface="Times New Roman"/>
            </a:endParaRPr>
          </a:p>
          <a:p>
            <a:pPr marL="628650" lvl="1" indent="-1714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tr-TR" sz="1200" dirty="0">
              <a:ea typeface="Calibri"/>
              <a:cs typeface="Times New Roman"/>
            </a:endParaRP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endParaRPr lang="en-GB" sz="1200" dirty="0">
              <a:ea typeface="Calibri"/>
              <a:cs typeface="Times New Roman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-1" y="856857"/>
            <a:ext cx="1655743" cy="4501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15000"/>
              </a:lnSpc>
            </a:pPr>
            <a:r>
              <a:rPr lang="tr-TR" sz="1000" dirty="0">
                <a:ea typeface="Calibri"/>
                <a:cs typeface="Times New Roman"/>
              </a:rPr>
              <a:t>(</a:t>
            </a:r>
            <a:r>
              <a:rPr lang="tr-TR" sz="1000" dirty="0" smtClean="0">
                <a:ea typeface="Calibri"/>
                <a:cs typeface="Times New Roman"/>
              </a:rPr>
              <a:t>Speech: </a:t>
            </a:r>
            <a:r>
              <a:rPr lang="tr-TR" sz="1000" dirty="0" err="1" smtClean="0">
                <a:ea typeface="Calibri"/>
                <a:cs typeface="Times New Roman"/>
              </a:rPr>
              <a:t>To</a:t>
            </a:r>
            <a:r>
              <a:rPr lang="tr-TR" sz="1000" dirty="0" smtClean="0">
                <a:ea typeface="Calibri"/>
                <a:cs typeface="Times New Roman"/>
              </a:rPr>
              <a:t> </a:t>
            </a:r>
            <a:r>
              <a:rPr lang="tr-TR" sz="1000" dirty="0" err="1" smtClean="0">
                <a:ea typeface="Calibri"/>
                <a:cs typeface="Times New Roman"/>
              </a:rPr>
              <a:t>run</a:t>
            </a:r>
            <a:r>
              <a:rPr lang="tr-TR" sz="1000" dirty="0" smtClean="0">
                <a:ea typeface="Calibri"/>
                <a:cs typeface="Times New Roman"/>
              </a:rPr>
              <a:t> a network optimal, Market DR(</a:t>
            </a:r>
            <a:r>
              <a:rPr lang="tr-TR" sz="1000" dirty="0" err="1" smtClean="0">
                <a:ea typeface="Calibri"/>
                <a:cs typeface="Times New Roman"/>
              </a:rPr>
              <a:t>price</a:t>
            </a:r>
            <a:r>
              <a:rPr lang="tr-TR" sz="1000" dirty="0" smtClean="0">
                <a:ea typeface="Calibri"/>
                <a:cs typeface="Times New Roman"/>
              </a:rPr>
              <a:t> </a:t>
            </a:r>
            <a:r>
              <a:rPr lang="tr-TR" sz="1000" dirty="0" err="1" smtClean="0">
                <a:ea typeface="Calibri"/>
                <a:cs typeface="Times New Roman"/>
              </a:rPr>
              <a:t>signals</a:t>
            </a:r>
            <a:r>
              <a:rPr lang="tr-TR" sz="1000" dirty="0" smtClean="0">
                <a:ea typeface="Calibri"/>
                <a:cs typeface="Times New Roman"/>
              </a:rPr>
              <a:t>) </a:t>
            </a:r>
            <a:r>
              <a:rPr lang="tr-TR" sz="1000" dirty="0" err="1" smtClean="0">
                <a:ea typeface="Calibri"/>
                <a:cs typeface="Times New Roman"/>
              </a:rPr>
              <a:t>should</a:t>
            </a:r>
            <a:r>
              <a:rPr lang="tr-TR" sz="1000" dirty="0" smtClean="0">
                <a:ea typeface="Calibri"/>
                <a:cs typeface="Times New Roman"/>
              </a:rPr>
              <a:t> </a:t>
            </a:r>
            <a:r>
              <a:rPr lang="tr-TR" sz="1000" dirty="0" err="1" smtClean="0">
                <a:ea typeface="Calibri"/>
                <a:cs typeface="Times New Roman"/>
              </a:rPr>
              <a:t>also</a:t>
            </a:r>
            <a:r>
              <a:rPr lang="tr-TR" sz="1000" dirty="0" smtClean="0">
                <a:ea typeface="Calibri"/>
                <a:cs typeface="Times New Roman"/>
              </a:rPr>
              <a:t> be </a:t>
            </a:r>
            <a:r>
              <a:rPr lang="tr-TR" sz="1000" dirty="0" err="1" smtClean="0">
                <a:ea typeface="Calibri"/>
                <a:cs typeface="Times New Roman"/>
              </a:rPr>
              <a:t>considered</a:t>
            </a:r>
            <a:r>
              <a:rPr lang="tr-TR" sz="1000" dirty="0" smtClean="0">
                <a:ea typeface="Calibri"/>
                <a:cs typeface="Times New Roman"/>
              </a:rPr>
              <a:t> but it </a:t>
            </a:r>
            <a:r>
              <a:rPr lang="tr-TR" sz="1000" dirty="0" err="1" smtClean="0">
                <a:ea typeface="Calibri"/>
                <a:cs typeface="Times New Roman"/>
              </a:rPr>
              <a:t>did</a:t>
            </a:r>
            <a:r>
              <a:rPr lang="tr-TR" sz="1000" dirty="0" smtClean="0">
                <a:ea typeface="Calibri"/>
                <a:cs typeface="Times New Roman"/>
              </a:rPr>
              <a:t> not in </a:t>
            </a:r>
            <a:r>
              <a:rPr lang="tr-TR" sz="1000" dirty="0" err="1" smtClean="0">
                <a:ea typeface="Calibri"/>
                <a:cs typeface="Times New Roman"/>
              </a:rPr>
              <a:t>the</a:t>
            </a:r>
            <a:r>
              <a:rPr lang="tr-TR" sz="1000" dirty="0" smtClean="0">
                <a:ea typeface="Calibri"/>
                <a:cs typeface="Times New Roman"/>
              </a:rPr>
              <a:t> </a:t>
            </a:r>
            <a:r>
              <a:rPr lang="tr-TR" sz="1000" dirty="0" err="1" smtClean="0">
                <a:ea typeface="Calibri"/>
                <a:cs typeface="Times New Roman"/>
              </a:rPr>
              <a:t>previous</a:t>
            </a:r>
            <a:r>
              <a:rPr lang="tr-TR" sz="1000" dirty="0" smtClean="0">
                <a:ea typeface="Calibri"/>
                <a:cs typeface="Times New Roman"/>
              </a:rPr>
              <a:t> </a:t>
            </a:r>
            <a:r>
              <a:rPr lang="tr-TR" sz="1000" dirty="0" err="1" smtClean="0">
                <a:ea typeface="Calibri"/>
                <a:cs typeface="Times New Roman"/>
              </a:rPr>
              <a:t>projects</a:t>
            </a:r>
            <a:r>
              <a:rPr lang="tr-TR" sz="1000" dirty="0" smtClean="0">
                <a:ea typeface="Calibri"/>
                <a:cs typeface="Times New Roman"/>
              </a:rPr>
              <a:t> </a:t>
            </a:r>
            <a:r>
              <a:rPr lang="tr-TR" sz="1000" dirty="0" err="1" smtClean="0">
                <a:ea typeface="Calibri"/>
                <a:cs typeface="Times New Roman"/>
              </a:rPr>
              <a:t>because</a:t>
            </a:r>
            <a:r>
              <a:rPr lang="tr-TR" sz="1000" dirty="0" smtClean="0">
                <a:ea typeface="Calibri"/>
                <a:cs typeface="Times New Roman"/>
              </a:rPr>
              <a:t>, it </a:t>
            </a:r>
            <a:r>
              <a:rPr lang="tr-TR" sz="1000" dirty="0" err="1" smtClean="0">
                <a:ea typeface="Calibri"/>
                <a:cs typeface="Times New Roman"/>
              </a:rPr>
              <a:t>increases</a:t>
            </a:r>
            <a:r>
              <a:rPr lang="tr-TR" sz="1000" dirty="0" smtClean="0">
                <a:ea typeface="Calibri"/>
                <a:cs typeface="Times New Roman"/>
              </a:rPr>
              <a:t> </a:t>
            </a:r>
            <a:r>
              <a:rPr lang="tr-TR" sz="1000" dirty="0" err="1" smtClean="0">
                <a:ea typeface="Calibri"/>
                <a:cs typeface="Times New Roman"/>
              </a:rPr>
              <a:t>the</a:t>
            </a:r>
            <a:r>
              <a:rPr lang="tr-TR" sz="1000" dirty="0" smtClean="0">
                <a:ea typeface="Calibri"/>
                <a:cs typeface="Times New Roman"/>
              </a:rPr>
              <a:t> </a:t>
            </a:r>
            <a:r>
              <a:rPr lang="tr-TR" sz="1000" dirty="0" err="1" smtClean="0">
                <a:ea typeface="Calibri"/>
                <a:cs typeface="Times New Roman"/>
              </a:rPr>
              <a:t>simulation</a:t>
            </a:r>
            <a:r>
              <a:rPr lang="tr-TR" sz="1000" dirty="0" smtClean="0">
                <a:ea typeface="Calibri"/>
                <a:cs typeface="Times New Roman"/>
              </a:rPr>
              <a:t> </a:t>
            </a:r>
            <a:r>
              <a:rPr lang="tr-TR" sz="1000" dirty="0" err="1" smtClean="0">
                <a:ea typeface="Calibri"/>
                <a:cs typeface="Times New Roman"/>
              </a:rPr>
              <a:t>setup</a:t>
            </a:r>
            <a:r>
              <a:rPr lang="tr-TR" sz="1000" dirty="0" smtClean="0">
                <a:ea typeface="Calibri"/>
                <a:cs typeface="Times New Roman"/>
              </a:rPr>
              <a:t> </a:t>
            </a:r>
            <a:r>
              <a:rPr lang="tr-TR" sz="1000" dirty="0" err="1" smtClean="0">
                <a:ea typeface="Calibri"/>
                <a:cs typeface="Times New Roman"/>
              </a:rPr>
              <a:t>complexity</a:t>
            </a:r>
            <a:r>
              <a:rPr lang="tr-TR" sz="1000" dirty="0" smtClean="0">
                <a:ea typeface="Calibri"/>
                <a:cs typeface="Times New Roman"/>
              </a:rPr>
              <a:t>. </a:t>
            </a:r>
            <a:r>
              <a:rPr lang="tr-TR" sz="1000" b="1" dirty="0" err="1" smtClean="0">
                <a:solidFill>
                  <a:srgbClr val="FF0000"/>
                </a:solidFill>
                <a:ea typeface="Calibri"/>
                <a:cs typeface="Times New Roman"/>
              </a:rPr>
              <a:t>This</a:t>
            </a:r>
            <a:r>
              <a:rPr lang="tr-TR" sz="1000" b="1" dirty="0" smtClean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tr-TR" sz="1000" b="1" dirty="0" err="1" smtClean="0">
                <a:solidFill>
                  <a:srgbClr val="FF0000"/>
                </a:solidFill>
                <a:ea typeface="Calibri"/>
                <a:cs typeface="Times New Roman"/>
              </a:rPr>
              <a:t>part</a:t>
            </a:r>
            <a:r>
              <a:rPr lang="tr-TR" sz="1000" b="1" dirty="0" smtClean="0">
                <a:solidFill>
                  <a:srgbClr val="FF0000"/>
                </a:solidFill>
                <a:ea typeface="Calibri"/>
                <a:cs typeface="Times New Roman"/>
              </a:rPr>
              <a:t> is DSM </a:t>
            </a:r>
            <a:r>
              <a:rPr lang="tr-TR" sz="1000" b="1" dirty="0" err="1" smtClean="0">
                <a:solidFill>
                  <a:srgbClr val="FF0000"/>
                </a:solidFill>
                <a:ea typeface="Calibri"/>
                <a:cs typeface="Times New Roman"/>
              </a:rPr>
              <a:t>for</a:t>
            </a:r>
            <a:r>
              <a:rPr lang="tr-TR" sz="1000" b="1" dirty="0" smtClean="0">
                <a:solidFill>
                  <a:srgbClr val="FF0000"/>
                </a:solidFill>
                <a:ea typeface="Calibri"/>
                <a:cs typeface="Times New Roman"/>
              </a:rPr>
              <a:t> optimal </a:t>
            </a:r>
            <a:r>
              <a:rPr lang="tr-TR" sz="1000" b="1" dirty="0" err="1" smtClean="0">
                <a:solidFill>
                  <a:srgbClr val="FF0000"/>
                </a:solidFill>
                <a:ea typeface="Calibri"/>
                <a:cs typeface="Times New Roman"/>
              </a:rPr>
              <a:t>deployment</a:t>
            </a:r>
            <a:r>
              <a:rPr lang="tr-TR" sz="1000" b="1" dirty="0" smtClean="0">
                <a:solidFill>
                  <a:srgbClr val="FF0000"/>
                </a:solidFill>
                <a:ea typeface="Calibri"/>
                <a:cs typeface="Times New Roman"/>
              </a:rPr>
              <a:t> of </a:t>
            </a:r>
            <a:r>
              <a:rPr lang="tr-TR" sz="1000" b="1" dirty="0" err="1" smtClean="0">
                <a:solidFill>
                  <a:srgbClr val="FF0000"/>
                </a:solidFill>
                <a:ea typeface="Calibri"/>
                <a:cs typeface="Times New Roman"/>
              </a:rPr>
              <a:t>flexibility</a:t>
            </a:r>
            <a:r>
              <a:rPr lang="tr-TR" sz="1000" b="1" dirty="0" smtClean="0">
                <a:solidFill>
                  <a:srgbClr val="FF0000"/>
                </a:solidFill>
                <a:ea typeface="Calibri"/>
                <a:cs typeface="Times New Roman"/>
              </a:rPr>
              <a:t>. </a:t>
            </a:r>
            <a:r>
              <a:rPr lang="tr-TR" sz="1000" b="1" dirty="0" err="1" smtClean="0">
                <a:solidFill>
                  <a:srgbClr val="FF0000"/>
                </a:solidFill>
                <a:ea typeface="Calibri"/>
                <a:cs typeface="Times New Roman"/>
              </a:rPr>
              <a:t>This</a:t>
            </a:r>
            <a:r>
              <a:rPr lang="tr-TR" sz="1000" b="1" dirty="0" smtClean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tr-TR" sz="1000" b="1" dirty="0" err="1" smtClean="0">
                <a:solidFill>
                  <a:srgbClr val="FF0000"/>
                </a:solidFill>
                <a:ea typeface="Calibri"/>
                <a:cs typeface="Times New Roman"/>
              </a:rPr>
              <a:t>part</a:t>
            </a:r>
            <a:r>
              <a:rPr lang="tr-TR" sz="1000" b="1" dirty="0" smtClean="0">
                <a:solidFill>
                  <a:srgbClr val="FF0000"/>
                </a:solidFill>
                <a:ea typeface="Calibri"/>
                <a:cs typeface="Times New Roman"/>
              </a:rPr>
              <a:t> has </a:t>
            </a:r>
            <a:r>
              <a:rPr lang="tr-TR" sz="1000" b="1" dirty="0" err="1" smtClean="0">
                <a:solidFill>
                  <a:srgbClr val="FF0000"/>
                </a:solidFill>
                <a:ea typeface="Calibri"/>
                <a:cs typeface="Times New Roman"/>
              </a:rPr>
              <a:t>no</a:t>
            </a:r>
            <a:r>
              <a:rPr lang="tr-TR" sz="1000" b="1" dirty="0" smtClean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tr-TR" sz="1000" b="1" dirty="0" err="1" smtClean="0">
                <a:solidFill>
                  <a:srgbClr val="FF0000"/>
                </a:solidFill>
                <a:ea typeface="Calibri"/>
                <a:cs typeface="Times New Roman"/>
              </a:rPr>
              <a:t>relation</a:t>
            </a:r>
            <a:r>
              <a:rPr lang="tr-TR" sz="1000" b="1" dirty="0" smtClean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tr-TR" sz="1000" b="1" dirty="0" err="1" smtClean="0">
                <a:solidFill>
                  <a:srgbClr val="FF0000"/>
                </a:solidFill>
                <a:ea typeface="Calibri"/>
                <a:cs typeface="Times New Roman"/>
              </a:rPr>
              <a:t>with</a:t>
            </a:r>
            <a:r>
              <a:rPr lang="tr-TR" sz="1000" b="1" dirty="0" smtClean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tr-TR" sz="1000" b="1" dirty="0" err="1" smtClean="0">
                <a:solidFill>
                  <a:srgbClr val="FF0000"/>
                </a:solidFill>
                <a:ea typeface="Calibri"/>
                <a:cs typeface="Times New Roman"/>
              </a:rPr>
              <a:t>hidden</a:t>
            </a:r>
            <a:r>
              <a:rPr lang="tr-TR" sz="1000" b="1" dirty="0" smtClean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tr-TR" sz="1000" b="1" dirty="0" err="1" smtClean="0">
                <a:solidFill>
                  <a:srgbClr val="FF0000"/>
                </a:solidFill>
                <a:ea typeface="Calibri"/>
                <a:cs typeface="Times New Roman"/>
              </a:rPr>
              <a:t>flexibility</a:t>
            </a:r>
            <a:r>
              <a:rPr lang="tr-TR" sz="1000" b="1" dirty="0" smtClean="0">
                <a:solidFill>
                  <a:srgbClr val="FF0000"/>
                </a:solidFill>
                <a:ea typeface="Calibri"/>
                <a:cs typeface="Times New Roman"/>
              </a:rPr>
              <a:t>, but it </a:t>
            </a:r>
            <a:r>
              <a:rPr lang="tr-TR" sz="1000" b="1" dirty="0" err="1" smtClean="0">
                <a:solidFill>
                  <a:srgbClr val="FF0000"/>
                </a:solidFill>
                <a:ea typeface="Calibri"/>
                <a:cs typeface="Times New Roman"/>
              </a:rPr>
              <a:t>investigates</a:t>
            </a:r>
            <a:r>
              <a:rPr lang="tr-TR" sz="1000" b="1" dirty="0" smtClean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tr-TR" sz="1000" b="1" dirty="0" err="1" smtClean="0">
                <a:solidFill>
                  <a:srgbClr val="FF0000"/>
                </a:solidFill>
                <a:ea typeface="Calibri"/>
                <a:cs typeface="Times New Roman"/>
              </a:rPr>
              <a:t>the</a:t>
            </a:r>
            <a:r>
              <a:rPr lang="tr-TR" sz="1000" b="1" dirty="0" smtClean="0">
                <a:solidFill>
                  <a:srgbClr val="FF0000"/>
                </a:solidFill>
                <a:ea typeface="Calibri"/>
                <a:cs typeface="Times New Roman"/>
              </a:rPr>
              <a:t> optimum </a:t>
            </a:r>
            <a:r>
              <a:rPr lang="tr-TR" sz="1000" b="1" dirty="0" err="1" smtClean="0">
                <a:solidFill>
                  <a:srgbClr val="FF0000"/>
                </a:solidFill>
                <a:ea typeface="Calibri"/>
                <a:cs typeface="Times New Roman"/>
              </a:rPr>
              <a:t>way</a:t>
            </a:r>
            <a:r>
              <a:rPr lang="tr-TR" sz="1000" b="1" dirty="0" smtClean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tr-TR" sz="1000" b="1" dirty="0" err="1" smtClean="0">
                <a:solidFill>
                  <a:srgbClr val="FF0000"/>
                </a:solidFill>
                <a:ea typeface="Calibri"/>
                <a:cs typeface="Times New Roman"/>
              </a:rPr>
              <a:t>to</a:t>
            </a:r>
            <a:r>
              <a:rPr lang="tr-TR" sz="1000" b="1" dirty="0" smtClean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tr-TR" sz="1000" b="1" dirty="0" err="1" smtClean="0">
                <a:solidFill>
                  <a:srgbClr val="FF0000"/>
                </a:solidFill>
                <a:ea typeface="Calibri"/>
                <a:cs typeface="Times New Roman"/>
              </a:rPr>
              <a:t>share</a:t>
            </a:r>
            <a:r>
              <a:rPr lang="tr-TR" sz="1000" b="1" dirty="0" smtClean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tr-TR" sz="1000" b="1" dirty="0" err="1" smtClean="0">
                <a:solidFill>
                  <a:srgbClr val="FF0000"/>
                </a:solidFill>
                <a:ea typeface="Calibri"/>
                <a:cs typeface="Times New Roman"/>
              </a:rPr>
              <a:t>excess</a:t>
            </a:r>
            <a:r>
              <a:rPr lang="tr-TR" sz="1000" b="1" dirty="0" smtClean="0">
                <a:solidFill>
                  <a:srgbClr val="FF0000"/>
                </a:solidFill>
                <a:ea typeface="Calibri"/>
                <a:cs typeface="Times New Roman"/>
              </a:rPr>
              <a:t> RE </a:t>
            </a:r>
            <a:r>
              <a:rPr lang="tr-TR" sz="1000" b="1" dirty="0" err="1" smtClean="0">
                <a:solidFill>
                  <a:srgbClr val="FF0000"/>
                </a:solidFill>
                <a:ea typeface="Calibri"/>
                <a:cs typeface="Times New Roman"/>
              </a:rPr>
              <a:t>between</a:t>
            </a:r>
            <a:r>
              <a:rPr lang="tr-TR" sz="1000" b="1" dirty="0" smtClean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tr-TR" sz="1000" b="1" dirty="0" err="1" smtClean="0">
                <a:solidFill>
                  <a:srgbClr val="FF0000"/>
                </a:solidFill>
                <a:ea typeface="Calibri"/>
                <a:cs typeface="Times New Roman"/>
              </a:rPr>
              <a:t>flexible</a:t>
            </a:r>
            <a:r>
              <a:rPr lang="tr-TR" sz="1000" b="1" dirty="0" smtClean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tr-TR" sz="1000" b="1" dirty="0" err="1" smtClean="0">
                <a:solidFill>
                  <a:srgbClr val="FF0000"/>
                </a:solidFill>
                <a:ea typeface="Calibri"/>
                <a:cs typeface="Times New Roman"/>
              </a:rPr>
              <a:t>loads</a:t>
            </a:r>
            <a:r>
              <a:rPr lang="tr-TR" sz="1000" b="1" dirty="0" smtClean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tr-TR" sz="1000" b="1" dirty="0" err="1" smtClean="0">
                <a:solidFill>
                  <a:srgbClr val="FF0000"/>
                </a:solidFill>
                <a:ea typeface="Calibri"/>
                <a:cs typeface="Times New Roman"/>
              </a:rPr>
              <a:t>considering</a:t>
            </a:r>
            <a:r>
              <a:rPr lang="tr-TR" sz="1000" b="1" dirty="0" smtClean="0">
                <a:solidFill>
                  <a:srgbClr val="FF0000"/>
                </a:solidFill>
                <a:ea typeface="Calibri"/>
                <a:cs typeface="Times New Roman"/>
              </a:rPr>
              <a:t> Market DR </a:t>
            </a:r>
            <a:r>
              <a:rPr lang="tr-TR" sz="1000" b="1" dirty="0" err="1" smtClean="0">
                <a:solidFill>
                  <a:srgbClr val="FF0000"/>
                </a:solidFill>
                <a:ea typeface="Calibri"/>
                <a:cs typeface="Times New Roman"/>
              </a:rPr>
              <a:t>with</a:t>
            </a:r>
            <a:r>
              <a:rPr lang="tr-TR" sz="1000" b="1" dirty="0" smtClean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tr-TR" sz="1000" b="1" dirty="0" err="1" smtClean="0">
                <a:solidFill>
                  <a:srgbClr val="FF0000"/>
                </a:solidFill>
                <a:ea typeface="Calibri"/>
                <a:cs typeface="Times New Roman"/>
              </a:rPr>
              <a:t>Physical</a:t>
            </a:r>
            <a:r>
              <a:rPr lang="tr-TR" sz="1000" b="1" dirty="0" smtClean="0">
                <a:solidFill>
                  <a:srgbClr val="FF0000"/>
                </a:solidFill>
                <a:ea typeface="Calibri"/>
                <a:cs typeface="Times New Roman"/>
              </a:rPr>
              <a:t> DR at </a:t>
            </a:r>
            <a:r>
              <a:rPr lang="tr-TR" sz="1000" b="1" dirty="0" err="1" smtClean="0">
                <a:solidFill>
                  <a:srgbClr val="FF0000"/>
                </a:solidFill>
                <a:ea typeface="Calibri"/>
                <a:cs typeface="Times New Roman"/>
              </a:rPr>
              <a:t>the</a:t>
            </a:r>
            <a:r>
              <a:rPr lang="tr-TR" sz="1000" b="1" dirty="0" smtClean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tr-TR" sz="1000" b="1" dirty="0" err="1" smtClean="0">
                <a:solidFill>
                  <a:srgbClr val="FF0000"/>
                </a:solidFill>
                <a:ea typeface="Calibri"/>
                <a:cs typeface="Times New Roman"/>
              </a:rPr>
              <a:t>same</a:t>
            </a:r>
            <a:r>
              <a:rPr lang="tr-TR" sz="1000" b="1" dirty="0" smtClean="0">
                <a:solidFill>
                  <a:srgbClr val="FF0000"/>
                </a:solidFill>
                <a:ea typeface="Calibri"/>
                <a:cs typeface="Times New Roman"/>
              </a:rPr>
              <a:t> time.</a:t>
            </a:r>
          </a:p>
          <a:p>
            <a:pPr marL="0" lvl="1">
              <a:lnSpc>
                <a:spcPct val="115000"/>
              </a:lnSpc>
            </a:pPr>
            <a:r>
              <a:rPr lang="tr-TR" sz="1000" i="1" dirty="0" err="1">
                <a:solidFill>
                  <a:srgbClr val="FF0000"/>
                </a:solidFill>
                <a:ea typeface="Calibri"/>
                <a:cs typeface="Times New Roman"/>
              </a:rPr>
              <a:t>The</a:t>
            </a:r>
            <a:r>
              <a:rPr lang="tr-TR" sz="1000" i="1" dirty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tr-TR" sz="1000" i="1" dirty="0" err="1">
                <a:solidFill>
                  <a:srgbClr val="FF0000"/>
                </a:solidFill>
                <a:ea typeface="Calibri"/>
                <a:cs typeface="Times New Roman"/>
              </a:rPr>
              <a:t>effect</a:t>
            </a:r>
            <a:r>
              <a:rPr lang="tr-TR" sz="1000" i="1" dirty="0">
                <a:solidFill>
                  <a:srgbClr val="FF0000"/>
                </a:solidFill>
                <a:ea typeface="Calibri"/>
                <a:cs typeface="Times New Roman"/>
              </a:rPr>
              <a:t> of </a:t>
            </a:r>
            <a:r>
              <a:rPr lang="tr-TR" sz="1000" i="1" dirty="0" err="1">
                <a:solidFill>
                  <a:srgbClr val="FF0000"/>
                </a:solidFill>
                <a:ea typeface="Calibri"/>
                <a:cs typeface="Times New Roman"/>
              </a:rPr>
              <a:t>simulation</a:t>
            </a:r>
            <a:r>
              <a:rPr lang="tr-TR" sz="1000" i="1" dirty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tr-TR" sz="1000" i="1" dirty="0" err="1">
                <a:solidFill>
                  <a:srgbClr val="FF0000"/>
                </a:solidFill>
                <a:ea typeface="Calibri"/>
                <a:cs typeface="Times New Roman"/>
              </a:rPr>
              <a:t>method</a:t>
            </a:r>
            <a:r>
              <a:rPr lang="tr-TR" sz="1000" i="1" dirty="0">
                <a:solidFill>
                  <a:srgbClr val="FF0000"/>
                </a:solidFill>
                <a:ea typeface="Calibri"/>
                <a:cs typeface="Times New Roman"/>
              </a:rPr>
              <a:t> on «</a:t>
            </a:r>
            <a:r>
              <a:rPr lang="tr-TR" sz="1000" i="1" dirty="0" err="1">
                <a:solidFill>
                  <a:srgbClr val="FF0000"/>
                </a:solidFill>
                <a:ea typeface="Calibri"/>
                <a:cs typeface="Times New Roman"/>
              </a:rPr>
              <a:t>flexibility</a:t>
            </a:r>
            <a:r>
              <a:rPr lang="tr-TR" sz="1000" i="1" dirty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tr-TR" sz="1000" i="1" dirty="0" err="1">
                <a:solidFill>
                  <a:srgbClr val="FF0000"/>
                </a:solidFill>
                <a:ea typeface="Calibri"/>
                <a:cs typeface="Times New Roman"/>
              </a:rPr>
              <a:t>deployment</a:t>
            </a:r>
            <a:r>
              <a:rPr lang="tr-TR" sz="1000" i="1" dirty="0">
                <a:solidFill>
                  <a:srgbClr val="FF0000"/>
                </a:solidFill>
                <a:ea typeface="Calibri"/>
                <a:cs typeface="Times New Roman"/>
              </a:rPr>
              <a:t>» in a MES </a:t>
            </a:r>
            <a:r>
              <a:rPr lang="tr-TR" sz="1000" i="1" dirty="0" err="1">
                <a:solidFill>
                  <a:srgbClr val="FF0000"/>
                </a:solidFill>
                <a:ea typeface="Calibri"/>
                <a:cs typeface="Times New Roman"/>
              </a:rPr>
              <a:t>with</a:t>
            </a:r>
            <a:r>
              <a:rPr lang="tr-TR" sz="1000" i="1" dirty="0">
                <a:solidFill>
                  <a:srgbClr val="FF0000"/>
                </a:solidFill>
                <a:ea typeface="Calibri"/>
                <a:cs typeface="Times New Roman"/>
              </a:rPr>
              <a:t> P2G &amp; P2H.</a:t>
            </a:r>
          </a:p>
          <a:p>
            <a:pPr marL="0" lvl="1">
              <a:lnSpc>
                <a:spcPct val="115000"/>
              </a:lnSpc>
            </a:pPr>
            <a:endParaRPr lang="en-GB" sz="1000" b="1" dirty="0">
              <a:solidFill>
                <a:srgbClr val="FF0000"/>
              </a:solidFill>
              <a:ea typeface="Calibri"/>
              <a:cs typeface="Times New Roman"/>
            </a:endParaRPr>
          </a:p>
        </p:txBody>
      </p:sp>
      <p:pic>
        <p:nvPicPr>
          <p:cNvPr id="2050" name="Picture 2" descr="C:\Users\Caner\Desktop\Multi-Energy-Systems-Thesis-Project\Mid-term Review\Figures\Flowchart2_case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631" y="1594390"/>
            <a:ext cx="4606287" cy="340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ikdörtgen 9"/>
          <p:cNvSpPr/>
          <p:nvPr/>
        </p:nvSpPr>
        <p:spPr>
          <a:xfrm>
            <a:off x="6116818" y="4477896"/>
            <a:ext cx="289542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/>
              <a:t>MES: Multi Energy </a:t>
            </a:r>
            <a:r>
              <a:rPr lang="en-GB" sz="900" dirty="0" smtClean="0"/>
              <a:t>System</a:t>
            </a:r>
            <a:endParaRPr lang="tr-TR" sz="900" dirty="0" smtClean="0"/>
          </a:p>
          <a:p>
            <a:r>
              <a:rPr lang="en-GB" sz="900" dirty="0" smtClean="0"/>
              <a:t>CEMS</a:t>
            </a:r>
            <a:r>
              <a:rPr lang="en-GB" sz="900" dirty="0"/>
              <a:t>: Community Energy Management </a:t>
            </a:r>
            <a:r>
              <a:rPr lang="en-GB" sz="900" dirty="0" smtClean="0"/>
              <a:t>System</a:t>
            </a:r>
            <a:endParaRPr lang="tr-TR" sz="900" dirty="0" smtClean="0"/>
          </a:p>
          <a:p>
            <a:r>
              <a:rPr lang="tr-TR" sz="900" dirty="0" smtClean="0"/>
              <a:t>OPF: Optimal </a:t>
            </a:r>
            <a:r>
              <a:rPr lang="tr-TR" sz="900" dirty="0" err="1" smtClean="0"/>
              <a:t>Power</a:t>
            </a:r>
            <a:r>
              <a:rPr lang="tr-TR" sz="900" dirty="0" smtClean="0"/>
              <a:t> </a:t>
            </a:r>
            <a:r>
              <a:rPr lang="tr-TR" sz="900" dirty="0" err="1" smtClean="0"/>
              <a:t>Flow</a:t>
            </a:r>
            <a:endParaRPr lang="en-GB" sz="900" dirty="0"/>
          </a:p>
        </p:txBody>
      </p:sp>
      <p:sp>
        <p:nvSpPr>
          <p:cNvPr id="7" name="Metin kutusu 6"/>
          <p:cNvSpPr txBox="1"/>
          <p:nvPr/>
        </p:nvSpPr>
        <p:spPr>
          <a:xfrm>
            <a:off x="-67217" y="-5810"/>
            <a:ext cx="1790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err="1" smtClean="0">
                <a:solidFill>
                  <a:srgbClr val="FF0000"/>
                </a:solidFill>
              </a:rPr>
              <a:t>About</a:t>
            </a:r>
            <a:r>
              <a:rPr lang="tr-TR" sz="1400" dirty="0" smtClean="0"/>
              <a:t> </a:t>
            </a:r>
            <a:r>
              <a:rPr lang="tr-TR" sz="1400" b="1" dirty="0" err="1" smtClean="0">
                <a:solidFill>
                  <a:srgbClr val="FF0000"/>
                </a:solidFill>
              </a:rPr>
              <a:t>Simulation</a:t>
            </a:r>
            <a:r>
              <a:rPr lang="tr-TR" sz="1400" b="1" dirty="0" smtClean="0">
                <a:solidFill>
                  <a:srgbClr val="FF0000"/>
                </a:solidFill>
              </a:rPr>
              <a:t> </a:t>
            </a:r>
            <a:r>
              <a:rPr lang="tr-TR" sz="1400" b="1" dirty="0" err="1" smtClean="0">
                <a:solidFill>
                  <a:srgbClr val="FF0000"/>
                </a:solidFill>
              </a:rPr>
              <a:t>method</a:t>
            </a:r>
            <a:endParaRPr lang="tr-TR" sz="1400" b="1" dirty="0" smtClean="0">
              <a:solidFill>
                <a:srgbClr val="FF0000"/>
              </a:solidFill>
            </a:endParaRPr>
          </a:p>
          <a:p>
            <a:r>
              <a:rPr lang="tr-TR" sz="1400" dirty="0" smtClean="0"/>
              <a:t>(</a:t>
            </a:r>
            <a:r>
              <a:rPr lang="tr-TR" sz="1400" dirty="0" err="1" smtClean="0"/>
              <a:t>Co</a:t>
            </a:r>
            <a:r>
              <a:rPr lang="tr-TR" sz="1400" dirty="0" smtClean="0"/>
              <a:t>-sim/ </a:t>
            </a:r>
            <a:r>
              <a:rPr lang="tr-TR" sz="1400" dirty="0" err="1" smtClean="0"/>
              <a:t>Energysim</a:t>
            </a:r>
            <a:r>
              <a:rPr lang="tr-TR" sz="1400" dirty="0" smtClean="0"/>
              <a:t>)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71429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63106" y="587664"/>
            <a:ext cx="7106464" cy="1386752"/>
          </a:xfrm>
        </p:spPr>
        <p:txBody>
          <a:bodyPr>
            <a:normAutofit fontScale="5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tr-TR" sz="2000" dirty="0" err="1"/>
              <a:t>Pandapower</a:t>
            </a:r>
            <a:endParaRPr lang="tr-TR" sz="2000" dirty="0"/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tr-TR" sz="1600" dirty="0" err="1" smtClean="0"/>
              <a:t>To</a:t>
            </a:r>
            <a:r>
              <a:rPr lang="tr-TR" sz="1600" dirty="0" smtClean="0"/>
              <a:t> </a:t>
            </a:r>
            <a:r>
              <a:rPr lang="tr-TR" sz="1600" dirty="0" err="1" smtClean="0"/>
              <a:t>solve</a:t>
            </a:r>
            <a:r>
              <a:rPr lang="tr-TR" sz="1600" dirty="0" smtClean="0"/>
              <a:t> optimal </a:t>
            </a:r>
            <a:r>
              <a:rPr lang="tr-TR" sz="1600" dirty="0" err="1"/>
              <a:t>power</a:t>
            </a:r>
            <a:r>
              <a:rPr lang="tr-TR" sz="1600" dirty="0"/>
              <a:t> </a:t>
            </a:r>
            <a:r>
              <a:rPr lang="tr-TR" sz="1600" dirty="0" err="1" smtClean="0"/>
              <a:t>flow</a:t>
            </a:r>
            <a:r>
              <a:rPr lang="tr-TR" sz="1600" dirty="0" smtClean="0"/>
              <a:t> problem </a:t>
            </a:r>
            <a:r>
              <a:rPr lang="tr-TR" sz="1600" dirty="0" err="1" smtClean="0"/>
              <a:t>and</a:t>
            </a:r>
            <a:r>
              <a:rPr lang="tr-TR" sz="1600" dirty="0" smtClean="0"/>
              <a:t> </a:t>
            </a:r>
            <a:r>
              <a:rPr lang="tr-TR" sz="1600" dirty="0" err="1" smtClean="0"/>
              <a:t>manage</a:t>
            </a:r>
            <a:r>
              <a:rPr lang="tr-TR" sz="1600" dirty="0" smtClean="0"/>
              <a:t> MES</a:t>
            </a:r>
            <a:endParaRPr lang="tr-TR" sz="1600" dirty="0"/>
          </a:p>
          <a:p>
            <a:pPr marL="457200" indent="-457200">
              <a:buFont typeface="+mj-lt"/>
              <a:buAutoNum type="arabicPeriod"/>
            </a:pPr>
            <a:endParaRPr lang="tr-TR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tr-TR" sz="2000" dirty="0" err="1" smtClean="0"/>
              <a:t>OpenModelica</a:t>
            </a:r>
            <a:endParaRPr lang="tr-TR" sz="2000" dirty="0" smtClean="0"/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tr-TR" sz="1600" dirty="0" err="1" smtClean="0"/>
              <a:t>For</a:t>
            </a:r>
            <a:r>
              <a:rPr lang="tr-TR" sz="1600" dirty="0" smtClean="0"/>
              <a:t> </a:t>
            </a:r>
            <a:r>
              <a:rPr lang="tr-TR" sz="1600" dirty="0" err="1" smtClean="0"/>
              <a:t>fast</a:t>
            </a:r>
            <a:r>
              <a:rPr lang="tr-TR" sz="1600" dirty="0" smtClean="0"/>
              <a:t> </a:t>
            </a:r>
            <a:r>
              <a:rPr lang="tr-TR" sz="1600" dirty="0" err="1" smtClean="0"/>
              <a:t>simulation</a:t>
            </a:r>
            <a:r>
              <a:rPr lang="tr-TR" sz="1600" dirty="0" smtClean="0"/>
              <a:t> of </a:t>
            </a:r>
            <a:r>
              <a:rPr lang="tr-TR" sz="1600" dirty="0" err="1" smtClean="0"/>
              <a:t>complex</a:t>
            </a:r>
            <a:r>
              <a:rPr lang="tr-TR" sz="1600" dirty="0" smtClean="0"/>
              <a:t> </a:t>
            </a:r>
            <a:r>
              <a:rPr lang="tr-TR" sz="1600" dirty="0" err="1" smtClean="0"/>
              <a:t>dynamics</a:t>
            </a:r>
            <a:r>
              <a:rPr lang="tr-TR" sz="1600" dirty="0" smtClean="0"/>
              <a:t> </a:t>
            </a:r>
            <a:r>
              <a:rPr lang="tr-TR" sz="1600" dirty="0" err="1" smtClean="0"/>
              <a:t>from</a:t>
            </a:r>
            <a:r>
              <a:rPr lang="tr-TR" sz="1600" dirty="0" smtClean="0"/>
              <a:t> </a:t>
            </a:r>
            <a:r>
              <a:rPr lang="tr-TR" sz="1600" dirty="0" err="1" smtClean="0"/>
              <a:t>different</a:t>
            </a:r>
            <a:r>
              <a:rPr lang="tr-TR" sz="1600" dirty="0" smtClean="0"/>
              <a:t> </a:t>
            </a:r>
            <a:r>
              <a:rPr lang="tr-TR" sz="1600" dirty="0" err="1" smtClean="0"/>
              <a:t>energy</a:t>
            </a:r>
            <a:r>
              <a:rPr lang="tr-TR" sz="1600" dirty="0" smtClean="0"/>
              <a:t> </a:t>
            </a:r>
            <a:r>
              <a:rPr lang="tr-TR" sz="1600" dirty="0" err="1" smtClean="0"/>
              <a:t>domains</a:t>
            </a:r>
            <a:r>
              <a:rPr lang="tr-TR" sz="1600" dirty="0" smtClean="0"/>
              <a:t>, </a:t>
            </a:r>
            <a:r>
              <a:rPr lang="tr-TR" sz="1600" dirty="0" err="1" smtClean="0"/>
              <a:t>using</a:t>
            </a:r>
            <a:r>
              <a:rPr lang="tr-TR" sz="1600" dirty="0" smtClean="0"/>
              <a:t> </a:t>
            </a:r>
            <a:r>
              <a:rPr lang="tr-TR" sz="1600" dirty="0" err="1" smtClean="0"/>
              <a:t>object-oriented</a:t>
            </a:r>
            <a:r>
              <a:rPr lang="tr-TR" sz="1600" dirty="0" smtClean="0"/>
              <a:t> </a:t>
            </a:r>
            <a:r>
              <a:rPr lang="tr-TR" sz="1600" dirty="0" err="1" smtClean="0"/>
              <a:t>programming</a:t>
            </a:r>
            <a:r>
              <a:rPr lang="tr-TR" sz="1600" dirty="0" smtClean="0"/>
              <a:t> </a:t>
            </a:r>
            <a:r>
              <a:rPr lang="tr-TR" sz="1600" dirty="0" err="1" smtClean="0"/>
              <a:t>language</a:t>
            </a:r>
            <a:endParaRPr lang="tr-TR" sz="1600" dirty="0" smtClean="0"/>
          </a:p>
          <a:p>
            <a:pPr marL="400050" lvl="1" indent="0">
              <a:buNone/>
            </a:pPr>
            <a:endParaRPr lang="tr-TR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tr-TR" sz="2000" dirty="0" err="1" smtClean="0"/>
              <a:t>Energysim</a:t>
            </a:r>
            <a:r>
              <a:rPr lang="tr-TR" sz="2000" dirty="0" smtClean="0"/>
              <a:t> (</a:t>
            </a:r>
            <a:r>
              <a:rPr lang="tr-TR" sz="2000" dirty="0" err="1" smtClean="0"/>
              <a:t>Co-simulation</a:t>
            </a:r>
            <a:r>
              <a:rPr lang="tr-TR" sz="2000" dirty="0" smtClean="0"/>
              <a:t>)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tr-TR" sz="1600" dirty="0" err="1" smtClean="0"/>
              <a:t>Allows</a:t>
            </a:r>
            <a:r>
              <a:rPr lang="tr-TR" sz="1600" dirty="0" smtClean="0"/>
              <a:t> </a:t>
            </a:r>
            <a:r>
              <a:rPr lang="tr-TR" sz="1600" dirty="0" err="1" smtClean="0"/>
              <a:t>to</a:t>
            </a:r>
            <a:r>
              <a:rPr lang="tr-TR" sz="1600" dirty="0" smtClean="0"/>
              <a:t> </a:t>
            </a:r>
            <a:r>
              <a:rPr lang="tr-TR" sz="1600" dirty="0" err="1" smtClean="0"/>
              <a:t>implement</a:t>
            </a:r>
            <a:r>
              <a:rPr lang="tr-TR" sz="1600" dirty="0" smtClean="0"/>
              <a:t> </a:t>
            </a:r>
            <a:r>
              <a:rPr lang="tr-TR" sz="1600" dirty="0" err="1" smtClean="0"/>
              <a:t>complex</a:t>
            </a:r>
            <a:r>
              <a:rPr lang="tr-TR" sz="1600" dirty="0" smtClean="0"/>
              <a:t> </a:t>
            </a:r>
            <a:r>
              <a:rPr lang="tr-TR" sz="1600" dirty="0" err="1" smtClean="0"/>
              <a:t>simulations</a:t>
            </a:r>
            <a:r>
              <a:rPr lang="tr-TR" sz="1600" dirty="0" smtClean="0"/>
              <a:t> </a:t>
            </a:r>
            <a:r>
              <a:rPr lang="tr-TR" sz="1600" dirty="0" err="1" smtClean="0"/>
              <a:t>with</a:t>
            </a:r>
            <a:r>
              <a:rPr lang="tr-TR" sz="1600" dirty="0" smtClean="0"/>
              <a:t> r</a:t>
            </a:r>
            <a:r>
              <a:rPr lang="en-GB" sz="1600" dirty="0" smtClean="0"/>
              <a:t>educe</a:t>
            </a:r>
            <a:r>
              <a:rPr lang="tr-TR" sz="1600" dirty="0" smtClean="0"/>
              <a:t>d</a:t>
            </a:r>
            <a:r>
              <a:rPr lang="en-GB" sz="1600" dirty="0" smtClean="0"/>
              <a:t> </a:t>
            </a:r>
            <a:r>
              <a:rPr lang="en-GB" sz="1600" dirty="0"/>
              <a:t>computational </a:t>
            </a:r>
            <a:r>
              <a:rPr lang="en-GB" sz="1600" dirty="0" smtClean="0"/>
              <a:t>burden</a:t>
            </a:r>
            <a:r>
              <a:rPr lang="tr-TR" sz="1600" dirty="0" smtClean="0"/>
              <a:t> </a:t>
            </a:r>
            <a:r>
              <a:rPr lang="tr-TR" sz="1600" dirty="0" err="1" smtClean="0"/>
              <a:t>by</a:t>
            </a:r>
            <a:r>
              <a:rPr lang="tr-TR" sz="1600" dirty="0" smtClean="0"/>
              <a:t> </a:t>
            </a:r>
            <a:r>
              <a:rPr lang="tr-TR" sz="1600" dirty="0" err="1" smtClean="0"/>
              <a:t>using</a:t>
            </a:r>
            <a:r>
              <a:rPr lang="tr-TR" sz="1600" dirty="0" smtClean="0"/>
              <a:t> </a:t>
            </a:r>
            <a:r>
              <a:rPr lang="tr-TR" sz="1600" dirty="0" err="1" smtClean="0"/>
              <a:t>only</a:t>
            </a:r>
            <a:r>
              <a:rPr lang="tr-TR" sz="1600" dirty="0" smtClean="0"/>
              <a:t> </a:t>
            </a:r>
            <a:r>
              <a:rPr lang="tr-TR" sz="1600" dirty="0" err="1" smtClean="0"/>
              <a:t>necessary</a:t>
            </a:r>
            <a:r>
              <a:rPr lang="tr-TR" sz="1600" dirty="0" smtClean="0"/>
              <a:t> I/</a:t>
            </a:r>
            <a:r>
              <a:rPr lang="tr-TR" sz="1600" dirty="0" err="1" smtClean="0"/>
              <a:t>O’s</a:t>
            </a:r>
            <a:endParaRPr lang="en-GB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71364BAC-A414-45C3-BE6E-5D7FE0719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091" y="-111484"/>
            <a:ext cx="7380894" cy="857250"/>
          </a:xfrm>
        </p:spPr>
        <p:txBody>
          <a:bodyPr>
            <a:noAutofit/>
          </a:bodyPr>
          <a:lstStyle/>
          <a:p>
            <a:r>
              <a:rPr lang="tr-TR" sz="3200" dirty="0" err="1" smtClean="0"/>
              <a:t>Simulation</a:t>
            </a:r>
            <a:r>
              <a:rPr lang="tr-TR" sz="3200" dirty="0" smtClean="0"/>
              <a:t> Tools</a:t>
            </a:r>
            <a:endParaRPr lang="en-US" sz="3200" dirty="0"/>
          </a:p>
        </p:txBody>
      </p:sp>
      <p:sp>
        <p:nvSpPr>
          <p:cNvPr id="5" name="Dikdörtgen 4"/>
          <p:cNvSpPr/>
          <p:nvPr/>
        </p:nvSpPr>
        <p:spPr>
          <a:xfrm>
            <a:off x="6549390" y="4597578"/>
            <a:ext cx="221085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900" dirty="0" smtClean="0"/>
              <a:t>I/O: </a:t>
            </a:r>
            <a:r>
              <a:rPr lang="tr-TR" sz="900" dirty="0" err="1" smtClean="0"/>
              <a:t>Input</a:t>
            </a:r>
            <a:r>
              <a:rPr lang="tr-TR" sz="900" dirty="0" smtClean="0"/>
              <a:t>/</a:t>
            </a:r>
            <a:r>
              <a:rPr lang="tr-TR" sz="900" dirty="0" err="1" smtClean="0"/>
              <a:t>Output</a:t>
            </a:r>
            <a:endParaRPr lang="tr-TR" sz="900" dirty="0" smtClean="0"/>
          </a:p>
          <a:p>
            <a:r>
              <a:rPr lang="tr-TR" sz="900" dirty="0" smtClean="0"/>
              <a:t>FMU: </a:t>
            </a:r>
            <a:r>
              <a:rPr lang="tr-TR" sz="900" dirty="0" err="1" smtClean="0"/>
              <a:t>Functional</a:t>
            </a:r>
            <a:r>
              <a:rPr lang="tr-TR" sz="900" dirty="0" smtClean="0"/>
              <a:t> </a:t>
            </a:r>
            <a:r>
              <a:rPr lang="tr-TR" sz="900" dirty="0" err="1" smtClean="0"/>
              <a:t>Mock-up</a:t>
            </a:r>
            <a:r>
              <a:rPr lang="tr-TR" sz="900" dirty="0" smtClean="0"/>
              <a:t> </a:t>
            </a:r>
            <a:r>
              <a:rPr lang="tr-TR" sz="900" dirty="0" err="1" smtClean="0"/>
              <a:t>Unit</a:t>
            </a:r>
            <a:endParaRPr lang="tr-TR" sz="900" dirty="0" smtClean="0"/>
          </a:p>
          <a:p>
            <a:r>
              <a:rPr lang="tr-TR" sz="900" dirty="0" smtClean="0"/>
              <a:t>OPF: Optimal </a:t>
            </a:r>
            <a:r>
              <a:rPr lang="tr-TR" sz="900" dirty="0" err="1" smtClean="0"/>
              <a:t>Power</a:t>
            </a:r>
            <a:r>
              <a:rPr lang="tr-TR" sz="900" dirty="0" smtClean="0"/>
              <a:t> </a:t>
            </a:r>
            <a:r>
              <a:rPr lang="tr-TR" sz="900" dirty="0" err="1" smtClean="0"/>
              <a:t>Flow</a:t>
            </a:r>
            <a:endParaRPr lang="en-GB" sz="9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091" y="2230193"/>
            <a:ext cx="4364609" cy="2367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Metin kutusu 1"/>
          <p:cNvSpPr txBox="1"/>
          <p:nvPr/>
        </p:nvSpPr>
        <p:spPr>
          <a:xfrm>
            <a:off x="0" y="106680"/>
            <a:ext cx="15520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err="1" smtClean="0"/>
              <a:t>Having</a:t>
            </a:r>
            <a:r>
              <a:rPr lang="tr-TR" sz="1200" dirty="0" smtClean="0"/>
              <a:t> </a:t>
            </a:r>
            <a:r>
              <a:rPr lang="tr-TR" sz="1200" dirty="0" err="1" smtClean="0"/>
              <a:t>explained</a:t>
            </a:r>
            <a:r>
              <a:rPr lang="tr-TR" sz="1200" dirty="0" smtClean="0"/>
              <a:t> </a:t>
            </a:r>
            <a:r>
              <a:rPr lang="tr-TR" sz="1200" dirty="0" err="1" smtClean="0"/>
              <a:t>my</a:t>
            </a:r>
            <a:r>
              <a:rPr lang="tr-TR" sz="1200" dirty="0" smtClean="0"/>
              <a:t> model, I had </a:t>
            </a:r>
            <a:r>
              <a:rPr lang="tr-TR" sz="1200" dirty="0" err="1" smtClean="0"/>
              <a:t>to</a:t>
            </a:r>
            <a:r>
              <a:rPr lang="tr-TR" sz="1200" dirty="0" smtClean="0"/>
              <a:t> </a:t>
            </a:r>
            <a:r>
              <a:rPr lang="tr-TR" sz="1200" dirty="0" err="1" smtClean="0"/>
              <a:t>combine</a:t>
            </a:r>
            <a:r>
              <a:rPr lang="tr-TR" sz="1200" dirty="0" smtClean="0"/>
              <a:t> </a:t>
            </a:r>
            <a:r>
              <a:rPr lang="tr-TR" sz="1200" dirty="0" err="1" smtClean="0"/>
              <a:t>all</a:t>
            </a:r>
            <a:r>
              <a:rPr lang="tr-TR" sz="1200" dirty="0" smtClean="0"/>
              <a:t> </a:t>
            </a:r>
            <a:r>
              <a:rPr lang="tr-TR" sz="1200" dirty="0" err="1" smtClean="0"/>
              <a:t>agents</a:t>
            </a:r>
            <a:r>
              <a:rPr lang="tr-TR" sz="1200" dirty="0" smtClean="0"/>
              <a:t> in </a:t>
            </a:r>
            <a:r>
              <a:rPr lang="tr-TR" sz="1200" dirty="0" err="1" smtClean="0"/>
              <a:t>one</a:t>
            </a:r>
            <a:r>
              <a:rPr lang="tr-TR" sz="1200" dirty="0" smtClean="0"/>
              <a:t> </a:t>
            </a:r>
            <a:r>
              <a:rPr lang="tr-TR" sz="1200" dirty="0" err="1" smtClean="0"/>
              <a:t>environment</a:t>
            </a:r>
            <a:r>
              <a:rPr lang="tr-TR" sz="1200" dirty="0" smtClean="0"/>
              <a:t> in </a:t>
            </a:r>
            <a:r>
              <a:rPr lang="tr-TR" sz="1200" dirty="0" err="1" smtClean="0"/>
              <a:t>order</a:t>
            </a:r>
            <a:r>
              <a:rPr lang="tr-TR" sz="1200" dirty="0" smtClean="0"/>
              <a:t> </a:t>
            </a:r>
            <a:r>
              <a:rPr lang="tr-TR" sz="1200" dirty="0" err="1" smtClean="0"/>
              <a:t>to</a:t>
            </a:r>
            <a:r>
              <a:rPr lang="tr-TR" sz="1200" dirty="0" smtClean="0"/>
              <a:t> (</a:t>
            </a:r>
            <a:r>
              <a:rPr lang="tr-TR" sz="1200" dirty="0" err="1" smtClean="0"/>
              <a:t>simulate</a:t>
            </a:r>
            <a:r>
              <a:rPr lang="tr-TR" sz="1200" dirty="0" smtClean="0"/>
              <a:t>) </a:t>
            </a:r>
            <a:r>
              <a:rPr lang="tr-TR" sz="1200" dirty="0" err="1" smtClean="0"/>
              <a:t>investigate</a:t>
            </a:r>
            <a:r>
              <a:rPr lang="tr-TR" sz="1200" dirty="0" smtClean="0"/>
              <a:t> </a:t>
            </a:r>
            <a:r>
              <a:rPr lang="tr-TR" sz="1200" dirty="0" err="1" smtClean="0"/>
              <a:t>the</a:t>
            </a:r>
            <a:r>
              <a:rPr lang="tr-TR" sz="1200" dirty="0" smtClean="0"/>
              <a:t> </a:t>
            </a:r>
            <a:r>
              <a:rPr lang="tr-TR" sz="1200" dirty="0" err="1" smtClean="0"/>
              <a:t>flexibility</a:t>
            </a:r>
            <a:r>
              <a:rPr lang="tr-TR" sz="1200" dirty="0" smtClean="0"/>
              <a:t> service of </a:t>
            </a:r>
            <a:r>
              <a:rPr lang="tr-TR" sz="1200" dirty="0" err="1" smtClean="0"/>
              <a:t>the</a:t>
            </a:r>
            <a:r>
              <a:rPr lang="tr-TR" sz="1200" dirty="0" smtClean="0"/>
              <a:t> </a:t>
            </a:r>
            <a:r>
              <a:rPr lang="tr-TR" sz="1200" dirty="0" err="1" smtClean="0"/>
              <a:t>device</a:t>
            </a:r>
            <a:r>
              <a:rPr lang="tr-TR" sz="1200" dirty="0" smtClean="0"/>
              <a:t> </a:t>
            </a:r>
            <a:r>
              <a:rPr lang="tr-TR" sz="1200" dirty="0" err="1" smtClean="0"/>
              <a:t>within</a:t>
            </a:r>
            <a:r>
              <a:rPr lang="tr-TR" sz="1200" dirty="0" smtClean="0"/>
              <a:t> a MES </a:t>
            </a:r>
            <a:r>
              <a:rPr lang="tr-TR" sz="1200" dirty="0" err="1" smtClean="0"/>
              <a:t>with</a:t>
            </a:r>
            <a:r>
              <a:rPr lang="tr-TR" sz="1200" dirty="0" smtClean="0"/>
              <a:t> RES. </a:t>
            </a:r>
            <a:r>
              <a:rPr lang="tr-TR" sz="1200" dirty="0" err="1" smtClean="0"/>
              <a:t>Pandapower</a:t>
            </a:r>
            <a:r>
              <a:rPr lang="tr-TR" sz="1200" dirty="0" smtClean="0"/>
              <a:t> is </a:t>
            </a:r>
            <a:r>
              <a:rPr lang="tr-TR" sz="1200" dirty="0" err="1" smtClean="0"/>
              <a:t>responsible</a:t>
            </a:r>
            <a:r>
              <a:rPr lang="tr-TR" sz="1200" dirty="0" smtClean="0"/>
              <a:t> </a:t>
            </a:r>
            <a:r>
              <a:rPr lang="tr-TR" sz="1200" dirty="0" err="1" smtClean="0"/>
              <a:t>for</a:t>
            </a:r>
            <a:r>
              <a:rPr lang="tr-TR" sz="1200" dirty="0" smtClean="0"/>
              <a:t> </a:t>
            </a:r>
            <a:r>
              <a:rPr lang="tr-TR" sz="1200" dirty="0" err="1" smtClean="0"/>
              <a:t>the</a:t>
            </a:r>
            <a:r>
              <a:rPr lang="tr-TR" sz="1200" dirty="0" smtClean="0"/>
              <a:t> </a:t>
            </a:r>
            <a:r>
              <a:rPr lang="tr-TR" sz="1200" dirty="0" err="1" smtClean="0"/>
              <a:t>management</a:t>
            </a:r>
            <a:r>
              <a:rPr lang="tr-TR" sz="1200" dirty="0" smtClean="0"/>
              <a:t> of MES. </a:t>
            </a:r>
            <a:r>
              <a:rPr lang="tr-TR" sz="1200" dirty="0" err="1" smtClean="0"/>
              <a:t>Energysim</a:t>
            </a:r>
            <a:r>
              <a:rPr lang="tr-TR" sz="1200" dirty="0" smtClean="0"/>
              <a:t> </a:t>
            </a:r>
            <a:r>
              <a:rPr lang="tr-TR" sz="1200" dirty="0" err="1" smtClean="0"/>
              <a:t>allows</a:t>
            </a:r>
            <a:r>
              <a:rPr lang="tr-TR" sz="1200" dirty="0" smtClean="0"/>
              <a:t> me </a:t>
            </a:r>
            <a:r>
              <a:rPr lang="tr-TR" sz="1200" dirty="0" err="1" smtClean="0"/>
              <a:t>to</a:t>
            </a:r>
            <a:r>
              <a:rPr lang="tr-TR" sz="1200" dirty="0" smtClean="0"/>
              <a:t> </a:t>
            </a:r>
            <a:r>
              <a:rPr lang="tr-TR" sz="1200" dirty="0" err="1" smtClean="0"/>
              <a:t>combine</a:t>
            </a:r>
            <a:r>
              <a:rPr lang="tr-TR" sz="1200" dirty="0" smtClean="0"/>
              <a:t> </a:t>
            </a:r>
            <a:r>
              <a:rPr lang="tr-TR" sz="1200" dirty="0" err="1" smtClean="0"/>
              <a:t>all</a:t>
            </a:r>
            <a:r>
              <a:rPr lang="tr-TR" sz="1200" dirty="0" smtClean="0"/>
              <a:t> </a:t>
            </a:r>
            <a:r>
              <a:rPr lang="tr-TR" sz="1200" dirty="0" err="1" smtClean="0"/>
              <a:t>models</a:t>
            </a:r>
            <a:r>
              <a:rPr lang="tr-TR" sz="1200" dirty="0" smtClean="0"/>
              <a:t> </a:t>
            </a:r>
            <a:r>
              <a:rPr lang="tr-TR" sz="1200" dirty="0" err="1" smtClean="0"/>
              <a:t>and</a:t>
            </a:r>
            <a:r>
              <a:rPr lang="tr-TR" sz="1200" dirty="0" smtClean="0"/>
              <a:t> </a:t>
            </a:r>
            <a:r>
              <a:rPr lang="tr-TR" sz="1200" dirty="0" err="1" smtClean="0"/>
              <a:t>implement</a:t>
            </a:r>
            <a:r>
              <a:rPr lang="tr-TR" sz="1200" dirty="0" smtClean="0"/>
              <a:t> </a:t>
            </a:r>
            <a:r>
              <a:rPr lang="tr-TR" sz="1200" dirty="0" err="1" smtClean="0"/>
              <a:t>complex</a:t>
            </a:r>
            <a:r>
              <a:rPr lang="tr-TR" sz="1200" dirty="0" smtClean="0"/>
              <a:t> </a:t>
            </a:r>
            <a:r>
              <a:rPr lang="tr-TR" sz="1200" dirty="0" err="1" smtClean="0"/>
              <a:t>simulation</a:t>
            </a:r>
            <a:r>
              <a:rPr lang="tr-TR" sz="1200" dirty="0" smtClean="0"/>
              <a:t> in a </a:t>
            </a:r>
            <a:r>
              <a:rPr lang="tr-TR" sz="1200" dirty="0" err="1" smtClean="0"/>
              <a:t>relatively</a:t>
            </a:r>
            <a:r>
              <a:rPr lang="tr-TR" sz="1200" dirty="0" smtClean="0"/>
              <a:t> </a:t>
            </a:r>
            <a:r>
              <a:rPr lang="tr-TR" sz="1200" dirty="0" err="1" smtClean="0"/>
              <a:t>simple</a:t>
            </a:r>
            <a:r>
              <a:rPr lang="tr-TR" sz="1200" dirty="0" smtClean="0"/>
              <a:t> </a:t>
            </a:r>
            <a:r>
              <a:rPr lang="tr-TR" sz="1200" dirty="0" err="1" smtClean="0"/>
              <a:t>way</a:t>
            </a:r>
            <a:r>
              <a:rPr lang="tr-TR" sz="1200" dirty="0" smtClean="0"/>
              <a:t> </a:t>
            </a:r>
            <a:r>
              <a:rPr lang="tr-TR" sz="1200" dirty="0" err="1" smtClean="0"/>
              <a:t>by</a:t>
            </a:r>
            <a:r>
              <a:rPr lang="tr-TR" sz="1200" dirty="0" smtClean="0"/>
              <a:t> </a:t>
            </a:r>
            <a:r>
              <a:rPr lang="tr-TR" sz="1200" dirty="0" err="1" smtClean="0"/>
              <a:t>only</a:t>
            </a:r>
            <a:r>
              <a:rPr lang="tr-TR" sz="1200" dirty="0" smtClean="0"/>
              <a:t> </a:t>
            </a:r>
            <a:r>
              <a:rPr lang="tr-TR" sz="1200" dirty="0" err="1" smtClean="0"/>
              <a:t>using</a:t>
            </a:r>
            <a:r>
              <a:rPr lang="tr-TR" sz="1200" dirty="0" smtClean="0"/>
              <a:t> </a:t>
            </a:r>
            <a:r>
              <a:rPr lang="tr-TR" sz="1200" dirty="0" err="1" smtClean="0"/>
              <a:t>necessary</a:t>
            </a:r>
            <a:r>
              <a:rPr lang="tr-TR" sz="1200" dirty="0" smtClean="0"/>
              <a:t> i/o.  </a:t>
            </a:r>
            <a:endParaRPr lang="en-GB" sz="1200" dirty="0"/>
          </a:p>
        </p:txBody>
      </p:sp>
      <p:pic>
        <p:nvPicPr>
          <p:cNvPr id="6" name="Picture 2" descr="C:\Users\Caner\Desktop\co-sim timestep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339" y="2743208"/>
            <a:ext cx="2851905" cy="109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74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95466" y="-43622"/>
            <a:ext cx="6626514" cy="605790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Power-to-Gas</a:t>
            </a:r>
            <a:r>
              <a:rPr lang="tr-TR" dirty="0" smtClean="0"/>
              <a:t> Model</a:t>
            </a:r>
            <a:endParaRPr lang="en-GB" dirty="0"/>
          </a:p>
        </p:txBody>
      </p:sp>
      <p:sp>
        <p:nvSpPr>
          <p:cNvPr id="6" name="Metin kutusu 5"/>
          <p:cNvSpPr txBox="1"/>
          <p:nvPr/>
        </p:nvSpPr>
        <p:spPr>
          <a:xfrm>
            <a:off x="1763106" y="3866814"/>
            <a:ext cx="67796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b="1" i="1" dirty="0" smtClean="0"/>
              <a:t>Storage</a:t>
            </a:r>
            <a:r>
              <a:rPr lang="tr-TR" sz="1400" b="1" dirty="0" smtClean="0"/>
              <a:t>,</a:t>
            </a:r>
            <a:r>
              <a:rPr lang="en-GB" sz="1400" dirty="0" smtClean="0"/>
              <a:t> </a:t>
            </a:r>
            <a:r>
              <a:rPr lang="tr-TR" sz="1400" dirty="0" err="1" smtClean="0"/>
              <a:t>calculates</a:t>
            </a:r>
            <a:r>
              <a:rPr lang="tr-TR" sz="1400" dirty="0" smtClean="0"/>
              <a:t> </a:t>
            </a:r>
            <a:r>
              <a:rPr lang="tr-TR" sz="1400" dirty="0" err="1" smtClean="0"/>
              <a:t>energy</a:t>
            </a:r>
            <a:r>
              <a:rPr lang="tr-TR" sz="1400" dirty="0" smtClean="0"/>
              <a:t> </a:t>
            </a:r>
            <a:r>
              <a:rPr lang="tr-TR" sz="1400" dirty="0" err="1" smtClean="0"/>
              <a:t>stored</a:t>
            </a:r>
            <a:endParaRPr lang="tr-T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b="1" dirty="0" err="1" smtClean="0"/>
              <a:t>Electrolyser</a:t>
            </a:r>
            <a:r>
              <a:rPr lang="tr-TR" sz="1400" b="1" dirty="0" smtClean="0"/>
              <a:t>,</a:t>
            </a:r>
            <a:r>
              <a:rPr lang="en-GB" sz="1400" dirty="0" smtClean="0"/>
              <a:t> calculate</a:t>
            </a:r>
            <a:r>
              <a:rPr lang="tr-TR" sz="1400" dirty="0" smtClean="0"/>
              <a:t>s</a:t>
            </a:r>
            <a:r>
              <a:rPr lang="en-GB" sz="1400" dirty="0" smtClean="0"/>
              <a:t> </a:t>
            </a:r>
            <a:r>
              <a:rPr lang="tr-TR" sz="1400" dirty="0" err="1" smtClean="0"/>
              <a:t>electrical</a:t>
            </a:r>
            <a:r>
              <a:rPr lang="en-GB" sz="1400" dirty="0" smtClean="0"/>
              <a:t> power consumed</a:t>
            </a:r>
            <a:r>
              <a:rPr lang="tr-TR" sz="1400" dirty="0" smtClean="0"/>
              <a:t> </a:t>
            </a:r>
            <a:r>
              <a:rPr lang="tr-TR" sz="1400" dirty="0" err="1" smtClean="0"/>
              <a:t>and</a:t>
            </a:r>
            <a:r>
              <a:rPr lang="tr-TR" sz="1400" dirty="0" smtClean="0"/>
              <a:t> H</a:t>
            </a:r>
            <a:r>
              <a:rPr lang="tr-TR" sz="1400" baseline="-25000" dirty="0" smtClean="0"/>
              <a:t>2 </a:t>
            </a:r>
            <a:r>
              <a:rPr lang="tr-TR" sz="1400" dirty="0" err="1" smtClean="0"/>
              <a:t>flow</a:t>
            </a:r>
            <a:r>
              <a:rPr lang="tr-TR" sz="1400" dirty="0" smtClean="0"/>
              <a:t>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b="1" i="1" dirty="0" err="1" smtClean="0"/>
              <a:t>StaticGenerator</a:t>
            </a:r>
            <a:r>
              <a:rPr lang="tr-TR" sz="1400" b="1" i="1" dirty="0" smtClean="0"/>
              <a:t>,</a:t>
            </a:r>
            <a:r>
              <a:rPr lang="tr-TR" sz="1400" dirty="0" smtClean="0"/>
              <a:t> </a:t>
            </a:r>
            <a:r>
              <a:rPr lang="tr-TR" sz="1400" dirty="0" err="1" smtClean="0"/>
              <a:t>provides</a:t>
            </a:r>
            <a:r>
              <a:rPr lang="tr-TR" sz="1400" dirty="0" smtClean="0"/>
              <a:t> </a:t>
            </a:r>
            <a:r>
              <a:rPr lang="tr-TR" sz="1400" dirty="0" err="1" smtClean="0"/>
              <a:t>electrical</a:t>
            </a:r>
            <a:r>
              <a:rPr lang="tr-TR" sz="1400" dirty="0" smtClean="0"/>
              <a:t> </a:t>
            </a:r>
            <a:r>
              <a:rPr lang="tr-TR" sz="1400" dirty="0" err="1" smtClean="0"/>
              <a:t>interface</a:t>
            </a:r>
            <a:r>
              <a:rPr lang="tr-TR" sz="1400" dirty="0" smtClean="0"/>
              <a:t> </a:t>
            </a:r>
            <a:r>
              <a:rPr lang="tr-TR" sz="1400" dirty="0" err="1" smtClean="0"/>
              <a:t>and</a:t>
            </a:r>
            <a:r>
              <a:rPr lang="tr-TR" sz="1400" dirty="0" smtClean="0"/>
              <a:t> </a:t>
            </a:r>
            <a:r>
              <a:rPr lang="tr-TR" sz="1400" dirty="0" err="1" smtClean="0"/>
              <a:t>controls</a:t>
            </a:r>
            <a:r>
              <a:rPr lang="tr-TR" sz="1400" dirty="0" smtClean="0"/>
              <a:t> </a:t>
            </a:r>
            <a:r>
              <a:rPr lang="tr-TR" sz="1400" dirty="0" err="1" smtClean="0"/>
              <a:t>Qload</a:t>
            </a:r>
            <a:endParaRPr lang="tr-T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b="1" i="1" dirty="0" smtClean="0"/>
              <a:t>Controller,</a:t>
            </a:r>
            <a:r>
              <a:rPr lang="tr-TR" sz="1400" dirty="0" smtClean="0"/>
              <a:t> </a:t>
            </a:r>
            <a:r>
              <a:rPr lang="tr-TR" sz="1400" dirty="0" err="1" smtClean="0"/>
              <a:t>calculates</a:t>
            </a:r>
            <a:r>
              <a:rPr lang="tr-TR" sz="1400" dirty="0" smtClean="0"/>
              <a:t> </a:t>
            </a:r>
            <a:r>
              <a:rPr lang="tr-TR" sz="1400" dirty="0" err="1" smtClean="0"/>
              <a:t>Pmin</a:t>
            </a:r>
            <a:r>
              <a:rPr lang="tr-TR" sz="1400" dirty="0" smtClean="0"/>
              <a:t>, </a:t>
            </a:r>
            <a:r>
              <a:rPr lang="tr-TR" sz="1400" dirty="0" err="1" smtClean="0"/>
              <a:t>Pmax</a:t>
            </a:r>
            <a:r>
              <a:rPr lang="tr-TR" sz="1400" dirty="0" smtClean="0"/>
              <a:t> </a:t>
            </a:r>
            <a:r>
              <a:rPr lang="tr-TR" sz="1400" dirty="0" err="1" smtClean="0"/>
              <a:t>constraints</a:t>
            </a:r>
            <a:r>
              <a:rPr lang="tr-TR" sz="1400" dirty="0" smtClean="0"/>
              <a:t> </a:t>
            </a:r>
            <a:r>
              <a:rPr lang="tr-TR" sz="1400" dirty="0" err="1" smtClean="0"/>
              <a:t>for</a:t>
            </a:r>
            <a:r>
              <a:rPr lang="tr-TR" sz="1400" dirty="0" smtClean="0"/>
              <a:t> </a:t>
            </a:r>
            <a:r>
              <a:rPr lang="tr-TR" sz="1400" dirty="0" err="1" smtClean="0"/>
              <a:t>PandaPower</a:t>
            </a:r>
            <a:endParaRPr lang="en-GB" sz="1400" dirty="0"/>
          </a:p>
        </p:txBody>
      </p:sp>
      <p:pic>
        <p:nvPicPr>
          <p:cNvPr id="1026" name="Picture 2" descr="C:\Users\Caner\Desktop\Power2Gas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089" y="432849"/>
            <a:ext cx="3809553" cy="343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3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64879" y="0"/>
            <a:ext cx="7106464" cy="857250"/>
          </a:xfrm>
        </p:spPr>
        <p:txBody>
          <a:bodyPr>
            <a:noAutofit/>
          </a:bodyPr>
          <a:lstStyle/>
          <a:p>
            <a:r>
              <a:rPr lang="tr-TR" sz="2800" dirty="0" smtClean="0"/>
              <a:t>Optimal Deployment of </a:t>
            </a:r>
            <a:r>
              <a:rPr lang="tr-TR" sz="2800" dirty="0" err="1" smtClean="0"/>
              <a:t>Flexiblity</a:t>
            </a:r>
            <a:endParaRPr lang="en-GB" sz="2800" dirty="0"/>
          </a:p>
        </p:txBody>
      </p:sp>
      <p:sp>
        <p:nvSpPr>
          <p:cNvPr id="5" name="Dikdörtgen 4"/>
          <p:cNvSpPr/>
          <p:nvPr/>
        </p:nvSpPr>
        <p:spPr>
          <a:xfrm>
            <a:off x="1625600" y="1032883"/>
            <a:ext cx="742696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sz="1600" b="1" dirty="0" smtClean="0"/>
              <a:t>Second </a:t>
            </a:r>
            <a:r>
              <a:rPr lang="tr-TR" sz="1600" b="1" dirty="0" err="1" smtClean="0"/>
              <a:t>case</a:t>
            </a:r>
            <a:r>
              <a:rPr lang="tr-TR" sz="1600" b="1" dirty="0" smtClean="0"/>
              <a:t> (optimal </a:t>
            </a:r>
            <a:r>
              <a:rPr lang="tr-TR" sz="1600" b="1" dirty="0" err="1" smtClean="0"/>
              <a:t>deployment</a:t>
            </a:r>
            <a:r>
              <a:rPr lang="tr-TR" sz="1600" b="1" dirty="0" smtClean="0"/>
              <a:t> of </a:t>
            </a:r>
            <a:r>
              <a:rPr lang="tr-TR" sz="1600" b="1" dirty="0" err="1" smtClean="0"/>
              <a:t>flexibility</a:t>
            </a:r>
            <a:r>
              <a:rPr lang="tr-TR" sz="1600" b="1" dirty="0" smtClean="0"/>
              <a:t>):</a:t>
            </a:r>
            <a:endParaRPr lang="tr-TR" sz="1600" b="1" dirty="0" smtClean="0"/>
          </a:p>
          <a:p>
            <a:pPr algn="just"/>
            <a:r>
              <a:rPr lang="tr-TR" sz="1600" dirty="0" err="1" smtClean="0">
                <a:solidFill>
                  <a:srgbClr val="FF0000"/>
                </a:solidFill>
              </a:rPr>
              <a:t>With</a:t>
            </a:r>
            <a:r>
              <a:rPr lang="tr-TR" sz="1600" dirty="0" smtClean="0">
                <a:solidFill>
                  <a:srgbClr val="FF0000"/>
                </a:solidFill>
              </a:rPr>
              <a:t> Market DR (</a:t>
            </a:r>
            <a:r>
              <a:rPr lang="tr-TR" sz="1600" dirty="0" err="1" smtClean="0">
                <a:solidFill>
                  <a:srgbClr val="FF0000"/>
                </a:solidFill>
              </a:rPr>
              <a:t>price</a:t>
            </a:r>
            <a:r>
              <a:rPr lang="tr-TR" sz="1600" dirty="0" smtClean="0">
                <a:solidFill>
                  <a:srgbClr val="FF0000"/>
                </a:solidFill>
              </a:rPr>
              <a:t> </a:t>
            </a:r>
            <a:r>
              <a:rPr lang="tr-TR" sz="1600" dirty="0" err="1" smtClean="0">
                <a:solidFill>
                  <a:srgbClr val="FF0000"/>
                </a:solidFill>
              </a:rPr>
              <a:t>signals</a:t>
            </a:r>
            <a:r>
              <a:rPr lang="tr-TR" sz="1600" dirty="0" smtClean="0">
                <a:solidFill>
                  <a:srgbClr val="FF0000"/>
                </a:solidFill>
              </a:rPr>
              <a:t>) </a:t>
            </a:r>
            <a:r>
              <a:rPr lang="tr-TR" sz="1600" dirty="0" err="1" smtClean="0">
                <a:solidFill>
                  <a:srgbClr val="FF0000"/>
                </a:solidFill>
              </a:rPr>
              <a:t>and</a:t>
            </a:r>
            <a:r>
              <a:rPr lang="tr-TR" sz="1600" dirty="0" smtClean="0">
                <a:solidFill>
                  <a:srgbClr val="FF0000"/>
                </a:solidFill>
              </a:rPr>
              <a:t> </a:t>
            </a:r>
            <a:r>
              <a:rPr lang="tr-TR" sz="1600" dirty="0" err="1" smtClean="0">
                <a:solidFill>
                  <a:srgbClr val="FF0000"/>
                </a:solidFill>
              </a:rPr>
              <a:t>adjustable</a:t>
            </a:r>
            <a:r>
              <a:rPr lang="tr-TR" sz="1600" dirty="0" smtClean="0">
                <a:solidFill>
                  <a:srgbClr val="FF0000"/>
                </a:solidFill>
              </a:rPr>
              <a:t> </a:t>
            </a:r>
            <a:r>
              <a:rPr lang="tr-TR" sz="1600" dirty="0" err="1" smtClean="0">
                <a:solidFill>
                  <a:srgbClr val="FF0000"/>
                </a:solidFill>
              </a:rPr>
              <a:t>power</a:t>
            </a:r>
            <a:r>
              <a:rPr lang="tr-TR" sz="1600" dirty="0" smtClean="0">
                <a:solidFill>
                  <a:srgbClr val="FF0000"/>
                </a:solidFill>
              </a:rPr>
              <a:t> </a:t>
            </a:r>
            <a:r>
              <a:rPr lang="tr-TR" sz="1600" dirty="0" err="1" smtClean="0">
                <a:solidFill>
                  <a:srgbClr val="FF0000"/>
                </a:solidFill>
              </a:rPr>
              <a:t>level</a:t>
            </a:r>
            <a:r>
              <a:rPr lang="tr-TR" sz="1600" dirty="0" smtClean="0">
                <a:solidFill>
                  <a:srgbClr val="FF0000"/>
                </a:solidFill>
              </a:rPr>
              <a:t> </a:t>
            </a:r>
            <a:r>
              <a:rPr lang="tr-TR" sz="1600" dirty="0" err="1" smtClean="0">
                <a:solidFill>
                  <a:srgbClr val="FF0000"/>
                </a:solidFill>
              </a:rPr>
              <a:t>control</a:t>
            </a:r>
            <a:r>
              <a:rPr lang="tr-TR" sz="1600" dirty="0" smtClean="0">
                <a:solidFill>
                  <a:srgbClr val="FF0000"/>
                </a:solidFill>
              </a:rPr>
              <a:t>,</a:t>
            </a:r>
            <a:r>
              <a:rPr lang="tr-TR" sz="1600" dirty="0" smtClean="0">
                <a:solidFill>
                  <a:srgbClr val="FF0000"/>
                </a:solidFill>
              </a:rPr>
              <a:t> m</a:t>
            </a:r>
            <a:r>
              <a:rPr lang="en-GB" sz="1600" dirty="0" err="1" smtClean="0">
                <a:solidFill>
                  <a:srgbClr val="FF0000"/>
                </a:solidFill>
              </a:rPr>
              <a:t>easur</a:t>
            </a:r>
            <a:r>
              <a:rPr lang="tr-TR" sz="1600" dirty="0" err="1" smtClean="0">
                <a:solidFill>
                  <a:srgbClr val="FF0000"/>
                </a:solidFill>
              </a:rPr>
              <a:t>ing</a:t>
            </a:r>
            <a:r>
              <a:rPr lang="en-GB" sz="1600" dirty="0" smtClean="0">
                <a:solidFill>
                  <a:srgbClr val="FF0000"/>
                </a:solidFill>
              </a:rPr>
              <a:t> the</a:t>
            </a:r>
            <a:r>
              <a:rPr lang="tr-TR" sz="1600" dirty="0" smtClean="0">
                <a:solidFill>
                  <a:srgbClr val="FF0000"/>
                </a:solidFill>
              </a:rPr>
              <a:t> </a:t>
            </a:r>
            <a:r>
              <a:rPr lang="tr-TR" sz="1600" dirty="0" err="1" smtClean="0">
                <a:solidFill>
                  <a:srgbClr val="FF0000"/>
                </a:solidFill>
              </a:rPr>
              <a:t>amount</a:t>
            </a:r>
            <a:r>
              <a:rPr lang="tr-TR" sz="1600" dirty="0" smtClean="0">
                <a:solidFill>
                  <a:srgbClr val="FF0000"/>
                </a:solidFill>
              </a:rPr>
              <a:t> of</a:t>
            </a:r>
            <a:r>
              <a:rPr lang="en-GB" sz="1600" dirty="0" smtClean="0">
                <a:solidFill>
                  <a:srgbClr val="FF0000"/>
                </a:solidFill>
              </a:rPr>
              <a:t> </a:t>
            </a:r>
            <a:r>
              <a:rPr lang="tr-TR" sz="1600" dirty="0" err="1" smtClean="0">
                <a:solidFill>
                  <a:srgbClr val="FF0000"/>
                </a:solidFill>
              </a:rPr>
              <a:t>shared</a:t>
            </a:r>
            <a:r>
              <a:rPr lang="en-GB" sz="1600" dirty="0" smtClean="0">
                <a:solidFill>
                  <a:srgbClr val="FF0000"/>
                </a:solidFill>
              </a:rPr>
              <a:t> flexibility </a:t>
            </a:r>
            <a:r>
              <a:rPr lang="tr-TR" sz="1600" dirty="0" err="1" smtClean="0">
                <a:solidFill>
                  <a:srgbClr val="FF0000"/>
                </a:solidFill>
              </a:rPr>
              <a:t>between</a:t>
            </a:r>
            <a:r>
              <a:rPr lang="en-GB" sz="1600" dirty="0" smtClean="0">
                <a:solidFill>
                  <a:srgbClr val="FF0000"/>
                </a:solidFill>
              </a:rPr>
              <a:t> P2G &amp; P2H</a:t>
            </a:r>
            <a:r>
              <a:rPr lang="tr-TR" sz="1600" dirty="0" smtClean="0">
                <a:solidFill>
                  <a:srgbClr val="FF0000"/>
                </a:solidFill>
              </a:rPr>
              <a:t> </a:t>
            </a:r>
            <a:r>
              <a:rPr lang="tr-TR" sz="1600" dirty="0" err="1" smtClean="0">
                <a:solidFill>
                  <a:srgbClr val="FF0000"/>
                </a:solidFill>
              </a:rPr>
              <a:t>and</a:t>
            </a:r>
            <a:r>
              <a:rPr lang="tr-TR" sz="1600" dirty="0" smtClean="0">
                <a:solidFill>
                  <a:srgbClr val="FF0000"/>
                </a:solidFill>
              </a:rPr>
              <a:t> </a:t>
            </a:r>
            <a:r>
              <a:rPr lang="tr-TR" sz="1600" dirty="0" err="1" smtClean="0">
                <a:solidFill>
                  <a:srgbClr val="FF0000"/>
                </a:solidFill>
              </a:rPr>
              <a:t>quantify</a:t>
            </a:r>
            <a:r>
              <a:rPr lang="tr-TR" sz="1600" dirty="0" smtClean="0">
                <a:solidFill>
                  <a:srgbClr val="FF0000"/>
                </a:solidFill>
              </a:rPr>
              <a:t> </a:t>
            </a:r>
            <a:r>
              <a:rPr lang="tr-TR" sz="1600" dirty="0" err="1" smtClean="0">
                <a:solidFill>
                  <a:srgbClr val="FF0000"/>
                </a:solidFill>
              </a:rPr>
              <a:t>the</a:t>
            </a:r>
            <a:r>
              <a:rPr lang="tr-TR" sz="1600" dirty="0" smtClean="0">
                <a:solidFill>
                  <a:srgbClr val="FF0000"/>
                </a:solidFill>
              </a:rPr>
              <a:t> </a:t>
            </a:r>
            <a:r>
              <a:rPr lang="tr-TR" sz="1600" dirty="0" err="1" smtClean="0">
                <a:solidFill>
                  <a:srgbClr val="FF0000"/>
                </a:solidFill>
              </a:rPr>
              <a:t>reduction</a:t>
            </a:r>
            <a:r>
              <a:rPr lang="tr-TR" sz="1600" dirty="0" smtClean="0">
                <a:solidFill>
                  <a:srgbClr val="FF0000"/>
                </a:solidFill>
              </a:rPr>
              <a:t> in total </a:t>
            </a:r>
            <a:r>
              <a:rPr lang="tr-TR" sz="1600" dirty="0" err="1" smtClean="0">
                <a:solidFill>
                  <a:srgbClr val="FF0000"/>
                </a:solidFill>
              </a:rPr>
              <a:t>operational</a:t>
            </a:r>
            <a:r>
              <a:rPr lang="tr-TR" sz="1600" dirty="0" smtClean="0">
                <a:solidFill>
                  <a:srgbClr val="FF0000"/>
                </a:solidFill>
              </a:rPr>
              <a:t> </a:t>
            </a:r>
            <a:r>
              <a:rPr lang="tr-TR" sz="1600" dirty="0" err="1" smtClean="0">
                <a:solidFill>
                  <a:srgbClr val="FF0000"/>
                </a:solidFill>
              </a:rPr>
              <a:t>cost</a:t>
            </a:r>
            <a:r>
              <a:rPr lang="en-GB" sz="1600" dirty="0">
                <a:solidFill>
                  <a:srgbClr val="FF0000"/>
                </a:solidFill>
              </a:rPr>
              <a:t>. </a:t>
            </a:r>
            <a:r>
              <a:rPr lang="tr-TR" sz="1600" dirty="0" smtClean="0">
                <a:solidFill>
                  <a:srgbClr val="FF0000"/>
                </a:solidFill>
              </a:rPr>
              <a:t>B</a:t>
            </a:r>
            <a:r>
              <a:rPr lang="en-GB" sz="1600" dirty="0" err="1" smtClean="0">
                <a:solidFill>
                  <a:srgbClr val="FF0000"/>
                </a:solidFill>
              </a:rPr>
              <a:t>oth</a:t>
            </a:r>
            <a:r>
              <a:rPr lang="en-GB" sz="1600" dirty="0" smtClean="0">
                <a:solidFill>
                  <a:srgbClr val="FF0000"/>
                </a:solidFill>
              </a:rPr>
              <a:t> </a:t>
            </a:r>
            <a:r>
              <a:rPr lang="en-GB" sz="1600" dirty="0">
                <a:solidFill>
                  <a:srgbClr val="FF0000"/>
                </a:solidFill>
              </a:rPr>
              <a:t>P2X available for flexibility service</a:t>
            </a:r>
            <a:endParaRPr lang="tr-TR" sz="1600" dirty="0" smtClean="0">
              <a:solidFill>
                <a:srgbClr val="FF0000"/>
              </a:solidFill>
            </a:endParaRPr>
          </a:p>
          <a:p>
            <a:pPr algn="just"/>
            <a:endParaRPr lang="tr-TR" sz="1400" dirty="0" smtClean="0"/>
          </a:p>
          <a:p>
            <a:pPr algn="just"/>
            <a:endParaRPr lang="tr-TR" sz="1400" dirty="0" smtClean="0"/>
          </a:p>
          <a:p>
            <a:pPr algn="just"/>
            <a:r>
              <a:rPr lang="tr-TR" sz="1000" b="1" dirty="0" smtClean="0"/>
              <a:t>Base</a:t>
            </a:r>
            <a:r>
              <a:rPr lang="en-GB" sz="1000" b="1" dirty="0" smtClean="0"/>
              <a:t> case</a:t>
            </a:r>
            <a:r>
              <a:rPr lang="tr-TR" sz="1000" b="1" dirty="0" smtClean="0"/>
              <a:t>:</a:t>
            </a:r>
            <a:endParaRPr lang="en-GB" sz="1000" b="1" dirty="0"/>
          </a:p>
          <a:p>
            <a:pPr algn="just"/>
            <a:r>
              <a:rPr lang="en-GB" sz="1000" dirty="0"/>
              <a:t>Without any flexibility service, measuring the amount of excess RE with scheduled gas &amp; heat demand </a:t>
            </a:r>
            <a:r>
              <a:rPr lang="en-GB" sz="1000" dirty="0" smtClean="0"/>
              <a:t>profiles</a:t>
            </a:r>
            <a:r>
              <a:rPr lang="tr-TR" sz="1000" dirty="0" smtClean="0"/>
              <a:t>,</a:t>
            </a:r>
            <a:r>
              <a:rPr lang="en-GB" sz="1000" dirty="0" smtClean="0"/>
              <a:t> </a:t>
            </a:r>
            <a:r>
              <a:rPr lang="en-GB" sz="1000" dirty="0"/>
              <a:t>None of the P2X available for flexibility </a:t>
            </a:r>
            <a:r>
              <a:rPr lang="en-GB" sz="1000" dirty="0" smtClean="0"/>
              <a:t>service</a:t>
            </a:r>
            <a:r>
              <a:rPr lang="tr-TR" sz="1000" dirty="0" smtClean="0"/>
              <a:t>.</a:t>
            </a:r>
            <a:endParaRPr lang="en-GB" sz="1000" dirty="0"/>
          </a:p>
          <a:p>
            <a:pPr algn="just"/>
            <a:endParaRPr lang="en-GB" sz="1000" dirty="0"/>
          </a:p>
          <a:p>
            <a:pPr algn="just"/>
            <a:r>
              <a:rPr lang="tr-TR" sz="1000" b="1" dirty="0" smtClean="0"/>
              <a:t>First</a:t>
            </a:r>
            <a:r>
              <a:rPr lang="en-GB" sz="1000" b="1" dirty="0" smtClean="0"/>
              <a:t> case</a:t>
            </a:r>
            <a:r>
              <a:rPr lang="tr-TR" sz="1000" b="1" dirty="0" smtClean="0"/>
              <a:t> (</a:t>
            </a:r>
            <a:r>
              <a:rPr lang="tr-TR" sz="1000" b="1" dirty="0" err="1" smtClean="0"/>
              <a:t>hidden</a:t>
            </a:r>
            <a:r>
              <a:rPr lang="tr-TR" sz="1000" b="1" dirty="0" smtClean="0"/>
              <a:t> </a:t>
            </a:r>
            <a:r>
              <a:rPr lang="tr-TR" sz="1000" b="1" dirty="0" err="1" smtClean="0"/>
              <a:t>flexibility</a:t>
            </a:r>
            <a:r>
              <a:rPr lang="tr-TR" sz="1000" b="1" dirty="0" smtClean="0"/>
              <a:t>):</a:t>
            </a:r>
            <a:endParaRPr lang="tr-TR" sz="1000" b="1" dirty="0"/>
          </a:p>
          <a:p>
            <a:pPr algn="just"/>
            <a:r>
              <a:rPr lang="en-GB" sz="1000" dirty="0"/>
              <a:t>For a given flexibility request, comparing the developed model with simple models, and quantify hidden flexibility</a:t>
            </a:r>
            <a:r>
              <a:rPr lang="en-GB" sz="1000" dirty="0"/>
              <a:t>. Single P2X available for flexibility service.</a:t>
            </a:r>
            <a:endParaRPr lang="en-GB" sz="1000" dirty="0"/>
          </a:p>
          <a:p>
            <a:pPr algn="just"/>
            <a:endParaRPr lang="tr-TR" sz="1000" dirty="0"/>
          </a:p>
          <a:p>
            <a:pPr algn="just"/>
            <a:endParaRPr lang="en-GB" sz="1400" dirty="0"/>
          </a:p>
        </p:txBody>
      </p:sp>
      <p:sp>
        <p:nvSpPr>
          <p:cNvPr id="4" name="Dikdörtgen 3"/>
          <p:cNvSpPr/>
          <p:nvPr/>
        </p:nvSpPr>
        <p:spPr>
          <a:xfrm>
            <a:off x="7132493" y="4414925"/>
            <a:ext cx="236710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/>
              <a:t>MES: Multi Energy System</a:t>
            </a:r>
          </a:p>
          <a:p>
            <a:r>
              <a:rPr lang="tr-TR" sz="900" dirty="0" smtClean="0"/>
              <a:t>P2G: </a:t>
            </a:r>
            <a:r>
              <a:rPr lang="tr-TR" sz="900" dirty="0" err="1" smtClean="0"/>
              <a:t>Power-to-Gas</a:t>
            </a:r>
            <a:endParaRPr lang="tr-TR" sz="900" dirty="0"/>
          </a:p>
          <a:p>
            <a:r>
              <a:rPr lang="tr-TR" sz="900" dirty="0" smtClean="0"/>
              <a:t>P2H: </a:t>
            </a:r>
            <a:r>
              <a:rPr lang="tr-TR" sz="900" dirty="0" err="1" smtClean="0"/>
              <a:t>Power-to-Heat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65657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84063" y="0"/>
            <a:ext cx="7106464" cy="857250"/>
          </a:xfrm>
        </p:spPr>
        <p:txBody>
          <a:bodyPr>
            <a:normAutofit/>
          </a:bodyPr>
          <a:lstStyle/>
          <a:p>
            <a:r>
              <a:rPr lang="tr-TR" dirty="0" err="1" smtClean="0"/>
              <a:t>Future</a:t>
            </a:r>
            <a:r>
              <a:rPr lang="tr-TR" dirty="0" smtClean="0"/>
              <a:t> </a:t>
            </a:r>
            <a:r>
              <a:rPr lang="tr-TR" dirty="0" err="1" smtClean="0"/>
              <a:t>Plans</a:t>
            </a:r>
            <a:endParaRPr lang="en-GB" dirty="0"/>
          </a:p>
        </p:txBody>
      </p:sp>
      <p:sp>
        <p:nvSpPr>
          <p:cNvPr id="6" name="Metin kutusu 5"/>
          <p:cNvSpPr txBox="1"/>
          <p:nvPr/>
        </p:nvSpPr>
        <p:spPr>
          <a:xfrm>
            <a:off x="1667190" y="775970"/>
            <a:ext cx="710646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 smtClean="0"/>
              <a:t>Must</a:t>
            </a:r>
            <a:r>
              <a:rPr lang="tr-TR" b="1" dirty="0" smtClean="0"/>
              <a:t>:</a:t>
            </a:r>
          </a:p>
          <a:p>
            <a:pPr marL="342900" indent="-342900">
              <a:buFont typeface="+mj-lt"/>
              <a:buAutoNum type="arabicParenR"/>
            </a:pPr>
            <a:r>
              <a:rPr lang="en-GB" dirty="0" smtClean="0"/>
              <a:t>Finalize</a:t>
            </a:r>
            <a:r>
              <a:rPr lang="tr-TR" dirty="0" smtClean="0"/>
              <a:t> </a:t>
            </a:r>
            <a:r>
              <a:rPr lang="en-GB" dirty="0" smtClean="0"/>
              <a:t>P2H.fmu model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</a:t>
            </a:r>
          </a:p>
          <a:p>
            <a:pPr marL="342900" indent="-342900">
              <a:buFont typeface="+mj-lt"/>
              <a:buAutoNum type="arabicParenR"/>
            </a:pPr>
            <a:r>
              <a:rPr lang="en-GB" dirty="0" smtClean="0"/>
              <a:t>Create input</a:t>
            </a:r>
            <a:r>
              <a:rPr lang="tr-TR" dirty="0" smtClean="0"/>
              <a:t> </a:t>
            </a:r>
            <a:r>
              <a:rPr lang="tr-TR" dirty="0" err="1" smtClean="0"/>
              <a:t>files</a:t>
            </a:r>
            <a:r>
              <a:rPr lang="tr-TR" dirty="0" smtClean="0"/>
              <a:t> </a:t>
            </a:r>
            <a:r>
              <a:rPr lang="tr-TR" dirty="0" err="1" smtClean="0"/>
              <a:t>from</a:t>
            </a:r>
            <a:r>
              <a:rPr lang="tr-TR" dirty="0" smtClean="0"/>
              <a:t> </a:t>
            </a:r>
            <a:r>
              <a:rPr lang="tr-TR" dirty="0" err="1" smtClean="0"/>
              <a:t>historical</a:t>
            </a:r>
            <a:r>
              <a:rPr lang="tr-TR" dirty="0" smtClean="0"/>
              <a:t> data (windspeed.txt, solar irradiation.txt, </a:t>
            </a:r>
            <a:r>
              <a:rPr lang="tr-TR" dirty="0" err="1"/>
              <a:t>d</a:t>
            </a:r>
            <a:r>
              <a:rPr lang="tr-TR" dirty="0" err="1" smtClean="0"/>
              <a:t>emand</a:t>
            </a:r>
            <a:r>
              <a:rPr lang="tr-TR" dirty="0" smtClean="0"/>
              <a:t> profiles.csv)</a:t>
            </a:r>
          </a:p>
          <a:p>
            <a:pPr marL="342900" indent="-342900">
              <a:buFont typeface="+mj-lt"/>
              <a:buAutoNum type="arabicParenR"/>
            </a:pPr>
            <a:endParaRPr lang="tr-TR" dirty="0" smtClean="0"/>
          </a:p>
          <a:p>
            <a:pPr marL="342900" indent="-342900">
              <a:buFont typeface="+mj-lt"/>
              <a:buAutoNum type="arabicParenR"/>
            </a:pPr>
            <a:r>
              <a:rPr lang="en-GB" dirty="0" smtClean="0"/>
              <a:t>Combine models in </a:t>
            </a:r>
            <a:r>
              <a:rPr lang="en-GB" dirty="0" err="1" smtClean="0"/>
              <a:t>Energysim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co-simulation</a:t>
            </a:r>
            <a:r>
              <a:rPr lang="tr-TR" dirty="0" smtClean="0"/>
              <a:t>, </a:t>
            </a:r>
            <a:r>
              <a:rPr lang="tr-TR" dirty="0" err="1" smtClean="0"/>
              <a:t>flexibility</a:t>
            </a:r>
            <a:r>
              <a:rPr lang="tr-TR" dirty="0" smtClean="0"/>
              <a:t> </a:t>
            </a:r>
            <a:r>
              <a:rPr lang="tr-TR" dirty="0" err="1" smtClean="0"/>
              <a:t>analysis</a:t>
            </a:r>
            <a:endParaRPr lang="tr-TR" dirty="0"/>
          </a:p>
          <a:p>
            <a:endParaRPr lang="tr-TR" dirty="0" smtClean="0"/>
          </a:p>
          <a:p>
            <a:r>
              <a:rPr lang="tr-TR" sz="1600" b="1" i="1" dirty="0" err="1" smtClean="0"/>
              <a:t>Further</a:t>
            </a:r>
            <a:r>
              <a:rPr lang="tr-TR" sz="1600" b="1" i="1" dirty="0" smtClean="0"/>
              <a:t> </a:t>
            </a:r>
            <a:r>
              <a:rPr lang="tr-TR" sz="1600" b="1" i="1" dirty="0" err="1" smtClean="0"/>
              <a:t>improvements</a:t>
            </a:r>
            <a:r>
              <a:rPr lang="tr-TR" sz="1600" b="1" i="1" dirty="0"/>
              <a:t>:</a:t>
            </a:r>
            <a:endParaRPr lang="tr-TR" sz="1600" b="1" i="1" dirty="0" smtClean="0"/>
          </a:p>
          <a:p>
            <a:endParaRPr lang="tr-TR" sz="1600" i="1" dirty="0"/>
          </a:p>
          <a:p>
            <a:pPr marL="342900" indent="-342900">
              <a:buFont typeface="+mj-lt"/>
              <a:buAutoNum type="arabicParenR"/>
            </a:pPr>
            <a:r>
              <a:rPr lang="en-GB" sz="1600" i="1" dirty="0" smtClean="0"/>
              <a:t>Add</a:t>
            </a:r>
            <a:r>
              <a:rPr lang="tr-TR" sz="1600" i="1" dirty="0" smtClean="0"/>
              <a:t> </a:t>
            </a:r>
            <a:r>
              <a:rPr lang="tr-TR" sz="1600" i="1" dirty="0" err="1" smtClean="0"/>
              <a:t>more</a:t>
            </a:r>
            <a:r>
              <a:rPr lang="tr-TR" sz="1600" i="1" dirty="0" smtClean="0"/>
              <a:t> </a:t>
            </a:r>
            <a:r>
              <a:rPr lang="tr-TR" sz="1600" i="1" dirty="0" err="1" smtClean="0"/>
              <a:t>detail</a:t>
            </a:r>
            <a:r>
              <a:rPr lang="tr-TR" sz="1600" i="1" dirty="0" smtClean="0"/>
              <a:t> </a:t>
            </a:r>
            <a:r>
              <a:rPr lang="tr-TR" sz="1600" i="1" dirty="0" err="1" smtClean="0"/>
              <a:t>to</a:t>
            </a:r>
            <a:r>
              <a:rPr lang="tr-TR" sz="1600" i="1" dirty="0" smtClean="0"/>
              <a:t> </a:t>
            </a:r>
            <a:r>
              <a:rPr lang="tr-TR" sz="1600" i="1" dirty="0" err="1" smtClean="0"/>
              <a:t>models</a:t>
            </a:r>
            <a:r>
              <a:rPr lang="tr-TR" sz="1600" i="1" dirty="0" smtClean="0"/>
              <a:t/>
            </a:r>
            <a:br>
              <a:rPr lang="tr-TR" sz="1600" i="1" dirty="0" smtClean="0"/>
            </a:br>
            <a:endParaRPr lang="tr-TR" sz="1600" i="1" dirty="0"/>
          </a:p>
          <a:p>
            <a:pPr marL="342900" indent="-342900">
              <a:buFont typeface="+mj-lt"/>
              <a:buAutoNum type="arabicParenR"/>
            </a:pPr>
            <a:r>
              <a:rPr lang="tr-TR" sz="1600" i="1" dirty="0" err="1" smtClean="0"/>
              <a:t>Improve</a:t>
            </a:r>
            <a:r>
              <a:rPr lang="tr-TR" sz="1600" i="1" dirty="0" smtClean="0"/>
              <a:t> </a:t>
            </a:r>
            <a:r>
              <a:rPr lang="tr-TR" sz="1600" i="1" dirty="0"/>
              <a:t>r</a:t>
            </a:r>
            <a:r>
              <a:rPr lang="en-GB" sz="1600" i="1" dirty="0" err="1" smtClean="0"/>
              <a:t>esolution</a:t>
            </a:r>
            <a:r>
              <a:rPr lang="en-GB" sz="1600" i="1" dirty="0" smtClean="0"/>
              <a:t> </a:t>
            </a:r>
            <a:r>
              <a:rPr lang="en-GB" sz="1600" i="1" dirty="0"/>
              <a:t>of weather data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774" y="2935922"/>
            <a:ext cx="2285648" cy="205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560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229" y="0"/>
            <a:ext cx="7090513" cy="857250"/>
          </a:xfrm>
        </p:spPr>
        <p:txBody>
          <a:bodyPr/>
          <a:lstStyle/>
          <a:p>
            <a:pPr algn="ctr"/>
            <a:r>
              <a:rPr lang="tr-TR" dirty="0" err="1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7392" y="723838"/>
            <a:ext cx="7709976" cy="408184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GB" sz="1200" dirty="0"/>
              <a:t>[1]	P. Schott, J. </a:t>
            </a:r>
            <a:r>
              <a:rPr lang="en-GB" sz="1200" dirty="0" err="1"/>
              <a:t>Sedlmeir</a:t>
            </a:r>
            <a:r>
              <a:rPr lang="en-GB" sz="1200" dirty="0"/>
              <a:t>, N. Strobel, T. Weber, G. </a:t>
            </a:r>
            <a:r>
              <a:rPr lang="en-GB" sz="1200" dirty="0" err="1"/>
              <a:t>Fridgen</a:t>
            </a:r>
            <a:r>
              <a:rPr lang="en-GB" sz="1200" dirty="0"/>
              <a:t>, and E. Abele, “A generic data model for </a:t>
            </a:r>
            <a:r>
              <a:rPr lang="tr-TR" sz="1200" dirty="0"/>
              <a:t>	</a:t>
            </a:r>
            <a:r>
              <a:rPr lang="en-GB" sz="1200" dirty="0"/>
              <a:t>describing flexibility in power markets,” Energies, vol. 12, no. 10, pp. 1–29, 2019</a:t>
            </a:r>
            <a:r>
              <a:rPr lang="en-GB" sz="1200" dirty="0" smtClean="0"/>
              <a:t>.</a:t>
            </a:r>
            <a:endParaRPr lang="tr-TR" sz="1200" dirty="0" smtClean="0"/>
          </a:p>
          <a:p>
            <a:pPr marL="0" indent="0" algn="just">
              <a:buNone/>
            </a:pPr>
            <a:endParaRPr lang="tr-TR" sz="1200" dirty="0" smtClean="0"/>
          </a:p>
          <a:p>
            <a:pPr marL="0" indent="0" algn="just">
              <a:buNone/>
            </a:pPr>
            <a:r>
              <a:rPr lang="en-US" sz="1200" dirty="0" smtClean="0"/>
              <a:t>[</a:t>
            </a:r>
            <a:r>
              <a:rPr lang="tr-TR" sz="1200" dirty="0" smtClean="0"/>
              <a:t>2</a:t>
            </a:r>
            <a:r>
              <a:rPr lang="en-US" sz="1200" dirty="0" smtClean="0"/>
              <a:t>]    </a:t>
            </a:r>
            <a:r>
              <a:rPr lang="en-US" sz="1200" dirty="0"/>
              <a:t>	P. D. Lund, J. Lindgren, J. </a:t>
            </a:r>
            <a:r>
              <a:rPr lang="en-US" sz="1200" dirty="0" err="1"/>
              <a:t>Mikkola</a:t>
            </a:r>
            <a:r>
              <a:rPr lang="en-US" sz="1200" dirty="0"/>
              <a:t>, and J. </a:t>
            </a:r>
            <a:r>
              <a:rPr lang="en-US" sz="1200" dirty="0" err="1"/>
              <a:t>Salpakari</a:t>
            </a:r>
            <a:r>
              <a:rPr lang="en-US" sz="1200" dirty="0"/>
              <a:t>, “Review of energy system flexibility measures to </a:t>
            </a:r>
            <a:r>
              <a:rPr lang="tr-TR" sz="1200" dirty="0" smtClean="0"/>
              <a:t>	</a:t>
            </a:r>
            <a:r>
              <a:rPr lang="en-US" sz="1200" dirty="0" smtClean="0"/>
              <a:t>enable </a:t>
            </a:r>
            <a:r>
              <a:rPr lang="en-US" sz="1200" dirty="0"/>
              <a:t>high levels of variable renewable electricity,” Renew. Sustain. Energy Rev., vol. 45, pp. 785–807, </a:t>
            </a:r>
            <a:r>
              <a:rPr lang="tr-TR" sz="1200" dirty="0" smtClean="0"/>
              <a:t>	</a:t>
            </a:r>
            <a:r>
              <a:rPr lang="en-US" sz="1200" dirty="0" smtClean="0"/>
              <a:t>2015.</a:t>
            </a:r>
            <a:endParaRPr lang="tr-TR" sz="1200" dirty="0" smtClean="0"/>
          </a:p>
          <a:p>
            <a:pPr marL="0" indent="0" algn="just">
              <a:buNone/>
            </a:pPr>
            <a:endParaRPr lang="tr-TR" sz="1200" dirty="0" smtClean="0"/>
          </a:p>
          <a:p>
            <a:pPr marL="0" indent="0" algn="just">
              <a:buNone/>
            </a:pPr>
            <a:r>
              <a:rPr lang="tr-TR" sz="1200" dirty="0" smtClean="0"/>
              <a:t>[3]	</a:t>
            </a:r>
            <a:r>
              <a:rPr lang="en-US" sz="1200" dirty="0" err="1" smtClean="0"/>
              <a:t>Gusain</a:t>
            </a:r>
            <a:r>
              <a:rPr lang="en-US" sz="1200" dirty="0"/>
              <a:t>, D, </a:t>
            </a:r>
            <a:r>
              <a:rPr lang="en-US" sz="1200" dirty="0" err="1"/>
              <a:t>Cvetković</a:t>
            </a:r>
            <a:r>
              <a:rPr lang="en-US" sz="1200" dirty="0"/>
              <a:t>, M &amp; </a:t>
            </a:r>
            <a:r>
              <a:rPr lang="en-US" sz="1200" dirty="0" err="1"/>
              <a:t>Palensky</a:t>
            </a:r>
            <a:r>
              <a:rPr lang="en-US" sz="1200" dirty="0"/>
              <a:t>, P 2019, Energy flexibility analysis using </a:t>
            </a:r>
            <a:r>
              <a:rPr lang="en-US" sz="1200" dirty="0" err="1"/>
              <a:t>FMUWorld</a:t>
            </a:r>
            <a:r>
              <a:rPr lang="en-US" sz="1200" dirty="0"/>
              <a:t>. in 2019 IEEE </a:t>
            </a:r>
            <a:r>
              <a:rPr lang="tr-TR" sz="1200" dirty="0" smtClean="0"/>
              <a:t>	</a:t>
            </a:r>
            <a:r>
              <a:rPr lang="en-US" sz="1200" dirty="0" smtClean="0"/>
              <a:t>Milan </a:t>
            </a:r>
            <a:r>
              <a:rPr lang="en-US" sz="1200" dirty="0" err="1"/>
              <a:t>PowerTech</a:t>
            </a:r>
            <a:r>
              <a:rPr lang="en-US" sz="1200" dirty="0"/>
              <a:t>., 8810433, IEEE, 2019 IEEE Milan </a:t>
            </a:r>
            <a:r>
              <a:rPr lang="en-US" sz="1200" dirty="0" err="1"/>
              <a:t>PowerTech</a:t>
            </a:r>
            <a:r>
              <a:rPr lang="en-US" sz="1200" dirty="0"/>
              <a:t>, </a:t>
            </a:r>
            <a:r>
              <a:rPr lang="en-US" sz="1200" dirty="0" err="1"/>
              <a:t>PowerTech</a:t>
            </a:r>
            <a:r>
              <a:rPr lang="en-US" sz="1200" dirty="0"/>
              <a:t> 2019, Milan, Italy, 23/06/19. </a:t>
            </a:r>
            <a:r>
              <a:rPr lang="tr-TR" sz="1200" dirty="0" smtClean="0"/>
              <a:t>	</a:t>
            </a:r>
            <a:r>
              <a:rPr lang="en-US" sz="1200" u="sng" dirty="0" smtClean="0">
                <a:hlinkClick r:id="rId2"/>
              </a:rPr>
              <a:t>https</a:t>
            </a:r>
            <a:r>
              <a:rPr lang="en-US" sz="1200" u="sng" dirty="0">
                <a:hlinkClick r:id="rId2"/>
              </a:rPr>
              <a:t>://</a:t>
            </a:r>
            <a:r>
              <a:rPr lang="en-US" sz="1200" u="sng" dirty="0" smtClean="0">
                <a:hlinkClick r:id="rId2"/>
              </a:rPr>
              <a:t>doi.org/10.1109/PTC.2019.8810433</a:t>
            </a:r>
            <a:endParaRPr lang="tr-TR" sz="1200" u="sng" dirty="0" smtClean="0"/>
          </a:p>
          <a:p>
            <a:pPr marL="0" indent="0" algn="just">
              <a:buNone/>
            </a:pPr>
            <a:endParaRPr lang="en-GB" sz="1200" dirty="0"/>
          </a:p>
          <a:p>
            <a:pPr marL="0" indent="0" algn="just">
              <a:buNone/>
            </a:pPr>
            <a:r>
              <a:rPr lang="en-GB" sz="1200" dirty="0" smtClean="0"/>
              <a:t>[</a:t>
            </a:r>
            <a:r>
              <a:rPr lang="tr-TR" sz="1200" dirty="0"/>
              <a:t>4</a:t>
            </a:r>
            <a:r>
              <a:rPr lang="en-GB" sz="1200" dirty="0" smtClean="0"/>
              <a:t>] </a:t>
            </a:r>
            <a:r>
              <a:rPr lang="en-GB" sz="1200" dirty="0"/>
              <a:t>	P. </a:t>
            </a:r>
            <a:r>
              <a:rPr lang="en-GB" sz="1200" dirty="0" err="1"/>
              <a:t>Dubucq</a:t>
            </a:r>
            <a:r>
              <a:rPr lang="en-GB" sz="1200" dirty="0"/>
              <a:t> and G. Ackermann, “Frequency control in coupled energy systems with high penetration of </a:t>
            </a:r>
            <a:r>
              <a:rPr lang="tr-TR" sz="1200" dirty="0" smtClean="0"/>
              <a:t>	</a:t>
            </a:r>
            <a:r>
              <a:rPr lang="en-GB" sz="1200" dirty="0" smtClean="0"/>
              <a:t>renewable </a:t>
            </a:r>
            <a:r>
              <a:rPr lang="en-GB" sz="1200" dirty="0"/>
              <a:t>energies,” 5th Int. Conf. Clean </a:t>
            </a:r>
            <a:r>
              <a:rPr lang="en-GB" sz="1200" dirty="0" err="1"/>
              <a:t>Electr</a:t>
            </a:r>
            <a:r>
              <a:rPr lang="en-GB" sz="1200" dirty="0"/>
              <a:t>. Power Renew. Energy </a:t>
            </a:r>
            <a:r>
              <a:rPr lang="en-GB" sz="1200" dirty="0" err="1"/>
              <a:t>Resour</a:t>
            </a:r>
            <a:r>
              <a:rPr lang="en-GB" sz="1200" dirty="0"/>
              <a:t>. Impact, ICCEP 2015, </a:t>
            </a:r>
            <a:r>
              <a:rPr lang="tr-TR" sz="1200" dirty="0" smtClean="0"/>
              <a:t>	</a:t>
            </a:r>
            <a:r>
              <a:rPr lang="en-GB" sz="1200" dirty="0" smtClean="0"/>
              <a:t>pp</a:t>
            </a:r>
            <a:r>
              <a:rPr lang="en-GB" sz="1200" dirty="0"/>
              <a:t>. 326–332, 2015</a:t>
            </a:r>
            <a:r>
              <a:rPr lang="en-GB" sz="1200" dirty="0" smtClean="0"/>
              <a:t>.</a:t>
            </a:r>
            <a:endParaRPr lang="tr-TR" sz="1200" dirty="0" smtClean="0"/>
          </a:p>
          <a:p>
            <a:pPr marL="0" indent="0" algn="just">
              <a:buNone/>
            </a:pPr>
            <a:endParaRPr lang="en-GB" sz="1200" dirty="0"/>
          </a:p>
          <a:p>
            <a:pPr marL="0" indent="0" algn="just">
              <a:buNone/>
            </a:pPr>
            <a:r>
              <a:rPr lang="en-US" sz="1200" dirty="0" smtClean="0"/>
              <a:t>[</a:t>
            </a:r>
            <a:r>
              <a:rPr lang="tr-TR" sz="1200" dirty="0"/>
              <a:t>5</a:t>
            </a:r>
            <a:r>
              <a:rPr lang="en-US" sz="1200" dirty="0" smtClean="0"/>
              <a:t>] </a:t>
            </a:r>
            <a:r>
              <a:rPr lang="en-US" sz="1200" dirty="0"/>
              <a:t>	C. Bode and G. Schmitz, “Dynamic simulation and comparison of different configurations for a coupled </a:t>
            </a:r>
            <a:r>
              <a:rPr lang="tr-TR" sz="1200" dirty="0" smtClean="0"/>
              <a:t>	</a:t>
            </a:r>
            <a:r>
              <a:rPr lang="en-US" sz="1200" dirty="0" smtClean="0"/>
              <a:t>energy </a:t>
            </a:r>
            <a:r>
              <a:rPr lang="en-US" sz="1200" dirty="0"/>
              <a:t>system with 100% renewables,” Energy Procedia, vol. 155, pp. 412–430, 2018</a:t>
            </a:r>
            <a:r>
              <a:rPr lang="en-US" sz="1200" dirty="0" smtClean="0"/>
              <a:t>.</a:t>
            </a:r>
            <a:endParaRPr lang="tr-TR" sz="1200" dirty="0" smtClean="0"/>
          </a:p>
          <a:p>
            <a:pPr marL="0" indent="0" algn="just">
              <a:buNone/>
            </a:pPr>
            <a:endParaRPr lang="tr-TR" sz="1200" dirty="0" smtClean="0"/>
          </a:p>
          <a:p>
            <a:pPr marL="0" indent="0" algn="just">
              <a:buNone/>
            </a:pPr>
            <a:r>
              <a:rPr lang="en-GB" sz="1200" dirty="0" smtClean="0"/>
              <a:t>[</a:t>
            </a:r>
            <a:r>
              <a:rPr lang="tr-TR" sz="1200" dirty="0" smtClean="0"/>
              <a:t>6</a:t>
            </a:r>
            <a:r>
              <a:rPr lang="en-GB" sz="1200" dirty="0" smtClean="0"/>
              <a:t>] </a:t>
            </a:r>
            <a:r>
              <a:rPr lang="tr-TR" sz="1200" dirty="0" smtClean="0"/>
              <a:t>	</a:t>
            </a:r>
            <a:r>
              <a:rPr lang="en-GB" sz="1200" dirty="0" smtClean="0"/>
              <a:t>P</a:t>
            </a:r>
            <a:r>
              <a:rPr lang="en-GB" sz="1200" dirty="0"/>
              <a:t>. </a:t>
            </a:r>
            <a:r>
              <a:rPr lang="en-GB" sz="1200" dirty="0" err="1"/>
              <a:t>Palensky</a:t>
            </a:r>
            <a:r>
              <a:rPr lang="en-GB" sz="1200" dirty="0"/>
              <a:t> and D. Dietrich, “Demand side management: Demand response, intelligent energy systems, </a:t>
            </a:r>
            <a:r>
              <a:rPr lang="tr-TR" sz="1200" dirty="0" smtClean="0"/>
              <a:t>	</a:t>
            </a:r>
            <a:r>
              <a:rPr lang="en-GB" sz="1200" dirty="0" smtClean="0"/>
              <a:t>and </a:t>
            </a:r>
            <a:r>
              <a:rPr lang="en-GB" sz="1200" dirty="0"/>
              <a:t>smart loads,” IEEE Trans. Ind. Informatics, vol. 7, no. 3, pp. 381–388, 2011.</a:t>
            </a:r>
          </a:p>
          <a:p>
            <a:pPr marL="0" indent="0" algn="just">
              <a:buNone/>
            </a:pPr>
            <a:endParaRPr lang="tr-TR" sz="1200" dirty="0" smtClean="0"/>
          </a:p>
          <a:p>
            <a:pPr marL="0" indent="0" algn="just">
              <a:buNone/>
            </a:pPr>
            <a:endParaRPr lang="en-GB" sz="1200" dirty="0"/>
          </a:p>
          <a:p>
            <a:pPr marL="0" indent="0" algn="just">
              <a:buNone/>
            </a:pP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273946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30" y="51980"/>
            <a:ext cx="7269764" cy="1784147"/>
          </a:xfrm>
        </p:spPr>
        <p:txBody>
          <a:bodyPr>
            <a:normAutofit/>
          </a:bodyPr>
          <a:lstStyle/>
          <a:p>
            <a:r>
              <a:rPr lang="tr-TR" sz="2000" b="1" dirty="0"/>
              <a:t>Multi </a:t>
            </a:r>
            <a:r>
              <a:rPr lang="tr-TR" sz="2000" b="1" dirty="0" err="1"/>
              <a:t>Energy</a:t>
            </a:r>
            <a:r>
              <a:rPr lang="tr-TR" sz="2000" b="1" dirty="0"/>
              <a:t> </a:t>
            </a:r>
            <a:r>
              <a:rPr lang="tr-TR" sz="2000" b="1" dirty="0" err="1" smtClean="0"/>
              <a:t>Systems</a:t>
            </a:r>
            <a:r>
              <a:rPr lang="tr-TR" sz="2000" b="1" dirty="0"/>
              <a:t>:</a:t>
            </a:r>
            <a:r>
              <a:rPr lang="tr-TR" sz="2000" dirty="0"/>
              <a:t/>
            </a:r>
            <a:br>
              <a:rPr lang="tr-TR" sz="2000" dirty="0"/>
            </a:br>
            <a:r>
              <a:rPr lang="en-GB" sz="2000" dirty="0"/>
              <a:t>Investigating Hidden Flexibilities Provided by Power-to-X </a:t>
            </a:r>
            <a:r>
              <a:rPr lang="en-GB" sz="2000" dirty="0" smtClean="0"/>
              <a:t>Considering </a:t>
            </a:r>
            <a:r>
              <a:rPr lang="en-GB" sz="2000" dirty="0"/>
              <a:t>Grid Support Strategies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6675" y="2066324"/>
            <a:ext cx="6985154" cy="2396972"/>
          </a:xfrm>
        </p:spPr>
        <p:txBody>
          <a:bodyPr>
            <a:normAutofit fontScale="92500" lnSpcReduction="20000"/>
          </a:bodyPr>
          <a:lstStyle/>
          <a:p>
            <a:r>
              <a:rPr lang="tr-TR" sz="1500" b="1" dirty="0" err="1"/>
              <a:t>MSc</a:t>
            </a:r>
            <a:r>
              <a:rPr lang="tr-TR" sz="1500" b="1" dirty="0"/>
              <a:t>: </a:t>
            </a:r>
            <a:r>
              <a:rPr lang="tr-TR" sz="1500" dirty="0"/>
              <a:t>Bekir Caner </a:t>
            </a:r>
            <a:r>
              <a:rPr lang="tr-TR" sz="1500" dirty="0" err="1"/>
              <a:t>Yagci</a:t>
            </a:r>
            <a:r>
              <a:rPr lang="tr-TR" sz="1500" dirty="0"/>
              <a:t> (4857089)</a:t>
            </a:r>
          </a:p>
          <a:p>
            <a:r>
              <a:rPr lang="tr-TR" sz="1500" b="1" dirty="0" err="1"/>
              <a:t>PhD</a:t>
            </a:r>
            <a:r>
              <a:rPr lang="tr-TR" sz="1500" b="1" dirty="0"/>
              <a:t>: </a:t>
            </a:r>
            <a:r>
              <a:rPr lang="tr-TR" sz="1500" dirty="0" err="1"/>
              <a:t>Digvijay</a:t>
            </a:r>
            <a:r>
              <a:rPr lang="tr-TR" sz="1500" dirty="0"/>
              <a:t> </a:t>
            </a:r>
            <a:r>
              <a:rPr lang="tr-TR" sz="1500" dirty="0" err="1" smtClean="0"/>
              <a:t>Gusain</a:t>
            </a:r>
            <a:endParaRPr lang="tr-TR" sz="1500" b="1" dirty="0" smtClean="0"/>
          </a:p>
          <a:p>
            <a:r>
              <a:rPr lang="tr-TR" sz="1500" b="1" dirty="0" err="1" smtClean="0"/>
              <a:t>Supervisor</a:t>
            </a:r>
            <a:r>
              <a:rPr lang="tr-TR" sz="1500" b="1" dirty="0"/>
              <a:t>: </a:t>
            </a:r>
            <a:r>
              <a:rPr lang="tr-TR" sz="1500" dirty="0" err="1"/>
              <a:t>Asst</a:t>
            </a:r>
            <a:r>
              <a:rPr lang="tr-TR" sz="1500" dirty="0"/>
              <a:t>. Prof. </a:t>
            </a:r>
            <a:r>
              <a:rPr lang="tr-TR" sz="1500" dirty="0" err="1"/>
              <a:t>Milos</a:t>
            </a:r>
            <a:r>
              <a:rPr lang="tr-TR" sz="1500" dirty="0"/>
              <a:t> </a:t>
            </a:r>
            <a:r>
              <a:rPr lang="tr-TR" sz="1500" dirty="0" err="1"/>
              <a:t>Cvetkovic</a:t>
            </a:r>
            <a:endParaRPr lang="tr-TR" sz="1500" dirty="0"/>
          </a:p>
          <a:p>
            <a:endParaRPr lang="tr-TR" sz="1800" dirty="0"/>
          </a:p>
          <a:p>
            <a:endParaRPr lang="tr-TR" sz="1800" dirty="0"/>
          </a:p>
          <a:p>
            <a:endParaRPr lang="tr-TR" sz="1800" dirty="0"/>
          </a:p>
          <a:p>
            <a:r>
              <a:rPr lang="tr-TR" sz="1800" dirty="0"/>
              <a:t>E-mail: </a:t>
            </a:r>
            <a:r>
              <a:rPr lang="en-US" sz="1800" dirty="0">
                <a:solidFill>
                  <a:srgbClr val="0070C0"/>
                </a:solidFill>
              </a:rPr>
              <a:t>B.C.Yagci@student.tudelft.nl</a:t>
            </a:r>
            <a:endParaRPr lang="tr-TR" sz="1800" dirty="0">
              <a:solidFill>
                <a:srgbClr val="0070C0"/>
              </a:solidFill>
            </a:endParaRPr>
          </a:p>
          <a:p>
            <a:r>
              <a:rPr lang="tr-TR" sz="1800" dirty="0" err="1"/>
              <a:t>Version</a:t>
            </a:r>
            <a:r>
              <a:rPr lang="tr-TR" sz="1800" dirty="0"/>
              <a:t> Control: </a:t>
            </a:r>
            <a:r>
              <a:rPr lang="tr-TR" sz="1800" dirty="0">
                <a:solidFill>
                  <a:srgbClr val="0070C0"/>
                </a:solidFill>
              </a:rPr>
              <a:t>https://github.com/caneryagci/Multi-Energy-Systems-Thesis-Project.git</a:t>
            </a:r>
          </a:p>
        </p:txBody>
      </p:sp>
    </p:spTree>
    <p:extLst>
      <p:ext uri="{BB962C8B-B14F-4D97-AF65-F5344CB8AC3E}">
        <p14:creationId xmlns:p14="http://schemas.microsoft.com/office/powerpoint/2010/main" val="198231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B70FDB-9FF9-40F9-9D37-AA5EDF300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5412" y="0"/>
            <a:ext cx="7106464" cy="713932"/>
          </a:xfrm>
        </p:spPr>
        <p:txBody>
          <a:bodyPr>
            <a:normAutofit/>
          </a:bodyPr>
          <a:lstStyle/>
          <a:p>
            <a:r>
              <a:rPr lang="tr-TR" dirty="0" err="1" smtClean="0"/>
              <a:t>Research</a:t>
            </a:r>
            <a:r>
              <a:rPr lang="tr-TR" dirty="0" smtClean="0"/>
              <a:t> Problem</a:t>
            </a:r>
            <a:endParaRPr lang="en-US" dirty="0"/>
          </a:p>
        </p:txBody>
      </p:sp>
      <p:sp>
        <p:nvSpPr>
          <p:cNvPr id="4" name="Metin kutusu 3"/>
          <p:cNvSpPr txBox="1"/>
          <p:nvPr/>
        </p:nvSpPr>
        <p:spPr>
          <a:xfrm>
            <a:off x="1763106" y="623980"/>
            <a:ext cx="72551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With increasing share of renewable </a:t>
            </a:r>
            <a:r>
              <a:rPr lang="en-GB" sz="1400" dirty="0" smtClean="0"/>
              <a:t>energy, </a:t>
            </a:r>
            <a:r>
              <a:rPr lang="tr-TR" sz="1400" dirty="0" err="1" smtClean="0"/>
              <a:t>power</a:t>
            </a:r>
            <a:r>
              <a:rPr lang="tr-TR" sz="1400" dirty="0" smtClean="0"/>
              <a:t> </a:t>
            </a:r>
            <a:r>
              <a:rPr lang="tr-TR" sz="1400" dirty="0" err="1" smtClean="0"/>
              <a:t>balance</a:t>
            </a:r>
            <a:r>
              <a:rPr lang="en-GB" sz="1400" dirty="0" smtClean="0"/>
              <a:t> became </a:t>
            </a:r>
            <a:r>
              <a:rPr lang="en-GB" sz="1400" dirty="0"/>
              <a:t>more </a:t>
            </a:r>
            <a:r>
              <a:rPr lang="en-GB" sz="1400" dirty="0" smtClean="0"/>
              <a:t>challenging</a:t>
            </a:r>
            <a:r>
              <a:rPr lang="tr-TR" sz="1400" dirty="0" smtClean="0"/>
              <a:t> </a:t>
            </a:r>
            <a:r>
              <a:rPr lang="tr-TR" sz="1400" dirty="0" err="1" smtClean="0"/>
              <a:t>for</a:t>
            </a:r>
            <a:r>
              <a:rPr lang="tr-TR" sz="1400" dirty="0" smtClean="0"/>
              <a:t> </a:t>
            </a:r>
            <a:r>
              <a:rPr lang="tr-TR" sz="1400" dirty="0" err="1" smtClean="0"/>
              <a:t>grid</a:t>
            </a:r>
            <a:r>
              <a:rPr lang="tr-TR" sz="1400" dirty="0" smtClean="0"/>
              <a:t> </a:t>
            </a:r>
            <a:r>
              <a:rPr lang="tr-TR" sz="1400" dirty="0" err="1" smtClean="0"/>
              <a:t>operators</a:t>
            </a:r>
            <a:endParaRPr lang="tr-T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Replacing production based on fossil fuels </a:t>
            </a:r>
            <a:r>
              <a:rPr lang="en-GB" sz="1400" dirty="0" smtClean="0"/>
              <a:t>in </a:t>
            </a:r>
            <a:r>
              <a:rPr lang="en-GB" sz="1400" dirty="0"/>
              <a:t>industries, such as chemicals, </a:t>
            </a:r>
            <a:r>
              <a:rPr lang="en-GB" sz="1400" dirty="0" smtClean="0"/>
              <a:t>petrochemicals</a:t>
            </a:r>
            <a:r>
              <a:rPr lang="tr-TR" sz="1400" dirty="0" smtClean="0"/>
              <a:t>, </a:t>
            </a:r>
            <a:r>
              <a:rPr lang="en-GB" sz="1400" dirty="0" smtClean="0"/>
              <a:t>food</a:t>
            </a:r>
            <a:r>
              <a:rPr lang="en-GB" sz="1400" dirty="0"/>
              <a:t>, steel </a:t>
            </a:r>
            <a:r>
              <a:rPr lang="en-GB" sz="1400" dirty="0" smtClean="0"/>
              <a:t>cement; </a:t>
            </a:r>
            <a:r>
              <a:rPr lang="en-GB" sz="1400" dirty="0"/>
              <a:t>large-scale </a:t>
            </a:r>
            <a:r>
              <a:rPr lang="en-GB" sz="1400" dirty="0" smtClean="0"/>
              <a:t>electrification</a:t>
            </a:r>
            <a:r>
              <a:rPr lang="tr-TR" sz="1400" dirty="0" smtClean="0"/>
              <a:t>(P2X)</a:t>
            </a:r>
            <a:r>
              <a:rPr lang="en-GB" sz="1400" dirty="0" smtClean="0"/>
              <a:t> </a:t>
            </a:r>
            <a:r>
              <a:rPr lang="tr-TR" sz="1400" dirty="0" err="1" smtClean="0"/>
              <a:t>leads</a:t>
            </a:r>
            <a:r>
              <a:rPr lang="tr-TR" sz="1400" dirty="0" smtClean="0"/>
              <a:t> </a:t>
            </a:r>
            <a:r>
              <a:rPr lang="tr-TR" sz="1400" dirty="0" err="1" smtClean="0"/>
              <a:t>to</a:t>
            </a:r>
            <a:r>
              <a:rPr lang="tr-TR" sz="1400" dirty="0" smtClean="0"/>
              <a:t> </a:t>
            </a:r>
            <a:r>
              <a:rPr lang="tr-TR" sz="1400" dirty="0" err="1" smtClean="0"/>
              <a:t>more</a:t>
            </a:r>
            <a:r>
              <a:rPr lang="tr-TR" sz="1400" dirty="0" smtClean="0"/>
              <a:t> </a:t>
            </a:r>
            <a:r>
              <a:rPr lang="tr-TR" sz="1400" dirty="0" err="1" smtClean="0"/>
              <a:t>sustainable</a:t>
            </a:r>
            <a:r>
              <a:rPr lang="tr-TR" sz="1400" dirty="0" smtClean="0"/>
              <a:t> </a:t>
            </a:r>
            <a:r>
              <a:rPr lang="en-GB" sz="1400" dirty="0" smtClean="0"/>
              <a:t>industrial complex</a:t>
            </a:r>
            <a:r>
              <a:rPr lang="tr-TR" sz="1400" dirty="0" smtClean="0"/>
              <a:t> </a:t>
            </a:r>
            <a:r>
              <a:rPr lang="tr-TR" sz="1400" dirty="0" err="1" smtClean="0"/>
              <a:t>and</a:t>
            </a:r>
            <a:r>
              <a:rPr lang="en-GB" sz="1400" dirty="0" smtClean="0"/>
              <a:t> provides </a:t>
            </a:r>
            <a:r>
              <a:rPr lang="en-GB" sz="1400" dirty="0"/>
              <a:t>the necessary flexibility </a:t>
            </a:r>
            <a:r>
              <a:rPr lang="en-GB" sz="1400" dirty="0" smtClean="0"/>
              <a:t>in </a:t>
            </a:r>
            <a:r>
              <a:rPr lang="en-GB" sz="1400" dirty="0"/>
              <a:t>the new energy system </a:t>
            </a:r>
            <a:r>
              <a:rPr lang="tr-TR" sz="1400" dirty="0"/>
              <a:t/>
            </a:r>
            <a:br>
              <a:rPr lang="tr-TR" sz="1400" dirty="0"/>
            </a:br>
            <a:endParaRPr lang="tr-T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Due to </a:t>
            </a:r>
            <a:r>
              <a:rPr lang="en-GB" sz="1400" dirty="0" smtClean="0"/>
              <a:t>approximations </a:t>
            </a:r>
            <a:r>
              <a:rPr lang="en-GB" sz="1400" dirty="0"/>
              <a:t>made in model </a:t>
            </a:r>
            <a:r>
              <a:rPr lang="en-GB" sz="1400" dirty="0" smtClean="0"/>
              <a:t>formulations,</a:t>
            </a:r>
            <a:r>
              <a:rPr lang="tr-TR" sz="1400" dirty="0" smtClean="0"/>
              <a:t> </a:t>
            </a:r>
            <a:r>
              <a:rPr lang="en-GB" sz="1400" dirty="0" smtClean="0"/>
              <a:t>flexibilities </a:t>
            </a:r>
            <a:r>
              <a:rPr lang="en-GB" sz="1400" dirty="0"/>
              <a:t>provided by MES </a:t>
            </a:r>
            <a:r>
              <a:rPr lang="en-GB" sz="1400" dirty="0" smtClean="0"/>
              <a:t>components to </a:t>
            </a:r>
            <a:r>
              <a:rPr lang="en-GB" sz="1400" dirty="0"/>
              <a:t>network can be concealed in the simulation </a:t>
            </a:r>
            <a:r>
              <a:rPr lang="en-GB" sz="1400" dirty="0" smtClean="0"/>
              <a:t>results</a:t>
            </a:r>
            <a:r>
              <a:rPr lang="tr-TR" sz="1400" dirty="0" smtClean="0"/>
              <a:t> (</a:t>
            </a:r>
            <a:r>
              <a:rPr lang="tr-TR" sz="1400" dirty="0" err="1"/>
              <a:t>h</a:t>
            </a:r>
            <a:r>
              <a:rPr lang="tr-TR" sz="1400" dirty="0" err="1" smtClean="0"/>
              <a:t>idden</a:t>
            </a:r>
            <a:r>
              <a:rPr lang="tr-TR" sz="1400" dirty="0" smtClean="0"/>
              <a:t> </a:t>
            </a:r>
            <a:r>
              <a:rPr lang="tr-TR" sz="1400" dirty="0" err="1" smtClean="0"/>
              <a:t>flexibility</a:t>
            </a:r>
            <a:r>
              <a:rPr lang="tr-TR" sz="1400" dirty="0" smtClean="0"/>
              <a:t>)</a:t>
            </a:r>
          </a:p>
          <a:p>
            <a:endParaRPr lang="tr-T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Inaccurate </a:t>
            </a:r>
            <a:r>
              <a:rPr lang="en-GB" sz="1400" dirty="0"/>
              <a:t>flexibility analysis of P2X may lead to increased transmission losses, higher operational cost or misinterpretation of MES </a:t>
            </a:r>
            <a:r>
              <a:rPr lang="en-GB" sz="1400" dirty="0" smtClean="0"/>
              <a:t>capacity</a:t>
            </a:r>
            <a:endParaRPr lang="tr-T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(</a:t>
            </a:r>
            <a:r>
              <a:rPr lang="en-GB" sz="1400" dirty="0" err="1"/>
              <a:t>Palensky</a:t>
            </a:r>
            <a:r>
              <a:rPr lang="en-GB" sz="1400" dirty="0"/>
              <a:t> &amp; Dietrich, </a:t>
            </a:r>
            <a:r>
              <a:rPr lang="en-GB" sz="1400" dirty="0" smtClean="0"/>
              <a:t>2011) </a:t>
            </a:r>
            <a:r>
              <a:rPr lang="en-GB" sz="1400" dirty="0"/>
              <a:t>suggests that, a good combination of Market DR (price signals) and Physical DR (grid management) is </a:t>
            </a:r>
            <a:r>
              <a:rPr lang="en-GB" sz="1400" dirty="0" smtClean="0"/>
              <a:t>necessary</a:t>
            </a:r>
            <a:r>
              <a:rPr lang="tr-TR" sz="1400" dirty="0" smtClean="0"/>
              <a:t>.</a:t>
            </a:r>
            <a:r>
              <a:rPr lang="en-GB" sz="1400" dirty="0" smtClean="0"/>
              <a:t> </a:t>
            </a:r>
            <a:r>
              <a:rPr lang="tr-TR" sz="1400" dirty="0" err="1" smtClean="0"/>
              <a:t>Existing</a:t>
            </a:r>
            <a:r>
              <a:rPr lang="tr-TR" sz="1400" dirty="0" smtClean="0"/>
              <a:t> </a:t>
            </a:r>
            <a:r>
              <a:rPr lang="tr-TR" sz="1400" dirty="0" err="1" smtClean="0"/>
              <a:t>hierarchical</a:t>
            </a:r>
            <a:r>
              <a:rPr lang="tr-TR" sz="1400" dirty="0" smtClean="0"/>
              <a:t> </a:t>
            </a:r>
            <a:r>
              <a:rPr lang="tr-TR" sz="1400" dirty="0" err="1" smtClean="0"/>
              <a:t>management</a:t>
            </a:r>
            <a:r>
              <a:rPr lang="tr-TR" sz="1400" dirty="0" smtClean="0"/>
              <a:t> of MES </a:t>
            </a:r>
            <a:r>
              <a:rPr lang="tr-TR" sz="1400" dirty="0" err="1" smtClean="0"/>
              <a:t>models</a:t>
            </a:r>
            <a:r>
              <a:rPr lang="tr-TR" sz="1400" dirty="0" smtClean="0"/>
              <a:t> not </a:t>
            </a:r>
            <a:r>
              <a:rPr lang="tr-TR" sz="1400" dirty="0" err="1" smtClean="0"/>
              <a:t>considers</a:t>
            </a:r>
            <a:r>
              <a:rPr lang="tr-TR" sz="1400" dirty="0" smtClean="0"/>
              <a:t> </a:t>
            </a:r>
            <a:r>
              <a:rPr lang="tr-TR" sz="1400" dirty="0" err="1" smtClean="0"/>
              <a:t>energy</a:t>
            </a:r>
            <a:r>
              <a:rPr lang="tr-TR" sz="1400" dirty="0" smtClean="0"/>
              <a:t> </a:t>
            </a:r>
            <a:r>
              <a:rPr lang="tr-TR" sz="1400" dirty="0" err="1" smtClean="0"/>
              <a:t>cost</a:t>
            </a:r>
            <a:r>
              <a:rPr lang="tr-TR" sz="1400" dirty="0" smtClean="0"/>
              <a:t> of </a:t>
            </a:r>
            <a:r>
              <a:rPr lang="tr-TR" sz="1400" dirty="0" err="1" smtClean="0"/>
              <a:t>production</a:t>
            </a:r>
            <a:r>
              <a:rPr lang="tr-TR" sz="1400" dirty="0" smtClean="0"/>
              <a:t>(</a:t>
            </a:r>
            <a:r>
              <a:rPr lang="tr-TR" sz="1400" dirty="0" smtClean="0">
                <a:latin typeface="Ebrima"/>
                <a:ea typeface="Ebrima"/>
                <a:cs typeface="Ebrima"/>
              </a:rPr>
              <a:t>€/</a:t>
            </a:r>
            <a:r>
              <a:rPr lang="tr-TR" sz="1400" dirty="0" err="1" smtClean="0">
                <a:latin typeface="Ebrima"/>
                <a:ea typeface="Ebrima"/>
                <a:cs typeface="Ebrima"/>
              </a:rPr>
              <a:t>MWh</a:t>
            </a:r>
            <a:r>
              <a:rPr lang="tr-TR" sz="1400" dirty="0" smtClean="0"/>
              <a:t>). </a:t>
            </a:r>
            <a:r>
              <a:rPr lang="tr-TR" sz="1400" dirty="0" err="1" smtClean="0"/>
              <a:t>This</a:t>
            </a:r>
            <a:r>
              <a:rPr lang="tr-TR" sz="1400" dirty="0" smtClean="0"/>
              <a:t> </a:t>
            </a:r>
            <a:r>
              <a:rPr lang="tr-TR" sz="1400" dirty="0" err="1" smtClean="0"/>
              <a:t>results</a:t>
            </a:r>
            <a:r>
              <a:rPr lang="tr-TR" sz="1400" dirty="0" smtClean="0"/>
              <a:t> </a:t>
            </a:r>
            <a:r>
              <a:rPr lang="tr-TR" sz="1400" dirty="0" err="1" smtClean="0"/>
              <a:t>with</a:t>
            </a:r>
            <a:r>
              <a:rPr lang="tr-TR" sz="1400" dirty="0" smtClean="0"/>
              <a:t>  </a:t>
            </a:r>
            <a:r>
              <a:rPr lang="tr-TR" sz="1400" dirty="0" err="1" smtClean="0"/>
              <a:t>unnecessary</a:t>
            </a:r>
            <a:r>
              <a:rPr lang="tr-TR" sz="1400" dirty="0" smtClean="0"/>
              <a:t> </a:t>
            </a:r>
            <a:r>
              <a:rPr lang="tr-TR" sz="1400" dirty="0" err="1" smtClean="0"/>
              <a:t>trading</a:t>
            </a:r>
            <a:r>
              <a:rPr lang="tr-TR" sz="1400" dirty="0" smtClean="0"/>
              <a:t> of </a:t>
            </a:r>
            <a:r>
              <a:rPr lang="tr-TR" sz="1400" dirty="0" err="1" smtClean="0"/>
              <a:t>electricity</a:t>
            </a:r>
            <a:r>
              <a:rPr lang="tr-TR" sz="1400" dirty="0" smtClean="0"/>
              <a:t> </a:t>
            </a:r>
            <a:r>
              <a:rPr lang="tr-TR" sz="1400" dirty="0" err="1" smtClean="0"/>
              <a:t>and</a:t>
            </a:r>
            <a:r>
              <a:rPr lang="tr-TR" sz="1400" dirty="0" smtClean="0"/>
              <a:t> </a:t>
            </a:r>
            <a:r>
              <a:rPr lang="tr-TR" sz="1400" dirty="0" err="1" smtClean="0"/>
              <a:t>increse</a:t>
            </a:r>
            <a:r>
              <a:rPr lang="tr-TR" sz="1400" dirty="0" smtClean="0"/>
              <a:t> in </a:t>
            </a:r>
            <a:r>
              <a:rPr lang="tr-TR" sz="1400" dirty="0" err="1" smtClean="0"/>
              <a:t>operational</a:t>
            </a:r>
            <a:r>
              <a:rPr lang="tr-TR" sz="1400" dirty="0" smtClean="0"/>
              <a:t> </a:t>
            </a:r>
            <a:r>
              <a:rPr lang="tr-TR" sz="1400" dirty="0" err="1" smtClean="0"/>
              <a:t>cost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7223932" y="4617381"/>
            <a:ext cx="192006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/>
              <a:t>MES: Multi Energy System</a:t>
            </a:r>
          </a:p>
          <a:p>
            <a:r>
              <a:rPr lang="tr-TR" sz="900" dirty="0" smtClean="0"/>
              <a:t>P2X: </a:t>
            </a:r>
            <a:r>
              <a:rPr lang="tr-TR" sz="900" dirty="0" err="1" smtClean="0"/>
              <a:t>Power</a:t>
            </a:r>
            <a:r>
              <a:rPr lang="tr-TR" sz="900" dirty="0" smtClean="0"/>
              <a:t>-</a:t>
            </a:r>
            <a:r>
              <a:rPr lang="tr-TR" sz="900" dirty="0" err="1" smtClean="0"/>
              <a:t>to</a:t>
            </a:r>
            <a:r>
              <a:rPr lang="tr-TR" sz="900" dirty="0" smtClean="0"/>
              <a:t>-X</a:t>
            </a:r>
          </a:p>
          <a:p>
            <a:r>
              <a:rPr lang="tr-TR" sz="900" dirty="0" smtClean="0"/>
              <a:t>DR: </a:t>
            </a:r>
            <a:r>
              <a:rPr lang="tr-TR" sz="900" dirty="0" err="1" smtClean="0"/>
              <a:t>Demand</a:t>
            </a:r>
            <a:r>
              <a:rPr lang="tr-TR" sz="900" dirty="0" smtClean="0"/>
              <a:t> </a:t>
            </a:r>
            <a:r>
              <a:rPr lang="tr-TR" sz="900" dirty="0" err="1" smtClean="0"/>
              <a:t>Response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58675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641186" y="777164"/>
            <a:ext cx="6852574" cy="18039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600" i="1" dirty="0" smtClean="0"/>
              <a:t>”Flexibility is ability of a component or a collection of components to response challenges caused by power fluctuations in energy systems. ”</a:t>
            </a:r>
            <a:endParaRPr lang="tr-TR" sz="1600" i="1" dirty="0" smtClean="0"/>
          </a:p>
          <a:p>
            <a:pPr marL="0" indent="0" algn="ctr">
              <a:buNone/>
            </a:pPr>
            <a:endParaRPr lang="tr-TR" sz="1600" i="1" dirty="0" smtClean="0"/>
          </a:p>
          <a:p>
            <a:pPr marL="0" indent="0" algn="ctr">
              <a:buNone/>
            </a:pPr>
            <a:r>
              <a:rPr lang="en-GB" sz="1600" i="1" dirty="0"/>
              <a:t>” </a:t>
            </a:r>
            <a:r>
              <a:rPr lang="tr-TR" sz="1600" i="1" dirty="0" smtClean="0"/>
              <a:t>H</a:t>
            </a:r>
            <a:r>
              <a:rPr lang="en-US" sz="1600" i="1" dirty="0" err="1" smtClean="0"/>
              <a:t>idden</a:t>
            </a:r>
            <a:r>
              <a:rPr lang="en-US" sz="1600" i="1" dirty="0" smtClean="0"/>
              <a:t> flexibility</a:t>
            </a:r>
            <a:r>
              <a:rPr lang="tr-TR" sz="1600" i="1" dirty="0" smtClean="0"/>
              <a:t> is</a:t>
            </a:r>
            <a:r>
              <a:rPr lang="en-US" sz="1600" i="1" dirty="0" smtClean="0"/>
              <a:t> the </a:t>
            </a:r>
            <a:r>
              <a:rPr lang="en-US" sz="1600" i="1" dirty="0"/>
              <a:t>difference between the amount of energy </a:t>
            </a:r>
            <a:r>
              <a:rPr lang="en-US" sz="1600" i="1" dirty="0" smtClean="0"/>
              <a:t>consumed</a:t>
            </a:r>
            <a:r>
              <a:rPr lang="tr-TR" sz="1600" i="1" dirty="0" smtClean="0"/>
              <a:t>/</a:t>
            </a:r>
            <a:r>
              <a:rPr lang="tr-TR" sz="1600" i="1" dirty="0" err="1" smtClean="0"/>
              <a:t>stored</a:t>
            </a:r>
            <a:r>
              <a:rPr lang="en-US" sz="1600" i="1" dirty="0" smtClean="0"/>
              <a:t> </a:t>
            </a:r>
            <a:r>
              <a:rPr lang="en-US" sz="1600" i="1" dirty="0"/>
              <a:t>by the </a:t>
            </a:r>
            <a:r>
              <a:rPr lang="en-US" sz="1600" i="1" dirty="0" smtClean="0"/>
              <a:t>simplified</a:t>
            </a:r>
            <a:r>
              <a:rPr lang="tr-TR" sz="1600" i="1" dirty="0" smtClean="0"/>
              <a:t> </a:t>
            </a:r>
            <a:r>
              <a:rPr lang="en-US" sz="1600" i="1" dirty="0" smtClean="0"/>
              <a:t>and </a:t>
            </a:r>
            <a:r>
              <a:rPr lang="en-US" sz="1600" i="1" dirty="0"/>
              <a:t>the </a:t>
            </a:r>
            <a:r>
              <a:rPr lang="en-US" sz="1600" i="1" dirty="0" smtClean="0"/>
              <a:t>detailed </a:t>
            </a:r>
            <a:r>
              <a:rPr lang="en-US" sz="1600" i="1" dirty="0"/>
              <a:t>model of P2X during flexibility service</a:t>
            </a:r>
            <a:r>
              <a:rPr lang="en-US" sz="1600" i="1" dirty="0" smtClean="0"/>
              <a:t>.</a:t>
            </a:r>
            <a:r>
              <a:rPr lang="en-GB" sz="1600" i="1" dirty="0"/>
              <a:t> ”</a:t>
            </a:r>
            <a:endParaRPr lang="en-GB" sz="1600" i="1" dirty="0" smtClean="0"/>
          </a:p>
          <a:p>
            <a:pPr marL="0" indent="0" algn="ctr">
              <a:buNone/>
            </a:pPr>
            <a:endParaRPr lang="tr-TR" sz="2000" i="1" dirty="0">
              <a:solidFill>
                <a:srgbClr val="FF00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71364BAC-A414-45C3-BE6E-5D7FE0719C1A}"/>
              </a:ext>
            </a:extLst>
          </p:cNvPr>
          <p:cNvSpPr txBox="1">
            <a:spLocks/>
          </p:cNvSpPr>
          <p:nvPr/>
        </p:nvSpPr>
        <p:spPr>
          <a:xfrm>
            <a:off x="1641186" y="-76733"/>
            <a:ext cx="7380894" cy="594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tr-TR" dirty="0" err="1" smtClean="0"/>
              <a:t>Flexibility</a:t>
            </a:r>
            <a:endParaRPr lang="en-US" dirty="0"/>
          </a:p>
        </p:txBody>
      </p:sp>
      <p:sp>
        <p:nvSpPr>
          <p:cNvPr id="4" name="Dikdörtgen 3"/>
          <p:cNvSpPr/>
          <p:nvPr/>
        </p:nvSpPr>
        <p:spPr>
          <a:xfrm>
            <a:off x="7549053" y="4501606"/>
            <a:ext cx="15949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900" dirty="0" smtClean="0"/>
              <a:t>RE</a:t>
            </a:r>
            <a:r>
              <a:rPr lang="en-GB" sz="900" dirty="0" smtClean="0"/>
              <a:t>: </a:t>
            </a:r>
            <a:r>
              <a:rPr lang="tr-TR" sz="900" dirty="0" err="1" smtClean="0"/>
              <a:t>Renewable</a:t>
            </a:r>
            <a:r>
              <a:rPr lang="tr-TR" sz="900" dirty="0" smtClean="0"/>
              <a:t> </a:t>
            </a:r>
            <a:r>
              <a:rPr lang="tr-TR" sz="900" dirty="0" err="1"/>
              <a:t>E</a:t>
            </a:r>
            <a:r>
              <a:rPr lang="tr-TR" sz="900" dirty="0" err="1" smtClean="0"/>
              <a:t>nergy</a:t>
            </a:r>
            <a:endParaRPr lang="en-GB" sz="900" dirty="0"/>
          </a:p>
          <a:p>
            <a:r>
              <a:rPr lang="tr-TR" sz="900" dirty="0" smtClean="0"/>
              <a:t>P2X: </a:t>
            </a:r>
            <a:r>
              <a:rPr lang="tr-TR" sz="900" dirty="0" err="1" smtClean="0"/>
              <a:t>Power</a:t>
            </a:r>
            <a:r>
              <a:rPr lang="tr-TR" sz="900" dirty="0" smtClean="0"/>
              <a:t>-</a:t>
            </a:r>
            <a:r>
              <a:rPr lang="tr-TR" sz="900" dirty="0" err="1" smtClean="0"/>
              <a:t>to</a:t>
            </a:r>
            <a:r>
              <a:rPr lang="tr-TR" sz="900" dirty="0" smtClean="0"/>
              <a:t>-X</a:t>
            </a:r>
            <a:endParaRPr lang="en-GB" sz="900" dirty="0"/>
          </a:p>
        </p:txBody>
      </p:sp>
      <p:pic>
        <p:nvPicPr>
          <p:cNvPr id="1026" name="Picture 2" descr="C:\Users\Caner\Desktop\Multi-Energy-Systems-Thesis-Project\Mid-term Review\Figures\flexible lo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781" y="2785997"/>
            <a:ext cx="3908500" cy="208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etin kutusu 1"/>
          <p:cNvSpPr txBox="1"/>
          <p:nvPr/>
        </p:nvSpPr>
        <p:spPr>
          <a:xfrm>
            <a:off x="2902633" y="4870938"/>
            <a:ext cx="485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00" dirty="0" err="1" smtClean="0"/>
              <a:t>Fig</a:t>
            </a:r>
            <a:r>
              <a:rPr lang="tr-TR" sz="1000" dirty="0" smtClean="0"/>
              <a:t>. an</a:t>
            </a:r>
            <a:r>
              <a:rPr lang="en-GB" sz="1000" dirty="0" smtClean="0"/>
              <a:t> </a:t>
            </a:r>
            <a:r>
              <a:rPr lang="en-GB" sz="1000" dirty="0"/>
              <a:t>exemplary flexible load measure with the corresponding </a:t>
            </a:r>
            <a:r>
              <a:rPr lang="en-GB" sz="1000" dirty="0" smtClean="0"/>
              <a:t>parameters</a:t>
            </a:r>
            <a:r>
              <a:rPr lang="tr-TR" sz="1000" dirty="0" smtClean="0"/>
              <a:t> [1]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43210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281DA3-363F-48EA-A34A-6FEE420AD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7543" y="0"/>
            <a:ext cx="6948241" cy="842249"/>
          </a:xfrm>
        </p:spPr>
        <p:txBody>
          <a:bodyPr/>
          <a:lstStyle/>
          <a:p>
            <a:r>
              <a:rPr lang="tr-TR" dirty="0" err="1"/>
              <a:t>Research</a:t>
            </a:r>
            <a:r>
              <a:rPr lang="tr-TR" dirty="0"/>
              <a:t> </a:t>
            </a:r>
            <a:r>
              <a:rPr lang="tr-TR" dirty="0" err="1"/>
              <a:t>Questions</a:t>
            </a:r>
            <a:endParaRPr lang="en-US" dirty="0"/>
          </a:p>
        </p:txBody>
      </p:sp>
      <p:sp>
        <p:nvSpPr>
          <p:cNvPr id="5" name="Metin kutusu 4"/>
          <p:cNvSpPr txBox="1"/>
          <p:nvPr/>
        </p:nvSpPr>
        <p:spPr>
          <a:xfrm>
            <a:off x="1711234" y="842249"/>
            <a:ext cx="7197635" cy="356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  <a:ea typeface="Calibri"/>
                <a:cs typeface="Times New Roman"/>
              </a:rPr>
              <a:t>What options exist for minimizing curtailment of renewables in </a:t>
            </a:r>
            <a:r>
              <a:rPr lang="en-US" sz="1400" dirty="0" smtClean="0">
                <a:solidFill>
                  <a:srgbClr val="000000"/>
                </a:solidFill>
                <a:ea typeface="Calibri"/>
                <a:cs typeface="Times New Roman"/>
              </a:rPr>
              <a:t>MES?</a:t>
            </a:r>
            <a:endParaRPr lang="en-GB" sz="1400" dirty="0" smtClean="0">
              <a:ea typeface="Calibri"/>
              <a:cs typeface="Times New Roman"/>
            </a:endParaRPr>
          </a:p>
          <a:p>
            <a:pPr marL="628650" lvl="1" indent="-17145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  <a:ea typeface="Calibri"/>
                <a:cs typeface="Times New Roman"/>
              </a:rPr>
              <a:t>Which options are available in industrial area?</a:t>
            </a:r>
            <a:endParaRPr lang="tr-TR" sz="1400" dirty="0" smtClean="0">
              <a:solidFill>
                <a:srgbClr val="000000"/>
              </a:solidFill>
              <a:ea typeface="Calibri"/>
              <a:cs typeface="Times New Roman"/>
            </a:endParaRPr>
          </a:p>
          <a:p>
            <a:pPr marL="628650" lvl="1" indent="-17145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ea typeface="Calibri"/>
                <a:cs typeface="Times New Roman"/>
              </a:rPr>
              <a:t>Which option has the best performance for the grid and the most profit for the P2X owner?</a:t>
            </a:r>
          </a:p>
          <a:p>
            <a:pPr marL="91440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a typeface="Calibri"/>
                <a:cs typeface="Times New Roman"/>
              </a:rPr>
              <a:t> </a:t>
            </a:r>
            <a:endParaRPr lang="en-GB" sz="1400" dirty="0">
              <a:ea typeface="Calibri"/>
              <a:cs typeface="Times New Roman"/>
            </a:endParaRPr>
          </a:p>
          <a:p>
            <a:pPr marL="171450" lvl="0" indent="-17145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  <a:ea typeface="Calibri"/>
                <a:cs typeface="Times New Roman"/>
              </a:rPr>
              <a:t>How much </a:t>
            </a:r>
            <a:r>
              <a:rPr lang="en-US" sz="1400" dirty="0" smtClean="0">
                <a:solidFill>
                  <a:srgbClr val="000000"/>
                </a:solidFill>
                <a:ea typeface="Calibri"/>
                <a:cs typeface="Times New Roman"/>
              </a:rPr>
              <a:t>model </a:t>
            </a:r>
            <a:r>
              <a:rPr lang="en-US" sz="1400" dirty="0">
                <a:solidFill>
                  <a:srgbClr val="000000"/>
                </a:solidFill>
                <a:ea typeface="Calibri"/>
                <a:cs typeface="Times New Roman"/>
              </a:rPr>
              <a:t>detail </a:t>
            </a:r>
            <a:r>
              <a:rPr lang="en-US" sz="1400" dirty="0" smtClean="0">
                <a:solidFill>
                  <a:srgbClr val="000000"/>
                </a:solidFill>
                <a:ea typeface="Calibri"/>
                <a:cs typeface="Times New Roman"/>
              </a:rPr>
              <a:t>impact</a:t>
            </a:r>
            <a:r>
              <a:rPr lang="tr-TR" sz="1400" dirty="0" smtClean="0">
                <a:solidFill>
                  <a:srgbClr val="000000"/>
                </a:solidFill>
                <a:ea typeface="Calibri"/>
                <a:cs typeface="Times New Roman"/>
              </a:rPr>
              <a:t>s</a:t>
            </a:r>
            <a:r>
              <a:rPr lang="en-US" sz="1400" dirty="0" smtClean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00"/>
                </a:solidFill>
                <a:ea typeface="Calibri"/>
                <a:cs typeface="Times New Roman"/>
              </a:rPr>
              <a:t>the </a:t>
            </a:r>
            <a:r>
              <a:rPr lang="en-US" sz="1400" dirty="0" smtClean="0">
                <a:solidFill>
                  <a:srgbClr val="000000"/>
                </a:solidFill>
                <a:ea typeface="Calibri"/>
                <a:cs typeface="Times New Roman"/>
              </a:rPr>
              <a:t>flexibility</a:t>
            </a:r>
            <a:r>
              <a:rPr lang="tr-TR" sz="1400" dirty="0" smtClean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ea typeface="Calibri"/>
                <a:cs typeface="Times New Roman"/>
              </a:rPr>
              <a:t>analysis</a:t>
            </a:r>
            <a:r>
              <a:rPr lang="en-US" sz="1400" dirty="0">
                <a:solidFill>
                  <a:srgbClr val="000000"/>
                </a:solidFill>
                <a:ea typeface="Calibri"/>
                <a:cs typeface="Times New Roman"/>
              </a:rPr>
              <a:t>?</a:t>
            </a:r>
            <a:endParaRPr lang="en-GB" sz="1400" dirty="0">
              <a:ea typeface="Calibri"/>
              <a:cs typeface="Times New Roman"/>
            </a:endParaRPr>
          </a:p>
          <a:p>
            <a:pPr marL="628650" lvl="1" indent="-17145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ea typeface="Calibri"/>
                <a:cs typeface="Times New Roman"/>
              </a:rPr>
              <a:t>What should be the detail </a:t>
            </a:r>
            <a:r>
              <a:rPr lang="en-US" sz="1400" dirty="0" smtClean="0">
                <a:solidFill>
                  <a:srgbClr val="000000"/>
                </a:solidFill>
                <a:ea typeface="Calibri"/>
                <a:cs typeface="Times New Roman"/>
              </a:rPr>
              <a:t>of</a:t>
            </a:r>
            <a:r>
              <a:rPr lang="tr-TR" sz="1400" dirty="0" smtClean="0">
                <a:solidFill>
                  <a:srgbClr val="000000"/>
                </a:solidFill>
                <a:ea typeface="Calibri"/>
                <a:cs typeface="Times New Roman"/>
              </a:rPr>
              <a:t> a</a:t>
            </a:r>
            <a:r>
              <a:rPr lang="en-US" sz="1400" dirty="0" smtClean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00"/>
                </a:solidFill>
                <a:ea typeface="Calibri"/>
                <a:cs typeface="Times New Roman"/>
              </a:rPr>
              <a:t>model (heat pump, </a:t>
            </a:r>
            <a:r>
              <a:rPr lang="en-US" sz="1400" dirty="0" err="1">
                <a:solidFill>
                  <a:srgbClr val="000000"/>
                </a:solidFill>
                <a:ea typeface="Calibri"/>
                <a:cs typeface="Times New Roman"/>
              </a:rPr>
              <a:t>electrolyser</a:t>
            </a:r>
            <a:r>
              <a:rPr lang="en-US" sz="1400" dirty="0">
                <a:solidFill>
                  <a:srgbClr val="000000"/>
                </a:solidFill>
                <a:ea typeface="Calibri"/>
                <a:cs typeface="Times New Roman"/>
              </a:rPr>
              <a:t>) for desired MES analysis?</a:t>
            </a:r>
            <a:endParaRPr lang="en-GB" sz="1400" dirty="0">
              <a:ea typeface="Calibri"/>
              <a:cs typeface="Times New Roman"/>
            </a:endParaRPr>
          </a:p>
          <a:p>
            <a:pPr marL="91440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ea typeface="Calibri"/>
                <a:cs typeface="Times New Roman"/>
              </a:rPr>
              <a:t> </a:t>
            </a:r>
            <a:endParaRPr lang="en-GB" sz="1400" dirty="0" smtClean="0">
              <a:ea typeface="Calibri"/>
              <a:cs typeface="Times New Roman"/>
            </a:endParaRPr>
          </a:p>
          <a:p>
            <a:pPr marL="171450" lvl="0" indent="-17145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ea typeface="Calibri"/>
                <a:cs typeface="Times New Roman"/>
              </a:rPr>
              <a:t>What is the optimal deployment of flexibility in order to reduce operational cost for P2X </a:t>
            </a:r>
            <a:r>
              <a:rPr lang="en-US" sz="1400" dirty="0" smtClean="0">
                <a:ea typeface="Calibri"/>
                <a:cs typeface="Times New Roman"/>
              </a:rPr>
              <a:t>owner?</a:t>
            </a:r>
            <a:endParaRPr lang="en-GB" sz="1400" dirty="0" smtClean="0">
              <a:ea typeface="Calibri"/>
              <a:cs typeface="Times New Roman"/>
            </a:endParaRPr>
          </a:p>
          <a:p>
            <a:pPr marL="628650" lvl="1" indent="-17145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ea typeface="Calibri"/>
                <a:cs typeface="Times New Roman"/>
              </a:rPr>
              <a:t>What should be the control architecture of MES?</a:t>
            </a:r>
            <a:endParaRPr lang="en-GB" sz="1400" dirty="0" smtClean="0">
              <a:ea typeface="Calibri"/>
              <a:cs typeface="Times New Roman"/>
            </a:endParaRPr>
          </a:p>
          <a:p>
            <a:pPr marL="628650" lvl="1" indent="-17145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ea typeface="Calibri"/>
                <a:cs typeface="Times New Roman"/>
              </a:rPr>
              <a:t>How </a:t>
            </a:r>
            <a:r>
              <a:rPr lang="en-US" sz="1400" dirty="0">
                <a:ea typeface="Calibri"/>
                <a:cs typeface="Times New Roman"/>
              </a:rPr>
              <a:t>can different energy domains can be combined and optimized for flexibility?</a:t>
            </a:r>
            <a:endParaRPr lang="en-GB" sz="1400" dirty="0">
              <a:ea typeface="Calibri"/>
              <a:cs typeface="Times New Roman"/>
            </a:endParaRPr>
          </a:p>
          <a:p>
            <a:pPr marL="628650" lvl="1" indent="-1714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a typeface="Calibri"/>
                <a:cs typeface="Times New Roman"/>
              </a:rPr>
              <a:t>What are the dependencies between flexible load pairs?</a:t>
            </a:r>
            <a:endParaRPr lang="en-GB" sz="1400" dirty="0">
              <a:effectLst/>
              <a:ea typeface="Calibri"/>
              <a:cs typeface="Times New Roman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7569373" y="4486046"/>
            <a:ext cx="1574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/>
              <a:t>MES: Multi Energy System</a:t>
            </a:r>
          </a:p>
          <a:p>
            <a:r>
              <a:rPr lang="tr-TR" sz="900" dirty="0" smtClean="0"/>
              <a:t>P2X: </a:t>
            </a:r>
            <a:r>
              <a:rPr lang="tr-TR" sz="900" dirty="0" err="1" smtClean="0"/>
              <a:t>Power</a:t>
            </a:r>
            <a:r>
              <a:rPr lang="tr-TR" sz="900" dirty="0" smtClean="0"/>
              <a:t>-</a:t>
            </a:r>
            <a:r>
              <a:rPr lang="tr-TR" sz="900" dirty="0" err="1" smtClean="0"/>
              <a:t>to</a:t>
            </a:r>
            <a:r>
              <a:rPr lang="tr-TR" sz="900" dirty="0" smtClean="0"/>
              <a:t>-X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392413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364BAC-A414-45C3-BE6E-5D7FE0719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371" y="-187027"/>
            <a:ext cx="7557629" cy="913043"/>
          </a:xfrm>
        </p:spPr>
        <p:txBody>
          <a:bodyPr>
            <a:noAutofit/>
          </a:bodyPr>
          <a:lstStyle/>
          <a:p>
            <a:r>
              <a:rPr lang="tr-TR" sz="2800" dirty="0" smtClean="0"/>
              <a:t>RQ1 – </a:t>
            </a:r>
            <a:r>
              <a:rPr lang="tr-TR" sz="2800" dirty="0" smtClean="0"/>
              <a:t>MES Design</a:t>
            </a:r>
            <a:endParaRPr lang="en-US" sz="2800" dirty="0"/>
          </a:p>
        </p:txBody>
      </p:sp>
      <p:pic>
        <p:nvPicPr>
          <p:cNvPr id="2051" name="Picture 3" descr="C:\Users\Caner\Desktop\Multi-Energy-Systems-Thesis-Project\Mid-term Review\Figures\SLD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281" y="1671922"/>
            <a:ext cx="4896719" cy="2175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etin kutusu 2"/>
          <p:cNvSpPr txBox="1"/>
          <p:nvPr/>
        </p:nvSpPr>
        <p:spPr>
          <a:xfrm>
            <a:off x="1707585" y="3857213"/>
            <a:ext cx="70086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400" dirty="0" smtClean="0"/>
              <a:t>(</a:t>
            </a:r>
            <a:r>
              <a:rPr lang="en-GB" sz="1400" dirty="0"/>
              <a:t>Bode &amp; Schmitz</a:t>
            </a:r>
            <a:r>
              <a:rPr lang="en-GB" sz="1400" dirty="0" smtClean="0"/>
              <a:t>,</a:t>
            </a:r>
            <a:r>
              <a:rPr lang="tr-TR" sz="1400" dirty="0" smtClean="0"/>
              <a:t> </a:t>
            </a:r>
            <a:r>
              <a:rPr lang="en-GB" sz="1400" dirty="0" smtClean="0"/>
              <a:t>2018</a:t>
            </a:r>
            <a:r>
              <a:rPr lang="en-GB" sz="1400" dirty="0"/>
              <a:t>) compares different combinations of MES and concluded that, a combination of P2G with electric heat pumps or combined cycle gas turbines has the best cost performance in a MES with renewables. </a:t>
            </a:r>
          </a:p>
        </p:txBody>
      </p:sp>
      <p:sp>
        <p:nvSpPr>
          <p:cNvPr id="5" name="Dikdörtgen 4"/>
          <p:cNvSpPr/>
          <p:nvPr/>
        </p:nvSpPr>
        <p:spPr>
          <a:xfrm>
            <a:off x="7132492" y="4588534"/>
            <a:ext cx="236710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/>
              <a:t>MES: Multi Energy System</a:t>
            </a:r>
          </a:p>
          <a:p>
            <a:r>
              <a:rPr lang="tr-TR" sz="900" dirty="0" smtClean="0"/>
              <a:t>P2G: </a:t>
            </a:r>
            <a:r>
              <a:rPr lang="tr-TR" sz="900" dirty="0" err="1" smtClean="0"/>
              <a:t>Power-to-Gas</a:t>
            </a:r>
            <a:endParaRPr lang="tr-TR" sz="900" dirty="0"/>
          </a:p>
          <a:p>
            <a:r>
              <a:rPr lang="tr-TR" sz="900" dirty="0" smtClean="0"/>
              <a:t>P2H: </a:t>
            </a:r>
            <a:r>
              <a:rPr lang="tr-TR" sz="900" dirty="0" err="1" smtClean="0"/>
              <a:t>Power-to-Heat</a:t>
            </a:r>
            <a:endParaRPr lang="en-GB" sz="900" dirty="0"/>
          </a:p>
        </p:txBody>
      </p:sp>
      <p:sp>
        <p:nvSpPr>
          <p:cNvPr id="4" name="Dikdörtgen 3"/>
          <p:cNvSpPr/>
          <p:nvPr/>
        </p:nvSpPr>
        <p:spPr>
          <a:xfrm>
            <a:off x="1707585" y="472639"/>
            <a:ext cx="7058856" cy="1331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r>
              <a:rPr lang="tr-TR" sz="1400" b="1" dirty="0">
                <a:solidFill>
                  <a:srgbClr val="000000"/>
                </a:solidFill>
                <a:ea typeface="Calibri"/>
                <a:cs typeface="Times New Roman"/>
              </a:rPr>
              <a:t>RQ1 (</a:t>
            </a:r>
            <a:r>
              <a:rPr lang="tr-TR" sz="1400" b="1" dirty="0">
                <a:ea typeface="Calibri"/>
                <a:cs typeface="Times New Roman"/>
              </a:rPr>
              <a:t>P2X </a:t>
            </a:r>
            <a:r>
              <a:rPr lang="tr-TR" sz="1400" b="1" dirty="0" err="1">
                <a:ea typeface="Calibri"/>
                <a:cs typeface="Times New Roman"/>
              </a:rPr>
              <a:t>Selection</a:t>
            </a:r>
            <a:r>
              <a:rPr lang="tr-TR" sz="1400" b="1" dirty="0">
                <a:solidFill>
                  <a:srgbClr val="000000"/>
                </a:solidFill>
                <a:ea typeface="Calibri"/>
                <a:cs typeface="Times New Roman"/>
              </a:rPr>
              <a:t>): </a:t>
            </a:r>
            <a:r>
              <a:rPr lang="en-US" sz="1400" dirty="0">
                <a:solidFill>
                  <a:srgbClr val="000000"/>
                </a:solidFill>
                <a:ea typeface="Calibri"/>
                <a:cs typeface="Times New Roman"/>
              </a:rPr>
              <a:t>What options exist for minimizing curtailment of renewables in MES?</a:t>
            </a:r>
            <a:endParaRPr lang="en-GB" sz="1400" dirty="0">
              <a:ea typeface="Calibri"/>
              <a:cs typeface="Times New Roman"/>
            </a:endParaRPr>
          </a:p>
          <a:p>
            <a:pPr marL="628650" lvl="1" indent="-17145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ea typeface="Calibri"/>
                <a:cs typeface="Times New Roman"/>
              </a:rPr>
              <a:t>Which options are available in industrial area?</a:t>
            </a:r>
            <a:endParaRPr lang="tr-TR" sz="1400" dirty="0">
              <a:solidFill>
                <a:srgbClr val="000000"/>
              </a:solidFill>
              <a:ea typeface="Calibri"/>
              <a:cs typeface="Times New Roman"/>
            </a:endParaRPr>
          </a:p>
          <a:p>
            <a:pPr marL="628650" lvl="1" indent="-17145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sz="1400" dirty="0" err="1" smtClean="0">
                <a:ea typeface="Calibri"/>
                <a:cs typeface="Times New Roman"/>
              </a:rPr>
              <a:t>Which</a:t>
            </a:r>
            <a:r>
              <a:rPr lang="tr-TR" sz="1400" dirty="0" smtClean="0">
                <a:ea typeface="Calibri"/>
                <a:cs typeface="Times New Roman"/>
              </a:rPr>
              <a:t> </a:t>
            </a:r>
            <a:r>
              <a:rPr lang="tr-TR" sz="1400" dirty="0" err="1">
                <a:ea typeface="Calibri"/>
                <a:cs typeface="Times New Roman"/>
              </a:rPr>
              <a:t>option</a:t>
            </a:r>
            <a:r>
              <a:rPr lang="tr-TR" sz="1400" dirty="0">
                <a:ea typeface="Calibri"/>
                <a:cs typeface="Times New Roman"/>
              </a:rPr>
              <a:t> has </a:t>
            </a:r>
            <a:r>
              <a:rPr lang="tr-TR" sz="1400" dirty="0" err="1">
                <a:ea typeface="Calibri"/>
                <a:cs typeface="Times New Roman"/>
              </a:rPr>
              <a:t>the</a:t>
            </a:r>
            <a:r>
              <a:rPr lang="tr-TR" sz="1400" dirty="0">
                <a:ea typeface="Calibri"/>
                <a:cs typeface="Times New Roman"/>
              </a:rPr>
              <a:t> </a:t>
            </a:r>
            <a:r>
              <a:rPr lang="tr-TR" sz="1400" dirty="0" err="1">
                <a:ea typeface="Calibri"/>
                <a:cs typeface="Times New Roman"/>
              </a:rPr>
              <a:t>best</a:t>
            </a:r>
            <a:r>
              <a:rPr lang="tr-TR" sz="1400" dirty="0">
                <a:ea typeface="Calibri"/>
                <a:cs typeface="Times New Roman"/>
              </a:rPr>
              <a:t> </a:t>
            </a:r>
            <a:r>
              <a:rPr lang="tr-TR" sz="1400" dirty="0" err="1">
                <a:ea typeface="Calibri"/>
                <a:cs typeface="Times New Roman"/>
              </a:rPr>
              <a:t>performance</a:t>
            </a:r>
            <a:r>
              <a:rPr lang="tr-TR" sz="1400" dirty="0">
                <a:ea typeface="Calibri"/>
                <a:cs typeface="Times New Roman"/>
              </a:rPr>
              <a:t> </a:t>
            </a:r>
            <a:r>
              <a:rPr lang="tr-TR" sz="1400" dirty="0" err="1">
                <a:ea typeface="Calibri"/>
                <a:cs typeface="Times New Roman"/>
              </a:rPr>
              <a:t>for</a:t>
            </a:r>
            <a:r>
              <a:rPr lang="tr-TR" sz="1400" dirty="0">
                <a:ea typeface="Calibri"/>
                <a:cs typeface="Times New Roman"/>
              </a:rPr>
              <a:t> </a:t>
            </a:r>
            <a:r>
              <a:rPr lang="tr-TR" sz="1400" dirty="0" err="1">
                <a:ea typeface="Calibri"/>
                <a:cs typeface="Times New Roman"/>
              </a:rPr>
              <a:t>the</a:t>
            </a:r>
            <a:r>
              <a:rPr lang="tr-TR" sz="1400" dirty="0">
                <a:ea typeface="Calibri"/>
                <a:cs typeface="Times New Roman"/>
              </a:rPr>
              <a:t> </a:t>
            </a:r>
            <a:r>
              <a:rPr lang="tr-TR" sz="1400" dirty="0" err="1">
                <a:ea typeface="Calibri"/>
                <a:cs typeface="Times New Roman"/>
              </a:rPr>
              <a:t>grid</a:t>
            </a:r>
            <a:r>
              <a:rPr lang="tr-TR" sz="1400" dirty="0">
                <a:ea typeface="Calibri"/>
                <a:cs typeface="Times New Roman"/>
              </a:rPr>
              <a:t> </a:t>
            </a:r>
            <a:r>
              <a:rPr lang="tr-TR" sz="1400" dirty="0" err="1">
                <a:ea typeface="Calibri"/>
                <a:cs typeface="Times New Roman"/>
              </a:rPr>
              <a:t>and</a:t>
            </a:r>
            <a:r>
              <a:rPr lang="tr-TR" sz="1400" dirty="0">
                <a:ea typeface="Calibri"/>
                <a:cs typeface="Times New Roman"/>
              </a:rPr>
              <a:t> </a:t>
            </a:r>
            <a:r>
              <a:rPr lang="tr-TR" sz="1400" dirty="0" err="1">
                <a:ea typeface="Calibri"/>
                <a:cs typeface="Times New Roman"/>
              </a:rPr>
              <a:t>the</a:t>
            </a:r>
            <a:r>
              <a:rPr lang="tr-TR" sz="1400" dirty="0">
                <a:ea typeface="Calibri"/>
                <a:cs typeface="Times New Roman"/>
              </a:rPr>
              <a:t> </a:t>
            </a:r>
            <a:r>
              <a:rPr lang="tr-TR" sz="1400" dirty="0" err="1">
                <a:ea typeface="Calibri"/>
                <a:cs typeface="Times New Roman"/>
              </a:rPr>
              <a:t>most</a:t>
            </a:r>
            <a:r>
              <a:rPr lang="tr-TR" sz="1400" dirty="0">
                <a:ea typeface="Calibri"/>
                <a:cs typeface="Times New Roman"/>
              </a:rPr>
              <a:t> </a:t>
            </a:r>
            <a:r>
              <a:rPr lang="tr-TR" sz="1400" dirty="0" err="1">
                <a:ea typeface="Calibri"/>
                <a:cs typeface="Times New Roman"/>
              </a:rPr>
              <a:t>profit</a:t>
            </a:r>
            <a:r>
              <a:rPr lang="tr-TR" sz="1400" dirty="0">
                <a:ea typeface="Calibri"/>
                <a:cs typeface="Times New Roman"/>
              </a:rPr>
              <a:t> </a:t>
            </a:r>
            <a:r>
              <a:rPr lang="tr-TR" sz="1400" dirty="0" err="1">
                <a:ea typeface="Calibri"/>
                <a:cs typeface="Times New Roman"/>
              </a:rPr>
              <a:t>for</a:t>
            </a:r>
            <a:r>
              <a:rPr lang="tr-TR" sz="1400" dirty="0">
                <a:ea typeface="Calibri"/>
                <a:cs typeface="Times New Roman"/>
              </a:rPr>
              <a:t> </a:t>
            </a:r>
            <a:r>
              <a:rPr lang="tr-TR" sz="1400" dirty="0" err="1">
                <a:ea typeface="Calibri"/>
                <a:cs typeface="Times New Roman"/>
              </a:rPr>
              <a:t>the</a:t>
            </a:r>
            <a:r>
              <a:rPr lang="tr-TR" sz="1400" dirty="0">
                <a:ea typeface="Calibri"/>
                <a:cs typeface="Times New Roman"/>
              </a:rPr>
              <a:t> P2X </a:t>
            </a:r>
            <a:r>
              <a:rPr lang="tr-TR" sz="1400" dirty="0" err="1">
                <a:ea typeface="Calibri"/>
                <a:cs typeface="Times New Roman"/>
              </a:rPr>
              <a:t>owner</a:t>
            </a:r>
            <a:r>
              <a:rPr lang="en-GB" sz="1400" dirty="0" smtClean="0">
                <a:ea typeface="Calibri"/>
                <a:cs typeface="Times New Roman"/>
              </a:rPr>
              <a:t>?</a:t>
            </a:r>
            <a:endParaRPr lang="tr-TR" sz="1400" dirty="0">
              <a:ea typeface="Calibri"/>
              <a:cs typeface="Times New Roman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-4179" y="888549"/>
            <a:ext cx="1590550" cy="295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15000"/>
              </a:lnSpc>
            </a:pPr>
            <a:r>
              <a:rPr lang="tr-TR" sz="900" dirty="0">
                <a:ea typeface="Calibri"/>
                <a:cs typeface="Times New Roman"/>
              </a:rPr>
              <a:t>(</a:t>
            </a:r>
            <a:r>
              <a:rPr lang="tr-TR" sz="900" dirty="0" smtClean="0">
                <a:ea typeface="Calibri"/>
                <a:cs typeface="Times New Roman"/>
              </a:rPr>
              <a:t>Speech: </a:t>
            </a:r>
            <a:r>
              <a:rPr lang="tr-TR" sz="900" dirty="0" err="1">
                <a:ea typeface="Calibri"/>
                <a:cs typeface="Times New Roman"/>
              </a:rPr>
              <a:t>To</a:t>
            </a:r>
            <a:r>
              <a:rPr lang="tr-TR" sz="900" dirty="0">
                <a:ea typeface="Calibri"/>
                <a:cs typeface="Times New Roman"/>
              </a:rPr>
              <a:t> minimize </a:t>
            </a:r>
            <a:r>
              <a:rPr lang="tr-TR" sz="900" dirty="0" err="1">
                <a:ea typeface="Calibri"/>
                <a:cs typeface="Times New Roman"/>
              </a:rPr>
              <a:t>curtailment</a:t>
            </a:r>
            <a:r>
              <a:rPr lang="tr-TR" sz="900" dirty="0">
                <a:ea typeface="Calibri"/>
                <a:cs typeface="Times New Roman"/>
              </a:rPr>
              <a:t>, </a:t>
            </a:r>
            <a:r>
              <a:rPr lang="tr-TR" sz="900" dirty="0" err="1">
                <a:ea typeface="Calibri"/>
                <a:cs typeface="Times New Roman"/>
              </a:rPr>
              <a:t>system</a:t>
            </a:r>
            <a:r>
              <a:rPr lang="tr-TR" sz="900" dirty="0">
                <a:ea typeface="Calibri"/>
                <a:cs typeface="Times New Roman"/>
              </a:rPr>
              <a:t> </a:t>
            </a:r>
            <a:r>
              <a:rPr lang="tr-TR" sz="900" dirty="0" err="1">
                <a:ea typeface="Calibri"/>
                <a:cs typeface="Times New Roman"/>
              </a:rPr>
              <a:t>flexibility</a:t>
            </a:r>
            <a:r>
              <a:rPr lang="tr-TR" sz="900" dirty="0">
                <a:ea typeface="Calibri"/>
                <a:cs typeface="Times New Roman"/>
              </a:rPr>
              <a:t> </a:t>
            </a:r>
            <a:r>
              <a:rPr lang="tr-TR" sz="900" dirty="0" err="1">
                <a:ea typeface="Calibri"/>
                <a:cs typeface="Times New Roman"/>
              </a:rPr>
              <a:t>must</a:t>
            </a:r>
            <a:r>
              <a:rPr lang="tr-TR" sz="900" dirty="0">
                <a:ea typeface="Calibri"/>
                <a:cs typeface="Times New Roman"/>
              </a:rPr>
              <a:t> be </a:t>
            </a:r>
            <a:r>
              <a:rPr lang="tr-TR" sz="900" dirty="0" err="1">
                <a:ea typeface="Calibri"/>
                <a:cs typeface="Times New Roman"/>
              </a:rPr>
              <a:t>increased</a:t>
            </a:r>
            <a:r>
              <a:rPr lang="tr-TR" sz="900" dirty="0">
                <a:ea typeface="Calibri"/>
                <a:cs typeface="Times New Roman"/>
              </a:rPr>
              <a:t>. </a:t>
            </a:r>
            <a:r>
              <a:rPr lang="tr-TR" sz="900" dirty="0" err="1">
                <a:ea typeface="Calibri"/>
                <a:cs typeface="Times New Roman"/>
              </a:rPr>
              <a:t>Electrification</a:t>
            </a:r>
            <a:r>
              <a:rPr lang="tr-TR" sz="900" dirty="0">
                <a:ea typeface="Calibri"/>
                <a:cs typeface="Times New Roman"/>
              </a:rPr>
              <a:t> of </a:t>
            </a:r>
            <a:r>
              <a:rPr lang="tr-TR" sz="900" dirty="0" err="1">
                <a:ea typeface="Calibri"/>
                <a:cs typeface="Times New Roman"/>
              </a:rPr>
              <a:t>industry</a:t>
            </a:r>
            <a:r>
              <a:rPr lang="tr-TR" sz="900" dirty="0">
                <a:ea typeface="Calibri"/>
                <a:cs typeface="Times New Roman"/>
              </a:rPr>
              <a:t> is </a:t>
            </a:r>
            <a:r>
              <a:rPr lang="tr-TR" sz="900" dirty="0" err="1">
                <a:ea typeface="Calibri"/>
                <a:cs typeface="Times New Roman"/>
              </a:rPr>
              <a:t>one</a:t>
            </a:r>
            <a:r>
              <a:rPr lang="tr-TR" sz="900" dirty="0">
                <a:ea typeface="Calibri"/>
                <a:cs typeface="Times New Roman"/>
              </a:rPr>
              <a:t> of </a:t>
            </a:r>
            <a:r>
              <a:rPr lang="tr-TR" sz="900" dirty="0" err="1">
                <a:ea typeface="Calibri"/>
                <a:cs typeface="Times New Roman"/>
              </a:rPr>
              <a:t>the</a:t>
            </a:r>
            <a:r>
              <a:rPr lang="tr-TR" sz="900" dirty="0">
                <a:ea typeface="Calibri"/>
                <a:cs typeface="Times New Roman"/>
              </a:rPr>
              <a:t> </a:t>
            </a:r>
            <a:r>
              <a:rPr lang="tr-TR" sz="900" dirty="0" err="1">
                <a:ea typeface="Calibri"/>
                <a:cs typeface="Times New Roman"/>
              </a:rPr>
              <a:t>best</a:t>
            </a:r>
            <a:r>
              <a:rPr lang="tr-TR" sz="900" dirty="0">
                <a:ea typeface="Calibri"/>
                <a:cs typeface="Times New Roman"/>
              </a:rPr>
              <a:t> </a:t>
            </a:r>
            <a:r>
              <a:rPr lang="tr-TR" sz="900" dirty="0" err="1">
                <a:ea typeface="Calibri"/>
                <a:cs typeface="Times New Roman"/>
              </a:rPr>
              <a:t>options</a:t>
            </a:r>
            <a:r>
              <a:rPr lang="tr-TR" sz="900" dirty="0">
                <a:ea typeface="Calibri"/>
                <a:cs typeface="Times New Roman"/>
              </a:rPr>
              <a:t> </a:t>
            </a:r>
            <a:r>
              <a:rPr lang="tr-TR" sz="900" dirty="0" err="1">
                <a:ea typeface="Calibri"/>
                <a:cs typeface="Times New Roman"/>
              </a:rPr>
              <a:t>to</a:t>
            </a:r>
            <a:r>
              <a:rPr lang="tr-TR" sz="900" dirty="0">
                <a:ea typeface="Calibri"/>
                <a:cs typeface="Times New Roman"/>
              </a:rPr>
              <a:t> </a:t>
            </a:r>
            <a:r>
              <a:rPr lang="tr-TR" sz="900" dirty="0" err="1">
                <a:ea typeface="Calibri"/>
                <a:cs typeface="Times New Roman"/>
              </a:rPr>
              <a:t>incerease</a:t>
            </a:r>
            <a:r>
              <a:rPr lang="tr-TR" sz="900" dirty="0">
                <a:ea typeface="Calibri"/>
                <a:cs typeface="Times New Roman"/>
              </a:rPr>
              <a:t> </a:t>
            </a:r>
            <a:r>
              <a:rPr lang="tr-TR" sz="900" dirty="0" err="1">
                <a:ea typeface="Calibri"/>
                <a:cs typeface="Times New Roman"/>
              </a:rPr>
              <a:t>this</a:t>
            </a:r>
            <a:r>
              <a:rPr lang="tr-TR" sz="900" dirty="0">
                <a:ea typeface="Calibri"/>
                <a:cs typeface="Times New Roman"/>
              </a:rPr>
              <a:t> </a:t>
            </a:r>
            <a:r>
              <a:rPr lang="tr-TR" sz="900" dirty="0" err="1">
                <a:ea typeface="Calibri"/>
                <a:cs typeface="Times New Roman"/>
              </a:rPr>
              <a:t>flexibility</a:t>
            </a:r>
            <a:r>
              <a:rPr lang="tr-TR" sz="900" dirty="0">
                <a:ea typeface="Calibri"/>
                <a:cs typeface="Times New Roman"/>
              </a:rPr>
              <a:t>. </a:t>
            </a:r>
            <a:r>
              <a:rPr lang="tr-TR" sz="900" dirty="0" err="1">
                <a:ea typeface="Calibri"/>
                <a:cs typeface="Times New Roman"/>
              </a:rPr>
              <a:t>However</a:t>
            </a:r>
            <a:r>
              <a:rPr lang="tr-TR" sz="900" dirty="0">
                <a:ea typeface="Calibri"/>
                <a:cs typeface="Times New Roman"/>
              </a:rPr>
              <a:t>, </a:t>
            </a:r>
            <a:r>
              <a:rPr lang="tr-TR" sz="900" dirty="0" err="1">
                <a:ea typeface="Calibri"/>
                <a:cs typeface="Times New Roman"/>
              </a:rPr>
              <a:t>there</a:t>
            </a:r>
            <a:r>
              <a:rPr lang="tr-TR" sz="900" dirty="0">
                <a:ea typeface="Calibri"/>
                <a:cs typeface="Times New Roman"/>
              </a:rPr>
              <a:t> </a:t>
            </a:r>
            <a:r>
              <a:rPr lang="tr-TR" sz="900" dirty="0" err="1">
                <a:ea typeface="Calibri"/>
                <a:cs typeface="Times New Roman"/>
              </a:rPr>
              <a:t>are</a:t>
            </a:r>
            <a:r>
              <a:rPr lang="tr-TR" sz="900" dirty="0">
                <a:ea typeface="Calibri"/>
                <a:cs typeface="Times New Roman"/>
              </a:rPr>
              <a:t> </a:t>
            </a:r>
            <a:r>
              <a:rPr lang="tr-TR" sz="900" dirty="0" err="1">
                <a:ea typeface="Calibri"/>
                <a:cs typeface="Times New Roman"/>
              </a:rPr>
              <a:t>so</a:t>
            </a:r>
            <a:r>
              <a:rPr lang="tr-TR" sz="900" dirty="0">
                <a:ea typeface="Calibri"/>
                <a:cs typeface="Times New Roman"/>
              </a:rPr>
              <a:t> </a:t>
            </a:r>
            <a:r>
              <a:rPr lang="tr-TR" sz="900" dirty="0" err="1">
                <a:ea typeface="Calibri"/>
                <a:cs typeface="Times New Roman"/>
              </a:rPr>
              <a:t>many</a:t>
            </a:r>
            <a:r>
              <a:rPr lang="tr-TR" sz="900" dirty="0">
                <a:ea typeface="Calibri"/>
                <a:cs typeface="Times New Roman"/>
              </a:rPr>
              <a:t> </a:t>
            </a:r>
            <a:r>
              <a:rPr lang="tr-TR" sz="900" dirty="0" err="1">
                <a:ea typeface="Calibri"/>
                <a:cs typeface="Times New Roman"/>
              </a:rPr>
              <a:t>options</a:t>
            </a:r>
            <a:r>
              <a:rPr lang="tr-TR" sz="900" dirty="0">
                <a:ea typeface="Calibri"/>
                <a:cs typeface="Times New Roman"/>
              </a:rPr>
              <a:t> </a:t>
            </a:r>
            <a:r>
              <a:rPr lang="tr-TR" sz="900" dirty="0" err="1">
                <a:ea typeface="Calibri"/>
                <a:cs typeface="Times New Roman"/>
              </a:rPr>
              <a:t>exist</a:t>
            </a:r>
            <a:r>
              <a:rPr lang="tr-TR" sz="900" dirty="0">
                <a:ea typeface="Calibri"/>
                <a:cs typeface="Times New Roman"/>
              </a:rPr>
              <a:t> </a:t>
            </a:r>
            <a:r>
              <a:rPr lang="tr-TR" sz="900" dirty="0" err="1">
                <a:ea typeface="Calibri"/>
                <a:cs typeface="Times New Roman"/>
              </a:rPr>
              <a:t>for</a:t>
            </a:r>
            <a:r>
              <a:rPr lang="tr-TR" sz="900" dirty="0">
                <a:ea typeface="Calibri"/>
                <a:cs typeface="Times New Roman"/>
              </a:rPr>
              <a:t> </a:t>
            </a:r>
            <a:r>
              <a:rPr lang="tr-TR" sz="900" dirty="0" err="1">
                <a:ea typeface="Calibri"/>
                <a:cs typeface="Times New Roman"/>
              </a:rPr>
              <a:t>electrification</a:t>
            </a:r>
            <a:r>
              <a:rPr lang="tr-TR" sz="900" dirty="0">
                <a:ea typeface="Calibri"/>
                <a:cs typeface="Times New Roman"/>
              </a:rPr>
              <a:t> of </a:t>
            </a:r>
            <a:r>
              <a:rPr lang="tr-TR" sz="900" dirty="0" err="1">
                <a:ea typeface="Calibri"/>
                <a:cs typeface="Times New Roman"/>
              </a:rPr>
              <a:t>industry</a:t>
            </a:r>
            <a:r>
              <a:rPr lang="tr-TR" sz="900" dirty="0">
                <a:ea typeface="Calibri"/>
                <a:cs typeface="Times New Roman"/>
              </a:rPr>
              <a:t>, </a:t>
            </a:r>
            <a:r>
              <a:rPr lang="tr-TR" sz="900" dirty="0" err="1">
                <a:ea typeface="Calibri"/>
                <a:cs typeface="Times New Roman"/>
              </a:rPr>
              <a:t>which</a:t>
            </a:r>
            <a:r>
              <a:rPr lang="tr-TR" sz="900" dirty="0">
                <a:ea typeface="Calibri"/>
                <a:cs typeface="Times New Roman"/>
              </a:rPr>
              <a:t> </a:t>
            </a:r>
            <a:r>
              <a:rPr lang="tr-TR" sz="900" dirty="0" err="1">
                <a:ea typeface="Calibri"/>
                <a:cs typeface="Times New Roman"/>
              </a:rPr>
              <a:t>option</a:t>
            </a:r>
            <a:r>
              <a:rPr lang="tr-TR" sz="900" dirty="0">
                <a:ea typeface="Calibri"/>
                <a:cs typeface="Times New Roman"/>
              </a:rPr>
              <a:t> has </a:t>
            </a:r>
            <a:r>
              <a:rPr lang="tr-TR" sz="900" dirty="0" err="1">
                <a:ea typeface="Calibri"/>
                <a:cs typeface="Times New Roman"/>
              </a:rPr>
              <a:t>the</a:t>
            </a:r>
            <a:r>
              <a:rPr lang="tr-TR" sz="900" dirty="0">
                <a:ea typeface="Calibri"/>
                <a:cs typeface="Times New Roman"/>
              </a:rPr>
              <a:t> </a:t>
            </a:r>
            <a:r>
              <a:rPr lang="tr-TR" sz="900" dirty="0" err="1">
                <a:ea typeface="Calibri"/>
                <a:cs typeface="Times New Roman"/>
              </a:rPr>
              <a:t>best</a:t>
            </a:r>
            <a:r>
              <a:rPr lang="tr-TR" sz="900" dirty="0">
                <a:ea typeface="Calibri"/>
                <a:cs typeface="Times New Roman"/>
              </a:rPr>
              <a:t> </a:t>
            </a:r>
            <a:r>
              <a:rPr lang="tr-TR" sz="900" dirty="0" err="1">
                <a:ea typeface="Calibri"/>
                <a:cs typeface="Times New Roman"/>
              </a:rPr>
              <a:t>performance</a:t>
            </a:r>
            <a:r>
              <a:rPr lang="tr-TR" sz="900" dirty="0">
                <a:ea typeface="Calibri"/>
                <a:cs typeface="Times New Roman"/>
              </a:rPr>
              <a:t> </a:t>
            </a:r>
            <a:r>
              <a:rPr lang="tr-TR" sz="900" dirty="0" err="1">
                <a:ea typeface="Calibri"/>
                <a:cs typeface="Times New Roman"/>
              </a:rPr>
              <a:t>for</a:t>
            </a:r>
            <a:r>
              <a:rPr lang="tr-TR" sz="900" dirty="0">
                <a:ea typeface="Calibri"/>
                <a:cs typeface="Times New Roman"/>
              </a:rPr>
              <a:t> </a:t>
            </a:r>
            <a:r>
              <a:rPr lang="tr-TR" sz="900" dirty="0" err="1">
                <a:ea typeface="Calibri"/>
                <a:cs typeface="Times New Roman"/>
              </a:rPr>
              <a:t>the</a:t>
            </a:r>
            <a:r>
              <a:rPr lang="tr-TR" sz="900" dirty="0">
                <a:ea typeface="Calibri"/>
                <a:cs typeface="Times New Roman"/>
              </a:rPr>
              <a:t> </a:t>
            </a:r>
            <a:r>
              <a:rPr lang="tr-TR" sz="900" dirty="0" err="1">
                <a:ea typeface="Calibri"/>
                <a:cs typeface="Times New Roman"/>
              </a:rPr>
              <a:t>grid</a:t>
            </a:r>
            <a:r>
              <a:rPr lang="tr-TR" sz="900" dirty="0">
                <a:ea typeface="Calibri"/>
                <a:cs typeface="Times New Roman"/>
              </a:rPr>
              <a:t> </a:t>
            </a:r>
            <a:r>
              <a:rPr lang="tr-TR" sz="900" dirty="0" err="1">
                <a:ea typeface="Calibri"/>
                <a:cs typeface="Times New Roman"/>
              </a:rPr>
              <a:t>and</a:t>
            </a:r>
            <a:r>
              <a:rPr lang="tr-TR" sz="900" dirty="0">
                <a:ea typeface="Calibri"/>
                <a:cs typeface="Times New Roman"/>
              </a:rPr>
              <a:t> </a:t>
            </a:r>
            <a:r>
              <a:rPr lang="tr-TR" sz="900" dirty="0" err="1">
                <a:ea typeface="Calibri"/>
                <a:cs typeface="Times New Roman"/>
              </a:rPr>
              <a:t>the</a:t>
            </a:r>
            <a:r>
              <a:rPr lang="tr-TR" sz="900" dirty="0">
                <a:ea typeface="Calibri"/>
                <a:cs typeface="Times New Roman"/>
              </a:rPr>
              <a:t> </a:t>
            </a:r>
            <a:r>
              <a:rPr lang="tr-TR" sz="900" dirty="0" err="1">
                <a:ea typeface="Calibri"/>
                <a:cs typeface="Times New Roman"/>
              </a:rPr>
              <a:t>most</a:t>
            </a:r>
            <a:r>
              <a:rPr lang="tr-TR" sz="900" dirty="0">
                <a:ea typeface="Calibri"/>
                <a:cs typeface="Times New Roman"/>
              </a:rPr>
              <a:t> </a:t>
            </a:r>
            <a:r>
              <a:rPr lang="tr-TR" sz="900" dirty="0" err="1">
                <a:ea typeface="Calibri"/>
                <a:cs typeface="Times New Roman"/>
              </a:rPr>
              <a:t>profit</a:t>
            </a:r>
            <a:r>
              <a:rPr lang="tr-TR" sz="900" dirty="0">
                <a:ea typeface="Calibri"/>
                <a:cs typeface="Times New Roman"/>
              </a:rPr>
              <a:t> </a:t>
            </a:r>
            <a:r>
              <a:rPr lang="tr-TR" sz="900" dirty="0" err="1">
                <a:ea typeface="Calibri"/>
                <a:cs typeface="Times New Roman"/>
              </a:rPr>
              <a:t>for</a:t>
            </a:r>
            <a:r>
              <a:rPr lang="tr-TR" sz="900" dirty="0">
                <a:ea typeface="Calibri"/>
                <a:cs typeface="Times New Roman"/>
              </a:rPr>
              <a:t> </a:t>
            </a:r>
            <a:r>
              <a:rPr lang="tr-TR" sz="900" dirty="0" err="1">
                <a:ea typeface="Calibri"/>
                <a:cs typeface="Times New Roman"/>
              </a:rPr>
              <a:t>the</a:t>
            </a:r>
            <a:r>
              <a:rPr lang="tr-TR" sz="900" dirty="0">
                <a:ea typeface="Calibri"/>
                <a:cs typeface="Times New Roman"/>
              </a:rPr>
              <a:t> P2X </a:t>
            </a:r>
            <a:r>
              <a:rPr lang="tr-TR" sz="900" dirty="0" err="1">
                <a:ea typeface="Calibri"/>
                <a:cs typeface="Times New Roman"/>
              </a:rPr>
              <a:t>owner</a:t>
            </a:r>
            <a:r>
              <a:rPr lang="tr-TR" sz="900" dirty="0">
                <a:ea typeface="Calibri"/>
                <a:cs typeface="Times New Roman"/>
              </a:rPr>
              <a:t> </a:t>
            </a:r>
            <a:r>
              <a:rPr lang="tr-TR" sz="900" dirty="0" err="1">
                <a:ea typeface="Calibri"/>
                <a:cs typeface="Times New Roman"/>
              </a:rPr>
              <a:t>needs</a:t>
            </a:r>
            <a:r>
              <a:rPr lang="tr-TR" sz="900" dirty="0">
                <a:ea typeface="Calibri"/>
                <a:cs typeface="Times New Roman"/>
              </a:rPr>
              <a:t> </a:t>
            </a:r>
            <a:r>
              <a:rPr lang="tr-TR" sz="900" dirty="0" err="1">
                <a:ea typeface="Calibri"/>
                <a:cs typeface="Times New Roman"/>
              </a:rPr>
              <a:t>to</a:t>
            </a:r>
            <a:r>
              <a:rPr lang="tr-TR" sz="900" dirty="0">
                <a:ea typeface="Calibri"/>
                <a:cs typeface="Times New Roman"/>
              </a:rPr>
              <a:t> be </a:t>
            </a:r>
            <a:r>
              <a:rPr lang="tr-TR" sz="900" dirty="0" err="1" smtClean="0">
                <a:ea typeface="Calibri"/>
                <a:cs typeface="Times New Roman"/>
              </a:rPr>
              <a:t>investigated</a:t>
            </a:r>
            <a:r>
              <a:rPr lang="tr-TR" sz="900" dirty="0" smtClean="0">
                <a:ea typeface="Calibri"/>
                <a:cs typeface="Times New Roman"/>
              </a:rPr>
              <a:t> </a:t>
            </a:r>
            <a:r>
              <a:rPr lang="tr-TR" sz="900" b="1" dirty="0" smtClean="0">
                <a:solidFill>
                  <a:srgbClr val="FF0000"/>
                </a:solidFill>
                <a:ea typeface="Calibri"/>
                <a:cs typeface="Times New Roman"/>
              </a:rPr>
              <a:t>in </a:t>
            </a:r>
            <a:r>
              <a:rPr lang="tr-TR" sz="900" b="1" dirty="0" err="1" smtClean="0">
                <a:solidFill>
                  <a:srgbClr val="FF0000"/>
                </a:solidFill>
                <a:ea typeface="Calibri"/>
                <a:cs typeface="Times New Roman"/>
              </a:rPr>
              <a:t>order</a:t>
            </a:r>
            <a:r>
              <a:rPr lang="tr-TR" sz="900" b="1" dirty="0" smtClean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tr-TR" sz="900" b="1" dirty="0" err="1" smtClean="0">
                <a:solidFill>
                  <a:srgbClr val="FF0000"/>
                </a:solidFill>
                <a:ea typeface="Calibri"/>
                <a:cs typeface="Times New Roman"/>
              </a:rPr>
              <a:t>to</a:t>
            </a:r>
            <a:r>
              <a:rPr lang="tr-TR" sz="900" b="1" dirty="0" smtClean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tr-TR" sz="900" b="1" dirty="0" err="1" smtClean="0">
                <a:solidFill>
                  <a:srgbClr val="FF0000"/>
                </a:solidFill>
                <a:ea typeface="Calibri"/>
                <a:cs typeface="Times New Roman"/>
              </a:rPr>
              <a:t>decide</a:t>
            </a:r>
            <a:r>
              <a:rPr lang="tr-TR" sz="900" b="1" dirty="0" smtClean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tr-TR" sz="900" b="1" dirty="0" err="1" smtClean="0">
                <a:solidFill>
                  <a:srgbClr val="FF0000"/>
                </a:solidFill>
                <a:ea typeface="Calibri"/>
                <a:cs typeface="Times New Roman"/>
              </a:rPr>
              <a:t>which</a:t>
            </a:r>
            <a:r>
              <a:rPr lang="tr-TR" sz="900" b="1" dirty="0" smtClean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tr-TR" sz="900" b="1" dirty="0" err="1" smtClean="0">
                <a:solidFill>
                  <a:srgbClr val="FF0000"/>
                </a:solidFill>
                <a:ea typeface="Calibri"/>
                <a:cs typeface="Times New Roman"/>
              </a:rPr>
              <a:t>technology</a:t>
            </a:r>
            <a:r>
              <a:rPr lang="tr-TR" sz="900" b="1" dirty="0" smtClean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tr-TR" sz="900" b="1" dirty="0" err="1" smtClean="0">
                <a:solidFill>
                  <a:srgbClr val="FF0000"/>
                </a:solidFill>
                <a:ea typeface="Calibri"/>
                <a:cs typeface="Times New Roman"/>
              </a:rPr>
              <a:t>to</a:t>
            </a:r>
            <a:r>
              <a:rPr lang="tr-TR" sz="900" b="1" dirty="0" smtClean="0">
                <a:solidFill>
                  <a:srgbClr val="FF0000"/>
                </a:solidFill>
                <a:ea typeface="Calibri"/>
                <a:cs typeface="Times New Roman"/>
              </a:rPr>
              <a:t> model</a:t>
            </a:r>
            <a:r>
              <a:rPr lang="tr-TR" sz="900" dirty="0" smtClean="0">
                <a:ea typeface="Calibri"/>
                <a:cs typeface="Times New Roman"/>
              </a:rPr>
              <a:t>. </a:t>
            </a:r>
            <a:r>
              <a:rPr lang="tr-TR" sz="900" dirty="0" err="1">
                <a:ea typeface="Calibri"/>
                <a:cs typeface="Times New Roman"/>
              </a:rPr>
              <a:t>So</a:t>
            </a:r>
            <a:r>
              <a:rPr lang="tr-TR" sz="900" dirty="0">
                <a:ea typeface="Calibri"/>
                <a:cs typeface="Times New Roman"/>
              </a:rPr>
              <a:t> </a:t>
            </a:r>
            <a:r>
              <a:rPr lang="tr-TR" sz="900" dirty="0" err="1">
                <a:ea typeface="Calibri"/>
                <a:cs typeface="Times New Roman"/>
              </a:rPr>
              <a:t>first</a:t>
            </a:r>
            <a:r>
              <a:rPr lang="tr-TR" sz="900" dirty="0">
                <a:ea typeface="Calibri"/>
                <a:cs typeface="Times New Roman"/>
              </a:rPr>
              <a:t> I had </a:t>
            </a:r>
            <a:r>
              <a:rPr lang="tr-TR" sz="900" dirty="0" err="1">
                <a:ea typeface="Calibri"/>
                <a:cs typeface="Times New Roman"/>
              </a:rPr>
              <a:t>to</a:t>
            </a:r>
            <a:r>
              <a:rPr lang="tr-TR" sz="900" dirty="0">
                <a:ea typeface="Calibri"/>
                <a:cs typeface="Times New Roman"/>
              </a:rPr>
              <a:t> </a:t>
            </a:r>
            <a:r>
              <a:rPr lang="tr-TR" sz="900" dirty="0" err="1">
                <a:ea typeface="Calibri"/>
                <a:cs typeface="Times New Roman"/>
              </a:rPr>
              <a:t>decide</a:t>
            </a:r>
            <a:r>
              <a:rPr lang="tr-TR" sz="900" dirty="0">
                <a:ea typeface="Calibri"/>
                <a:cs typeface="Times New Roman"/>
              </a:rPr>
              <a:t> </a:t>
            </a:r>
            <a:r>
              <a:rPr lang="tr-TR" sz="900" dirty="0" err="1">
                <a:ea typeface="Calibri"/>
                <a:cs typeface="Times New Roman"/>
              </a:rPr>
              <a:t>which</a:t>
            </a:r>
            <a:r>
              <a:rPr lang="tr-TR" sz="900" dirty="0">
                <a:ea typeface="Calibri"/>
                <a:cs typeface="Times New Roman"/>
              </a:rPr>
              <a:t> P2X </a:t>
            </a:r>
            <a:r>
              <a:rPr lang="tr-TR" sz="900" dirty="0" err="1">
                <a:ea typeface="Calibri"/>
                <a:cs typeface="Times New Roman"/>
              </a:rPr>
              <a:t>to</a:t>
            </a:r>
            <a:r>
              <a:rPr lang="tr-TR" sz="900" dirty="0">
                <a:ea typeface="Calibri"/>
                <a:cs typeface="Times New Roman"/>
              </a:rPr>
              <a:t> </a:t>
            </a:r>
            <a:r>
              <a:rPr lang="tr-TR" sz="900" dirty="0" smtClean="0">
                <a:ea typeface="Calibri"/>
                <a:cs typeface="Times New Roman"/>
              </a:rPr>
              <a:t>model)</a:t>
            </a:r>
            <a:endParaRPr lang="en-GB" sz="900" dirty="0">
              <a:ea typeface="Calibri"/>
              <a:cs typeface="Times New Roman"/>
            </a:endParaRPr>
          </a:p>
        </p:txBody>
      </p:sp>
      <p:sp>
        <p:nvSpPr>
          <p:cNvPr id="8" name="Metin kutusu 7"/>
          <p:cNvSpPr txBox="1"/>
          <p:nvPr/>
        </p:nvSpPr>
        <p:spPr>
          <a:xfrm>
            <a:off x="-4178" y="10974"/>
            <a:ext cx="1398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 smtClean="0">
                <a:solidFill>
                  <a:srgbClr val="FF0000"/>
                </a:solidFill>
              </a:rPr>
              <a:t>About</a:t>
            </a:r>
            <a:r>
              <a:rPr lang="tr-TR" dirty="0" smtClean="0"/>
              <a:t> </a:t>
            </a:r>
            <a:r>
              <a:rPr lang="tr-TR" b="1" dirty="0" smtClean="0">
                <a:solidFill>
                  <a:srgbClr val="FF0000"/>
                </a:solidFill>
              </a:rPr>
              <a:t>MES Design</a:t>
            </a:r>
          </a:p>
        </p:txBody>
      </p:sp>
    </p:spTree>
    <p:extLst>
      <p:ext uri="{BB962C8B-B14F-4D97-AF65-F5344CB8AC3E}">
        <p14:creationId xmlns:p14="http://schemas.microsoft.com/office/powerpoint/2010/main" val="7718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364BAC-A414-45C3-BE6E-5D7FE0719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371" y="-74292"/>
            <a:ext cx="7557629" cy="913043"/>
          </a:xfrm>
        </p:spPr>
        <p:txBody>
          <a:bodyPr>
            <a:noAutofit/>
          </a:bodyPr>
          <a:lstStyle/>
          <a:p>
            <a:r>
              <a:rPr lang="tr-TR" sz="2800" dirty="0" smtClean="0"/>
              <a:t>RQ2 – </a:t>
            </a:r>
            <a:r>
              <a:rPr lang="tr-TR" sz="2800" dirty="0" err="1" smtClean="0"/>
              <a:t>Hidden</a:t>
            </a:r>
            <a:r>
              <a:rPr lang="tr-TR" sz="2800" dirty="0" smtClean="0"/>
              <a:t> </a:t>
            </a:r>
            <a:r>
              <a:rPr lang="tr-TR" sz="2800" dirty="0" err="1" smtClean="0"/>
              <a:t>Flexibility</a:t>
            </a:r>
            <a:endParaRPr lang="en-US" sz="2800" dirty="0"/>
          </a:p>
        </p:txBody>
      </p:sp>
      <p:sp>
        <p:nvSpPr>
          <p:cNvPr id="4" name="Dikdörtgen 3"/>
          <p:cNvSpPr/>
          <p:nvPr/>
        </p:nvSpPr>
        <p:spPr>
          <a:xfrm>
            <a:off x="1707585" y="804798"/>
            <a:ext cx="7058856" cy="108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tr-TR" sz="1400" b="1" dirty="0" smtClean="0">
                <a:solidFill>
                  <a:srgbClr val="000000"/>
                </a:solidFill>
                <a:ea typeface="Calibri"/>
                <a:cs typeface="Times New Roman"/>
              </a:rPr>
              <a:t>RQ2 (</a:t>
            </a:r>
            <a:r>
              <a:rPr lang="tr-TR" sz="1400" b="1" dirty="0" err="1" smtClean="0">
                <a:ea typeface="Calibri"/>
                <a:cs typeface="Times New Roman"/>
              </a:rPr>
              <a:t>Hidden</a:t>
            </a:r>
            <a:r>
              <a:rPr lang="tr-TR" sz="1400" b="1" dirty="0" smtClean="0">
                <a:ea typeface="Calibri"/>
                <a:cs typeface="Times New Roman"/>
              </a:rPr>
              <a:t> </a:t>
            </a:r>
            <a:r>
              <a:rPr lang="tr-TR" sz="1400" b="1" dirty="0" err="1" smtClean="0">
                <a:ea typeface="Calibri"/>
                <a:cs typeface="Times New Roman"/>
              </a:rPr>
              <a:t>Flexibility</a:t>
            </a:r>
            <a:r>
              <a:rPr lang="tr-TR" sz="1400" b="1" dirty="0" smtClean="0">
                <a:solidFill>
                  <a:srgbClr val="000000"/>
                </a:solidFill>
                <a:ea typeface="Calibri"/>
                <a:cs typeface="Times New Roman"/>
              </a:rPr>
              <a:t>): </a:t>
            </a:r>
            <a:r>
              <a:rPr lang="en-US" sz="1400" dirty="0">
                <a:solidFill>
                  <a:srgbClr val="000000"/>
                </a:solidFill>
                <a:ea typeface="Calibri"/>
                <a:cs typeface="Times New Roman"/>
              </a:rPr>
              <a:t>How </a:t>
            </a:r>
            <a:r>
              <a:rPr lang="en-US" sz="1400" dirty="0" smtClean="0">
                <a:solidFill>
                  <a:srgbClr val="000000"/>
                </a:solidFill>
                <a:ea typeface="Calibri"/>
                <a:cs typeface="Times New Roman"/>
              </a:rPr>
              <a:t>much </a:t>
            </a:r>
            <a:r>
              <a:rPr lang="en-US" sz="1400" dirty="0">
                <a:solidFill>
                  <a:srgbClr val="000000"/>
                </a:solidFill>
                <a:ea typeface="Calibri"/>
                <a:cs typeface="Times New Roman"/>
              </a:rPr>
              <a:t>model detail impact</a:t>
            </a:r>
            <a:r>
              <a:rPr lang="tr-TR" sz="1400" dirty="0">
                <a:solidFill>
                  <a:srgbClr val="000000"/>
                </a:solidFill>
                <a:ea typeface="Calibri"/>
                <a:cs typeface="Times New Roman"/>
              </a:rPr>
              <a:t>s</a:t>
            </a:r>
            <a:r>
              <a:rPr lang="en-US" sz="1400" dirty="0">
                <a:solidFill>
                  <a:srgbClr val="000000"/>
                </a:solidFill>
                <a:ea typeface="Calibri"/>
                <a:cs typeface="Times New Roman"/>
              </a:rPr>
              <a:t> the flexibility</a:t>
            </a:r>
            <a:r>
              <a:rPr lang="tr-TR" sz="1400" dirty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00"/>
                </a:solidFill>
                <a:ea typeface="Calibri"/>
                <a:cs typeface="Times New Roman"/>
              </a:rPr>
              <a:t>analysis?</a:t>
            </a:r>
            <a:endParaRPr lang="en-GB" sz="1400" dirty="0">
              <a:ea typeface="Calibri"/>
              <a:cs typeface="Times New Roman"/>
            </a:endParaRPr>
          </a:p>
          <a:p>
            <a:pPr marL="628650" lvl="1" indent="-17145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ea typeface="Calibri"/>
                <a:cs typeface="Times New Roman"/>
              </a:rPr>
              <a:t>What should be the detail of</a:t>
            </a:r>
            <a:r>
              <a:rPr lang="tr-TR" sz="1400" dirty="0">
                <a:solidFill>
                  <a:srgbClr val="000000"/>
                </a:solidFill>
                <a:ea typeface="Calibri"/>
                <a:cs typeface="Times New Roman"/>
              </a:rPr>
              <a:t> a</a:t>
            </a:r>
            <a:r>
              <a:rPr lang="en-US" sz="1400" dirty="0">
                <a:solidFill>
                  <a:srgbClr val="000000"/>
                </a:solidFill>
                <a:ea typeface="Calibri"/>
                <a:cs typeface="Times New Roman"/>
              </a:rPr>
              <a:t> model (heat pump, </a:t>
            </a:r>
            <a:r>
              <a:rPr lang="en-US" sz="1400" dirty="0" err="1">
                <a:solidFill>
                  <a:srgbClr val="000000"/>
                </a:solidFill>
                <a:ea typeface="Calibri"/>
                <a:cs typeface="Times New Roman"/>
              </a:rPr>
              <a:t>electrolyser</a:t>
            </a:r>
            <a:r>
              <a:rPr lang="en-US" sz="1400" dirty="0">
                <a:solidFill>
                  <a:srgbClr val="000000"/>
                </a:solidFill>
                <a:ea typeface="Calibri"/>
                <a:cs typeface="Times New Roman"/>
              </a:rPr>
              <a:t>) for desired MES analysis</a:t>
            </a:r>
            <a:r>
              <a:rPr lang="en-US" sz="1400" dirty="0" smtClean="0">
                <a:solidFill>
                  <a:srgbClr val="000000"/>
                </a:solidFill>
                <a:ea typeface="Calibri"/>
                <a:cs typeface="Times New Roman"/>
              </a:rPr>
              <a:t>?</a:t>
            </a:r>
            <a:endParaRPr lang="tr-TR" sz="1400" dirty="0" smtClean="0">
              <a:solidFill>
                <a:srgbClr val="000000"/>
              </a:solidFill>
              <a:ea typeface="Calibri"/>
              <a:cs typeface="Times New Roman"/>
            </a:endParaRPr>
          </a:p>
          <a:p>
            <a:pPr lvl="1">
              <a:lnSpc>
                <a:spcPct val="115000"/>
              </a:lnSpc>
              <a:spcAft>
                <a:spcPts val="0"/>
              </a:spcAft>
            </a:pPr>
            <a:endParaRPr lang="en-GB" sz="1400" dirty="0">
              <a:solidFill>
                <a:srgbClr val="FF0000"/>
              </a:solidFill>
              <a:ea typeface="Calibri"/>
              <a:cs typeface="Times New Roman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0" y="943935"/>
            <a:ext cx="1707585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15000"/>
              </a:lnSpc>
            </a:pPr>
            <a:r>
              <a:rPr lang="tr-TR" sz="900" dirty="0">
                <a:ea typeface="Calibri"/>
                <a:cs typeface="Times New Roman"/>
              </a:rPr>
              <a:t>(</a:t>
            </a:r>
            <a:r>
              <a:rPr lang="tr-TR" sz="900" dirty="0" smtClean="0">
                <a:ea typeface="Calibri"/>
                <a:cs typeface="Times New Roman"/>
              </a:rPr>
              <a:t>Speech: </a:t>
            </a:r>
            <a:r>
              <a:rPr lang="en-GB" sz="900" dirty="0">
                <a:ea typeface="Calibri"/>
                <a:cs typeface="Times New Roman"/>
              </a:rPr>
              <a:t>Hidden </a:t>
            </a:r>
            <a:r>
              <a:rPr lang="en-GB" sz="900" dirty="0" smtClean="0">
                <a:ea typeface="Calibri"/>
                <a:cs typeface="Times New Roman"/>
              </a:rPr>
              <a:t>flexibility</a:t>
            </a:r>
            <a:r>
              <a:rPr lang="tr-TR" sz="900" dirty="0" smtClean="0">
                <a:ea typeface="Calibri"/>
                <a:cs typeface="Times New Roman"/>
              </a:rPr>
              <a:t> is</a:t>
            </a:r>
            <a:r>
              <a:rPr lang="en-GB" sz="900" dirty="0" smtClean="0">
                <a:ea typeface="Calibri"/>
                <a:cs typeface="Times New Roman"/>
              </a:rPr>
              <a:t> </a:t>
            </a:r>
            <a:r>
              <a:rPr lang="en-GB" sz="900" dirty="0">
                <a:ea typeface="Calibri"/>
                <a:cs typeface="Times New Roman"/>
              </a:rPr>
              <a:t>the difference between the amount of energy consumed/stored by the simplified (linearized) and the detailed (first order dynamics) model of P2X during flexibility service. </a:t>
            </a:r>
            <a:r>
              <a:rPr lang="tr-TR" sz="900" dirty="0" err="1" smtClean="0">
                <a:ea typeface="Calibri"/>
                <a:cs typeface="Times New Roman"/>
              </a:rPr>
              <a:t>It</a:t>
            </a:r>
            <a:r>
              <a:rPr lang="tr-TR" sz="900" dirty="0" smtClean="0">
                <a:ea typeface="Calibri"/>
                <a:cs typeface="Times New Roman"/>
              </a:rPr>
              <a:t> is </a:t>
            </a:r>
            <a:r>
              <a:rPr lang="tr-TR" sz="900" dirty="0" err="1" smtClean="0">
                <a:ea typeface="Calibri"/>
                <a:cs typeface="Times New Roman"/>
              </a:rPr>
              <a:t>important</a:t>
            </a:r>
            <a:r>
              <a:rPr lang="tr-TR" sz="900" dirty="0" smtClean="0">
                <a:ea typeface="Calibri"/>
                <a:cs typeface="Times New Roman"/>
              </a:rPr>
              <a:t> </a:t>
            </a:r>
            <a:r>
              <a:rPr lang="tr-TR" sz="900" dirty="0" err="1" smtClean="0">
                <a:ea typeface="Calibri"/>
                <a:cs typeface="Times New Roman"/>
              </a:rPr>
              <a:t>to</a:t>
            </a:r>
            <a:r>
              <a:rPr lang="tr-TR" sz="900" dirty="0" smtClean="0">
                <a:ea typeface="Calibri"/>
                <a:cs typeface="Times New Roman"/>
              </a:rPr>
              <a:t> </a:t>
            </a:r>
            <a:r>
              <a:rPr lang="tr-TR" sz="900" dirty="0" err="1" smtClean="0">
                <a:ea typeface="Calibri"/>
                <a:cs typeface="Times New Roman"/>
              </a:rPr>
              <a:t>calculate</a:t>
            </a:r>
            <a:r>
              <a:rPr lang="tr-TR" sz="900" dirty="0" smtClean="0">
                <a:ea typeface="Calibri"/>
                <a:cs typeface="Times New Roman"/>
              </a:rPr>
              <a:t> </a:t>
            </a:r>
            <a:r>
              <a:rPr lang="tr-TR" sz="900" dirty="0" err="1" smtClean="0">
                <a:ea typeface="Calibri"/>
                <a:cs typeface="Times New Roman"/>
              </a:rPr>
              <a:t>flexible</a:t>
            </a:r>
            <a:r>
              <a:rPr lang="tr-TR" sz="900" dirty="0" smtClean="0">
                <a:ea typeface="Calibri"/>
                <a:cs typeface="Times New Roman"/>
              </a:rPr>
              <a:t> </a:t>
            </a:r>
            <a:r>
              <a:rPr lang="tr-TR" sz="900" dirty="0" err="1" smtClean="0">
                <a:ea typeface="Calibri"/>
                <a:cs typeface="Times New Roman"/>
              </a:rPr>
              <a:t>capacity</a:t>
            </a:r>
            <a:r>
              <a:rPr lang="tr-TR" sz="900" dirty="0" smtClean="0">
                <a:ea typeface="Calibri"/>
                <a:cs typeface="Times New Roman"/>
              </a:rPr>
              <a:t> </a:t>
            </a:r>
            <a:r>
              <a:rPr lang="tr-TR" sz="900" dirty="0" err="1" smtClean="0">
                <a:ea typeface="Calibri"/>
                <a:cs typeface="Times New Roman"/>
              </a:rPr>
              <a:t>correctly</a:t>
            </a:r>
            <a:r>
              <a:rPr lang="tr-TR" sz="900" dirty="0" smtClean="0">
                <a:ea typeface="Calibri"/>
                <a:cs typeface="Times New Roman"/>
              </a:rPr>
              <a:t> </a:t>
            </a:r>
            <a:r>
              <a:rPr lang="tr-TR" sz="900" dirty="0" err="1" smtClean="0">
                <a:ea typeface="Calibri"/>
                <a:cs typeface="Times New Roman"/>
              </a:rPr>
              <a:t>because</a:t>
            </a:r>
            <a:r>
              <a:rPr lang="tr-TR" sz="900" dirty="0" smtClean="0">
                <a:ea typeface="Calibri"/>
                <a:cs typeface="Times New Roman"/>
              </a:rPr>
              <a:t> </a:t>
            </a:r>
            <a:r>
              <a:rPr lang="tr-TR" sz="900" b="1" dirty="0" err="1" smtClean="0">
                <a:solidFill>
                  <a:srgbClr val="FF0000"/>
                </a:solidFill>
                <a:ea typeface="Calibri"/>
                <a:cs typeface="Times New Roman"/>
              </a:rPr>
              <a:t>miscalculation</a:t>
            </a:r>
            <a:r>
              <a:rPr lang="tr-TR" sz="900" b="1" dirty="0" smtClean="0">
                <a:solidFill>
                  <a:srgbClr val="FF0000"/>
                </a:solidFill>
                <a:ea typeface="Calibri"/>
                <a:cs typeface="Times New Roman"/>
              </a:rPr>
              <a:t> of </a:t>
            </a:r>
            <a:r>
              <a:rPr lang="tr-TR" sz="900" b="1" dirty="0" err="1" smtClean="0">
                <a:solidFill>
                  <a:srgbClr val="FF0000"/>
                </a:solidFill>
                <a:ea typeface="Calibri"/>
                <a:cs typeface="Times New Roman"/>
              </a:rPr>
              <a:t>flexibility</a:t>
            </a:r>
            <a:r>
              <a:rPr lang="tr-TR" sz="900" b="1" dirty="0" smtClean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tr-TR" sz="900" b="1" dirty="0" err="1" smtClean="0">
                <a:solidFill>
                  <a:srgbClr val="FF0000"/>
                </a:solidFill>
                <a:ea typeface="Calibri"/>
                <a:cs typeface="Times New Roman"/>
              </a:rPr>
              <a:t>may</a:t>
            </a:r>
            <a:r>
              <a:rPr lang="tr-TR" sz="900" b="1" dirty="0" smtClean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tr-TR" sz="900" b="1" dirty="0" err="1" smtClean="0">
                <a:solidFill>
                  <a:srgbClr val="FF0000"/>
                </a:solidFill>
                <a:ea typeface="Calibri"/>
                <a:cs typeface="Times New Roman"/>
              </a:rPr>
              <a:t>lead</a:t>
            </a:r>
            <a:r>
              <a:rPr lang="tr-TR" sz="900" b="1" dirty="0" smtClean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tr-TR" sz="900" b="1" dirty="0" err="1" smtClean="0">
                <a:solidFill>
                  <a:srgbClr val="FF0000"/>
                </a:solidFill>
                <a:ea typeface="Calibri"/>
                <a:cs typeface="Times New Roman"/>
              </a:rPr>
              <a:t>to</a:t>
            </a:r>
            <a:r>
              <a:rPr lang="tr-TR" sz="900" b="1" dirty="0" smtClean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tr-TR" sz="900" b="1" dirty="0" err="1" smtClean="0">
                <a:solidFill>
                  <a:srgbClr val="FF0000"/>
                </a:solidFill>
                <a:ea typeface="Calibri"/>
                <a:cs typeface="Times New Roman"/>
              </a:rPr>
              <a:t>increased</a:t>
            </a:r>
            <a:r>
              <a:rPr lang="tr-TR" sz="900" b="1" dirty="0" smtClean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tr-TR" sz="900" b="1" dirty="0" err="1" smtClean="0">
                <a:solidFill>
                  <a:srgbClr val="FF0000"/>
                </a:solidFill>
                <a:ea typeface="Calibri"/>
                <a:cs typeface="Times New Roman"/>
              </a:rPr>
              <a:t>tranmission</a:t>
            </a:r>
            <a:r>
              <a:rPr lang="tr-TR" sz="900" b="1" dirty="0" smtClean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tr-TR" sz="900" b="1" dirty="0" err="1" smtClean="0">
                <a:solidFill>
                  <a:srgbClr val="FF0000"/>
                </a:solidFill>
                <a:ea typeface="Calibri"/>
                <a:cs typeface="Times New Roman"/>
              </a:rPr>
              <a:t>losses</a:t>
            </a:r>
            <a:r>
              <a:rPr lang="tr-TR" sz="900" b="1" dirty="0" smtClean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tr-TR" sz="900" b="1" dirty="0" err="1" smtClean="0">
                <a:solidFill>
                  <a:srgbClr val="FF0000"/>
                </a:solidFill>
                <a:ea typeface="Calibri"/>
                <a:cs typeface="Times New Roman"/>
              </a:rPr>
              <a:t>for</a:t>
            </a:r>
            <a:r>
              <a:rPr lang="tr-TR" sz="900" b="1" dirty="0" smtClean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tr-TR" sz="900" b="1" dirty="0" err="1" smtClean="0">
                <a:solidFill>
                  <a:srgbClr val="FF0000"/>
                </a:solidFill>
                <a:ea typeface="Calibri"/>
                <a:cs typeface="Times New Roman"/>
              </a:rPr>
              <a:t>grid</a:t>
            </a:r>
            <a:r>
              <a:rPr lang="tr-TR" sz="900" b="1" dirty="0" smtClean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tr-TR" sz="900" b="1" dirty="0" err="1" smtClean="0">
                <a:solidFill>
                  <a:srgbClr val="FF0000"/>
                </a:solidFill>
                <a:ea typeface="Calibri"/>
                <a:cs typeface="Times New Roman"/>
              </a:rPr>
              <a:t>operator</a:t>
            </a:r>
            <a:r>
              <a:rPr lang="tr-TR" sz="900" b="1" dirty="0" smtClean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tr-TR" sz="900" b="1" dirty="0" err="1" smtClean="0">
                <a:solidFill>
                  <a:srgbClr val="FF0000"/>
                </a:solidFill>
                <a:ea typeface="Calibri"/>
                <a:cs typeface="Times New Roman"/>
              </a:rPr>
              <a:t>and</a:t>
            </a:r>
            <a:r>
              <a:rPr lang="tr-TR" sz="900" b="1" dirty="0" smtClean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tr-TR" sz="900" b="1" dirty="0" err="1" smtClean="0">
                <a:solidFill>
                  <a:srgbClr val="FF0000"/>
                </a:solidFill>
                <a:ea typeface="Calibri"/>
                <a:cs typeface="Times New Roman"/>
              </a:rPr>
              <a:t>operational</a:t>
            </a:r>
            <a:r>
              <a:rPr lang="tr-TR" sz="900" b="1" dirty="0" smtClean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tr-TR" sz="900" b="1" dirty="0" err="1" smtClean="0">
                <a:solidFill>
                  <a:srgbClr val="FF0000"/>
                </a:solidFill>
                <a:ea typeface="Calibri"/>
                <a:cs typeface="Times New Roman"/>
              </a:rPr>
              <a:t>cost</a:t>
            </a:r>
            <a:r>
              <a:rPr lang="tr-TR" sz="900" b="1" dirty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tr-TR" sz="900" b="1" dirty="0" err="1" smtClean="0">
                <a:solidFill>
                  <a:srgbClr val="FF0000"/>
                </a:solidFill>
                <a:ea typeface="Calibri"/>
                <a:cs typeface="Times New Roman"/>
              </a:rPr>
              <a:t>for</a:t>
            </a:r>
            <a:r>
              <a:rPr lang="tr-TR" sz="900" b="1" dirty="0" smtClean="0">
                <a:solidFill>
                  <a:srgbClr val="FF0000"/>
                </a:solidFill>
                <a:ea typeface="Calibri"/>
                <a:cs typeface="Times New Roman"/>
              </a:rPr>
              <a:t> P2X </a:t>
            </a:r>
            <a:r>
              <a:rPr lang="tr-TR" sz="900" b="1" dirty="0" err="1" smtClean="0">
                <a:solidFill>
                  <a:srgbClr val="FF0000"/>
                </a:solidFill>
                <a:ea typeface="Calibri"/>
                <a:cs typeface="Times New Roman"/>
              </a:rPr>
              <a:t>owner</a:t>
            </a:r>
            <a:r>
              <a:rPr lang="tr-TR" sz="900" b="1" dirty="0" smtClean="0">
                <a:solidFill>
                  <a:srgbClr val="FF0000"/>
                </a:solidFill>
                <a:ea typeface="Calibri"/>
                <a:cs typeface="Times New Roman"/>
              </a:rPr>
              <a:t>.</a:t>
            </a:r>
            <a:r>
              <a:rPr lang="tr-TR" sz="900" dirty="0" smtClean="0">
                <a:ea typeface="Calibri"/>
                <a:cs typeface="Times New Roman"/>
              </a:rPr>
              <a:t> </a:t>
            </a:r>
            <a:r>
              <a:rPr lang="tr-TR" sz="900" dirty="0" err="1" smtClean="0">
                <a:ea typeface="Calibri"/>
                <a:cs typeface="Times New Roman"/>
              </a:rPr>
              <a:t>In</a:t>
            </a:r>
            <a:r>
              <a:rPr lang="tr-TR" sz="900" dirty="0" smtClean="0">
                <a:ea typeface="Calibri"/>
                <a:cs typeface="Times New Roman"/>
              </a:rPr>
              <a:t> </a:t>
            </a:r>
            <a:r>
              <a:rPr lang="tr-TR" sz="900" dirty="0" err="1" smtClean="0">
                <a:ea typeface="Calibri"/>
                <a:cs typeface="Times New Roman"/>
              </a:rPr>
              <a:t>this</a:t>
            </a:r>
            <a:r>
              <a:rPr lang="tr-TR" sz="900" dirty="0" smtClean="0">
                <a:ea typeface="Calibri"/>
                <a:cs typeface="Times New Roman"/>
              </a:rPr>
              <a:t> </a:t>
            </a:r>
            <a:r>
              <a:rPr lang="tr-TR" sz="900" dirty="0" err="1" smtClean="0">
                <a:ea typeface="Calibri"/>
                <a:cs typeface="Times New Roman"/>
              </a:rPr>
              <a:t>part</a:t>
            </a:r>
            <a:r>
              <a:rPr lang="tr-TR" sz="900" dirty="0" smtClean="0">
                <a:ea typeface="Calibri"/>
                <a:cs typeface="Times New Roman"/>
              </a:rPr>
              <a:t>, </a:t>
            </a:r>
            <a:r>
              <a:rPr lang="tr-TR" sz="900" dirty="0" err="1" smtClean="0">
                <a:ea typeface="Calibri"/>
                <a:cs typeface="Times New Roman"/>
              </a:rPr>
              <a:t>demand</a:t>
            </a:r>
            <a:r>
              <a:rPr lang="tr-TR" sz="900" dirty="0" smtClean="0">
                <a:ea typeface="Calibri"/>
                <a:cs typeface="Times New Roman"/>
              </a:rPr>
              <a:t> </a:t>
            </a:r>
            <a:r>
              <a:rPr lang="tr-TR" sz="900" dirty="0" err="1" smtClean="0">
                <a:ea typeface="Calibri"/>
                <a:cs typeface="Times New Roman"/>
              </a:rPr>
              <a:t>side</a:t>
            </a:r>
            <a:r>
              <a:rPr lang="tr-TR" sz="900" dirty="0" smtClean="0">
                <a:ea typeface="Calibri"/>
                <a:cs typeface="Times New Roman"/>
              </a:rPr>
              <a:t>  </a:t>
            </a:r>
            <a:r>
              <a:rPr lang="tr-TR" sz="900" dirty="0" err="1" smtClean="0">
                <a:ea typeface="Calibri"/>
                <a:cs typeface="Times New Roman"/>
              </a:rPr>
              <a:t>does</a:t>
            </a:r>
            <a:r>
              <a:rPr lang="tr-TR" sz="900" dirty="0" smtClean="0">
                <a:ea typeface="Calibri"/>
                <a:cs typeface="Times New Roman"/>
              </a:rPr>
              <a:t> not </a:t>
            </a:r>
            <a:r>
              <a:rPr lang="tr-TR" sz="900" dirty="0" err="1" smtClean="0">
                <a:ea typeface="Calibri"/>
                <a:cs typeface="Times New Roman"/>
              </a:rPr>
              <a:t>follow</a:t>
            </a:r>
            <a:r>
              <a:rPr lang="tr-TR" sz="900" dirty="0" smtClean="0">
                <a:ea typeface="Calibri"/>
                <a:cs typeface="Times New Roman"/>
              </a:rPr>
              <a:t> </a:t>
            </a:r>
            <a:r>
              <a:rPr lang="tr-TR" sz="900" dirty="0" err="1" smtClean="0">
                <a:ea typeface="Calibri"/>
                <a:cs typeface="Times New Roman"/>
              </a:rPr>
              <a:t>generation</a:t>
            </a:r>
            <a:r>
              <a:rPr lang="tr-TR" sz="900" dirty="0" smtClean="0">
                <a:ea typeface="Calibri"/>
                <a:cs typeface="Times New Roman"/>
              </a:rPr>
              <a:t> but </a:t>
            </a:r>
            <a:r>
              <a:rPr lang="tr-TR" sz="900" dirty="0" err="1" smtClean="0">
                <a:ea typeface="Calibri"/>
                <a:cs typeface="Times New Roman"/>
              </a:rPr>
              <a:t>only</a:t>
            </a:r>
            <a:r>
              <a:rPr lang="tr-TR" sz="900" dirty="0" smtClean="0">
                <a:ea typeface="Calibri"/>
                <a:cs typeface="Times New Roman"/>
              </a:rPr>
              <a:t> </a:t>
            </a:r>
            <a:r>
              <a:rPr lang="tr-TR" sz="900" dirty="0" err="1" smtClean="0">
                <a:ea typeface="Calibri"/>
                <a:cs typeface="Times New Roman"/>
              </a:rPr>
              <a:t>operates</a:t>
            </a:r>
            <a:r>
              <a:rPr lang="tr-TR" sz="900" dirty="0" smtClean="0">
                <a:ea typeface="Calibri"/>
                <a:cs typeface="Times New Roman"/>
              </a:rPr>
              <a:t> at nominal </a:t>
            </a:r>
            <a:r>
              <a:rPr lang="tr-TR" sz="900" dirty="0" err="1" smtClean="0">
                <a:ea typeface="Calibri"/>
                <a:cs typeface="Times New Roman"/>
              </a:rPr>
              <a:t>power</a:t>
            </a:r>
            <a:r>
              <a:rPr lang="tr-TR" sz="900" dirty="0" smtClean="0">
                <a:ea typeface="Calibri"/>
                <a:cs typeface="Times New Roman"/>
              </a:rPr>
              <a:t> </a:t>
            </a:r>
            <a:r>
              <a:rPr lang="tr-TR" sz="900" dirty="0" err="1" smtClean="0">
                <a:ea typeface="Calibri"/>
                <a:cs typeface="Times New Roman"/>
              </a:rPr>
              <a:t>for</a:t>
            </a:r>
            <a:r>
              <a:rPr lang="tr-TR" sz="900" dirty="0" smtClean="0">
                <a:ea typeface="Calibri"/>
                <a:cs typeface="Times New Roman"/>
              </a:rPr>
              <a:t> a </a:t>
            </a:r>
            <a:r>
              <a:rPr lang="tr-TR" sz="900" dirty="0" err="1" smtClean="0">
                <a:ea typeface="Calibri"/>
                <a:cs typeface="Times New Roman"/>
              </a:rPr>
              <a:t>predefined</a:t>
            </a:r>
            <a:r>
              <a:rPr lang="tr-TR" sz="900" dirty="0" smtClean="0">
                <a:ea typeface="Calibri"/>
                <a:cs typeface="Times New Roman"/>
              </a:rPr>
              <a:t> (</a:t>
            </a:r>
            <a:r>
              <a:rPr lang="tr-TR" sz="900" dirty="0" err="1" smtClean="0">
                <a:ea typeface="Calibri"/>
                <a:cs typeface="Times New Roman"/>
              </a:rPr>
              <a:t>co</a:t>
            </a:r>
            <a:r>
              <a:rPr lang="tr-TR" sz="900" dirty="0" smtClean="0">
                <a:ea typeface="Calibri"/>
                <a:cs typeface="Times New Roman"/>
              </a:rPr>
              <a:t>-sim case1) holding </a:t>
            </a:r>
            <a:r>
              <a:rPr lang="tr-TR" sz="900" dirty="0" err="1" smtClean="0">
                <a:ea typeface="Calibri"/>
                <a:cs typeface="Times New Roman"/>
              </a:rPr>
              <a:t>duration</a:t>
            </a:r>
            <a:r>
              <a:rPr lang="tr-TR" sz="900" dirty="0" smtClean="0">
                <a:ea typeface="Calibri"/>
                <a:cs typeface="Times New Roman"/>
              </a:rPr>
              <a:t>.</a:t>
            </a:r>
            <a:endParaRPr lang="en-GB" sz="900" dirty="0">
              <a:ea typeface="Calibri"/>
              <a:cs typeface="Times New Roman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6714619" y="4450140"/>
            <a:ext cx="205182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/>
              <a:t>MES: Multi Energy </a:t>
            </a:r>
            <a:r>
              <a:rPr lang="en-GB" sz="900" dirty="0" smtClean="0"/>
              <a:t>System</a:t>
            </a:r>
            <a:endParaRPr lang="tr-TR" sz="900" dirty="0" smtClean="0"/>
          </a:p>
          <a:p>
            <a:r>
              <a:rPr lang="tr-TR" sz="900" dirty="0" smtClean="0"/>
              <a:t>ODE</a:t>
            </a:r>
            <a:r>
              <a:rPr lang="tr-TR" sz="900" dirty="0"/>
              <a:t>: </a:t>
            </a:r>
            <a:r>
              <a:rPr lang="tr-TR" sz="900" dirty="0" err="1" smtClean="0"/>
              <a:t>Ordinary</a:t>
            </a:r>
            <a:r>
              <a:rPr lang="tr-TR" sz="900" dirty="0" smtClean="0"/>
              <a:t> </a:t>
            </a:r>
            <a:r>
              <a:rPr lang="tr-TR" sz="900" dirty="0" err="1" smtClean="0"/>
              <a:t>Differential</a:t>
            </a:r>
            <a:r>
              <a:rPr lang="tr-TR" sz="900" dirty="0" smtClean="0"/>
              <a:t> </a:t>
            </a:r>
            <a:r>
              <a:rPr lang="tr-TR" sz="900" dirty="0" err="1" smtClean="0"/>
              <a:t>Equation</a:t>
            </a:r>
            <a:endParaRPr lang="tr-TR" sz="900" dirty="0" smtClean="0"/>
          </a:p>
          <a:p>
            <a:r>
              <a:rPr lang="tr-TR" sz="900" dirty="0" smtClean="0"/>
              <a:t>BOP: </a:t>
            </a:r>
            <a:r>
              <a:rPr lang="tr-TR" sz="900" dirty="0" err="1" smtClean="0"/>
              <a:t>Balance</a:t>
            </a:r>
            <a:r>
              <a:rPr lang="tr-TR" sz="900" dirty="0" smtClean="0"/>
              <a:t> of </a:t>
            </a:r>
            <a:r>
              <a:rPr lang="tr-TR" sz="900" dirty="0" err="1" smtClean="0"/>
              <a:t>Plant</a:t>
            </a:r>
            <a:endParaRPr lang="en-GB" sz="900" dirty="0"/>
          </a:p>
        </p:txBody>
      </p:sp>
      <p:sp>
        <p:nvSpPr>
          <p:cNvPr id="3" name="Metin kutusu 2"/>
          <p:cNvSpPr txBox="1"/>
          <p:nvPr/>
        </p:nvSpPr>
        <p:spPr>
          <a:xfrm>
            <a:off x="0" y="0"/>
            <a:ext cx="1398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 smtClean="0">
                <a:solidFill>
                  <a:srgbClr val="FF0000"/>
                </a:solidFill>
              </a:rPr>
              <a:t>About</a:t>
            </a:r>
            <a:r>
              <a:rPr lang="tr-TR" dirty="0" smtClean="0"/>
              <a:t> </a:t>
            </a:r>
            <a:r>
              <a:rPr lang="tr-TR" b="1" dirty="0" err="1" smtClean="0">
                <a:solidFill>
                  <a:srgbClr val="FF0000"/>
                </a:solidFill>
              </a:rPr>
              <a:t>Modelling</a:t>
            </a:r>
            <a:endParaRPr lang="tr-TR" b="1" dirty="0" smtClean="0">
              <a:solidFill>
                <a:srgbClr val="FF0000"/>
              </a:solidFill>
            </a:endParaRPr>
          </a:p>
          <a:p>
            <a:r>
              <a:rPr lang="tr-TR" dirty="0" smtClean="0"/>
              <a:t>(OM)</a:t>
            </a:r>
            <a:endParaRPr lang="en-GB" dirty="0"/>
          </a:p>
        </p:txBody>
      </p:sp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736973"/>
              </p:ext>
            </p:extLst>
          </p:nvPr>
        </p:nvGraphicFramePr>
        <p:xfrm>
          <a:off x="2057400" y="2105025"/>
          <a:ext cx="6568440" cy="1613535"/>
        </p:xfrm>
        <a:graphic>
          <a:graphicData uri="http://schemas.openxmlformats.org/drawingml/2006/table">
            <a:tbl>
              <a:tblPr/>
              <a:tblGrid>
                <a:gridCol w="1127760"/>
                <a:gridCol w="1333500"/>
                <a:gridCol w="1394460"/>
                <a:gridCol w="1463040"/>
                <a:gridCol w="1249680"/>
              </a:tblGrid>
              <a:tr h="389911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Physical Domains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Modelling Approach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Dynamic Behaviour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Modelling Scale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59878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Simple </a:t>
                      </a:r>
                      <a:r>
                        <a:rPr lang="en-GB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Model</a:t>
                      </a:r>
                      <a:endParaRPr lang="tr-TR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tr-T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tr-TR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Electrolyser</a:t>
                      </a:r>
                      <a:r>
                        <a:rPr lang="tr-T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Electrochemical</a:t>
                      </a:r>
                      <a:b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Electrical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Analytic + Empirical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Static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Cell/Stack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484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Detailed </a:t>
                      </a:r>
                      <a:r>
                        <a:rPr lang="en-GB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Model</a:t>
                      </a:r>
                      <a:r>
                        <a:rPr lang="tr-T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(</a:t>
                      </a:r>
                      <a:r>
                        <a:rPr lang="tr-TR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Electrolyser</a:t>
                      </a:r>
                      <a:r>
                        <a:rPr lang="tr-T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Electrochemical</a:t>
                      </a:r>
                      <a:b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Electrical</a:t>
                      </a:r>
                      <a:b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Thermal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Analytic + Empirical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Static</a:t>
                      </a:r>
                      <a:r>
                        <a:rPr lang="tr-T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+ </a:t>
                      </a:r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Dynamic</a:t>
                      </a:r>
                      <a:r>
                        <a:rPr lang="tr-T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(ODE)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Cell/Stack + BOP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29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697514" y="-148590"/>
            <a:ext cx="7106464" cy="857250"/>
          </a:xfrm>
        </p:spPr>
        <p:txBody>
          <a:bodyPr/>
          <a:lstStyle/>
          <a:p>
            <a:r>
              <a:rPr lang="tr-TR" dirty="0" err="1" smtClean="0"/>
              <a:t>Electrolyser</a:t>
            </a:r>
            <a:r>
              <a:rPr lang="tr-TR" dirty="0" smtClean="0"/>
              <a:t> model</a:t>
            </a:r>
            <a:endParaRPr lang="en-GB" dirty="0"/>
          </a:p>
        </p:txBody>
      </p:sp>
      <p:sp>
        <p:nvSpPr>
          <p:cNvPr id="4" name="Metin kutusu 3"/>
          <p:cNvSpPr txBox="1"/>
          <p:nvPr/>
        </p:nvSpPr>
        <p:spPr>
          <a:xfrm>
            <a:off x="5255710" y="532199"/>
            <a:ext cx="33730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 smtClean="0"/>
              <a:t>Simple vs. </a:t>
            </a:r>
            <a:r>
              <a:rPr lang="tr-TR" sz="1600" b="1" dirty="0" err="1" smtClean="0"/>
              <a:t>Detailed</a:t>
            </a:r>
            <a:r>
              <a:rPr lang="tr-TR" sz="1600" b="1" dirty="0" smtClean="0"/>
              <a:t> Model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sz="1600" dirty="0" err="1"/>
              <a:t>Thermal</a:t>
            </a:r>
            <a:r>
              <a:rPr lang="tr-TR" sz="1600" dirty="0"/>
              <a:t> </a:t>
            </a:r>
            <a:r>
              <a:rPr lang="tr-TR" sz="1600" dirty="0" err="1" smtClean="0"/>
              <a:t>submodel</a:t>
            </a:r>
            <a:endParaRPr lang="tr-T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1600" dirty="0" smtClean="0"/>
              <a:t>BOP: </a:t>
            </a:r>
            <a:r>
              <a:rPr lang="tr-TR" sz="1600" dirty="0" err="1"/>
              <a:t>c</a:t>
            </a:r>
            <a:r>
              <a:rPr lang="tr-TR" sz="1600" dirty="0" err="1" smtClean="0"/>
              <a:t>irculation</a:t>
            </a:r>
            <a:r>
              <a:rPr lang="tr-TR" sz="1600" dirty="0" smtClean="0"/>
              <a:t> </a:t>
            </a:r>
            <a:r>
              <a:rPr lang="tr-TR" sz="1600" dirty="0" err="1" smtClean="0"/>
              <a:t>pump</a:t>
            </a:r>
            <a:r>
              <a:rPr lang="tr-TR" sz="1600" dirty="0" smtClean="0"/>
              <a:t>, </a:t>
            </a:r>
            <a:r>
              <a:rPr lang="tr-TR" sz="1600" dirty="0" err="1" smtClean="0"/>
              <a:t>cooling</a:t>
            </a:r>
            <a:endParaRPr lang="tr-T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1600" dirty="0" err="1" smtClean="0"/>
              <a:t>Static</a:t>
            </a:r>
            <a:r>
              <a:rPr lang="tr-TR" sz="1600" dirty="0" smtClean="0"/>
              <a:t> vs. First </a:t>
            </a:r>
            <a:r>
              <a:rPr lang="tr-TR" sz="1600" dirty="0" err="1" smtClean="0"/>
              <a:t>order</a:t>
            </a:r>
            <a:r>
              <a:rPr lang="tr-TR" sz="1600" dirty="0" smtClean="0"/>
              <a:t> </a:t>
            </a:r>
            <a:r>
              <a:rPr lang="tr-TR" sz="1600" dirty="0" err="1" smtClean="0"/>
              <a:t>dynamics</a:t>
            </a:r>
            <a:r>
              <a:rPr lang="tr-TR" sz="1600" dirty="0" smtClean="0"/>
              <a:t>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1600" dirty="0" err="1" smtClean="0"/>
              <a:t>Temperature</a:t>
            </a:r>
            <a:r>
              <a:rPr lang="tr-TR" sz="1600" dirty="0" smtClean="0"/>
              <a:t>, </a:t>
            </a:r>
            <a:r>
              <a:rPr lang="tr-TR" sz="1600" dirty="0" err="1" smtClean="0"/>
              <a:t>Pressure</a:t>
            </a:r>
            <a:r>
              <a:rPr lang="tr-TR" sz="1600" dirty="0" smtClean="0"/>
              <a:t>, </a:t>
            </a:r>
            <a:r>
              <a:rPr lang="tr-TR" sz="1600" dirty="0" err="1" smtClean="0"/>
              <a:t>current</a:t>
            </a:r>
            <a:r>
              <a:rPr lang="tr-TR" sz="1600" dirty="0" smtClean="0"/>
              <a:t> </a:t>
            </a:r>
            <a:r>
              <a:rPr lang="tr-TR" sz="1600" dirty="0" err="1" smtClean="0"/>
              <a:t>effects</a:t>
            </a:r>
            <a:endParaRPr lang="tr-TR" sz="1600" dirty="0" smtClean="0"/>
          </a:p>
          <a:p>
            <a:endParaRPr lang="tr-TR" sz="1600" b="1" dirty="0" smtClean="0"/>
          </a:p>
        </p:txBody>
      </p:sp>
      <p:pic>
        <p:nvPicPr>
          <p:cNvPr id="2050" name="Picture 2" descr="C:\Users\Caner\Desktop\electrolysersimplevsdetailedmodel-ve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554" y="601980"/>
            <a:ext cx="2480889" cy="4302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4"/>
          <p:cNvSpPr txBox="1"/>
          <p:nvPr/>
        </p:nvSpPr>
        <p:spPr>
          <a:xfrm>
            <a:off x="1627904" y="602886"/>
            <a:ext cx="1945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b="1" dirty="0" smtClean="0">
                <a:solidFill>
                  <a:srgbClr val="FF0000"/>
                </a:solidFill>
              </a:rPr>
              <a:t>Simple model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1627904" y="2563523"/>
            <a:ext cx="1724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b="1" dirty="0" err="1" smtClean="0">
                <a:solidFill>
                  <a:srgbClr val="FF0000"/>
                </a:solidFill>
              </a:rPr>
              <a:t>Detailed</a:t>
            </a:r>
            <a:r>
              <a:rPr lang="tr-TR" sz="1200" b="1" dirty="0" smtClean="0">
                <a:solidFill>
                  <a:srgbClr val="FF0000"/>
                </a:solidFill>
              </a:rPr>
              <a:t> model</a:t>
            </a:r>
            <a:endParaRPr lang="en-GB" sz="12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Dikdörtgen 2"/>
              <p:cNvSpPr/>
              <p:nvPr/>
            </p:nvSpPr>
            <p:spPr>
              <a:xfrm>
                <a:off x="4117444" y="2702023"/>
                <a:ext cx="5026556" cy="20304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2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𝑉</m:t>
                          </m:r>
                        </m:e>
                        <m:sub>
                          <m:r>
                            <a:rPr lang="en-US" sz="12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𝑐𝑒𝑙𝑙</m:t>
                          </m:r>
                        </m:sub>
                      </m:sSub>
                      <m:r>
                        <a:rPr lang="en-US" sz="12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=</m:t>
                      </m:r>
                      <m:sSub>
                        <m:sSubPr>
                          <m:ctrlPr>
                            <a:rPr lang="en-GB" sz="12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2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𝑉</m:t>
                          </m:r>
                        </m:e>
                        <m:sub>
                          <m:r>
                            <a:rPr lang="en-US" sz="12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𝑜𝑐𝑣</m:t>
                          </m:r>
                        </m:sub>
                      </m:sSub>
                      <m:d>
                        <m:dPr>
                          <m:ctrlPr>
                            <a:rPr lang="en-GB" sz="12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𝑇</m:t>
                          </m:r>
                          <m:r>
                            <a:rPr lang="en-US" sz="12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,</m:t>
                          </m:r>
                          <m:r>
                            <a:rPr lang="en-US" sz="12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𝑝</m:t>
                          </m:r>
                        </m:e>
                      </m:d>
                      <m:r>
                        <a:rPr lang="en-US" sz="12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+ </m:t>
                      </m:r>
                      <m:sSub>
                        <m:sSubPr>
                          <m:ctrlPr>
                            <a:rPr lang="en-GB" sz="12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2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𝑉</m:t>
                          </m:r>
                        </m:e>
                        <m:sub>
                          <m:r>
                            <a:rPr lang="en-US" sz="12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𝑎𝑐𝑡</m:t>
                          </m:r>
                        </m:sub>
                      </m:sSub>
                      <m:d>
                        <m:dPr>
                          <m:ctrlPr>
                            <a:rPr lang="en-GB" sz="12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𝑇</m:t>
                          </m:r>
                        </m:e>
                      </m:d>
                      <m:r>
                        <a:rPr lang="en-US" sz="12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+ </m:t>
                      </m:r>
                      <m:sSub>
                        <m:sSubPr>
                          <m:ctrlPr>
                            <a:rPr lang="en-GB" sz="12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2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𝑉</m:t>
                          </m:r>
                        </m:e>
                        <m:sub>
                          <m:r>
                            <a:rPr lang="en-US" sz="12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𝑜h𝑚</m:t>
                          </m:r>
                        </m:sub>
                      </m:sSub>
                      <m:d>
                        <m:dPr>
                          <m:ctrlPr>
                            <a:rPr lang="en-GB" sz="12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𝑇</m:t>
                          </m:r>
                        </m:e>
                      </m:d>
                      <m:r>
                        <a:rPr lang="en-US" sz="12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  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2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2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tr-TR" sz="1200" dirty="0" smtClean="0">
                  <a:effectLst/>
                  <a:latin typeface="Calibri"/>
                  <a:ea typeface="Calibri"/>
                  <a:cs typeface="Times New Roman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00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𝐶</m:t>
                          </m:r>
                        </m:e>
                        <m:sub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𝑡h</m:t>
                          </m:r>
                        </m:sub>
                      </m:sSub>
                      <m:f>
                        <m:fPr>
                          <m:ctrlPr>
                            <a:rPr lang="en-GB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𝑑𝑇</m:t>
                          </m:r>
                        </m:num>
                        <m:den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𝑑𝑡</m:t>
                          </m:r>
                        </m:den>
                      </m:f>
                      <m:r>
                        <a:rPr lang="en-US" sz="10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= </m:t>
                      </m:r>
                      <m:sSub>
                        <m:sSubPr>
                          <m:ctrlPr>
                            <a:rPr lang="en-GB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𝑒𝑙𝑒𝑐𝑡𝑟𝑜𝑙𝑦𝑠𝑖𝑠</m:t>
                          </m:r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,</m:t>
                          </m:r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h𝑒𝑎𝑡</m:t>
                          </m:r>
                        </m:sub>
                      </m:sSub>
                      <m:d>
                        <m:dPr>
                          <m:ctrlPr>
                            <a:rPr lang="en-GB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𝑉</m:t>
                          </m:r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,</m:t>
                          </m:r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𝐼</m:t>
                          </m:r>
                        </m:e>
                      </m:d>
                      <m:r>
                        <a:rPr lang="en-US" sz="10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+ </m:t>
                      </m:r>
                      <m:sSub>
                        <m:sSubPr>
                          <m:ctrlPr>
                            <a:rPr lang="en-GB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𝑝𝑢𝑚𝑝</m:t>
                          </m:r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,</m:t>
                          </m:r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𝑙𝑜𝑠𝑠</m:t>
                          </m:r>
                        </m:sub>
                      </m:sSub>
                      <m:d>
                        <m:dPr>
                          <m:ctrlPr>
                            <a:rPr lang="en-GB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𝑃</m:t>
                          </m:r>
                        </m:e>
                      </m:d>
                      <m:r>
                        <a:rPr lang="en-US" sz="10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− </m:t>
                      </m:r>
                      <m:sSub>
                        <m:sSubPr>
                          <m:ctrlPr>
                            <a:rPr lang="en-GB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𝑐𝑜𝑜𝑙𝑖𝑛𝑔</m:t>
                          </m:r>
                        </m:sub>
                      </m:sSub>
                      <m:d>
                        <m:dPr>
                          <m:ctrlPr>
                            <a:rPr lang="en-GB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𝑃</m:t>
                          </m:r>
                        </m:e>
                      </m:d>
                      <m:r>
                        <a:rPr lang="en-US" sz="10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− </m:t>
                      </m:r>
                      <m:sSub>
                        <m:sSubPr>
                          <m:ctrlPr>
                            <a:rPr lang="en-GB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𝑙𝑜𝑠𝑠</m:t>
                          </m:r>
                        </m:sub>
                      </m:sSub>
                      <m:d>
                        <m:dPr>
                          <m:ctrlPr>
                            <a:rPr lang="en-GB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𝑇</m:t>
                          </m:r>
                        </m:e>
                      </m:d>
                      <m:r>
                        <a:rPr lang="en-US" sz="10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GB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naryPr>
                        <m:sub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GB" sz="10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.</m:t>
                          </m:r>
                          <m:sSub>
                            <m:sSubPr>
                              <m:ctrlPr>
                                <a:rPr lang="en-GB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∆</m:t>
                              </m:r>
                              <m:r>
                                <a:rPr lang="en-US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tr-TR" sz="1000" dirty="0" smtClean="0">
                  <a:effectLst/>
                  <a:latin typeface="Calibri"/>
                  <a:ea typeface="Calibri"/>
                  <a:cs typeface="Times New Roman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00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𝑝𝑝</m:t>
                          </m:r>
                        </m:e>
                        <m:sub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𝐻</m:t>
                          </m:r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2</m:t>
                          </m:r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𝑂</m:t>
                          </m:r>
                        </m:sub>
                      </m:sSub>
                      <m:r>
                        <a:rPr lang="en-US" sz="10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=6.1078.</m:t>
                      </m:r>
                      <m:sSup>
                        <m:sSupPr>
                          <m:ctrlPr>
                            <a:rPr lang="en-GB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10</m:t>
                          </m:r>
                        </m:e>
                        <m:sup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−3</m:t>
                          </m:r>
                        </m:sup>
                      </m:sSup>
                      <m:r>
                        <a:rPr lang="en-US" sz="10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. </m:t>
                      </m:r>
                      <m:r>
                        <a:rPr lang="en-US" sz="10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𝑒𝑥𝑝</m:t>
                      </m:r>
                      <m:d>
                        <m:dPr>
                          <m:ctrlPr>
                            <a:rPr lang="en-GB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17.2694 . </m:t>
                          </m:r>
                          <m:f>
                            <m:fPr>
                              <m:ctrlPr>
                                <a:rPr lang="en-GB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𝑇</m:t>
                              </m:r>
                              <m:r>
                                <a:rPr lang="en-US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−273.15</m:t>
                              </m:r>
                            </m:num>
                            <m:den>
                              <m:r>
                                <a:rPr lang="en-US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𝑇</m:t>
                              </m:r>
                              <m:r>
                                <a:rPr lang="en-US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−34.85</m:t>
                              </m:r>
                            </m:den>
                          </m:f>
                        </m:e>
                      </m:d>
                      <m:r>
                        <a:rPr lang="en-US" sz="10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  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𝑏𝑎𝑟</m:t>
                          </m:r>
                        </m:e>
                      </m:d>
                    </m:oMath>
                  </m:oMathPara>
                </a14:m>
                <a:endParaRPr lang="en-GB" sz="1000" dirty="0">
                  <a:effectLst/>
                  <a:latin typeface="Calibri"/>
                  <a:ea typeface="Calibri"/>
                  <a:cs typeface="Times New Roman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00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GB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10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GB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𝑐𝑒𝑙𝑙𝑠</m:t>
                              </m:r>
                            </m:sub>
                          </m:sSub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 .  </m:t>
                          </m:r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𝐼</m:t>
                          </m:r>
                        </m:num>
                        <m:den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2 . </m:t>
                          </m:r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𝐹</m:t>
                          </m:r>
                        </m:den>
                      </m:f>
                      <m:sSub>
                        <m:sSubPr>
                          <m:ctrlPr>
                            <a:rPr lang="en-GB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𝜂</m:t>
                          </m:r>
                        </m:e>
                        <m:sub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𝑓</m:t>
                          </m:r>
                        </m:sub>
                      </m:sSub>
                      <m:r>
                        <a:rPr lang="en-US" sz="10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   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𝑚𝑜𝑙</m:t>
                          </m:r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/</m:t>
                          </m:r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GB" sz="1000" dirty="0"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3" name="Dikdörtgen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444" y="2702023"/>
                <a:ext cx="5026556" cy="203042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ikdörtgen 5"/>
          <p:cNvSpPr/>
          <p:nvPr/>
        </p:nvSpPr>
        <p:spPr>
          <a:xfrm>
            <a:off x="7296302" y="4835252"/>
            <a:ext cx="13324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900" dirty="0"/>
              <a:t>BOP: </a:t>
            </a:r>
            <a:r>
              <a:rPr lang="tr-TR" sz="900" dirty="0" err="1"/>
              <a:t>Balance</a:t>
            </a:r>
            <a:r>
              <a:rPr lang="tr-TR" sz="900" dirty="0"/>
              <a:t> of </a:t>
            </a:r>
            <a:r>
              <a:rPr lang="tr-TR" sz="900" dirty="0" err="1"/>
              <a:t>Plant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52657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64879" y="-102484"/>
            <a:ext cx="7048385" cy="608441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Electrolyser</a:t>
            </a:r>
            <a:r>
              <a:rPr lang="tr-TR" dirty="0" smtClean="0"/>
              <a:t> Model </a:t>
            </a:r>
            <a:r>
              <a:rPr lang="tr-TR" dirty="0" err="1" smtClean="0"/>
              <a:t>Comparison</a:t>
            </a:r>
            <a:endParaRPr lang="en-GB" dirty="0"/>
          </a:p>
        </p:txBody>
      </p:sp>
      <p:pic>
        <p:nvPicPr>
          <p:cNvPr id="1030" name="Picture 6" descr="C:\Users\Caner\Desktop\Porder_inp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200" y="486906"/>
            <a:ext cx="3436441" cy="201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aner\Desktop\Multi-Energy-Systems-Thesis-Project\Mid-term Review\Figures\Tmembrane_comparis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116" y="486907"/>
            <a:ext cx="3436443" cy="201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Caner\Desktop\efficiencyvstim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972" y="2506206"/>
            <a:ext cx="4073525" cy="239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etin kutusu 7"/>
          <p:cNvSpPr txBox="1"/>
          <p:nvPr/>
        </p:nvSpPr>
        <p:spPr>
          <a:xfrm>
            <a:off x="-91440" y="0"/>
            <a:ext cx="181356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00" dirty="0" err="1" smtClean="0"/>
              <a:t>Correct</a:t>
            </a:r>
            <a:r>
              <a:rPr lang="tr-TR" sz="1000" dirty="0" smtClean="0"/>
              <a:t> Evaluation of </a:t>
            </a:r>
            <a:r>
              <a:rPr lang="tr-TR" sz="1000" dirty="0" err="1" smtClean="0"/>
              <a:t>the</a:t>
            </a:r>
            <a:r>
              <a:rPr lang="tr-TR" sz="1000" dirty="0" smtClean="0"/>
              <a:t> </a:t>
            </a:r>
            <a:r>
              <a:rPr lang="tr-TR" sz="1000" dirty="0" err="1" smtClean="0"/>
              <a:t>operating</a:t>
            </a:r>
            <a:r>
              <a:rPr lang="tr-TR" sz="1000" dirty="0" smtClean="0"/>
              <a:t> </a:t>
            </a:r>
            <a:r>
              <a:rPr lang="tr-TR" sz="1000" dirty="0" err="1" smtClean="0"/>
              <a:t>temperature</a:t>
            </a:r>
            <a:r>
              <a:rPr lang="tr-TR" sz="1000" dirty="0" smtClean="0"/>
              <a:t> is </a:t>
            </a:r>
            <a:r>
              <a:rPr lang="tr-TR" sz="1000" dirty="0" err="1" smtClean="0"/>
              <a:t>important</a:t>
            </a:r>
            <a:r>
              <a:rPr lang="tr-TR" sz="1000" dirty="0" smtClean="0"/>
              <a:t> </a:t>
            </a:r>
            <a:r>
              <a:rPr lang="tr-TR" sz="1000" dirty="0" err="1" smtClean="0"/>
              <a:t>for</a:t>
            </a:r>
            <a:r>
              <a:rPr lang="tr-TR" sz="1000" dirty="0" smtClean="0"/>
              <a:t> </a:t>
            </a:r>
            <a:r>
              <a:rPr lang="tr-TR" sz="1000" dirty="0" err="1" smtClean="0"/>
              <a:t>the</a:t>
            </a:r>
            <a:r>
              <a:rPr lang="tr-TR" sz="1000" dirty="0" smtClean="0"/>
              <a:t> </a:t>
            </a:r>
            <a:r>
              <a:rPr lang="tr-TR" sz="1000" dirty="0" err="1" smtClean="0"/>
              <a:t>correct</a:t>
            </a:r>
            <a:r>
              <a:rPr lang="tr-TR" sz="1000" dirty="0" smtClean="0"/>
              <a:t> </a:t>
            </a:r>
            <a:r>
              <a:rPr lang="tr-TR" sz="1000" dirty="0" err="1" smtClean="0"/>
              <a:t>efficiency</a:t>
            </a:r>
            <a:r>
              <a:rPr lang="tr-TR" sz="1000" dirty="0" smtClean="0"/>
              <a:t> </a:t>
            </a:r>
            <a:r>
              <a:rPr lang="tr-TR" sz="1000" dirty="0" err="1" smtClean="0"/>
              <a:t>characterization</a:t>
            </a:r>
            <a:r>
              <a:rPr lang="tr-TR" sz="1000" dirty="0" smtClean="0"/>
              <a:t> of </a:t>
            </a:r>
            <a:r>
              <a:rPr lang="tr-TR" sz="1000" dirty="0"/>
              <a:t>a</a:t>
            </a:r>
            <a:r>
              <a:rPr lang="tr-TR" sz="1000" dirty="0" smtClean="0"/>
              <a:t> P2X. I am </a:t>
            </a:r>
            <a:r>
              <a:rPr lang="tr-TR" sz="1000" dirty="0" err="1" smtClean="0"/>
              <a:t>investigating</a:t>
            </a:r>
            <a:r>
              <a:rPr lang="tr-TR" sz="1000" dirty="0" smtClean="0"/>
              <a:t> </a:t>
            </a:r>
            <a:r>
              <a:rPr lang="tr-TR" sz="1000" dirty="0" err="1" smtClean="0"/>
              <a:t>this</a:t>
            </a:r>
            <a:r>
              <a:rPr lang="tr-TR" sz="1000" dirty="0" smtClean="0"/>
              <a:t> </a:t>
            </a:r>
            <a:r>
              <a:rPr lang="tr-TR" sz="1000" dirty="0" err="1" smtClean="0"/>
              <a:t>effect</a:t>
            </a:r>
            <a:r>
              <a:rPr lang="tr-TR" sz="1000" dirty="0"/>
              <a:t> </a:t>
            </a:r>
            <a:r>
              <a:rPr lang="tr-TR" sz="1000" dirty="0" smtClean="0"/>
              <a:t>in </a:t>
            </a:r>
            <a:r>
              <a:rPr lang="tr-TR" sz="1000" dirty="0" err="1" smtClean="0"/>
              <a:t>order</a:t>
            </a:r>
            <a:r>
              <a:rPr lang="tr-TR" sz="1000" dirty="0" smtClean="0"/>
              <a:t> </a:t>
            </a:r>
            <a:r>
              <a:rPr lang="tr-TR" sz="1000" dirty="0" err="1" smtClean="0"/>
              <a:t>to</a:t>
            </a:r>
            <a:r>
              <a:rPr lang="tr-TR" sz="1000" dirty="0" smtClean="0"/>
              <a:t> </a:t>
            </a:r>
            <a:r>
              <a:rPr lang="tr-TR" sz="1000" dirty="0" err="1" smtClean="0"/>
              <a:t>understand</a:t>
            </a:r>
            <a:r>
              <a:rPr lang="tr-TR" sz="1000" dirty="0" smtClean="0"/>
              <a:t> </a:t>
            </a:r>
            <a:r>
              <a:rPr lang="tr-TR" sz="1000" dirty="0" err="1" smtClean="0"/>
              <a:t>the</a:t>
            </a:r>
            <a:r>
              <a:rPr lang="tr-TR" sz="1000" dirty="0" smtClean="0"/>
              <a:t> </a:t>
            </a:r>
            <a:r>
              <a:rPr lang="tr-TR" sz="1000" dirty="0" err="1" smtClean="0"/>
              <a:t>true</a:t>
            </a:r>
            <a:r>
              <a:rPr lang="tr-TR" sz="1000" dirty="0" smtClean="0"/>
              <a:t> </a:t>
            </a:r>
            <a:r>
              <a:rPr lang="tr-TR" sz="1000" dirty="0" err="1" smtClean="0"/>
              <a:t>flexibility</a:t>
            </a:r>
            <a:r>
              <a:rPr lang="tr-TR" sz="1000" dirty="0" smtClean="0"/>
              <a:t> of P2X</a:t>
            </a:r>
            <a:r>
              <a:rPr lang="tr-TR" sz="1000" dirty="0" smtClean="0">
                <a:solidFill>
                  <a:srgbClr val="FF0000"/>
                </a:solidFill>
              </a:rPr>
              <a:t>. </a:t>
            </a:r>
            <a:r>
              <a:rPr lang="tr-TR" sz="1000" dirty="0" err="1" smtClean="0">
                <a:solidFill>
                  <a:srgbClr val="FF0000"/>
                </a:solidFill>
              </a:rPr>
              <a:t>Hidden</a:t>
            </a:r>
            <a:r>
              <a:rPr lang="tr-TR" sz="1000" dirty="0" smtClean="0">
                <a:solidFill>
                  <a:srgbClr val="FF0000"/>
                </a:solidFill>
              </a:rPr>
              <a:t> </a:t>
            </a:r>
            <a:r>
              <a:rPr lang="tr-TR" sz="1000" dirty="0" err="1" smtClean="0">
                <a:solidFill>
                  <a:srgbClr val="FF0000"/>
                </a:solidFill>
              </a:rPr>
              <a:t>flexibility</a:t>
            </a:r>
            <a:r>
              <a:rPr lang="tr-TR" sz="1000" dirty="0" smtClean="0">
                <a:solidFill>
                  <a:srgbClr val="FF0000"/>
                </a:solidFill>
              </a:rPr>
              <a:t> can be </a:t>
            </a:r>
            <a:r>
              <a:rPr lang="tr-TR" sz="1000" dirty="0" err="1" smtClean="0">
                <a:solidFill>
                  <a:srgbClr val="FF0000"/>
                </a:solidFill>
              </a:rPr>
              <a:t>understood</a:t>
            </a:r>
            <a:r>
              <a:rPr lang="tr-TR" sz="1000" dirty="0" smtClean="0">
                <a:solidFill>
                  <a:srgbClr val="FF0000"/>
                </a:solidFill>
              </a:rPr>
              <a:t> as </a:t>
            </a:r>
            <a:r>
              <a:rPr lang="tr-TR" sz="1000" dirty="0" err="1" smtClean="0">
                <a:solidFill>
                  <a:srgbClr val="FF0000"/>
                </a:solidFill>
              </a:rPr>
              <a:t>the</a:t>
            </a:r>
            <a:r>
              <a:rPr lang="tr-TR" sz="1000" dirty="0" smtClean="0">
                <a:solidFill>
                  <a:srgbClr val="FF0000"/>
                </a:solidFill>
              </a:rPr>
              <a:t> </a:t>
            </a:r>
            <a:r>
              <a:rPr lang="tr-TR" sz="1000" dirty="0" err="1" smtClean="0">
                <a:solidFill>
                  <a:srgbClr val="FF0000"/>
                </a:solidFill>
              </a:rPr>
              <a:t>operation</a:t>
            </a:r>
            <a:r>
              <a:rPr lang="tr-TR" sz="1000" dirty="0" smtClean="0">
                <a:solidFill>
                  <a:srgbClr val="FF0000"/>
                </a:solidFill>
              </a:rPr>
              <a:t> </a:t>
            </a:r>
            <a:r>
              <a:rPr lang="tr-TR" sz="1000" dirty="0" err="1" smtClean="0">
                <a:solidFill>
                  <a:srgbClr val="FF0000"/>
                </a:solidFill>
              </a:rPr>
              <a:t>temperature</a:t>
            </a:r>
            <a:r>
              <a:rPr lang="tr-TR" sz="1000" dirty="0" smtClean="0">
                <a:solidFill>
                  <a:srgbClr val="FF0000"/>
                </a:solidFill>
              </a:rPr>
              <a:t> </a:t>
            </a:r>
            <a:r>
              <a:rPr lang="tr-TR" sz="1000" dirty="0" err="1" smtClean="0">
                <a:solidFill>
                  <a:srgbClr val="FF0000"/>
                </a:solidFill>
              </a:rPr>
              <a:t>dependency</a:t>
            </a:r>
            <a:r>
              <a:rPr lang="tr-TR" sz="1000" dirty="0" smtClean="0">
                <a:solidFill>
                  <a:srgbClr val="FF0000"/>
                </a:solidFill>
              </a:rPr>
              <a:t> of </a:t>
            </a:r>
            <a:r>
              <a:rPr lang="tr-TR" sz="1000" dirty="0" err="1" smtClean="0">
                <a:solidFill>
                  <a:srgbClr val="FF0000"/>
                </a:solidFill>
              </a:rPr>
              <a:t>efficiency</a:t>
            </a:r>
            <a:r>
              <a:rPr lang="tr-TR" sz="1000" dirty="0" smtClean="0">
                <a:solidFill>
                  <a:srgbClr val="FF0000"/>
                </a:solidFill>
              </a:rPr>
              <a:t> of a </a:t>
            </a:r>
            <a:r>
              <a:rPr lang="tr-TR" sz="1000" dirty="0" err="1" smtClean="0">
                <a:solidFill>
                  <a:srgbClr val="FF0000"/>
                </a:solidFill>
              </a:rPr>
              <a:t>device</a:t>
            </a:r>
            <a:r>
              <a:rPr lang="tr-TR" sz="1000" dirty="0" smtClean="0">
                <a:solidFill>
                  <a:srgbClr val="FF0000"/>
                </a:solidFill>
              </a:rPr>
              <a:t>. </a:t>
            </a:r>
            <a:r>
              <a:rPr lang="tr-TR" sz="1000" dirty="0" err="1" smtClean="0">
                <a:solidFill>
                  <a:srgbClr val="FF0000"/>
                </a:solidFill>
              </a:rPr>
              <a:t>Therefore</a:t>
            </a:r>
            <a:r>
              <a:rPr lang="tr-TR" sz="1000" dirty="0" smtClean="0">
                <a:solidFill>
                  <a:srgbClr val="FF0000"/>
                </a:solidFill>
              </a:rPr>
              <a:t>, </a:t>
            </a:r>
            <a:r>
              <a:rPr lang="tr-TR" sz="1000" dirty="0" err="1" smtClean="0">
                <a:solidFill>
                  <a:srgbClr val="FF0000"/>
                </a:solidFill>
              </a:rPr>
              <a:t>correct</a:t>
            </a:r>
            <a:r>
              <a:rPr lang="tr-TR" sz="1000" dirty="0" smtClean="0">
                <a:solidFill>
                  <a:srgbClr val="FF0000"/>
                </a:solidFill>
              </a:rPr>
              <a:t> </a:t>
            </a:r>
            <a:r>
              <a:rPr lang="tr-TR" sz="1000" dirty="0" err="1" smtClean="0">
                <a:solidFill>
                  <a:srgbClr val="FF0000"/>
                </a:solidFill>
              </a:rPr>
              <a:t>modelling</a:t>
            </a:r>
            <a:r>
              <a:rPr lang="tr-TR" sz="1000" dirty="0" smtClean="0">
                <a:solidFill>
                  <a:srgbClr val="FF0000"/>
                </a:solidFill>
              </a:rPr>
              <a:t> of </a:t>
            </a:r>
            <a:r>
              <a:rPr lang="tr-TR" sz="1000" dirty="0" err="1" smtClean="0">
                <a:solidFill>
                  <a:srgbClr val="FF0000"/>
                </a:solidFill>
              </a:rPr>
              <a:t>temperature</a:t>
            </a:r>
            <a:r>
              <a:rPr lang="tr-TR" sz="1000" dirty="0" smtClean="0">
                <a:solidFill>
                  <a:srgbClr val="FF0000"/>
                </a:solidFill>
              </a:rPr>
              <a:t> </a:t>
            </a:r>
            <a:r>
              <a:rPr lang="tr-TR" sz="1000" dirty="0" err="1" smtClean="0">
                <a:solidFill>
                  <a:srgbClr val="FF0000"/>
                </a:solidFill>
              </a:rPr>
              <a:t>evoloution</a:t>
            </a:r>
            <a:r>
              <a:rPr lang="tr-TR" sz="1000" dirty="0" smtClean="0">
                <a:solidFill>
                  <a:srgbClr val="FF0000"/>
                </a:solidFill>
              </a:rPr>
              <a:t> </a:t>
            </a:r>
            <a:r>
              <a:rPr lang="tr-TR" sz="1000" dirty="0" err="1" smtClean="0">
                <a:solidFill>
                  <a:srgbClr val="FF0000"/>
                </a:solidFill>
              </a:rPr>
              <a:t>reveals</a:t>
            </a:r>
            <a:r>
              <a:rPr lang="tr-TR" sz="1000" dirty="0" smtClean="0">
                <a:solidFill>
                  <a:srgbClr val="FF0000"/>
                </a:solidFill>
              </a:rPr>
              <a:t> </a:t>
            </a:r>
            <a:r>
              <a:rPr lang="tr-TR" sz="1000" dirty="0" err="1" smtClean="0">
                <a:solidFill>
                  <a:srgbClr val="FF0000"/>
                </a:solidFill>
              </a:rPr>
              <a:t>the</a:t>
            </a:r>
            <a:r>
              <a:rPr lang="tr-TR" sz="1000" dirty="0" smtClean="0">
                <a:solidFill>
                  <a:srgbClr val="FF0000"/>
                </a:solidFill>
              </a:rPr>
              <a:t> </a:t>
            </a:r>
            <a:r>
              <a:rPr lang="tr-TR" sz="1000" dirty="0" err="1" smtClean="0">
                <a:solidFill>
                  <a:srgbClr val="FF0000"/>
                </a:solidFill>
              </a:rPr>
              <a:t>hidden</a:t>
            </a:r>
            <a:r>
              <a:rPr lang="tr-TR" sz="1000" dirty="0" smtClean="0">
                <a:solidFill>
                  <a:srgbClr val="FF0000"/>
                </a:solidFill>
              </a:rPr>
              <a:t> </a:t>
            </a:r>
            <a:r>
              <a:rPr lang="tr-TR" sz="1000" dirty="0" err="1" smtClean="0">
                <a:solidFill>
                  <a:srgbClr val="FF0000"/>
                </a:solidFill>
              </a:rPr>
              <a:t>flexibility</a:t>
            </a:r>
            <a:r>
              <a:rPr lang="tr-TR" sz="10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tr-TR" sz="1000" dirty="0" err="1" smtClean="0">
                <a:solidFill>
                  <a:srgbClr val="FF0000"/>
                </a:solidFill>
              </a:rPr>
              <a:t>What</a:t>
            </a:r>
            <a:r>
              <a:rPr lang="tr-TR" sz="1000" dirty="0" smtClean="0">
                <a:solidFill>
                  <a:srgbClr val="FF0000"/>
                </a:solidFill>
              </a:rPr>
              <a:t> is </a:t>
            </a:r>
            <a:r>
              <a:rPr lang="tr-TR" sz="1000" dirty="0" err="1" smtClean="0">
                <a:solidFill>
                  <a:srgbClr val="FF0000"/>
                </a:solidFill>
              </a:rPr>
              <a:t>the</a:t>
            </a:r>
            <a:r>
              <a:rPr lang="tr-TR" sz="1000" dirty="0" smtClean="0">
                <a:solidFill>
                  <a:srgbClr val="FF0000"/>
                </a:solidFill>
              </a:rPr>
              <a:t> </a:t>
            </a:r>
            <a:r>
              <a:rPr lang="tr-TR" sz="1000" dirty="0" err="1" smtClean="0">
                <a:solidFill>
                  <a:srgbClr val="FF0000"/>
                </a:solidFill>
              </a:rPr>
              <a:t>effect</a:t>
            </a:r>
            <a:r>
              <a:rPr lang="tr-TR" sz="1000" dirty="0" smtClean="0">
                <a:solidFill>
                  <a:srgbClr val="FF0000"/>
                </a:solidFill>
              </a:rPr>
              <a:t> of </a:t>
            </a:r>
            <a:r>
              <a:rPr lang="tr-TR" sz="1000" dirty="0" err="1" smtClean="0">
                <a:solidFill>
                  <a:srgbClr val="FF0000"/>
                </a:solidFill>
              </a:rPr>
              <a:t>this</a:t>
            </a:r>
            <a:r>
              <a:rPr lang="tr-TR" sz="1000" dirty="0" smtClean="0">
                <a:solidFill>
                  <a:srgbClr val="FF0000"/>
                </a:solidFill>
              </a:rPr>
              <a:t> </a:t>
            </a:r>
            <a:r>
              <a:rPr lang="tr-TR" sz="1000" dirty="0" err="1" smtClean="0">
                <a:solidFill>
                  <a:srgbClr val="FF0000"/>
                </a:solidFill>
              </a:rPr>
              <a:t>temperature</a:t>
            </a:r>
            <a:r>
              <a:rPr lang="tr-TR" sz="1000" dirty="0" smtClean="0">
                <a:solidFill>
                  <a:srgbClr val="FF0000"/>
                </a:solidFill>
              </a:rPr>
              <a:t> </a:t>
            </a:r>
            <a:r>
              <a:rPr lang="tr-TR" sz="1000" dirty="0" err="1" smtClean="0">
                <a:solidFill>
                  <a:srgbClr val="FF0000"/>
                </a:solidFill>
              </a:rPr>
              <a:t>dependancy</a:t>
            </a:r>
            <a:r>
              <a:rPr lang="tr-TR" sz="1000" dirty="0" smtClean="0">
                <a:solidFill>
                  <a:srgbClr val="FF0000"/>
                </a:solidFill>
              </a:rPr>
              <a:t> on </a:t>
            </a:r>
            <a:r>
              <a:rPr lang="tr-TR" sz="1000" dirty="0" err="1" smtClean="0">
                <a:solidFill>
                  <a:srgbClr val="FF0000"/>
                </a:solidFill>
              </a:rPr>
              <a:t>the</a:t>
            </a:r>
            <a:r>
              <a:rPr lang="tr-TR" sz="1000" dirty="0" smtClean="0">
                <a:solidFill>
                  <a:srgbClr val="FF0000"/>
                </a:solidFill>
              </a:rPr>
              <a:t> </a:t>
            </a:r>
            <a:r>
              <a:rPr lang="tr-TR" sz="1000" dirty="0" err="1" smtClean="0">
                <a:solidFill>
                  <a:srgbClr val="FF0000"/>
                </a:solidFill>
              </a:rPr>
              <a:t>flexibility</a:t>
            </a:r>
            <a:r>
              <a:rPr lang="tr-TR" sz="1000" dirty="0" smtClean="0">
                <a:solidFill>
                  <a:srgbClr val="FF0000"/>
                </a:solidFill>
              </a:rPr>
              <a:t> </a:t>
            </a:r>
            <a:r>
              <a:rPr lang="tr-TR" sz="1000" dirty="0" err="1" smtClean="0">
                <a:solidFill>
                  <a:srgbClr val="FF0000"/>
                </a:solidFill>
              </a:rPr>
              <a:t>results</a:t>
            </a:r>
            <a:r>
              <a:rPr lang="tr-TR" sz="1000" dirty="0" smtClean="0">
                <a:solidFill>
                  <a:srgbClr val="FF0000"/>
                </a:solidFill>
              </a:rPr>
              <a:t>?  </a:t>
            </a:r>
            <a:endParaRPr lang="en-GB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45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56564" y="-202944"/>
            <a:ext cx="7707010" cy="857250"/>
          </a:xfrm>
        </p:spPr>
        <p:txBody>
          <a:bodyPr>
            <a:noAutofit/>
          </a:bodyPr>
          <a:lstStyle/>
          <a:p>
            <a:r>
              <a:rPr lang="tr-TR" sz="2200" dirty="0" err="1" smtClean="0"/>
              <a:t>Hidden</a:t>
            </a:r>
            <a:r>
              <a:rPr lang="tr-TR" sz="2200" dirty="0" smtClean="0"/>
              <a:t> </a:t>
            </a:r>
            <a:r>
              <a:rPr lang="tr-TR" sz="2200" dirty="0" err="1" smtClean="0"/>
              <a:t>Flexibility</a:t>
            </a:r>
            <a:r>
              <a:rPr lang="tr-TR" sz="2200" dirty="0" smtClean="0"/>
              <a:t> Analysis</a:t>
            </a:r>
            <a:endParaRPr lang="en-GB" sz="2200" dirty="0"/>
          </a:p>
        </p:txBody>
      </p:sp>
      <p:sp>
        <p:nvSpPr>
          <p:cNvPr id="5" name="Dikdörtgen 4"/>
          <p:cNvSpPr/>
          <p:nvPr/>
        </p:nvSpPr>
        <p:spPr>
          <a:xfrm>
            <a:off x="1556564" y="867066"/>
            <a:ext cx="7487681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sz="1600" b="1" dirty="0" smtClean="0"/>
              <a:t>Base </a:t>
            </a:r>
            <a:r>
              <a:rPr lang="tr-TR" sz="1600" b="1" dirty="0" err="1" smtClean="0"/>
              <a:t>case</a:t>
            </a:r>
            <a:r>
              <a:rPr lang="tr-TR" sz="1600" b="1" dirty="0" smtClean="0"/>
              <a:t>:</a:t>
            </a:r>
          </a:p>
          <a:p>
            <a:pPr algn="just"/>
            <a:r>
              <a:rPr lang="tr-TR" sz="1600" dirty="0" err="1" smtClean="0"/>
              <a:t>Without</a:t>
            </a:r>
            <a:r>
              <a:rPr lang="tr-TR" sz="1600" dirty="0" smtClean="0"/>
              <a:t> </a:t>
            </a:r>
            <a:r>
              <a:rPr lang="tr-TR" sz="1600" dirty="0" err="1" smtClean="0"/>
              <a:t>any</a:t>
            </a:r>
            <a:r>
              <a:rPr lang="tr-TR" sz="1600" dirty="0" smtClean="0"/>
              <a:t> </a:t>
            </a:r>
            <a:r>
              <a:rPr lang="tr-TR" sz="1600" dirty="0" err="1" smtClean="0"/>
              <a:t>flexibility</a:t>
            </a:r>
            <a:r>
              <a:rPr lang="tr-TR" sz="1600" dirty="0" smtClean="0"/>
              <a:t> service, </a:t>
            </a:r>
            <a:r>
              <a:rPr lang="tr-TR" sz="1600" dirty="0" err="1" smtClean="0"/>
              <a:t>measuring</a:t>
            </a:r>
            <a:r>
              <a:rPr lang="tr-TR" sz="1600" dirty="0" smtClean="0"/>
              <a:t> </a:t>
            </a:r>
            <a:r>
              <a:rPr lang="tr-TR" sz="1600" dirty="0" err="1" smtClean="0"/>
              <a:t>the</a:t>
            </a:r>
            <a:r>
              <a:rPr lang="tr-TR" sz="1600" dirty="0" smtClean="0"/>
              <a:t> </a:t>
            </a:r>
            <a:r>
              <a:rPr lang="tr-TR" sz="1600" dirty="0" err="1" smtClean="0"/>
              <a:t>amount</a:t>
            </a:r>
            <a:r>
              <a:rPr lang="tr-TR" sz="1600" dirty="0" smtClean="0"/>
              <a:t> of </a:t>
            </a:r>
            <a:r>
              <a:rPr lang="tr-TR" sz="1600" dirty="0" err="1" smtClean="0"/>
              <a:t>excess</a:t>
            </a:r>
            <a:r>
              <a:rPr lang="tr-TR" sz="1600" dirty="0" smtClean="0"/>
              <a:t> RE </a:t>
            </a:r>
            <a:r>
              <a:rPr lang="tr-TR" sz="1600" dirty="0" err="1" smtClean="0"/>
              <a:t>with</a:t>
            </a:r>
            <a:r>
              <a:rPr lang="tr-TR" sz="1600" dirty="0" smtClean="0"/>
              <a:t> </a:t>
            </a:r>
            <a:r>
              <a:rPr lang="tr-TR" sz="1600" dirty="0" err="1" smtClean="0"/>
              <a:t>scheduled</a:t>
            </a:r>
            <a:r>
              <a:rPr lang="tr-TR" sz="1600" dirty="0" smtClean="0"/>
              <a:t> </a:t>
            </a:r>
            <a:r>
              <a:rPr lang="tr-TR" sz="1600" dirty="0" err="1" smtClean="0"/>
              <a:t>gas</a:t>
            </a:r>
            <a:r>
              <a:rPr lang="tr-TR" sz="1600" dirty="0"/>
              <a:t> </a:t>
            </a:r>
            <a:r>
              <a:rPr lang="tr-TR" sz="1600" dirty="0" smtClean="0"/>
              <a:t>&amp; </a:t>
            </a:r>
            <a:r>
              <a:rPr lang="tr-TR" sz="1600" dirty="0" err="1" smtClean="0"/>
              <a:t>heat</a:t>
            </a:r>
            <a:r>
              <a:rPr lang="tr-TR" sz="1600" dirty="0" smtClean="0"/>
              <a:t> </a:t>
            </a:r>
            <a:r>
              <a:rPr lang="tr-TR" sz="1600" dirty="0" err="1" smtClean="0"/>
              <a:t>demand</a:t>
            </a:r>
            <a:r>
              <a:rPr lang="tr-TR" sz="1600" dirty="0" smtClean="0"/>
              <a:t> </a:t>
            </a:r>
            <a:r>
              <a:rPr lang="tr-TR" sz="1600" dirty="0" err="1" smtClean="0"/>
              <a:t>profiles</a:t>
            </a:r>
            <a:r>
              <a:rPr lang="tr-TR" sz="1600" dirty="0" smtClean="0"/>
              <a:t>. </a:t>
            </a:r>
            <a:r>
              <a:rPr lang="tr-TR" sz="1600" dirty="0" err="1" smtClean="0"/>
              <a:t>None</a:t>
            </a:r>
            <a:r>
              <a:rPr lang="tr-TR" sz="1600" dirty="0" smtClean="0"/>
              <a:t> </a:t>
            </a:r>
            <a:r>
              <a:rPr lang="tr-TR" sz="1600" dirty="0"/>
              <a:t>of </a:t>
            </a:r>
            <a:r>
              <a:rPr lang="tr-TR" sz="1600" dirty="0" err="1"/>
              <a:t>the</a:t>
            </a:r>
            <a:r>
              <a:rPr lang="tr-TR" sz="1600" dirty="0"/>
              <a:t> P2X </a:t>
            </a:r>
            <a:r>
              <a:rPr lang="tr-TR" sz="1600" dirty="0" err="1"/>
              <a:t>available</a:t>
            </a:r>
            <a:r>
              <a:rPr lang="tr-TR" sz="1600" dirty="0"/>
              <a:t> </a:t>
            </a:r>
            <a:r>
              <a:rPr lang="tr-TR" sz="1600" dirty="0" err="1"/>
              <a:t>for</a:t>
            </a:r>
            <a:r>
              <a:rPr lang="tr-TR" sz="1600" dirty="0"/>
              <a:t> </a:t>
            </a:r>
            <a:r>
              <a:rPr lang="tr-TR" sz="1600" dirty="0" err="1"/>
              <a:t>flexibility</a:t>
            </a:r>
            <a:r>
              <a:rPr lang="tr-TR" sz="1600" dirty="0"/>
              <a:t> service</a:t>
            </a:r>
            <a:r>
              <a:rPr lang="tr-TR" sz="1600" dirty="0" smtClean="0"/>
              <a:t> (</a:t>
            </a:r>
            <a:r>
              <a:rPr lang="tr-TR" sz="1600" dirty="0" err="1" smtClean="0"/>
              <a:t>static</a:t>
            </a:r>
            <a:r>
              <a:rPr lang="tr-TR" sz="1600" dirty="0" smtClean="0"/>
              <a:t> P2X).</a:t>
            </a:r>
          </a:p>
          <a:p>
            <a:pPr algn="just"/>
            <a:endParaRPr lang="tr-TR" sz="1600" dirty="0" smtClean="0"/>
          </a:p>
          <a:p>
            <a:pPr algn="just"/>
            <a:endParaRPr lang="en-GB" sz="1600" dirty="0"/>
          </a:p>
          <a:p>
            <a:pPr algn="just"/>
            <a:r>
              <a:rPr lang="tr-TR" sz="1600" b="1" dirty="0" smtClean="0"/>
              <a:t>First</a:t>
            </a:r>
            <a:r>
              <a:rPr lang="en-GB" sz="1600" b="1" dirty="0" smtClean="0"/>
              <a:t> case</a:t>
            </a:r>
            <a:r>
              <a:rPr lang="tr-TR" sz="1600" b="1" dirty="0" smtClean="0"/>
              <a:t> (</a:t>
            </a:r>
            <a:r>
              <a:rPr lang="tr-TR" sz="1600" b="1" dirty="0" err="1" smtClean="0"/>
              <a:t>hidden</a:t>
            </a:r>
            <a:r>
              <a:rPr lang="tr-TR" sz="1600" b="1" dirty="0" smtClean="0"/>
              <a:t> </a:t>
            </a:r>
            <a:r>
              <a:rPr lang="tr-TR" sz="1600" b="1" dirty="0" err="1" smtClean="0"/>
              <a:t>flexibility</a:t>
            </a:r>
            <a:r>
              <a:rPr lang="tr-TR" sz="1600" b="1" dirty="0" smtClean="0"/>
              <a:t>):</a:t>
            </a:r>
            <a:endParaRPr lang="tr-TR" sz="1600" b="1" dirty="0" smtClean="0"/>
          </a:p>
          <a:p>
            <a:pPr algn="just"/>
            <a:r>
              <a:rPr lang="en-GB" sz="1600" dirty="0"/>
              <a:t>For a given flexibility request, comparing the </a:t>
            </a:r>
            <a:r>
              <a:rPr lang="en-GB" sz="1600" dirty="0" smtClean="0"/>
              <a:t>de</a:t>
            </a:r>
            <a:r>
              <a:rPr lang="tr-TR" sz="1600" dirty="0" err="1" smtClean="0"/>
              <a:t>tailed</a:t>
            </a:r>
            <a:r>
              <a:rPr lang="en-GB" sz="1600" dirty="0" smtClean="0"/>
              <a:t> </a:t>
            </a:r>
            <a:r>
              <a:rPr lang="en-GB" sz="1600" dirty="0"/>
              <a:t>model with simple </a:t>
            </a:r>
            <a:r>
              <a:rPr lang="en-GB" sz="1600" dirty="0" smtClean="0"/>
              <a:t>model, </a:t>
            </a:r>
            <a:r>
              <a:rPr lang="en-GB" sz="1600" dirty="0"/>
              <a:t>and quantify hidden </a:t>
            </a:r>
            <a:r>
              <a:rPr lang="en-GB" sz="1600" dirty="0" smtClean="0"/>
              <a:t>flexibility</a:t>
            </a:r>
            <a:r>
              <a:rPr lang="tr-TR" sz="1600" dirty="0" smtClean="0"/>
              <a:t>. </a:t>
            </a:r>
            <a:r>
              <a:rPr lang="tr-TR" sz="1600" dirty="0" err="1" smtClean="0"/>
              <a:t>S</a:t>
            </a:r>
            <a:r>
              <a:rPr lang="tr-TR" sz="1600" dirty="0" err="1" smtClean="0"/>
              <a:t>ingle</a:t>
            </a:r>
            <a:r>
              <a:rPr lang="tr-TR" sz="1600" dirty="0" smtClean="0"/>
              <a:t> </a:t>
            </a:r>
            <a:r>
              <a:rPr lang="tr-TR" sz="1600" dirty="0"/>
              <a:t>P2X </a:t>
            </a:r>
            <a:r>
              <a:rPr lang="tr-TR" sz="1600" dirty="0" err="1"/>
              <a:t>available</a:t>
            </a:r>
            <a:r>
              <a:rPr lang="tr-TR" sz="1600" dirty="0"/>
              <a:t> </a:t>
            </a:r>
            <a:r>
              <a:rPr lang="tr-TR" sz="1600" dirty="0" err="1"/>
              <a:t>for</a:t>
            </a:r>
            <a:r>
              <a:rPr lang="tr-TR" sz="1600" dirty="0"/>
              <a:t> </a:t>
            </a:r>
            <a:r>
              <a:rPr lang="tr-TR" sz="1600" dirty="0" err="1"/>
              <a:t>flexibility</a:t>
            </a:r>
            <a:r>
              <a:rPr lang="tr-TR" sz="1600" dirty="0"/>
              <a:t> </a:t>
            </a:r>
            <a:r>
              <a:rPr lang="tr-TR" sz="1600" dirty="0" smtClean="0"/>
              <a:t>service.</a:t>
            </a:r>
            <a:endParaRPr lang="tr-TR" sz="1600" dirty="0" smtClean="0"/>
          </a:p>
          <a:p>
            <a:pPr algn="just"/>
            <a:endParaRPr lang="tr-TR" sz="1400" dirty="0" smtClean="0"/>
          </a:p>
        </p:txBody>
      </p:sp>
    </p:spTree>
    <p:extLst>
      <p:ext uri="{BB962C8B-B14F-4D97-AF65-F5344CB8AC3E}">
        <p14:creationId xmlns:p14="http://schemas.microsoft.com/office/powerpoint/2010/main" val="265657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8862</TotalTime>
  <Words>1925</Words>
  <Application>Microsoft Office PowerPoint</Application>
  <PresentationFormat>Ekran Gösterisi (16:9)</PresentationFormat>
  <Paragraphs>221</Paragraphs>
  <Slides>18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Slayt Başlıkları</vt:lpstr>
      </vt:variant>
      <vt:variant>
        <vt:i4>18</vt:i4>
      </vt:variant>
    </vt:vector>
  </HeadingPairs>
  <TitlesOfParts>
    <vt:vector size="20" baseType="lpstr">
      <vt:lpstr>Office Theme</vt:lpstr>
      <vt:lpstr>Custom Design</vt:lpstr>
      <vt:lpstr>Multi Energy Systems: Investigating Hidden Flexibilities Provided by Power-to-X Considering Grid Support Strategies</vt:lpstr>
      <vt:lpstr>Research Problem</vt:lpstr>
      <vt:lpstr>PowerPoint Sunusu</vt:lpstr>
      <vt:lpstr>Research Questions</vt:lpstr>
      <vt:lpstr>RQ1 – MES Design</vt:lpstr>
      <vt:lpstr>RQ2 – Hidden Flexibility</vt:lpstr>
      <vt:lpstr>Electrolyser model</vt:lpstr>
      <vt:lpstr>Electrolyser Model Comparison</vt:lpstr>
      <vt:lpstr>Hidden Flexibility Analysis</vt:lpstr>
      <vt:lpstr>Optimum Deployment of Flexibility with Hierarchical Energy Management</vt:lpstr>
      <vt:lpstr>Adjustable Power Decision Making for Electrolyser</vt:lpstr>
      <vt:lpstr>RQ3 – Optimal Deployment of Flexibility</vt:lpstr>
      <vt:lpstr>Simulation Tools</vt:lpstr>
      <vt:lpstr>Power-to-Gas Model</vt:lpstr>
      <vt:lpstr>Optimal Deployment of Flexiblity</vt:lpstr>
      <vt:lpstr>Future Plans</vt:lpstr>
      <vt:lpstr>References</vt:lpstr>
      <vt:lpstr>Multi Energy Systems: Investigating Hidden Flexibilities Provided by Power-to-X Considering Grid Support Strategies</vt:lpstr>
    </vt:vector>
  </TitlesOfParts>
  <Company>TU Delft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</dc:creator>
  <cp:lastModifiedBy>Caner Yağcı</cp:lastModifiedBy>
  <cp:revision>455</cp:revision>
  <dcterms:created xsi:type="dcterms:W3CDTF">2015-07-09T11:57:30Z</dcterms:created>
  <dcterms:modified xsi:type="dcterms:W3CDTF">2020-06-16T01:49:56Z</dcterms:modified>
</cp:coreProperties>
</file>