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6" r:id="rId4"/>
    <p:sldId id="293" r:id="rId5"/>
    <p:sldId id="304" r:id="rId6"/>
    <p:sldId id="302" r:id="rId7"/>
    <p:sldId id="314" r:id="rId8"/>
    <p:sldId id="310" r:id="rId9"/>
    <p:sldId id="317" r:id="rId10"/>
    <p:sldId id="290" r:id="rId11"/>
    <p:sldId id="309" r:id="rId12"/>
    <p:sldId id="306" r:id="rId13"/>
    <p:sldId id="307" r:id="rId14"/>
    <p:sldId id="312" r:id="rId15"/>
    <p:sldId id="313" r:id="rId16"/>
    <p:sldId id="316" r:id="rId17"/>
    <p:sldId id="308" r:id="rId18"/>
    <p:sldId id="265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6663" autoAdjust="0"/>
  </p:normalViewPr>
  <p:slideViewPr>
    <p:cSldViewPr snapToGrid="0" snapToObjects="1">
      <p:cViewPr varScale="1">
        <p:scale>
          <a:sx n="119" d="100"/>
          <a:sy n="119" d="100"/>
        </p:scale>
        <p:origin x="-744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PTC.2019.8810433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8451" y="0"/>
            <a:ext cx="6786534" cy="570989"/>
          </a:xfrm>
        </p:spPr>
        <p:txBody>
          <a:bodyPr>
            <a:normAutofit/>
          </a:bodyPr>
          <a:lstStyle/>
          <a:p>
            <a:r>
              <a:rPr lang="tr-TR" sz="2800" dirty="0" err="1"/>
              <a:t>Modelling</a:t>
            </a:r>
            <a:r>
              <a:rPr lang="tr-TR" sz="2800" dirty="0"/>
              <a:t> – </a:t>
            </a:r>
            <a:r>
              <a:rPr lang="tr-TR" sz="2800" dirty="0" err="1"/>
              <a:t>Wind</a:t>
            </a:r>
            <a:r>
              <a:rPr lang="tr-TR" sz="2800" dirty="0"/>
              <a:t> </a:t>
            </a:r>
            <a:r>
              <a:rPr lang="tr-TR" sz="2800" dirty="0" err="1"/>
              <a:t>Turbine</a:t>
            </a:r>
            <a:r>
              <a:rPr lang="tr-TR" sz="2800" dirty="0"/>
              <a:t> </a:t>
            </a:r>
            <a:r>
              <a:rPr lang="tr-TR" sz="2800" dirty="0" err="1"/>
              <a:t>Generator</a:t>
            </a:r>
            <a:endParaRPr lang="en-GB" sz="2800" dirty="0"/>
          </a:p>
        </p:txBody>
      </p:sp>
      <p:pic>
        <p:nvPicPr>
          <p:cNvPr id="2051" name="Picture 3" descr="C:\Users\Caner\Desktop\Multi-Energy-Systems-Thesis-Project\Mid-term Review\WindF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03" y="570988"/>
            <a:ext cx="4901308" cy="32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965959" y="3778894"/>
            <a:ext cx="677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err="1" smtClean="0"/>
              <a:t>Turbine</a:t>
            </a:r>
            <a:r>
              <a:rPr lang="tr-TR" sz="1600" b="1" i="1" dirty="0" smtClean="0"/>
              <a:t>,</a:t>
            </a:r>
            <a:r>
              <a:rPr lang="en-GB" sz="1600" b="1" i="1" dirty="0"/>
              <a:t> </a:t>
            </a:r>
            <a:r>
              <a:rPr lang="en-GB" sz="1600" dirty="0"/>
              <a:t>converts mechanical </a:t>
            </a:r>
            <a:r>
              <a:rPr lang="en-GB" sz="1600" dirty="0" smtClean="0"/>
              <a:t>power </a:t>
            </a:r>
            <a:r>
              <a:rPr lang="en-GB" sz="1600" dirty="0"/>
              <a:t>from wind into AC power order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smtClean="0"/>
              <a:t>Control, </a:t>
            </a:r>
            <a:r>
              <a:rPr lang="en-GB" sz="1600" dirty="0" smtClean="0"/>
              <a:t>commands </a:t>
            </a:r>
            <a:r>
              <a:rPr lang="en-GB" sz="1600" dirty="0"/>
              <a:t>the active and reactive power generated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i="1" dirty="0" err="1" smtClean="0"/>
              <a:t>Generator</a:t>
            </a:r>
            <a:r>
              <a:rPr lang="tr-TR" sz="1600" b="1" i="1" dirty="0" smtClean="0"/>
              <a:t>,</a:t>
            </a:r>
            <a:r>
              <a:rPr lang="en-GB" sz="1600" b="1" i="1" dirty="0"/>
              <a:t> </a:t>
            </a:r>
            <a:r>
              <a:rPr lang="en-GB" sz="1600" dirty="0"/>
              <a:t>provides interface between the controller and network</a:t>
            </a:r>
          </a:p>
        </p:txBody>
      </p:sp>
    </p:spTree>
    <p:extLst>
      <p:ext uri="{BB962C8B-B14F-4D97-AF65-F5344CB8AC3E}">
        <p14:creationId xmlns:p14="http://schemas.microsoft.com/office/powerpoint/2010/main" val="517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-71341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Modelling</a:t>
            </a:r>
            <a:r>
              <a:rPr lang="tr-TR" dirty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866814"/>
            <a:ext cx="6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stored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tr-TR" sz="1400" dirty="0" err="1" smtClean="0"/>
              <a:t>electrical</a:t>
            </a:r>
            <a:r>
              <a:rPr lang="en-GB" sz="1400" dirty="0" smtClean="0"/>
              <a:t> </a:t>
            </a:r>
            <a:r>
              <a:rPr lang="en-GB" sz="1400" dirty="0"/>
              <a:t>power </a:t>
            </a:r>
            <a:r>
              <a:rPr lang="en-GB" sz="1400" dirty="0" smtClean="0"/>
              <a:t>consumed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H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flow</a:t>
            </a:r>
            <a:r>
              <a:rPr lang="tr-TR" sz="1400" dirty="0" smtClean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 smtClean="0"/>
              <a:t>,</a:t>
            </a:r>
            <a:r>
              <a:rPr lang="tr-TR" sz="1400" dirty="0" smtClean="0"/>
              <a:t> </a:t>
            </a:r>
            <a:r>
              <a:rPr lang="tr-TR" sz="1400" dirty="0" err="1" smtClean="0"/>
              <a:t>provides</a:t>
            </a:r>
            <a:r>
              <a:rPr lang="tr-TR" sz="1400" dirty="0" smtClean="0"/>
              <a:t> </a:t>
            </a:r>
            <a:r>
              <a:rPr lang="tr-TR" sz="1400" dirty="0" err="1" smtClean="0"/>
              <a:t>electrical</a:t>
            </a:r>
            <a:r>
              <a:rPr lang="tr-TR" sz="1400" dirty="0" smtClean="0"/>
              <a:t> </a:t>
            </a:r>
            <a:r>
              <a:rPr lang="tr-TR" sz="1400" dirty="0" err="1" smtClean="0"/>
              <a:t>interface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controls</a:t>
            </a:r>
            <a:r>
              <a:rPr lang="tr-TR" sz="1400" dirty="0" smtClean="0"/>
              <a:t> </a:t>
            </a:r>
            <a:r>
              <a:rPr lang="tr-TR" sz="1400" dirty="0" err="1" smtClean="0"/>
              <a:t>Qload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Pmin</a:t>
            </a:r>
            <a:r>
              <a:rPr lang="tr-TR" sz="1400" dirty="0" smtClean="0"/>
              <a:t>, </a:t>
            </a:r>
            <a:r>
              <a:rPr lang="tr-TR" sz="1400" dirty="0" err="1" smtClean="0"/>
              <a:t>Pmax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en-GB" sz="1400" dirty="0"/>
          </a:p>
        </p:txBody>
      </p:sp>
      <p:pic>
        <p:nvPicPr>
          <p:cNvPr id="1026" name="Picture 2" descr="C:\Users\Caner\Desktop\Power2Ga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38" y="432849"/>
            <a:ext cx="3809553" cy="34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Cases</a:t>
            </a:r>
            <a:endParaRPr lang="en-GB" sz="32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800965"/>
            <a:ext cx="7426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First case</a:t>
            </a:r>
            <a:r>
              <a:rPr lang="tr-TR" sz="1400" b="1" dirty="0"/>
              <a:t>:</a:t>
            </a:r>
            <a:endParaRPr lang="en-GB" sz="1400" b="1" dirty="0"/>
          </a:p>
          <a:p>
            <a:pPr algn="just"/>
            <a:r>
              <a:rPr lang="en-GB" sz="1400" dirty="0"/>
              <a:t>To determine the holding duration for providing flexibility, plot the “active power demand/generation at bus3 vs. time” without any flexibility. Plot the same figure in all cases in order to investigate the effect of flexibility on active power balance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en-GB" sz="1400" dirty="0"/>
          </a:p>
          <a:p>
            <a:pPr algn="just"/>
            <a:r>
              <a:rPr lang="en-GB" sz="1400" b="1" dirty="0"/>
              <a:t>Second 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hidden flexibilities, compare the amount of flexibility provided at </a:t>
            </a:r>
            <a:r>
              <a:rPr lang="en-GB" sz="1400" dirty="0" smtClean="0"/>
              <a:t>nominal</a:t>
            </a:r>
            <a:r>
              <a:rPr lang="tr-TR" sz="1400" dirty="0" smtClean="0"/>
              <a:t> </a:t>
            </a:r>
            <a:r>
              <a:rPr lang="tr-TR" sz="1400" dirty="0" err="1" smtClean="0"/>
              <a:t>active</a:t>
            </a:r>
            <a:r>
              <a:rPr lang="en-GB" sz="1400" dirty="0" smtClean="0"/>
              <a:t> </a:t>
            </a:r>
            <a:r>
              <a:rPr lang="en-GB" sz="1400" dirty="0"/>
              <a:t>power </a:t>
            </a:r>
            <a:r>
              <a:rPr lang="tr-TR" sz="1400" dirty="0" err="1" smtClean="0"/>
              <a:t>order</a:t>
            </a:r>
            <a:r>
              <a:rPr lang="en-GB" sz="1400" dirty="0" smtClean="0"/>
              <a:t> </a:t>
            </a:r>
            <a:r>
              <a:rPr lang="en-GB" sz="1400" dirty="0"/>
              <a:t>for different Electrolyser </a:t>
            </a:r>
            <a:r>
              <a:rPr lang="en-GB" sz="1400" dirty="0" smtClean="0"/>
              <a:t>models</a:t>
            </a:r>
            <a:r>
              <a:rPr lang="tr-TR" sz="1400" dirty="0" smtClean="0"/>
              <a:t>, but</a:t>
            </a:r>
            <a:r>
              <a:rPr lang="en-GB" sz="1400" dirty="0" smtClean="0"/>
              <a:t> for </a:t>
            </a:r>
            <a:r>
              <a:rPr lang="en-GB" sz="1400" dirty="0"/>
              <a:t>same holding time decided in case 1. Do the same for heat pump model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400" b="1" dirty="0" smtClean="0"/>
              <a:t>Third </a:t>
            </a:r>
            <a:r>
              <a:rPr lang="tr-TR" sz="1400" b="1" dirty="0" err="1" smtClean="0"/>
              <a:t>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effect </a:t>
            </a:r>
            <a:r>
              <a:rPr lang="en-GB" sz="1400" dirty="0" smtClean="0"/>
              <a:t>of</a:t>
            </a:r>
            <a:r>
              <a:rPr lang="tr-TR" sz="1400" dirty="0" smtClean="0"/>
              <a:t> </a:t>
            </a:r>
            <a:r>
              <a:rPr lang="en-GB" sz="1400" dirty="0" smtClean="0"/>
              <a:t>hierarchical </a:t>
            </a:r>
            <a:r>
              <a:rPr lang="en-GB" sz="1400" dirty="0"/>
              <a:t>control on flexibility, </a:t>
            </a:r>
            <a:r>
              <a:rPr lang="en-GB" sz="1400" dirty="0" smtClean="0"/>
              <a:t>add</a:t>
            </a:r>
            <a:r>
              <a:rPr lang="tr-TR" sz="1400" dirty="0" smtClean="0"/>
              <a:t> </a:t>
            </a:r>
            <a:r>
              <a:rPr lang="tr-TR" sz="1400" dirty="0" err="1" smtClean="0"/>
              <a:t>community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en-GB" sz="1400" dirty="0" smtClean="0"/>
              <a:t> </a:t>
            </a:r>
            <a:r>
              <a:rPr lang="en-GB" sz="1400" dirty="0"/>
              <a:t>to the combined (P2H &amp; P2G) </a:t>
            </a:r>
            <a:r>
              <a:rPr lang="tr-TR" sz="1400" dirty="0" smtClean="0"/>
              <a:t>MES</a:t>
            </a:r>
            <a:r>
              <a:rPr lang="en-GB" sz="1400" dirty="0" smtClean="0"/>
              <a:t> </a:t>
            </a:r>
            <a:r>
              <a:rPr lang="en-GB" sz="1400" dirty="0"/>
              <a:t>and measure the amount of flexibility </a:t>
            </a:r>
            <a:r>
              <a:rPr lang="tr-TR" sz="1400" dirty="0" err="1" smtClean="0"/>
              <a:t>by</a:t>
            </a:r>
            <a:r>
              <a:rPr lang="en-GB" sz="1400" dirty="0" smtClean="0"/>
              <a:t> </a:t>
            </a:r>
            <a:r>
              <a:rPr lang="en-GB" sz="1400" dirty="0"/>
              <a:t>P2G &amp; P2H.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275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1274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WindTurbineGen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866" y="1043180"/>
            <a:ext cx="7380894" cy="31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445561" y="1521869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32590" y="1463254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008" y="948259"/>
            <a:ext cx="6493192" cy="357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699888" y="3516923"/>
            <a:ext cx="338904" cy="319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01720" y="1828800"/>
            <a:ext cx="1361440" cy="7975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ner\Desktop\Multi-Energy-Systems-Thesis-Project\Mid-term Review\Figures\electrolysermodelvalidation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48" y="768095"/>
            <a:ext cx="3834824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11816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Electrolyser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235866" y="3782291"/>
            <a:ext cx="422031" cy="1982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288307" y="3037681"/>
            <a:ext cx="422031" cy="26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4063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Plans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67190" y="775970"/>
            <a:ext cx="7106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dirty="0"/>
              <a:t>Finalize </a:t>
            </a:r>
            <a:r>
              <a:rPr lang="en-GB" dirty="0" err="1" smtClean="0"/>
              <a:t>PVfarm.fmu</a:t>
            </a:r>
            <a:r>
              <a:rPr lang="en-GB" dirty="0" smtClean="0"/>
              <a:t> </a:t>
            </a:r>
            <a:r>
              <a:rPr lang="en-GB" dirty="0"/>
              <a:t>and P2H.fmu models</a:t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Create input</a:t>
            </a:r>
            <a:r>
              <a:rPr lang="tr-TR" dirty="0" smtClean="0"/>
              <a:t> data (windspeed.txt, solar irradiation.txt, </a:t>
            </a:r>
            <a:r>
              <a:rPr lang="tr-TR" dirty="0" err="1"/>
              <a:t>d</a:t>
            </a:r>
            <a:r>
              <a:rPr lang="tr-TR" dirty="0" err="1" smtClean="0"/>
              <a:t>emand</a:t>
            </a:r>
            <a:r>
              <a:rPr lang="tr-TR" smtClean="0"/>
              <a:t> profiles.csv)</a:t>
            </a:r>
            <a:endParaRPr lang="tr-TR" dirty="0" smtClean="0"/>
          </a:p>
          <a:p>
            <a:pPr marL="342900" indent="-342900">
              <a:buFont typeface="+mj-lt"/>
              <a:buAutoNum type="arabicParenR"/>
            </a:pPr>
            <a:endParaRPr lang="tr-TR" dirty="0" smtClean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Combine models in </a:t>
            </a:r>
            <a:r>
              <a:rPr lang="en-GB" dirty="0" err="1" smtClean="0"/>
              <a:t>Energysim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co-simulation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en-GB" dirty="0" smtClean="0"/>
              <a:t> losses</a:t>
            </a:r>
            <a:r>
              <a:rPr lang="tr-TR" dirty="0" smtClean="0"/>
              <a:t>/</a:t>
            </a:r>
            <a:r>
              <a:rPr lang="tr-TR" dirty="0" err="1" smtClean="0"/>
              <a:t>dynamics</a:t>
            </a:r>
            <a:r>
              <a:rPr lang="en-GB" dirty="0" smtClean="0"/>
              <a:t> </a:t>
            </a:r>
            <a:r>
              <a:rPr lang="en-GB" dirty="0"/>
              <a:t>and ambient temperature connector “</a:t>
            </a:r>
            <a:r>
              <a:rPr lang="en-GB" dirty="0" err="1" smtClean="0"/>
              <a:t>heatport</a:t>
            </a:r>
            <a:r>
              <a:rPr lang="en-GB" dirty="0" smtClean="0"/>
              <a:t>”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/>
              <a:t>r</a:t>
            </a:r>
            <a:r>
              <a:rPr lang="en-GB" dirty="0" err="1" smtClean="0"/>
              <a:t>esolution</a:t>
            </a:r>
            <a:r>
              <a:rPr lang="en-GB" dirty="0" smtClean="0"/>
              <a:t> </a:t>
            </a:r>
            <a:r>
              <a:rPr lang="en-GB" dirty="0"/>
              <a:t>of weather data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248573" y="4568239"/>
            <a:ext cx="28954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</p:txBody>
      </p:sp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200" dirty="0"/>
              <a:t>[1]	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/>
              <a:t>	</a:t>
            </a:r>
            <a:r>
              <a:rPr lang="en-GB" sz="1200" dirty="0"/>
              <a:t>describing flexibility in power markets,” Energies, vol. 12, no. 10, pp. 1–29,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P. D. Lund, J. Lindgren, J. </a:t>
            </a:r>
            <a:r>
              <a:rPr lang="en-US" sz="1200" dirty="0" err="1"/>
              <a:t>Mikkola</a:t>
            </a:r>
            <a:r>
              <a:rPr lang="en-US" sz="1200" dirty="0"/>
              <a:t>, and J. </a:t>
            </a:r>
            <a:r>
              <a:rPr lang="en-US" sz="1200" dirty="0" err="1"/>
              <a:t>Salpakari</a:t>
            </a:r>
            <a:r>
              <a:rPr lang="en-US" sz="1200" dirty="0"/>
              <a:t>, “Review of energy system flexibility measures to </a:t>
            </a:r>
            <a:r>
              <a:rPr lang="tr-TR" sz="1200" dirty="0" smtClean="0"/>
              <a:t>	</a:t>
            </a:r>
            <a:r>
              <a:rPr lang="en-US" sz="1200" dirty="0" smtClean="0"/>
              <a:t>enable </a:t>
            </a:r>
            <a:r>
              <a:rPr lang="en-US" sz="1200" dirty="0"/>
              <a:t>high levels of variable renewable electricity,” Renew. Sustain. Energy Rev., vol. 45, pp. 785–807, </a:t>
            </a:r>
            <a:r>
              <a:rPr lang="tr-TR" sz="1200" dirty="0" smtClean="0"/>
              <a:t>	</a:t>
            </a:r>
            <a:r>
              <a:rPr lang="en-US" sz="1200" dirty="0" smtClean="0"/>
              <a:t>2015.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en-US" sz="1200" dirty="0" err="1" smtClean="0"/>
              <a:t>Gusain</a:t>
            </a:r>
            <a:r>
              <a:rPr lang="en-US" sz="1200" dirty="0"/>
              <a:t>, D, </a:t>
            </a:r>
            <a:r>
              <a:rPr lang="en-US" sz="1200" dirty="0" err="1"/>
              <a:t>Cvetković</a:t>
            </a:r>
            <a:r>
              <a:rPr lang="en-US" sz="1200" dirty="0"/>
              <a:t>, M &amp; </a:t>
            </a:r>
            <a:r>
              <a:rPr lang="en-US" sz="1200" dirty="0" err="1"/>
              <a:t>Palensky</a:t>
            </a:r>
            <a:r>
              <a:rPr lang="en-US" sz="1200" dirty="0"/>
              <a:t>, P 2019, Energy flexibility analysis using </a:t>
            </a:r>
            <a:r>
              <a:rPr lang="en-US" sz="1200" dirty="0" err="1"/>
              <a:t>FMUWorld</a:t>
            </a:r>
            <a:r>
              <a:rPr lang="en-US" sz="1200" dirty="0"/>
              <a:t>. in 2019 IEEE </a:t>
            </a:r>
            <a:r>
              <a:rPr lang="tr-TR" sz="1200" dirty="0" smtClean="0"/>
              <a:t>	</a:t>
            </a:r>
            <a:r>
              <a:rPr lang="en-US" sz="1200" dirty="0" smtClean="0"/>
              <a:t>Milan </a:t>
            </a:r>
            <a:r>
              <a:rPr lang="en-US" sz="1200" dirty="0" err="1"/>
              <a:t>PowerTech</a:t>
            </a:r>
            <a:r>
              <a:rPr lang="en-US" sz="1200" dirty="0"/>
              <a:t>., 8810433, IEEE, 2019 IEEE Milan </a:t>
            </a:r>
            <a:r>
              <a:rPr lang="en-US" sz="1200" dirty="0" err="1"/>
              <a:t>PowerTech</a:t>
            </a:r>
            <a:r>
              <a:rPr lang="en-US" sz="1200" dirty="0"/>
              <a:t>, </a:t>
            </a:r>
            <a:r>
              <a:rPr lang="en-US" sz="1200" dirty="0" err="1"/>
              <a:t>PowerTech</a:t>
            </a:r>
            <a:r>
              <a:rPr lang="en-US" sz="1200" dirty="0"/>
              <a:t> 2019, Milan, Italy, 23/06/19. </a:t>
            </a:r>
            <a:r>
              <a:rPr lang="tr-TR" sz="1200" dirty="0" smtClean="0"/>
              <a:t>	</a:t>
            </a: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doi.org/10.1109/PTC.2019.8810433</a:t>
            </a:r>
            <a:endParaRPr lang="tr-TR" sz="1200" u="sng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/>
              <a:t>4</a:t>
            </a:r>
            <a:r>
              <a:rPr lang="en-GB" sz="1200" dirty="0" smtClean="0"/>
              <a:t>] </a:t>
            </a:r>
            <a:r>
              <a:rPr lang="en-GB" sz="1200" dirty="0"/>
              <a:t>	P. </a:t>
            </a:r>
            <a:r>
              <a:rPr lang="en-GB" sz="1200" dirty="0" err="1"/>
              <a:t>Dubucq</a:t>
            </a:r>
            <a:r>
              <a:rPr lang="en-GB" sz="1200" dirty="0"/>
              <a:t> and G. Ackermann, “Frequency control in coupled energy systems with high penetration of </a:t>
            </a:r>
            <a:r>
              <a:rPr lang="tr-TR" sz="1200" dirty="0" smtClean="0"/>
              <a:t>	</a:t>
            </a:r>
            <a:r>
              <a:rPr lang="en-GB" sz="1200" dirty="0" smtClean="0"/>
              <a:t>renewable </a:t>
            </a:r>
            <a:r>
              <a:rPr lang="en-GB" sz="1200" dirty="0"/>
              <a:t>energies,” 5th Int. Conf. Clean </a:t>
            </a:r>
            <a:r>
              <a:rPr lang="en-GB" sz="1200" dirty="0" err="1"/>
              <a:t>Electr</a:t>
            </a:r>
            <a:r>
              <a:rPr lang="en-GB" sz="1200" dirty="0"/>
              <a:t>. Power Renew. Energy </a:t>
            </a:r>
            <a:r>
              <a:rPr lang="en-GB" sz="1200" dirty="0" err="1"/>
              <a:t>Resour</a:t>
            </a:r>
            <a:r>
              <a:rPr lang="en-GB" sz="1200" dirty="0"/>
              <a:t>. Impact, ICCEP 2015,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326–332, 2015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US" sz="1200" dirty="0" smtClean="0"/>
              <a:t>energy </a:t>
            </a:r>
            <a:r>
              <a:rPr lang="en-US" sz="1200" dirty="0"/>
              <a:t>system with 100% renewables,” Energy Procedia, vol. 155, pp. 412–430, 2018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 </a:t>
            </a:r>
            <a:r>
              <a:rPr lang="tr-TR" sz="1200" dirty="0" smtClean="0"/>
              <a:t>	</a:t>
            </a:r>
            <a:r>
              <a:rPr lang="en-GB" sz="1200" dirty="0" smtClean="0"/>
              <a:t>P</a:t>
            </a:r>
            <a:r>
              <a:rPr lang="en-GB" sz="1200" dirty="0"/>
              <a:t>. </a:t>
            </a:r>
            <a:r>
              <a:rPr lang="en-GB" sz="1200" dirty="0" err="1"/>
              <a:t>Palensky</a:t>
            </a:r>
            <a:r>
              <a:rPr lang="en-GB" sz="1200" dirty="0"/>
              <a:t> and D. Dietrich, “Demand side management: Demand response, intelligent energy systems, </a:t>
            </a:r>
            <a:r>
              <a:rPr lang="tr-TR" sz="1200" dirty="0" smtClean="0"/>
              <a:t>	</a:t>
            </a:r>
            <a:r>
              <a:rPr lang="en-GB" sz="1200" dirty="0" smtClean="0"/>
              <a:t>and </a:t>
            </a:r>
            <a:r>
              <a:rPr lang="en-GB" sz="1200" dirty="0"/>
              <a:t>smart loads,” IEEE Trans. Ind. Informatics, vol. 7, no. 3, pp. 381–388, 2011.</a:t>
            </a:r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41070"/>
            <a:ext cx="7106464" cy="3486122"/>
          </a:xfrm>
        </p:spPr>
        <p:txBody>
          <a:bodyPr/>
          <a:lstStyle/>
          <a:p>
            <a:endParaRPr lang="tr-TR" sz="2000" dirty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48806" y="1142999"/>
            <a:ext cx="738089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Flexibility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/>
              <a:t> </a:t>
            </a:r>
            <a:r>
              <a:rPr lang="tr-TR" sz="2400" dirty="0" err="1"/>
              <a:t>Questions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Methodology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Modelling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Co-Simulation</a:t>
            </a:r>
            <a:r>
              <a:rPr lang="tr-TR" sz="2400" dirty="0" smtClean="0"/>
              <a:t> </a:t>
            </a:r>
            <a:r>
              <a:rPr lang="tr-TR" sz="2400" dirty="0" err="1" smtClean="0"/>
              <a:t>Cases</a:t>
            </a:r>
            <a:r>
              <a:rPr lang="tr-TR" sz="2400" dirty="0" smtClean="0"/>
              <a:t> &amp; </a:t>
            </a:r>
            <a:r>
              <a:rPr lang="tr-TR" sz="2400" dirty="0" err="1" smtClean="0"/>
              <a:t>Initial</a:t>
            </a:r>
            <a:r>
              <a:rPr lang="tr-TR" sz="2400" dirty="0" smtClean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Future</a:t>
            </a:r>
            <a:r>
              <a:rPr lang="tr-TR" sz="2400" dirty="0" smtClean="0"/>
              <a:t> </a:t>
            </a:r>
            <a:r>
              <a:rPr lang="tr-TR" sz="2400" dirty="0" err="1" smtClean="0"/>
              <a:t>Plans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0"/>
            <a:ext cx="7106464" cy="713932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623980"/>
            <a:ext cx="725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</a:t>
            </a:r>
            <a:r>
              <a:rPr lang="en-GB" sz="1400" dirty="0" err="1"/>
              <a:t>Palensky</a:t>
            </a:r>
            <a:r>
              <a:rPr lang="en-GB" sz="1400" dirty="0"/>
              <a:t> &amp; Dietrich, </a:t>
            </a:r>
            <a:r>
              <a:rPr lang="en-GB" sz="1400" dirty="0" smtClean="0"/>
              <a:t>2011) </a:t>
            </a:r>
            <a:r>
              <a:rPr lang="en-GB" sz="1400" dirty="0"/>
              <a:t>suggests that, a good combination of Market DR (price signals) and Physical DR (grid management) is </a:t>
            </a:r>
            <a:r>
              <a:rPr lang="en-GB" sz="1400" dirty="0" smtClean="0"/>
              <a:t>necessary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(</a:t>
            </a:r>
            <a:r>
              <a:rPr lang="tr-TR" sz="1400" dirty="0" smtClean="0">
                <a:latin typeface="Ebrima"/>
                <a:ea typeface="Ebrima"/>
                <a:cs typeface="Ebrima"/>
              </a:rPr>
              <a:t>€/</a:t>
            </a:r>
            <a:r>
              <a:rPr lang="tr-TR" sz="1400" dirty="0" err="1" smtClean="0">
                <a:latin typeface="Ebrima"/>
                <a:ea typeface="Ebrima"/>
                <a:cs typeface="Ebrima"/>
              </a:rPr>
              <a:t>MWh</a:t>
            </a:r>
            <a:r>
              <a:rPr lang="tr-TR" sz="1400" dirty="0" smtClean="0"/>
              <a:t>).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DR: </a:t>
            </a:r>
            <a:r>
              <a:rPr lang="tr-TR" sz="900" dirty="0" err="1" smtClean="0"/>
              <a:t>Demand</a:t>
            </a:r>
            <a:r>
              <a:rPr lang="tr-TR" sz="900" dirty="0" smtClean="0"/>
              <a:t> </a:t>
            </a:r>
            <a:r>
              <a:rPr lang="tr-TR" sz="900" dirty="0" err="1" smtClean="0"/>
              <a:t>Response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26374" y="510945"/>
            <a:ext cx="6852574" cy="26992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600" i="1" dirty="0" smtClean="0"/>
              <a:t>”Flexibility is ability of a component or a collection of components to response challenges caused by power fluctuations in energy systems. ”</a:t>
            </a:r>
            <a:endParaRPr lang="tr-TR" sz="1600" i="1" dirty="0" smtClean="0"/>
          </a:p>
          <a:p>
            <a:pPr marL="0" indent="0" algn="ctr">
              <a:buNone/>
            </a:pPr>
            <a:endParaRPr lang="en-GB" sz="1600" i="1" dirty="0" smtClean="0"/>
          </a:p>
          <a:p>
            <a:pPr marL="0" indent="0" algn="ctr">
              <a:buNone/>
            </a:pPr>
            <a:r>
              <a:rPr lang="en-GB" sz="1600" i="1" dirty="0" smtClean="0"/>
              <a:t>”</a:t>
            </a:r>
            <a:r>
              <a:rPr lang="tr-TR" sz="1600" i="1" dirty="0" err="1" smtClean="0"/>
              <a:t>During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excess</a:t>
            </a:r>
            <a:r>
              <a:rPr lang="tr-TR" sz="1600" i="1" dirty="0" smtClean="0"/>
              <a:t> RE, </a:t>
            </a:r>
            <a:r>
              <a:rPr lang="tr-TR" sz="1600" i="1" dirty="0" err="1" smtClean="0"/>
              <a:t>this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response</a:t>
            </a:r>
            <a:r>
              <a:rPr lang="tr-TR" sz="1600" i="1" dirty="0" smtClean="0"/>
              <a:t> can be </a:t>
            </a:r>
            <a:r>
              <a:rPr lang="tr-TR" sz="1600" i="1" dirty="0" err="1" smtClean="0"/>
              <a:t>achieved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by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flexible</a:t>
            </a:r>
            <a:r>
              <a:rPr lang="tr-TR" sz="1600" i="1" dirty="0" smtClean="0"/>
              <a:t> P2X, </a:t>
            </a:r>
            <a:r>
              <a:rPr lang="en-GB" sz="1600" i="1" dirty="0" smtClean="0"/>
              <a:t>as the amount of 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GB" sz="1600" i="1" dirty="0" smtClean="0"/>
              <a:t> energy </a:t>
            </a:r>
            <a:r>
              <a:rPr lang="tr-TR" sz="1600" i="1" dirty="0" smtClean="0"/>
              <a:t>can be </a:t>
            </a:r>
            <a:r>
              <a:rPr lang="tr-TR" sz="1600" i="1" dirty="0" err="1" smtClean="0"/>
              <a:t>increased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to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higher</a:t>
            </a:r>
            <a:r>
              <a:rPr lang="tr-TR" sz="1600" i="1" dirty="0" smtClean="0"/>
              <a:t> </a:t>
            </a:r>
            <a:r>
              <a:rPr lang="en-GB" sz="1600" i="1" dirty="0" smtClean="0"/>
              <a:t>load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power</a:t>
            </a:r>
            <a:r>
              <a:rPr lang="tr-TR" sz="1600" i="1" dirty="0" smtClean="0"/>
              <a:t>)</a:t>
            </a:r>
            <a:r>
              <a:rPr lang="en-GB" sz="1600" i="1" dirty="0" smtClean="0"/>
              <a:t> state.”</a:t>
            </a:r>
            <a:endParaRPr lang="tr-TR" sz="1600" i="1" dirty="0" smtClean="0"/>
          </a:p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tr-TR" sz="1600" i="1" dirty="0" smtClean="0"/>
              <a:t>H</a:t>
            </a:r>
            <a:r>
              <a:rPr lang="en-US" sz="1600" i="1" dirty="0" err="1" smtClean="0"/>
              <a:t>idden</a:t>
            </a:r>
            <a:r>
              <a:rPr lang="en-US" sz="1600" i="1" dirty="0" smtClean="0"/>
              <a:t> </a:t>
            </a:r>
            <a:r>
              <a:rPr lang="en-US" sz="1600" i="1" dirty="0"/>
              <a:t>flexibility, </a:t>
            </a:r>
            <a:r>
              <a:rPr lang="en-US" sz="1600" i="1" dirty="0" smtClean="0"/>
              <a:t>the </a:t>
            </a:r>
            <a:r>
              <a:rPr lang="en-US" sz="1600" i="1" dirty="0"/>
              <a:t>difference between the amount of energy </a:t>
            </a:r>
            <a:r>
              <a:rPr lang="en-US" sz="1600" i="1" dirty="0" smtClean="0"/>
              <a:t>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US" sz="1600" i="1" dirty="0" smtClean="0"/>
              <a:t> </a:t>
            </a:r>
            <a:r>
              <a:rPr lang="en-US" sz="1600" i="1" dirty="0"/>
              <a:t>by the </a:t>
            </a:r>
            <a:r>
              <a:rPr lang="en-US" sz="1600" i="1" dirty="0" smtClean="0"/>
              <a:t>simplified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linearized</a:t>
            </a:r>
            <a:r>
              <a:rPr lang="tr-TR" sz="1600" i="1" dirty="0" smtClean="0"/>
              <a:t>)</a:t>
            </a:r>
            <a:r>
              <a:rPr lang="en-US" sz="1600" i="1" dirty="0" smtClean="0"/>
              <a:t> </a:t>
            </a:r>
            <a:r>
              <a:rPr lang="en-US" sz="1600" i="1" dirty="0"/>
              <a:t>and the </a:t>
            </a:r>
            <a:r>
              <a:rPr lang="en-US" sz="1600" i="1" dirty="0" smtClean="0"/>
              <a:t>detailed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first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order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dynamics</a:t>
            </a:r>
            <a:r>
              <a:rPr lang="tr-TR" sz="1600" i="1" dirty="0" smtClean="0"/>
              <a:t>)</a:t>
            </a:r>
            <a:r>
              <a:rPr lang="en-US" sz="1600" i="1" dirty="0" smtClean="0"/>
              <a:t> </a:t>
            </a:r>
            <a:r>
              <a:rPr lang="en-US" sz="1600" i="1" dirty="0"/>
              <a:t>model of P2X during flexibility service</a:t>
            </a:r>
            <a:r>
              <a:rPr lang="en-US" sz="1600" i="1" dirty="0" smtClean="0"/>
              <a:t>.</a:t>
            </a:r>
            <a:r>
              <a:rPr lang="en-GB" sz="1600" i="1" dirty="0"/>
              <a:t> ”</a:t>
            </a:r>
            <a:endParaRPr lang="en-GB" sz="1600" i="1" dirty="0" smtClean="0"/>
          </a:p>
          <a:p>
            <a:pPr marL="0" indent="0" algn="ctr">
              <a:buNone/>
            </a:pPr>
            <a:endParaRPr lang="tr-TR" sz="2000" i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-76733"/>
            <a:ext cx="7380894" cy="59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6" y="3133478"/>
            <a:ext cx="3257103" cy="17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902633" y="4870938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</a:t>
            </a:r>
            <a:r>
              <a:rPr lang="tr-TR" sz="1000" dirty="0" smtClean="0"/>
              <a:t>. an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smtClean="0">
                <a:ea typeface="Calibri"/>
                <a:cs typeface="Times New Roman"/>
              </a:rPr>
              <a:t>How </a:t>
            </a:r>
            <a:r>
              <a:rPr lang="en-GB" sz="1400" dirty="0">
                <a:ea typeface="Calibri"/>
                <a:cs typeface="Times New Roman"/>
              </a:rPr>
              <a:t>much profit P2X owners can make from shifting demand to low price times?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506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745766"/>
            <a:ext cx="7106464" cy="1386752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initialize</a:t>
            </a:r>
            <a:r>
              <a:rPr lang="tr-TR" sz="1600" dirty="0"/>
              <a:t> OM </a:t>
            </a:r>
            <a:r>
              <a:rPr lang="tr-TR" sz="1600" dirty="0" err="1"/>
              <a:t>models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run</a:t>
            </a:r>
            <a:r>
              <a:rPr lang="tr-TR" sz="1600" dirty="0"/>
              <a:t> 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/>
              <a:t>flow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en-GB" sz="1600" dirty="0" smtClean="0"/>
              <a:t>implement </a:t>
            </a:r>
            <a:r>
              <a:rPr lang="en-GB" sz="1600" dirty="0"/>
              <a:t>hierarchical control, reduce 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r>
              <a:rPr lang="en-GB" sz="1600" dirty="0" smtClean="0"/>
              <a:t> </a:t>
            </a:r>
            <a:r>
              <a:rPr lang="en-GB" sz="1600" dirty="0"/>
              <a:t>and couple different energy domains.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1358"/>
            <a:ext cx="7380894" cy="857250"/>
          </a:xfrm>
        </p:spPr>
        <p:txBody>
          <a:bodyPr>
            <a:noAutofit/>
          </a:bodyPr>
          <a:lstStyle/>
          <a:p>
            <a:r>
              <a:rPr lang="tr-TR" dirty="0" err="1"/>
              <a:t>Methodology</a:t>
            </a:r>
            <a:r>
              <a:rPr lang="tr-TR" dirty="0"/>
              <a:t> – </a:t>
            </a:r>
            <a:r>
              <a:rPr lang="tr-TR" dirty="0" smtClean="0"/>
              <a:t>Tools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7782733" y="4645758"/>
            <a:ext cx="136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OM:OpenModelica</a:t>
            </a:r>
            <a:endParaRPr lang="tr-TR" sz="900" dirty="0" smtClean="0"/>
          </a:p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2132518"/>
            <a:ext cx="5154930" cy="279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681701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2400" dirty="0" err="1"/>
              <a:t>Methodology</a:t>
            </a:r>
            <a:r>
              <a:rPr lang="tr-TR" sz="2400" dirty="0"/>
              <a:t> –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Control (DSM)</a:t>
            </a:r>
            <a:endParaRPr lang="en-US" sz="2400" dirty="0"/>
          </a:p>
        </p:txBody>
      </p:sp>
      <p:pic>
        <p:nvPicPr>
          <p:cNvPr id="2051" name="Picture 3" descr="C:\Users\Caner\Desktop\Multi-Energy-Systems-Thesis-Project\Mid-term Review\Figure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6" y="391886"/>
            <a:ext cx="6223564" cy="45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370492" y="4483653"/>
            <a:ext cx="2895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DSM: </a:t>
            </a:r>
            <a:r>
              <a:rPr lang="tr-TR" sz="900" dirty="0" err="1" smtClean="0"/>
              <a:t>Demand-side</a:t>
            </a:r>
            <a:r>
              <a:rPr lang="tr-TR" sz="900" dirty="0" smtClean="0"/>
              <a:t> </a:t>
            </a:r>
            <a:r>
              <a:rPr lang="tr-TR" sz="900" dirty="0" err="1" smtClean="0"/>
              <a:t>management</a:t>
            </a:r>
            <a:endParaRPr lang="en-GB" sz="900" dirty="0"/>
          </a:p>
          <a:p>
            <a:r>
              <a:rPr lang="en-GB" sz="900" dirty="0"/>
              <a:t>CEMS: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2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Methodology</a:t>
            </a:r>
            <a:r>
              <a:rPr lang="tr-TR" sz="2400" dirty="0" smtClean="0"/>
              <a:t> - Optimum </a:t>
            </a:r>
            <a:r>
              <a:rPr lang="en-GB" sz="2400" dirty="0" smtClean="0"/>
              <a:t>Demand </a:t>
            </a:r>
            <a:r>
              <a:rPr lang="en-GB" sz="2400" dirty="0"/>
              <a:t>Side Management of </a:t>
            </a:r>
            <a:r>
              <a:rPr lang="en-GB" sz="2400" dirty="0" smtClean="0"/>
              <a:t>Flexibility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2617255" cy="721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2617255" cy="7212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989092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47519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2066250"/>
            <a:ext cx="611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3190240" y="2143194"/>
                <a:ext cx="564896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𝑃𝑚𝑖𝑛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𝑃𝑜𝑟𝑑𝑒𝑟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𝑃𝑚𝑎𝑥</m:t>
                      </m:r>
                      <m:r>
                        <a:rPr lang="en-US" sz="1600" i="1">
                          <a:latin typeface="Cambria Math"/>
                        </a:rPr>
                        <m:t>,  </m:t>
                      </m:r>
                      <m:r>
                        <a:rPr lang="en-US" sz="1600" i="1">
                          <a:latin typeface="Cambria Math"/>
                        </a:rPr>
                        <m:t>𝑃𝑜𝑟𝑑𝑒𝑟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𝜖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latin typeface="Cambria Math"/>
                        </a:rPr>
                        <m:t>𝑋</m:t>
                      </m:r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𝑉𝑚𝑖𝑛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≤</m:t>
                      </m:r>
                      <m:r>
                        <a:rPr lang="en-US" sz="1600" i="1">
                          <a:latin typeface="Cambria Math"/>
                        </a:rPr>
                        <m:t>𝑉𝑚𝑎𝑥</m:t>
                      </m:r>
                      <m:r>
                        <a:rPr lang="en-US" sz="1600" i="1">
                          <a:latin typeface="Cambria Math"/>
                        </a:rPr>
                        <m:t>,  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𝜖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𝑏𝑢𝑠</m:t>
                      </m:r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0" y="2143194"/>
                <a:ext cx="5648960" cy="584775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Caner\Desktop\Multi-Energy-Systems-Thesis-Project\Mid-term Review\Figures\PID_Pmin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9" y="2892957"/>
            <a:ext cx="2348494" cy="9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3418784" y="2747604"/>
                <a:ext cx="5567680" cy="2478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𝑃𝑚𝑖𝑛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0.1 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𝑝𝑢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US" sz="1600" dirty="0"/>
                  <a:t> </a:t>
                </a:r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𝑅𝑒𝑓𝑒𝑟𝑒𝑛𝑐𝑒</m:t>
                      </m:r>
                      <m:r>
                        <a:rPr lang="en-US" sz="1600" i="1">
                          <a:latin typeface="Cambria Math"/>
                        </a:rPr>
                        <m:t>(∆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0.5 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0.1,  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0.5 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 smtClean="0"/>
              </a:p>
              <a:p>
                <a:endParaRPr lang="tr-T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𝑃𝑚𝑎𝑥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𝑝𝑢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𝑃𝑚𝑖𝑛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1600" i="1">
                                  <a:latin typeface="Cambria Math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84" y="2747604"/>
                <a:ext cx="5567680" cy="24787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/>
          <p:cNvSpPr txBox="1"/>
          <p:nvPr/>
        </p:nvSpPr>
        <p:spPr>
          <a:xfrm>
            <a:off x="1620520" y="4405522"/>
            <a:ext cx="334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err="1" smtClean="0"/>
              <a:t>n</a:t>
            </a:r>
            <a:r>
              <a:rPr lang="tr-TR" sz="900" baseline="-25000" dirty="0" err="1" smtClean="0"/>
              <a:t>i</a:t>
            </a:r>
            <a:r>
              <a:rPr lang="tr-TR" sz="900" baseline="-25000" dirty="0" smtClean="0"/>
              <a:t> </a:t>
            </a:r>
            <a:r>
              <a:rPr lang="tr-TR" sz="900" dirty="0" smtClean="0"/>
              <a:t>: </a:t>
            </a:r>
            <a:r>
              <a:rPr lang="tr-TR" sz="900" dirty="0" err="1" smtClean="0"/>
              <a:t>charging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r>
              <a:rPr lang="tr-TR" sz="900" dirty="0" smtClean="0"/>
              <a:t> rate</a:t>
            </a:r>
            <a:endParaRPr lang="tr-TR" sz="900" baseline="-25000" dirty="0" smtClean="0"/>
          </a:p>
          <a:p>
            <a:r>
              <a:rPr lang="tr-TR" sz="900" dirty="0" err="1" smtClean="0"/>
              <a:t>n</a:t>
            </a:r>
            <a:r>
              <a:rPr lang="tr-TR" sz="900" baseline="-25000" dirty="0" err="1" smtClean="0"/>
              <a:t>o</a:t>
            </a:r>
            <a:r>
              <a:rPr lang="tr-TR" sz="900" dirty="0" smtClean="0"/>
              <a:t>: </a:t>
            </a:r>
            <a:r>
              <a:rPr lang="tr-TR" sz="900" dirty="0" err="1" smtClean="0"/>
              <a:t>discharging</a:t>
            </a:r>
            <a:r>
              <a:rPr lang="tr-TR" sz="900" dirty="0" smtClean="0"/>
              <a:t> </a:t>
            </a:r>
            <a:r>
              <a:rPr lang="tr-TR" sz="900" dirty="0" err="1"/>
              <a:t>flow</a:t>
            </a:r>
            <a:r>
              <a:rPr lang="tr-TR" sz="900" dirty="0"/>
              <a:t> rate</a:t>
            </a:r>
            <a:endParaRPr lang="tr-TR" sz="900" baseline="-25000" dirty="0"/>
          </a:p>
          <a:p>
            <a:endParaRPr lang="tr-TR" baseline="-25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Methodology</a:t>
            </a:r>
            <a:r>
              <a:rPr lang="tr-TR" sz="2800" dirty="0"/>
              <a:t> – </a:t>
            </a:r>
            <a:r>
              <a:rPr lang="tr-TR" sz="2800" dirty="0" err="1"/>
              <a:t>Maasvlakte</a:t>
            </a:r>
            <a:r>
              <a:rPr lang="tr-TR" sz="2800" dirty="0"/>
              <a:t> </a:t>
            </a:r>
            <a:r>
              <a:rPr lang="tr-TR" sz="2800" dirty="0" err="1"/>
              <a:t>Energy</a:t>
            </a:r>
            <a:r>
              <a:rPr lang="tr-TR" sz="2800" dirty="0"/>
              <a:t> Park</a:t>
            </a:r>
            <a:endParaRPr lang="en-US" sz="2800" dirty="0"/>
          </a:p>
        </p:txBody>
      </p:sp>
      <p:pic>
        <p:nvPicPr>
          <p:cNvPr id="2051" name="Picture 3" descr="C:\Users\Caner\Desktop\Multi-Energy-Systems-Thesis-Project\Mid-term Review\Figures\S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71" y="543136"/>
            <a:ext cx="7251117" cy="32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707585" y="3765232"/>
            <a:ext cx="7008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/>
              <a:t>(</a:t>
            </a:r>
            <a:r>
              <a:rPr lang="en-GB" sz="1600" dirty="0"/>
              <a:t>Bode &amp; Schmitz</a:t>
            </a:r>
            <a:r>
              <a:rPr lang="en-GB" sz="1600" dirty="0" smtClean="0"/>
              <a:t>,</a:t>
            </a:r>
            <a:r>
              <a:rPr lang="tr-TR" sz="1600" dirty="0" smtClean="0"/>
              <a:t> </a:t>
            </a:r>
            <a:r>
              <a:rPr lang="en-GB" sz="1600" dirty="0" smtClean="0"/>
              <a:t>2018</a:t>
            </a:r>
            <a:r>
              <a:rPr lang="en-GB" sz="1600" dirty="0"/>
              <a:t>) compares different combinations of MES and concluded that, a combination of P2G with electric heat pumps or combined cycle gas turbines has the best cost performance in a MES with renewables.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132492" y="458853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7789</TotalTime>
  <Words>839</Words>
  <Application>Microsoft Office PowerPoint</Application>
  <PresentationFormat>Ekran Gösterisi (16:9)</PresentationFormat>
  <Paragraphs>149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Research Problem</vt:lpstr>
      <vt:lpstr>PowerPoint Sunusu</vt:lpstr>
      <vt:lpstr>Research Questions</vt:lpstr>
      <vt:lpstr>Methodology – Tools</vt:lpstr>
      <vt:lpstr>PowerPoint Sunusu</vt:lpstr>
      <vt:lpstr>Methodology - Optimum Demand Side Management of Flexibility</vt:lpstr>
      <vt:lpstr>Methodology – Maasvlakte Energy Park</vt:lpstr>
      <vt:lpstr>Modelling – Wind Turbine Generator</vt:lpstr>
      <vt:lpstr>Modelling – Power-to-Gas</vt:lpstr>
      <vt:lpstr>Co-Simulation Cases</vt:lpstr>
      <vt:lpstr>Initial Results - WindTurbineGen</vt:lpstr>
      <vt:lpstr>Initial Results – Power-to-Gas</vt:lpstr>
      <vt:lpstr>Initial Results - Electrolyser</vt:lpstr>
      <vt:lpstr>Future Plans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375</cp:revision>
  <dcterms:created xsi:type="dcterms:W3CDTF">2015-07-09T11:57:30Z</dcterms:created>
  <dcterms:modified xsi:type="dcterms:W3CDTF">2020-06-10T13:13:50Z</dcterms:modified>
</cp:coreProperties>
</file>