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20"/>
  </p:notesMasterIdLst>
  <p:handoutMasterIdLst>
    <p:handoutMasterId r:id="rId21"/>
  </p:handoutMasterIdLst>
  <p:sldIdLst>
    <p:sldId id="256" r:id="rId3"/>
    <p:sldId id="266" r:id="rId4"/>
    <p:sldId id="293" r:id="rId5"/>
    <p:sldId id="304" r:id="rId6"/>
    <p:sldId id="302" r:id="rId7"/>
    <p:sldId id="314" r:id="rId8"/>
    <p:sldId id="310" r:id="rId9"/>
    <p:sldId id="290" r:id="rId10"/>
    <p:sldId id="309" r:id="rId11"/>
    <p:sldId id="306" r:id="rId12"/>
    <p:sldId id="307" r:id="rId13"/>
    <p:sldId id="312" r:id="rId14"/>
    <p:sldId id="313" r:id="rId15"/>
    <p:sldId id="316" r:id="rId16"/>
    <p:sldId id="308" r:id="rId17"/>
    <p:sldId id="265" r:id="rId18"/>
    <p:sldId id="289" r:id="rId1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gvijay Gusain - EWI" initials="DE" lastIdx="26" clrIdx="0"/>
  <p:cmAuthor id="2" name="Caner Yağcı" initials="CY"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6D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94" autoAdjust="0"/>
    <p:restoredTop sz="96663" autoAdjust="0"/>
  </p:normalViewPr>
  <p:slideViewPr>
    <p:cSldViewPr snapToGrid="0" snapToObjects="1">
      <p:cViewPr varScale="1">
        <p:scale>
          <a:sx n="119" d="100"/>
          <a:sy n="119" d="100"/>
        </p:scale>
        <p:origin x="-744" y="-77"/>
      </p:cViewPr>
      <p:guideLst>
        <p:guide orient="horz" pos="162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ommentAuthors" Target="commentAuthors.xml"/></Relationships>
</file>

<file path=ppt/_rels/viewProps.xml.rels><?xml version="1.0" encoding="UTF-8" standalone="yes"?>
<Relationships xmlns="http://schemas.openxmlformats.org/package/2006/relationships"><Relationship Id="rId1"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AE3B3E-782A-9745-8E84-372F7B6771BF}" type="datetimeFigureOut">
              <a:rPr lang="en-US" smtClean="0"/>
              <a:t>5/20/2020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C171C0A-6FC9-E54E-92BE-11816E6C8A1A}" type="slidenum">
              <a:rPr lang="en-US" smtClean="0"/>
              <a:t>‹#›</a:t>
            </a:fld>
            <a:endParaRPr lang="en-US" dirty="0"/>
          </a:p>
        </p:txBody>
      </p:sp>
    </p:spTree>
    <p:extLst>
      <p:ext uri="{BB962C8B-B14F-4D97-AF65-F5344CB8AC3E}">
        <p14:creationId xmlns:p14="http://schemas.microsoft.com/office/powerpoint/2010/main" val="16406069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7E05D3-5C8E-4B9B-9D13-5A9224E48FE7}" type="datetimeFigureOut">
              <a:rPr lang="en-US" smtClean="0"/>
              <a:t>5/20/2020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8B0F4F-450C-43C8-BCB6-9D320F3DD463}" type="slidenum">
              <a:rPr lang="en-US" smtClean="0"/>
              <a:t>‹#›</a:t>
            </a:fld>
            <a:endParaRPr lang="en-US"/>
          </a:p>
        </p:txBody>
      </p:sp>
    </p:spTree>
    <p:extLst>
      <p:ext uri="{BB962C8B-B14F-4D97-AF65-F5344CB8AC3E}">
        <p14:creationId xmlns:p14="http://schemas.microsoft.com/office/powerpoint/2010/main" val="332623762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GB"/>
          </a:p>
        </p:txBody>
      </p:sp>
      <p:sp>
        <p:nvSpPr>
          <p:cNvPr id="4" name="Slayt Numarası Yer Tutucusu 3"/>
          <p:cNvSpPr>
            <a:spLocks noGrp="1"/>
          </p:cNvSpPr>
          <p:nvPr>
            <p:ph type="sldNum" sz="quarter" idx="10"/>
          </p:nvPr>
        </p:nvSpPr>
        <p:spPr/>
        <p:txBody>
          <a:bodyPr/>
          <a:lstStyle/>
          <a:p>
            <a:fld id="{AA8B0F4F-450C-43C8-BCB6-9D320F3DD463}" type="slidenum">
              <a:rPr lang="en-US" smtClean="0"/>
              <a:t>1</a:t>
            </a:fld>
            <a:endParaRPr lang="en-US"/>
          </a:p>
        </p:txBody>
      </p:sp>
    </p:spTree>
    <p:extLst>
      <p:ext uri="{BB962C8B-B14F-4D97-AF65-F5344CB8AC3E}">
        <p14:creationId xmlns:p14="http://schemas.microsoft.com/office/powerpoint/2010/main" val="661724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GB" dirty="0"/>
          </a:p>
        </p:txBody>
      </p:sp>
      <p:sp>
        <p:nvSpPr>
          <p:cNvPr id="4" name="Slayt Numarası Yer Tutucusu 3"/>
          <p:cNvSpPr>
            <a:spLocks noGrp="1"/>
          </p:cNvSpPr>
          <p:nvPr>
            <p:ph type="sldNum" sz="quarter" idx="10"/>
          </p:nvPr>
        </p:nvSpPr>
        <p:spPr/>
        <p:txBody>
          <a:bodyPr/>
          <a:lstStyle/>
          <a:p>
            <a:fld id="{AA8B0F4F-450C-43C8-BCB6-9D320F3DD463}" type="slidenum">
              <a:rPr lang="en-US" smtClean="0"/>
              <a:t>4</a:t>
            </a:fld>
            <a:endParaRPr lang="en-US"/>
          </a:p>
        </p:txBody>
      </p:sp>
    </p:spTree>
    <p:extLst>
      <p:ext uri="{BB962C8B-B14F-4D97-AF65-F5344CB8AC3E}">
        <p14:creationId xmlns:p14="http://schemas.microsoft.com/office/powerpoint/2010/main" val="315987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GB" dirty="0"/>
          </a:p>
        </p:txBody>
      </p:sp>
      <p:sp>
        <p:nvSpPr>
          <p:cNvPr id="4" name="Slayt Numarası Yer Tutucusu 3"/>
          <p:cNvSpPr>
            <a:spLocks noGrp="1"/>
          </p:cNvSpPr>
          <p:nvPr>
            <p:ph type="sldNum" sz="quarter" idx="10"/>
          </p:nvPr>
        </p:nvSpPr>
        <p:spPr/>
        <p:txBody>
          <a:bodyPr/>
          <a:lstStyle/>
          <a:p>
            <a:fld id="{AA8B0F4F-450C-43C8-BCB6-9D320F3DD463}" type="slidenum">
              <a:rPr lang="en-US" smtClean="0"/>
              <a:t>5</a:t>
            </a:fld>
            <a:endParaRPr lang="en-US"/>
          </a:p>
        </p:txBody>
      </p:sp>
    </p:spTree>
    <p:extLst>
      <p:ext uri="{BB962C8B-B14F-4D97-AF65-F5344CB8AC3E}">
        <p14:creationId xmlns:p14="http://schemas.microsoft.com/office/powerpoint/2010/main" val="204517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GB" dirty="0"/>
          </a:p>
        </p:txBody>
      </p:sp>
      <p:sp>
        <p:nvSpPr>
          <p:cNvPr id="4" name="Slayt Numarası Yer Tutucusu 3"/>
          <p:cNvSpPr>
            <a:spLocks noGrp="1"/>
          </p:cNvSpPr>
          <p:nvPr>
            <p:ph type="sldNum" sz="quarter" idx="10"/>
          </p:nvPr>
        </p:nvSpPr>
        <p:spPr/>
        <p:txBody>
          <a:bodyPr/>
          <a:lstStyle/>
          <a:p>
            <a:fld id="{AA8B0F4F-450C-43C8-BCB6-9D320F3DD463}" type="slidenum">
              <a:rPr lang="en-US" smtClean="0"/>
              <a:t>7</a:t>
            </a:fld>
            <a:endParaRPr lang="en-US"/>
          </a:p>
        </p:txBody>
      </p:sp>
    </p:spTree>
    <p:extLst>
      <p:ext uri="{BB962C8B-B14F-4D97-AF65-F5344CB8AC3E}">
        <p14:creationId xmlns:p14="http://schemas.microsoft.com/office/powerpoint/2010/main" val="315987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figure includes the </a:t>
            </a:r>
          </a:p>
          <a:p>
            <a:r>
              <a:rPr lang="en-US" dirty="0"/>
              <a:t>processes that allow for the storage and transport of electrical energy (Gray blocks)</a:t>
            </a:r>
          </a:p>
          <a:p>
            <a:endParaRPr lang="en-US" dirty="0"/>
          </a:p>
        </p:txBody>
      </p:sp>
      <p:sp>
        <p:nvSpPr>
          <p:cNvPr id="4" name="Slide Number Placeholder 3"/>
          <p:cNvSpPr>
            <a:spLocks noGrp="1"/>
          </p:cNvSpPr>
          <p:nvPr>
            <p:ph type="sldNum" sz="quarter" idx="5"/>
          </p:nvPr>
        </p:nvSpPr>
        <p:spPr/>
        <p:txBody>
          <a:bodyPr/>
          <a:lstStyle/>
          <a:p>
            <a:fld id="{AA8B0F4F-450C-43C8-BCB6-9D320F3DD463}" type="slidenum">
              <a:rPr lang="en-US" smtClean="0"/>
              <a:t>8</a:t>
            </a:fld>
            <a:endParaRPr lang="en-US"/>
          </a:p>
        </p:txBody>
      </p:sp>
    </p:spTree>
    <p:extLst>
      <p:ext uri="{BB962C8B-B14F-4D97-AF65-F5344CB8AC3E}">
        <p14:creationId xmlns:p14="http://schemas.microsoft.com/office/powerpoint/2010/main" val="3473844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02192" y="617247"/>
            <a:ext cx="7265534" cy="2229538"/>
          </a:xfrm>
        </p:spPr>
        <p:txBody>
          <a:bodyPr>
            <a:noAutofit/>
          </a:bodyPr>
          <a:lstStyle>
            <a:lvl1pPr algn="l">
              <a:defRPr sz="7200">
                <a:solidFill>
                  <a:srgbClr val="00A6D6"/>
                </a:solidFill>
                <a:latin typeface="Arial"/>
                <a:cs typeface="Arial"/>
              </a:defRPr>
            </a:lvl1pPr>
          </a:lstStyle>
          <a:p>
            <a:r>
              <a:rPr lang="en-US" dirty="0"/>
              <a:t>Click to edit Master title style</a:t>
            </a:r>
          </a:p>
        </p:txBody>
      </p:sp>
      <p:sp>
        <p:nvSpPr>
          <p:cNvPr id="3" name="Subtitle 2"/>
          <p:cNvSpPr>
            <a:spLocks noGrp="1"/>
          </p:cNvSpPr>
          <p:nvPr>
            <p:ph type="subTitle" idx="1"/>
          </p:nvPr>
        </p:nvSpPr>
        <p:spPr>
          <a:xfrm>
            <a:off x="1802192" y="3203297"/>
            <a:ext cx="7067378" cy="1025802"/>
          </a:xfrm>
        </p:spPr>
        <p:txBody>
          <a:bodyPr>
            <a:normAutofit/>
          </a:bodyPr>
          <a:lstStyle>
            <a:lvl1pPr marL="0" indent="0" algn="l">
              <a:buNone/>
              <a:defRPr sz="28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915834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874336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134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Picture Placeholder 9"/>
          <p:cNvSpPr>
            <a:spLocks noGrp="1"/>
          </p:cNvSpPr>
          <p:nvPr>
            <p:ph type="pic" sz="quarter" idx="11"/>
          </p:nvPr>
        </p:nvSpPr>
        <p:spPr>
          <a:xfrm>
            <a:off x="0" y="0"/>
            <a:ext cx="9144000" cy="5143500"/>
          </a:xfrm>
        </p:spPr>
        <p:txBody>
          <a:bodyPr/>
          <a:lstStyle/>
          <a:p>
            <a:endParaRPr lang="en-US" dirty="0"/>
          </a:p>
        </p:txBody>
      </p:sp>
      <p:pic>
        <p:nvPicPr>
          <p:cNvPr id="12" name="Afbeelding 2" descr="TUDelft_LogoZWART.eps"/>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99146" y="4663753"/>
            <a:ext cx="1104294" cy="323006"/>
          </a:xfrm>
          <a:prstGeom prst="rect">
            <a:avLst/>
          </a:prstGeom>
        </p:spPr>
      </p:pic>
      <p:sp>
        <p:nvSpPr>
          <p:cNvPr id="13" name="Slide Number Placeholder 5"/>
          <p:cNvSpPr txBox="1">
            <a:spLocks/>
          </p:cNvSpPr>
          <p:nvPr userDrawn="1"/>
        </p:nvSpPr>
        <p:spPr>
          <a:xfrm>
            <a:off x="6651560" y="4815702"/>
            <a:ext cx="2316370" cy="273844"/>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rgbClr val="00A6D6"/>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557312C-2AB5-4E4E-8F57-D0081D5FE9E6}" type="slidenum">
              <a:rPr lang="en-US" smtClean="0"/>
              <a:pPr/>
              <a:t>‹#›</a:t>
            </a:fld>
            <a:endParaRPr lang="en-US" dirty="0"/>
          </a:p>
        </p:txBody>
      </p:sp>
      <p:sp>
        <p:nvSpPr>
          <p:cNvPr id="3" name="TextBox 2"/>
          <p:cNvSpPr txBox="1"/>
          <p:nvPr userDrawn="1"/>
        </p:nvSpPr>
        <p:spPr>
          <a:xfrm>
            <a:off x="-3990281" y="418659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012058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endParaRPr lang="en-US" dirty="0"/>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A832CF66-B496-874C-8E08-71A5E0622B6E}" type="slidenum">
              <a:rPr lang="en-US" smtClean="0"/>
              <a:t>‹#›</a:t>
            </a:fld>
            <a:endParaRPr lang="en-US" dirty="0"/>
          </a:p>
        </p:txBody>
      </p:sp>
    </p:spTree>
    <p:extLst>
      <p:ext uri="{BB962C8B-B14F-4D97-AF65-F5344CB8AC3E}">
        <p14:creationId xmlns:p14="http://schemas.microsoft.com/office/powerpoint/2010/main" val="121253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1"/>
            <a:ext cx="9144000" cy="51434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Tree>
    <p:extLst>
      <p:ext uri="{BB962C8B-B14F-4D97-AF65-F5344CB8AC3E}">
        <p14:creationId xmlns:p14="http://schemas.microsoft.com/office/powerpoint/2010/main" val="17770509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emf"/><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image" Target="../media/image2.emf"/><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63106" y="205979"/>
            <a:ext cx="7106464"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763106" y="1200150"/>
            <a:ext cx="7106464" cy="34861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pic>
        <p:nvPicPr>
          <p:cNvPr id="8" name="Picture 3" descr="TU_P5#white.eps"/>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100264" y="4581184"/>
            <a:ext cx="1368883" cy="632424"/>
          </a:xfrm>
          <a:prstGeom prst="rect">
            <a:avLst/>
          </a:prstGeom>
        </p:spPr>
      </p:pic>
      <p:sp>
        <p:nvSpPr>
          <p:cNvPr id="10" name="Slide Number Placeholder 5"/>
          <p:cNvSpPr txBox="1">
            <a:spLocks/>
          </p:cNvSpPr>
          <p:nvPr userDrawn="1"/>
        </p:nvSpPr>
        <p:spPr>
          <a:xfrm>
            <a:off x="6651560" y="4815702"/>
            <a:ext cx="2316370" cy="273844"/>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rgbClr val="00A6D6"/>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557312C-2AB5-4E4E-8F57-D0081D5FE9E6}" type="slidenum">
              <a:rPr lang="en-US" sz="1400" smtClean="0"/>
              <a:pPr/>
              <a:t>‹#›</a:t>
            </a:fld>
            <a:endParaRPr lang="en-US" sz="1400" dirty="0"/>
          </a:p>
        </p:txBody>
      </p:sp>
      <p:sp>
        <p:nvSpPr>
          <p:cNvPr id="9" name="Rectangle 28"/>
          <p:cNvSpPr>
            <a:spLocks noChangeArrowheads="1"/>
          </p:cNvSpPr>
          <p:nvPr userDrawn="1"/>
        </p:nvSpPr>
        <p:spPr bwMode="auto">
          <a:xfrm>
            <a:off x="0" y="0"/>
            <a:ext cx="1576384" cy="5149008"/>
          </a:xfrm>
          <a:prstGeom prst="rect">
            <a:avLst/>
          </a:prstGeom>
          <a:solidFill>
            <a:srgbClr val="00A6D6"/>
          </a:solidFill>
          <a:ln w="9525">
            <a:noFill/>
            <a:miter lim="800000"/>
            <a:headEnd/>
            <a:tailEnd/>
          </a:ln>
        </p:spPr>
        <p:txBody>
          <a:bodyPr wrap="none" lIns="91436" tIns="45719" rIns="91436" bIns="45719" anchor="ctr"/>
          <a:lstStyle/>
          <a:p>
            <a:pPr algn="r"/>
            <a:endParaRPr lang="nl-NL" sz="2100">
              <a:latin typeface="Tahoma" pitchFamily="34" charset="0"/>
            </a:endParaRPr>
          </a:p>
        </p:txBody>
      </p:sp>
      <p:pic>
        <p:nvPicPr>
          <p:cNvPr id="11" name="Picture 3" descr="TU_P5#white.eps"/>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100264" y="4389330"/>
            <a:ext cx="1368883" cy="843232"/>
          </a:xfrm>
          <a:prstGeom prst="rect">
            <a:avLst/>
          </a:prstGeom>
        </p:spPr>
      </p:pic>
    </p:spTree>
    <p:extLst>
      <p:ext uri="{BB962C8B-B14F-4D97-AF65-F5344CB8AC3E}">
        <p14:creationId xmlns:p14="http://schemas.microsoft.com/office/powerpoint/2010/main" val="3480247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lvl1pPr algn="l" defTabSz="457200" rtl="0" eaLnBrk="1" latinLnBrk="0" hangingPunct="1">
        <a:spcBef>
          <a:spcPct val="0"/>
        </a:spcBef>
        <a:buNone/>
        <a:defRPr sz="3600" kern="1200">
          <a:solidFill>
            <a:srgbClr val="00A6D6"/>
          </a:solidFill>
          <a:latin typeface="Arial"/>
          <a:ea typeface="+mj-ea"/>
          <a:cs typeface="Arial"/>
        </a:defRPr>
      </a:lvl1pPr>
    </p:titleStyle>
    <p:bodyStyle>
      <a:lvl1pPr marL="342900" indent="-342900" algn="l" defTabSz="457200" rtl="0" eaLnBrk="1" latinLnBrk="0" hangingPunct="1">
        <a:spcBef>
          <a:spcPct val="20000"/>
        </a:spcBef>
        <a:buClr>
          <a:srgbClr val="00A6D6"/>
        </a:buClr>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72404" y="205979"/>
            <a:ext cx="7090513"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772404" y="1200150"/>
            <a:ext cx="7090513" cy="361555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9" name="Slide Number Placeholder 5"/>
          <p:cNvSpPr txBox="1">
            <a:spLocks/>
          </p:cNvSpPr>
          <p:nvPr userDrawn="1"/>
        </p:nvSpPr>
        <p:spPr>
          <a:xfrm>
            <a:off x="6651560" y="4815702"/>
            <a:ext cx="2316370" cy="273844"/>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rgbClr val="00A6D6"/>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557312C-2AB5-4E4E-8F57-D0081D5FE9E6}" type="slidenum">
              <a:rPr lang="en-US" sz="1400" smtClean="0"/>
              <a:pPr/>
              <a:t>‹#›</a:t>
            </a:fld>
            <a:endParaRPr lang="en-US" sz="1400" dirty="0"/>
          </a:p>
        </p:txBody>
      </p:sp>
      <p:pic>
        <p:nvPicPr>
          <p:cNvPr id="6" name="Afbeelding 8" descr="TUDelft_LogoZWART.eps"/>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208624" y="4515071"/>
            <a:ext cx="1104294" cy="430675"/>
          </a:xfrm>
          <a:prstGeom prst="rect">
            <a:avLst/>
          </a:prstGeom>
        </p:spPr>
      </p:pic>
    </p:spTree>
    <p:extLst>
      <p:ext uri="{BB962C8B-B14F-4D97-AF65-F5344CB8AC3E}">
        <p14:creationId xmlns:p14="http://schemas.microsoft.com/office/powerpoint/2010/main" val="13034420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9" r:id="rId3"/>
  </p:sldLayoutIdLst>
  <p:hf sldNum="0" hdr="0" ftr="0" dt="0"/>
  <p:txStyles>
    <p:titleStyle>
      <a:lvl1pPr algn="l" defTabSz="457200" rtl="0" eaLnBrk="1" latinLnBrk="0" hangingPunct="1">
        <a:spcBef>
          <a:spcPct val="0"/>
        </a:spcBef>
        <a:buNone/>
        <a:defRPr sz="3600" kern="1200">
          <a:solidFill>
            <a:srgbClr val="00A6D6"/>
          </a:solidFill>
          <a:latin typeface="Arial"/>
          <a:ea typeface="+mj-ea"/>
          <a:cs typeface="Arial"/>
        </a:defRPr>
      </a:lvl1pPr>
    </p:titleStyle>
    <p:bodyStyle>
      <a:lvl1pPr marL="342900" indent="-342900" algn="l" defTabSz="457200" rtl="0" eaLnBrk="1" latinLnBrk="0" hangingPunct="1">
        <a:spcBef>
          <a:spcPct val="20000"/>
        </a:spcBef>
        <a:buClr>
          <a:srgbClr val="00A6D6"/>
        </a:buClr>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doi.org/10.1109/PTC.2019.8810433" TargetMode="Externa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09530" y="76603"/>
            <a:ext cx="7269764" cy="1996037"/>
          </a:xfrm>
        </p:spPr>
        <p:txBody>
          <a:bodyPr>
            <a:normAutofit/>
          </a:bodyPr>
          <a:lstStyle/>
          <a:p>
            <a:r>
              <a:rPr lang="tr-TR" sz="3200" b="1" dirty="0"/>
              <a:t>Multi </a:t>
            </a:r>
            <a:r>
              <a:rPr lang="tr-TR" sz="3200" b="1" dirty="0" err="1"/>
              <a:t>Energy</a:t>
            </a:r>
            <a:r>
              <a:rPr lang="tr-TR" sz="3200" b="1" dirty="0"/>
              <a:t> </a:t>
            </a:r>
            <a:r>
              <a:rPr lang="tr-TR" sz="3200" b="1" dirty="0" err="1"/>
              <a:t>Systems</a:t>
            </a:r>
            <a:r>
              <a:rPr lang="tr-TR" sz="3200" b="1" dirty="0"/>
              <a:t> (MES)</a:t>
            </a:r>
            <a:r>
              <a:rPr lang="tr-TR" sz="3200" dirty="0"/>
              <a:t/>
            </a:r>
            <a:br>
              <a:rPr lang="tr-TR" sz="3200" dirty="0"/>
            </a:br>
            <a:r>
              <a:rPr lang="en-GB" sz="2200" dirty="0"/>
              <a:t>Investigating Hidden Flexibilities Provided by Power-to-X Converters Considering Grid Support Strategies</a:t>
            </a:r>
            <a:endParaRPr lang="en-US" sz="2200" dirty="0"/>
          </a:p>
        </p:txBody>
      </p:sp>
      <p:sp>
        <p:nvSpPr>
          <p:cNvPr id="3" name="Subtitle 2"/>
          <p:cNvSpPr>
            <a:spLocks noGrp="1"/>
          </p:cNvSpPr>
          <p:nvPr>
            <p:ph type="subTitle" idx="1"/>
          </p:nvPr>
        </p:nvSpPr>
        <p:spPr>
          <a:xfrm>
            <a:off x="1880240" y="2202180"/>
            <a:ext cx="5892160" cy="2350770"/>
          </a:xfrm>
        </p:spPr>
        <p:txBody>
          <a:bodyPr>
            <a:normAutofit/>
          </a:bodyPr>
          <a:lstStyle/>
          <a:p>
            <a:r>
              <a:rPr lang="tr-TR" sz="1400" b="1" dirty="0" err="1"/>
              <a:t>MSc</a:t>
            </a:r>
            <a:r>
              <a:rPr lang="tr-TR" sz="1400" b="1" dirty="0"/>
              <a:t>: </a:t>
            </a:r>
            <a:r>
              <a:rPr lang="tr-TR" sz="1400" dirty="0"/>
              <a:t>Bekir Caner </a:t>
            </a:r>
            <a:r>
              <a:rPr lang="tr-TR" sz="1400" dirty="0" err="1"/>
              <a:t>Yagci</a:t>
            </a:r>
            <a:r>
              <a:rPr lang="tr-TR" sz="1400" dirty="0"/>
              <a:t> (4857089)</a:t>
            </a:r>
          </a:p>
          <a:p>
            <a:r>
              <a:rPr lang="tr-TR" sz="1400" b="1" dirty="0" err="1"/>
              <a:t>PhD</a:t>
            </a:r>
            <a:r>
              <a:rPr lang="tr-TR" sz="1400" b="1" dirty="0"/>
              <a:t>: </a:t>
            </a:r>
            <a:r>
              <a:rPr lang="tr-TR" sz="1400" dirty="0" err="1"/>
              <a:t>Digvijay</a:t>
            </a:r>
            <a:r>
              <a:rPr lang="tr-TR" sz="1400" dirty="0"/>
              <a:t> </a:t>
            </a:r>
            <a:r>
              <a:rPr lang="tr-TR" sz="1400" dirty="0" err="1" smtClean="0"/>
              <a:t>Gusain</a:t>
            </a:r>
            <a:endParaRPr lang="tr-TR" sz="1400" b="1" dirty="0" smtClean="0"/>
          </a:p>
          <a:p>
            <a:r>
              <a:rPr lang="tr-TR" sz="1400" b="1" dirty="0" err="1" smtClean="0"/>
              <a:t>Supervisor</a:t>
            </a:r>
            <a:r>
              <a:rPr lang="tr-TR" sz="1400" b="1" dirty="0"/>
              <a:t>: </a:t>
            </a:r>
            <a:r>
              <a:rPr lang="tr-TR" sz="1400" dirty="0" err="1"/>
              <a:t>Asst</a:t>
            </a:r>
            <a:r>
              <a:rPr lang="tr-TR" sz="1400" dirty="0"/>
              <a:t>. Prof. </a:t>
            </a:r>
            <a:r>
              <a:rPr lang="tr-TR" sz="1400" dirty="0" err="1"/>
              <a:t>Milos</a:t>
            </a:r>
            <a:r>
              <a:rPr lang="tr-TR" sz="1400" dirty="0"/>
              <a:t> </a:t>
            </a:r>
            <a:r>
              <a:rPr lang="tr-TR" sz="1400" dirty="0" err="1"/>
              <a:t>Cvetkovic</a:t>
            </a:r>
            <a:endParaRPr lang="tr-TR" sz="1400" dirty="0"/>
          </a:p>
          <a:p>
            <a:endParaRPr lang="tr-TR" sz="2000" dirty="0"/>
          </a:p>
          <a:p>
            <a:endParaRPr lang="en-US" sz="2000" dirty="0"/>
          </a:p>
          <a:p>
            <a:r>
              <a:rPr lang="tr-TR" sz="1200" dirty="0" err="1"/>
              <a:t>Delft</a:t>
            </a:r>
            <a:r>
              <a:rPr lang="tr-TR" sz="1200" dirty="0"/>
              <a:t> </a:t>
            </a:r>
            <a:r>
              <a:rPr lang="tr-TR" sz="1200" dirty="0" err="1"/>
              <a:t>University</a:t>
            </a:r>
            <a:r>
              <a:rPr lang="tr-TR" sz="1200" dirty="0"/>
              <a:t> of </a:t>
            </a:r>
            <a:r>
              <a:rPr lang="tr-TR" sz="1200" dirty="0" err="1"/>
              <a:t>Technology</a:t>
            </a:r>
            <a:endParaRPr lang="tr-TR" sz="1200" dirty="0"/>
          </a:p>
          <a:p>
            <a:r>
              <a:rPr lang="en-US" sz="1200" dirty="0"/>
              <a:t>Faculty of Electrical Engineering, </a:t>
            </a:r>
          </a:p>
          <a:p>
            <a:r>
              <a:rPr lang="en-US" sz="1200" dirty="0"/>
              <a:t>Mathematics, and Computer Science</a:t>
            </a:r>
            <a:endParaRPr lang="tr-TR" sz="1200" dirty="0"/>
          </a:p>
        </p:txBody>
      </p:sp>
    </p:spTree>
    <p:extLst>
      <p:ext uri="{BB962C8B-B14F-4D97-AF65-F5344CB8AC3E}">
        <p14:creationId xmlns:p14="http://schemas.microsoft.com/office/powerpoint/2010/main" val="30879523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763106" y="0"/>
            <a:ext cx="6626514" cy="605790"/>
          </a:xfrm>
        </p:spPr>
        <p:txBody>
          <a:bodyPr>
            <a:normAutofit fontScale="90000"/>
          </a:bodyPr>
          <a:lstStyle/>
          <a:p>
            <a:r>
              <a:rPr lang="tr-TR" dirty="0" err="1"/>
              <a:t>Modelling</a:t>
            </a:r>
            <a:r>
              <a:rPr lang="tr-TR" dirty="0"/>
              <a:t> – </a:t>
            </a:r>
            <a:r>
              <a:rPr lang="tr-TR" dirty="0" smtClean="0"/>
              <a:t>P2G</a:t>
            </a:r>
            <a:endParaRPr lang="en-GB" dirty="0"/>
          </a:p>
        </p:txBody>
      </p:sp>
      <p:pic>
        <p:nvPicPr>
          <p:cNvPr id="2050" name="Picture 2" descr="C:\Users\Caner\Desktop\Multi-Energy-Systems-Thesis-Project\Mid-term Review\Figures\P2G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8851" y="605790"/>
            <a:ext cx="5888938" cy="2629163"/>
          </a:xfrm>
          <a:prstGeom prst="rect">
            <a:avLst/>
          </a:prstGeom>
          <a:noFill/>
          <a:extLst>
            <a:ext uri="{909E8E84-426E-40DD-AFC4-6F175D3DCCD1}">
              <a14:hiddenFill xmlns:a14="http://schemas.microsoft.com/office/drawing/2010/main">
                <a:solidFill>
                  <a:srgbClr val="FFFFFF"/>
                </a:solidFill>
              </a14:hiddenFill>
            </a:ext>
          </a:extLst>
        </p:spPr>
      </p:pic>
      <p:sp>
        <p:nvSpPr>
          <p:cNvPr id="6" name="Metin kutusu 5"/>
          <p:cNvSpPr txBox="1"/>
          <p:nvPr/>
        </p:nvSpPr>
        <p:spPr>
          <a:xfrm>
            <a:off x="1965960" y="3316481"/>
            <a:ext cx="6779623" cy="1569660"/>
          </a:xfrm>
          <a:prstGeom prst="rect">
            <a:avLst/>
          </a:prstGeom>
          <a:noFill/>
        </p:spPr>
        <p:txBody>
          <a:bodyPr wrap="square" rtlCol="0">
            <a:spAutoFit/>
          </a:bodyPr>
          <a:lstStyle/>
          <a:p>
            <a:pPr marL="285750" indent="-285750">
              <a:buFont typeface="Arial" panose="020B0604020202020204" pitchFamily="34" charset="0"/>
              <a:buChar char="•"/>
            </a:pPr>
            <a:r>
              <a:rPr lang="tr-TR" sz="1600" dirty="0" smtClean="0"/>
              <a:t>Storage,</a:t>
            </a:r>
            <a:r>
              <a:rPr lang="en-GB" sz="1600" dirty="0" smtClean="0"/>
              <a:t> </a:t>
            </a:r>
            <a:r>
              <a:rPr lang="tr-TR" sz="1600" dirty="0" err="1" smtClean="0"/>
              <a:t>calculates</a:t>
            </a:r>
            <a:r>
              <a:rPr lang="tr-TR" sz="1600" dirty="0" smtClean="0"/>
              <a:t> </a:t>
            </a:r>
            <a:r>
              <a:rPr lang="tr-TR" sz="1600" dirty="0" err="1" smtClean="0"/>
              <a:t>input</a:t>
            </a:r>
            <a:r>
              <a:rPr lang="tr-TR" sz="1600" dirty="0" smtClean="0"/>
              <a:t> </a:t>
            </a:r>
            <a:r>
              <a:rPr lang="tr-TR" sz="1600" dirty="0" err="1" smtClean="0"/>
              <a:t>hydrogen</a:t>
            </a:r>
            <a:r>
              <a:rPr lang="tr-TR" sz="1600" dirty="0" smtClean="0"/>
              <a:t> </a:t>
            </a:r>
            <a:r>
              <a:rPr lang="tr-TR" sz="1600" dirty="0" err="1" smtClean="0"/>
              <a:t>molar</a:t>
            </a:r>
            <a:r>
              <a:rPr lang="tr-TR" sz="1600" dirty="0" smtClean="0"/>
              <a:t> </a:t>
            </a:r>
            <a:r>
              <a:rPr lang="tr-TR" sz="1600" dirty="0" err="1" smtClean="0"/>
              <a:t>flow</a:t>
            </a:r>
            <a:r>
              <a:rPr lang="tr-TR" sz="1600" dirty="0" smtClean="0"/>
              <a:t> rate </a:t>
            </a:r>
            <a:r>
              <a:rPr lang="tr-TR" sz="1600" dirty="0" err="1" smtClean="0"/>
              <a:t>from</a:t>
            </a:r>
            <a:r>
              <a:rPr lang="tr-TR" sz="1600" dirty="0" smtClean="0"/>
              <a:t> </a:t>
            </a:r>
            <a:r>
              <a:rPr lang="tr-TR" sz="1600" dirty="0" err="1" smtClean="0"/>
              <a:t>demand</a:t>
            </a:r>
            <a:r>
              <a:rPr lang="tr-TR" sz="1600" dirty="0" smtClean="0"/>
              <a:t> </a:t>
            </a:r>
            <a:r>
              <a:rPr lang="tr-TR" sz="1600" dirty="0" err="1" smtClean="0"/>
              <a:t>flow</a:t>
            </a:r>
            <a:r>
              <a:rPr lang="tr-TR" sz="1600" dirty="0" smtClean="0"/>
              <a:t> rate </a:t>
            </a:r>
            <a:r>
              <a:rPr lang="tr-TR" sz="1600" dirty="0" err="1" smtClean="0"/>
              <a:t>and</a:t>
            </a:r>
            <a:r>
              <a:rPr lang="tr-TR" sz="1600" dirty="0" smtClean="0"/>
              <a:t> </a:t>
            </a:r>
            <a:r>
              <a:rPr lang="tr-TR" sz="1600" dirty="0" err="1" smtClean="0"/>
              <a:t>pressure</a:t>
            </a:r>
            <a:endParaRPr lang="tr-TR" sz="1600" dirty="0" smtClean="0"/>
          </a:p>
          <a:p>
            <a:pPr marL="285750" indent="-285750">
              <a:buFont typeface="Arial" panose="020B0604020202020204" pitchFamily="34" charset="0"/>
              <a:buChar char="•"/>
            </a:pPr>
            <a:endParaRPr lang="tr-TR" sz="1600" dirty="0" smtClean="0"/>
          </a:p>
          <a:p>
            <a:pPr marL="285750" indent="-285750">
              <a:buFont typeface="Arial" panose="020B0604020202020204" pitchFamily="34" charset="0"/>
              <a:buChar char="•"/>
            </a:pPr>
            <a:r>
              <a:rPr lang="tr-TR" sz="1600" dirty="0" err="1" smtClean="0"/>
              <a:t>Electrolyser</a:t>
            </a:r>
            <a:r>
              <a:rPr lang="tr-TR" sz="1600" dirty="0" smtClean="0"/>
              <a:t>,</a:t>
            </a:r>
            <a:r>
              <a:rPr lang="en-GB" sz="1600" dirty="0" smtClean="0"/>
              <a:t> calculate</a:t>
            </a:r>
            <a:r>
              <a:rPr lang="tr-TR" sz="1600" dirty="0" smtClean="0"/>
              <a:t>s</a:t>
            </a:r>
            <a:r>
              <a:rPr lang="en-GB" sz="1600" dirty="0" smtClean="0"/>
              <a:t> </a:t>
            </a:r>
            <a:r>
              <a:rPr lang="en-GB" sz="1600" dirty="0"/>
              <a:t>DC power </a:t>
            </a:r>
            <a:r>
              <a:rPr lang="en-GB" sz="1600" dirty="0" smtClean="0"/>
              <a:t>consumed</a:t>
            </a:r>
            <a:endParaRPr lang="tr-TR" sz="1600" dirty="0" smtClean="0"/>
          </a:p>
          <a:p>
            <a:pPr marL="285750" indent="-285750">
              <a:buFont typeface="Arial" panose="020B0604020202020204" pitchFamily="34" charset="0"/>
              <a:buChar char="•"/>
            </a:pPr>
            <a:endParaRPr lang="tr-TR" sz="1600" dirty="0" smtClean="0"/>
          </a:p>
          <a:p>
            <a:pPr marL="285750" indent="-285750">
              <a:buFont typeface="Arial" panose="020B0604020202020204" pitchFamily="34" charset="0"/>
              <a:buChar char="•"/>
            </a:pPr>
            <a:r>
              <a:rPr lang="tr-TR" sz="1600" dirty="0" err="1" smtClean="0"/>
              <a:t>StaticGenerator</a:t>
            </a:r>
            <a:r>
              <a:rPr lang="tr-TR" sz="1600" dirty="0" smtClean="0"/>
              <a:t>, </a:t>
            </a:r>
            <a:r>
              <a:rPr lang="tr-TR" sz="1600" dirty="0" err="1" smtClean="0"/>
              <a:t>provides</a:t>
            </a:r>
            <a:r>
              <a:rPr lang="tr-TR" sz="1600" dirty="0" smtClean="0"/>
              <a:t> </a:t>
            </a:r>
            <a:r>
              <a:rPr lang="tr-TR" sz="1600" dirty="0" err="1" smtClean="0"/>
              <a:t>interface</a:t>
            </a:r>
            <a:r>
              <a:rPr lang="tr-TR" sz="1600" dirty="0" smtClean="0"/>
              <a:t> </a:t>
            </a:r>
            <a:r>
              <a:rPr lang="tr-TR" sz="1600" dirty="0" err="1" smtClean="0"/>
              <a:t>and</a:t>
            </a:r>
            <a:r>
              <a:rPr lang="tr-TR" sz="1600" dirty="0" smtClean="0"/>
              <a:t> </a:t>
            </a:r>
            <a:r>
              <a:rPr lang="tr-TR" sz="1600" dirty="0" err="1" smtClean="0"/>
              <a:t>controls</a:t>
            </a:r>
            <a:r>
              <a:rPr lang="tr-TR" sz="1600" dirty="0" smtClean="0"/>
              <a:t> </a:t>
            </a:r>
            <a:r>
              <a:rPr lang="tr-TR" sz="1600" dirty="0" err="1" smtClean="0"/>
              <a:t>Qload</a:t>
            </a:r>
            <a:endParaRPr lang="en-GB" sz="1600" dirty="0"/>
          </a:p>
        </p:txBody>
      </p:sp>
    </p:spTree>
    <p:extLst>
      <p:ext uri="{BB962C8B-B14F-4D97-AF65-F5344CB8AC3E}">
        <p14:creationId xmlns:p14="http://schemas.microsoft.com/office/powerpoint/2010/main" val="902345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564879" y="0"/>
            <a:ext cx="7106464" cy="857250"/>
          </a:xfrm>
        </p:spPr>
        <p:txBody>
          <a:bodyPr>
            <a:normAutofit/>
          </a:bodyPr>
          <a:lstStyle/>
          <a:p>
            <a:r>
              <a:rPr lang="tr-TR" sz="3200" dirty="0" err="1"/>
              <a:t>Cases</a:t>
            </a:r>
            <a:endParaRPr lang="en-GB" sz="3200" dirty="0"/>
          </a:p>
        </p:txBody>
      </p:sp>
      <p:sp>
        <p:nvSpPr>
          <p:cNvPr id="5" name="Dikdörtgen 4"/>
          <p:cNvSpPr/>
          <p:nvPr/>
        </p:nvSpPr>
        <p:spPr>
          <a:xfrm>
            <a:off x="1625600" y="800965"/>
            <a:ext cx="7426960" cy="3108543"/>
          </a:xfrm>
          <a:prstGeom prst="rect">
            <a:avLst/>
          </a:prstGeom>
        </p:spPr>
        <p:txBody>
          <a:bodyPr wrap="square">
            <a:spAutoFit/>
          </a:bodyPr>
          <a:lstStyle/>
          <a:p>
            <a:pPr algn="just"/>
            <a:r>
              <a:rPr lang="en-GB" sz="1400" b="1" dirty="0"/>
              <a:t>First case</a:t>
            </a:r>
            <a:r>
              <a:rPr lang="tr-TR" sz="1400" b="1" dirty="0"/>
              <a:t>:</a:t>
            </a:r>
            <a:endParaRPr lang="en-GB" sz="1400" b="1" dirty="0"/>
          </a:p>
          <a:p>
            <a:pPr algn="just"/>
            <a:r>
              <a:rPr lang="en-GB" sz="1400" dirty="0"/>
              <a:t>To determine the holding duration for providing flexibility, plot the “active power demand/generation at bus3 vs. time” without any flexibility. Plot the same figure in all cases in order to investigate the effect of flexibility on active power balance</a:t>
            </a:r>
            <a:r>
              <a:rPr lang="en-GB" sz="1400" dirty="0" smtClean="0"/>
              <a:t>.</a:t>
            </a:r>
            <a:endParaRPr lang="tr-TR" sz="1400" dirty="0" smtClean="0"/>
          </a:p>
          <a:p>
            <a:pPr algn="just"/>
            <a:endParaRPr lang="en-GB" sz="1400" dirty="0"/>
          </a:p>
          <a:p>
            <a:pPr algn="just"/>
            <a:r>
              <a:rPr lang="en-GB" sz="1400" b="1" dirty="0"/>
              <a:t>Second case</a:t>
            </a:r>
            <a:r>
              <a:rPr lang="tr-TR" sz="1400" b="1" dirty="0" smtClean="0"/>
              <a:t>:</a:t>
            </a:r>
          </a:p>
          <a:p>
            <a:pPr algn="just"/>
            <a:r>
              <a:rPr lang="en-GB" sz="1400" dirty="0"/>
              <a:t>To investigate the hidden flexibilities, compare the amount of flexibility provided at nominal power set value for different Electrolyser models for same holding time decided in case 1. Do the same for heat pump model</a:t>
            </a:r>
            <a:r>
              <a:rPr lang="en-GB" sz="1400" dirty="0" smtClean="0"/>
              <a:t>.</a:t>
            </a:r>
            <a:endParaRPr lang="tr-TR" sz="1400" dirty="0" smtClean="0"/>
          </a:p>
          <a:p>
            <a:pPr algn="just"/>
            <a:endParaRPr lang="tr-TR" sz="1400" dirty="0" smtClean="0"/>
          </a:p>
          <a:p>
            <a:pPr algn="just"/>
            <a:r>
              <a:rPr lang="tr-TR" sz="1400" b="1" dirty="0" smtClean="0"/>
              <a:t>Third </a:t>
            </a:r>
            <a:r>
              <a:rPr lang="tr-TR" sz="1400" b="1" dirty="0" err="1" smtClean="0"/>
              <a:t>case</a:t>
            </a:r>
            <a:r>
              <a:rPr lang="tr-TR" sz="1400" b="1" dirty="0" smtClean="0"/>
              <a:t>:</a:t>
            </a:r>
          </a:p>
          <a:p>
            <a:pPr algn="just"/>
            <a:r>
              <a:rPr lang="en-GB" sz="1400" dirty="0"/>
              <a:t>To investigate the effect of hierarchical control on flexibility, </a:t>
            </a:r>
            <a:r>
              <a:rPr lang="en-GB" sz="1400" dirty="0" smtClean="0"/>
              <a:t>add</a:t>
            </a:r>
            <a:r>
              <a:rPr lang="tr-TR" sz="1400" dirty="0" smtClean="0"/>
              <a:t> </a:t>
            </a:r>
            <a:r>
              <a:rPr lang="tr-TR" sz="1400" dirty="0" err="1" smtClean="0"/>
              <a:t>community</a:t>
            </a:r>
            <a:r>
              <a:rPr lang="tr-TR" sz="1400" dirty="0" smtClean="0"/>
              <a:t> </a:t>
            </a:r>
            <a:r>
              <a:rPr lang="tr-TR" sz="1400" dirty="0" err="1" smtClean="0"/>
              <a:t>energy</a:t>
            </a:r>
            <a:r>
              <a:rPr lang="tr-TR" sz="1400" dirty="0" smtClean="0"/>
              <a:t> </a:t>
            </a:r>
            <a:r>
              <a:rPr lang="tr-TR" sz="1400" dirty="0" err="1" smtClean="0"/>
              <a:t>management</a:t>
            </a:r>
            <a:r>
              <a:rPr lang="tr-TR" sz="1400" dirty="0" smtClean="0"/>
              <a:t> </a:t>
            </a:r>
            <a:r>
              <a:rPr lang="tr-TR" sz="1400" dirty="0" err="1" smtClean="0"/>
              <a:t>system</a:t>
            </a:r>
            <a:r>
              <a:rPr lang="en-GB" sz="1400" dirty="0" smtClean="0"/>
              <a:t> </a:t>
            </a:r>
            <a:r>
              <a:rPr lang="en-GB" sz="1400" dirty="0"/>
              <a:t>to the combined (P2H &amp; P2G) system and measure the amount of flexibility for P2G &amp; P2H.</a:t>
            </a:r>
            <a:endParaRPr lang="en-GB" sz="1400" dirty="0"/>
          </a:p>
        </p:txBody>
      </p:sp>
    </p:spTree>
    <p:extLst>
      <p:ext uri="{BB962C8B-B14F-4D97-AF65-F5344CB8AC3E}">
        <p14:creationId xmlns:p14="http://schemas.microsoft.com/office/powerpoint/2010/main" val="13275552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571274" y="0"/>
            <a:ext cx="7106464" cy="857250"/>
          </a:xfrm>
        </p:spPr>
        <p:txBody>
          <a:bodyPr>
            <a:normAutofit/>
          </a:bodyPr>
          <a:lstStyle/>
          <a:p>
            <a:r>
              <a:rPr lang="tr-TR" dirty="0" err="1"/>
              <a:t>Initial</a:t>
            </a:r>
            <a:r>
              <a:rPr lang="tr-TR" dirty="0"/>
              <a:t> </a:t>
            </a:r>
            <a:r>
              <a:rPr lang="tr-TR" dirty="0" err="1" smtClean="0"/>
              <a:t>Results</a:t>
            </a:r>
            <a:r>
              <a:rPr lang="tr-TR" dirty="0" smtClean="0"/>
              <a:t> - WTG</a:t>
            </a:r>
            <a:endParaRPr lang="en-GB"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620866" y="1043180"/>
            <a:ext cx="7380894" cy="3156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Oval 2"/>
          <p:cNvSpPr/>
          <p:nvPr/>
        </p:nvSpPr>
        <p:spPr>
          <a:xfrm>
            <a:off x="6445561" y="1521869"/>
            <a:ext cx="338904" cy="581890"/>
          </a:xfrm>
          <a:prstGeom prst="ellipse">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 name="Oval 4"/>
          <p:cNvSpPr/>
          <p:nvPr/>
        </p:nvSpPr>
        <p:spPr>
          <a:xfrm>
            <a:off x="1632590" y="1463254"/>
            <a:ext cx="338904" cy="581890"/>
          </a:xfrm>
          <a:prstGeom prst="ellipse">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677870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763106" y="82154"/>
            <a:ext cx="7106464" cy="857250"/>
          </a:xfrm>
        </p:spPr>
        <p:txBody>
          <a:bodyPr>
            <a:normAutofit/>
          </a:bodyPr>
          <a:lstStyle/>
          <a:p>
            <a:r>
              <a:rPr lang="tr-TR" dirty="0" err="1"/>
              <a:t>Initial</a:t>
            </a:r>
            <a:r>
              <a:rPr lang="tr-TR" dirty="0"/>
              <a:t> </a:t>
            </a:r>
            <a:r>
              <a:rPr lang="tr-TR" dirty="0" err="1" smtClean="0"/>
              <a:t>Results</a:t>
            </a:r>
            <a:r>
              <a:rPr lang="tr-TR" dirty="0" smtClean="0"/>
              <a:t> – P2G</a:t>
            </a:r>
            <a:endParaRPr lang="en-GB"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38008" y="948259"/>
            <a:ext cx="6493192" cy="3577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Oval 2"/>
          <p:cNvSpPr/>
          <p:nvPr/>
        </p:nvSpPr>
        <p:spPr>
          <a:xfrm>
            <a:off x="4699888" y="3516923"/>
            <a:ext cx="338904" cy="319720"/>
          </a:xfrm>
          <a:prstGeom prst="ellipse">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044466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564879" y="11816"/>
            <a:ext cx="7106464" cy="857250"/>
          </a:xfrm>
        </p:spPr>
        <p:txBody>
          <a:bodyPr>
            <a:normAutofit/>
          </a:bodyPr>
          <a:lstStyle/>
          <a:p>
            <a:r>
              <a:rPr lang="tr-TR" dirty="0" err="1"/>
              <a:t>Initial</a:t>
            </a:r>
            <a:r>
              <a:rPr lang="tr-TR" dirty="0"/>
              <a:t> </a:t>
            </a:r>
            <a:r>
              <a:rPr lang="tr-TR" dirty="0" err="1" smtClean="0"/>
              <a:t>Results</a:t>
            </a:r>
            <a:r>
              <a:rPr lang="tr-TR" dirty="0" smtClean="0"/>
              <a:t> - </a:t>
            </a:r>
            <a:r>
              <a:rPr lang="tr-TR" dirty="0" err="1" smtClean="0"/>
              <a:t>Electrolyser</a:t>
            </a:r>
            <a:endParaRPr lang="en-GB" dirty="0"/>
          </a:p>
        </p:txBody>
      </p:sp>
      <p:pic>
        <p:nvPicPr>
          <p:cNvPr id="3074" name="Picture 2" descr="C:\Users\Caner\Desktop\Multi-Energy-Systems-Thesis-Project\Mid-term Review\Figures\electrolysermodel compa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9997" y="1086475"/>
            <a:ext cx="3403172" cy="3652738"/>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p:cNvSpPr/>
          <p:nvPr/>
        </p:nvSpPr>
        <p:spPr>
          <a:xfrm>
            <a:off x="3580867" y="3727938"/>
            <a:ext cx="422031" cy="268565"/>
          </a:xfrm>
          <a:prstGeom prst="ellipse">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664565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584063" y="0"/>
            <a:ext cx="7106464" cy="857250"/>
          </a:xfrm>
        </p:spPr>
        <p:txBody>
          <a:bodyPr>
            <a:normAutofit/>
          </a:bodyPr>
          <a:lstStyle/>
          <a:p>
            <a:r>
              <a:rPr lang="tr-TR" dirty="0" err="1" smtClean="0"/>
              <a:t>Future</a:t>
            </a:r>
            <a:r>
              <a:rPr lang="tr-TR" dirty="0" smtClean="0"/>
              <a:t> </a:t>
            </a:r>
            <a:r>
              <a:rPr lang="tr-TR" dirty="0" err="1" smtClean="0"/>
              <a:t>Plans</a:t>
            </a:r>
            <a:endParaRPr lang="en-GB" dirty="0"/>
          </a:p>
        </p:txBody>
      </p:sp>
      <p:sp>
        <p:nvSpPr>
          <p:cNvPr id="6" name="Metin kutusu 5"/>
          <p:cNvSpPr txBox="1"/>
          <p:nvPr/>
        </p:nvSpPr>
        <p:spPr>
          <a:xfrm>
            <a:off x="1667190" y="965555"/>
            <a:ext cx="7106464" cy="2585323"/>
          </a:xfrm>
          <a:prstGeom prst="rect">
            <a:avLst/>
          </a:prstGeom>
          <a:noFill/>
        </p:spPr>
        <p:txBody>
          <a:bodyPr wrap="square" rtlCol="0">
            <a:spAutoFit/>
          </a:bodyPr>
          <a:lstStyle/>
          <a:p>
            <a:pPr marL="342900" indent="-342900">
              <a:buFont typeface="+mj-lt"/>
              <a:buAutoNum type="arabicParenR"/>
            </a:pPr>
            <a:r>
              <a:rPr lang="en-GB" dirty="0"/>
              <a:t>Finalize PV </a:t>
            </a:r>
            <a:r>
              <a:rPr lang="en-GB" dirty="0" err="1"/>
              <a:t>farm.fmu</a:t>
            </a:r>
            <a:r>
              <a:rPr lang="en-GB" dirty="0"/>
              <a:t> and P2H.fmu models</a:t>
            </a:r>
            <a:br>
              <a:rPr lang="en-GB" dirty="0"/>
            </a:br>
            <a:r>
              <a:rPr lang="en-GB" dirty="0"/>
              <a:t> </a:t>
            </a:r>
          </a:p>
          <a:p>
            <a:pPr marL="342900" indent="-342900">
              <a:buFont typeface="+mj-lt"/>
              <a:buAutoNum type="arabicParenR"/>
            </a:pPr>
            <a:r>
              <a:rPr lang="en-GB" dirty="0"/>
              <a:t>Combine models in </a:t>
            </a:r>
            <a:r>
              <a:rPr lang="en-GB" dirty="0" err="1"/>
              <a:t>Energysim</a:t>
            </a:r>
            <a:r>
              <a:rPr lang="en-GB" dirty="0"/>
              <a:t> and create CEMS</a:t>
            </a:r>
            <a:br>
              <a:rPr lang="en-GB" dirty="0"/>
            </a:br>
            <a:endParaRPr lang="en-GB" dirty="0"/>
          </a:p>
          <a:p>
            <a:pPr marL="342900" indent="-342900">
              <a:buFont typeface="+mj-lt"/>
              <a:buAutoNum type="arabicParenR"/>
            </a:pPr>
            <a:r>
              <a:rPr lang="en-GB" dirty="0"/>
              <a:t>Create input datasets for demand</a:t>
            </a:r>
            <a:br>
              <a:rPr lang="en-GB" dirty="0"/>
            </a:br>
            <a:endParaRPr lang="en-GB" dirty="0"/>
          </a:p>
          <a:p>
            <a:pPr marL="342900" indent="-342900">
              <a:buFont typeface="+mj-lt"/>
              <a:buAutoNum type="arabicParenR"/>
            </a:pPr>
            <a:r>
              <a:rPr lang="en-GB" dirty="0" smtClean="0"/>
              <a:t>Add</a:t>
            </a:r>
            <a:r>
              <a:rPr lang="tr-TR" dirty="0" smtClean="0"/>
              <a:t> </a:t>
            </a:r>
            <a:r>
              <a:rPr lang="tr-TR" dirty="0" err="1" smtClean="0"/>
              <a:t>more</a:t>
            </a:r>
            <a:r>
              <a:rPr lang="en-GB" dirty="0" smtClean="0"/>
              <a:t> </a:t>
            </a:r>
            <a:r>
              <a:rPr lang="en-GB" dirty="0"/>
              <a:t>losses and ambient temperature connector “</a:t>
            </a:r>
            <a:r>
              <a:rPr lang="en-GB" dirty="0" err="1"/>
              <a:t>heatport</a:t>
            </a:r>
            <a:r>
              <a:rPr lang="en-GB" dirty="0"/>
              <a:t>”</a:t>
            </a:r>
            <a:br>
              <a:rPr lang="en-GB" dirty="0"/>
            </a:br>
            <a:endParaRPr lang="en-GB" dirty="0"/>
          </a:p>
          <a:p>
            <a:pPr marL="342900" indent="-342900">
              <a:buFont typeface="+mj-lt"/>
              <a:buAutoNum type="arabicParenR"/>
            </a:pPr>
            <a:r>
              <a:rPr lang="tr-TR" dirty="0" err="1" smtClean="0"/>
              <a:t>Improve</a:t>
            </a:r>
            <a:r>
              <a:rPr lang="tr-TR" dirty="0" smtClean="0"/>
              <a:t> </a:t>
            </a:r>
            <a:r>
              <a:rPr lang="tr-TR" dirty="0"/>
              <a:t>r</a:t>
            </a:r>
            <a:r>
              <a:rPr lang="en-GB" dirty="0" err="1" smtClean="0"/>
              <a:t>esolution</a:t>
            </a:r>
            <a:r>
              <a:rPr lang="en-GB" dirty="0" smtClean="0"/>
              <a:t> </a:t>
            </a:r>
            <a:r>
              <a:rPr lang="en-GB" dirty="0"/>
              <a:t>of weather data</a:t>
            </a:r>
          </a:p>
        </p:txBody>
      </p:sp>
    </p:spTree>
    <p:extLst>
      <p:ext uri="{BB962C8B-B14F-4D97-AF65-F5344CB8AC3E}">
        <p14:creationId xmlns:p14="http://schemas.microsoft.com/office/powerpoint/2010/main" val="21156065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229" y="256982"/>
            <a:ext cx="7090513" cy="857250"/>
          </a:xfrm>
        </p:spPr>
        <p:txBody>
          <a:bodyPr/>
          <a:lstStyle/>
          <a:p>
            <a:pPr algn="ctr"/>
            <a:r>
              <a:rPr lang="tr-TR" dirty="0" err="1"/>
              <a:t>References</a:t>
            </a:r>
            <a:endParaRPr lang="en-US" dirty="0"/>
          </a:p>
        </p:txBody>
      </p:sp>
      <p:sp>
        <p:nvSpPr>
          <p:cNvPr id="3" name="Content Placeholder 2"/>
          <p:cNvSpPr>
            <a:spLocks noGrp="1"/>
          </p:cNvSpPr>
          <p:nvPr>
            <p:ph idx="1"/>
          </p:nvPr>
        </p:nvSpPr>
        <p:spPr>
          <a:xfrm>
            <a:off x="937392" y="1008318"/>
            <a:ext cx="7709976" cy="3615551"/>
          </a:xfrm>
        </p:spPr>
        <p:txBody>
          <a:bodyPr>
            <a:normAutofit/>
          </a:bodyPr>
          <a:lstStyle/>
          <a:p>
            <a:pPr marL="0" indent="0" algn="just">
              <a:buNone/>
            </a:pPr>
            <a:r>
              <a:rPr lang="en-GB" sz="1200" dirty="0"/>
              <a:t>[1]	P. Schott, J. </a:t>
            </a:r>
            <a:r>
              <a:rPr lang="en-GB" sz="1200" dirty="0" err="1"/>
              <a:t>Sedlmeir</a:t>
            </a:r>
            <a:r>
              <a:rPr lang="en-GB" sz="1200" dirty="0"/>
              <a:t>, N. Strobel, T. Weber, G. </a:t>
            </a:r>
            <a:r>
              <a:rPr lang="en-GB" sz="1200" dirty="0" err="1"/>
              <a:t>Fridgen</a:t>
            </a:r>
            <a:r>
              <a:rPr lang="en-GB" sz="1200" dirty="0"/>
              <a:t>, and E. Abele, “A generic data model for </a:t>
            </a:r>
            <a:r>
              <a:rPr lang="tr-TR" sz="1200" dirty="0"/>
              <a:t>	</a:t>
            </a:r>
            <a:r>
              <a:rPr lang="en-GB" sz="1200" dirty="0"/>
              <a:t>describing flexibility in power markets,” Energies, vol. 12, no. 10, pp. 1–29, 2019</a:t>
            </a:r>
            <a:r>
              <a:rPr lang="en-GB" sz="1200" dirty="0" smtClean="0"/>
              <a:t>.</a:t>
            </a:r>
            <a:endParaRPr lang="tr-TR" sz="1200" dirty="0" smtClean="0"/>
          </a:p>
          <a:p>
            <a:pPr marL="0" indent="0" algn="just">
              <a:buNone/>
            </a:pPr>
            <a:endParaRPr lang="tr-TR" sz="1200" dirty="0" smtClean="0"/>
          </a:p>
          <a:p>
            <a:pPr marL="0" indent="0" algn="just">
              <a:buNone/>
            </a:pPr>
            <a:r>
              <a:rPr lang="en-US" sz="1200" dirty="0" smtClean="0"/>
              <a:t>[</a:t>
            </a:r>
            <a:r>
              <a:rPr lang="tr-TR" sz="1200" dirty="0" smtClean="0"/>
              <a:t>2</a:t>
            </a:r>
            <a:r>
              <a:rPr lang="en-US" sz="1200" dirty="0" smtClean="0"/>
              <a:t>]    </a:t>
            </a:r>
            <a:r>
              <a:rPr lang="en-US" sz="1200" dirty="0"/>
              <a:t>	P. D. Lund, J. Lindgren, J. </a:t>
            </a:r>
            <a:r>
              <a:rPr lang="en-US" sz="1200" dirty="0" err="1"/>
              <a:t>Mikkola</a:t>
            </a:r>
            <a:r>
              <a:rPr lang="en-US" sz="1200" dirty="0"/>
              <a:t>, and J. </a:t>
            </a:r>
            <a:r>
              <a:rPr lang="en-US" sz="1200" dirty="0" err="1"/>
              <a:t>Salpakari</a:t>
            </a:r>
            <a:r>
              <a:rPr lang="en-US" sz="1200" dirty="0"/>
              <a:t>, “Review of energy system flexibility measures to </a:t>
            </a:r>
            <a:r>
              <a:rPr lang="tr-TR" sz="1200" dirty="0" smtClean="0"/>
              <a:t>	</a:t>
            </a:r>
            <a:r>
              <a:rPr lang="en-US" sz="1200" dirty="0" smtClean="0"/>
              <a:t>enable </a:t>
            </a:r>
            <a:r>
              <a:rPr lang="en-US" sz="1200" dirty="0"/>
              <a:t>high levels of variable renewable electricity,” Renew. Sustain. Energy Rev., vol. 45, pp. 785–807, </a:t>
            </a:r>
            <a:r>
              <a:rPr lang="tr-TR" sz="1200" dirty="0" smtClean="0"/>
              <a:t>	</a:t>
            </a:r>
            <a:r>
              <a:rPr lang="en-US" sz="1200" dirty="0" smtClean="0"/>
              <a:t>2015.</a:t>
            </a:r>
            <a:endParaRPr lang="tr-TR" sz="1200" dirty="0" smtClean="0"/>
          </a:p>
          <a:p>
            <a:pPr marL="0" indent="0" algn="just">
              <a:buNone/>
            </a:pPr>
            <a:endParaRPr lang="tr-TR" sz="1200" dirty="0" smtClean="0"/>
          </a:p>
          <a:p>
            <a:pPr marL="0" indent="0" algn="just">
              <a:buNone/>
            </a:pPr>
            <a:r>
              <a:rPr lang="tr-TR" sz="1200" dirty="0" smtClean="0"/>
              <a:t>[3]	</a:t>
            </a:r>
            <a:r>
              <a:rPr lang="en-US" sz="1200" dirty="0" err="1" smtClean="0"/>
              <a:t>Gusain</a:t>
            </a:r>
            <a:r>
              <a:rPr lang="en-US" sz="1200" dirty="0"/>
              <a:t>, D, </a:t>
            </a:r>
            <a:r>
              <a:rPr lang="en-US" sz="1200" dirty="0" err="1"/>
              <a:t>Cvetković</a:t>
            </a:r>
            <a:r>
              <a:rPr lang="en-US" sz="1200" dirty="0"/>
              <a:t>, M &amp; </a:t>
            </a:r>
            <a:r>
              <a:rPr lang="en-US" sz="1200" dirty="0" err="1"/>
              <a:t>Palensky</a:t>
            </a:r>
            <a:r>
              <a:rPr lang="en-US" sz="1200" dirty="0"/>
              <a:t>, P 2019, Energy flexibility analysis using </a:t>
            </a:r>
            <a:r>
              <a:rPr lang="en-US" sz="1200" dirty="0" err="1"/>
              <a:t>FMUWorld</a:t>
            </a:r>
            <a:r>
              <a:rPr lang="en-US" sz="1200" dirty="0"/>
              <a:t>. in 2019 IEEE </a:t>
            </a:r>
            <a:r>
              <a:rPr lang="tr-TR" sz="1200" dirty="0" smtClean="0"/>
              <a:t>	</a:t>
            </a:r>
            <a:r>
              <a:rPr lang="en-US" sz="1200" dirty="0" smtClean="0"/>
              <a:t>Milan </a:t>
            </a:r>
            <a:r>
              <a:rPr lang="en-US" sz="1200" dirty="0" err="1"/>
              <a:t>PowerTech</a:t>
            </a:r>
            <a:r>
              <a:rPr lang="en-US" sz="1200" dirty="0"/>
              <a:t>., 8810433, IEEE, 2019 IEEE Milan </a:t>
            </a:r>
            <a:r>
              <a:rPr lang="en-US" sz="1200" dirty="0" err="1"/>
              <a:t>PowerTech</a:t>
            </a:r>
            <a:r>
              <a:rPr lang="en-US" sz="1200" dirty="0"/>
              <a:t>, </a:t>
            </a:r>
            <a:r>
              <a:rPr lang="en-US" sz="1200" dirty="0" err="1"/>
              <a:t>PowerTech</a:t>
            </a:r>
            <a:r>
              <a:rPr lang="en-US" sz="1200" dirty="0"/>
              <a:t> 2019, Milan, Italy, 23/06/19. </a:t>
            </a:r>
            <a:r>
              <a:rPr lang="tr-TR" sz="1200" dirty="0" smtClean="0"/>
              <a:t>	</a:t>
            </a:r>
            <a:r>
              <a:rPr lang="en-US" sz="1200" u="sng" dirty="0" smtClean="0">
                <a:hlinkClick r:id="rId2"/>
              </a:rPr>
              <a:t>https</a:t>
            </a:r>
            <a:r>
              <a:rPr lang="en-US" sz="1200" u="sng" dirty="0">
                <a:hlinkClick r:id="rId2"/>
              </a:rPr>
              <a:t>://</a:t>
            </a:r>
            <a:r>
              <a:rPr lang="en-US" sz="1200" u="sng" dirty="0" smtClean="0">
                <a:hlinkClick r:id="rId2"/>
              </a:rPr>
              <a:t>doi.org/10.1109/PTC.2019.8810433</a:t>
            </a:r>
            <a:endParaRPr lang="tr-TR" sz="1200" u="sng" dirty="0" smtClean="0"/>
          </a:p>
          <a:p>
            <a:pPr marL="0" indent="0" algn="just">
              <a:buNone/>
            </a:pPr>
            <a:endParaRPr lang="en-GB" sz="1200" dirty="0"/>
          </a:p>
          <a:p>
            <a:pPr marL="0" indent="0" algn="just">
              <a:buNone/>
            </a:pPr>
            <a:r>
              <a:rPr lang="en-GB" sz="1200" dirty="0" smtClean="0"/>
              <a:t>[</a:t>
            </a:r>
            <a:r>
              <a:rPr lang="tr-TR" sz="1200" dirty="0"/>
              <a:t>4</a:t>
            </a:r>
            <a:r>
              <a:rPr lang="en-GB" sz="1200" dirty="0" smtClean="0"/>
              <a:t>] </a:t>
            </a:r>
            <a:r>
              <a:rPr lang="en-GB" sz="1200" dirty="0"/>
              <a:t>	P. </a:t>
            </a:r>
            <a:r>
              <a:rPr lang="en-GB" sz="1200" dirty="0" err="1"/>
              <a:t>Dubucq</a:t>
            </a:r>
            <a:r>
              <a:rPr lang="en-GB" sz="1200" dirty="0"/>
              <a:t> and G. Ackermann, “Frequency control in coupled energy systems with high penetration of </a:t>
            </a:r>
            <a:r>
              <a:rPr lang="tr-TR" sz="1200" dirty="0" smtClean="0"/>
              <a:t>	</a:t>
            </a:r>
            <a:r>
              <a:rPr lang="en-GB" sz="1200" dirty="0" smtClean="0"/>
              <a:t>renewable </a:t>
            </a:r>
            <a:r>
              <a:rPr lang="en-GB" sz="1200" dirty="0"/>
              <a:t>energies,” 5th Int. Conf. Clean </a:t>
            </a:r>
            <a:r>
              <a:rPr lang="en-GB" sz="1200" dirty="0" err="1"/>
              <a:t>Electr</a:t>
            </a:r>
            <a:r>
              <a:rPr lang="en-GB" sz="1200" dirty="0"/>
              <a:t>. Power Renew. Energy </a:t>
            </a:r>
            <a:r>
              <a:rPr lang="en-GB" sz="1200" dirty="0" err="1"/>
              <a:t>Resour</a:t>
            </a:r>
            <a:r>
              <a:rPr lang="en-GB" sz="1200" dirty="0"/>
              <a:t>. Impact, ICCEP 2015, </a:t>
            </a:r>
            <a:r>
              <a:rPr lang="tr-TR" sz="1200" dirty="0" smtClean="0"/>
              <a:t>	</a:t>
            </a:r>
            <a:r>
              <a:rPr lang="en-GB" sz="1200" dirty="0" smtClean="0"/>
              <a:t>pp</a:t>
            </a:r>
            <a:r>
              <a:rPr lang="en-GB" sz="1200" dirty="0"/>
              <a:t>. 326–332, 2015</a:t>
            </a:r>
            <a:r>
              <a:rPr lang="en-GB" sz="1200" dirty="0" smtClean="0"/>
              <a:t>.</a:t>
            </a:r>
            <a:endParaRPr lang="tr-TR" sz="1200" dirty="0" smtClean="0"/>
          </a:p>
          <a:p>
            <a:pPr marL="0" indent="0" algn="just">
              <a:buNone/>
            </a:pPr>
            <a:endParaRPr lang="en-GB" sz="1200" dirty="0"/>
          </a:p>
          <a:p>
            <a:pPr marL="0" indent="0" algn="just">
              <a:buNone/>
            </a:pPr>
            <a:r>
              <a:rPr lang="en-US" sz="1200" dirty="0" smtClean="0"/>
              <a:t>[</a:t>
            </a:r>
            <a:r>
              <a:rPr lang="tr-TR" sz="1200" dirty="0"/>
              <a:t>5</a:t>
            </a:r>
            <a:r>
              <a:rPr lang="en-US" sz="1200" dirty="0" smtClean="0"/>
              <a:t>] </a:t>
            </a:r>
            <a:r>
              <a:rPr lang="en-US" sz="1200" dirty="0"/>
              <a:t>	C. Bode and G. Schmitz, “Dynamic simulation and comparison of different configurations for a coupled </a:t>
            </a:r>
            <a:r>
              <a:rPr lang="tr-TR" sz="1200" dirty="0" smtClean="0"/>
              <a:t>	</a:t>
            </a:r>
            <a:r>
              <a:rPr lang="en-US" sz="1200" dirty="0" smtClean="0"/>
              <a:t>energy </a:t>
            </a:r>
            <a:r>
              <a:rPr lang="en-US" sz="1200" dirty="0"/>
              <a:t>system with 100% renewables,” Energy Procedia, vol. 155, pp. 412–430, 2018.</a:t>
            </a:r>
            <a:endParaRPr lang="en-GB" sz="1200" dirty="0"/>
          </a:p>
          <a:p>
            <a:pPr marL="0" indent="0" algn="just">
              <a:buNone/>
            </a:pPr>
            <a:endParaRPr lang="tr-TR" sz="1200" dirty="0"/>
          </a:p>
        </p:txBody>
      </p:sp>
    </p:spTree>
    <p:extLst>
      <p:ext uri="{BB962C8B-B14F-4D97-AF65-F5344CB8AC3E}">
        <p14:creationId xmlns:p14="http://schemas.microsoft.com/office/powerpoint/2010/main" val="27394649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09530" y="51980"/>
            <a:ext cx="7269764" cy="1784147"/>
          </a:xfrm>
        </p:spPr>
        <p:txBody>
          <a:bodyPr>
            <a:normAutofit/>
          </a:bodyPr>
          <a:lstStyle/>
          <a:p>
            <a:r>
              <a:rPr lang="tr-TR" sz="2000" b="1" dirty="0"/>
              <a:t>Multi </a:t>
            </a:r>
            <a:r>
              <a:rPr lang="tr-TR" sz="2000" b="1" dirty="0" err="1"/>
              <a:t>Energy</a:t>
            </a:r>
            <a:r>
              <a:rPr lang="tr-TR" sz="2000" b="1" dirty="0"/>
              <a:t> </a:t>
            </a:r>
            <a:r>
              <a:rPr lang="tr-TR" sz="2000" b="1" dirty="0" err="1"/>
              <a:t>Systems</a:t>
            </a:r>
            <a:r>
              <a:rPr lang="tr-TR" sz="2000" b="1" dirty="0"/>
              <a:t> (MES)</a:t>
            </a:r>
            <a:r>
              <a:rPr lang="tr-TR" sz="2000" dirty="0"/>
              <a:t/>
            </a:r>
            <a:br>
              <a:rPr lang="tr-TR" sz="2000" dirty="0"/>
            </a:br>
            <a:r>
              <a:rPr lang="en-GB" sz="2000" dirty="0"/>
              <a:t>Investigating Hidden Flexibilities Provided by Power-to-X Converters Considering Grid Support Strategies</a:t>
            </a:r>
            <a:endParaRPr lang="en-US" sz="2000" dirty="0"/>
          </a:p>
        </p:txBody>
      </p:sp>
      <p:sp>
        <p:nvSpPr>
          <p:cNvPr id="3" name="Subtitle 2"/>
          <p:cNvSpPr>
            <a:spLocks noGrp="1"/>
          </p:cNvSpPr>
          <p:nvPr>
            <p:ph type="subTitle" idx="1"/>
          </p:nvPr>
        </p:nvSpPr>
        <p:spPr>
          <a:xfrm>
            <a:off x="1826675" y="2066324"/>
            <a:ext cx="6985154" cy="2396972"/>
          </a:xfrm>
        </p:spPr>
        <p:txBody>
          <a:bodyPr>
            <a:normAutofit fontScale="92500" lnSpcReduction="20000"/>
          </a:bodyPr>
          <a:lstStyle/>
          <a:p>
            <a:r>
              <a:rPr lang="tr-TR" sz="1500" b="1" dirty="0" err="1"/>
              <a:t>MSc</a:t>
            </a:r>
            <a:r>
              <a:rPr lang="tr-TR" sz="1500" b="1" dirty="0"/>
              <a:t>: </a:t>
            </a:r>
            <a:r>
              <a:rPr lang="tr-TR" sz="1500" dirty="0"/>
              <a:t>Bekir Caner </a:t>
            </a:r>
            <a:r>
              <a:rPr lang="tr-TR" sz="1500" dirty="0" err="1"/>
              <a:t>Yagci</a:t>
            </a:r>
            <a:r>
              <a:rPr lang="tr-TR" sz="1500" dirty="0"/>
              <a:t> (4857089)</a:t>
            </a:r>
          </a:p>
          <a:p>
            <a:r>
              <a:rPr lang="tr-TR" sz="1500" b="1" dirty="0" err="1"/>
              <a:t>PhD</a:t>
            </a:r>
            <a:r>
              <a:rPr lang="tr-TR" sz="1500" b="1" dirty="0"/>
              <a:t>: </a:t>
            </a:r>
            <a:r>
              <a:rPr lang="tr-TR" sz="1500" dirty="0" err="1"/>
              <a:t>Digvijay</a:t>
            </a:r>
            <a:r>
              <a:rPr lang="tr-TR" sz="1500" dirty="0"/>
              <a:t> </a:t>
            </a:r>
            <a:r>
              <a:rPr lang="tr-TR" sz="1500" dirty="0" err="1" smtClean="0"/>
              <a:t>Gusain</a:t>
            </a:r>
            <a:endParaRPr lang="tr-TR" sz="1500" b="1" dirty="0" smtClean="0"/>
          </a:p>
          <a:p>
            <a:r>
              <a:rPr lang="tr-TR" sz="1500" b="1" dirty="0" err="1" smtClean="0"/>
              <a:t>Supervisor</a:t>
            </a:r>
            <a:r>
              <a:rPr lang="tr-TR" sz="1500" b="1" dirty="0"/>
              <a:t>: </a:t>
            </a:r>
            <a:r>
              <a:rPr lang="tr-TR" sz="1500" dirty="0" err="1"/>
              <a:t>Asst</a:t>
            </a:r>
            <a:r>
              <a:rPr lang="tr-TR" sz="1500" dirty="0"/>
              <a:t>. Prof. </a:t>
            </a:r>
            <a:r>
              <a:rPr lang="tr-TR" sz="1500" dirty="0" err="1"/>
              <a:t>Milos</a:t>
            </a:r>
            <a:r>
              <a:rPr lang="tr-TR" sz="1500" dirty="0"/>
              <a:t> </a:t>
            </a:r>
            <a:r>
              <a:rPr lang="tr-TR" sz="1500" dirty="0" err="1"/>
              <a:t>Cvetkovic</a:t>
            </a:r>
            <a:endParaRPr lang="tr-TR" sz="1500" dirty="0"/>
          </a:p>
          <a:p>
            <a:endParaRPr lang="tr-TR" sz="1800" dirty="0"/>
          </a:p>
          <a:p>
            <a:endParaRPr lang="tr-TR" sz="1800" dirty="0"/>
          </a:p>
          <a:p>
            <a:endParaRPr lang="tr-TR" sz="1800" dirty="0"/>
          </a:p>
          <a:p>
            <a:r>
              <a:rPr lang="tr-TR" sz="1800" dirty="0"/>
              <a:t>E-mail: </a:t>
            </a:r>
            <a:r>
              <a:rPr lang="en-US" sz="1800" dirty="0">
                <a:solidFill>
                  <a:srgbClr val="0070C0"/>
                </a:solidFill>
              </a:rPr>
              <a:t>B.C.Yagci@student.tudelft.nl</a:t>
            </a:r>
            <a:endParaRPr lang="tr-TR" sz="1800" dirty="0">
              <a:solidFill>
                <a:srgbClr val="0070C0"/>
              </a:solidFill>
            </a:endParaRPr>
          </a:p>
          <a:p>
            <a:r>
              <a:rPr lang="tr-TR" sz="1800" dirty="0" err="1"/>
              <a:t>Version</a:t>
            </a:r>
            <a:r>
              <a:rPr lang="tr-TR" sz="1800" dirty="0"/>
              <a:t> Control: </a:t>
            </a:r>
            <a:r>
              <a:rPr lang="tr-TR" sz="1800" dirty="0">
                <a:solidFill>
                  <a:srgbClr val="0070C0"/>
                </a:solidFill>
              </a:rPr>
              <a:t>https://github.com/caneryagci/Multi-Energy-Systems-Thesis-Project.git</a:t>
            </a:r>
          </a:p>
        </p:txBody>
      </p:sp>
    </p:spTree>
    <p:extLst>
      <p:ext uri="{BB962C8B-B14F-4D97-AF65-F5344CB8AC3E}">
        <p14:creationId xmlns:p14="http://schemas.microsoft.com/office/powerpoint/2010/main" val="19823167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Content</a:t>
            </a:r>
            <a:endParaRPr lang="en-US" dirty="0"/>
          </a:p>
        </p:txBody>
      </p:sp>
      <p:sp>
        <p:nvSpPr>
          <p:cNvPr id="3" name="Content Placeholder 2"/>
          <p:cNvSpPr>
            <a:spLocks noGrp="1"/>
          </p:cNvSpPr>
          <p:nvPr>
            <p:ph idx="1"/>
          </p:nvPr>
        </p:nvSpPr>
        <p:spPr>
          <a:xfrm>
            <a:off x="1763106" y="941070"/>
            <a:ext cx="7106464" cy="3486122"/>
          </a:xfrm>
        </p:spPr>
        <p:txBody>
          <a:bodyPr/>
          <a:lstStyle/>
          <a:p>
            <a:endParaRPr lang="tr-TR" sz="2000" dirty="0"/>
          </a:p>
          <a:p>
            <a:endParaRPr lang="tr-TR" dirty="0"/>
          </a:p>
        </p:txBody>
      </p:sp>
      <p:sp>
        <p:nvSpPr>
          <p:cNvPr id="4" name="Metin kutusu 3"/>
          <p:cNvSpPr txBox="1"/>
          <p:nvPr/>
        </p:nvSpPr>
        <p:spPr>
          <a:xfrm>
            <a:off x="1648806" y="1142999"/>
            <a:ext cx="7380894" cy="3046988"/>
          </a:xfrm>
          <a:prstGeom prst="rect">
            <a:avLst/>
          </a:prstGeom>
          <a:noFill/>
        </p:spPr>
        <p:txBody>
          <a:bodyPr wrap="square" rtlCol="0" anchor="t">
            <a:spAutoFit/>
          </a:bodyPr>
          <a:lstStyle/>
          <a:p>
            <a:pPr marL="285750" indent="-285750">
              <a:buFont typeface="Arial" panose="020B0604020202020204" pitchFamily="34" charset="0"/>
              <a:buChar char="•"/>
            </a:pPr>
            <a:r>
              <a:rPr lang="tr-TR" sz="2400" dirty="0" err="1"/>
              <a:t>Research</a:t>
            </a:r>
            <a:r>
              <a:rPr lang="tr-TR" sz="2400" dirty="0">
                <a:solidFill>
                  <a:srgbClr val="C00000"/>
                </a:solidFill>
              </a:rPr>
              <a:t> </a:t>
            </a:r>
            <a:r>
              <a:rPr lang="tr-TR" sz="2400" dirty="0" smtClean="0"/>
              <a:t>Problem</a:t>
            </a:r>
          </a:p>
          <a:p>
            <a:pPr marL="285750" indent="-285750">
              <a:buFont typeface="Arial" panose="020B0604020202020204" pitchFamily="34" charset="0"/>
              <a:buChar char="•"/>
            </a:pPr>
            <a:r>
              <a:rPr lang="tr-TR" sz="2400" dirty="0" err="1" smtClean="0"/>
              <a:t>Flexibility</a:t>
            </a:r>
            <a:endParaRPr lang="tr-TR" sz="2400" dirty="0"/>
          </a:p>
          <a:p>
            <a:pPr marL="285750" indent="-285750">
              <a:buFont typeface="Arial" panose="020B0604020202020204" pitchFamily="34" charset="0"/>
              <a:buChar char="•"/>
            </a:pPr>
            <a:r>
              <a:rPr lang="tr-TR" sz="2400" dirty="0" err="1"/>
              <a:t>Research</a:t>
            </a:r>
            <a:r>
              <a:rPr lang="tr-TR" sz="2400" dirty="0"/>
              <a:t> </a:t>
            </a:r>
            <a:r>
              <a:rPr lang="tr-TR" sz="2400" dirty="0" err="1"/>
              <a:t>Questions</a:t>
            </a:r>
            <a:endParaRPr lang="tr-TR" sz="2400" dirty="0"/>
          </a:p>
          <a:p>
            <a:pPr marL="285750" indent="-285750">
              <a:buFont typeface="Arial" panose="020B0604020202020204" pitchFamily="34" charset="0"/>
              <a:buChar char="•"/>
            </a:pPr>
            <a:r>
              <a:rPr lang="tr-TR" sz="2400" dirty="0" err="1"/>
              <a:t>Methodology</a:t>
            </a:r>
            <a:endParaRPr lang="tr-TR" sz="2400" dirty="0"/>
          </a:p>
          <a:p>
            <a:pPr marL="285750" indent="-285750">
              <a:buFont typeface="Arial" panose="020B0604020202020204" pitchFamily="34" charset="0"/>
              <a:buChar char="•"/>
            </a:pPr>
            <a:r>
              <a:rPr lang="tr-TR" sz="2400" dirty="0" err="1"/>
              <a:t>Modelling</a:t>
            </a:r>
            <a:endParaRPr lang="tr-TR" sz="2400" dirty="0"/>
          </a:p>
          <a:p>
            <a:pPr marL="285750" indent="-285750">
              <a:buFont typeface="Arial" panose="020B0604020202020204" pitchFamily="34" charset="0"/>
              <a:buChar char="•"/>
            </a:pPr>
            <a:r>
              <a:rPr lang="tr-TR" sz="2400" dirty="0" err="1"/>
              <a:t>Cases</a:t>
            </a:r>
            <a:r>
              <a:rPr lang="tr-TR" sz="2400" dirty="0"/>
              <a:t> </a:t>
            </a:r>
            <a:r>
              <a:rPr lang="tr-TR" sz="2400" dirty="0" smtClean="0"/>
              <a:t>&amp; </a:t>
            </a:r>
            <a:r>
              <a:rPr lang="tr-TR" sz="2400" dirty="0" err="1" smtClean="0"/>
              <a:t>Initial</a:t>
            </a:r>
            <a:r>
              <a:rPr lang="tr-TR" sz="2400" dirty="0" smtClean="0"/>
              <a:t> </a:t>
            </a:r>
            <a:r>
              <a:rPr lang="tr-TR" sz="2400" dirty="0" err="1"/>
              <a:t>Results</a:t>
            </a:r>
            <a:endParaRPr lang="tr-TR" sz="2400" dirty="0"/>
          </a:p>
          <a:p>
            <a:pPr marL="285750" indent="-285750">
              <a:buFont typeface="Arial" panose="020B0604020202020204" pitchFamily="34" charset="0"/>
              <a:buChar char="•"/>
            </a:pPr>
            <a:r>
              <a:rPr lang="tr-TR" sz="2400" dirty="0" err="1" smtClean="0"/>
              <a:t>Future</a:t>
            </a:r>
            <a:r>
              <a:rPr lang="tr-TR" sz="2400" dirty="0" smtClean="0"/>
              <a:t> </a:t>
            </a:r>
            <a:r>
              <a:rPr lang="tr-TR" sz="2400" dirty="0" err="1" smtClean="0"/>
              <a:t>Plans</a:t>
            </a:r>
            <a:endParaRPr lang="tr-TR" sz="2400" dirty="0"/>
          </a:p>
          <a:p>
            <a:pPr marL="285750" indent="-285750">
              <a:buFont typeface="Arial" panose="020B0604020202020204" pitchFamily="34" charset="0"/>
              <a:buChar char="•"/>
            </a:pPr>
            <a:endParaRPr lang="en-GB" sz="2400" dirty="0"/>
          </a:p>
        </p:txBody>
      </p:sp>
    </p:spTree>
    <p:extLst>
      <p:ext uri="{BB962C8B-B14F-4D97-AF65-F5344CB8AC3E}">
        <p14:creationId xmlns:p14="http://schemas.microsoft.com/office/powerpoint/2010/main" val="15128235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B70FDB-9FF9-40F9-9D37-AA5EDF300501}"/>
              </a:ext>
            </a:extLst>
          </p:cNvPr>
          <p:cNvSpPr>
            <a:spLocks noGrp="1"/>
          </p:cNvSpPr>
          <p:nvPr>
            <p:ph type="title"/>
          </p:nvPr>
        </p:nvSpPr>
        <p:spPr>
          <a:xfrm>
            <a:off x="1603086" y="-22860"/>
            <a:ext cx="7106464" cy="857250"/>
          </a:xfrm>
        </p:spPr>
        <p:txBody>
          <a:bodyPr>
            <a:normAutofit/>
          </a:bodyPr>
          <a:lstStyle/>
          <a:p>
            <a:r>
              <a:rPr lang="tr-TR" dirty="0" err="1" smtClean="0"/>
              <a:t>Research</a:t>
            </a:r>
            <a:r>
              <a:rPr lang="tr-TR" dirty="0" smtClean="0"/>
              <a:t> Problem</a:t>
            </a:r>
            <a:endParaRPr lang="en-US" dirty="0"/>
          </a:p>
        </p:txBody>
      </p:sp>
      <p:sp>
        <p:nvSpPr>
          <p:cNvPr id="4" name="Metin kutusu 3"/>
          <p:cNvSpPr txBox="1"/>
          <p:nvPr/>
        </p:nvSpPr>
        <p:spPr>
          <a:xfrm>
            <a:off x="1763106" y="760139"/>
            <a:ext cx="7198014" cy="4247317"/>
          </a:xfrm>
          <a:prstGeom prst="rect">
            <a:avLst/>
          </a:prstGeom>
          <a:noFill/>
        </p:spPr>
        <p:txBody>
          <a:bodyPr wrap="square" rtlCol="0">
            <a:spAutoFit/>
          </a:bodyPr>
          <a:lstStyle/>
          <a:p>
            <a:pPr marL="285750" indent="-285750">
              <a:buFont typeface="Arial" panose="020B0604020202020204" pitchFamily="34" charset="0"/>
              <a:buChar char="•"/>
            </a:pPr>
            <a:r>
              <a:rPr lang="en-GB" dirty="0"/>
              <a:t>With increasing share of renewable </a:t>
            </a:r>
            <a:r>
              <a:rPr lang="en-GB" dirty="0" smtClean="0"/>
              <a:t>energy, </a:t>
            </a:r>
            <a:r>
              <a:rPr lang="tr-TR" dirty="0" err="1" smtClean="0"/>
              <a:t>power</a:t>
            </a:r>
            <a:r>
              <a:rPr lang="tr-TR" dirty="0" smtClean="0"/>
              <a:t> </a:t>
            </a:r>
            <a:r>
              <a:rPr lang="tr-TR" dirty="0" err="1" smtClean="0"/>
              <a:t>balance</a:t>
            </a:r>
            <a:r>
              <a:rPr lang="en-GB" dirty="0" smtClean="0"/>
              <a:t> became </a:t>
            </a:r>
            <a:r>
              <a:rPr lang="en-GB" dirty="0"/>
              <a:t>more </a:t>
            </a:r>
            <a:r>
              <a:rPr lang="en-GB" dirty="0" smtClean="0"/>
              <a:t>challenging</a:t>
            </a:r>
            <a:r>
              <a:rPr lang="tr-TR" dirty="0" smtClean="0"/>
              <a:t> </a:t>
            </a:r>
            <a:r>
              <a:rPr lang="tr-TR" dirty="0" err="1" smtClean="0"/>
              <a:t>for</a:t>
            </a:r>
            <a:r>
              <a:rPr lang="tr-TR" dirty="0" smtClean="0"/>
              <a:t> </a:t>
            </a:r>
            <a:r>
              <a:rPr lang="tr-TR" dirty="0" err="1" smtClean="0"/>
              <a:t>grid</a:t>
            </a:r>
            <a:r>
              <a:rPr lang="tr-TR" dirty="0" smtClean="0"/>
              <a:t> </a:t>
            </a:r>
            <a:r>
              <a:rPr lang="tr-TR" dirty="0" err="1" smtClean="0"/>
              <a:t>operators</a:t>
            </a:r>
            <a:r>
              <a:rPr lang="tr-TR" dirty="0"/>
              <a:t/>
            </a:r>
            <a:br>
              <a:rPr lang="tr-TR" dirty="0"/>
            </a:br>
            <a:endParaRPr lang="tr-TR" dirty="0"/>
          </a:p>
          <a:p>
            <a:pPr marL="285750" indent="-285750">
              <a:buFont typeface="Arial" panose="020B0604020202020204" pitchFamily="34" charset="0"/>
              <a:buChar char="•"/>
            </a:pPr>
            <a:r>
              <a:rPr lang="en-GB" dirty="0"/>
              <a:t>Due to </a:t>
            </a:r>
            <a:r>
              <a:rPr lang="en-GB" dirty="0" smtClean="0"/>
              <a:t>approximations </a:t>
            </a:r>
            <a:r>
              <a:rPr lang="en-GB" dirty="0"/>
              <a:t>made in model </a:t>
            </a:r>
            <a:r>
              <a:rPr lang="en-GB" dirty="0" smtClean="0"/>
              <a:t>formulations,</a:t>
            </a:r>
            <a:r>
              <a:rPr lang="tr-TR" dirty="0" smtClean="0"/>
              <a:t> </a:t>
            </a:r>
            <a:r>
              <a:rPr lang="en-GB" dirty="0" smtClean="0"/>
              <a:t>flexibilities </a:t>
            </a:r>
            <a:r>
              <a:rPr lang="en-GB" dirty="0"/>
              <a:t>provided by MES </a:t>
            </a:r>
            <a:r>
              <a:rPr lang="en-GB" dirty="0" smtClean="0"/>
              <a:t>components to </a:t>
            </a:r>
            <a:r>
              <a:rPr lang="en-GB" dirty="0"/>
              <a:t>network can be concealed in the simulation </a:t>
            </a:r>
            <a:r>
              <a:rPr lang="en-GB" dirty="0" smtClean="0"/>
              <a:t>results</a:t>
            </a:r>
            <a:r>
              <a:rPr lang="tr-TR" dirty="0" smtClean="0"/>
              <a:t> (</a:t>
            </a:r>
            <a:r>
              <a:rPr lang="tr-TR" dirty="0" err="1"/>
              <a:t>h</a:t>
            </a:r>
            <a:r>
              <a:rPr lang="tr-TR" dirty="0" err="1" smtClean="0"/>
              <a:t>idden</a:t>
            </a:r>
            <a:r>
              <a:rPr lang="tr-TR" dirty="0" smtClean="0"/>
              <a:t> </a:t>
            </a:r>
            <a:r>
              <a:rPr lang="tr-TR" dirty="0" err="1" smtClean="0"/>
              <a:t>flexibility</a:t>
            </a:r>
            <a:r>
              <a:rPr lang="tr-TR" dirty="0" smtClean="0"/>
              <a:t>)</a:t>
            </a:r>
          </a:p>
          <a:p>
            <a:pPr marL="285750" indent="-285750">
              <a:buFont typeface="Arial" panose="020B0604020202020204" pitchFamily="34" charset="0"/>
              <a:buChar char="•"/>
            </a:pPr>
            <a:endParaRPr lang="tr-TR" dirty="0" smtClean="0"/>
          </a:p>
          <a:p>
            <a:pPr marL="285750" indent="-285750">
              <a:buFont typeface="Arial" panose="020B0604020202020204" pitchFamily="34" charset="0"/>
              <a:buChar char="•"/>
            </a:pPr>
            <a:r>
              <a:rPr lang="en-GB" dirty="0" smtClean="0"/>
              <a:t>Inaccurate </a:t>
            </a:r>
            <a:r>
              <a:rPr lang="en-GB" dirty="0"/>
              <a:t>flexibility analysis of P2X may lead to increased transmission losses, higher operational cost or misinterpretation of MES capacity. </a:t>
            </a:r>
            <a:endParaRPr lang="tr-TR" dirty="0" smtClean="0"/>
          </a:p>
          <a:p>
            <a:pPr marL="285750" indent="-285750">
              <a:buFont typeface="Arial" panose="020B0604020202020204" pitchFamily="34" charset="0"/>
              <a:buChar char="•"/>
            </a:pPr>
            <a:endParaRPr lang="tr-TR" dirty="0" smtClean="0"/>
          </a:p>
          <a:p>
            <a:pPr marL="285750" indent="-285750">
              <a:buFont typeface="Arial" panose="020B0604020202020204" pitchFamily="34" charset="0"/>
              <a:buChar char="•"/>
            </a:pPr>
            <a:r>
              <a:rPr lang="tr-TR" dirty="0" err="1" smtClean="0"/>
              <a:t>Existing</a:t>
            </a:r>
            <a:r>
              <a:rPr lang="tr-TR" dirty="0" smtClean="0"/>
              <a:t> </a:t>
            </a:r>
            <a:r>
              <a:rPr lang="tr-TR" dirty="0" err="1" smtClean="0"/>
              <a:t>hierarchical</a:t>
            </a:r>
            <a:r>
              <a:rPr lang="tr-TR" dirty="0" smtClean="0"/>
              <a:t> </a:t>
            </a:r>
            <a:r>
              <a:rPr lang="tr-TR" dirty="0" err="1" smtClean="0"/>
              <a:t>management</a:t>
            </a:r>
            <a:r>
              <a:rPr lang="tr-TR" dirty="0" smtClean="0"/>
              <a:t> of MES </a:t>
            </a:r>
            <a:r>
              <a:rPr lang="tr-TR" dirty="0" err="1" smtClean="0"/>
              <a:t>models</a:t>
            </a:r>
            <a:r>
              <a:rPr lang="tr-TR" dirty="0" smtClean="0"/>
              <a:t> not </a:t>
            </a:r>
            <a:r>
              <a:rPr lang="tr-TR" dirty="0" err="1" smtClean="0"/>
              <a:t>considers</a:t>
            </a:r>
            <a:r>
              <a:rPr lang="tr-TR" dirty="0" smtClean="0"/>
              <a:t> </a:t>
            </a:r>
            <a:r>
              <a:rPr lang="tr-TR" dirty="0" err="1" smtClean="0"/>
              <a:t>operational</a:t>
            </a:r>
            <a:r>
              <a:rPr lang="tr-TR" dirty="0" smtClean="0"/>
              <a:t> </a:t>
            </a:r>
            <a:r>
              <a:rPr lang="tr-TR" dirty="0" err="1" smtClean="0"/>
              <a:t>cost</a:t>
            </a:r>
            <a:r>
              <a:rPr lang="tr-TR" dirty="0" smtClean="0"/>
              <a:t> of </a:t>
            </a:r>
            <a:r>
              <a:rPr lang="tr-TR" dirty="0" err="1" smtClean="0"/>
              <a:t>production</a:t>
            </a:r>
            <a:r>
              <a:rPr lang="tr-TR" dirty="0" smtClean="0"/>
              <a:t>. </a:t>
            </a:r>
            <a:r>
              <a:rPr lang="tr-TR" dirty="0" err="1" smtClean="0"/>
              <a:t>This</a:t>
            </a:r>
            <a:r>
              <a:rPr lang="tr-TR" dirty="0" smtClean="0"/>
              <a:t> </a:t>
            </a:r>
            <a:r>
              <a:rPr lang="tr-TR" dirty="0" err="1" smtClean="0"/>
              <a:t>results</a:t>
            </a:r>
            <a:r>
              <a:rPr lang="tr-TR" dirty="0" smtClean="0"/>
              <a:t> </a:t>
            </a:r>
            <a:r>
              <a:rPr lang="tr-TR" dirty="0" err="1" smtClean="0"/>
              <a:t>with</a:t>
            </a:r>
            <a:r>
              <a:rPr lang="tr-TR" dirty="0" smtClean="0"/>
              <a:t>  </a:t>
            </a:r>
            <a:r>
              <a:rPr lang="tr-TR" dirty="0" err="1" smtClean="0"/>
              <a:t>unnecessary</a:t>
            </a:r>
            <a:r>
              <a:rPr lang="tr-TR" dirty="0" smtClean="0"/>
              <a:t> </a:t>
            </a:r>
            <a:r>
              <a:rPr lang="tr-TR" dirty="0" err="1" smtClean="0"/>
              <a:t>trading</a:t>
            </a:r>
            <a:r>
              <a:rPr lang="tr-TR" dirty="0" smtClean="0"/>
              <a:t> of </a:t>
            </a:r>
            <a:r>
              <a:rPr lang="tr-TR" dirty="0" err="1" smtClean="0"/>
              <a:t>electricity</a:t>
            </a:r>
            <a:r>
              <a:rPr lang="tr-TR" dirty="0" smtClean="0"/>
              <a:t> </a:t>
            </a:r>
            <a:r>
              <a:rPr lang="tr-TR" dirty="0" err="1" smtClean="0"/>
              <a:t>and</a:t>
            </a:r>
            <a:r>
              <a:rPr lang="tr-TR" dirty="0" smtClean="0"/>
              <a:t> </a:t>
            </a:r>
            <a:r>
              <a:rPr lang="tr-TR" dirty="0" err="1" smtClean="0"/>
              <a:t>increse</a:t>
            </a:r>
            <a:r>
              <a:rPr lang="tr-TR" dirty="0" smtClean="0"/>
              <a:t> in </a:t>
            </a:r>
            <a:r>
              <a:rPr lang="tr-TR" dirty="0" err="1" smtClean="0"/>
              <a:t>operational</a:t>
            </a:r>
            <a:r>
              <a:rPr lang="tr-TR" dirty="0" smtClean="0"/>
              <a:t> </a:t>
            </a:r>
            <a:r>
              <a:rPr lang="tr-TR" dirty="0" err="1" smtClean="0"/>
              <a:t>cost</a:t>
            </a:r>
            <a:r>
              <a:rPr lang="tr-TR" dirty="0"/>
              <a:t>.</a:t>
            </a:r>
            <a:r>
              <a:rPr lang="tr-TR" dirty="0"/>
              <a:t/>
            </a:r>
            <a:br>
              <a:rPr lang="tr-TR" dirty="0"/>
            </a:br>
            <a:endParaRPr lang="tr-TR" dirty="0"/>
          </a:p>
        </p:txBody>
      </p:sp>
    </p:spTree>
    <p:extLst>
      <p:ext uri="{BB962C8B-B14F-4D97-AF65-F5344CB8AC3E}">
        <p14:creationId xmlns:p14="http://schemas.microsoft.com/office/powerpoint/2010/main" val="25867579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763106" y="985520"/>
            <a:ext cx="6852574" cy="3700752"/>
          </a:xfrm>
        </p:spPr>
        <p:txBody>
          <a:bodyPr>
            <a:normAutofit/>
          </a:bodyPr>
          <a:lstStyle/>
          <a:p>
            <a:pPr marL="0" indent="0" algn="ctr">
              <a:buNone/>
            </a:pPr>
            <a:r>
              <a:rPr lang="en-US" sz="2000" dirty="0" smtClean="0"/>
              <a:t>”</a:t>
            </a:r>
            <a:r>
              <a:rPr lang="en-GB" sz="2000" i="1" dirty="0" smtClean="0"/>
              <a:t>In </a:t>
            </a:r>
            <a:r>
              <a:rPr lang="en-GB" sz="2000" i="1" dirty="0"/>
              <a:t>this project, flexibility defined as the amount of consumed energy that is provided by changing the consumed power state of P2X by controlling the output product flow rates</a:t>
            </a:r>
            <a:r>
              <a:rPr lang="en-GB" sz="2000" i="1" dirty="0" smtClean="0"/>
              <a:t>.</a:t>
            </a:r>
            <a:r>
              <a:rPr lang="en-US" sz="2000" dirty="0" smtClean="0"/>
              <a:t>”</a:t>
            </a:r>
            <a:endParaRPr lang="tr-TR" sz="2000" dirty="0" smtClean="0"/>
          </a:p>
          <a:p>
            <a:pPr marL="0" indent="0" algn="ctr">
              <a:buNone/>
            </a:pPr>
            <a:endParaRPr lang="tr-TR" sz="2000" i="1" dirty="0" smtClean="0"/>
          </a:p>
          <a:p>
            <a:pPr marL="0" indent="0" algn="ctr">
              <a:buNone/>
            </a:pPr>
            <a:r>
              <a:rPr lang="en-US" sz="2000" dirty="0" smtClean="0"/>
              <a:t>”</a:t>
            </a:r>
            <a:r>
              <a:rPr lang="en-GB" sz="2000" i="1" dirty="0"/>
              <a:t> Changing the storage tank set values, when the flexibility is “on”, will accelerate the electrical power consumption of P2G and P2H </a:t>
            </a:r>
            <a:r>
              <a:rPr lang="en-GB" sz="2000" i="1" dirty="0" smtClean="0"/>
              <a:t>to </a:t>
            </a:r>
            <a:r>
              <a:rPr lang="en-GB" sz="2000" i="1" dirty="0"/>
              <a:t>nominal values or to a specific power state coming from CEMS.</a:t>
            </a:r>
            <a:r>
              <a:rPr lang="en-US" sz="2000" dirty="0" smtClean="0"/>
              <a:t>”</a:t>
            </a:r>
            <a:endParaRPr lang="tr-TR" sz="2000" i="1" dirty="0"/>
          </a:p>
        </p:txBody>
      </p:sp>
      <p:sp>
        <p:nvSpPr>
          <p:cNvPr id="5" name="Title 1">
            <a:extLst>
              <a:ext uri="{FF2B5EF4-FFF2-40B4-BE49-F238E27FC236}">
                <a16:creationId xmlns:a16="http://schemas.microsoft.com/office/drawing/2014/main" xmlns="" id="{71364BAC-A414-45C3-BE6E-5D7FE0719C1A}"/>
              </a:ext>
            </a:extLst>
          </p:cNvPr>
          <p:cNvSpPr txBox="1">
            <a:spLocks/>
          </p:cNvSpPr>
          <p:nvPr/>
        </p:nvSpPr>
        <p:spPr>
          <a:xfrm>
            <a:off x="1641186" y="0"/>
            <a:ext cx="7380894" cy="85725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kern="1200">
                <a:solidFill>
                  <a:srgbClr val="00A6D6"/>
                </a:solidFill>
                <a:latin typeface="Arial"/>
                <a:ea typeface="+mj-ea"/>
                <a:cs typeface="Arial"/>
              </a:defRPr>
            </a:lvl1pPr>
          </a:lstStyle>
          <a:p>
            <a:r>
              <a:rPr lang="tr-TR" dirty="0" err="1" smtClean="0"/>
              <a:t>Flexibility</a:t>
            </a:r>
            <a:endParaRPr lang="en-US" dirty="0"/>
          </a:p>
        </p:txBody>
      </p:sp>
    </p:spTree>
    <p:extLst>
      <p:ext uri="{BB962C8B-B14F-4D97-AF65-F5344CB8AC3E}">
        <p14:creationId xmlns:p14="http://schemas.microsoft.com/office/powerpoint/2010/main" val="34321067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281DA3-363F-48EA-A34A-6FEE420AD856}"/>
              </a:ext>
            </a:extLst>
          </p:cNvPr>
          <p:cNvSpPr>
            <a:spLocks noGrp="1"/>
          </p:cNvSpPr>
          <p:nvPr>
            <p:ph type="title"/>
          </p:nvPr>
        </p:nvSpPr>
        <p:spPr>
          <a:xfrm>
            <a:off x="1567543" y="0"/>
            <a:ext cx="6948241" cy="842249"/>
          </a:xfrm>
        </p:spPr>
        <p:txBody>
          <a:bodyPr/>
          <a:lstStyle/>
          <a:p>
            <a:r>
              <a:rPr lang="tr-TR" dirty="0" err="1"/>
              <a:t>Research</a:t>
            </a:r>
            <a:r>
              <a:rPr lang="tr-TR" dirty="0"/>
              <a:t> </a:t>
            </a:r>
            <a:r>
              <a:rPr lang="tr-TR" dirty="0" err="1"/>
              <a:t>Questions</a:t>
            </a:r>
            <a:endParaRPr lang="en-US" dirty="0"/>
          </a:p>
        </p:txBody>
      </p:sp>
      <p:sp>
        <p:nvSpPr>
          <p:cNvPr id="5" name="Metin kutusu 4"/>
          <p:cNvSpPr txBox="1"/>
          <p:nvPr/>
        </p:nvSpPr>
        <p:spPr>
          <a:xfrm>
            <a:off x="1711234" y="842249"/>
            <a:ext cx="7197635" cy="3323987"/>
          </a:xfrm>
          <a:prstGeom prst="rect">
            <a:avLst/>
          </a:prstGeom>
          <a:noFill/>
        </p:spPr>
        <p:txBody>
          <a:bodyPr wrap="square" rtlCol="0">
            <a:spAutoFit/>
          </a:bodyPr>
          <a:lstStyle/>
          <a:p>
            <a:pPr marL="285750" indent="-285750">
              <a:buFont typeface="Wingdings" panose="05000000000000000000" pitchFamily="2" charset="2"/>
              <a:buChar char="Ø"/>
            </a:pPr>
            <a:r>
              <a:rPr lang="en-GB" sz="1400" dirty="0" smtClean="0"/>
              <a:t>What </a:t>
            </a:r>
            <a:r>
              <a:rPr lang="en-GB" sz="1400" dirty="0"/>
              <a:t>options exist for minimizing curtailment of renewables in </a:t>
            </a:r>
            <a:r>
              <a:rPr lang="en-GB" sz="1400" dirty="0" smtClean="0"/>
              <a:t>MES?</a:t>
            </a:r>
          </a:p>
          <a:p>
            <a:pPr marL="742950" lvl="1" indent="-285750">
              <a:buFont typeface="Arial" panose="020B0604020202020204" pitchFamily="34" charset="0"/>
              <a:buChar char="•"/>
            </a:pPr>
            <a:r>
              <a:rPr lang="en-GB" sz="1400" dirty="0" smtClean="0"/>
              <a:t>Which options are available in Port of Rotterdam?</a:t>
            </a:r>
          </a:p>
          <a:p>
            <a:pPr marL="742950" lvl="1" indent="-285750">
              <a:buFont typeface="Arial" panose="020B0604020202020204" pitchFamily="34" charset="0"/>
              <a:buChar char="•"/>
            </a:pPr>
            <a:r>
              <a:rPr lang="en-GB" sz="1400" dirty="0" smtClean="0"/>
              <a:t>Which </a:t>
            </a:r>
            <a:r>
              <a:rPr lang="en-GB" sz="1400" dirty="0"/>
              <a:t>option provides the highest amount of flexibility?</a:t>
            </a:r>
          </a:p>
          <a:p>
            <a:pPr marL="742950" lvl="1" indent="-285750">
              <a:buFont typeface="Arial" panose="020B0604020202020204" pitchFamily="34" charset="0"/>
              <a:buChar char="•"/>
            </a:pPr>
            <a:r>
              <a:rPr lang="en-GB" sz="1400" dirty="0" smtClean="0"/>
              <a:t>Which </a:t>
            </a:r>
            <a:r>
              <a:rPr lang="en-GB" sz="1400" dirty="0"/>
              <a:t>combination of MES is the most cost-effective one?</a:t>
            </a:r>
          </a:p>
          <a:p>
            <a:pPr marL="285750" indent="-285750">
              <a:buFont typeface="Arial" panose="020B0604020202020204" pitchFamily="34" charset="0"/>
              <a:buChar char="•"/>
            </a:pPr>
            <a:endParaRPr lang="en-GB" sz="1400" dirty="0"/>
          </a:p>
          <a:p>
            <a:pPr marL="285750" indent="-285750">
              <a:buFont typeface="Wingdings" panose="05000000000000000000" pitchFamily="2" charset="2"/>
              <a:buChar char="Ø"/>
            </a:pPr>
            <a:r>
              <a:rPr lang="en-GB" sz="1400" dirty="0" smtClean="0"/>
              <a:t>How </a:t>
            </a:r>
            <a:r>
              <a:rPr lang="en-GB" sz="1400" dirty="0"/>
              <a:t>much the model detail impact the amount of flexibility provided?</a:t>
            </a:r>
          </a:p>
          <a:p>
            <a:pPr marL="742950" lvl="1" indent="-285750">
              <a:buFont typeface="Arial" panose="020B0604020202020204" pitchFamily="34" charset="0"/>
              <a:buChar char="•"/>
            </a:pPr>
            <a:r>
              <a:rPr lang="en-GB" sz="1400" dirty="0" smtClean="0"/>
              <a:t>What </a:t>
            </a:r>
            <a:r>
              <a:rPr lang="en-GB" sz="1400" dirty="0"/>
              <a:t>should be the detail of a model for desired MES analysis?</a:t>
            </a:r>
          </a:p>
          <a:p>
            <a:pPr marL="742950" lvl="1" indent="-285750">
              <a:buFont typeface="Arial" panose="020B0604020202020204" pitchFamily="34" charset="0"/>
              <a:buChar char="•"/>
            </a:pPr>
            <a:r>
              <a:rPr lang="en-GB" sz="1400" dirty="0" smtClean="0"/>
              <a:t>What </a:t>
            </a:r>
            <a:r>
              <a:rPr lang="en-GB" sz="1400" dirty="0"/>
              <a:t>is the amount of flexibility provided by detail of electrolyser model?</a:t>
            </a:r>
          </a:p>
          <a:p>
            <a:pPr marL="742950" lvl="1" indent="-285750">
              <a:buFont typeface="Arial" panose="020B0604020202020204" pitchFamily="34" charset="0"/>
              <a:buChar char="•"/>
            </a:pPr>
            <a:r>
              <a:rPr lang="en-GB" sz="1400" dirty="0" smtClean="0"/>
              <a:t>What </a:t>
            </a:r>
            <a:r>
              <a:rPr lang="en-GB" sz="1400" dirty="0"/>
              <a:t>is the amount of flexibility provided by detail of heat pump model?</a:t>
            </a:r>
          </a:p>
          <a:p>
            <a:pPr marL="285750" indent="-285750">
              <a:buFont typeface="Arial" panose="020B0604020202020204" pitchFamily="34" charset="0"/>
              <a:buChar char="•"/>
            </a:pPr>
            <a:endParaRPr lang="en-GB" sz="1400" dirty="0"/>
          </a:p>
          <a:p>
            <a:pPr marL="285750" indent="-285750">
              <a:buFont typeface="Wingdings" panose="05000000000000000000" pitchFamily="2" charset="2"/>
              <a:buChar char="Ø"/>
            </a:pPr>
            <a:r>
              <a:rPr lang="en-GB" sz="1400" dirty="0" smtClean="0"/>
              <a:t>How </a:t>
            </a:r>
            <a:r>
              <a:rPr lang="en-GB" sz="1400" dirty="0"/>
              <a:t>can different energy domains can be combined and optimized for flexibility?</a:t>
            </a:r>
          </a:p>
          <a:p>
            <a:pPr marL="742950" lvl="1" indent="-285750">
              <a:buFont typeface="Arial" panose="020B0604020202020204" pitchFamily="34" charset="0"/>
              <a:buChar char="•"/>
            </a:pPr>
            <a:r>
              <a:rPr lang="en-GB" sz="1400" dirty="0" smtClean="0"/>
              <a:t>What </a:t>
            </a:r>
            <a:r>
              <a:rPr lang="en-GB" sz="1400" dirty="0"/>
              <a:t>should be the control architecture of MES?</a:t>
            </a:r>
          </a:p>
          <a:p>
            <a:pPr marL="742950" lvl="1" indent="-285750">
              <a:buFont typeface="Arial" panose="020B0604020202020204" pitchFamily="34" charset="0"/>
              <a:buChar char="•"/>
            </a:pPr>
            <a:r>
              <a:rPr lang="en-GB" sz="1400" dirty="0" smtClean="0"/>
              <a:t>How </a:t>
            </a:r>
            <a:r>
              <a:rPr lang="en-GB" sz="1400" dirty="0"/>
              <a:t>should be the optimization algorithm in order to reduce operational cost during flexibility provision? </a:t>
            </a:r>
          </a:p>
          <a:p>
            <a:pPr marL="742950" lvl="1" indent="-285750">
              <a:buFont typeface="Arial" panose="020B0604020202020204" pitchFamily="34" charset="0"/>
              <a:buChar char="•"/>
            </a:pPr>
            <a:r>
              <a:rPr lang="en-GB" sz="1400" dirty="0" smtClean="0"/>
              <a:t>What </a:t>
            </a:r>
            <a:r>
              <a:rPr lang="en-GB" sz="1400" dirty="0"/>
              <a:t>are the dependencies between flexible load pairs?</a:t>
            </a:r>
          </a:p>
        </p:txBody>
      </p:sp>
    </p:spTree>
    <p:extLst>
      <p:ext uri="{BB962C8B-B14F-4D97-AF65-F5344CB8AC3E}">
        <p14:creationId xmlns:p14="http://schemas.microsoft.com/office/powerpoint/2010/main" val="20506239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763106" y="858608"/>
            <a:ext cx="7106464" cy="3486122"/>
          </a:xfrm>
        </p:spPr>
        <p:txBody>
          <a:bodyPr>
            <a:normAutofit/>
          </a:bodyPr>
          <a:lstStyle/>
          <a:p>
            <a:pPr marL="457200" indent="-457200">
              <a:buFont typeface="+mj-lt"/>
              <a:buAutoNum type="arabicPeriod"/>
            </a:pPr>
            <a:r>
              <a:rPr lang="tr-TR" sz="2000" dirty="0" err="1" smtClean="0"/>
              <a:t>OpenModelica</a:t>
            </a:r>
            <a:endParaRPr lang="tr-TR" sz="2000" dirty="0" smtClean="0"/>
          </a:p>
          <a:p>
            <a:pPr marL="685800" lvl="1">
              <a:buFont typeface="Arial" panose="020B0604020202020204" pitchFamily="34" charset="0"/>
              <a:buChar char="•"/>
            </a:pPr>
            <a:r>
              <a:rPr lang="tr-TR" sz="1600" dirty="0" err="1" smtClean="0"/>
              <a:t>For</a:t>
            </a:r>
            <a:r>
              <a:rPr lang="tr-TR" sz="1600" dirty="0" smtClean="0"/>
              <a:t> </a:t>
            </a:r>
            <a:r>
              <a:rPr lang="tr-TR" sz="1600" dirty="0" err="1" smtClean="0"/>
              <a:t>fast</a:t>
            </a:r>
            <a:r>
              <a:rPr lang="tr-TR" sz="1600" dirty="0" smtClean="0"/>
              <a:t> </a:t>
            </a:r>
            <a:r>
              <a:rPr lang="tr-TR" sz="1600" dirty="0" err="1" smtClean="0"/>
              <a:t>simulation</a:t>
            </a:r>
            <a:r>
              <a:rPr lang="tr-TR" sz="1600" dirty="0" smtClean="0"/>
              <a:t> of </a:t>
            </a:r>
            <a:r>
              <a:rPr lang="tr-TR" sz="1600" dirty="0" err="1" smtClean="0"/>
              <a:t>complex</a:t>
            </a:r>
            <a:r>
              <a:rPr lang="tr-TR" sz="1600" dirty="0" smtClean="0"/>
              <a:t> </a:t>
            </a:r>
            <a:r>
              <a:rPr lang="tr-TR" sz="1600" dirty="0" err="1" smtClean="0"/>
              <a:t>dynamics</a:t>
            </a:r>
            <a:r>
              <a:rPr lang="tr-TR" sz="1600" dirty="0" smtClean="0"/>
              <a:t> </a:t>
            </a:r>
            <a:r>
              <a:rPr lang="tr-TR" sz="1600" dirty="0" err="1" smtClean="0"/>
              <a:t>from</a:t>
            </a:r>
            <a:r>
              <a:rPr lang="tr-TR" sz="1600" dirty="0" smtClean="0"/>
              <a:t> </a:t>
            </a:r>
            <a:r>
              <a:rPr lang="tr-TR" sz="1600" dirty="0" err="1" smtClean="0"/>
              <a:t>different</a:t>
            </a:r>
            <a:r>
              <a:rPr lang="tr-TR" sz="1600" dirty="0" smtClean="0"/>
              <a:t> </a:t>
            </a:r>
            <a:r>
              <a:rPr lang="tr-TR" sz="1600" dirty="0" err="1" smtClean="0"/>
              <a:t>energy</a:t>
            </a:r>
            <a:r>
              <a:rPr lang="tr-TR" sz="1600" dirty="0" smtClean="0"/>
              <a:t> </a:t>
            </a:r>
            <a:r>
              <a:rPr lang="tr-TR" sz="1600" dirty="0" err="1" smtClean="0"/>
              <a:t>domains</a:t>
            </a:r>
            <a:endParaRPr lang="tr-TR" sz="1600" dirty="0" smtClean="0"/>
          </a:p>
          <a:p>
            <a:pPr marL="685800" lvl="1">
              <a:buFont typeface="Arial" panose="020B0604020202020204" pitchFamily="34" charset="0"/>
              <a:buChar char="•"/>
            </a:pPr>
            <a:endParaRPr lang="tr-TR" sz="1600" dirty="0" smtClean="0"/>
          </a:p>
          <a:p>
            <a:pPr marL="457200" indent="-457200">
              <a:buFont typeface="+mj-lt"/>
              <a:buAutoNum type="arabicPeriod"/>
            </a:pPr>
            <a:r>
              <a:rPr lang="tr-TR" sz="2000" dirty="0" err="1" smtClean="0"/>
              <a:t>Pandapower</a:t>
            </a:r>
            <a:endParaRPr lang="tr-TR" sz="2000" dirty="0" smtClean="0"/>
          </a:p>
          <a:p>
            <a:pPr marL="685800" lvl="1">
              <a:buFont typeface="Arial" panose="020B0604020202020204" pitchFamily="34" charset="0"/>
              <a:buChar char="•"/>
            </a:pPr>
            <a:r>
              <a:rPr lang="tr-TR" sz="1600" dirty="0" err="1" smtClean="0"/>
              <a:t>To</a:t>
            </a:r>
            <a:r>
              <a:rPr lang="tr-TR" sz="1600" dirty="0" smtClean="0"/>
              <a:t> </a:t>
            </a:r>
            <a:r>
              <a:rPr lang="tr-TR" sz="1600" dirty="0" err="1" smtClean="0"/>
              <a:t>initialize</a:t>
            </a:r>
            <a:r>
              <a:rPr lang="tr-TR" sz="1600" dirty="0" smtClean="0"/>
              <a:t> OM </a:t>
            </a:r>
            <a:r>
              <a:rPr lang="tr-TR" sz="1600" dirty="0" err="1" smtClean="0"/>
              <a:t>models</a:t>
            </a:r>
            <a:r>
              <a:rPr lang="tr-TR" sz="1600" dirty="0" smtClean="0"/>
              <a:t> </a:t>
            </a:r>
          </a:p>
          <a:p>
            <a:pPr marL="685800" lvl="1">
              <a:buFont typeface="Arial" panose="020B0604020202020204" pitchFamily="34" charset="0"/>
              <a:buChar char="•"/>
            </a:pPr>
            <a:endParaRPr lang="tr-TR" sz="1600" dirty="0" smtClean="0"/>
          </a:p>
          <a:p>
            <a:pPr marL="457200" indent="-457200">
              <a:buFont typeface="+mj-lt"/>
              <a:buAutoNum type="arabicPeriod"/>
            </a:pPr>
            <a:r>
              <a:rPr lang="tr-TR" sz="2000" dirty="0" err="1" smtClean="0"/>
              <a:t>Energysim</a:t>
            </a:r>
            <a:r>
              <a:rPr lang="tr-TR" sz="2000" dirty="0" smtClean="0"/>
              <a:t> (</a:t>
            </a:r>
            <a:r>
              <a:rPr lang="tr-TR" sz="2000" dirty="0" err="1" smtClean="0"/>
              <a:t>Co-simulation</a:t>
            </a:r>
            <a:r>
              <a:rPr lang="tr-TR" sz="2000" dirty="0" smtClean="0"/>
              <a:t>)</a:t>
            </a:r>
          </a:p>
          <a:p>
            <a:pPr marL="685800" lvl="1">
              <a:buFont typeface="Arial" panose="020B0604020202020204" pitchFamily="34" charset="0"/>
              <a:buChar char="•"/>
            </a:pPr>
            <a:r>
              <a:rPr lang="tr-TR" sz="1600" dirty="0" err="1" smtClean="0"/>
              <a:t>To</a:t>
            </a:r>
            <a:r>
              <a:rPr lang="tr-TR" sz="1600" dirty="0" smtClean="0"/>
              <a:t> </a:t>
            </a:r>
            <a:r>
              <a:rPr lang="en-GB" sz="1600" dirty="0" smtClean="0"/>
              <a:t>implement </a:t>
            </a:r>
            <a:r>
              <a:rPr lang="en-GB" sz="1600" dirty="0"/>
              <a:t>hierarchical control, reduce computational burden and couple different energy domains. </a:t>
            </a:r>
          </a:p>
        </p:txBody>
      </p:sp>
      <p:sp>
        <p:nvSpPr>
          <p:cNvPr id="4" name="Title 1">
            <a:extLst>
              <a:ext uri="{FF2B5EF4-FFF2-40B4-BE49-F238E27FC236}">
                <a16:creationId xmlns:a16="http://schemas.microsoft.com/office/drawing/2014/main" xmlns="" id="{71364BAC-A414-45C3-BE6E-5D7FE0719C1A}"/>
              </a:ext>
            </a:extLst>
          </p:cNvPr>
          <p:cNvSpPr>
            <a:spLocks noGrp="1"/>
          </p:cNvSpPr>
          <p:nvPr>
            <p:ph type="title"/>
          </p:nvPr>
        </p:nvSpPr>
        <p:spPr>
          <a:xfrm>
            <a:off x="1552091" y="1358"/>
            <a:ext cx="7380894" cy="857250"/>
          </a:xfrm>
        </p:spPr>
        <p:txBody>
          <a:bodyPr>
            <a:noAutofit/>
          </a:bodyPr>
          <a:lstStyle/>
          <a:p>
            <a:r>
              <a:rPr lang="tr-TR" dirty="0" err="1"/>
              <a:t>Methodology</a:t>
            </a:r>
            <a:r>
              <a:rPr lang="tr-TR" dirty="0"/>
              <a:t> – </a:t>
            </a:r>
            <a:r>
              <a:rPr lang="tr-TR" dirty="0" smtClean="0"/>
              <a:t>Tools</a:t>
            </a:r>
            <a:endParaRPr lang="en-US" dirty="0"/>
          </a:p>
        </p:txBody>
      </p:sp>
    </p:spTree>
    <p:extLst>
      <p:ext uri="{BB962C8B-B14F-4D97-AF65-F5344CB8AC3E}">
        <p14:creationId xmlns:p14="http://schemas.microsoft.com/office/powerpoint/2010/main" val="41990755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71364BAC-A414-45C3-BE6E-5D7FE0719C1A}"/>
              </a:ext>
            </a:extLst>
          </p:cNvPr>
          <p:cNvSpPr txBox="1">
            <a:spLocks/>
          </p:cNvSpPr>
          <p:nvPr/>
        </p:nvSpPr>
        <p:spPr>
          <a:xfrm>
            <a:off x="1641186" y="0"/>
            <a:ext cx="6817014" cy="391886"/>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kern="1200">
                <a:solidFill>
                  <a:srgbClr val="00A6D6"/>
                </a:solidFill>
                <a:latin typeface="Arial"/>
                <a:ea typeface="+mj-ea"/>
                <a:cs typeface="Arial"/>
              </a:defRPr>
            </a:lvl1pPr>
          </a:lstStyle>
          <a:p>
            <a:r>
              <a:rPr lang="tr-TR" sz="2400" dirty="0" err="1"/>
              <a:t>Methodology</a:t>
            </a:r>
            <a:r>
              <a:rPr lang="tr-TR" sz="2400" dirty="0"/>
              <a:t> – </a:t>
            </a:r>
            <a:r>
              <a:rPr lang="tr-TR" sz="2400" dirty="0" err="1"/>
              <a:t>Hierarchical</a:t>
            </a:r>
            <a:r>
              <a:rPr lang="tr-TR" sz="2400" dirty="0"/>
              <a:t> Control</a:t>
            </a:r>
            <a:endParaRPr lang="en-US" sz="2400" dirty="0"/>
          </a:p>
        </p:txBody>
      </p:sp>
      <p:pic>
        <p:nvPicPr>
          <p:cNvPr id="1026" name="Picture 2" descr="C:\Users\Caner\Desktop\Multi-Energy-Systems-Thesis-Project\Mid-term Review\Figures\Untitled Diagram (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2639" y="391886"/>
            <a:ext cx="5454107" cy="4615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07778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364BAC-A414-45C3-BE6E-5D7FE0719C1A}"/>
              </a:ext>
            </a:extLst>
          </p:cNvPr>
          <p:cNvSpPr>
            <a:spLocks noGrp="1"/>
          </p:cNvSpPr>
          <p:nvPr>
            <p:ph type="title"/>
          </p:nvPr>
        </p:nvSpPr>
        <p:spPr>
          <a:xfrm>
            <a:off x="1586371" y="14146"/>
            <a:ext cx="7557629" cy="913043"/>
          </a:xfrm>
        </p:spPr>
        <p:txBody>
          <a:bodyPr>
            <a:noAutofit/>
          </a:bodyPr>
          <a:lstStyle/>
          <a:p>
            <a:r>
              <a:rPr lang="tr-TR" sz="2800" dirty="0" err="1"/>
              <a:t>Methodology</a:t>
            </a:r>
            <a:r>
              <a:rPr lang="tr-TR" sz="2800" dirty="0"/>
              <a:t> – </a:t>
            </a:r>
            <a:r>
              <a:rPr lang="tr-TR" sz="2800" dirty="0" err="1"/>
              <a:t>Maasvlakte</a:t>
            </a:r>
            <a:r>
              <a:rPr lang="tr-TR" sz="2800" dirty="0"/>
              <a:t> </a:t>
            </a:r>
            <a:r>
              <a:rPr lang="tr-TR" sz="2800" dirty="0" err="1"/>
              <a:t>Energy</a:t>
            </a:r>
            <a:r>
              <a:rPr lang="tr-TR" sz="2800" dirty="0"/>
              <a:t> Park</a:t>
            </a:r>
            <a:endParaRPr lang="en-US" sz="2800" dirty="0"/>
          </a:p>
        </p:txBody>
      </p:sp>
      <p:pic>
        <p:nvPicPr>
          <p:cNvPr id="4" name="Picture 2" descr="C:\Users\Caner\Desktop\Multi-Energy-Systems-Thesis-Project\Figures\SLD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106" y="1201155"/>
            <a:ext cx="7204159" cy="3218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1822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598451" y="0"/>
            <a:ext cx="6786534" cy="570989"/>
          </a:xfrm>
        </p:spPr>
        <p:txBody>
          <a:bodyPr>
            <a:normAutofit/>
          </a:bodyPr>
          <a:lstStyle/>
          <a:p>
            <a:r>
              <a:rPr lang="tr-TR" sz="2800" dirty="0" err="1"/>
              <a:t>Modelling</a:t>
            </a:r>
            <a:r>
              <a:rPr lang="tr-TR" sz="2800" dirty="0"/>
              <a:t> – </a:t>
            </a:r>
            <a:r>
              <a:rPr lang="tr-TR" sz="2800" dirty="0" err="1"/>
              <a:t>Wind</a:t>
            </a:r>
            <a:r>
              <a:rPr lang="tr-TR" sz="2800" dirty="0"/>
              <a:t> </a:t>
            </a:r>
            <a:r>
              <a:rPr lang="tr-TR" sz="2800" dirty="0" err="1"/>
              <a:t>Turbine</a:t>
            </a:r>
            <a:r>
              <a:rPr lang="tr-TR" sz="2800" dirty="0"/>
              <a:t> </a:t>
            </a:r>
            <a:r>
              <a:rPr lang="tr-TR" sz="2800" dirty="0" err="1"/>
              <a:t>Generator</a:t>
            </a:r>
            <a:endParaRPr lang="en-GB" sz="2800" dirty="0"/>
          </a:p>
        </p:txBody>
      </p:sp>
      <p:pic>
        <p:nvPicPr>
          <p:cNvPr id="2051" name="Picture 3" descr="C:\Users\Caner\Desktop\Multi-Energy-Systems-Thesis-Project\Mid-term Review\WindFar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6503" y="570989"/>
            <a:ext cx="4461994" cy="2920374"/>
          </a:xfrm>
          <a:prstGeom prst="rect">
            <a:avLst/>
          </a:prstGeom>
          <a:noFill/>
          <a:extLst>
            <a:ext uri="{909E8E84-426E-40DD-AFC4-6F175D3DCCD1}">
              <a14:hiddenFill xmlns:a14="http://schemas.microsoft.com/office/drawing/2010/main">
                <a:solidFill>
                  <a:srgbClr val="FFFFFF"/>
                </a:solidFill>
              </a14:hiddenFill>
            </a:ext>
          </a:extLst>
        </p:spPr>
      </p:pic>
      <p:sp>
        <p:nvSpPr>
          <p:cNvPr id="3" name="Metin kutusu 2"/>
          <p:cNvSpPr txBox="1"/>
          <p:nvPr/>
        </p:nvSpPr>
        <p:spPr>
          <a:xfrm>
            <a:off x="1965960" y="3493144"/>
            <a:ext cx="6779623" cy="1323439"/>
          </a:xfrm>
          <a:prstGeom prst="rect">
            <a:avLst/>
          </a:prstGeom>
          <a:noFill/>
        </p:spPr>
        <p:txBody>
          <a:bodyPr wrap="square" rtlCol="0">
            <a:spAutoFit/>
          </a:bodyPr>
          <a:lstStyle/>
          <a:p>
            <a:pPr marL="285750" indent="-285750">
              <a:buFont typeface="Arial" panose="020B0604020202020204" pitchFamily="34" charset="0"/>
              <a:buChar char="•"/>
            </a:pPr>
            <a:r>
              <a:rPr lang="tr-TR" sz="1600" dirty="0" err="1" smtClean="0"/>
              <a:t>Turbine</a:t>
            </a:r>
            <a:r>
              <a:rPr lang="tr-TR" sz="1600" dirty="0" smtClean="0"/>
              <a:t>,</a:t>
            </a:r>
            <a:r>
              <a:rPr lang="en-GB" sz="1600" dirty="0"/>
              <a:t> converts mechanical </a:t>
            </a:r>
            <a:r>
              <a:rPr lang="en-GB" sz="1600" dirty="0" smtClean="0"/>
              <a:t>power </a:t>
            </a:r>
            <a:r>
              <a:rPr lang="en-GB" sz="1600" dirty="0"/>
              <a:t>from wind into AC power order </a:t>
            </a:r>
            <a:endParaRPr lang="tr-TR" sz="1600" dirty="0" smtClean="0"/>
          </a:p>
          <a:p>
            <a:pPr marL="285750" indent="-285750">
              <a:buFont typeface="Arial" panose="020B0604020202020204" pitchFamily="34" charset="0"/>
              <a:buChar char="•"/>
            </a:pPr>
            <a:endParaRPr lang="tr-TR" sz="1600" dirty="0" smtClean="0"/>
          </a:p>
          <a:p>
            <a:pPr marL="285750" indent="-285750">
              <a:buFont typeface="Arial" panose="020B0604020202020204" pitchFamily="34" charset="0"/>
              <a:buChar char="•"/>
            </a:pPr>
            <a:r>
              <a:rPr lang="tr-TR" sz="1600" dirty="0" smtClean="0"/>
              <a:t>Control, </a:t>
            </a:r>
            <a:r>
              <a:rPr lang="en-GB" sz="1600" dirty="0" smtClean="0"/>
              <a:t>commands </a:t>
            </a:r>
            <a:r>
              <a:rPr lang="en-GB" sz="1600" dirty="0"/>
              <a:t>the active and reactive power generated </a:t>
            </a:r>
            <a:endParaRPr lang="tr-TR" sz="1600" dirty="0" smtClean="0"/>
          </a:p>
          <a:p>
            <a:pPr marL="285750" indent="-285750">
              <a:buFont typeface="Arial" panose="020B0604020202020204" pitchFamily="34" charset="0"/>
              <a:buChar char="•"/>
            </a:pPr>
            <a:endParaRPr lang="tr-TR" sz="1600" dirty="0" smtClean="0"/>
          </a:p>
          <a:p>
            <a:pPr marL="285750" indent="-285750">
              <a:buFont typeface="Arial" panose="020B0604020202020204" pitchFamily="34" charset="0"/>
              <a:buChar char="•"/>
            </a:pPr>
            <a:r>
              <a:rPr lang="tr-TR" sz="1600" dirty="0" err="1" smtClean="0"/>
              <a:t>Generator</a:t>
            </a:r>
            <a:r>
              <a:rPr lang="tr-TR" sz="1600" dirty="0" smtClean="0"/>
              <a:t>,</a:t>
            </a:r>
            <a:r>
              <a:rPr lang="en-GB" sz="1600" dirty="0"/>
              <a:t> provides interface between the controller and network</a:t>
            </a:r>
          </a:p>
        </p:txBody>
      </p:sp>
    </p:spTree>
    <p:extLst>
      <p:ext uri="{BB962C8B-B14F-4D97-AF65-F5344CB8AC3E}">
        <p14:creationId xmlns:p14="http://schemas.microsoft.com/office/powerpoint/2010/main" val="5174314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U Delft">
      <a:dk1>
        <a:sysClr val="windowText" lastClr="000000"/>
      </a:dk1>
      <a:lt1>
        <a:srgbClr val="FFFFFF"/>
      </a:lt1>
      <a:dk2>
        <a:srgbClr val="00A6D6"/>
      </a:dk2>
      <a:lt2>
        <a:srgbClr val="FFFFFF"/>
      </a:lt2>
      <a:accent1>
        <a:srgbClr val="A5CA1A"/>
      </a:accent1>
      <a:accent2>
        <a:srgbClr val="E21A1A"/>
      </a:accent2>
      <a:accent3>
        <a:srgbClr val="6D177F"/>
      </a:accent3>
      <a:accent4>
        <a:srgbClr val="E64616"/>
      </a:accent4>
      <a:accent5>
        <a:srgbClr val="008891"/>
      </a:accent5>
      <a:accent6>
        <a:srgbClr val="6B8689"/>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4724</TotalTime>
  <Words>606</Words>
  <Application>Microsoft Office PowerPoint</Application>
  <PresentationFormat>Ekran Gösterisi (16:9)</PresentationFormat>
  <Paragraphs>110</Paragraphs>
  <Slides>17</Slides>
  <Notes>5</Notes>
  <HiddenSlides>0</HiddenSlides>
  <MMClips>0</MMClips>
  <ScaleCrop>false</ScaleCrop>
  <HeadingPairs>
    <vt:vector size="4" baseType="variant">
      <vt:variant>
        <vt:lpstr>Tema</vt:lpstr>
      </vt:variant>
      <vt:variant>
        <vt:i4>2</vt:i4>
      </vt:variant>
      <vt:variant>
        <vt:lpstr>Slayt Başlıkları</vt:lpstr>
      </vt:variant>
      <vt:variant>
        <vt:i4>17</vt:i4>
      </vt:variant>
    </vt:vector>
  </HeadingPairs>
  <TitlesOfParts>
    <vt:vector size="19" baseType="lpstr">
      <vt:lpstr>Office Theme</vt:lpstr>
      <vt:lpstr>Custom Design</vt:lpstr>
      <vt:lpstr>Multi Energy Systems (MES) Investigating Hidden Flexibilities Provided by Power-to-X Converters Considering Grid Support Strategies</vt:lpstr>
      <vt:lpstr>Content</vt:lpstr>
      <vt:lpstr>Research Problem</vt:lpstr>
      <vt:lpstr>PowerPoint Sunusu</vt:lpstr>
      <vt:lpstr>Research Questions</vt:lpstr>
      <vt:lpstr>Methodology – Tools</vt:lpstr>
      <vt:lpstr>PowerPoint Sunusu</vt:lpstr>
      <vt:lpstr>Methodology – Maasvlakte Energy Park</vt:lpstr>
      <vt:lpstr>Modelling – Wind Turbine Generator</vt:lpstr>
      <vt:lpstr>Modelling – P2G</vt:lpstr>
      <vt:lpstr>Cases</vt:lpstr>
      <vt:lpstr>Initial Results - WTG</vt:lpstr>
      <vt:lpstr>Initial Results – P2G</vt:lpstr>
      <vt:lpstr>Initial Results - Electrolyser</vt:lpstr>
      <vt:lpstr>Future Plans</vt:lpstr>
      <vt:lpstr>References</vt:lpstr>
      <vt:lpstr>Multi Energy Systems (MES) Investigating Hidden Flexibilities Provided by Power-to-X Converters Considering Grid Support Strategies</vt:lpstr>
    </vt:vector>
  </TitlesOfParts>
  <Company>TU Delft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Saskia de Been</dc:creator>
  <cp:lastModifiedBy>Caner Yağcı</cp:lastModifiedBy>
  <cp:revision>301</cp:revision>
  <dcterms:created xsi:type="dcterms:W3CDTF">2015-07-09T11:57:30Z</dcterms:created>
  <dcterms:modified xsi:type="dcterms:W3CDTF">2020-05-20T07:01:59Z</dcterms:modified>
</cp:coreProperties>
</file>