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6" r:id="rId4"/>
    <p:sldId id="293" r:id="rId5"/>
    <p:sldId id="304" r:id="rId6"/>
    <p:sldId id="302" r:id="rId7"/>
    <p:sldId id="314" r:id="rId8"/>
    <p:sldId id="310" r:id="rId9"/>
    <p:sldId id="290" r:id="rId10"/>
    <p:sldId id="309" r:id="rId11"/>
    <p:sldId id="306" r:id="rId12"/>
    <p:sldId id="307" r:id="rId13"/>
    <p:sldId id="312" r:id="rId14"/>
    <p:sldId id="313" r:id="rId15"/>
    <p:sldId id="316" r:id="rId16"/>
    <p:sldId id="308" r:id="rId17"/>
    <p:sldId id="265" r:id="rId18"/>
    <p:sldId id="28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 autoAdjust="0"/>
    <p:restoredTop sz="96663" autoAdjust="0"/>
  </p:normalViewPr>
  <p:slideViewPr>
    <p:cSldViewPr snapToGrid="0" snapToObjects="1">
      <p:cViewPr>
        <p:scale>
          <a:sx n="75" d="100"/>
          <a:sy n="75" d="100"/>
        </p:scale>
        <p:origin x="346" y="-7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PTC.2019.8810433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Power-to-X Converters 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0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Modelling</a:t>
            </a:r>
            <a:r>
              <a:rPr lang="tr-TR" dirty="0"/>
              <a:t> – </a:t>
            </a:r>
            <a:r>
              <a:rPr lang="tr-TR" dirty="0" err="1" smtClean="0"/>
              <a:t>Power-to-Gas</a:t>
            </a:r>
            <a:endParaRPr lang="en-GB" dirty="0"/>
          </a:p>
        </p:txBody>
      </p:sp>
      <p:pic>
        <p:nvPicPr>
          <p:cNvPr id="2050" name="Picture 2" descr="C:\Users\Caner\Desktop\Multi-Energy-Systems-Thesis-Project\Mid-term Review\Figures\P2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605790"/>
            <a:ext cx="5888938" cy="26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965960" y="3316481"/>
            <a:ext cx="6779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Storage,</a:t>
            </a:r>
            <a:r>
              <a:rPr lang="en-GB" sz="1600" dirty="0" smtClean="0"/>
              <a:t> </a:t>
            </a:r>
            <a:r>
              <a:rPr lang="tr-TR" sz="1600" dirty="0" err="1" smtClean="0"/>
              <a:t>calculates</a:t>
            </a:r>
            <a:r>
              <a:rPr lang="tr-TR" sz="1600" dirty="0" smtClean="0"/>
              <a:t> </a:t>
            </a:r>
            <a:r>
              <a:rPr lang="tr-TR" sz="1600" dirty="0" err="1" smtClean="0"/>
              <a:t>input</a:t>
            </a:r>
            <a:r>
              <a:rPr lang="tr-TR" sz="1600" dirty="0" smtClean="0"/>
              <a:t> </a:t>
            </a:r>
            <a:r>
              <a:rPr lang="tr-TR" sz="1600" dirty="0" err="1" smtClean="0"/>
              <a:t>hydrogen</a:t>
            </a:r>
            <a:r>
              <a:rPr lang="tr-TR" sz="1600" dirty="0" smtClean="0"/>
              <a:t> </a:t>
            </a:r>
            <a:r>
              <a:rPr lang="tr-TR" sz="1600" dirty="0" err="1" smtClean="0"/>
              <a:t>molar</a:t>
            </a:r>
            <a:r>
              <a:rPr lang="tr-TR" sz="1600" dirty="0" smtClean="0"/>
              <a:t> </a:t>
            </a:r>
            <a:r>
              <a:rPr lang="tr-TR" sz="1600" dirty="0" err="1" smtClean="0"/>
              <a:t>flow</a:t>
            </a:r>
            <a:r>
              <a:rPr lang="tr-TR" sz="1600" dirty="0" smtClean="0"/>
              <a:t> rate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flow</a:t>
            </a:r>
            <a:r>
              <a:rPr lang="tr-TR" sz="1600" dirty="0" smtClean="0"/>
              <a:t> rate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pressure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Electrolyser</a:t>
            </a:r>
            <a:r>
              <a:rPr lang="tr-TR" sz="1600" dirty="0" smtClean="0"/>
              <a:t>,</a:t>
            </a:r>
            <a:r>
              <a:rPr lang="en-GB" sz="1600" dirty="0" smtClean="0"/>
              <a:t> calculate</a:t>
            </a:r>
            <a:r>
              <a:rPr lang="tr-TR" sz="1600" dirty="0" smtClean="0"/>
              <a:t>s</a:t>
            </a:r>
            <a:r>
              <a:rPr lang="en-GB" sz="1600" dirty="0" smtClean="0"/>
              <a:t> </a:t>
            </a:r>
            <a:r>
              <a:rPr lang="en-GB" sz="1600" dirty="0"/>
              <a:t>DC power </a:t>
            </a:r>
            <a:r>
              <a:rPr lang="en-GB" sz="1600" dirty="0" smtClean="0"/>
              <a:t>consumed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StaticGenerator</a:t>
            </a:r>
            <a:r>
              <a:rPr lang="tr-TR" sz="1600" dirty="0" smtClean="0"/>
              <a:t>, </a:t>
            </a:r>
            <a:r>
              <a:rPr lang="tr-TR" sz="1600" dirty="0" err="1" smtClean="0"/>
              <a:t>provides</a:t>
            </a:r>
            <a:r>
              <a:rPr lang="tr-TR" sz="1600" dirty="0" smtClean="0"/>
              <a:t> </a:t>
            </a:r>
            <a:r>
              <a:rPr lang="tr-TR" sz="1600" dirty="0" err="1" smtClean="0"/>
              <a:t>interface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controls</a:t>
            </a:r>
            <a:r>
              <a:rPr lang="tr-TR" sz="1600" dirty="0" smtClean="0"/>
              <a:t> </a:t>
            </a:r>
            <a:r>
              <a:rPr lang="tr-TR" sz="1600" dirty="0" err="1" smtClean="0"/>
              <a:t>Qload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0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0"/>
            <a:ext cx="7106464" cy="85725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Cases</a:t>
            </a:r>
            <a:endParaRPr lang="en-GB" sz="3200" dirty="0"/>
          </a:p>
        </p:txBody>
      </p:sp>
      <p:sp>
        <p:nvSpPr>
          <p:cNvPr id="5" name="Dikdörtgen 4"/>
          <p:cNvSpPr/>
          <p:nvPr/>
        </p:nvSpPr>
        <p:spPr>
          <a:xfrm>
            <a:off x="1625600" y="800965"/>
            <a:ext cx="7426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First case</a:t>
            </a:r>
            <a:r>
              <a:rPr lang="tr-TR" sz="1400" b="1" dirty="0"/>
              <a:t>:</a:t>
            </a:r>
            <a:endParaRPr lang="en-GB" sz="1400" b="1" dirty="0"/>
          </a:p>
          <a:p>
            <a:pPr algn="just"/>
            <a:r>
              <a:rPr lang="en-GB" sz="1400" dirty="0"/>
              <a:t>To determine the holding duration for providing flexibility, plot the “active power demand/generation at bus3 vs. time” without any flexibility. Plot the same figure in all cases in order to investigate the effect of flexibility on active power balance</a:t>
            </a:r>
            <a:r>
              <a:rPr lang="en-GB" sz="1400" dirty="0" smtClean="0"/>
              <a:t>.</a:t>
            </a:r>
            <a:endParaRPr lang="tr-TR" sz="1400" dirty="0" smtClean="0"/>
          </a:p>
          <a:p>
            <a:pPr algn="just"/>
            <a:endParaRPr lang="en-GB" sz="1400" dirty="0"/>
          </a:p>
          <a:p>
            <a:pPr algn="just"/>
            <a:r>
              <a:rPr lang="en-GB" sz="1400" b="1" dirty="0"/>
              <a:t>Second case</a:t>
            </a:r>
            <a:r>
              <a:rPr lang="tr-TR" sz="1400" b="1" dirty="0" smtClean="0"/>
              <a:t>:</a:t>
            </a:r>
          </a:p>
          <a:p>
            <a:pPr algn="just"/>
            <a:r>
              <a:rPr lang="en-GB" sz="1400" dirty="0"/>
              <a:t>To investigate the hidden flexibilities, compare the amount of flexibility provided at nominal power set value for different Electrolyser models </a:t>
            </a:r>
            <a:r>
              <a:rPr lang="en-GB" sz="1400" dirty="0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the</a:t>
            </a:r>
            <a:r>
              <a:rPr lang="en-GB" sz="1400" dirty="0" smtClean="0"/>
              <a:t> </a:t>
            </a:r>
            <a:r>
              <a:rPr lang="en-GB" sz="1400" dirty="0"/>
              <a:t>same holding time decided in case 1. Do the same for heat pump model</a:t>
            </a:r>
            <a:r>
              <a:rPr lang="en-GB" sz="1400" dirty="0" smtClean="0"/>
              <a:t>.</a:t>
            </a:r>
            <a:endParaRPr lang="tr-TR" sz="1400" dirty="0" smtClean="0"/>
          </a:p>
          <a:p>
            <a:pPr algn="just"/>
            <a:endParaRPr lang="tr-TR" sz="1400" dirty="0" smtClean="0"/>
          </a:p>
          <a:p>
            <a:pPr algn="just"/>
            <a:r>
              <a:rPr lang="tr-TR" sz="1400" b="1" dirty="0" smtClean="0"/>
              <a:t>Third </a:t>
            </a:r>
            <a:r>
              <a:rPr lang="tr-TR" sz="1400" b="1" dirty="0" err="1" smtClean="0"/>
              <a:t>case</a:t>
            </a:r>
            <a:r>
              <a:rPr lang="tr-TR" sz="1400" b="1" dirty="0" smtClean="0"/>
              <a:t>:</a:t>
            </a:r>
          </a:p>
          <a:p>
            <a:pPr algn="just"/>
            <a:r>
              <a:rPr lang="en-GB" sz="1400" dirty="0"/>
              <a:t>To investigate the effect of hierarchical control on flexibility, </a:t>
            </a:r>
            <a:r>
              <a:rPr lang="en-GB" sz="1400" dirty="0" smtClean="0"/>
              <a:t>add</a:t>
            </a:r>
            <a:r>
              <a:rPr lang="tr-TR" sz="1400" dirty="0" smtClean="0"/>
              <a:t> </a:t>
            </a:r>
            <a:r>
              <a:rPr lang="tr-TR" sz="1400" dirty="0" err="1" smtClean="0"/>
              <a:t>community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</a:t>
            </a:r>
            <a:r>
              <a:rPr lang="tr-TR" sz="1400" dirty="0" err="1" smtClean="0"/>
              <a:t>system</a:t>
            </a:r>
            <a:r>
              <a:rPr lang="en-GB" sz="1400" dirty="0" smtClean="0"/>
              <a:t> </a:t>
            </a:r>
            <a:r>
              <a:rPr lang="en-GB" sz="1400" dirty="0"/>
              <a:t>to the combined (P2H &amp; P2G) </a:t>
            </a:r>
            <a:r>
              <a:rPr lang="tr-TR" sz="1400" dirty="0" smtClean="0"/>
              <a:t>MES</a:t>
            </a:r>
            <a:r>
              <a:rPr lang="en-GB" sz="1400" dirty="0" smtClean="0"/>
              <a:t> </a:t>
            </a:r>
            <a:r>
              <a:rPr lang="en-GB" sz="1400" dirty="0"/>
              <a:t>and measure the amount of flexibility for P2G &amp; P2H.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132493" y="4414925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3275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1274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- </a:t>
            </a:r>
            <a:r>
              <a:rPr lang="tr-TR" dirty="0" err="1" smtClean="0"/>
              <a:t>WindTurbineGen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866" y="1043180"/>
            <a:ext cx="7380894" cy="31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445561" y="1521869"/>
            <a:ext cx="338904" cy="581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632590" y="1463254"/>
            <a:ext cx="338904" cy="581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82154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– </a:t>
            </a:r>
            <a:r>
              <a:rPr lang="tr-TR" dirty="0" err="1" smtClean="0"/>
              <a:t>Power-to-Gas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008" y="948259"/>
            <a:ext cx="6493192" cy="357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699888" y="3516923"/>
            <a:ext cx="338904" cy="319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11816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- </a:t>
            </a:r>
            <a:r>
              <a:rPr lang="tr-TR" dirty="0" err="1" smtClean="0"/>
              <a:t>Electrolyser</a:t>
            </a:r>
            <a:endParaRPr lang="en-GB" dirty="0"/>
          </a:p>
        </p:txBody>
      </p:sp>
      <p:pic>
        <p:nvPicPr>
          <p:cNvPr id="3074" name="Picture 2" descr="C:\Users\Caner\Desktop\Multi-Energy-Systems-Thesis-Project\Mid-term Review\Figures\electrolysermodel 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97" y="1086475"/>
            <a:ext cx="3403172" cy="36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580867" y="3727938"/>
            <a:ext cx="422031" cy="26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4063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Plans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67190" y="775970"/>
            <a:ext cx="7106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GB" dirty="0"/>
              <a:t>Finalize PV </a:t>
            </a:r>
            <a:r>
              <a:rPr lang="en-GB" dirty="0" err="1"/>
              <a:t>farm.fmu</a:t>
            </a:r>
            <a:r>
              <a:rPr lang="en-GB" dirty="0"/>
              <a:t> and P2H.fmu models</a:t>
            </a:r>
            <a:br>
              <a:rPr lang="en-GB" dirty="0"/>
            </a:b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Combine models in </a:t>
            </a:r>
            <a:r>
              <a:rPr lang="en-GB" dirty="0" err="1" smtClean="0"/>
              <a:t>Energysim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Create input datasets for </a:t>
            </a:r>
            <a:r>
              <a:rPr lang="en-GB" dirty="0" smtClean="0"/>
              <a:t>demand</a:t>
            </a:r>
            <a:r>
              <a:rPr lang="tr-TR" dirty="0" smtClean="0"/>
              <a:t>s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hourly</a:t>
            </a:r>
            <a:r>
              <a:rPr lang="tr-TR" dirty="0" smtClean="0"/>
              <a:t> </a:t>
            </a:r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prices</a:t>
            </a:r>
            <a:r>
              <a:rPr lang="tr-TR" dirty="0" smtClean="0"/>
              <a:t> of 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carriers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  <a:p>
            <a:pPr marL="342900" indent="-342900">
              <a:buFont typeface="+mj-lt"/>
              <a:buAutoNum type="arabicParenR"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problem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deployment</a:t>
            </a:r>
            <a:r>
              <a:rPr lang="tr-TR" dirty="0" smtClean="0"/>
              <a:t> of </a:t>
            </a:r>
            <a:r>
              <a:rPr lang="tr-TR" dirty="0" err="1" smtClean="0"/>
              <a:t>flexibility</a:t>
            </a:r>
            <a:r>
              <a:rPr lang="tr-TR" dirty="0" smtClean="0"/>
              <a:t> (CEMS)</a:t>
            </a:r>
            <a:br>
              <a:rPr lang="tr-TR" dirty="0" smtClean="0"/>
            </a:br>
            <a:endParaRPr lang="tr-TR" dirty="0"/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en-GB" dirty="0" smtClean="0"/>
              <a:t> </a:t>
            </a:r>
            <a:r>
              <a:rPr lang="en-GB" dirty="0"/>
              <a:t>losses and ambient temperature connector “</a:t>
            </a:r>
            <a:r>
              <a:rPr lang="en-GB" dirty="0" err="1" smtClean="0"/>
              <a:t>heatport</a:t>
            </a:r>
            <a:r>
              <a:rPr lang="en-GB" dirty="0" smtClean="0"/>
              <a:t>”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  <a:p>
            <a:pPr marL="342900" indent="-342900">
              <a:buFont typeface="+mj-lt"/>
              <a:buAutoNum type="arabicParenR"/>
            </a:pP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/>
              <a:t>r</a:t>
            </a:r>
            <a:r>
              <a:rPr lang="en-GB" dirty="0" err="1" smtClean="0"/>
              <a:t>esolution</a:t>
            </a:r>
            <a:r>
              <a:rPr lang="en-GB" dirty="0" smtClean="0"/>
              <a:t> </a:t>
            </a:r>
            <a:r>
              <a:rPr lang="en-GB" dirty="0"/>
              <a:t>of weather data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248573" y="4568239"/>
            <a:ext cx="28954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</p:txBody>
      </p:sp>
    </p:spTree>
    <p:extLst>
      <p:ext uri="{BB962C8B-B14F-4D97-AF65-F5344CB8AC3E}">
        <p14:creationId xmlns:p14="http://schemas.microsoft.com/office/powerpoint/2010/main" val="21156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256982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1008318"/>
            <a:ext cx="7709976" cy="36155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/>
              <a:t>[1]	P. Schott, J. </a:t>
            </a:r>
            <a:r>
              <a:rPr lang="en-GB" sz="1200" dirty="0" err="1"/>
              <a:t>Sedlmeir</a:t>
            </a:r>
            <a:r>
              <a:rPr lang="en-GB" sz="1200" dirty="0"/>
              <a:t>, N. Strobel, T. Weber, G. </a:t>
            </a:r>
            <a:r>
              <a:rPr lang="en-GB" sz="1200" dirty="0" err="1"/>
              <a:t>Fridgen</a:t>
            </a:r>
            <a:r>
              <a:rPr lang="en-GB" sz="1200" dirty="0"/>
              <a:t>, and E. Abele, “A generic data model for </a:t>
            </a:r>
            <a:r>
              <a:rPr lang="tr-TR" sz="1200" dirty="0"/>
              <a:t>	</a:t>
            </a:r>
            <a:r>
              <a:rPr lang="en-GB" sz="1200" dirty="0"/>
              <a:t>describing flexibility in power markets,” Energies, vol. 12, no. 10, pp. 1–29,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P. D. Lund, J. Lindgren, J. </a:t>
            </a:r>
            <a:r>
              <a:rPr lang="en-US" sz="1200" dirty="0" err="1"/>
              <a:t>Mikkola</a:t>
            </a:r>
            <a:r>
              <a:rPr lang="en-US" sz="1200" dirty="0"/>
              <a:t>, and J. </a:t>
            </a:r>
            <a:r>
              <a:rPr lang="en-US" sz="1200" dirty="0" err="1"/>
              <a:t>Salpakari</a:t>
            </a:r>
            <a:r>
              <a:rPr lang="en-US" sz="1200" dirty="0"/>
              <a:t>, “Review of energy system flexibility measures to </a:t>
            </a:r>
            <a:r>
              <a:rPr lang="tr-TR" sz="1200" dirty="0" smtClean="0"/>
              <a:t>	</a:t>
            </a:r>
            <a:r>
              <a:rPr lang="en-US" sz="1200" dirty="0" smtClean="0"/>
              <a:t>enable </a:t>
            </a:r>
            <a:r>
              <a:rPr lang="en-US" sz="1200" dirty="0"/>
              <a:t>high levels of variable renewable electricity,” Renew. Sustain. Energy Rev., vol. 45, pp. 785–807, </a:t>
            </a:r>
            <a:r>
              <a:rPr lang="tr-TR" sz="1200" dirty="0" smtClean="0"/>
              <a:t>	</a:t>
            </a:r>
            <a:r>
              <a:rPr lang="en-US" sz="1200" dirty="0" smtClean="0"/>
              <a:t>2015.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en-US" sz="1200" dirty="0" err="1" smtClean="0"/>
              <a:t>Gusain</a:t>
            </a:r>
            <a:r>
              <a:rPr lang="en-US" sz="1200" dirty="0"/>
              <a:t>, D, </a:t>
            </a:r>
            <a:r>
              <a:rPr lang="en-US" sz="1200" dirty="0" err="1"/>
              <a:t>Cvetković</a:t>
            </a:r>
            <a:r>
              <a:rPr lang="en-US" sz="1200" dirty="0"/>
              <a:t>, M &amp; </a:t>
            </a:r>
            <a:r>
              <a:rPr lang="en-US" sz="1200" dirty="0" err="1"/>
              <a:t>Palensky</a:t>
            </a:r>
            <a:r>
              <a:rPr lang="en-US" sz="1200" dirty="0"/>
              <a:t>, P 2019, Energy flexibility analysis using </a:t>
            </a:r>
            <a:r>
              <a:rPr lang="en-US" sz="1200" dirty="0" err="1"/>
              <a:t>FMUWorld</a:t>
            </a:r>
            <a:r>
              <a:rPr lang="en-US" sz="1200" dirty="0"/>
              <a:t>. in 2019 IEEE </a:t>
            </a:r>
            <a:r>
              <a:rPr lang="tr-TR" sz="1200" dirty="0" smtClean="0"/>
              <a:t>	</a:t>
            </a:r>
            <a:r>
              <a:rPr lang="en-US" sz="1200" dirty="0" smtClean="0"/>
              <a:t>Milan </a:t>
            </a:r>
            <a:r>
              <a:rPr lang="en-US" sz="1200" dirty="0" err="1"/>
              <a:t>PowerTech</a:t>
            </a:r>
            <a:r>
              <a:rPr lang="en-US" sz="1200" dirty="0"/>
              <a:t>., 8810433, IEEE, 2019 IEEE Milan </a:t>
            </a:r>
            <a:r>
              <a:rPr lang="en-US" sz="1200" dirty="0" err="1"/>
              <a:t>PowerTech</a:t>
            </a:r>
            <a:r>
              <a:rPr lang="en-US" sz="1200" dirty="0"/>
              <a:t>, </a:t>
            </a:r>
            <a:r>
              <a:rPr lang="en-US" sz="1200" dirty="0" err="1"/>
              <a:t>PowerTech</a:t>
            </a:r>
            <a:r>
              <a:rPr lang="en-US" sz="1200" dirty="0"/>
              <a:t> 2019, Milan, Italy, 23/06/19. </a:t>
            </a:r>
            <a:r>
              <a:rPr lang="tr-TR" sz="1200" dirty="0" smtClean="0"/>
              <a:t>	</a:t>
            </a: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</a:t>
            </a:r>
            <a:r>
              <a:rPr lang="en-US" sz="1200" u="sng" dirty="0" smtClean="0">
                <a:hlinkClick r:id="rId2"/>
              </a:rPr>
              <a:t>doi.org/10.1109/PTC.2019.8810433</a:t>
            </a:r>
            <a:endParaRPr lang="tr-TR" sz="1200" u="sng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/>
              <a:t>4</a:t>
            </a:r>
            <a:r>
              <a:rPr lang="en-GB" sz="1200" dirty="0" smtClean="0"/>
              <a:t>] </a:t>
            </a:r>
            <a:r>
              <a:rPr lang="en-GB" sz="1200" dirty="0"/>
              <a:t>	P. </a:t>
            </a:r>
            <a:r>
              <a:rPr lang="en-GB" sz="1200" dirty="0" err="1"/>
              <a:t>Dubucq</a:t>
            </a:r>
            <a:r>
              <a:rPr lang="en-GB" sz="1200" dirty="0"/>
              <a:t> and G. Ackermann, “Frequency control in coupled energy systems with high penetration of </a:t>
            </a:r>
            <a:r>
              <a:rPr lang="tr-TR" sz="1200" dirty="0" smtClean="0"/>
              <a:t>	</a:t>
            </a:r>
            <a:r>
              <a:rPr lang="en-GB" sz="1200" dirty="0" smtClean="0"/>
              <a:t>renewable </a:t>
            </a:r>
            <a:r>
              <a:rPr lang="en-GB" sz="1200" dirty="0"/>
              <a:t>energies,” 5th Int. Conf. Clean </a:t>
            </a:r>
            <a:r>
              <a:rPr lang="en-GB" sz="1200" dirty="0" err="1"/>
              <a:t>Electr</a:t>
            </a:r>
            <a:r>
              <a:rPr lang="en-GB" sz="1200" dirty="0"/>
              <a:t>. Power Renew. Energy </a:t>
            </a:r>
            <a:r>
              <a:rPr lang="en-GB" sz="1200" dirty="0" err="1"/>
              <a:t>Resour</a:t>
            </a:r>
            <a:r>
              <a:rPr lang="en-GB" sz="1200" dirty="0"/>
              <a:t>. Impact, ICCEP 2015,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326–332, 2015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/>
              <a:t>5</a:t>
            </a:r>
            <a:r>
              <a:rPr lang="en-US" sz="1200" dirty="0" smtClean="0"/>
              <a:t>] </a:t>
            </a:r>
            <a:r>
              <a:rPr lang="en-US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US" sz="1200" dirty="0" smtClean="0"/>
              <a:t>energy </a:t>
            </a:r>
            <a:r>
              <a:rPr lang="en-US" sz="1200" dirty="0"/>
              <a:t>system with 100% renewables,” Energy Procedia, vol. 155, pp. 412–430, 2018.</a:t>
            </a:r>
            <a:endParaRPr lang="en-GB" sz="1200" dirty="0"/>
          </a:p>
          <a:p>
            <a:pPr marL="0" indent="0" algn="just">
              <a:buNone/>
            </a:pP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Converters Considering 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41070"/>
            <a:ext cx="7106464" cy="3486122"/>
          </a:xfrm>
        </p:spPr>
        <p:txBody>
          <a:bodyPr/>
          <a:lstStyle/>
          <a:p>
            <a:endParaRPr lang="tr-TR" sz="2000" dirty="0"/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48806" y="1142999"/>
            <a:ext cx="738089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Research</a:t>
            </a:r>
            <a:r>
              <a:rPr lang="tr-TR" sz="2400" dirty="0">
                <a:solidFill>
                  <a:srgbClr val="C00000"/>
                </a:solidFill>
              </a:rPr>
              <a:t> </a:t>
            </a:r>
            <a:r>
              <a:rPr lang="tr-TR" sz="2400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Flexibility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Research</a:t>
            </a:r>
            <a:r>
              <a:rPr lang="tr-TR" sz="2400" dirty="0"/>
              <a:t> </a:t>
            </a:r>
            <a:r>
              <a:rPr lang="tr-TR" sz="2400" dirty="0" err="1"/>
              <a:t>Questions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Methodology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Modelling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Co-Simulation</a:t>
            </a:r>
            <a:r>
              <a:rPr lang="tr-TR" sz="2400" dirty="0" smtClean="0"/>
              <a:t> </a:t>
            </a:r>
            <a:r>
              <a:rPr lang="tr-TR" sz="2400" dirty="0" err="1" smtClean="0"/>
              <a:t>Cases</a:t>
            </a:r>
            <a:r>
              <a:rPr lang="tr-TR" sz="2400" dirty="0" smtClean="0"/>
              <a:t> &amp; </a:t>
            </a:r>
            <a:r>
              <a:rPr lang="tr-TR" sz="2400" dirty="0" err="1" smtClean="0"/>
              <a:t>Initial</a:t>
            </a:r>
            <a:r>
              <a:rPr lang="tr-TR" sz="2400" dirty="0" smtClean="0"/>
              <a:t> </a:t>
            </a:r>
            <a:r>
              <a:rPr lang="tr-TR" sz="2400" dirty="0" err="1"/>
              <a:t>Results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Future</a:t>
            </a:r>
            <a:r>
              <a:rPr lang="tr-TR" sz="2400" dirty="0" smtClean="0"/>
              <a:t> </a:t>
            </a:r>
            <a:r>
              <a:rPr lang="tr-TR" sz="2400" dirty="0" err="1" smtClean="0"/>
              <a:t>Plans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86" y="-2286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Research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63106" y="760139"/>
            <a:ext cx="70760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 increasing share of renewable </a:t>
            </a:r>
            <a:r>
              <a:rPr lang="en-GB" sz="1400" dirty="0" smtClean="0"/>
              <a:t>energy,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balance</a:t>
            </a:r>
            <a:r>
              <a:rPr lang="en-GB" sz="1400" dirty="0" smtClean="0"/>
              <a:t> became </a:t>
            </a:r>
            <a:r>
              <a:rPr lang="en-GB" sz="1400" dirty="0"/>
              <a:t>more </a:t>
            </a:r>
            <a:r>
              <a:rPr lang="en-GB" sz="1400" dirty="0" smtClean="0"/>
              <a:t>challenging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grid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operators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Replacing 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petrochemicals food, steel </a:t>
            </a:r>
            <a:r>
              <a:rPr lang="en-GB" sz="1400" dirty="0" smtClean="0"/>
              <a:t>cement; </a:t>
            </a:r>
            <a:r>
              <a:rPr lang="en-GB" sz="1400" dirty="0"/>
              <a:t>large-scale </a:t>
            </a:r>
            <a:r>
              <a:rPr lang="en-GB" sz="1400" dirty="0" smtClean="0"/>
              <a:t>electrification</a:t>
            </a:r>
            <a:r>
              <a:rPr lang="tr-TR" sz="1400" dirty="0" smtClean="0"/>
              <a:t>(P2X)</a:t>
            </a:r>
            <a:r>
              <a:rPr lang="en-GB" sz="1400" dirty="0" smtClean="0"/>
              <a:t>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en-GB" sz="1400" dirty="0" smtClean="0"/>
              <a:t>industrial complex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provides </a:t>
            </a:r>
            <a:r>
              <a:rPr lang="en-GB" sz="1400" dirty="0"/>
              <a:t>the necessary flexibility </a:t>
            </a:r>
            <a:r>
              <a:rPr lang="en-GB" sz="1400" dirty="0" smtClean="0"/>
              <a:t>in </a:t>
            </a:r>
            <a:r>
              <a:rPr lang="en-GB" sz="1400" dirty="0"/>
              <a:t>the new energy system </a:t>
            </a:r>
            <a:r>
              <a:rPr lang="tr-TR" sz="1400" dirty="0"/>
              <a:t/>
            </a:r>
            <a:br>
              <a:rPr lang="tr-TR" sz="1400" dirty="0"/>
            </a:b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Due 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MES </a:t>
            </a:r>
            <a:r>
              <a:rPr lang="en-GB" sz="1400" dirty="0" smtClean="0"/>
              <a:t>components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(</a:t>
            </a:r>
            <a:r>
              <a:rPr lang="tr-TR" sz="1400" dirty="0" err="1"/>
              <a:t>h</a:t>
            </a:r>
            <a:r>
              <a:rPr lang="tr-TR" sz="1400" dirty="0" err="1" smtClean="0"/>
              <a:t>idden</a:t>
            </a:r>
            <a:r>
              <a:rPr lang="tr-TR" sz="1400" dirty="0" smtClean="0"/>
              <a:t> </a:t>
            </a:r>
            <a:r>
              <a:rPr lang="tr-TR" sz="1400" dirty="0" err="1" smtClean="0"/>
              <a:t>flexibility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Inaccurate </a:t>
            </a:r>
            <a:r>
              <a:rPr lang="en-GB" sz="1400" dirty="0"/>
              <a:t>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err="1" smtClean="0"/>
              <a:t>Existing</a:t>
            </a:r>
            <a:r>
              <a:rPr lang="tr-TR" sz="1400" dirty="0" smtClean="0"/>
              <a:t> </a:t>
            </a:r>
            <a:r>
              <a:rPr lang="tr-TR" sz="1400" dirty="0" err="1" smtClean="0"/>
              <a:t>hierarchical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of MES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not </a:t>
            </a:r>
            <a:r>
              <a:rPr lang="tr-TR" sz="1400" dirty="0" err="1" smtClean="0"/>
              <a:t>considers</a:t>
            </a:r>
            <a:r>
              <a:rPr lang="tr-TR" sz="1400" dirty="0" smtClean="0"/>
              <a:t> </a:t>
            </a:r>
            <a:r>
              <a:rPr lang="tr-TR" sz="1400" dirty="0" err="1" smtClean="0"/>
              <a:t>operational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sz="1400" dirty="0" smtClean="0"/>
              <a:t> of </a:t>
            </a:r>
            <a:r>
              <a:rPr lang="tr-TR" sz="1400" dirty="0" err="1" smtClean="0"/>
              <a:t>production</a:t>
            </a:r>
            <a:r>
              <a:rPr lang="tr-TR" sz="1400" dirty="0" smtClean="0"/>
              <a:t>. </a:t>
            </a:r>
            <a:r>
              <a:rPr lang="tr-TR" sz="1400" dirty="0" err="1" smtClean="0"/>
              <a:t>This</a:t>
            </a:r>
            <a:r>
              <a:rPr lang="tr-TR" sz="1400" dirty="0" smtClean="0"/>
              <a:t> </a:t>
            </a:r>
            <a:r>
              <a:rPr lang="tr-TR" sz="1400" dirty="0" err="1" smtClean="0"/>
              <a:t>results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 </a:t>
            </a:r>
            <a:r>
              <a:rPr lang="tr-TR" sz="1400" dirty="0" err="1" smtClean="0"/>
              <a:t>unnecessary</a:t>
            </a:r>
            <a:r>
              <a:rPr lang="tr-TR" sz="1400" dirty="0" smtClean="0"/>
              <a:t> </a:t>
            </a:r>
            <a:r>
              <a:rPr lang="tr-TR" sz="1400" dirty="0" err="1" smtClean="0"/>
              <a:t>trading</a:t>
            </a:r>
            <a:r>
              <a:rPr lang="tr-TR" sz="1400" dirty="0" smtClean="0"/>
              <a:t> of </a:t>
            </a:r>
            <a:r>
              <a:rPr lang="tr-TR" sz="1400" dirty="0" err="1" smtClean="0"/>
              <a:t>electricity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increse</a:t>
            </a:r>
            <a:r>
              <a:rPr lang="tr-TR" sz="1400" dirty="0" smtClean="0"/>
              <a:t> in </a:t>
            </a:r>
            <a:r>
              <a:rPr lang="tr-TR" sz="1400" dirty="0" err="1" smtClean="0"/>
              <a:t>operational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3933" y="4496206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867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985520"/>
            <a:ext cx="6852574" cy="3700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i="1" dirty="0" smtClean="0"/>
              <a:t>”Flexibility is ability of a component or a collection of components to response challenges caused by power fluctuations in energy systems. ”</a:t>
            </a:r>
          </a:p>
          <a:p>
            <a:pPr marL="0" indent="0" algn="ctr">
              <a:buNone/>
            </a:pPr>
            <a:endParaRPr lang="en-GB" sz="2000" i="1" dirty="0" smtClean="0"/>
          </a:p>
          <a:p>
            <a:pPr marL="0" indent="0" algn="ctr">
              <a:buNone/>
            </a:pPr>
            <a:r>
              <a:rPr lang="en-GB" sz="2000" i="1" dirty="0" smtClean="0"/>
              <a:t>”</a:t>
            </a:r>
            <a:r>
              <a:rPr lang="tr-TR" sz="2000" i="1" dirty="0" err="1" smtClean="0"/>
              <a:t>During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excess</a:t>
            </a:r>
            <a:r>
              <a:rPr lang="tr-TR" sz="2000" i="1" dirty="0" smtClean="0"/>
              <a:t> RE, </a:t>
            </a:r>
            <a:r>
              <a:rPr lang="tr-TR" sz="2000" i="1" dirty="0" err="1" smtClean="0"/>
              <a:t>this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response</a:t>
            </a:r>
            <a:r>
              <a:rPr lang="tr-TR" sz="2000" i="1" dirty="0" smtClean="0"/>
              <a:t> can be </a:t>
            </a:r>
            <a:r>
              <a:rPr lang="tr-TR" sz="2000" i="1" dirty="0" err="1" smtClean="0"/>
              <a:t>achieved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by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flexible</a:t>
            </a:r>
            <a:r>
              <a:rPr lang="tr-TR" sz="2000" i="1" dirty="0" smtClean="0"/>
              <a:t> P2X, </a:t>
            </a:r>
            <a:r>
              <a:rPr lang="en-GB" sz="2000" i="1" dirty="0" smtClean="0"/>
              <a:t>as the amount of consumed energy </a:t>
            </a:r>
            <a:r>
              <a:rPr lang="tr-TR" sz="2000" i="1" dirty="0" smtClean="0"/>
              <a:t>can be </a:t>
            </a:r>
            <a:r>
              <a:rPr lang="tr-TR" sz="2000" i="1" dirty="0" err="1" smtClean="0"/>
              <a:t>increased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to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higher</a:t>
            </a:r>
            <a:r>
              <a:rPr lang="tr-TR" sz="2000" i="1" dirty="0" smtClean="0"/>
              <a:t> </a:t>
            </a:r>
            <a:r>
              <a:rPr lang="en-GB" sz="2000" i="1" dirty="0" smtClean="0"/>
              <a:t>load state.”</a:t>
            </a:r>
          </a:p>
          <a:p>
            <a:pPr marL="0" indent="0" algn="ctr">
              <a:buNone/>
            </a:pPr>
            <a:endParaRPr lang="tr-TR" sz="2000" i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0"/>
            <a:ext cx="738089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dirty="0" err="1" smtClean="0"/>
              <a:t>Flexibility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0"/>
            <a:ext cx="6948241" cy="842249"/>
          </a:xfrm>
        </p:spPr>
        <p:txBody>
          <a:bodyPr/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11234" y="842249"/>
            <a:ext cx="7197635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 smtClean="0">
                <a:ea typeface="Calibri"/>
                <a:cs typeface="Times New Roman"/>
              </a:rPr>
              <a:t>How </a:t>
            </a:r>
            <a:r>
              <a:rPr lang="en-GB" sz="1400" dirty="0">
                <a:ea typeface="Calibri"/>
                <a:cs typeface="Times New Roman"/>
              </a:rPr>
              <a:t>much profit P2X owners can make from shifting demand to low price times?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much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model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impact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the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of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analysis?</a:t>
            </a:r>
            <a:endParaRPr lang="en-GB" sz="1400" dirty="0"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a typeface="Calibri"/>
                <a:cs typeface="Times New Roman"/>
              </a:rPr>
              <a:t>What is the optimal deployment of flexibility in order to reduce operational cost for P2X </a:t>
            </a:r>
            <a:r>
              <a:rPr lang="en-US" sz="1400" dirty="0" smtClean="0">
                <a:ea typeface="Calibri"/>
                <a:cs typeface="Times New Roman"/>
              </a:rPr>
              <a:t>owner?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What should be the control architecture of 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How </a:t>
            </a:r>
            <a:r>
              <a:rPr lang="en-US" sz="1400" dirty="0">
                <a:ea typeface="Calibri"/>
                <a:cs typeface="Times New Roman"/>
              </a:rPr>
              <a:t>can different energy domains can be combined and optimized for flexibility?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Times New Roman"/>
              </a:rPr>
              <a:t>What are the dependencies between flexible load pairs?</a:t>
            </a:r>
            <a:endParaRPr lang="en-GB" sz="1400" dirty="0">
              <a:effectLst/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569373" y="4486046"/>
            <a:ext cx="157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506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858608"/>
            <a:ext cx="7106464" cy="34861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endParaRPr lang="tr-TR" sz="1600" dirty="0" smtClean="0"/>
          </a:p>
          <a:p>
            <a:pPr marL="685800" lvl="1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Pandapower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initialize</a:t>
            </a:r>
            <a:r>
              <a:rPr lang="tr-TR" sz="1600" dirty="0" smtClean="0"/>
              <a:t> OM </a:t>
            </a:r>
            <a:r>
              <a:rPr lang="tr-TR" sz="1600" dirty="0" err="1" smtClean="0"/>
              <a:t>models</a:t>
            </a:r>
            <a:r>
              <a:rPr lang="tr-TR" sz="1600" dirty="0" smtClean="0"/>
              <a:t> 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en-GB" sz="1600" dirty="0" smtClean="0"/>
              <a:t>implement </a:t>
            </a:r>
            <a:r>
              <a:rPr lang="en-GB" sz="1600" dirty="0"/>
              <a:t>hierarchical control, reduce computational burden and couple different energy domains.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1358"/>
            <a:ext cx="7380894" cy="857250"/>
          </a:xfrm>
        </p:spPr>
        <p:txBody>
          <a:bodyPr>
            <a:noAutofit/>
          </a:bodyPr>
          <a:lstStyle/>
          <a:p>
            <a:r>
              <a:rPr lang="tr-TR" dirty="0" err="1"/>
              <a:t>Methodology</a:t>
            </a:r>
            <a:r>
              <a:rPr lang="tr-TR" dirty="0"/>
              <a:t> – </a:t>
            </a:r>
            <a:r>
              <a:rPr lang="tr-TR" dirty="0" smtClean="0"/>
              <a:t>Tools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7782733" y="4645758"/>
            <a:ext cx="13612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OM:OpenModelica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199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0"/>
            <a:ext cx="681701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2400" dirty="0" err="1"/>
              <a:t>Methodology</a:t>
            </a:r>
            <a:r>
              <a:rPr lang="tr-TR" sz="2400" dirty="0"/>
              <a:t> – </a:t>
            </a:r>
            <a:r>
              <a:rPr lang="tr-TR" sz="2400" dirty="0" err="1"/>
              <a:t>Hierarchical</a:t>
            </a:r>
            <a:r>
              <a:rPr lang="tr-TR" sz="2400" dirty="0"/>
              <a:t> Control</a:t>
            </a:r>
            <a:endParaRPr lang="en-US" sz="2400" dirty="0"/>
          </a:p>
        </p:txBody>
      </p:sp>
      <p:pic>
        <p:nvPicPr>
          <p:cNvPr id="3" name="Picture 2" descr="C:\Users\Caner\Desktop\Multi-Energy-Systems-Thesis-Project\Mid-term Review\Figures\Final flow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2" y="391886"/>
            <a:ext cx="5543680" cy="46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6370492" y="4483653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en-GB" sz="900" dirty="0"/>
              <a:t>CEMS: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92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14146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err="1"/>
              <a:t>Methodology</a:t>
            </a:r>
            <a:r>
              <a:rPr lang="tr-TR" sz="2800" dirty="0"/>
              <a:t> – </a:t>
            </a:r>
            <a:r>
              <a:rPr lang="tr-TR" sz="2800" dirty="0" err="1"/>
              <a:t>Maasvlakte</a:t>
            </a:r>
            <a:r>
              <a:rPr lang="tr-TR" sz="2800" dirty="0"/>
              <a:t> </a:t>
            </a:r>
            <a:r>
              <a:rPr lang="tr-TR" sz="2800" dirty="0" err="1"/>
              <a:t>Energy</a:t>
            </a:r>
            <a:r>
              <a:rPr lang="tr-TR" sz="2800" dirty="0"/>
              <a:t> Park</a:t>
            </a:r>
            <a:endParaRPr lang="en-US" sz="2800" dirty="0"/>
          </a:p>
        </p:txBody>
      </p:sp>
      <p:pic>
        <p:nvPicPr>
          <p:cNvPr id="4" name="Picture 2" descr="C:\Users\Caner\Desktop\Multi-Energy-Systems-Thesis-Project\Figures\SL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6" y="1201155"/>
            <a:ext cx="7204159" cy="321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8451" y="0"/>
            <a:ext cx="6786534" cy="570989"/>
          </a:xfrm>
        </p:spPr>
        <p:txBody>
          <a:bodyPr>
            <a:normAutofit/>
          </a:bodyPr>
          <a:lstStyle/>
          <a:p>
            <a:r>
              <a:rPr lang="tr-TR" sz="2800" dirty="0" err="1"/>
              <a:t>Modelling</a:t>
            </a:r>
            <a:r>
              <a:rPr lang="tr-TR" sz="2800" dirty="0"/>
              <a:t> – </a:t>
            </a:r>
            <a:r>
              <a:rPr lang="tr-TR" sz="2800" dirty="0" err="1"/>
              <a:t>Wind</a:t>
            </a:r>
            <a:r>
              <a:rPr lang="tr-TR" sz="2800" dirty="0"/>
              <a:t> </a:t>
            </a:r>
            <a:r>
              <a:rPr lang="tr-TR" sz="2800" dirty="0" err="1"/>
              <a:t>Turbine</a:t>
            </a:r>
            <a:r>
              <a:rPr lang="tr-TR" sz="2800" dirty="0"/>
              <a:t> </a:t>
            </a:r>
            <a:r>
              <a:rPr lang="tr-TR" sz="2800" dirty="0" err="1"/>
              <a:t>Generator</a:t>
            </a:r>
            <a:endParaRPr lang="en-GB" sz="2800" dirty="0"/>
          </a:p>
        </p:txBody>
      </p:sp>
      <p:pic>
        <p:nvPicPr>
          <p:cNvPr id="2051" name="Picture 3" descr="C:\Users\Caner\Desktop\Multi-Energy-Systems-Thesis-Project\Mid-term Review\WindF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03" y="570989"/>
            <a:ext cx="4461994" cy="292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965960" y="3493144"/>
            <a:ext cx="6779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Turbine</a:t>
            </a:r>
            <a:r>
              <a:rPr lang="tr-TR" sz="1600" dirty="0" smtClean="0"/>
              <a:t>,</a:t>
            </a:r>
            <a:r>
              <a:rPr lang="en-GB" sz="1600" dirty="0"/>
              <a:t> converts mechanical </a:t>
            </a:r>
            <a:r>
              <a:rPr lang="en-GB" sz="1600" dirty="0" smtClean="0"/>
              <a:t>power </a:t>
            </a:r>
            <a:r>
              <a:rPr lang="en-GB" sz="1600" dirty="0"/>
              <a:t>from wind into AC power order 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Control, </a:t>
            </a:r>
            <a:r>
              <a:rPr lang="en-GB" sz="1600" dirty="0" smtClean="0"/>
              <a:t>commands </a:t>
            </a:r>
            <a:r>
              <a:rPr lang="en-GB" sz="1600" dirty="0"/>
              <a:t>the active and reactive power generated 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Generator</a:t>
            </a:r>
            <a:r>
              <a:rPr lang="tr-TR" sz="1600" dirty="0" smtClean="0"/>
              <a:t>,</a:t>
            </a:r>
            <a:r>
              <a:rPr lang="en-GB" sz="1600" dirty="0"/>
              <a:t> provides interface between the controller and network</a:t>
            </a:r>
          </a:p>
        </p:txBody>
      </p:sp>
    </p:spTree>
    <p:extLst>
      <p:ext uri="{BB962C8B-B14F-4D97-AF65-F5344CB8AC3E}">
        <p14:creationId xmlns:p14="http://schemas.microsoft.com/office/powerpoint/2010/main" val="5174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5323</TotalTime>
  <Words>577</Words>
  <Application>Microsoft Office PowerPoint</Application>
  <PresentationFormat>Ekran Gösterisi (16:9)</PresentationFormat>
  <Paragraphs>124</Paragraphs>
  <Slides>17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Multi Energy Systems: Investigating Hidden Flexibilities Provided by Power-to-X Converters Considering Grid Support Strategies</vt:lpstr>
      <vt:lpstr>Content</vt:lpstr>
      <vt:lpstr>Research Problem</vt:lpstr>
      <vt:lpstr>PowerPoint Sunusu</vt:lpstr>
      <vt:lpstr>Research Questions</vt:lpstr>
      <vt:lpstr>Methodology – Tools</vt:lpstr>
      <vt:lpstr>PowerPoint Sunusu</vt:lpstr>
      <vt:lpstr>Methodology – Maasvlakte Energy Park</vt:lpstr>
      <vt:lpstr>Modelling – Wind Turbine Generator</vt:lpstr>
      <vt:lpstr>Modelling – Power-to-Gas</vt:lpstr>
      <vt:lpstr>Co-Simulation Cases</vt:lpstr>
      <vt:lpstr>Initial Results - WindTurbineGen</vt:lpstr>
      <vt:lpstr>Initial Results – Power-to-Gas</vt:lpstr>
      <vt:lpstr>Initial Results - Electrolyser</vt:lpstr>
      <vt:lpstr>Future Plans</vt:lpstr>
      <vt:lpstr>References</vt:lpstr>
      <vt:lpstr>Multi Energy Systems: Investigating Hidden Flexibilities Provided by Power-to-X Converters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327</cp:revision>
  <dcterms:created xsi:type="dcterms:W3CDTF">2015-07-09T11:57:30Z</dcterms:created>
  <dcterms:modified xsi:type="dcterms:W3CDTF">2020-05-25T13:18:31Z</dcterms:modified>
</cp:coreProperties>
</file>