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331" r:id="rId4"/>
    <p:sldId id="329" r:id="rId5"/>
    <p:sldId id="304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3" r:id="rId15"/>
    <p:sldId id="328" r:id="rId16"/>
    <p:sldId id="317" r:id="rId17"/>
    <p:sldId id="342" r:id="rId18"/>
    <p:sldId id="344" r:id="rId19"/>
    <p:sldId id="320" r:id="rId20"/>
    <p:sldId id="325" r:id="rId21"/>
    <p:sldId id="345" r:id="rId22"/>
    <p:sldId id="350" r:id="rId23"/>
    <p:sldId id="348" r:id="rId24"/>
    <p:sldId id="352" r:id="rId25"/>
    <p:sldId id="354" r:id="rId26"/>
    <p:sldId id="355" r:id="rId27"/>
    <p:sldId id="265" r:id="rId28"/>
    <p:sldId id="28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5106" autoAdjust="0"/>
  </p:normalViewPr>
  <p:slideViewPr>
    <p:cSldViewPr snapToGrid="0" snapToObjects="1">
      <p:cViewPr>
        <p:scale>
          <a:sx n="100" d="100"/>
          <a:sy n="100" d="100"/>
        </p:scale>
        <p:origin x="-288" y="-17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07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ewables.ninja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354422"/>
              </p:ext>
            </p:extLst>
          </p:nvPr>
        </p:nvGraphicFramePr>
        <p:xfrm>
          <a:off x="2583832" y="3630158"/>
          <a:ext cx="5317236" cy="1325880"/>
        </p:xfrm>
        <a:graphic>
          <a:graphicData uri="http://schemas.openxmlformats.org/drawingml/2006/table">
            <a:tbl>
              <a:tblPr/>
              <a:tblGrid>
                <a:gridCol w="1367524"/>
                <a:gridCol w="1221938"/>
                <a:gridCol w="1331154"/>
                <a:gridCol w="1396620"/>
              </a:tblGrid>
              <a:tr h="352048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Approach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Ambient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103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6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4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Auxiliary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E-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Boiler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5645557" y="2708714"/>
                <a:ext cx="3327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𝑖𝑓</m:t>
                      </m:r>
                      <m:r>
                        <a:rPr lang="en-US" sz="160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𝑎𝑚𝑏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&lt;15</m:t>
                      </m:r>
                      <m:sPre>
                        <m:sPrePr>
                          <m:ctrlPr>
                            <a:rPr lang="en-US" sz="1600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</m:sPre>
                      <m:r>
                        <a:rPr lang="tr-TR" sz="1600" b="0" i="1" smtClean="0">
                          <a:latin typeface="Cambria Math"/>
                        </a:rPr>
                        <m:t> </m:t>
                      </m:r>
                      <m:r>
                        <a:rPr lang="tr-TR" sz="1600" b="0" i="1" smtClean="0">
                          <a:latin typeface="Cambria Math"/>
                        </a:rPr>
                        <m:t>𝑡h𝑒𝑛</m:t>
                      </m:r>
                      <m:r>
                        <a:rPr lang="tr-TR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tr-TR" sz="1600" b="0" i="1" smtClean="0">
                          <a:latin typeface="Cambria Math"/>
                        </a:rPr>
                        <m:t>=50</m:t>
                      </m:r>
                      <m:sPre>
                        <m:sPrePr>
                          <m:ctrlPr>
                            <a:rPr lang="en-US" sz="1600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</m:sPre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57" y="2708714"/>
                <a:ext cx="3327706" cy="338554"/>
              </a:xfrm>
              <a:prstGeom prst="rect">
                <a:avLst/>
              </a:prstGeom>
              <a:blipFill rotWithShape="1"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5587016" y="2438395"/>
            <a:ext cx="2730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C: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𝑎𝑣𝑒𝑟𝑎𝑔𝑒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5408792" y="1691177"/>
                <a:ext cx="3564471" cy="662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𝑟𝑒𝑎𝑙</m:t>
                              </m:r>
                            </m:sup>
                          </m:sSubSup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𝑖𝑛𝑙𝑒𝑡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𝑜𝑢𝑡𝑙𝑒𝑡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   </m:t>
                      </m:r>
                      <m:r>
                        <a:rPr lang="en-US" sz="1600" i="1">
                          <a:latin typeface="Cambria Math"/>
                        </a:rPr>
                        <m:t>Ɐ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1691177"/>
                <a:ext cx="3564471" cy="6624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etin kutusu 13"/>
          <p:cNvSpPr txBox="1"/>
          <p:nvPr/>
        </p:nvSpPr>
        <p:spPr>
          <a:xfrm>
            <a:off x="5514627" y="1521900"/>
            <a:ext cx="2874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B &amp; C:</a:t>
            </a:r>
            <a:endParaRPr lang="en-GB" sz="1600" b="1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576390" y="513384"/>
            <a:ext cx="259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A: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5597102" y="3104184"/>
                <a:ext cx="344908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sz="1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sz="1600" i="1">
                          <a:latin typeface="Cambria Math"/>
                        </a:rPr>
                        <m:t>.</m:t>
                      </m:r>
                      <m:r>
                        <a:rPr lang="en-US" sz="1600" i="1">
                          <a:latin typeface="Cambria Math"/>
                        </a:rPr>
                        <m:t>𝑐</m:t>
                      </m:r>
                      <m:r>
                        <a:rPr lang="en-US" sz="1600" i="1">
                          <a:latin typeface="Cambria Math"/>
                        </a:rPr>
                        <m:t>.∆</m:t>
                      </m:r>
                      <m:r>
                        <a:rPr lang="en-US" sz="1600" i="1">
                          <a:latin typeface="Cambria Math"/>
                        </a:rPr>
                        <m:t>𝑇</m:t>
                      </m:r>
                      <m:r>
                        <a:rPr lang="tr-TR" sz="16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tr-T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tr-TR" sz="1600" b="0" i="1" smtClean="0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tr-TR" sz="1600" b="0" i="1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02" y="3104184"/>
                <a:ext cx="3449085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Caner\Downloads\watercycle\watercycle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15" y="472972"/>
            <a:ext cx="4019342" cy="302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4099" name="Picture 3" descr="C:\Users\Can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98" y="2534727"/>
            <a:ext cx="4820920" cy="104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104958" y="2313192"/>
            <a:ext cx="374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 smtClean="0"/>
              <a:t>COP </a:t>
            </a:r>
            <a:r>
              <a:rPr lang="en-GB" sz="900" i="1" dirty="0"/>
              <a:t>results for various ambient and condenser </a:t>
            </a:r>
            <a:r>
              <a:rPr lang="en-GB" sz="900" i="1" dirty="0" smtClean="0"/>
              <a:t>temperatures</a:t>
            </a:r>
            <a:r>
              <a:rPr lang="tr-TR" sz="900" i="1" dirty="0" smtClean="0"/>
              <a:t>:</a:t>
            </a:r>
            <a:endParaRPr lang="en-GB" sz="900" i="1" dirty="0"/>
          </a:p>
        </p:txBody>
      </p:sp>
      <p:pic>
        <p:nvPicPr>
          <p:cNvPr id="4100" name="Picture 4" descr="C:\Users\Caner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27" y="1608237"/>
            <a:ext cx="3861118" cy="6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aner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9" y="383386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aner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59" y="732027"/>
            <a:ext cx="2322469" cy="20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/>
          <p:cNvSpPr txBox="1"/>
          <p:nvPr/>
        </p:nvSpPr>
        <p:spPr>
          <a:xfrm>
            <a:off x="1587846" y="2790066"/>
            <a:ext cx="26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i="1" dirty="0" err="1" smtClean="0"/>
              <a:t>Figure</a:t>
            </a:r>
            <a:r>
              <a:rPr lang="tr-TR" sz="900" i="1" dirty="0" smtClean="0"/>
              <a:t>: </a:t>
            </a:r>
            <a:r>
              <a:rPr lang="en-GB" sz="900" i="1" dirty="0"/>
              <a:t>Theoretical Single-Stage </a:t>
            </a:r>
            <a:r>
              <a:rPr lang="en-GB" sz="900" i="1" dirty="0" err="1"/>
              <a:t>Vapor</a:t>
            </a:r>
            <a:r>
              <a:rPr lang="en-GB" sz="900" i="1" dirty="0"/>
              <a:t> Compression Refrigeration Cycle (</a:t>
            </a:r>
            <a:r>
              <a:rPr lang="en-GB" sz="900" i="1" dirty="0" smtClean="0"/>
              <a:t>C</a:t>
            </a:r>
            <a:r>
              <a:rPr lang="tr-TR" sz="900" i="1" dirty="0" smtClean="0"/>
              <a:t>:</a:t>
            </a:r>
            <a:r>
              <a:rPr lang="en-GB" sz="900" i="1" dirty="0" smtClean="0"/>
              <a:t>Constant </a:t>
            </a:r>
            <a:r>
              <a:rPr lang="en-GB" sz="900" i="1" dirty="0"/>
              <a:t>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104958" y="777240"/>
            <a:ext cx="486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Pressure</a:t>
            </a:r>
            <a:r>
              <a:rPr lang="tr-TR" sz="1600" dirty="0" smtClean="0"/>
              <a:t> –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table</a:t>
            </a:r>
            <a:r>
              <a:rPr lang="tr-TR" sz="1600" dirty="0" smtClean="0"/>
              <a:t> of </a:t>
            </a:r>
            <a:r>
              <a:rPr lang="tr-TR" sz="1600" dirty="0" err="1" smtClean="0"/>
              <a:t>refrigerant</a:t>
            </a:r>
            <a:r>
              <a:rPr lang="tr-TR" sz="1600" dirty="0" smtClean="0"/>
              <a:t> R-134a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assumptions</a:t>
            </a:r>
            <a:r>
              <a:rPr lang="tr-TR" sz="1600" dirty="0" smtClean="0"/>
              <a:t> </a:t>
            </a:r>
            <a:r>
              <a:rPr lang="tr-TR" sz="1600" dirty="0" err="1" smtClean="0"/>
              <a:t>shown</a:t>
            </a:r>
            <a:r>
              <a:rPr lang="tr-TR" sz="1600" dirty="0" smtClean="0"/>
              <a:t>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figure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13314" name="Picture 2" descr="C:\Users\Can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9" y="1372020"/>
            <a:ext cx="6675009" cy="8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685549" y="114118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/>
              <a:t>5</a:t>
            </a:r>
            <a:r>
              <a:rPr lang="en-GB" sz="900" i="1" baseline="30000" dirty="0"/>
              <a:t>th</a:t>
            </a:r>
            <a:r>
              <a:rPr lang="en-GB" sz="900" i="1" dirty="0"/>
              <a:t> </a:t>
            </a:r>
            <a:r>
              <a:rPr lang="en-GB" sz="900" dirty="0"/>
              <a:t>order polynomial </a:t>
            </a:r>
            <a:r>
              <a:rPr lang="en-GB" sz="900" dirty="0" err="1"/>
              <a:t>fuction</a:t>
            </a:r>
            <a:r>
              <a:rPr lang="en-GB" sz="900" dirty="0"/>
              <a:t> parameters for </a:t>
            </a:r>
            <a:r>
              <a:rPr lang="en-GB" sz="900" i="1" dirty="0" err="1"/>
              <a:t>T</a:t>
            </a:r>
            <a:r>
              <a:rPr lang="en-GB" sz="900" i="1" baseline="-25000" dirty="0" err="1"/>
              <a:t>condenser</a:t>
            </a:r>
            <a:r>
              <a:rPr lang="en-GB" sz="900" i="1" baseline="-25000" dirty="0"/>
              <a:t> </a:t>
            </a:r>
            <a:r>
              <a:rPr lang="en-GB" sz="900" dirty="0" smtClean="0"/>
              <a:t> </a:t>
            </a:r>
            <a:r>
              <a:rPr lang="tr-TR" sz="900" dirty="0" smtClean="0"/>
              <a:t>= </a:t>
            </a:r>
            <a:r>
              <a:rPr lang="en-GB" sz="900" dirty="0" smtClean="0"/>
              <a:t>50,70</a:t>
            </a:r>
            <a:r>
              <a:rPr lang="tr-TR" sz="900" dirty="0" smtClean="0"/>
              <a:t> </a:t>
            </a:r>
            <a:r>
              <a:rPr lang="tr-TR" sz="900" baseline="30000" dirty="0" smtClean="0">
                <a:latin typeface="Arial"/>
                <a:cs typeface="Arial"/>
              </a:rPr>
              <a:t>⁰</a:t>
            </a:r>
            <a:r>
              <a:rPr lang="tr-TR" sz="900" dirty="0" smtClean="0">
                <a:latin typeface="Arial"/>
                <a:cs typeface="Arial"/>
              </a:rPr>
              <a:t>C</a:t>
            </a:r>
            <a:endParaRPr lang="en-GB" sz="900" dirty="0"/>
          </a:p>
        </p:txBody>
      </p:sp>
      <p:pic>
        <p:nvPicPr>
          <p:cNvPr id="13315" name="Picture 3" descr="C:\Users\Caner\Desktop\Multi-Energy-Systems-Thesis-Project\Final Report\Figures &amp; Tables\COPvsTeva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2" y="2181541"/>
            <a:ext cx="4528222" cy="21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Caner\Desktop\Multi-Energy-Systems-Thesis-Project\Final Report\Figures &amp; Tables\COPvsTeva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04" y="2181541"/>
            <a:ext cx="4645025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27904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50 ⁰C </a:t>
            </a:r>
            <a:endParaRPr lang="en-GB" sz="16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5023055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</a:t>
            </a:r>
            <a:r>
              <a:rPr lang="tr-TR" sz="1600" dirty="0" smtClean="0"/>
              <a:t>70 </a:t>
            </a:r>
            <a:r>
              <a:rPr lang="tr-TR" sz="1600" dirty="0"/>
              <a:t>⁰C </a:t>
            </a:r>
            <a:endParaRPr lang="en-GB" sz="1600" dirty="0"/>
          </a:p>
        </p:txBody>
      </p:sp>
      <p:pic>
        <p:nvPicPr>
          <p:cNvPr id="10" name="Picture 5" descr="C:\Users\Caner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50" y="64257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5466" y="-43622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Modelling</a:t>
            </a:r>
            <a:r>
              <a:rPr lang="tr-TR" dirty="0" smtClean="0"/>
              <a:t> - </a:t>
            </a: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710922"/>
            <a:ext cx="6779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 &amp; </a:t>
            </a:r>
            <a:r>
              <a:rPr lang="tr-TR" sz="1400" b="1" dirty="0" err="1" smtClean="0"/>
              <a:t>Heat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Pump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</a:t>
            </a:r>
            <a:r>
              <a:rPr lang="tr-TR" sz="1400" dirty="0" err="1" smtClean="0"/>
              <a:t>based</a:t>
            </a:r>
            <a:r>
              <a:rPr lang="tr-TR" sz="1400" dirty="0" smtClean="0"/>
              <a:t> on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input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operating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min</a:t>
            </a:r>
            <a:r>
              <a:rPr lang="tr-TR" sz="1400" dirty="0" smtClean="0"/>
              <a:t>,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Storage</a:t>
            </a:r>
            <a:r>
              <a:rPr lang="tr-TR" sz="1400" b="1" dirty="0" smtClean="0"/>
              <a:t>,</a:t>
            </a:r>
            <a:r>
              <a:rPr lang="en-GB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amount</a:t>
            </a:r>
            <a:r>
              <a:rPr lang="tr-TR" sz="1400" dirty="0" smtClean="0"/>
              <a:t> of </a:t>
            </a:r>
            <a:r>
              <a:rPr lang="tr-TR" sz="1400" dirty="0" err="1" smtClean="0"/>
              <a:t>stored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in m</a:t>
            </a:r>
            <a:r>
              <a:rPr lang="tr-TR" sz="1400" baseline="300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 smtClean="0"/>
              <a:t>StaticGenerator</a:t>
            </a:r>
            <a:r>
              <a:rPr lang="tr-TR" sz="1400" b="1" i="1" dirty="0"/>
              <a:t>,</a:t>
            </a:r>
            <a:r>
              <a:rPr lang="tr-TR" sz="1400" dirty="0"/>
              <a:t> </a:t>
            </a:r>
            <a:r>
              <a:rPr lang="tr-TR" sz="1400" dirty="0" err="1"/>
              <a:t>provides</a:t>
            </a:r>
            <a:r>
              <a:rPr lang="tr-TR" sz="1400" dirty="0"/>
              <a:t> </a:t>
            </a:r>
            <a:r>
              <a:rPr lang="tr-TR" sz="1400" dirty="0" err="1"/>
              <a:t>electrical</a:t>
            </a:r>
            <a:r>
              <a:rPr lang="tr-TR" sz="1400" dirty="0"/>
              <a:t> </a:t>
            </a:r>
            <a:r>
              <a:rPr lang="tr-TR" sz="1400" dirty="0" err="1"/>
              <a:t>interface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controls</a:t>
            </a:r>
            <a:r>
              <a:rPr lang="tr-TR" sz="1400" dirty="0"/>
              <a:t> </a:t>
            </a:r>
            <a:r>
              <a:rPr lang="tr-TR" sz="1400" dirty="0" err="1" smtClean="0"/>
              <a:t>Q</a:t>
            </a:r>
            <a:r>
              <a:rPr lang="tr-TR" sz="1400" baseline="-25000" dirty="0" err="1" smtClean="0"/>
              <a:t>load</a:t>
            </a:r>
            <a:endParaRPr lang="tr-TR" sz="1400" baseline="-25000" dirty="0"/>
          </a:p>
        </p:txBody>
      </p:sp>
      <p:pic>
        <p:nvPicPr>
          <p:cNvPr id="5125" name="Picture 5" descr="C:\Users\Caner\Desktop\Multi-Energy-Systems-Thesis-Project\Final Report\Figures &amp; Tables\PtHmodel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59" y="764064"/>
            <a:ext cx="3115470" cy="291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3945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/>
              <a:t>Power-to-Gas</a:t>
            </a:r>
            <a:endParaRPr lang="en-GB" b="1" dirty="0"/>
          </a:p>
        </p:txBody>
      </p:sp>
      <p:sp>
        <p:nvSpPr>
          <p:cNvPr id="10" name="Metin kutusu 9"/>
          <p:cNvSpPr txBox="1"/>
          <p:nvPr/>
        </p:nvSpPr>
        <p:spPr>
          <a:xfrm>
            <a:off x="59943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/>
              <a:t>Power-to-Heat</a:t>
            </a:r>
            <a:endParaRPr lang="en-GB" b="1" dirty="0"/>
          </a:p>
        </p:txBody>
      </p:sp>
      <p:pic>
        <p:nvPicPr>
          <p:cNvPr id="5122" name="Picture 2" descr="C:\Users\Caner\Desktop\Multi-Energy-Systems-Thesis-Project\Figures\p2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429" y="764064"/>
            <a:ext cx="3311530" cy="274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7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-102484"/>
            <a:ext cx="7048385" cy="60844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Case </a:t>
            </a:r>
            <a:r>
              <a:rPr lang="tr-TR" dirty="0" err="1" smtClean="0"/>
              <a:t>Study</a:t>
            </a:r>
            <a:endParaRPr lang="en-GB" dirty="0"/>
          </a:p>
        </p:txBody>
      </p:sp>
      <p:sp>
        <p:nvSpPr>
          <p:cNvPr id="3" name="Metin kutusu 2"/>
          <p:cNvSpPr txBox="1"/>
          <p:nvPr/>
        </p:nvSpPr>
        <p:spPr>
          <a:xfrm>
            <a:off x="1564879" y="427580"/>
            <a:ext cx="74447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Multi-</a:t>
            </a:r>
            <a:r>
              <a:rPr lang="tr-TR" b="1" dirty="0" err="1" smtClean="0"/>
              <a:t>Energy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>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r-TR" sz="1200" dirty="0" err="1" smtClean="0"/>
              <a:t>It</a:t>
            </a:r>
            <a:r>
              <a:rPr lang="tr-TR" sz="1200" dirty="0" smtClean="0"/>
              <a:t> </a:t>
            </a:r>
            <a:r>
              <a:rPr lang="en-GB" sz="1200" dirty="0" smtClean="0"/>
              <a:t>is </a:t>
            </a:r>
            <a:r>
              <a:rPr lang="en-GB" sz="1200" dirty="0"/>
              <a:t>carried out in order </a:t>
            </a:r>
            <a:r>
              <a:rPr lang="en-GB" sz="1200" dirty="0" smtClean="0"/>
              <a:t>to </a:t>
            </a:r>
            <a:r>
              <a:rPr lang="en-GB" sz="1200" dirty="0"/>
              <a:t>investigate the seasonal weather behaviour in the area and </a:t>
            </a:r>
            <a:r>
              <a:rPr lang="en-GB" sz="1200" dirty="0" smtClean="0"/>
              <a:t>flexible </a:t>
            </a:r>
            <a:r>
              <a:rPr lang="en-GB" sz="1200" dirty="0"/>
              <a:t>capacity of </a:t>
            </a:r>
            <a:r>
              <a:rPr lang="en-GB" sz="1200" dirty="0" smtClean="0"/>
              <a:t>MES</a:t>
            </a:r>
            <a:r>
              <a:rPr lang="tr-TR" sz="1200" dirty="0" smtClean="0"/>
              <a:t>.</a:t>
            </a:r>
            <a:r>
              <a:rPr lang="en-GB" sz="1200" dirty="0" smtClean="0"/>
              <a:t> </a:t>
            </a:r>
            <a:endParaRPr lang="tr-TR" b="1" dirty="0" smtClean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-</a:t>
            </a:r>
            <a:r>
              <a:rPr lang="tr-TR" b="1" dirty="0" err="1" smtClean="0"/>
              <a:t>to</a:t>
            </a:r>
            <a:r>
              <a:rPr lang="tr-TR" b="1" dirty="0" smtClean="0"/>
              <a:t>-X Analysis: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200" dirty="0" smtClean="0"/>
              <a:t>Efficiency </a:t>
            </a:r>
            <a:r>
              <a:rPr lang="en-GB" sz="1200" dirty="0"/>
              <a:t>characters of </a:t>
            </a:r>
            <a:r>
              <a:rPr lang="en-GB" sz="1200" dirty="0" smtClean="0"/>
              <a:t>different models compared in </a:t>
            </a:r>
            <a:r>
              <a:rPr lang="en-GB" sz="1200" dirty="0"/>
              <a:t>order to investigate the </a:t>
            </a:r>
            <a:r>
              <a:rPr lang="en-GB" sz="1200" dirty="0" smtClean="0"/>
              <a:t>effect</a:t>
            </a:r>
            <a:r>
              <a:rPr lang="tr-TR" sz="1200" dirty="0" smtClean="0"/>
              <a:t> </a:t>
            </a:r>
            <a:r>
              <a:rPr lang="en-GB" sz="1200" dirty="0" smtClean="0"/>
              <a:t>of </a:t>
            </a:r>
            <a:r>
              <a:rPr lang="en-GB" sz="1200" dirty="0"/>
              <a:t>temperature evolution on device </a:t>
            </a:r>
            <a:r>
              <a:rPr lang="en-GB" sz="1200" dirty="0" smtClean="0"/>
              <a:t>performance</a:t>
            </a:r>
            <a:r>
              <a:rPr lang="tr-TR" sz="1200" dirty="0"/>
              <a:t>.</a:t>
            </a:r>
            <a:endParaRPr lang="tr-TR" sz="1400" dirty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Base </a:t>
            </a:r>
            <a:r>
              <a:rPr lang="tr-TR" sz="1200" b="1" dirty="0" err="1" smtClean="0"/>
              <a:t>case</a:t>
            </a:r>
            <a:r>
              <a:rPr lang="tr-TR" sz="1200" dirty="0" smtClean="0"/>
              <a:t>: </a:t>
            </a:r>
            <a:r>
              <a:rPr lang="en-GB" sz="1200" dirty="0" smtClean="0"/>
              <a:t>It </a:t>
            </a:r>
            <a:r>
              <a:rPr lang="en-GB" sz="1200" dirty="0"/>
              <a:t>is assumed that none of the </a:t>
            </a:r>
            <a:r>
              <a:rPr lang="en-GB" sz="1200" dirty="0" err="1"/>
              <a:t>PtX</a:t>
            </a:r>
            <a:r>
              <a:rPr lang="en-GB" sz="1200" dirty="0"/>
              <a:t> is available for flexibility service. Without any flexibility service, measuring the flexible demand of MES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First </a:t>
            </a:r>
            <a:r>
              <a:rPr lang="tr-TR" sz="1200" b="1" dirty="0" err="1" smtClean="0"/>
              <a:t>case</a:t>
            </a:r>
            <a:r>
              <a:rPr lang="tr-TR" sz="1200" b="1" dirty="0" smtClean="0"/>
              <a:t>: </a:t>
            </a:r>
            <a:r>
              <a:rPr lang="en-GB" sz="1200" dirty="0" smtClean="0"/>
              <a:t>It </a:t>
            </a:r>
            <a:r>
              <a:rPr lang="en-GB" sz="1200" dirty="0"/>
              <a:t>is assumed that only one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X</a:t>
            </a:r>
            <a:r>
              <a:rPr lang="tr-TR" sz="1200" dirty="0" smtClean="0"/>
              <a:t>s</a:t>
            </a:r>
            <a:r>
              <a:rPr lang="en-GB" sz="1200" dirty="0" smtClean="0"/>
              <a:t> </a:t>
            </a:r>
            <a:r>
              <a:rPr lang="tr-TR" sz="1200" dirty="0" err="1" smtClean="0"/>
              <a:t>are</a:t>
            </a:r>
            <a:r>
              <a:rPr lang="en-GB" sz="1200" dirty="0" smtClean="0"/>
              <a:t> </a:t>
            </a:r>
            <a:r>
              <a:rPr lang="en-GB" sz="1200" dirty="0"/>
              <a:t>available for flexibility service. Comparing both </a:t>
            </a:r>
            <a:r>
              <a:rPr lang="en-GB" sz="1200" dirty="0" err="1"/>
              <a:t>PtX</a:t>
            </a:r>
            <a:r>
              <a:rPr lang="en-GB" sz="1200" dirty="0"/>
              <a:t> options with respect to reduction in flexible </a:t>
            </a:r>
            <a:r>
              <a:rPr lang="en-GB" sz="1200" dirty="0" smtClean="0"/>
              <a:t>demand</a:t>
            </a:r>
            <a:r>
              <a:rPr lang="tr-TR" sz="1200" dirty="0" smtClean="0"/>
              <a:t> </a:t>
            </a:r>
            <a:r>
              <a:rPr lang="en-GB" sz="1200" dirty="0" smtClean="0"/>
              <a:t>of </a:t>
            </a:r>
            <a:r>
              <a:rPr lang="en-GB" sz="1200" dirty="0"/>
              <a:t>MES after flexibility service. Comparing the energy output of </a:t>
            </a:r>
            <a:r>
              <a:rPr lang="tr-TR" sz="1200" dirty="0" err="1" smtClean="0"/>
              <a:t>PtX</a:t>
            </a:r>
            <a:r>
              <a:rPr lang="en-GB" sz="1200" dirty="0" smtClean="0"/>
              <a:t> model</a:t>
            </a:r>
            <a:r>
              <a:rPr lang="tr-TR" sz="1200" dirty="0" smtClean="0"/>
              <a:t> A, B, C</a:t>
            </a:r>
            <a:r>
              <a:rPr lang="en-GB" sz="1200" dirty="0" smtClean="0"/>
              <a:t> for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same</a:t>
            </a:r>
            <a:r>
              <a:rPr lang="en-GB" sz="1200" dirty="0" smtClean="0"/>
              <a:t> flexibility</a:t>
            </a:r>
            <a:r>
              <a:rPr lang="tr-TR" sz="1200" dirty="0"/>
              <a:t> </a:t>
            </a:r>
            <a:r>
              <a:rPr lang="tr-TR" sz="1200" dirty="0" smtClean="0"/>
              <a:t>service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Second </a:t>
            </a:r>
            <a:r>
              <a:rPr lang="tr-TR" sz="1200" b="1" dirty="0" err="1" smtClean="0"/>
              <a:t>case</a:t>
            </a:r>
            <a:r>
              <a:rPr lang="tr-TR" sz="1200" dirty="0" smtClean="0"/>
              <a:t>: </a:t>
            </a:r>
            <a:r>
              <a:rPr lang="en-GB" sz="1200" dirty="0"/>
              <a:t>It is assumed that </a:t>
            </a:r>
            <a:r>
              <a:rPr lang="tr-TR" sz="1200" dirty="0" err="1" smtClean="0"/>
              <a:t>both</a:t>
            </a:r>
            <a:r>
              <a:rPr lang="tr-TR" sz="1200" dirty="0" smtClean="0"/>
              <a:t>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X</a:t>
            </a:r>
            <a:r>
              <a:rPr lang="tr-TR" sz="1200" dirty="0" smtClean="0"/>
              <a:t>s</a:t>
            </a:r>
            <a:r>
              <a:rPr lang="en-GB" sz="1200" dirty="0" smtClean="0"/>
              <a:t> </a:t>
            </a:r>
            <a:r>
              <a:rPr lang="tr-TR" sz="1200" dirty="0" err="1" smtClean="0"/>
              <a:t>are</a:t>
            </a:r>
            <a:r>
              <a:rPr lang="en-GB" sz="1200" dirty="0" smtClean="0"/>
              <a:t> </a:t>
            </a:r>
            <a:r>
              <a:rPr lang="en-GB" sz="1200" dirty="0"/>
              <a:t>available for flexibility service.</a:t>
            </a:r>
            <a:r>
              <a:rPr lang="tr-TR" sz="1200" dirty="0" smtClean="0"/>
              <a:t> </a:t>
            </a:r>
            <a:r>
              <a:rPr lang="en-GB" sz="1200" dirty="0" smtClean="0"/>
              <a:t>Considering cost signals and adjustable power level constraints, measuring</a:t>
            </a:r>
            <a:r>
              <a:rPr lang="tr-TR" sz="1200" dirty="0" smtClean="0"/>
              <a:t> </a:t>
            </a:r>
            <a:r>
              <a:rPr lang="en-GB" sz="1200" dirty="0" smtClean="0"/>
              <a:t>the </a:t>
            </a:r>
            <a:r>
              <a:rPr lang="tr-TR" sz="1200" dirty="0" err="1" smtClean="0"/>
              <a:t>deployment</a:t>
            </a:r>
            <a:r>
              <a:rPr lang="tr-TR" sz="1200" dirty="0" smtClean="0"/>
              <a:t> of </a:t>
            </a:r>
            <a:r>
              <a:rPr lang="en-GB" sz="1200" dirty="0" smtClean="0"/>
              <a:t>flexibility </a:t>
            </a:r>
            <a:r>
              <a:rPr lang="en-GB" sz="1200" dirty="0"/>
              <a:t>between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G </a:t>
            </a:r>
            <a:r>
              <a:rPr lang="en-GB" sz="1200" dirty="0"/>
              <a:t>&amp; </a:t>
            </a:r>
            <a:r>
              <a:rPr lang="en-GB" sz="1200" dirty="0" smtClean="0"/>
              <a:t>P</a:t>
            </a:r>
            <a:r>
              <a:rPr lang="tr-TR" sz="1200" dirty="0" smtClean="0"/>
              <a:t>t</a:t>
            </a:r>
            <a:r>
              <a:rPr lang="en-GB" sz="1200" dirty="0" smtClean="0"/>
              <a:t>H </a:t>
            </a:r>
            <a:r>
              <a:rPr lang="en-GB" sz="1200" dirty="0"/>
              <a:t>and quantifying the reduction in total </a:t>
            </a:r>
            <a:r>
              <a:rPr lang="en-GB" sz="1200" dirty="0" smtClean="0"/>
              <a:t>operational</a:t>
            </a:r>
            <a:r>
              <a:rPr lang="tr-TR" sz="1200" dirty="0" smtClean="0"/>
              <a:t> </a:t>
            </a:r>
            <a:r>
              <a:rPr lang="tr-TR" sz="1200" dirty="0" err="1" smtClean="0"/>
              <a:t>cost</a:t>
            </a:r>
            <a:r>
              <a:rPr lang="tr-TR" sz="1200" dirty="0" smtClean="0"/>
              <a:t>.</a:t>
            </a:r>
            <a:endParaRPr lang="tr-TR" sz="1400" dirty="0" smtClean="0"/>
          </a:p>
          <a:p>
            <a:endParaRPr lang="en-GB" dirty="0"/>
          </a:p>
        </p:txBody>
      </p:sp>
      <p:sp>
        <p:nvSpPr>
          <p:cNvPr id="5" name="Dikdörtgen 4"/>
          <p:cNvSpPr/>
          <p:nvPr/>
        </p:nvSpPr>
        <p:spPr>
          <a:xfrm>
            <a:off x="6865793" y="457734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  <p:pic>
        <p:nvPicPr>
          <p:cNvPr id="6146" name="Picture 2" descr="C:\Users\Caner\Desktop\6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51" y="2412739"/>
            <a:ext cx="4276395" cy="27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aner\Desktop\77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59" y="4151574"/>
            <a:ext cx="2583180" cy="5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2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Co-Simulation</a:t>
            </a:r>
            <a:r>
              <a:rPr lang="tr-TR" sz="2400" dirty="0" smtClean="0"/>
              <a:t> - Optimum Deployment of </a:t>
            </a:r>
            <a:r>
              <a:rPr lang="en-GB" sz="2400" dirty="0" smtClean="0"/>
              <a:t>Flexibility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</a:t>
            </a:r>
            <a:r>
              <a:rPr lang="tr-TR" sz="2400" dirty="0" err="1" smtClean="0"/>
              <a:t>Energy</a:t>
            </a:r>
            <a:r>
              <a:rPr lang="tr-TR" sz="2400" dirty="0" smtClean="0"/>
              <a:t> Management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1631472" cy="689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𝑃𝑡𝑋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1631472" cy="6898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100210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182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161095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1610954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1950175"/>
            <a:ext cx="144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643970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79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Power</a:t>
                          </a:r>
                          <a:r>
                            <a:rPr lang="tr-TR" sz="1100" dirty="0" smtClean="0">
                              <a:effectLst/>
                            </a:rPr>
                            <a:t>-</a:t>
                          </a:r>
                          <a:r>
                            <a:rPr lang="tr-TR" sz="1100" dirty="0" err="1" smtClean="0">
                              <a:effectLst/>
                            </a:rPr>
                            <a:t>to</a:t>
                          </a:r>
                          <a:r>
                            <a:rPr lang="tr-TR" sz="1100" dirty="0" smtClean="0">
                              <a:effectLst/>
                            </a:rPr>
                            <a:t>-X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13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98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643970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92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Power</a:t>
                          </a:r>
                          <a:r>
                            <a:rPr lang="tr-TR" sz="1100" dirty="0" smtClean="0">
                              <a:effectLst/>
                            </a:rPr>
                            <a:t>-</a:t>
                          </a:r>
                          <a:r>
                            <a:rPr lang="tr-TR" sz="1100" dirty="0" err="1" smtClean="0">
                              <a:effectLst/>
                            </a:rPr>
                            <a:t>to</a:t>
                          </a:r>
                          <a:r>
                            <a:rPr lang="tr-TR" sz="1100" dirty="0" smtClean="0">
                              <a:effectLst/>
                            </a:rPr>
                            <a:t>-X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614" r="-46325" b="-272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148936" r="-46325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246316" r="-46325" b="-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2558" r="-46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Oval 9"/>
          <p:cNvSpPr/>
          <p:nvPr/>
        </p:nvSpPr>
        <p:spPr>
          <a:xfrm>
            <a:off x="4358210" y="1580843"/>
            <a:ext cx="498434" cy="3389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026" name="Picture 2" descr="C:\Users\Caner\Desktop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31" y="1233087"/>
            <a:ext cx="2078098" cy="6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4624253" y="2657157"/>
            <a:ext cx="1373050" cy="3299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190501"/>
            <a:ext cx="7365654" cy="525780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Adjustable</a:t>
            </a:r>
            <a:r>
              <a:rPr lang="tr-TR" sz="3200" dirty="0" smtClean="0"/>
              <a:t> </a:t>
            </a:r>
            <a:r>
              <a:rPr lang="tr-TR" sz="3200" dirty="0" err="1" smtClean="0"/>
              <a:t>Power</a:t>
            </a:r>
            <a:r>
              <a:rPr lang="tr-TR" sz="3200" dirty="0" smtClean="0"/>
              <a:t> Level Controller</a:t>
            </a:r>
            <a:endParaRPr lang="en-GB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31984" y="3396318"/>
            <a:ext cx="322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making</a:t>
            </a:r>
            <a:r>
              <a:rPr lang="tr-TR" dirty="0" smtClean="0"/>
              <a:t>: </a:t>
            </a:r>
            <a:endParaRPr lang="en-GB" dirty="0"/>
          </a:p>
        </p:txBody>
      </p:sp>
      <p:pic>
        <p:nvPicPr>
          <p:cNvPr id="6146" name="Picture 2" descr="C:\Users\Caner\Desktop\Multi-Energy-Systems-Thesis-Project\Final Report\Figures &amp; Tables\modelica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78" y="716281"/>
            <a:ext cx="3554139" cy="27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Caner\Desktop\88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38" y="3765650"/>
            <a:ext cx="5479415" cy="13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2418" y="0"/>
            <a:ext cx="7106464" cy="676656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- </a:t>
            </a:r>
            <a:r>
              <a:rPr lang="tr-TR" sz="3200" dirty="0" err="1" smtClean="0"/>
              <a:t>Levelized</a:t>
            </a:r>
            <a:r>
              <a:rPr lang="tr-TR" sz="3200" dirty="0" smtClean="0"/>
              <a:t> </a:t>
            </a:r>
            <a:r>
              <a:rPr lang="tr-TR" sz="3200" dirty="0" err="1" smtClean="0"/>
              <a:t>Cost</a:t>
            </a:r>
            <a:r>
              <a:rPr lang="tr-TR" sz="3200" dirty="0" smtClean="0"/>
              <a:t> of </a:t>
            </a:r>
            <a:r>
              <a:rPr lang="tr-TR" sz="3200" dirty="0" err="1" smtClean="0"/>
              <a:t>Energy</a:t>
            </a:r>
            <a:endParaRPr lang="en-GB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2057922" y="790956"/>
                <a:ext cx="5830388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dirty="0"/>
                          <m:t>Cost</m:t>
                        </m:r>
                        <m:r>
                          <m:rPr>
                            <m:nor/>
                          </m:rPr>
                          <a:rPr lang="tr-TR" dirty="0"/>
                          <m:t> </m:t>
                        </m:r>
                        <m:r>
                          <m:rPr>
                            <m:nor/>
                          </m:rPr>
                          <a:rPr lang="tr-TR" dirty="0"/>
                          <m:t>function</m:t>
                        </m:r>
                        <m:r>
                          <m:rPr>
                            <m:nor/>
                          </m:rPr>
                          <a:rPr lang="tr-TR" dirty="0"/>
                          <m:t>: </m:t>
                        </m:r>
                        <m:r>
                          <m:rPr>
                            <m:nor/>
                          </m:rPr>
                          <a:rPr lang="en-GB" dirty="0"/>
                          <m:t> </m:t>
                        </m:r>
                        <m:r>
                          <a:rPr lang="en-GB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𝑝𝑜𝑙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GB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</m:oMath>
                </a14:m>
                <a:endParaRPr lang="tr-T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 smtClean="0"/>
                  <a:t>Calculates</a:t>
                </a:r>
                <a:r>
                  <a:rPr lang="tr-TR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[</m:t>
                    </m:r>
                    <m:r>
                      <a:rPr lang="tr-TR" i="1">
                        <a:latin typeface="Cambria Math"/>
                      </a:rPr>
                      <m:t>𝐸𝑈𝑅</m:t>
                    </m:r>
                    <m:r>
                      <a:rPr lang="tr-TR" i="1">
                        <a:latin typeface="Cambria Math"/>
                      </a:rPr>
                      <m:t>/</m:t>
                    </m:r>
                    <m:r>
                      <a:rPr lang="tr-TR" i="1">
                        <a:latin typeface="Cambria Math"/>
                      </a:rPr>
                      <m:t>𝑀𝑊h</m:t>
                    </m:r>
                    <m:r>
                      <a:rPr lang="tr-TR" i="1">
                        <a:latin typeface="Cambria Math"/>
                      </a:rPr>
                      <m:t>]</m:t>
                    </m:r>
                  </m:oMath>
                </a14:m>
                <a:endParaRPr lang="tr-TR" dirty="0" smtClean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22" y="790956"/>
                <a:ext cx="5830388" cy="667747"/>
              </a:xfrm>
              <a:prstGeom prst="rect">
                <a:avLst/>
              </a:prstGeom>
              <a:blipFill rotWithShape="1">
                <a:blip r:embed="rId2"/>
                <a:stretch>
                  <a:fillRect l="-732" t="-917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Caner\Desktop\55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51" y="1663043"/>
            <a:ext cx="6735872" cy="140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Caner\Desktop\4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9" y="3173216"/>
            <a:ext cx="4281711" cy="180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</a:t>
            </a:r>
            <a:r>
              <a:rPr lang="tr-TR" sz="3200" dirty="0" err="1" smtClean="0"/>
              <a:t>Flow</a:t>
            </a:r>
            <a:r>
              <a:rPr lang="tr-TR" sz="3200" dirty="0" smtClean="0"/>
              <a:t> </a:t>
            </a:r>
            <a:r>
              <a:rPr lang="tr-TR" sz="3200" dirty="0"/>
              <a:t>C</a:t>
            </a:r>
            <a:r>
              <a:rPr lang="tr-TR" sz="3200" dirty="0" smtClean="0"/>
              <a:t>hart</a:t>
            </a:r>
            <a:endParaRPr lang="en-US" sz="3200" dirty="0"/>
          </a:p>
        </p:txBody>
      </p:sp>
      <p:pic>
        <p:nvPicPr>
          <p:cNvPr id="4098" name="Picture 2" descr="C:\Users\Caner\Downloads\Flowchart2_case31\Flowchart2_case3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50" y="565345"/>
            <a:ext cx="6146158" cy="451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6116818" y="4477896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480984"/>
            <a:ext cx="7106464" cy="21021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500" dirty="0" err="1" smtClean="0"/>
              <a:t>OpenModelica</a:t>
            </a:r>
            <a:endParaRPr lang="tr-TR" sz="2500" dirty="0" smtClean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 err="1" smtClean="0"/>
              <a:t>For</a:t>
            </a:r>
            <a:r>
              <a:rPr lang="tr-TR" sz="2100" dirty="0" smtClean="0"/>
              <a:t> </a:t>
            </a:r>
            <a:r>
              <a:rPr lang="tr-TR" sz="2100" dirty="0" err="1" smtClean="0"/>
              <a:t>fast</a:t>
            </a:r>
            <a:r>
              <a:rPr lang="tr-TR" sz="2100" dirty="0" smtClean="0"/>
              <a:t> </a:t>
            </a:r>
            <a:r>
              <a:rPr lang="tr-TR" sz="2100" dirty="0" err="1" smtClean="0"/>
              <a:t>simulation</a:t>
            </a:r>
            <a:r>
              <a:rPr lang="tr-TR" sz="2100" dirty="0" smtClean="0"/>
              <a:t> of </a:t>
            </a:r>
            <a:r>
              <a:rPr lang="tr-TR" sz="2100" dirty="0" err="1" smtClean="0"/>
              <a:t>complex</a:t>
            </a:r>
            <a:r>
              <a:rPr lang="tr-TR" sz="2100" dirty="0" smtClean="0"/>
              <a:t> </a:t>
            </a:r>
            <a:r>
              <a:rPr lang="tr-TR" sz="2100" dirty="0" err="1" smtClean="0"/>
              <a:t>dynamics</a:t>
            </a:r>
            <a:r>
              <a:rPr lang="tr-TR" sz="2100" dirty="0" smtClean="0"/>
              <a:t> </a:t>
            </a:r>
            <a:r>
              <a:rPr lang="tr-TR" sz="2100" dirty="0" err="1" smtClean="0"/>
              <a:t>from</a:t>
            </a:r>
            <a:r>
              <a:rPr lang="tr-TR" sz="2100" dirty="0" smtClean="0"/>
              <a:t> </a:t>
            </a:r>
            <a:r>
              <a:rPr lang="tr-TR" sz="2100" dirty="0" err="1" smtClean="0"/>
              <a:t>different</a:t>
            </a:r>
            <a:r>
              <a:rPr lang="tr-TR" sz="2100" dirty="0" smtClean="0"/>
              <a:t> </a:t>
            </a:r>
            <a:r>
              <a:rPr lang="tr-TR" sz="2100" dirty="0" err="1" smtClean="0"/>
              <a:t>energy</a:t>
            </a:r>
            <a:r>
              <a:rPr lang="tr-TR" sz="2100" dirty="0" smtClean="0"/>
              <a:t> </a:t>
            </a:r>
            <a:r>
              <a:rPr lang="tr-TR" sz="2100" dirty="0" err="1" smtClean="0"/>
              <a:t>domains</a:t>
            </a:r>
            <a:r>
              <a:rPr lang="tr-TR" sz="2100" dirty="0" smtClean="0"/>
              <a:t>, </a:t>
            </a:r>
            <a:r>
              <a:rPr lang="tr-TR" sz="2100" dirty="0" err="1" smtClean="0"/>
              <a:t>using</a:t>
            </a:r>
            <a:r>
              <a:rPr lang="tr-TR" sz="2100" dirty="0" smtClean="0"/>
              <a:t> </a:t>
            </a:r>
            <a:r>
              <a:rPr lang="tr-TR" sz="2100" dirty="0" err="1" smtClean="0"/>
              <a:t>object-oriented</a:t>
            </a:r>
            <a:r>
              <a:rPr lang="tr-TR" sz="2100" dirty="0" smtClean="0"/>
              <a:t> </a:t>
            </a:r>
            <a:r>
              <a:rPr lang="tr-TR" sz="2100" dirty="0" err="1" smtClean="0"/>
              <a:t>programming</a:t>
            </a:r>
            <a:r>
              <a:rPr lang="tr-TR" sz="2100" dirty="0" smtClean="0"/>
              <a:t> </a:t>
            </a:r>
            <a:r>
              <a:rPr lang="tr-TR" sz="2100" dirty="0" err="1" smtClean="0"/>
              <a:t>language</a:t>
            </a:r>
            <a:endParaRPr lang="tr-TR" sz="2100" dirty="0" smtClean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 err="1" smtClean="0"/>
              <a:t>To</a:t>
            </a:r>
            <a:r>
              <a:rPr lang="tr-TR" sz="2100" dirty="0" smtClean="0"/>
              <a:t> </a:t>
            </a:r>
            <a:r>
              <a:rPr lang="tr-TR" sz="2100" dirty="0" err="1" smtClean="0"/>
              <a:t>export</a:t>
            </a:r>
            <a:r>
              <a:rPr lang="tr-TR" sz="2100" dirty="0" smtClean="0"/>
              <a:t> </a:t>
            </a:r>
            <a:r>
              <a:rPr lang="tr-TR" sz="2100" dirty="0" err="1" smtClean="0"/>
              <a:t>FMU’s</a:t>
            </a:r>
            <a:r>
              <a:rPr lang="tr-TR" sz="2100" dirty="0" smtClean="0"/>
              <a:t> </a:t>
            </a:r>
            <a:r>
              <a:rPr lang="tr-TR" sz="2100" dirty="0" err="1" smtClean="0"/>
              <a:t>for</a:t>
            </a:r>
            <a:r>
              <a:rPr lang="tr-TR" sz="2100" dirty="0" smtClean="0"/>
              <a:t> </a:t>
            </a:r>
            <a:r>
              <a:rPr lang="tr-TR" sz="2100" dirty="0" err="1" smtClean="0"/>
              <a:t>co-simulation</a:t>
            </a:r>
            <a:endParaRPr lang="tr-TR" sz="21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500" dirty="0" err="1"/>
              <a:t>Pandapower</a:t>
            </a:r>
            <a:endParaRPr lang="tr-TR" sz="25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/>
              <a:t>Optimal </a:t>
            </a:r>
            <a:r>
              <a:rPr lang="tr-TR" sz="2100" dirty="0" err="1"/>
              <a:t>power</a:t>
            </a:r>
            <a:r>
              <a:rPr lang="tr-TR" sz="2100" dirty="0"/>
              <a:t> </a:t>
            </a:r>
            <a:r>
              <a:rPr lang="tr-TR" sz="2100" dirty="0" err="1"/>
              <a:t>flow</a:t>
            </a:r>
            <a:r>
              <a:rPr lang="tr-TR" sz="2100" dirty="0"/>
              <a:t> </a:t>
            </a:r>
            <a:r>
              <a:rPr lang="tr-TR" sz="2100" dirty="0" err="1"/>
              <a:t>solver</a:t>
            </a:r>
            <a:endParaRPr lang="tr-TR" sz="2100" dirty="0"/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/>
              <a:t>U</a:t>
            </a:r>
            <a:r>
              <a:rPr lang="en-GB" sz="2100" dirty="0" err="1"/>
              <a:t>sed</a:t>
            </a:r>
            <a:r>
              <a:rPr lang="en-GB" sz="2100" dirty="0"/>
              <a:t> for the energy management of MES for various co-simulation cases</a:t>
            </a:r>
            <a:endParaRPr lang="tr-TR" sz="21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500" dirty="0" err="1" smtClean="0"/>
              <a:t>Energysim</a:t>
            </a:r>
            <a:r>
              <a:rPr lang="tr-TR" sz="2500" dirty="0" smtClean="0"/>
              <a:t> (</a:t>
            </a:r>
            <a:r>
              <a:rPr lang="tr-TR" sz="2500" dirty="0" err="1" smtClean="0"/>
              <a:t>Co-simulation</a:t>
            </a:r>
            <a:r>
              <a:rPr lang="tr-TR" sz="2500" dirty="0" smtClean="0"/>
              <a:t>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tr-TR" sz="2100" dirty="0" err="1" smtClean="0"/>
              <a:t>Allows</a:t>
            </a:r>
            <a:r>
              <a:rPr lang="tr-TR" sz="2100" dirty="0" smtClean="0"/>
              <a:t> </a:t>
            </a:r>
            <a:r>
              <a:rPr lang="tr-TR" sz="2100" dirty="0" err="1" smtClean="0"/>
              <a:t>to</a:t>
            </a:r>
            <a:r>
              <a:rPr lang="tr-TR" sz="2100" dirty="0" smtClean="0"/>
              <a:t> </a:t>
            </a:r>
            <a:r>
              <a:rPr lang="tr-TR" sz="2100" dirty="0" err="1" smtClean="0"/>
              <a:t>implement</a:t>
            </a:r>
            <a:r>
              <a:rPr lang="tr-TR" sz="2100" dirty="0" smtClean="0"/>
              <a:t> </a:t>
            </a:r>
            <a:r>
              <a:rPr lang="tr-TR" sz="2100" dirty="0" err="1" smtClean="0"/>
              <a:t>complex</a:t>
            </a:r>
            <a:r>
              <a:rPr lang="tr-TR" sz="2100" dirty="0" smtClean="0"/>
              <a:t> </a:t>
            </a:r>
            <a:r>
              <a:rPr lang="tr-TR" sz="2100" dirty="0" err="1" smtClean="0"/>
              <a:t>simulations</a:t>
            </a:r>
            <a:r>
              <a:rPr lang="tr-TR" sz="2100" dirty="0" smtClean="0"/>
              <a:t> </a:t>
            </a:r>
            <a:r>
              <a:rPr lang="tr-TR" sz="2100" dirty="0" err="1" smtClean="0"/>
              <a:t>with</a:t>
            </a:r>
            <a:r>
              <a:rPr lang="tr-TR" sz="2100" dirty="0" smtClean="0"/>
              <a:t> r</a:t>
            </a:r>
            <a:r>
              <a:rPr lang="en-GB" sz="2100" dirty="0" smtClean="0"/>
              <a:t>educe</a:t>
            </a:r>
            <a:r>
              <a:rPr lang="tr-TR" sz="2100" dirty="0" smtClean="0"/>
              <a:t>d</a:t>
            </a:r>
            <a:r>
              <a:rPr lang="en-GB" sz="2100" dirty="0" smtClean="0"/>
              <a:t> </a:t>
            </a:r>
            <a:r>
              <a:rPr lang="en-GB" sz="2100" dirty="0"/>
              <a:t>computational </a:t>
            </a:r>
            <a:r>
              <a:rPr lang="en-GB" sz="2100" dirty="0" smtClean="0"/>
              <a:t>burden</a:t>
            </a:r>
            <a:r>
              <a:rPr lang="tr-TR" sz="2100" dirty="0" smtClean="0"/>
              <a:t> </a:t>
            </a:r>
            <a:r>
              <a:rPr lang="en-GB" sz="2100" dirty="0"/>
              <a:t>by exchanging </a:t>
            </a:r>
            <a:r>
              <a:rPr lang="en-GB" sz="2100" dirty="0" smtClean="0"/>
              <a:t>only</a:t>
            </a:r>
            <a:r>
              <a:rPr lang="tr-TR" sz="2100" dirty="0" smtClean="0"/>
              <a:t> </a:t>
            </a:r>
            <a:r>
              <a:rPr lang="en-GB" sz="2100" dirty="0" smtClean="0"/>
              <a:t>necessary </a:t>
            </a:r>
            <a:r>
              <a:rPr lang="en-GB" sz="2100" dirty="0"/>
              <a:t>variables.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-111484"/>
            <a:ext cx="7380894" cy="699148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Simulation</a:t>
            </a:r>
            <a:r>
              <a:rPr lang="tr-TR" sz="3200" dirty="0" smtClean="0"/>
              <a:t> Tools</a:t>
            </a:r>
            <a:endParaRPr lang="en-US" sz="3200" dirty="0"/>
          </a:p>
        </p:txBody>
      </p:sp>
      <p:sp>
        <p:nvSpPr>
          <p:cNvPr id="5" name="Dikdörtgen 4"/>
          <p:cNvSpPr/>
          <p:nvPr/>
        </p:nvSpPr>
        <p:spPr>
          <a:xfrm>
            <a:off x="6549390" y="4597578"/>
            <a:ext cx="2210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tr-TR" sz="900" dirty="0" smtClean="0"/>
          </a:p>
          <a:p>
            <a:r>
              <a:rPr lang="tr-TR" sz="900" dirty="0" smtClean="0"/>
              <a:t>FMU: </a:t>
            </a:r>
            <a:r>
              <a:rPr lang="tr-TR" sz="900" dirty="0" err="1" smtClean="0"/>
              <a:t>Functional</a:t>
            </a:r>
            <a:r>
              <a:rPr lang="tr-TR" sz="900" dirty="0" smtClean="0"/>
              <a:t> </a:t>
            </a:r>
            <a:r>
              <a:rPr lang="tr-TR" sz="900" dirty="0" err="1" smtClean="0"/>
              <a:t>Mock-up</a:t>
            </a:r>
            <a:r>
              <a:rPr lang="tr-TR" sz="900" dirty="0" smtClean="0"/>
              <a:t> </a:t>
            </a:r>
            <a:r>
              <a:rPr lang="tr-TR" sz="900" dirty="0" err="1" smtClean="0"/>
              <a:t>Unit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3010031" y="4427815"/>
            <a:ext cx="4270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 err="1" smtClean="0"/>
              <a:t>Co-simulation</a:t>
            </a:r>
            <a:r>
              <a:rPr lang="tr-TR" sz="900" dirty="0" smtClean="0"/>
              <a:t> step </a:t>
            </a:r>
            <a:r>
              <a:rPr lang="tr-TR" sz="900" dirty="0" err="1" smtClean="0"/>
              <a:t>and</a:t>
            </a:r>
            <a:r>
              <a:rPr lang="tr-TR" sz="900" dirty="0" smtClean="0"/>
              <a:t> </a:t>
            </a:r>
            <a:r>
              <a:rPr lang="tr-TR" sz="900" dirty="0" err="1" smtClean="0"/>
              <a:t>exchange</a:t>
            </a:r>
            <a:r>
              <a:rPr lang="tr-TR" sz="900" dirty="0" smtClean="0"/>
              <a:t> </a:t>
            </a:r>
            <a:r>
              <a:rPr lang="tr-TR" sz="900" dirty="0" err="1" smtClean="0"/>
              <a:t>times</a:t>
            </a:r>
            <a:endParaRPr lang="en-GB" sz="900" dirty="0"/>
          </a:p>
        </p:txBody>
      </p:sp>
      <p:pic>
        <p:nvPicPr>
          <p:cNvPr id="8194" name="Picture 2" descr="C:\Users\Caner\Desktop\9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30" y="2634079"/>
            <a:ext cx="4563637" cy="179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16" y="-151131"/>
            <a:ext cx="7106464" cy="857250"/>
          </a:xfrm>
        </p:spPr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00436" y="533399"/>
            <a:ext cx="738089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Introduction</a:t>
            </a:r>
            <a:endParaRPr lang="tr-TR" b="1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Problem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Flexibility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</a:t>
            </a:r>
            <a:r>
              <a:rPr lang="en-GB" dirty="0" smtClean="0"/>
              <a:t>Questions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Methodology</a:t>
            </a:r>
            <a:endParaRPr lang="tr-TR" b="1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Multi-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Design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Profiles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Modelling</a:t>
            </a:r>
            <a:r>
              <a:rPr lang="tr-TR" b="1" dirty="0" smtClean="0"/>
              <a:t> &amp; Case </a:t>
            </a:r>
            <a:r>
              <a:rPr lang="tr-TR" b="1" dirty="0" err="1" smtClean="0"/>
              <a:t>Study</a:t>
            </a:r>
            <a:endParaRPr lang="tr-TR" b="1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PEM </a:t>
            </a:r>
            <a:r>
              <a:rPr lang="tr-TR" dirty="0" err="1" smtClean="0"/>
              <a:t>Electrolyser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Electric</a:t>
            </a:r>
            <a:r>
              <a:rPr lang="tr-TR" dirty="0" smtClean="0"/>
              <a:t> </a:t>
            </a:r>
            <a:r>
              <a:rPr lang="tr-TR" dirty="0" err="1" smtClean="0"/>
              <a:t>Heat</a:t>
            </a:r>
            <a:r>
              <a:rPr lang="tr-TR" dirty="0" smtClean="0"/>
              <a:t> </a:t>
            </a:r>
            <a:r>
              <a:rPr lang="tr-TR" dirty="0" err="1" smtClean="0"/>
              <a:t>Pump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Case </a:t>
            </a:r>
            <a:r>
              <a:rPr lang="tr-TR" dirty="0" err="1" smtClean="0"/>
              <a:t>Study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/>
              <a:t>Adjustable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Level </a:t>
            </a:r>
            <a:r>
              <a:rPr lang="tr-TR" dirty="0" smtClean="0"/>
              <a:t>Controller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Co-simulation</a:t>
            </a:r>
            <a:r>
              <a:rPr lang="tr-TR" dirty="0" smtClean="0"/>
              <a:t> </a:t>
            </a:r>
            <a:r>
              <a:rPr lang="tr-TR" dirty="0" err="1" smtClean="0"/>
              <a:t>Setup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Results</a:t>
            </a:r>
            <a:endParaRPr lang="tr-TR" b="1" dirty="0" smtClean="0"/>
          </a:p>
          <a:p>
            <a:pPr marL="457200" indent="-457200">
              <a:buFont typeface="+mj-lt"/>
              <a:buAutoNum type="arabicPeriod"/>
            </a:pPr>
            <a:r>
              <a:rPr lang="tr-TR" b="1" dirty="0" err="1" smtClean="0"/>
              <a:t>Conclusion</a:t>
            </a: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1452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Caner\Downloads\flexibledemandofmes2\flexibledemandofmes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70" y="969518"/>
            <a:ext cx="7248001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2036763" y="11113"/>
            <a:ext cx="7107237" cy="519112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- MES Analysis</a:t>
            </a:r>
            <a:endParaRPr lang="en-GB" sz="2800" dirty="0"/>
          </a:p>
        </p:txBody>
      </p:sp>
      <p:cxnSp>
        <p:nvCxnSpPr>
          <p:cNvPr id="14" name="Düz Ok Bağlayıcısı 13"/>
          <p:cNvCxnSpPr/>
          <p:nvPr/>
        </p:nvCxnSpPr>
        <p:spPr>
          <a:xfrm>
            <a:off x="1748028" y="403402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3906012" y="4034028"/>
            <a:ext cx="1438656" cy="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2467356" y="4034028"/>
            <a:ext cx="1438656" cy="0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5344668" y="4034028"/>
            <a:ext cx="1438656" cy="0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6783324" y="403402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C:\Users\Caner\Desktop\electrolysertemperatureversustime-t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368017"/>
            <a:ext cx="7974475" cy="399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2036763" y="1588"/>
            <a:ext cx="7107237" cy="295275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PtX</a:t>
            </a:r>
            <a:r>
              <a:rPr lang="tr-TR" sz="2800" dirty="0" smtClean="0"/>
              <a:t> Analysis</a:t>
            </a:r>
            <a:endParaRPr lang="en-GB" sz="28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975360" y="357971"/>
            <a:ext cx="126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T = 13</a:t>
            </a:r>
            <a:endParaRPr lang="en-GB" sz="14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4962597" y="4306759"/>
            <a:ext cx="14084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100" b="1" dirty="0" err="1" smtClean="0"/>
              <a:t>Max</a:t>
            </a:r>
            <a:r>
              <a:rPr lang="tr-TR" sz="1100" b="1" dirty="0" smtClean="0"/>
              <a:t> </a:t>
            </a:r>
            <a:r>
              <a:rPr lang="en-GB" sz="1100" b="1" dirty="0" smtClean="0"/>
              <a:t>∆</a:t>
            </a:r>
            <a:r>
              <a:rPr lang="tr-TR" sz="1100" b="1" dirty="0" smtClean="0"/>
              <a:t>COP</a:t>
            </a:r>
            <a:r>
              <a:rPr lang="tr-TR" sz="1100" b="1" baseline="-25000" dirty="0" smtClean="0"/>
              <a:t>AB</a:t>
            </a:r>
            <a:r>
              <a:rPr lang="tr-TR" sz="1100" b="1" dirty="0" smtClean="0"/>
              <a:t> = 1.4</a:t>
            </a:r>
          </a:p>
          <a:p>
            <a:r>
              <a:rPr lang="tr-TR" sz="1100" b="1" dirty="0" err="1"/>
              <a:t>Max</a:t>
            </a:r>
            <a:r>
              <a:rPr lang="tr-TR" sz="1100" b="1" dirty="0"/>
              <a:t> </a:t>
            </a:r>
            <a:r>
              <a:rPr lang="en-GB" sz="1100" b="1" dirty="0"/>
              <a:t>∆</a:t>
            </a:r>
            <a:r>
              <a:rPr lang="tr-TR" sz="1100" b="1" dirty="0"/>
              <a:t>COP</a:t>
            </a:r>
            <a:r>
              <a:rPr lang="tr-TR" sz="1100" b="1" baseline="-25000" dirty="0"/>
              <a:t>BC</a:t>
            </a:r>
            <a:r>
              <a:rPr lang="tr-TR" sz="1100" b="1" dirty="0"/>
              <a:t> = </a:t>
            </a:r>
            <a:r>
              <a:rPr lang="tr-TR" sz="1100" b="1" dirty="0" smtClean="0"/>
              <a:t>3</a:t>
            </a:r>
            <a:endParaRPr lang="en-GB" sz="11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1580226" y="4367257"/>
            <a:ext cx="159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>
                <a:latin typeface="Times New Roman"/>
                <a:cs typeface="Times New Roman"/>
              </a:rPr>
              <a:t>η</a:t>
            </a:r>
            <a:r>
              <a:rPr lang="tr-TR" sz="1400" b="1" dirty="0" smtClean="0"/>
              <a:t> = 0.6%</a:t>
            </a:r>
            <a:endParaRPr lang="en-GB" sz="1400" b="1" dirty="0"/>
          </a:p>
        </p:txBody>
      </p:sp>
      <p:sp>
        <p:nvSpPr>
          <p:cNvPr id="8" name="Metin kutusu 7"/>
          <p:cNvSpPr txBox="1"/>
          <p:nvPr/>
        </p:nvSpPr>
        <p:spPr>
          <a:xfrm>
            <a:off x="4962597" y="368017"/>
            <a:ext cx="1264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T = 7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15754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2036763" y="0"/>
            <a:ext cx="7107237" cy="509588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PtX</a:t>
            </a:r>
            <a:r>
              <a:rPr lang="tr-TR" sz="2800" dirty="0" smtClean="0"/>
              <a:t> Analysis</a:t>
            </a:r>
            <a:endParaRPr lang="en-GB" sz="28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706842" y="984703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/>
              <a:t>P</a:t>
            </a:r>
            <a:r>
              <a:rPr lang="tr-TR" sz="1400" b="1" dirty="0" smtClean="0"/>
              <a:t> = 0.4 MW</a:t>
            </a:r>
            <a:endParaRPr lang="en-GB" sz="1400" b="1" dirty="0"/>
          </a:p>
        </p:txBody>
      </p:sp>
      <p:sp>
        <p:nvSpPr>
          <p:cNvPr id="6" name="Metin kutusu 5"/>
          <p:cNvSpPr txBox="1"/>
          <p:nvPr/>
        </p:nvSpPr>
        <p:spPr>
          <a:xfrm>
            <a:off x="5055297" y="907758"/>
            <a:ext cx="174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err="1" smtClean="0"/>
              <a:t>Max</a:t>
            </a:r>
            <a:r>
              <a:rPr lang="tr-TR" sz="1200" b="1" dirty="0" smtClean="0"/>
              <a:t> </a:t>
            </a:r>
            <a:r>
              <a:rPr lang="en-GB" sz="1200" b="1" dirty="0" smtClean="0"/>
              <a:t>∆</a:t>
            </a:r>
            <a:r>
              <a:rPr lang="tr-TR" sz="1200" b="1" dirty="0" smtClean="0"/>
              <a:t>P</a:t>
            </a:r>
            <a:r>
              <a:rPr lang="tr-TR" sz="1200" b="1" baseline="-25000" dirty="0" smtClean="0"/>
              <a:t>AB</a:t>
            </a:r>
            <a:r>
              <a:rPr lang="tr-TR" sz="1200" b="1" dirty="0" smtClean="0"/>
              <a:t> = 1.4 MW</a:t>
            </a:r>
          </a:p>
          <a:p>
            <a:r>
              <a:rPr lang="tr-TR" sz="1200" b="1" dirty="0" err="1"/>
              <a:t>Max</a:t>
            </a:r>
            <a:r>
              <a:rPr lang="tr-TR" sz="1200" b="1" dirty="0"/>
              <a:t> </a:t>
            </a:r>
            <a:r>
              <a:rPr lang="en-GB" sz="1200" b="1" dirty="0"/>
              <a:t>∆</a:t>
            </a:r>
            <a:r>
              <a:rPr lang="tr-TR" sz="1200" b="1" dirty="0"/>
              <a:t>P</a:t>
            </a:r>
            <a:r>
              <a:rPr lang="tr-TR" sz="1200" b="1" baseline="-25000" dirty="0"/>
              <a:t>BC</a:t>
            </a:r>
            <a:r>
              <a:rPr lang="tr-TR" sz="1200" b="1" dirty="0"/>
              <a:t> = </a:t>
            </a:r>
            <a:r>
              <a:rPr lang="tr-TR" sz="1200" b="1" dirty="0" smtClean="0"/>
              <a:t>5 MW</a:t>
            </a:r>
            <a:endParaRPr lang="en-GB" sz="1200" b="1" dirty="0"/>
          </a:p>
        </p:txBody>
      </p:sp>
      <p:pic>
        <p:nvPicPr>
          <p:cNvPr id="1028" name="Picture 4" descr="C:\Users\Caner\Desktop\Multi-Energy-Systems-Thesis-Project\Figures\Python Figures\Pload_p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4" y="1371600"/>
            <a:ext cx="4460966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ner\Desktop\Multi-Energy-Systems-Thesis-Project\Figures\Python Figures\Pload_p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80" y="1371600"/>
            <a:ext cx="4460965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ner\Desktop\Multi-Energy-Systems-Thesis-Project\Figures\Python Figures\hydrogen_produ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97" y="2408525"/>
            <a:ext cx="4336098" cy="216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aner\Desktop\Multi-Energy-Systems-Thesis-Project\Figures\Python Figures\heat_produ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1" y="2389873"/>
            <a:ext cx="4313556" cy="215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aner\Desktop\Multi-Energy-Systems-Thesis-Project\Figures\Python Figures\flexible_deman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2790"/>
            <a:ext cx="4323611" cy="216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Metin kutusu 12"/>
          <p:cNvSpPr txBox="1"/>
          <p:nvPr/>
        </p:nvSpPr>
        <p:spPr>
          <a:xfrm>
            <a:off x="6549835" y="816702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 err="1" smtClean="0"/>
              <a:t>P</a:t>
            </a:r>
            <a:r>
              <a:rPr lang="tr-TR" sz="1400" b="1" baseline="-25000" dirty="0" err="1" smtClean="0"/>
              <a:t>base-pth</a:t>
            </a:r>
            <a:r>
              <a:rPr lang="tr-TR" sz="1400" b="1" dirty="0" smtClean="0"/>
              <a:t> = 10 MW</a:t>
            </a:r>
            <a:endParaRPr lang="en-GB" sz="1400" b="1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6491053" y="508925"/>
            <a:ext cx="233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 </a:t>
            </a:r>
            <a:r>
              <a:rPr lang="tr-TR" sz="1400" b="1" dirty="0" err="1" smtClean="0"/>
              <a:t>Max</a:t>
            </a:r>
            <a:r>
              <a:rPr lang="tr-TR" sz="1400" b="1" dirty="0" smtClean="0"/>
              <a:t> </a:t>
            </a:r>
            <a:r>
              <a:rPr lang="en-GB" sz="1400" b="1" dirty="0" smtClean="0"/>
              <a:t>∆</a:t>
            </a:r>
            <a:r>
              <a:rPr lang="tr-TR" sz="1400" b="1" dirty="0" err="1" smtClean="0"/>
              <a:t>P</a:t>
            </a:r>
            <a:r>
              <a:rPr lang="tr-TR" sz="1400" b="1" baseline="-25000" dirty="0" err="1" smtClean="0"/>
              <a:t>base-ptg</a:t>
            </a:r>
            <a:r>
              <a:rPr lang="tr-TR" sz="1400" b="1" dirty="0" smtClean="0"/>
              <a:t> = </a:t>
            </a:r>
            <a:r>
              <a:rPr lang="tr-TR" sz="1400" b="1" dirty="0"/>
              <a:t>2</a:t>
            </a:r>
            <a:r>
              <a:rPr lang="tr-TR" sz="1400" b="1" dirty="0" smtClean="0"/>
              <a:t> MW</a:t>
            </a:r>
            <a:endParaRPr lang="en-GB" sz="1400" b="1" dirty="0"/>
          </a:p>
        </p:txBody>
      </p:sp>
      <p:sp>
        <p:nvSpPr>
          <p:cNvPr id="9" name="Dikdörtgen 8"/>
          <p:cNvSpPr/>
          <p:nvPr/>
        </p:nvSpPr>
        <p:spPr>
          <a:xfrm>
            <a:off x="6238534" y="4546651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/>
              <a:t>Max</a:t>
            </a:r>
            <a:r>
              <a:rPr lang="tr-TR" sz="1400" b="1" dirty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H</a:t>
            </a:r>
            <a:r>
              <a:rPr lang="tr-TR" sz="1400" b="1" baseline="-25000" dirty="0" smtClean="0"/>
              <a:t>2</a:t>
            </a:r>
            <a:r>
              <a:rPr lang="tr-TR" sz="1400" b="1" dirty="0" smtClean="0"/>
              <a:t> </a:t>
            </a:r>
            <a:r>
              <a:rPr lang="tr-TR" sz="1400" b="1" dirty="0"/>
              <a:t>= </a:t>
            </a:r>
            <a:r>
              <a:rPr lang="tr-TR" sz="1400" b="1" dirty="0" smtClean="0"/>
              <a:t>0.032 m</a:t>
            </a:r>
            <a:r>
              <a:rPr lang="tr-TR" sz="1400" b="1" baseline="30000" dirty="0" smtClean="0"/>
              <a:t>3</a:t>
            </a:r>
            <a:r>
              <a:rPr lang="tr-TR" sz="1400" b="1" dirty="0" smtClean="0"/>
              <a:t>/s</a:t>
            </a:r>
            <a:endParaRPr lang="en-GB" sz="1400" b="1" dirty="0"/>
          </a:p>
        </p:txBody>
      </p:sp>
      <p:sp>
        <p:nvSpPr>
          <p:cNvPr id="17" name="Dikdörtgen 16"/>
          <p:cNvSpPr/>
          <p:nvPr/>
        </p:nvSpPr>
        <p:spPr>
          <a:xfrm>
            <a:off x="1561454" y="4431134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/>
              <a:t>Max</a:t>
            </a:r>
            <a:r>
              <a:rPr lang="tr-TR" sz="1400" b="1" dirty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Q</a:t>
            </a:r>
            <a:r>
              <a:rPr lang="tr-TR" sz="1400" b="1" baseline="-25000" dirty="0" smtClean="0"/>
              <a:t>A-B</a:t>
            </a:r>
            <a:r>
              <a:rPr lang="tr-TR" sz="1400" b="1" dirty="0" smtClean="0"/>
              <a:t> </a:t>
            </a:r>
            <a:r>
              <a:rPr lang="tr-TR" sz="1400" b="1" dirty="0"/>
              <a:t>= </a:t>
            </a:r>
            <a:r>
              <a:rPr lang="tr-TR" sz="1400" b="1" dirty="0" smtClean="0"/>
              <a:t>0.20 m</a:t>
            </a:r>
            <a:r>
              <a:rPr lang="tr-TR" sz="1400" b="1" baseline="30000" dirty="0" smtClean="0"/>
              <a:t>3</a:t>
            </a:r>
            <a:r>
              <a:rPr lang="tr-TR" sz="1400" b="1" dirty="0" smtClean="0"/>
              <a:t>/s</a:t>
            </a:r>
            <a:endParaRPr lang="en-GB" sz="1400" b="1" dirty="0"/>
          </a:p>
        </p:txBody>
      </p:sp>
      <p:sp>
        <p:nvSpPr>
          <p:cNvPr id="18" name="Dikdörtgen 17"/>
          <p:cNvSpPr/>
          <p:nvPr/>
        </p:nvSpPr>
        <p:spPr>
          <a:xfrm>
            <a:off x="1561455" y="4748556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 err="1"/>
              <a:t>Max</a:t>
            </a:r>
            <a:r>
              <a:rPr lang="tr-TR" sz="1400" b="1" dirty="0"/>
              <a:t> </a:t>
            </a:r>
            <a:r>
              <a:rPr lang="en-GB" sz="1400" b="1" dirty="0" smtClean="0"/>
              <a:t>∆</a:t>
            </a:r>
            <a:r>
              <a:rPr lang="tr-TR" sz="1400" b="1" dirty="0" smtClean="0"/>
              <a:t>Q</a:t>
            </a:r>
            <a:r>
              <a:rPr lang="tr-TR" sz="1400" b="1" baseline="-25000" dirty="0" smtClean="0"/>
              <a:t>B-C</a:t>
            </a:r>
            <a:r>
              <a:rPr lang="tr-TR" sz="1400" b="1" dirty="0" smtClean="0"/>
              <a:t> </a:t>
            </a:r>
            <a:r>
              <a:rPr lang="tr-TR" sz="1400" b="1" dirty="0"/>
              <a:t>= </a:t>
            </a:r>
            <a:r>
              <a:rPr lang="tr-TR" sz="1400" b="1" dirty="0" smtClean="0"/>
              <a:t>0.96 m</a:t>
            </a:r>
            <a:r>
              <a:rPr lang="tr-TR" sz="1400" b="1" baseline="30000" dirty="0" smtClean="0"/>
              <a:t>3</a:t>
            </a:r>
            <a:r>
              <a:rPr lang="tr-TR" sz="1400" b="1" dirty="0" smtClean="0"/>
              <a:t>/s</a:t>
            </a:r>
            <a:endParaRPr lang="en-GB" sz="1400" b="1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72404" y="-9765"/>
            <a:ext cx="7052192" cy="604760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Power</a:t>
            </a:r>
            <a:r>
              <a:rPr lang="tr-TR" sz="2800" dirty="0" smtClean="0"/>
              <a:t> </a:t>
            </a:r>
            <a:r>
              <a:rPr lang="tr-TR" sz="2800" dirty="0" err="1"/>
              <a:t>S</a:t>
            </a:r>
            <a:r>
              <a:rPr lang="tr-TR" sz="2800" dirty="0" err="1" smtClean="0"/>
              <a:t>ystem</a:t>
            </a:r>
            <a:r>
              <a:rPr lang="tr-TR" sz="2800" dirty="0" smtClean="0"/>
              <a:t> Analysis, Case 1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6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aner\Desktop\cost (1)-1-ve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3" y="509588"/>
            <a:ext cx="3933587" cy="410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 idx="4294967295"/>
          </p:nvPr>
        </p:nvSpPr>
        <p:spPr>
          <a:xfrm>
            <a:off x="2036763" y="0"/>
            <a:ext cx="7107237" cy="509588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err="1" smtClean="0"/>
              <a:t>Power</a:t>
            </a:r>
            <a:r>
              <a:rPr lang="tr-TR" sz="2800" dirty="0" smtClean="0"/>
              <a:t> </a:t>
            </a:r>
            <a:r>
              <a:rPr lang="tr-TR" sz="2800" dirty="0" err="1"/>
              <a:t>S</a:t>
            </a:r>
            <a:r>
              <a:rPr lang="tr-TR" sz="2800" dirty="0" err="1" smtClean="0"/>
              <a:t>ystem</a:t>
            </a:r>
            <a:r>
              <a:rPr lang="tr-TR" sz="2800" dirty="0" smtClean="0"/>
              <a:t> Analysis, Case 2</a:t>
            </a:r>
            <a:endParaRPr lang="en-GB" sz="2800" dirty="0"/>
          </a:p>
        </p:txBody>
      </p:sp>
      <p:sp>
        <p:nvSpPr>
          <p:cNvPr id="3" name="Oval 2"/>
          <p:cNvSpPr/>
          <p:nvPr/>
        </p:nvSpPr>
        <p:spPr>
          <a:xfrm>
            <a:off x="2190526" y="1126279"/>
            <a:ext cx="423938" cy="42626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2287893" y="2625865"/>
            <a:ext cx="326571" cy="29923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C:\Users\Caner\Desktop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95" y="776997"/>
            <a:ext cx="4060314" cy="130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4835795" y="2369156"/>
            <a:ext cx="3988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From 10:00 to </a:t>
            </a:r>
            <a:r>
              <a:rPr lang="en-GB" sz="1600" dirty="0" smtClean="0"/>
              <a:t>16:00</a:t>
            </a:r>
            <a:r>
              <a:rPr lang="tr-TR" sz="1600" dirty="0" smtClean="0"/>
              <a:t>, </a:t>
            </a:r>
            <a:r>
              <a:rPr lang="tr-TR" sz="1600" dirty="0"/>
              <a:t>o</a:t>
            </a:r>
            <a:r>
              <a:rPr lang="en-GB" sz="1600" dirty="0" err="1" smtClean="0"/>
              <a:t>ptimal</a:t>
            </a:r>
            <a:r>
              <a:rPr lang="en-GB" sz="1600" dirty="0" smtClean="0"/>
              <a:t> </a:t>
            </a:r>
            <a:r>
              <a:rPr lang="en-GB" sz="1600" dirty="0"/>
              <a:t>deployment of flexibility is able to save </a:t>
            </a:r>
            <a:r>
              <a:rPr lang="en-GB" sz="1600" dirty="0" smtClean="0"/>
              <a:t>2.75€ </a:t>
            </a:r>
            <a:r>
              <a:rPr lang="en-GB" sz="1600" dirty="0"/>
              <a:t>with respect </a:t>
            </a:r>
            <a:r>
              <a:rPr lang="en-GB" sz="1600" dirty="0" smtClean="0"/>
              <a:t>to</a:t>
            </a:r>
            <a:r>
              <a:rPr lang="tr-TR" sz="1600" dirty="0" smtClean="0"/>
              <a:t> </a:t>
            </a:r>
            <a:r>
              <a:rPr lang="en-GB" sz="1600" dirty="0" smtClean="0"/>
              <a:t>100</a:t>
            </a:r>
            <a:r>
              <a:rPr lang="en-GB" sz="1600" dirty="0"/>
              <a:t>% </a:t>
            </a:r>
            <a:r>
              <a:rPr lang="en-GB" sz="1600" dirty="0" err="1"/>
              <a:t>PtG</a:t>
            </a:r>
            <a:r>
              <a:rPr lang="en-GB" sz="1600" dirty="0"/>
              <a:t> priority and </a:t>
            </a:r>
            <a:r>
              <a:rPr lang="en-GB" sz="1600" dirty="0" smtClean="0"/>
              <a:t>0.99€ </a:t>
            </a:r>
            <a:r>
              <a:rPr lang="en-GB" sz="1600" dirty="0"/>
              <a:t>with respect to 50% equal </a:t>
            </a:r>
            <a:r>
              <a:rPr lang="en-GB" sz="1600" dirty="0" smtClean="0"/>
              <a:t>priority.</a:t>
            </a:r>
            <a:endParaRPr lang="en-GB" sz="1600" dirty="0"/>
          </a:p>
        </p:txBody>
      </p:sp>
      <p:sp>
        <p:nvSpPr>
          <p:cNvPr id="9" name="Oval 8"/>
          <p:cNvSpPr/>
          <p:nvPr/>
        </p:nvSpPr>
        <p:spPr>
          <a:xfrm>
            <a:off x="2994375" y="2625865"/>
            <a:ext cx="326571" cy="31350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1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-89952"/>
            <a:ext cx="7591928" cy="713932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Conclusion</a:t>
            </a:r>
            <a:endParaRPr lang="en-US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21159" y="623979"/>
            <a:ext cx="72551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tr-TR" sz="1600" dirty="0" smtClean="0"/>
              <a:t>D</a:t>
            </a:r>
            <a:r>
              <a:rPr lang="en-GB" sz="1600" dirty="0" err="1" smtClean="0"/>
              <a:t>etailed</a:t>
            </a:r>
            <a:r>
              <a:rPr lang="en-GB" sz="1600" dirty="0" smtClean="0"/>
              <a:t> </a:t>
            </a:r>
            <a:r>
              <a:rPr lang="en-GB" sz="1600" dirty="0"/>
              <a:t>thermal models are necessary to accurately represent the </a:t>
            </a:r>
            <a:r>
              <a:rPr lang="en-GB" sz="1600" dirty="0" smtClean="0"/>
              <a:t>efficiency</a:t>
            </a:r>
            <a:r>
              <a:rPr lang="tr-TR" sz="1600" dirty="0" smtClean="0"/>
              <a:t> </a:t>
            </a:r>
            <a:r>
              <a:rPr lang="en-GB" sz="1600" dirty="0" smtClean="0"/>
              <a:t>of </a:t>
            </a:r>
            <a:r>
              <a:rPr lang="en-GB" sz="1600" dirty="0" err="1" smtClean="0"/>
              <a:t>PtX</a:t>
            </a:r>
            <a:r>
              <a:rPr lang="en-GB" sz="1600" dirty="0" smtClean="0"/>
              <a:t> </a:t>
            </a:r>
            <a:r>
              <a:rPr lang="en-GB" sz="1600" dirty="0"/>
              <a:t>otherwise flexibility analysis may result with defective outcomes on active power consumption or </a:t>
            </a:r>
            <a:r>
              <a:rPr lang="en-GB" sz="1600" dirty="0" smtClean="0"/>
              <a:t>energy</a:t>
            </a:r>
            <a:r>
              <a:rPr lang="tr-TR" sz="1600" dirty="0" smtClean="0"/>
              <a:t> </a:t>
            </a:r>
            <a:r>
              <a:rPr lang="en-GB" sz="1600" dirty="0" smtClean="0"/>
              <a:t>production of </a:t>
            </a:r>
            <a:r>
              <a:rPr lang="en-GB" sz="1600" dirty="0" err="1"/>
              <a:t>PtX</a:t>
            </a:r>
            <a:r>
              <a:rPr lang="en-GB" sz="1600" dirty="0" smtClean="0"/>
              <a:t>.</a:t>
            </a:r>
            <a:r>
              <a:rPr lang="tr-TR" sz="1600" dirty="0" smtClean="0"/>
              <a:t/>
            </a:r>
            <a:br>
              <a:rPr lang="tr-TR" sz="1600" dirty="0" smtClean="0"/>
            </a:br>
            <a:endParaRPr lang="tr-TR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tr-TR" sz="1600" dirty="0" smtClean="0"/>
              <a:t>Optimal </a:t>
            </a:r>
            <a:r>
              <a:rPr lang="tr-TR" sz="1600" dirty="0" err="1" smtClean="0"/>
              <a:t>deployment</a:t>
            </a:r>
            <a:r>
              <a:rPr lang="tr-TR" sz="1600" dirty="0" smtClean="0"/>
              <a:t> of </a:t>
            </a:r>
            <a:r>
              <a:rPr lang="tr-TR" sz="1600" dirty="0" err="1" smtClean="0"/>
              <a:t>flexibility</a:t>
            </a:r>
            <a:r>
              <a:rPr lang="tr-TR" sz="1600" dirty="0" smtClean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able to </a:t>
            </a:r>
            <a:r>
              <a:rPr lang="tr-TR" sz="1600" dirty="0" err="1" smtClean="0"/>
              <a:t>provide</a:t>
            </a:r>
            <a:r>
              <a:rPr lang="tr-TR" sz="1600" dirty="0" smtClean="0"/>
              <a:t> </a:t>
            </a:r>
            <a:r>
              <a:rPr lang="tr-TR" sz="1600" dirty="0" err="1" smtClean="0"/>
              <a:t>operational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cost</a:t>
            </a:r>
            <a:r>
              <a:rPr lang="tr-TR" sz="1600" dirty="0" smtClean="0"/>
              <a:t> </a:t>
            </a:r>
            <a:r>
              <a:rPr lang="tr-TR" sz="1600" dirty="0" err="1" smtClean="0"/>
              <a:t>savings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en-US" sz="1600" dirty="0" smtClean="0"/>
              <a:t> MES</a:t>
            </a:r>
            <a:r>
              <a:rPr lang="tr-TR" sz="1600" dirty="0" smtClean="0"/>
              <a:t>. M</a:t>
            </a:r>
            <a:r>
              <a:rPr lang="en-GB" sz="1600" dirty="0" err="1" smtClean="0"/>
              <a:t>ulti</a:t>
            </a:r>
            <a:r>
              <a:rPr lang="en-GB" sz="1600" dirty="0" smtClean="0"/>
              <a:t>-layer </a:t>
            </a:r>
            <a:r>
              <a:rPr lang="en-GB" sz="1600" dirty="0"/>
              <a:t>structure </a:t>
            </a:r>
            <a:r>
              <a:rPr lang="tr-TR" sz="1600" dirty="0" smtClean="0"/>
              <a:t>of </a:t>
            </a:r>
            <a:r>
              <a:rPr lang="tr-TR" sz="1600" dirty="0" err="1" smtClean="0"/>
              <a:t>agent-based</a:t>
            </a:r>
            <a:r>
              <a:rPr lang="tr-TR" sz="1600" dirty="0" smtClean="0"/>
              <a:t> </a:t>
            </a:r>
            <a:r>
              <a:rPr lang="tr-TR" sz="1600" dirty="0" err="1" smtClean="0"/>
              <a:t>hierarchical</a:t>
            </a:r>
            <a:r>
              <a:rPr lang="tr-TR" sz="1600" dirty="0" smtClean="0"/>
              <a:t> </a:t>
            </a:r>
            <a:r>
              <a:rPr lang="tr-TR" sz="1600" dirty="0" err="1" smtClean="0"/>
              <a:t>control</a:t>
            </a:r>
            <a:r>
              <a:rPr lang="tr-TR" sz="1600" dirty="0" smtClean="0"/>
              <a:t> </a:t>
            </a:r>
            <a:r>
              <a:rPr lang="en-GB" sz="1600" dirty="0" smtClean="0"/>
              <a:t>enables </a:t>
            </a:r>
            <a:r>
              <a:rPr lang="en-GB" sz="1600" dirty="0"/>
              <a:t>the implementation of local control objectives for the agents individually and a global objective for </a:t>
            </a:r>
            <a:r>
              <a:rPr lang="en-GB" sz="1600" dirty="0" smtClean="0"/>
              <a:t>MES</a:t>
            </a:r>
            <a:r>
              <a:rPr lang="tr-TR" sz="1600" dirty="0" smtClean="0"/>
              <a:t>. </a:t>
            </a:r>
            <a:br>
              <a:rPr lang="tr-TR" sz="1600" dirty="0" smtClean="0"/>
            </a:br>
            <a:endParaRPr lang="tr-TR" sz="16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tr-TR" sz="1600" dirty="0" smtClean="0"/>
              <a:t>T</a:t>
            </a:r>
            <a:r>
              <a:rPr lang="en-GB" sz="1600" dirty="0" smtClean="0"/>
              <a:t>he </a:t>
            </a:r>
            <a:r>
              <a:rPr lang="en-GB" sz="1600" dirty="0"/>
              <a:t>relevance of co-simulation and </a:t>
            </a:r>
            <a:r>
              <a:rPr lang="tr-TR" sz="1600" dirty="0" err="1"/>
              <a:t>E</a:t>
            </a:r>
            <a:r>
              <a:rPr lang="en-GB" sz="1600" dirty="0" err="1" smtClean="0"/>
              <a:t>nergysim</a:t>
            </a:r>
            <a:r>
              <a:rPr lang="en-GB" sz="1600" dirty="0" smtClean="0"/>
              <a:t> </a:t>
            </a:r>
            <a:r>
              <a:rPr lang="en-GB" sz="1600" dirty="0"/>
              <a:t>for flexibility analysis of </a:t>
            </a:r>
            <a:r>
              <a:rPr lang="tr-TR" sz="1600" dirty="0" err="1" smtClean="0"/>
              <a:t>multi-energy</a:t>
            </a:r>
            <a:r>
              <a:rPr lang="tr-TR" sz="1600" dirty="0" smtClean="0"/>
              <a:t> </a:t>
            </a:r>
            <a:r>
              <a:rPr lang="tr-TR" sz="1600" dirty="0" err="1" smtClean="0"/>
              <a:t>systems</a:t>
            </a:r>
            <a:r>
              <a:rPr lang="en-GB" sz="1600" dirty="0" smtClean="0"/>
              <a:t> </a:t>
            </a:r>
            <a:r>
              <a:rPr lang="en-GB" sz="1600" dirty="0"/>
              <a:t>is clearly supported by the current </a:t>
            </a:r>
            <a:r>
              <a:rPr lang="en-GB" sz="1600" dirty="0" smtClean="0"/>
              <a:t>methodology</a:t>
            </a:r>
            <a:r>
              <a:rPr lang="tr-TR" sz="1600" dirty="0" smtClean="0"/>
              <a:t>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11698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2638" y="0"/>
            <a:ext cx="7091362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8320" y="723900"/>
            <a:ext cx="6979920" cy="40814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/>
              <a:t>[1]	Jens </a:t>
            </a:r>
            <a:r>
              <a:rPr lang="en-GB" sz="1200" dirty="0" err="1"/>
              <a:t>Weibezahn</a:t>
            </a:r>
            <a:r>
              <a:rPr lang="en-GB" sz="1200" dirty="0"/>
              <a:t>.  Data Documentation 92:  Electricity, Heat, and Gas Sector Data for </a:t>
            </a:r>
            <a:r>
              <a:rPr lang="en-GB" sz="1200" dirty="0" err="1"/>
              <a:t>Modeling</a:t>
            </a:r>
            <a:r>
              <a:rPr lang="en-GB" sz="1200" dirty="0"/>
              <a:t> the </a:t>
            </a:r>
            <a:r>
              <a:rPr lang="en-GB" sz="1200" dirty="0" err="1" smtClean="0"/>
              <a:t>Ger</a:t>
            </a:r>
            <a:r>
              <a:rPr lang="en-GB" sz="1200" dirty="0" smtClean="0"/>
              <a:t>-</a:t>
            </a:r>
            <a:r>
              <a:rPr lang="tr-TR" sz="1200" dirty="0"/>
              <a:t>	</a:t>
            </a:r>
            <a:r>
              <a:rPr lang="en-GB" sz="1200" dirty="0" smtClean="0"/>
              <a:t>man </a:t>
            </a:r>
            <a:r>
              <a:rPr lang="en-GB" sz="1200" dirty="0" err="1"/>
              <a:t>System.DIW</a:t>
            </a:r>
            <a:r>
              <a:rPr lang="en-GB" sz="1200" dirty="0"/>
              <a:t> Berlin, 2017, (ISSN 1861-1532), 2017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</a:t>
            </a:r>
            <a:r>
              <a:rPr lang="en-GB" sz="1200" dirty="0"/>
              <a:t>Stefan </a:t>
            </a:r>
            <a:r>
              <a:rPr lang="en-GB" sz="1200" dirty="0" err="1"/>
              <a:t>Pfenninger</a:t>
            </a:r>
            <a:r>
              <a:rPr lang="en-GB" sz="1200" dirty="0"/>
              <a:t> and Iain </a:t>
            </a:r>
            <a:r>
              <a:rPr lang="en-GB" sz="1200" dirty="0" err="1"/>
              <a:t>Staffell</a:t>
            </a:r>
            <a:r>
              <a:rPr lang="en-GB" sz="1200" dirty="0"/>
              <a:t>. URL </a:t>
            </a:r>
            <a:r>
              <a:rPr lang="en-GB" sz="1200" dirty="0">
                <a:hlinkClick r:id="rId2"/>
              </a:rPr>
              <a:t>http://www.renewables.ninja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de-DE" sz="1200" dirty="0" smtClean="0"/>
              <a:t>B</a:t>
            </a:r>
            <a:r>
              <a:rPr lang="de-DE" sz="1200" dirty="0"/>
              <a:t>. Felten, J. P. </a:t>
            </a:r>
            <a:r>
              <a:rPr lang="de-DE" sz="1200" dirty="0" err="1"/>
              <a:t>Baginski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C. Weber, “KWK-Mindest- und Maximaleinspeisung - Die </a:t>
            </a:r>
            <a:r>
              <a:rPr lang="de-DE" sz="1200" dirty="0" err="1"/>
              <a:t>Erzeu</a:t>
            </a:r>
            <a:r>
              <a:rPr lang="de-DE" sz="1200" dirty="0"/>
              <a:t>- </a:t>
            </a:r>
            <a:r>
              <a:rPr lang="de-DE" sz="1200" dirty="0" err="1"/>
              <a:t>gung</a:t>
            </a:r>
            <a:r>
              <a:rPr lang="de-DE" sz="1200" dirty="0"/>
              <a:t> von </a:t>
            </a:r>
            <a:r>
              <a:rPr lang="tr-TR" sz="1200" dirty="0" smtClean="0"/>
              <a:t>	</a:t>
            </a:r>
            <a:r>
              <a:rPr lang="de-DE" sz="1200" dirty="0" smtClean="0"/>
              <a:t>Zeitreihen </a:t>
            </a:r>
            <a:r>
              <a:rPr lang="de-DE" sz="1200" dirty="0"/>
              <a:t>für die Energiesystemmodellierung,” </a:t>
            </a:r>
            <a:r>
              <a:rPr lang="de-DE" sz="1200" dirty="0" err="1"/>
              <a:t>no</a:t>
            </a:r>
            <a:r>
              <a:rPr lang="de-DE" sz="1200" dirty="0"/>
              <a:t>. 10, 2017</a:t>
            </a:r>
            <a:r>
              <a:rPr lang="de-DE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4</a:t>
            </a:r>
            <a:r>
              <a:rPr lang="en-GB" sz="1200" dirty="0" smtClean="0"/>
              <a:t>]</a:t>
            </a:r>
            <a:r>
              <a:rPr lang="en-GB" sz="1200" dirty="0"/>
              <a:t>	A. </a:t>
            </a:r>
            <a:r>
              <a:rPr lang="en-GB" sz="1200" dirty="0" err="1"/>
              <a:t>Bloess</a:t>
            </a:r>
            <a:r>
              <a:rPr lang="en-GB" sz="1200" dirty="0"/>
              <a:t>, W. P. </a:t>
            </a:r>
            <a:r>
              <a:rPr lang="en-GB" sz="1200" dirty="0" err="1"/>
              <a:t>Schill</a:t>
            </a:r>
            <a:r>
              <a:rPr lang="en-GB" sz="1200" dirty="0"/>
              <a:t>, and A. </a:t>
            </a:r>
            <a:r>
              <a:rPr lang="en-GB" sz="1200" dirty="0" err="1"/>
              <a:t>Zerrahn</a:t>
            </a:r>
            <a:r>
              <a:rPr lang="en-GB" sz="1200" dirty="0"/>
              <a:t>, “Power-to-heat for renewable energy integration: A review of </a:t>
            </a:r>
            <a:r>
              <a:rPr lang="tr-TR" sz="1200" dirty="0" smtClean="0"/>
              <a:t>	</a:t>
            </a:r>
            <a:r>
              <a:rPr lang="en-GB" sz="1200" dirty="0" smtClean="0"/>
              <a:t>technologies</a:t>
            </a:r>
            <a:r>
              <a:rPr lang="en-GB" sz="1200" dirty="0"/>
              <a:t>, </a:t>
            </a:r>
            <a:r>
              <a:rPr lang="en-GB" sz="1200" dirty="0" err="1"/>
              <a:t>modeling</a:t>
            </a:r>
            <a:r>
              <a:rPr lang="en-GB" sz="1200" dirty="0"/>
              <a:t> approaches, and flexibility potentials,” </a:t>
            </a:r>
            <a:r>
              <a:rPr lang="en-GB" sz="1200" i="1" dirty="0"/>
              <a:t>Appl. Energy</a:t>
            </a:r>
            <a:r>
              <a:rPr lang="en-GB" sz="1200" dirty="0"/>
              <a:t>, vol. 212, no. August 2017,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1611–1626, 2018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5</a:t>
            </a:r>
            <a:r>
              <a:rPr lang="en-GB" sz="1200" dirty="0" smtClean="0"/>
              <a:t>]</a:t>
            </a:r>
            <a:r>
              <a:rPr lang="en-GB" sz="1200" dirty="0"/>
              <a:t>	J. Webster and C. Bode, “Implementation of a Non-Discretized Multiphysics PEM </a:t>
            </a:r>
            <a:r>
              <a:rPr lang="en-GB" sz="1200" dirty="0" err="1"/>
              <a:t>Electrolyzer</a:t>
            </a:r>
            <a:r>
              <a:rPr lang="en-GB" sz="1200" dirty="0"/>
              <a:t> Model in </a:t>
            </a:r>
            <a:r>
              <a:rPr lang="tr-TR" sz="1200" dirty="0" smtClean="0"/>
              <a:t>	</a:t>
            </a:r>
            <a:r>
              <a:rPr lang="en-GB" sz="1200" dirty="0" err="1" smtClean="0"/>
              <a:t>Modelica</a:t>
            </a:r>
            <a:r>
              <a:rPr lang="en-GB" sz="1200" dirty="0"/>
              <a:t>,” </a:t>
            </a:r>
            <a:r>
              <a:rPr lang="en-GB" sz="1200" i="1" dirty="0"/>
              <a:t>Proc. 13th Int. Model. Conf. Regensburg, Ger. March 4–6, 2019</a:t>
            </a:r>
            <a:r>
              <a:rPr lang="en-GB" sz="1200" dirty="0"/>
              <a:t>, vol. 157, pp. 833–840, 2019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6</a:t>
            </a:r>
            <a:r>
              <a:rPr lang="en-GB" sz="1200" dirty="0" smtClean="0"/>
              <a:t>]</a:t>
            </a:r>
            <a:r>
              <a:rPr lang="en-GB" sz="1200" dirty="0"/>
              <a:t>	C. Bode and G. Schmitz, “Dynamic simulation and comparison of different configurations for a coupled </a:t>
            </a:r>
            <a:r>
              <a:rPr lang="tr-TR" sz="1200" dirty="0" smtClean="0"/>
              <a:t>	</a:t>
            </a:r>
            <a:r>
              <a:rPr lang="en-GB" sz="1200" dirty="0" smtClean="0"/>
              <a:t>energy </a:t>
            </a:r>
            <a:r>
              <a:rPr lang="en-GB" sz="1200" dirty="0"/>
              <a:t>system with 100% renewables,” </a:t>
            </a:r>
            <a:r>
              <a:rPr lang="en-GB" sz="1200" i="1" dirty="0"/>
              <a:t>Energy Procedia</a:t>
            </a:r>
            <a:r>
              <a:rPr lang="en-GB" sz="1200" dirty="0"/>
              <a:t>, vol. 155, pp. 412–430, 2018.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-89952"/>
            <a:ext cx="7591928" cy="713932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Introduction</a:t>
            </a:r>
            <a:r>
              <a:rPr lang="tr-TR" sz="3200" dirty="0" smtClean="0"/>
              <a:t> - </a:t>
            </a:r>
            <a:r>
              <a:rPr lang="tr-TR" sz="3200" dirty="0" err="1" smtClean="0"/>
              <a:t>Research</a:t>
            </a:r>
            <a:r>
              <a:rPr lang="tr-TR" sz="3200" dirty="0" smtClean="0"/>
              <a:t> Problem</a:t>
            </a:r>
            <a:endParaRPr lang="en-US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81826" y="470091"/>
            <a:ext cx="7255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Variable</a:t>
            </a:r>
            <a:r>
              <a:rPr lang="en-GB" sz="1400" dirty="0" smtClean="0"/>
              <a:t> </a:t>
            </a:r>
            <a:r>
              <a:rPr lang="en-GB" sz="1400" dirty="0"/>
              <a:t>nature of </a:t>
            </a:r>
            <a:r>
              <a:rPr lang="tr-TR" sz="1400" dirty="0" err="1" smtClean="0"/>
              <a:t>renewable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sources</a:t>
            </a:r>
            <a:r>
              <a:rPr lang="en-GB" sz="1400" dirty="0" smtClean="0"/>
              <a:t> introduce</a:t>
            </a:r>
            <a:r>
              <a:rPr lang="tr-TR" sz="1400" dirty="0" smtClean="0"/>
              <a:t>s</a:t>
            </a:r>
            <a:r>
              <a:rPr lang="en-GB" sz="1400" dirty="0" smtClean="0"/>
              <a:t> </a:t>
            </a:r>
            <a:r>
              <a:rPr lang="en-GB" sz="1400" dirty="0"/>
              <a:t>a great challenge for grid operator to balance the electricity supply and </a:t>
            </a:r>
            <a:r>
              <a:rPr lang="en-GB" sz="1400" dirty="0" smtClean="0"/>
              <a:t>demand</a:t>
            </a: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Replacing </a:t>
            </a:r>
            <a:r>
              <a:rPr lang="en-GB" sz="1400" dirty="0"/>
              <a:t>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</a:t>
            </a:r>
            <a:r>
              <a:rPr lang="en-GB" sz="1400" dirty="0" err="1" smtClean="0"/>
              <a:t>flexib</a:t>
            </a:r>
            <a:r>
              <a:rPr lang="tr-TR" sz="1400" dirty="0" smtClean="0"/>
              <a:t>le</a:t>
            </a:r>
            <a:r>
              <a:rPr lang="en-GB" sz="1400" dirty="0" smtClean="0"/>
              <a:t> </a:t>
            </a:r>
            <a:r>
              <a:rPr lang="tr-TR" sz="1400" dirty="0" err="1" smtClean="0"/>
              <a:t>multi-energy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systems</a:t>
            </a:r>
            <a:endParaRPr lang="tr-TR" sz="1400" dirty="0"/>
          </a:p>
          <a:p>
            <a:pPr algn="just"/>
            <a:endParaRPr lang="tr-T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D</a:t>
            </a:r>
            <a:r>
              <a:rPr lang="en-GB" sz="1400" dirty="0" err="1" smtClean="0"/>
              <a:t>ue</a:t>
            </a:r>
            <a:r>
              <a:rPr lang="en-GB" sz="1400" dirty="0" smtClean="0"/>
              <a:t> </a:t>
            </a:r>
            <a:r>
              <a:rPr lang="en-GB" sz="1400" dirty="0"/>
              <a:t>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</a:t>
            </a:r>
            <a:r>
              <a:rPr lang="tr-TR" sz="1400" dirty="0" smtClean="0"/>
              <a:t> (</a:t>
            </a:r>
            <a:r>
              <a:rPr lang="en-GB" sz="1400" dirty="0"/>
              <a:t>constant </a:t>
            </a:r>
            <a:r>
              <a:rPr lang="tr-TR" sz="1400" dirty="0" smtClean="0"/>
              <a:t>/ </a:t>
            </a:r>
            <a:r>
              <a:rPr lang="en-GB" sz="1400" dirty="0" smtClean="0"/>
              <a:t>linear </a:t>
            </a:r>
            <a:r>
              <a:rPr lang="en-GB" sz="1400" dirty="0"/>
              <a:t>relation between </a:t>
            </a:r>
            <a:r>
              <a:rPr lang="en-GB" sz="1400" dirty="0" smtClean="0"/>
              <a:t> </a:t>
            </a:r>
            <a:r>
              <a:rPr lang="en-GB" sz="1400" dirty="0"/>
              <a:t>power input and energy output</a:t>
            </a:r>
            <a:r>
              <a:rPr lang="tr-TR" sz="1400" dirty="0" smtClean="0"/>
              <a:t>)</a:t>
            </a:r>
            <a:r>
              <a:rPr lang="en-GB" sz="1400" dirty="0" smtClean="0"/>
              <a:t>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</a:t>
            </a:r>
            <a:r>
              <a:rPr lang="tr-TR" sz="1400" dirty="0" err="1" smtClean="0"/>
              <a:t>PtX</a:t>
            </a:r>
            <a:r>
              <a:rPr lang="en-GB" sz="1400" dirty="0" smtClean="0"/>
              <a:t>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</a:t>
            </a:r>
            <a:endParaRPr lang="tr-TR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Correct efficiency </a:t>
            </a:r>
            <a:r>
              <a:rPr lang="en-GB" sz="1400" dirty="0" smtClean="0"/>
              <a:t>characterization</a:t>
            </a:r>
            <a:r>
              <a:rPr lang="tr-TR" sz="1400" dirty="0" smtClean="0"/>
              <a:t> of </a:t>
            </a:r>
            <a:r>
              <a:rPr lang="tr-TR" sz="1400" dirty="0" err="1" smtClean="0"/>
              <a:t>PtX</a:t>
            </a:r>
            <a:r>
              <a:rPr lang="en-GB" sz="1400" dirty="0" smtClean="0"/>
              <a:t> </a:t>
            </a:r>
            <a:r>
              <a:rPr lang="en-GB" sz="1400" dirty="0"/>
              <a:t>is crucial to </a:t>
            </a:r>
            <a:r>
              <a:rPr lang="tr-TR" sz="1400" dirty="0" err="1" smtClean="0"/>
              <a:t>analyze</a:t>
            </a:r>
            <a:r>
              <a:rPr lang="en-GB" sz="1400" dirty="0" smtClean="0"/>
              <a:t> flexibility</a:t>
            </a:r>
            <a:r>
              <a:rPr lang="tr-TR" sz="1400" dirty="0" smtClean="0"/>
              <a:t> of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system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en-GB" sz="1400" dirty="0"/>
              <a:t>Inaccurate </a:t>
            </a:r>
            <a:r>
              <a:rPr lang="tr-TR" sz="1400" dirty="0" err="1" smtClean="0"/>
              <a:t>efficiency</a:t>
            </a:r>
            <a:r>
              <a:rPr lang="tr-TR" sz="1400" dirty="0" smtClean="0"/>
              <a:t> </a:t>
            </a:r>
            <a:r>
              <a:rPr lang="tr-TR" sz="1400" dirty="0" err="1" smtClean="0"/>
              <a:t>models</a:t>
            </a:r>
            <a:r>
              <a:rPr lang="tr-TR" sz="1400" dirty="0" smtClean="0"/>
              <a:t> </a:t>
            </a:r>
            <a:r>
              <a:rPr lang="en-GB" sz="1400" dirty="0" smtClean="0"/>
              <a:t>of P</a:t>
            </a:r>
            <a:r>
              <a:rPr lang="tr-TR" sz="1400" dirty="0" smtClean="0"/>
              <a:t>t</a:t>
            </a:r>
            <a:r>
              <a:rPr lang="en-GB" sz="1400" dirty="0" smtClean="0"/>
              <a:t>X </a:t>
            </a:r>
            <a:r>
              <a:rPr lang="en-GB" sz="1400" dirty="0"/>
              <a:t>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smtClean="0"/>
              <a:t>Existing </a:t>
            </a:r>
            <a:r>
              <a:rPr lang="en-US" sz="1400" dirty="0"/>
              <a:t>energy management models for MES do not consider energy cost of production (€/MWh). This results with unnecessary trading of electricity and increase in operational </a:t>
            </a:r>
            <a:r>
              <a:rPr lang="en-US" sz="1400" dirty="0" smtClean="0"/>
              <a:t>cost</a:t>
            </a:r>
            <a:r>
              <a:rPr lang="tr-TR" sz="1400" dirty="0"/>
              <a:t> </a:t>
            </a:r>
            <a:endParaRPr lang="tr-TR" sz="1400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</p:txBody>
      </p:sp>
    </p:spTree>
    <p:extLst>
      <p:ext uri="{BB962C8B-B14F-4D97-AF65-F5344CB8AC3E}">
        <p14:creationId xmlns:p14="http://schemas.microsoft.com/office/powerpoint/2010/main" val="3992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68034" y="460639"/>
            <a:ext cx="7431694" cy="5210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500" i="1" dirty="0" smtClean="0"/>
              <a:t>” </a:t>
            </a:r>
            <a:r>
              <a:rPr lang="tr-TR" sz="1500" b="1" i="1" dirty="0" smtClean="0"/>
              <a:t>F</a:t>
            </a:r>
            <a:r>
              <a:rPr lang="en-GB" sz="1500" b="1" i="1" dirty="0" err="1" smtClean="0"/>
              <a:t>lexibility</a:t>
            </a:r>
            <a:r>
              <a:rPr lang="en-GB" sz="1500" b="1" i="1" dirty="0" smtClean="0"/>
              <a:t> </a:t>
            </a:r>
            <a:r>
              <a:rPr lang="en-GB" sz="1500" b="1" i="1" dirty="0"/>
              <a:t>is the ability of a component or a collection of components to </a:t>
            </a:r>
            <a:r>
              <a:rPr lang="en-GB" sz="1500" b="1" i="1" dirty="0" smtClean="0"/>
              <a:t>respond</a:t>
            </a:r>
            <a:r>
              <a:rPr lang="tr-TR" sz="1500" b="1" i="1" dirty="0" smtClean="0"/>
              <a:t> </a:t>
            </a:r>
            <a:r>
              <a:rPr lang="tr-TR" sz="1500" b="1" i="1" dirty="0" err="1" smtClean="0"/>
              <a:t>to</a:t>
            </a:r>
            <a:r>
              <a:rPr lang="en-GB" sz="1500" b="1" i="1" dirty="0" smtClean="0"/>
              <a:t> </a:t>
            </a:r>
            <a:r>
              <a:rPr lang="en-GB" sz="1500" b="1" i="1" dirty="0"/>
              <a:t>power fluctuations in power systems. </a:t>
            </a:r>
            <a:r>
              <a:rPr lang="en-GB" sz="1500" i="1" dirty="0" smtClean="0"/>
              <a:t>”</a:t>
            </a:r>
            <a:endParaRPr lang="tr-TR" sz="1500" i="1" dirty="0" smtClean="0"/>
          </a:p>
          <a:p>
            <a:pPr marL="0" indent="0" algn="ctr">
              <a:buNone/>
            </a:pPr>
            <a:endParaRPr lang="tr-TR" sz="1500" i="1" dirty="0" smtClean="0"/>
          </a:p>
          <a:p>
            <a:r>
              <a:rPr lang="tr-TR" sz="1500" dirty="0" err="1" smtClean="0"/>
              <a:t>In</a:t>
            </a:r>
            <a:r>
              <a:rPr lang="tr-TR" sz="1500" dirty="0" smtClean="0"/>
              <a:t> </a:t>
            </a:r>
            <a:r>
              <a:rPr lang="tr-TR" sz="1500" dirty="0" err="1" smtClean="0"/>
              <a:t>this</a:t>
            </a:r>
            <a:r>
              <a:rPr lang="tr-TR" sz="1500" dirty="0" smtClean="0"/>
              <a:t> </a:t>
            </a:r>
            <a:r>
              <a:rPr lang="tr-TR" sz="1500" dirty="0" err="1" smtClean="0"/>
              <a:t>project</a:t>
            </a:r>
            <a:r>
              <a:rPr lang="tr-TR" sz="1500" dirty="0" smtClean="0"/>
              <a:t>, </a:t>
            </a:r>
            <a:r>
              <a:rPr lang="en-GB" sz="1500" dirty="0" err="1" smtClean="0"/>
              <a:t>PtX</a:t>
            </a:r>
            <a:r>
              <a:rPr lang="tr-TR" sz="1500" dirty="0"/>
              <a:t> </a:t>
            </a:r>
            <a:r>
              <a:rPr lang="tr-TR" sz="1500" dirty="0" err="1" smtClean="0"/>
              <a:t>devices</a:t>
            </a:r>
            <a:r>
              <a:rPr lang="en-GB" sz="1500" dirty="0" smtClean="0"/>
              <a:t> </a:t>
            </a:r>
            <a:r>
              <a:rPr lang="en-GB" sz="1500" dirty="0"/>
              <a:t>and the flexibility offered by them to support power </a:t>
            </a:r>
            <a:r>
              <a:rPr lang="en-GB" sz="1500" dirty="0" smtClean="0"/>
              <a:t>system</a:t>
            </a:r>
            <a:r>
              <a:rPr lang="tr-TR" sz="1500" dirty="0" smtClean="0"/>
              <a:t> is </a:t>
            </a:r>
            <a:r>
              <a:rPr lang="tr-TR" sz="1500" dirty="0" err="1" smtClean="0"/>
              <a:t>analyzed</a:t>
            </a:r>
            <a:r>
              <a:rPr lang="tr-TR" sz="1500" dirty="0" smtClean="0"/>
              <a:t>.</a:t>
            </a:r>
          </a:p>
          <a:p>
            <a:endParaRPr lang="tr-TR" sz="1500" i="1" dirty="0"/>
          </a:p>
          <a:p>
            <a:endParaRPr lang="tr-TR" sz="1500" i="1" dirty="0" smtClean="0"/>
          </a:p>
          <a:p>
            <a:r>
              <a:rPr lang="tr-TR" sz="1500" dirty="0" err="1"/>
              <a:t>PtX</a:t>
            </a:r>
            <a:r>
              <a:rPr lang="tr-TR" sz="1500" dirty="0"/>
              <a:t> </a:t>
            </a:r>
            <a:r>
              <a:rPr lang="tr-TR" sz="1500" dirty="0" err="1" smtClean="0"/>
              <a:t>technology</a:t>
            </a:r>
            <a:r>
              <a:rPr lang="tr-TR" sz="1500" dirty="0" smtClean="0"/>
              <a:t> </a:t>
            </a:r>
            <a:r>
              <a:rPr lang="tr-TR" sz="1500" dirty="0" err="1"/>
              <a:t>offers</a:t>
            </a:r>
            <a:r>
              <a:rPr lang="tr-TR" sz="1500" dirty="0"/>
              <a:t>;</a:t>
            </a:r>
          </a:p>
          <a:p>
            <a:pPr lvl="1"/>
            <a:r>
              <a:rPr lang="tr-TR" sz="1200" dirty="0" err="1"/>
              <a:t>Larger</a:t>
            </a:r>
            <a:r>
              <a:rPr lang="tr-TR" sz="1200" dirty="0"/>
              <a:t> </a:t>
            </a:r>
            <a:r>
              <a:rPr lang="tr-TR" sz="1200" dirty="0" err="1"/>
              <a:t>power</a:t>
            </a:r>
            <a:r>
              <a:rPr lang="tr-TR" sz="1200" dirty="0"/>
              <a:t> </a:t>
            </a:r>
            <a:r>
              <a:rPr lang="tr-TR" sz="1200" dirty="0" err="1"/>
              <a:t>balance</a:t>
            </a:r>
            <a:r>
              <a:rPr lang="tr-TR" sz="1200" dirty="0"/>
              <a:t> </a:t>
            </a:r>
            <a:r>
              <a:rPr lang="tr-TR" sz="1200" dirty="0" err="1" smtClean="0"/>
              <a:t>flexibility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/>
              <a:t>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grid</a:t>
            </a:r>
            <a:endParaRPr lang="tr-TR" sz="1200" dirty="0"/>
          </a:p>
          <a:p>
            <a:pPr lvl="1"/>
            <a:r>
              <a:rPr lang="tr-TR" sz="1200" dirty="0" err="1"/>
              <a:t>Opportunities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demand</a:t>
            </a:r>
            <a:r>
              <a:rPr lang="tr-TR" sz="1200" dirty="0"/>
              <a:t> </a:t>
            </a:r>
            <a:r>
              <a:rPr lang="tr-TR" sz="1200" dirty="0" err="1" smtClean="0"/>
              <a:t>flexibility</a:t>
            </a:r>
            <a:endParaRPr lang="tr-TR" sz="1200" dirty="0" smtClean="0"/>
          </a:p>
          <a:p>
            <a:pPr marL="457200" lvl="1" indent="0">
              <a:buNone/>
            </a:pPr>
            <a:r>
              <a:rPr lang="tr-TR" sz="1200" dirty="0" smtClean="0"/>
              <a:t> </a:t>
            </a:r>
            <a:r>
              <a:rPr lang="tr-TR" sz="1200" dirty="0" err="1" smtClean="0"/>
              <a:t>by</a:t>
            </a:r>
            <a:r>
              <a:rPr lang="tr-TR" sz="1200" dirty="0" smtClean="0"/>
              <a:t> </a:t>
            </a:r>
            <a:r>
              <a:rPr lang="tr-TR" sz="1200" dirty="0" err="1"/>
              <a:t>storage</a:t>
            </a:r>
            <a:r>
              <a:rPr lang="tr-TR" sz="1200" dirty="0"/>
              <a:t> </a:t>
            </a:r>
            <a:r>
              <a:rPr lang="tr-TR" sz="1200" dirty="0" err="1" smtClean="0"/>
              <a:t>elements</a:t>
            </a:r>
            <a:endParaRPr lang="tr-TR" sz="1500" dirty="0" smtClean="0"/>
          </a:p>
          <a:p>
            <a:endParaRPr lang="tr-TR" sz="1500" i="1" dirty="0" smtClean="0"/>
          </a:p>
          <a:p>
            <a:endParaRPr lang="tr-TR" sz="1500" i="1" dirty="0"/>
          </a:p>
          <a:p>
            <a:pPr marL="0" indent="0">
              <a:buNone/>
            </a:pPr>
            <a:endParaRPr lang="tr-TR" sz="1500" i="1" dirty="0" smtClean="0"/>
          </a:p>
          <a:p>
            <a:r>
              <a:rPr lang="tr-TR" sz="1500" dirty="0" smtClean="0"/>
              <a:t>A</a:t>
            </a:r>
            <a:r>
              <a:rPr lang="en-GB" sz="1500" dirty="0" err="1" smtClean="0"/>
              <a:t>dditional</a:t>
            </a:r>
            <a:r>
              <a:rPr lang="en-GB" sz="1500" dirty="0" smtClean="0"/>
              <a:t> information</a:t>
            </a:r>
            <a:r>
              <a:rPr lang="tr-TR" sz="1500" dirty="0" smtClean="0"/>
              <a:t> </a:t>
            </a:r>
            <a:r>
              <a:rPr lang="en-GB" sz="1500" dirty="0" smtClean="0"/>
              <a:t>obtained </a:t>
            </a:r>
            <a:r>
              <a:rPr lang="en-GB" sz="1500" dirty="0"/>
              <a:t>from detailed models during flexibility analysis is defined as the hidden flexibility of </a:t>
            </a:r>
            <a:r>
              <a:rPr lang="en-GB" sz="1500" dirty="0" err="1" smtClean="0"/>
              <a:t>PtX</a:t>
            </a:r>
            <a:endParaRPr lang="tr-TR" sz="1500" dirty="0" smtClean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568034" y="-39652"/>
            <a:ext cx="7380894" cy="4076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3000" dirty="0" err="1"/>
              <a:t>Introduction</a:t>
            </a:r>
            <a:r>
              <a:rPr lang="tr-TR" sz="3000" dirty="0"/>
              <a:t> - </a:t>
            </a:r>
            <a:r>
              <a:rPr lang="tr-TR" sz="3000" dirty="0" err="1"/>
              <a:t>Flexibility</a:t>
            </a:r>
            <a:endParaRPr lang="en-US" sz="3000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777460"/>
            <a:ext cx="15949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45" y="1727501"/>
            <a:ext cx="4027362" cy="21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5036132" y="3875845"/>
            <a:ext cx="3793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800" dirty="0"/>
              <a:t>A</a:t>
            </a:r>
            <a:r>
              <a:rPr lang="tr-TR" sz="800" dirty="0" smtClean="0"/>
              <a:t>n</a:t>
            </a:r>
            <a:r>
              <a:rPr lang="en-GB" sz="800" dirty="0" smtClean="0"/>
              <a:t> </a:t>
            </a:r>
            <a:r>
              <a:rPr lang="en-GB" sz="800" dirty="0"/>
              <a:t>exemplary flexible load measure with the corresponding </a:t>
            </a:r>
            <a:r>
              <a:rPr lang="en-GB" sz="800" dirty="0" smtClean="0"/>
              <a:t>parameters</a:t>
            </a:r>
            <a:r>
              <a:rPr lang="tr-TR" sz="800" dirty="0" smtClean="0"/>
              <a:t> [1]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33" y="-182880"/>
            <a:ext cx="6948241" cy="842249"/>
          </a:xfrm>
        </p:spPr>
        <p:txBody>
          <a:bodyPr>
            <a:normAutofit/>
          </a:bodyPr>
          <a:lstStyle/>
          <a:p>
            <a:r>
              <a:rPr lang="tr-TR" sz="3200" dirty="0" err="1"/>
              <a:t>Introduction</a:t>
            </a:r>
            <a:r>
              <a:rPr lang="tr-TR" sz="3200" dirty="0"/>
              <a:t> - </a:t>
            </a:r>
            <a:r>
              <a:rPr lang="tr-TR" sz="3200" dirty="0" err="1"/>
              <a:t>Research</a:t>
            </a:r>
            <a:r>
              <a:rPr lang="tr-TR" sz="3200" dirty="0"/>
              <a:t> </a:t>
            </a:r>
            <a:r>
              <a:rPr lang="tr-TR" sz="3200" dirty="0" err="1"/>
              <a:t>Questions</a:t>
            </a:r>
            <a:endParaRPr lang="en-US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09053" y="470357"/>
            <a:ext cx="7326085" cy="212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000000"/>
                </a:solidFill>
                <a:ea typeface="Calibri"/>
                <a:cs typeface="Times New Roman"/>
              </a:rPr>
              <a:t>Which technologies have the highest potential to provide </a:t>
            </a:r>
            <a:r>
              <a:rPr lang="en-GB" sz="1200" dirty="0" smtClean="0">
                <a:solidFill>
                  <a:srgbClr val="000000"/>
                </a:solidFill>
                <a:ea typeface="Calibri"/>
                <a:cs typeface="Times New Roman"/>
              </a:rPr>
              <a:t>flexibility?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100" dirty="0" smtClean="0">
                <a:solidFill>
                  <a:srgbClr val="000000"/>
                </a:solidFill>
                <a:ea typeface="Calibri"/>
                <a:cs typeface="Times New Roman"/>
              </a:rPr>
              <a:t>What </a:t>
            </a:r>
            <a:r>
              <a:rPr lang="en-GB" sz="1100" dirty="0">
                <a:solidFill>
                  <a:srgbClr val="000000"/>
                </a:solidFill>
                <a:ea typeface="Calibri"/>
                <a:cs typeface="Times New Roman"/>
              </a:rPr>
              <a:t>are the options in order to increase flexibility of an industrial grid</a:t>
            </a:r>
            <a:r>
              <a:rPr lang="en-GB" sz="11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2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rgbClr val="000000"/>
                </a:solidFill>
                <a:ea typeface="Calibri"/>
                <a:cs typeface="Times New Roman"/>
              </a:rPr>
              <a:t>To what extent does model fidelity impact flexibility </a:t>
            </a:r>
            <a:r>
              <a:rPr lang="en-GB" sz="1200" dirty="0" smtClean="0">
                <a:solidFill>
                  <a:srgbClr val="000000"/>
                </a:solidFill>
                <a:ea typeface="Calibri"/>
                <a:cs typeface="Times New Roman"/>
              </a:rPr>
              <a:t>analysis</a:t>
            </a:r>
            <a:r>
              <a:rPr lang="tr-TR" sz="12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200" dirty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assumptions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can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made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and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physical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effects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considered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tr-TR" sz="1200" dirty="0" smtClean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200" dirty="0">
                <a:ea typeface="Calibri"/>
                <a:cs typeface="Times New Roman"/>
              </a:rPr>
              <a:t>How to manage optimal deployment of flexibility considering individual resource </a:t>
            </a:r>
            <a:r>
              <a:rPr lang="en-GB" sz="1200" dirty="0" smtClean="0">
                <a:ea typeface="Calibri"/>
                <a:cs typeface="Times New Roman"/>
              </a:rPr>
              <a:t>constraints</a:t>
            </a:r>
            <a:r>
              <a:rPr lang="tr-TR" sz="1200" dirty="0" smtClean="0">
                <a:ea typeface="Calibri"/>
                <a:cs typeface="Times New Roman"/>
              </a:rPr>
              <a:t>?</a:t>
            </a:r>
            <a:endParaRPr lang="tr-TR" sz="1200" dirty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How to combine models representing different energy vectors efficiently?</a:t>
            </a:r>
            <a:endParaRPr lang="tr-TR" sz="11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smtClean="0">
                <a:ea typeface="Calibri"/>
                <a:cs typeface="Times New Roman"/>
              </a:rPr>
              <a:t>How </a:t>
            </a:r>
            <a:r>
              <a:rPr lang="tr-TR" sz="1100" dirty="0" err="1">
                <a:ea typeface="Calibri"/>
                <a:cs typeface="Times New Roman"/>
              </a:rPr>
              <a:t>complex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simulations</a:t>
            </a:r>
            <a:r>
              <a:rPr lang="tr-TR" sz="1100" dirty="0">
                <a:ea typeface="Calibri"/>
                <a:cs typeface="Times New Roman"/>
              </a:rPr>
              <a:t> can be </a:t>
            </a:r>
            <a:r>
              <a:rPr lang="tr-TR" sz="1100" dirty="0" err="1">
                <a:ea typeface="Calibri"/>
                <a:cs typeface="Times New Roman"/>
              </a:rPr>
              <a:t>created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for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energy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management</a:t>
            </a:r>
            <a:r>
              <a:rPr lang="tr-TR" sz="1100" dirty="0">
                <a:ea typeface="Calibri"/>
                <a:cs typeface="Times New Roman"/>
              </a:rPr>
              <a:t> of MES</a:t>
            </a:r>
            <a:r>
              <a:rPr lang="tr-TR" sz="1100" dirty="0" smtClean="0">
                <a:ea typeface="Calibri"/>
                <a:cs typeface="Times New Roman"/>
              </a:rPr>
              <a:t>?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274733" y="4533620"/>
            <a:ext cx="15746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en-GB" sz="900" dirty="0"/>
          </a:p>
        </p:txBody>
      </p:sp>
      <p:pic>
        <p:nvPicPr>
          <p:cNvPr id="1027" name="Picture 3" descr="C:\Users\Caner\Desktop\Ekran Alıntıs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89" y="2989621"/>
            <a:ext cx="2331409" cy="157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4380810" y="4649036"/>
            <a:ext cx="17825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 err="1" smtClean="0"/>
              <a:t>Co-simulation</a:t>
            </a:r>
            <a:r>
              <a:rPr lang="tr-TR" sz="900" dirty="0" smtClean="0"/>
              <a:t> </a:t>
            </a:r>
            <a:r>
              <a:rPr lang="tr-TR" sz="900" dirty="0" err="1" smtClean="0"/>
              <a:t>Approach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9566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33566" y="-49530"/>
            <a:ext cx="7106464" cy="605790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MES Design</a:t>
            </a:r>
            <a:endParaRPr lang="en-GB" sz="3200" dirty="0"/>
          </a:p>
        </p:txBody>
      </p:sp>
      <p:pic>
        <p:nvPicPr>
          <p:cNvPr id="2050" name="Picture 2" descr="C:\Users\Caner\Desktop\Multi-Energy-Systems-Thesis-Project\Figures\Python Figures\Figures\S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64" y="556260"/>
            <a:ext cx="5292122" cy="23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655526" y="4427548"/>
            <a:ext cx="220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PEM</a:t>
            </a:r>
            <a:r>
              <a:rPr lang="en-GB" sz="900" dirty="0" smtClean="0"/>
              <a:t>: </a:t>
            </a:r>
            <a:r>
              <a:rPr lang="tr-TR" sz="900" dirty="0" smtClean="0"/>
              <a:t>Proton Exchange </a:t>
            </a:r>
            <a:r>
              <a:rPr lang="tr-TR" sz="900" dirty="0" err="1"/>
              <a:t>M</a:t>
            </a:r>
            <a:r>
              <a:rPr lang="tr-TR" sz="900" dirty="0" err="1" smtClean="0"/>
              <a:t>embrane</a:t>
            </a:r>
            <a:r>
              <a:rPr lang="en-GB" sz="900" dirty="0" smtClean="0"/>
              <a:t> </a:t>
            </a:r>
            <a:endParaRPr lang="tr-TR" sz="900" dirty="0"/>
          </a:p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tr-TR" sz="900" dirty="0" smtClean="0"/>
          </a:p>
          <a:p>
            <a:r>
              <a:rPr lang="tr-TR" sz="900" dirty="0" smtClean="0"/>
              <a:t>RES: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 smtClean="0"/>
              <a:t>Energy</a:t>
            </a:r>
            <a:r>
              <a:rPr lang="tr-TR" sz="900" dirty="0" smtClean="0"/>
              <a:t> </a:t>
            </a:r>
            <a:r>
              <a:rPr lang="tr-TR" sz="900" dirty="0" err="1" smtClean="0"/>
              <a:t>Sources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93781" y="2827110"/>
            <a:ext cx="7008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PEM </a:t>
            </a:r>
            <a:r>
              <a:rPr lang="tr-TR" sz="1400" dirty="0" err="1" smtClean="0"/>
              <a:t>Electrolyser</a:t>
            </a:r>
            <a:r>
              <a:rPr lang="tr-TR" sz="1400" dirty="0" smtClean="0"/>
              <a:t> </a:t>
            </a:r>
            <a:r>
              <a:rPr lang="tr-TR" sz="1400" dirty="0"/>
              <a:t>is </a:t>
            </a:r>
            <a:r>
              <a:rPr lang="tr-TR" sz="1400" dirty="0" err="1"/>
              <a:t>one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most</a:t>
            </a:r>
            <a:r>
              <a:rPr lang="tr-TR" sz="1400" dirty="0"/>
              <a:t> </a:t>
            </a:r>
            <a:r>
              <a:rPr lang="tr-TR" sz="1400" dirty="0" err="1"/>
              <a:t>convenient</a:t>
            </a:r>
            <a:r>
              <a:rPr lang="tr-TR" sz="1400" dirty="0"/>
              <a:t> </a:t>
            </a:r>
            <a:r>
              <a:rPr lang="tr-TR" sz="1400" dirty="0" err="1"/>
              <a:t>options</a:t>
            </a:r>
            <a:r>
              <a:rPr lang="tr-TR" sz="1400" dirty="0"/>
              <a:t> </a:t>
            </a:r>
            <a:r>
              <a:rPr lang="tr-TR" sz="1400" dirty="0" smtClean="0"/>
              <a:t>as a </a:t>
            </a:r>
            <a:r>
              <a:rPr lang="tr-TR" sz="1400" dirty="0" err="1" smtClean="0"/>
              <a:t>result</a:t>
            </a:r>
            <a:r>
              <a:rPr lang="tr-TR" sz="1400" dirty="0" smtClean="0"/>
              <a:t> of </a:t>
            </a:r>
            <a:r>
              <a:rPr lang="tr-TR" sz="1400" dirty="0" err="1"/>
              <a:t>hydrogen</a:t>
            </a:r>
            <a:r>
              <a:rPr lang="tr-TR" sz="1400" dirty="0"/>
              <a:t> </a:t>
            </a:r>
            <a:r>
              <a:rPr lang="tr-TR" sz="1400" dirty="0" err="1" smtClean="0"/>
              <a:t>characteristics</a:t>
            </a:r>
            <a:r>
              <a:rPr lang="tr-TR" sz="1400" dirty="0"/>
              <a:t>.</a:t>
            </a:r>
            <a:endParaRPr lang="en-GB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Electric</a:t>
            </a:r>
            <a:r>
              <a:rPr lang="tr-TR" sz="1400" dirty="0" smtClean="0"/>
              <a:t> </a:t>
            </a:r>
            <a:r>
              <a:rPr lang="tr-TR" sz="1400" dirty="0" err="1" smtClean="0"/>
              <a:t>heat</a:t>
            </a:r>
            <a:r>
              <a:rPr lang="tr-TR" sz="1400" dirty="0" smtClean="0"/>
              <a:t> </a:t>
            </a:r>
            <a:r>
              <a:rPr lang="tr-TR" sz="1400" dirty="0" err="1" smtClean="0"/>
              <a:t>pumps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</a:t>
            </a:r>
            <a:r>
              <a:rPr lang="tr-TR" sz="1400" dirty="0" err="1" smtClean="0"/>
              <a:t>auxiliary</a:t>
            </a:r>
            <a:r>
              <a:rPr lang="tr-TR" sz="1400" dirty="0" smtClean="0"/>
              <a:t> </a:t>
            </a:r>
            <a:r>
              <a:rPr lang="tr-TR" sz="1400" dirty="0" err="1" smtClean="0"/>
              <a:t>boilers</a:t>
            </a:r>
            <a:r>
              <a:rPr lang="tr-TR" sz="1400" dirty="0" smtClean="0"/>
              <a:t> </a:t>
            </a:r>
            <a:r>
              <a:rPr lang="tr-TR" sz="1400" dirty="0" err="1" smtClean="0"/>
              <a:t>are</a:t>
            </a:r>
            <a:r>
              <a:rPr lang="tr-TR" sz="1400" dirty="0" smtClean="0"/>
              <a:t> </a:t>
            </a:r>
            <a:r>
              <a:rPr lang="tr-TR" sz="1400" dirty="0" err="1" smtClean="0"/>
              <a:t>commonly</a:t>
            </a:r>
            <a:r>
              <a:rPr lang="tr-TR" sz="1400" dirty="0" smtClean="0"/>
              <a:t> </a:t>
            </a:r>
            <a:r>
              <a:rPr lang="tr-TR" sz="1400" dirty="0" err="1" smtClean="0"/>
              <a:t>recommended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their</a:t>
            </a:r>
            <a:r>
              <a:rPr lang="tr-TR" sz="1400" dirty="0" smtClean="0"/>
              <a:t> </a:t>
            </a:r>
            <a:r>
              <a:rPr lang="tr-TR" sz="1400" dirty="0" err="1" smtClean="0"/>
              <a:t>high</a:t>
            </a:r>
            <a:r>
              <a:rPr lang="tr-TR" sz="1400" dirty="0" smtClean="0"/>
              <a:t> </a:t>
            </a:r>
            <a:r>
              <a:rPr lang="tr-TR" sz="1400" dirty="0" err="1" smtClean="0"/>
              <a:t>efficiencies</a:t>
            </a:r>
            <a:r>
              <a:rPr lang="tr-TR" sz="1400" dirty="0" smtClean="0"/>
              <a:t> (</a:t>
            </a:r>
            <a:r>
              <a:rPr lang="tr-TR" sz="1400" dirty="0" err="1" smtClean="0"/>
              <a:t>Bode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Schmitz</a:t>
            </a:r>
            <a:r>
              <a:rPr lang="tr-TR" sz="1400" dirty="0" smtClean="0"/>
              <a:t>, 2018).</a:t>
            </a:r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 smtClean="0"/>
              <a:t>hourly</a:t>
            </a:r>
            <a:r>
              <a:rPr lang="tr-TR" sz="1400" dirty="0" smtClean="0"/>
              <a:t>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of RES is </a:t>
            </a:r>
            <a:r>
              <a:rPr lang="tr-TR" sz="1400" dirty="0" err="1" smtClean="0"/>
              <a:t>calculated</a:t>
            </a:r>
            <a:r>
              <a:rPr lang="tr-TR" sz="1400" dirty="0" smtClean="0"/>
              <a:t> </a:t>
            </a:r>
            <a:r>
              <a:rPr lang="tr-TR" sz="1400" dirty="0" err="1" smtClean="0"/>
              <a:t>from</a:t>
            </a:r>
            <a:r>
              <a:rPr lang="tr-TR" sz="1400" dirty="0" smtClean="0"/>
              <a:t> </a:t>
            </a:r>
            <a:r>
              <a:rPr lang="tr-TR" sz="1400" dirty="0" err="1" smtClean="0"/>
              <a:t>Renewables.ninja</a:t>
            </a:r>
            <a:r>
              <a:rPr lang="tr-TR" sz="1400" dirty="0" smtClean="0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5209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6623" y="-15261"/>
            <a:ext cx="7106464" cy="537775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</a:t>
            </a:r>
            <a:r>
              <a:rPr lang="tr-TR" sz="3200" dirty="0" err="1" smtClean="0"/>
              <a:t>Energy</a:t>
            </a:r>
            <a:r>
              <a:rPr lang="tr-TR" sz="3200" dirty="0" smtClean="0"/>
              <a:t> </a:t>
            </a:r>
            <a:r>
              <a:rPr lang="tr-TR" sz="3200" dirty="0" err="1" smtClean="0"/>
              <a:t>Demand</a:t>
            </a:r>
            <a:r>
              <a:rPr lang="tr-TR" sz="3200" dirty="0" smtClean="0"/>
              <a:t> </a:t>
            </a:r>
            <a:r>
              <a:rPr lang="tr-TR" sz="3200" dirty="0" err="1" smtClean="0"/>
              <a:t>Profiles</a:t>
            </a:r>
            <a:endParaRPr lang="en-GB" sz="3200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76667"/>
              </p:ext>
            </p:extLst>
          </p:nvPr>
        </p:nvGraphicFramePr>
        <p:xfrm>
          <a:off x="1758117" y="1426266"/>
          <a:ext cx="3240603" cy="943736"/>
        </p:xfrm>
        <a:graphic>
          <a:graphicData uri="http://schemas.openxmlformats.org/drawingml/2006/table">
            <a:tbl>
              <a:tblPr/>
              <a:tblGrid>
                <a:gridCol w="967878"/>
                <a:gridCol w="489196"/>
                <a:gridCol w="489196"/>
                <a:gridCol w="672646"/>
                <a:gridCol w="621687"/>
              </a:tblGrid>
              <a:tr h="4255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Tur"/>
                        </a:rPr>
                        <a:t>⁰C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[⁰C]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</a:t>
                      </a:r>
                      <a:r>
                        <a:rPr lang="en-GB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</a:t>
                      </a:r>
                      <a:r>
                        <a:rPr lang="en-GB" sz="11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95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Industrial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69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Heating 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5" name="Picture 3" descr="C:\Users\Caner\Desktop\Multi-Energy-Systems-Thesis-Project\Figures\Python Figures\Figures\Pload_to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66" y="2493471"/>
            <a:ext cx="3547679" cy="23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633566" y="588765"/>
            <a:ext cx="36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Historical</a:t>
            </a:r>
            <a:r>
              <a:rPr lang="tr-TR" sz="1600" dirty="0" smtClean="0"/>
              <a:t> </a:t>
            </a:r>
            <a:r>
              <a:rPr lang="tr-TR" sz="1600" dirty="0" err="1" smtClean="0"/>
              <a:t>ambient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data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profiles</a:t>
            </a:r>
            <a:endParaRPr lang="en-GB" sz="1600" dirty="0"/>
          </a:p>
        </p:txBody>
      </p:sp>
      <p:sp>
        <p:nvSpPr>
          <p:cNvPr id="12" name="Dikdörtgen 11"/>
          <p:cNvSpPr/>
          <p:nvPr/>
        </p:nvSpPr>
        <p:spPr>
          <a:xfrm>
            <a:off x="7267257" y="4673924"/>
            <a:ext cx="133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tr-TR" sz="900" dirty="0" smtClean="0"/>
          </a:p>
        </p:txBody>
      </p:sp>
      <p:sp>
        <p:nvSpPr>
          <p:cNvPr id="7" name="Dikdörtgen 6"/>
          <p:cNvSpPr/>
          <p:nvPr/>
        </p:nvSpPr>
        <p:spPr>
          <a:xfrm>
            <a:off x="5313680" y="589440"/>
            <a:ext cx="3454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smtClean="0"/>
              <a:t>Mathematical </a:t>
            </a:r>
            <a:r>
              <a:rPr lang="tr-TR" sz="1600" dirty="0" err="1" smtClean="0"/>
              <a:t>formulation</a:t>
            </a:r>
            <a:r>
              <a:rPr lang="tr-TR" sz="1600" dirty="0" smtClean="0"/>
              <a:t> of </a:t>
            </a:r>
            <a:r>
              <a:rPr lang="en-US" sz="1600" dirty="0" err="1" smtClean="0"/>
              <a:t>Felten</a:t>
            </a:r>
            <a:r>
              <a:rPr lang="en-US" sz="1600" dirty="0" smtClean="0"/>
              <a:t>,</a:t>
            </a:r>
            <a:endParaRPr lang="tr-TR" sz="1600" dirty="0" smtClean="0"/>
          </a:p>
          <a:p>
            <a:r>
              <a:rPr lang="en-US" sz="1600" dirty="0" err="1" smtClean="0"/>
              <a:t>Baginski</a:t>
            </a:r>
            <a:r>
              <a:rPr lang="en-US" sz="1600" dirty="0"/>
              <a:t>, and Weber (2017</a:t>
            </a:r>
            <a:r>
              <a:rPr lang="en-US" sz="1600" dirty="0" smtClean="0"/>
              <a:t>)</a:t>
            </a:r>
            <a:r>
              <a:rPr lang="tr-TR" sz="1600" dirty="0" smtClean="0"/>
              <a:t> model:</a:t>
            </a:r>
            <a:endParaRPr lang="en-GB" sz="1600" dirty="0"/>
          </a:p>
        </p:txBody>
      </p:sp>
      <p:pic>
        <p:nvPicPr>
          <p:cNvPr id="1026" name="Picture 2" descr="C:\Users\Caner\Desktop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199" y="2172423"/>
            <a:ext cx="2613240" cy="197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aner\Desktop\222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21" y="1419762"/>
            <a:ext cx="3957196" cy="49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4876445" y="4219824"/>
            <a:ext cx="43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The </a:t>
            </a:r>
            <a:r>
              <a:rPr lang="en-GB" sz="900" dirty="0"/>
              <a:t>relation between ambient temperature and hydrogen &amp; heat </a:t>
            </a:r>
            <a:r>
              <a:rPr lang="en-GB" sz="900" dirty="0" smtClean="0"/>
              <a:t>demand</a:t>
            </a:r>
            <a:r>
              <a:rPr lang="tr-TR" sz="900" dirty="0" smtClean="0"/>
              <a:t> [1]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807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38036"/>
              </p:ext>
            </p:extLst>
          </p:nvPr>
        </p:nvGraphicFramePr>
        <p:xfrm>
          <a:off x="1737360" y="2426402"/>
          <a:ext cx="6819790" cy="1632585"/>
        </p:xfrm>
        <a:graphic>
          <a:graphicData uri="http://schemas.openxmlformats.org/drawingml/2006/table">
            <a:tbl>
              <a:tblPr/>
              <a:tblGrid>
                <a:gridCol w="1432560"/>
                <a:gridCol w="1280050"/>
                <a:gridCol w="1394460"/>
                <a:gridCol w="1463040"/>
                <a:gridCol w="1249680"/>
              </a:tblGrid>
              <a:tr h="40896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 Domains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Approach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 Behaviour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Scale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8784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(ODE)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 + BOP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714619" y="4450140"/>
            <a:ext cx="20518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ODE</a:t>
            </a:r>
            <a:r>
              <a:rPr lang="tr-TR" sz="900" dirty="0"/>
              <a:t>: </a:t>
            </a:r>
            <a:r>
              <a:rPr lang="tr-TR" sz="900" dirty="0" err="1" smtClean="0"/>
              <a:t>Ordinary</a:t>
            </a:r>
            <a:r>
              <a:rPr lang="tr-TR" sz="900" dirty="0" smtClean="0"/>
              <a:t> </a:t>
            </a:r>
            <a:r>
              <a:rPr lang="tr-TR" sz="900" dirty="0" err="1" smtClean="0"/>
              <a:t>Differential</a:t>
            </a:r>
            <a:r>
              <a:rPr lang="tr-TR" sz="900" dirty="0" smtClean="0"/>
              <a:t> </a:t>
            </a:r>
            <a:r>
              <a:rPr lang="tr-TR" sz="900" dirty="0" err="1" smtClean="0"/>
              <a:t>Equation</a:t>
            </a:r>
            <a:endParaRPr lang="tr-TR" sz="900" dirty="0" smtClean="0"/>
          </a:p>
          <a:p>
            <a:r>
              <a:rPr lang="tr-TR" sz="900" dirty="0" smtClean="0"/>
              <a:t>BOP: </a:t>
            </a:r>
            <a:r>
              <a:rPr lang="tr-TR" sz="900" dirty="0" err="1" smtClean="0"/>
              <a:t>Balance</a:t>
            </a:r>
            <a:r>
              <a:rPr lang="tr-TR" sz="900" dirty="0" smtClean="0"/>
              <a:t> of </a:t>
            </a:r>
            <a:r>
              <a:rPr lang="tr-TR" sz="900" dirty="0" err="1" smtClean="0"/>
              <a:t>Plant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37360" y="595742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dependency</a:t>
            </a:r>
            <a:r>
              <a:rPr lang="tr-TR" sz="1600" dirty="0" smtClean="0"/>
              <a:t> of </a:t>
            </a: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efficiency</a:t>
            </a:r>
            <a:r>
              <a:rPr lang="tr-TR" sz="1600" dirty="0" smtClean="0"/>
              <a:t> is </a:t>
            </a:r>
            <a:r>
              <a:rPr lang="tr-TR" sz="1600" dirty="0" err="1" smtClean="0"/>
              <a:t>considered</a:t>
            </a:r>
            <a:endParaRPr lang="tr-TR" sz="1600" dirty="0"/>
          </a:p>
          <a:p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performance</a:t>
            </a:r>
            <a:r>
              <a:rPr lang="tr-TR" sz="1600" dirty="0" smtClean="0"/>
              <a:t> is </a:t>
            </a:r>
            <a:r>
              <a:rPr lang="tr-TR" sz="1600" dirty="0" err="1" smtClean="0"/>
              <a:t>calculated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considering</a:t>
            </a:r>
            <a:r>
              <a:rPr lang="tr-TR" sz="1600" dirty="0" smtClean="0"/>
              <a:t> </a:t>
            </a:r>
            <a:r>
              <a:rPr lang="tr-TR" sz="1600" dirty="0" err="1"/>
              <a:t>o</a:t>
            </a:r>
            <a:r>
              <a:rPr lang="tr-TR" sz="1600" dirty="0" err="1" smtClean="0"/>
              <a:t>perational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conditions</a:t>
            </a:r>
            <a:r>
              <a:rPr lang="tr-TR" sz="1600" dirty="0" smtClean="0"/>
              <a:t> (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, </a:t>
            </a:r>
            <a:r>
              <a:rPr lang="tr-TR" sz="1600" dirty="0" err="1" smtClean="0"/>
              <a:t>cell</a:t>
            </a:r>
            <a:r>
              <a:rPr lang="tr-TR" sz="1600" dirty="0" smtClean="0"/>
              <a:t> </a:t>
            </a:r>
            <a:r>
              <a:rPr lang="tr-TR" sz="1600" dirty="0" err="1" smtClean="0"/>
              <a:t>current</a:t>
            </a:r>
            <a:r>
              <a:rPr lang="tr-TR" sz="1600" dirty="0" smtClean="0"/>
              <a:t> </a:t>
            </a:r>
            <a:r>
              <a:rPr lang="tr-TR" sz="1600" dirty="0" err="1" smtClean="0"/>
              <a:t>effects</a:t>
            </a:r>
            <a:r>
              <a:rPr lang="tr-TR" sz="1600" dirty="0" smtClean="0"/>
              <a:t>)</a:t>
            </a:r>
            <a:br>
              <a:rPr lang="tr-TR" sz="1600" dirty="0" smtClean="0"/>
            </a:b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Balance</a:t>
            </a:r>
            <a:r>
              <a:rPr lang="tr-TR" sz="1600" dirty="0" smtClean="0"/>
              <a:t> of </a:t>
            </a:r>
            <a:r>
              <a:rPr lang="tr-TR" sz="1600" dirty="0" err="1" smtClean="0"/>
              <a:t>plant</a:t>
            </a:r>
            <a:r>
              <a:rPr lang="tr-TR" sz="1600" dirty="0" smtClean="0"/>
              <a:t> </a:t>
            </a:r>
            <a:r>
              <a:rPr lang="tr-TR" sz="1600" dirty="0" err="1" smtClean="0"/>
              <a:t>elements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evolution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90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4787161" y="3113894"/>
            <a:ext cx="3687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submodel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BOP: </a:t>
            </a:r>
            <a:r>
              <a:rPr lang="tr-TR" sz="1600" dirty="0" err="1"/>
              <a:t>c</a:t>
            </a:r>
            <a:r>
              <a:rPr lang="tr-TR" sz="1600" dirty="0" err="1" smtClean="0"/>
              <a:t>irculation</a:t>
            </a:r>
            <a:r>
              <a:rPr lang="tr-TR" sz="1600" dirty="0" smtClean="0"/>
              <a:t> </a:t>
            </a:r>
            <a:r>
              <a:rPr lang="tr-TR" sz="1600" dirty="0" err="1" smtClean="0"/>
              <a:t>pump</a:t>
            </a:r>
            <a:r>
              <a:rPr lang="tr-TR" sz="1600" dirty="0" smtClean="0"/>
              <a:t>, </a:t>
            </a:r>
            <a:r>
              <a:rPr lang="tr-TR" sz="1600" dirty="0" err="1" smtClean="0"/>
              <a:t>cooling</a:t>
            </a:r>
            <a:r>
              <a:rPr lang="tr-TR" sz="1600" dirty="0" smtClean="0"/>
              <a:t> </a:t>
            </a:r>
            <a:r>
              <a:rPr lang="tr-TR" sz="1600" dirty="0" err="1" smtClean="0"/>
              <a:t>system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</a:t>
            </a:r>
            <a:r>
              <a:rPr lang="tr-TR" sz="1600" dirty="0" smtClean="0"/>
              <a:t> vs. First </a:t>
            </a:r>
            <a:r>
              <a:rPr lang="tr-TR" sz="1600" dirty="0" err="1" smtClean="0"/>
              <a:t>order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 </a:t>
            </a:r>
          </a:p>
          <a:p>
            <a:endParaRPr lang="tr-TR" sz="1600" b="1" dirty="0" smtClean="0"/>
          </a:p>
        </p:txBody>
      </p:sp>
      <p:pic>
        <p:nvPicPr>
          <p:cNvPr id="6" name="Picture 2" descr="C:\Users\Caner\Desktop\electrolysersimplevsdetailedmodel-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14" y="602886"/>
            <a:ext cx="2480889" cy="4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178403" y="756774"/>
                <a:ext cx="5026556" cy="2226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	</a:t>
                </a:r>
                <a:r>
                  <a:rPr lang="tr-TR" sz="1200" b="1" i="1" dirty="0" err="1" smtClean="0">
                    <a:latin typeface="Cambria Math"/>
                    <a:ea typeface="Calibri"/>
                    <a:cs typeface="Times New Roman"/>
                  </a:rPr>
                  <a:t>Electrochemical</a:t>
                </a: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𝑐𝑒𝑙𝑙</m:t>
                        </m:r>
                      </m:sub>
                    </m:sSub>
                    <m:r>
                      <a:rPr lang="tr-TR" sz="1200" b="0" i="1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(</m:t>
                    </m:r>
                    <m:r>
                      <a:rPr lang="tr-TR" sz="1200" b="0" i="1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𝑇</m:t>
                    </m:r>
                    <m:r>
                      <a:rPr lang="tr-TR" sz="1200" b="0" i="1" smtClean="0">
                        <a:effectLst/>
                        <a:latin typeface="Cambria Math"/>
                        <a:ea typeface="Calibri"/>
                        <a:cs typeface="Times New Roman"/>
                      </a:rPr>
                      <m:t>)=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𝑜𝑐𝑣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𝑜h𝑚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Pressure</a:t>
                </a:r>
                <a:r>
                  <a:rPr lang="tr-TR" sz="1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20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𝑝𝑝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𝐻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𝑂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=6.1078.</m:t>
                    </m:r>
                    <m:sSup>
                      <m:sSup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</m:sup>
                    </m:sSup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. </m:t>
                    </m:r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𝑒𝑥𝑝</m:t>
                    </m:r>
                    <m:d>
                      <m:d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17.2694 . </m:t>
                        </m:r>
                        <m:f>
                          <m:fPr>
                            <m:ctrlPr>
                              <a:rPr lang="en-GB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−273.15</m:t>
                            </m:r>
                          </m:num>
                          <m:den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−34.85</m:t>
                            </m:r>
                          </m:den>
                        </m:f>
                      </m:e>
                    </m:d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𝑏𝑎𝑟</m:t>
                        </m:r>
                      </m:e>
                    </m:d>
                  </m:oMath>
                </a14:m>
                <a:endParaRPr lang="tr-TR" sz="1200" dirty="0"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Massflow</a:t>
                </a:r>
                <a:r>
                  <a:rPr lang="tr-TR" sz="12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200" b="1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200" i="1"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  <a:ea typeface="Calibri"/>
                                <a:cs typeface="Times New Roman"/>
                              </a:rPr>
                              <m:t>𝑐𝑒𝑙𝑙𝑠</m:t>
                            </m:r>
                          </m:sub>
                        </m:sSub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 .  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𝐼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2 . 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𝜂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libri"/>
                        <a:cs typeface="Times New Roman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𝑚𝑜𝑙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/</m:t>
                        </m:r>
                        <m:r>
                          <a:rPr lang="en-US" sz="1200" i="1">
                            <a:latin typeface="Cambria Math"/>
                            <a:ea typeface="Calibri"/>
                            <a:cs typeface="Times New Roman"/>
                          </a:rPr>
                          <m:t>𝑠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Thermal:</a:t>
                </a:r>
                <a:endParaRPr lang="tr-TR" sz="1200" b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𝑡h</m:t>
                          </m:r>
                        </m:sub>
                      </m:sSub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𝑒𝑙𝑒𝑐𝑡𝑟𝑜𝑙𝑦𝑠𝑖𝑠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𝑝𝑢𝑚𝑝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𝑐𝑜𝑜𝑙𝑖𝑛𝑔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403" y="756774"/>
                <a:ext cx="5026556" cy="22261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/>
          <p:cNvSpPr/>
          <p:nvPr/>
        </p:nvSpPr>
        <p:spPr>
          <a:xfrm>
            <a:off x="7296302" y="4835252"/>
            <a:ext cx="13324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BOP: </a:t>
            </a:r>
            <a:r>
              <a:rPr lang="tr-TR" sz="900" dirty="0" err="1"/>
              <a:t>Balance</a:t>
            </a:r>
            <a:r>
              <a:rPr lang="tr-TR" sz="900" dirty="0"/>
              <a:t> of </a:t>
            </a:r>
            <a:r>
              <a:rPr lang="tr-TR" sz="900" dirty="0" err="1"/>
              <a:t>Plant</a:t>
            </a:r>
            <a:endParaRPr lang="en-GB" sz="9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1697514" y="602886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Model A</a:t>
            </a:r>
            <a:endParaRPr lang="en-GB" sz="1400" b="1" dirty="0"/>
          </a:p>
        </p:txBody>
      </p:sp>
      <p:sp>
        <p:nvSpPr>
          <p:cNvPr id="10" name="Metin kutusu 9"/>
          <p:cNvSpPr txBox="1"/>
          <p:nvPr/>
        </p:nvSpPr>
        <p:spPr>
          <a:xfrm>
            <a:off x="1697514" y="2523909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/>
              <a:t>Model B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9917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13962</TotalTime>
  <Words>1645</Words>
  <Application>Microsoft Office PowerPoint</Application>
  <PresentationFormat>Ekran Gösterisi (16:9)</PresentationFormat>
  <Paragraphs>291</Paragraphs>
  <Slides>27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27</vt:i4>
      </vt:variant>
    </vt:vector>
  </HeadingPairs>
  <TitlesOfParts>
    <vt:vector size="29" baseType="lpstr">
      <vt:lpstr>Office Theme</vt:lpstr>
      <vt:lpstr>Custom Design</vt:lpstr>
      <vt:lpstr>Multi Energy Systems: Investigating Hidden Flexibilities Provided by Power-to-X Considering Grid Support Strategies</vt:lpstr>
      <vt:lpstr>Content</vt:lpstr>
      <vt:lpstr>Introduction - Research Problem</vt:lpstr>
      <vt:lpstr>PowerPoint Sunusu</vt:lpstr>
      <vt:lpstr>Introduction - Research Questions</vt:lpstr>
      <vt:lpstr>Methodolgy – MES Design</vt:lpstr>
      <vt:lpstr>Methodolgy – Energy Demand Profiles</vt:lpstr>
      <vt:lpstr>Modelling – PEM Electrolyser</vt:lpstr>
      <vt:lpstr>Modelling – PEM Electrolyser</vt:lpstr>
      <vt:lpstr>Modelling –  Electric Heat Pump</vt:lpstr>
      <vt:lpstr>Modelling –  Electric Heat Pump</vt:lpstr>
      <vt:lpstr>Modelling –  Electric Heat Pump</vt:lpstr>
      <vt:lpstr>Modelling - Power-to-X Models</vt:lpstr>
      <vt:lpstr>Case Study</vt:lpstr>
      <vt:lpstr>Co-Simulation - Optimum Deployment of Flexibility with Hierarchical Energy Management</vt:lpstr>
      <vt:lpstr>Modelling –  Adjustable Power Level Controller</vt:lpstr>
      <vt:lpstr>Co-Simulation - Levelized Cost of Energy</vt:lpstr>
      <vt:lpstr>Co-simulation Flow Chart</vt:lpstr>
      <vt:lpstr>Simulation Tools</vt:lpstr>
      <vt:lpstr>Results - MES Analysis</vt:lpstr>
      <vt:lpstr>Results – PtX Analysis</vt:lpstr>
      <vt:lpstr>Results – PtX Analysis</vt:lpstr>
      <vt:lpstr>Results – Power System Analysis, Case 1</vt:lpstr>
      <vt:lpstr>Results – Power System Analysis, Case 2</vt:lpstr>
      <vt:lpstr>Conclusion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677</cp:revision>
  <dcterms:created xsi:type="dcterms:W3CDTF">2015-07-09T11:57:30Z</dcterms:created>
  <dcterms:modified xsi:type="dcterms:W3CDTF">2020-08-31T06:25:49Z</dcterms:modified>
</cp:coreProperties>
</file>