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331" r:id="rId4"/>
    <p:sldId id="329" r:id="rId5"/>
    <p:sldId id="304" r:id="rId6"/>
    <p:sldId id="332" r:id="rId7"/>
    <p:sldId id="333" r:id="rId8"/>
    <p:sldId id="334" r:id="rId9"/>
    <p:sldId id="335" r:id="rId10"/>
    <p:sldId id="336" r:id="rId11"/>
    <p:sldId id="338" r:id="rId12"/>
    <p:sldId id="339" r:id="rId13"/>
    <p:sldId id="340" r:id="rId14"/>
    <p:sldId id="343" r:id="rId15"/>
    <p:sldId id="328" r:id="rId16"/>
    <p:sldId id="317" r:id="rId17"/>
    <p:sldId id="342" r:id="rId18"/>
    <p:sldId id="344" r:id="rId19"/>
    <p:sldId id="320" r:id="rId20"/>
    <p:sldId id="325" r:id="rId21"/>
    <p:sldId id="345" r:id="rId22"/>
    <p:sldId id="350" r:id="rId23"/>
    <p:sldId id="348" r:id="rId24"/>
    <p:sldId id="352" r:id="rId25"/>
    <p:sldId id="354" r:id="rId26"/>
    <p:sldId id="265" r:id="rId27"/>
    <p:sldId id="289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gvijay Gusain - EWI" initials="DE" lastIdx="26" clrIdx="0"/>
  <p:cmAuthor id="2" name="Caner Yağcı" initials="C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Orta Stil 3 - Vurgu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 autoAdjust="0"/>
    <p:restoredTop sz="95106" autoAdjust="0"/>
  </p:normalViewPr>
  <p:slideViewPr>
    <p:cSldViewPr snapToGrid="0" snapToObjects="1">
      <p:cViewPr varScale="1">
        <p:scale>
          <a:sx n="95" d="100"/>
          <a:sy n="95" d="100"/>
        </p:scale>
        <p:origin x="-82" y="-3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05D3-5C8E-4B9B-9D13-5A9224E48FE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B0F4F-450C-43C8-BCB6-9D320F3DD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newables.ninja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76603"/>
            <a:ext cx="7269764" cy="1996037"/>
          </a:xfrm>
        </p:spPr>
        <p:txBody>
          <a:bodyPr>
            <a:normAutofit/>
          </a:bodyPr>
          <a:lstStyle/>
          <a:p>
            <a:r>
              <a:rPr lang="tr-TR" sz="3200" b="1" dirty="0"/>
              <a:t>Multi </a:t>
            </a:r>
            <a:r>
              <a:rPr lang="tr-TR" sz="3200" b="1" dirty="0" err="1"/>
              <a:t>Energy</a:t>
            </a:r>
            <a:r>
              <a:rPr lang="tr-TR" sz="3200" b="1" dirty="0"/>
              <a:t> </a:t>
            </a:r>
            <a:r>
              <a:rPr lang="tr-TR" sz="3200" b="1" dirty="0" err="1" smtClean="0"/>
              <a:t>Systems</a:t>
            </a:r>
            <a:r>
              <a:rPr lang="tr-TR" sz="3200" b="1" dirty="0" smtClean="0"/>
              <a:t>: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en-GB" sz="2200" dirty="0"/>
              <a:t>Investigating Hidden Flexibilities Provided by </a:t>
            </a:r>
            <a:r>
              <a:rPr lang="en-GB" sz="2200" dirty="0" smtClean="0"/>
              <a:t>Power-to-X </a:t>
            </a:r>
            <a:r>
              <a:rPr lang="en-GB" sz="2200" dirty="0"/>
              <a:t>Considering Grid Support Strategies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202180"/>
            <a:ext cx="5892160" cy="2350770"/>
          </a:xfrm>
        </p:spPr>
        <p:txBody>
          <a:bodyPr>
            <a:normAutofit/>
          </a:bodyPr>
          <a:lstStyle/>
          <a:p>
            <a:r>
              <a:rPr lang="tr-TR" sz="1400" b="1" dirty="0" err="1"/>
              <a:t>MSc</a:t>
            </a:r>
            <a:r>
              <a:rPr lang="tr-TR" sz="1400" b="1" dirty="0"/>
              <a:t>: </a:t>
            </a:r>
            <a:r>
              <a:rPr lang="tr-TR" sz="1400" dirty="0"/>
              <a:t>Bekir Caner </a:t>
            </a:r>
            <a:r>
              <a:rPr lang="tr-TR" sz="1400" dirty="0" err="1"/>
              <a:t>Yagci</a:t>
            </a:r>
            <a:r>
              <a:rPr lang="tr-TR" sz="1400" dirty="0"/>
              <a:t> (4857089)</a:t>
            </a:r>
          </a:p>
          <a:p>
            <a:r>
              <a:rPr lang="tr-TR" sz="1400" b="1" dirty="0" err="1"/>
              <a:t>PhD</a:t>
            </a:r>
            <a:r>
              <a:rPr lang="tr-TR" sz="1400" b="1" dirty="0"/>
              <a:t>: </a:t>
            </a:r>
            <a:r>
              <a:rPr lang="tr-TR" sz="1400" dirty="0" err="1"/>
              <a:t>Digvijay</a:t>
            </a:r>
            <a:r>
              <a:rPr lang="tr-TR" sz="1400" dirty="0"/>
              <a:t> </a:t>
            </a:r>
            <a:r>
              <a:rPr lang="tr-TR" sz="1400" dirty="0" err="1" smtClean="0"/>
              <a:t>Gusain</a:t>
            </a:r>
            <a:endParaRPr lang="tr-TR" sz="1400" b="1" dirty="0" smtClean="0"/>
          </a:p>
          <a:p>
            <a:r>
              <a:rPr lang="tr-TR" sz="1400" b="1" dirty="0" err="1" smtClean="0"/>
              <a:t>Supervisor</a:t>
            </a:r>
            <a:r>
              <a:rPr lang="tr-TR" sz="1400" b="1" dirty="0"/>
              <a:t>: </a:t>
            </a:r>
            <a:r>
              <a:rPr lang="tr-TR" sz="1400" dirty="0" err="1"/>
              <a:t>Asst</a:t>
            </a:r>
            <a:r>
              <a:rPr lang="tr-TR" sz="1400" dirty="0"/>
              <a:t>. Prof. </a:t>
            </a:r>
            <a:r>
              <a:rPr lang="tr-TR" sz="1400" dirty="0" err="1"/>
              <a:t>Milos</a:t>
            </a:r>
            <a:r>
              <a:rPr lang="tr-TR" sz="1400" dirty="0"/>
              <a:t> </a:t>
            </a:r>
            <a:r>
              <a:rPr lang="tr-TR" sz="1400" dirty="0" err="1"/>
              <a:t>Cvetkovic</a:t>
            </a:r>
            <a:endParaRPr lang="tr-TR" sz="1400" dirty="0"/>
          </a:p>
          <a:p>
            <a:endParaRPr lang="tr-TR" sz="2000" dirty="0"/>
          </a:p>
          <a:p>
            <a:endParaRPr lang="en-US" sz="2000" dirty="0"/>
          </a:p>
          <a:p>
            <a:r>
              <a:rPr lang="tr-TR" sz="1200" dirty="0" err="1"/>
              <a:t>Delft</a:t>
            </a:r>
            <a:r>
              <a:rPr lang="tr-TR" sz="1200" dirty="0"/>
              <a:t> </a:t>
            </a:r>
            <a:r>
              <a:rPr lang="tr-TR" sz="1200" dirty="0" err="1"/>
              <a:t>University</a:t>
            </a:r>
            <a:r>
              <a:rPr lang="tr-TR" sz="1200" dirty="0"/>
              <a:t> of </a:t>
            </a:r>
            <a:r>
              <a:rPr lang="tr-TR" sz="1200" dirty="0" err="1"/>
              <a:t>Technology</a:t>
            </a:r>
            <a:endParaRPr lang="tr-TR" sz="1200" dirty="0"/>
          </a:p>
          <a:p>
            <a:r>
              <a:rPr lang="en-US" sz="1200" dirty="0"/>
              <a:t>Faculty of Electrical Engineering, </a:t>
            </a:r>
          </a:p>
          <a:p>
            <a:r>
              <a:rPr lang="en-US" sz="1200" dirty="0"/>
              <a:t>Mathematics, and Computer Science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Electric</a:t>
            </a:r>
            <a:r>
              <a:rPr lang="tr-TR" sz="3200" dirty="0" smtClean="0"/>
              <a:t> </a:t>
            </a:r>
            <a:r>
              <a:rPr lang="tr-TR" sz="3200" dirty="0" err="1" smtClean="0"/>
              <a:t>Heat</a:t>
            </a:r>
            <a:r>
              <a:rPr lang="tr-TR" sz="3200" dirty="0" smtClean="0"/>
              <a:t> </a:t>
            </a:r>
            <a:r>
              <a:rPr lang="tr-TR" sz="3200" dirty="0" err="1" smtClean="0"/>
              <a:t>Pump</a:t>
            </a:r>
            <a:endParaRPr lang="en-GB" sz="3200" dirty="0"/>
          </a:p>
        </p:txBody>
      </p:sp>
      <p:graphicFrame>
        <p:nvGraphicFramePr>
          <p:cNvPr id="6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354422"/>
              </p:ext>
            </p:extLst>
          </p:nvPr>
        </p:nvGraphicFramePr>
        <p:xfrm>
          <a:off x="2583832" y="3630158"/>
          <a:ext cx="5317236" cy="1325880"/>
        </p:xfrm>
        <a:graphic>
          <a:graphicData uri="http://schemas.openxmlformats.org/drawingml/2006/table">
            <a:tbl>
              <a:tblPr/>
              <a:tblGrid>
                <a:gridCol w="1367524"/>
                <a:gridCol w="1221938"/>
                <a:gridCol w="1331154"/>
                <a:gridCol w="1396620"/>
              </a:tblGrid>
              <a:tr h="352048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</a:t>
                      </a:r>
                      <a:r>
                        <a:rPr lang="tr-T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Approach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Ambient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Temperature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8103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Daily</a:t>
                      </a:r>
                      <a:r>
                        <a:rPr lang="tr-T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Heat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6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Hourly</a:t>
                      </a:r>
                      <a:r>
                        <a:rPr lang="tr-T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Heat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4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Hourly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Heat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Pump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Auxiliary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E-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Boiler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 descr="C:\Users\Caner\Desktop\Multi-Energy-Systems-Thesis-Project\Final Report\Figures &amp; Tables\water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84" y="698364"/>
            <a:ext cx="399680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/>
              <p:cNvSpPr/>
              <p:nvPr/>
            </p:nvSpPr>
            <p:spPr>
              <a:xfrm>
                <a:off x="5408792" y="2708714"/>
                <a:ext cx="3687996" cy="3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𝑖𝑓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𝑎𝑚𝑏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&lt;15</m:t>
                      </m:r>
                      <m:sPre>
                        <m:sPrePr>
                          <m:ctrlPr>
                            <a:rPr lang="en-US" i="1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sPre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</a:rPr>
                        <m:t>𝑡h𝑒𝑛</m:t>
                      </m:r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𝑐𝑜𝑛𝑑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=50</m:t>
                      </m:r>
                      <m:sPre>
                        <m:sPrePr>
                          <m:ctrlPr>
                            <a:rPr lang="en-US" i="1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sPre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Dikdörtge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92" y="2708714"/>
                <a:ext cx="3687996" cy="394852"/>
              </a:xfrm>
              <a:prstGeom prst="rect">
                <a:avLst/>
              </a:prstGeom>
              <a:blipFill rotWithShape="1">
                <a:blip r:embed="rId3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etin kutusu 9"/>
          <p:cNvSpPr txBox="1"/>
          <p:nvPr/>
        </p:nvSpPr>
        <p:spPr>
          <a:xfrm>
            <a:off x="5384182" y="2438395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M</a:t>
            </a:r>
            <a:r>
              <a:rPr lang="tr-TR" sz="1600" b="1" dirty="0" smtClean="0"/>
              <a:t>odel C:</a:t>
            </a:r>
            <a:endParaRPr lang="en-GB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5930826" y="814278"/>
                <a:ext cx="2643929" cy="729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𝐻𝑃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𝐶𝑂𝑃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𝑎𝑣𝑒𝑟𝑎𝑔𝑒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Ɐ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826" y="814278"/>
                <a:ext cx="2643929" cy="729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/>
              <p:cNvSpPr/>
              <p:nvPr/>
            </p:nvSpPr>
            <p:spPr>
              <a:xfrm>
                <a:off x="5408792" y="1691177"/>
                <a:ext cx="3564471" cy="733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𝐻𝑃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𝐶𝑂𝑃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𝑟𝑒𝑎𝑙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𝑖𝑛𝑙𝑒𝑡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𝑜𝑢𝑡𝑙𝑒𝑡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Ɐ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Dikdörtge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92" y="1691177"/>
                <a:ext cx="3564471" cy="7338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etin kutusu 13"/>
          <p:cNvSpPr txBox="1"/>
          <p:nvPr/>
        </p:nvSpPr>
        <p:spPr>
          <a:xfrm>
            <a:off x="5341510" y="15219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M</a:t>
            </a:r>
            <a:r>
              <a:rPr lang="tr-TR" sz="1600" b="1" dirty="0" smtClean="0"/>
              <a:t>odel B &amp; C:</a:t>
            </a:r>
            <a:endParaRPr lang="en-GB" sz="1600" b="1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5341510" y="529087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M</a:t>
            </a:r>
            <a:r>
              <a:rPr lang="tr-TR" sz="1600" b="1" dirty="0" smtClean="0"/>
              <a:t>odel A:</a:t>
            </a:r>
            <a:endParaRPr lang="en-GB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kdörtgen 15"/>
              <p:cNvSpPr/>
              <p:nvPr/>
            </p:nvSpPr>
            <p:spPr>
              <a:xfrm>
                <a:off x="5341510" y="3135574"/>
                <a:ext cx="3798219" cy="392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𝑏𝑜𝑖𝑙𝑒𝑟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.∆</m:t>
                      </m:r>
                      <m:r>
                        <a:rPr lang="en-US" i="1">
                          <a:latin typeface="Cambria Math"/>
                        </a:rPr>
                        <m:t>𝑇</m:t>
                      </m:r>
                      <m:r>
                        <a:rPr lang="tr-TR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η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𝑏𝑜𝑖𝑙𝑒𝑟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=0.99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Dikdörtge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10" y="3135574"/>
                <a:ext cx="3798219" cy="392223"/>
              </a:xfrm>
              <a:prstGeom prst="rect">
                <a:avLst/>
              </a:prstGeom>
              <a:blipFill rotWithShape="1"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7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Electric</a:t>
            </a:r>
            <a:r>
              <a:rPr lang="tr-TR" sz="3200" dirty="0" smtClean="0"/>
              <a:t> </a:t>
            </a:r>
            <a:r>
              <a:rPr lang="tr-TR" sz="3200" dirty="0" err="1" smtClean="0"/>
              <a:t>Heat</a:t>
            </a:r>
            <a:r>
              <a:rPr lang="tr-TR" sz="3200" dirty="0" smtClean="0"/>
              <a:t> </a:t>
            </a:r>
            <a:r>
              <a:rPr lang="tr-TR" sz="3200" dirty="0" err="1" smtClean="0"/>
              <a:t>Pump</a:t>
            </a:r>
            <a:endParaRPr lang="en-GB" sz="3200" dirty="0"/>
          </a:p>
        </p:txBody>
      </p:sp>
      <p:pic>
        <p:nvPicPr>
          <p:cNvPr id="4099" name="Picture 3" descr="C:\Users\Caner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598" y="2534727"/>
            <a:ext cx="4820920" cy="104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4104958" y="2313192"/>
            <a:ext cx="374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 smtClean="0"/>
              <a:t>COP </a:t>
            </a:r>
            <a:r>
              <a:rPr lang="en-GB" sz="900" i="1" dirty="0"/>
              <a:t>results for various ambient and condenser </a:t>
            </a:r>
            <a:r>
              <a:rPr lang="en-GB" sz="900" i="1" dirty="0" smtClean="0"/>
              <a:t>temperatures</a:t>
            </a:r>
            <a:r>
              <a:rPr lang="tr-TR" sz="900" i="1" dirty="0" smtClean="0"/>
              <a:t>:</a:t>
            </a:r>
            <a:endParaRPr lang="en-GB" sz="900" i="1" dirty="0"/>
          </a:p>
        </p:txBody>
      </p:sp>
      <p:pic>
        <p:nvPicPr>
          <p:cNvPr id="4100" name="Picture 4" descr="C:\Users\Caner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27" y="1608237"/>
            <a:ext cx="3861118" cy="64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Caner\Deskto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19" y="3833862"/>
            <a:ext cx="5681345" cy="3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Caner\Desktop\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59" y="732027"/>
            <a:ext cx="2322469" cy="20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in kutusu 9"/>
          <p:cNvSpPr txBox="1"/>
          <p:nvPr/>
        </p:nvSpPr>
        <p:spPr>
          <a:xfrm>
            <a:off x="1587846" y="2790066"/>
            <a:ext cx="266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i="1" dirty="0" err="1" smtClean="0"/>
              <a:t>Figure</a:t>
            </a:r>
            <a:r>
              <a:rPr lang="tr-TR" sz="900" i="1" dirty="0" smtClean="0"/>
              <a:t>: </a:t>
            </a:r>
            <a:r>
              <a:rPr lang="en-GB" sz="900" i="1" dirty="0"/>
              <a:t>Theoretical Single-Stage </a:t>
            </a:r>
            <a:r>
              <a:rPr lang="en-GB" sz="900" i="1" dirty="0" err="1"/>
              <a:t>Vapor</a:t>
            </a:r>
            <a:r>
              <a:rPr lang="en-GB" sz="900" i="1" dirty="0"/>
              <a:t> Compression Refrigeration Cycle (</a:t>
            </a:r>
            <a:r>
              <a:rPr lang="en-GB" sz="900" i="1" dirty="0" smtClean="0"/>
              <a:t>C</a:t>
            </a:r>
            <a:r>
              <a:rPr lang="tr-TR" sz="900" i="1" dirty="0" smtClean="0"/>
              <a:t>:</a:t>
            </a:r>
            <a:r>
              <a:rPr lang="en-GB" sz="900" i="1" dirty="0" smtClean="0"/>
              <a:t>Constant </a:t>
            </a:r>
            <a:r>
              <a:rPr lang="en-GB" sz="900" i="1" dirty="0"/>
              <a:t>)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4104958" y="777240"/>
            <a:ext cx="4861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Pressure</a:t>
            </a:r>
            <a:r>
              <a:rPr lang="tr-TR" sz="1600" dirty="0" smtClean="0"/>
              <a:t> – </a:t>
            </a:r>
            <a:r>
              <a:rPr lang="tr-TR" sz="1600" dirty="0" err="1" smtClean="0"/>
              <a:t>Enthalpy</a:t>
            </a:r>
            <a:r>
              <a:rPr lang="tr-TR" sz="1600" dirty="0" smtClean="0"/>
              <a:t> </a:t>
            </a:r>
            <a:r>
              <a:rPr lang="tr-TR" sz="1600" dirty="0" err="1" smtClean="0"/>
              <a:t>table</a:t>
            </a:r>
            <a:r>
              <a:rPr lang="tr-TR" sz="1600" dirty="0" smtClean="0"/>
              <a:t> of </a:t>
            </a:r>
            <a:r>
              <a:rPr lang="tr-TR" sz="1600" dirty="0" err="1" smtClean="0"/>
              <a:t>refrigerant</a:t>
            </a:r>
            <a:r>
              <a:rPr lang="tr-TR" sz="1600" dirty="0" smtClean="0"/>
              <a:t> R-134a is </a:t>
            </a:r>
            <a:r>
              <a:rPr lang="tr-TR" sz="1600" dirty="0" err="1" smtClean="0"/>
              <a:t>used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enthalpy</a:t>
            </a:r>
            <a:r>
              <a:rPr lang="tr-TR" sz="1600" dirty="0" smtClean="0"/>
              <a:t> </a:t>
            </a:r>
            <a:r>
              <a:rPr lang="tr-TR" sz="1600" dirty="0" err="1" smtClean="0"/>
              <a:t>calculations</a:t>
            </a:r>
            <a:r>
              <a:rPr lang="tr-TR" sz="1600" dirty="0" smtClean="0"/>
              <a:t> </a:t>
            </a:r>
            <a:r>
              <a:rPr lang="tr-TR" sz="1600" dirty="0" err="1" smtClean="0"/>
              <a:t>with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assumptions</a:t>
            </a:r>
            <a:r>
              <a:rPr lang="tr-TR" sz="1600" dirty="0" smtClean="0"/>
              <a:t> </a:t>
            </a:r>
            <a:r>
              <a:rPr lang="tr-TR" sz="1600" dirty="0" err="1" smtClean="0"/>
              <a:t>shown</a:t>
            </a:r>
            <a:r>
              <a:rPr lang="tr-TR" sz="1600" dirty="0" smtClean="0"/>
              <a:t> in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figure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44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Electric</a:t>
            </a:r>
            <a:r>
              <a:rPr lang="tr-TR" sz="3200" dirty="0" smtClean="0"/>
              <a:t> </a:t>
            </a:r>
            <a:r>
              <a:rPr lang="tr-TR" sz="3200" dirty="0" err="1" smtClean="0"/>
              <a:t>Heat</a:t>
            </a:r>
            <a:r>
              <a:rPr lang="tr-TR" sz="3200" dirty="0" smtClean="0"/>
              <a:t> </a:t>
            </a:r>
            <a:r>
              <a:rPr lang="tr-TR" sz="3200" dirty="0" err="1" smtClean="0"/>
              <a:t>Pump</a:t>
            </a:r>
            <a:endParaRPr lang="en-GB" sz="3200" dirty="0"/>
          </a:p>
        </p:txBody>
      </p:sp>
      <p:pic>
        <p:nvPicPr>
          <p:cNvPr id="13314" name="Picture 2" descr="C:\Users\Caner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49" y="1372020"/>
            <a:ext cx="6675009" cy="8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685549" y="114118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900" dirty="0"/>
              <a:t>5</a:t>
            </a:r>
            <a:r>
              <a:rPr lang="en-GB" sz="900" i="1" baseline="30000" dirty="0"/>
              <a:t>th</a:t>
            </a:r>
            <a:r>
              <a:rPr lang="en-GB" sz="900" i="1" dirty="0"/>
              <a:t> </a:t>
            </a:r>
            <a:r>
              <a:rPr lang="en-GB" sz="900" dirty="0"/>
              <a:t>order polynomial </a:t>
            </a:r>
            <a:r>
              <a:rPr lang="en-GB" sz="900" dirty="0" err="1"/>
              <a:t>fuction</a:t>
            </a:r>
            <a:r>
              <a:rPr lang="en-GB" sz="900" dirty="0"/>
              <a:t> parameters for </a:t>
            </a:r>
            <a:r>
              <a:rPr lang="en-GB" sz="900" i="1" dirty="0" err="1"/>
              <a:t>T</a:t>
            </a:r>
            <a:r>
              <a:rPr lang="en-GB" sz="900" i="1" baseline="-25000" dirty="0" err="1"/>
              <a:t>condenser</a:t>
            </a:r>
            <a:r>
              <a:rPr lang="en-GB" sz="900" i="1" baseline="-25000" dirty="0"/>
              <a:t> </a:t>
            </a:r>
            <a:r>
              <a:rPr lang="en-GB" sz="900" dirty="0" smtClean="0"/>
              <a:t> </a:t>
            </a:r>
            <a:r>
              <a:rPr lang="tr-TR" sz="900" dirty="0" smtClean="0"/>
              <a:t>= </a:t>
            </a:r>
            <a:r>
              <a:rPr lang="en-GB" sz="900" dirty="0" smtClean="0"/>
              <a:t>50,70</a:t>
            </a:r>
            <a:r>
              <a:rPr lang="tr-TR" sz="900" dirty="0" smtClean="0"/>
              <a:t> </a:t>
            </a:r>
            <a:r>
              <a:rPr lang="tr-TR" sz="900" baseline="30000" dirty="0" smtClean="0">
                <a:latin typeface="Arial"/>
                <a:cs typeface="Arial"/>
              </a:rPr>
              <a:t>⁰</a:t>
            </a:r>
            <a:r>
              <a:rPr lang="tr-TR" sz="900" dirty="0" smtClean="0">
                <a:latin typeface="Arial"/>
                <a:cs typeface="Arial"/>
              </a:rPr>
              <a:t>C</a:t>
            </a:r>
            <a:endParaRPr lang="en-GB" sz="900" dirty="0"/>
          </a:p>
        </p:txBody>
      </p:sp>
      <p:pic>
        <p:nvPicPr>
          <p:cNvPr id="13315" name="Picture 3" descr="C:\Users\Caner\Desktop\Multi-Energy-Systems-Thesis-Project\Final Report\Figures &amp; Tables\COPvsTeva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2" y="2181541"/>
            <a:ext cx="4528222" cy="218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Caner\Desktop\Multi-Energy-Systems-Thesis-Project\Final Report\Figures &amp; Tables\COPvsTeva7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904" y="2181541"/>
            <a:ext cx="4645025" cy="21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627904" y="4364036"/>
            <a:ext cx="381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COP </a:t>
            </a:r>
            <a:r>
              <a:rPr lang="tr-TR" sz="1600" dirty="0" err="1" smtClean="0"/>
              <a:t>curve</a:t>
            </a:r>
            <a:r>
              <a:rPr lang="tr-TR" sz="1600" dirty="0" smtClean="0"/>
              <a:t> </a:t>
            </a:r>
            <a:r>
              <a:rPr lang="tr-TR" sz="1600" dirty="0" err="1" smtClean="0"/>
              <a:t>fitting</a:t>
            </a:r>
            <a:r>
              <a:rPr lang="tr-TR" sz="1600" dirty="0" smtClean="0"/>
              <a:t> </a:t>
            </a:r>
            <a:r>
              <a:rPr lang="tr-TR" sz="1600" dirty="0" err="1" smtClean="0"/>
              <a:t>result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</a:t>
            </a:r>
            <a:r>
              <a:rPr lang="tr-TR" sz="1600" baseline="-25000" dirty="0" err="1" smtClean="0"/>
              <a:t>cond</a:t>
            </a:r>
            <a:r>
              <a:rPr lang="tr-TR" sz="1600" dirty="0" smtClean="0"/>
              <a:t> </a:t>
            </a:r>
            <a:r>
              <a:rPr lang="tr-TR" sz="1600" dirty="0"/>
              <a:t>= 50 ⁰C </a:t>
            </a:r>
            <a:endParaRPr lang="en-GB" sz="16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5023055" y="4364036"/>
            <a:ext cx="381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COP </a:t>
            </a:r>
            <a:r>
              <a:rPr lang="tr-TR" sz="1600" dirty="0" err="1" smtClean="0"/>
              <a:t>curve</a:t>
            </a:r>
            <a:r>
              <a:rPr lang="tr-TR" sz="1600" dirty="0" smtClean="0"/>
              <a:t> </a:t>
            </a:r>
            <a:r>
              <a:rPr lang="tr-TR" sz="1600" dirty="0" err="1" smtClean="0"/>
              <a:t>fitting</a:t>
            </a:r>
            <a:r>
              <a:rPr lang="tr-TR" sz="1600" dirty="0" smtClean="0"/>
              <a:t> </a:t>
            </a:r>
            <a:r>
              <a:rPr lang="tr-TR" sz="1600" dirty="0" err="1" smtClean="0"/>
              <a:t>result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</a:t>
            </a:r>
            <a:r>
              <a:rPr lang="tr-TR" sz="1600" baseline="-25000" dirty="0" err="1" smtClean="0"/>
              <a:t>cond</a:t>
            </a:r>
            <a:r>
              <a:rPr lang="tr-TR" sz="1600" dirty="0" smtClean="0"/>
              <a:t> </a:t>
            </a:r>
            <a:r>
              <a:rPr lang="tr-TR" sz="1600" dirty="0"/>
              <a:t>= </a:t>
            </a:r>
            <a:r>
              <a:rPr lang="tr-TR" sz="1600" dirty="0" smtClean="0"/>
              <a:t>70 </a:t>
            </a:r>
            <a:r>
              <a:rPr lang="tr-TR" sz="1600" dirty="0"/>
              <a:t>⁰C </a:t>
            </a:r>
            <a:endParaRPr lang="en-GB" sz="1600" dirty="0"/>
          </a:p>
        </p:txBody>
      </p:sp>
      <p:pic>
        <p:nvPicPr>
          <p:cNvPr id="10" name="Picture 5" descr="C:\Users\Caner\Desktop\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50" y="642572"/>
            <a:ext cx="5681345" cy="3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5466" y="-43622"/>
            <a:ext cx="6626514" cy="60579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Modelling</a:t>
            </a:r>
            <a:r>
              <a:rPr lang="tr-TR" dirty="0" smtClean="0"/>
              <a:t> - </a:t>
            </a:r>
            <a:r>
              <a:rPr lang="tr-TR" dirty="0" err="1" smtClean="0"/>
              <a:t>Power</a:t>
            </a:r>
            <a:r>
              <a:rPr lang="tr-TR" dirty="0" smtClean="0"/>
              <a:t>-</a:t>
            </a:r>
            <a:r>
              <a:rPr lang="tr-TR" dirty="0" err="1" smtClean="0"/>
              <a:t>to</a:t>
            </a:r>
            <a:r>
              <a:rPr lang="tr-TR" dirty="0" smtClean="0"/>
              <a:t>-X </a:t>
            </a:r>
            <a:r>
              <a:rPr lang="tr-TR" dirty="0" err="1" smtClean="0"/>
              <a:t>Models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3106" y="3710922"/>
            <a:ext cx="6779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 err="1" smtClean="0"/>
              <a:t>Electrolyser</a:t>
            </a:r>
            <a:r>
              <a:rPr lang="tr-TR" sz="1400" b="1" dirty="0" smtClean="0"/>
              <a:t> &amp; </a:t>
            </a:r>
            <a:r>
              <a:rPr lang="tr-TR" sz="1400" b="1" dirty="0" err="1" smtClean="0"/>
              <a:t>Heat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Pump</a:t>
            </a:r>
            <a:r>
              <a:rPr lang="tr-TR" sz="1400" b="1" dirty="0" smtClean="0"/>
              <a:t>,</a:t>
            </a:r>
            <a:r>
              <a:rPr lang="en-GB" sz="1400" dirty="0" smtClean="0"/>
              <a:t> calculate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output</a:t>
            </a:r>
            <a:r>
              <a:rPr lang="tr-TR" sz="1400" dirty="0" smtClean="0"/>
              <a:t> </a:t>
            </a:r>
            <a:r>
              <a:rPr lang="tr-TR" sz="1400" dirty="0" err="1" smtClean="0"/>
              <a:t>based</a:t>
            </a:r>
            <a:r>
              <a:rPr lang="tr-TR" sz="1400" dirty="0" smtClean="0"/>
              <a:t> on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input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operating</a:t>
            </a:r>
            <a:r>
              <a:rPr lang="tr-TR" sz="1400" dirty="0" smtClean="0"/>
              <a:t> </a:t>
            </a:r>
            <a:r>
              <a:rPr lang="tr-TR" sz="1400" dirty="0" err="1" smtClean="0"/>
              <a:t>conditions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Controller,</a:t>
            </a:r>
            <a:r>
              <a:rPr lang="tr-TR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P</a:t>
            </a:r>
            <a:r>
              <a:rPr lang="tr-TR" sz="1400" baseline="-25000" dirty="0" err="1" smtClean="0"/>
              <a:t>min</a:t>
            </a:r>
            <a:r>
              <a:rPr lang="tr-TR" sz="1400" dirty="0" smtClean="0"/>
              <a:t>, </a:t>
            </a:r>
            <a:r>
              <a:rPr lang="tr-TR" sz="1400" dirty="0" err="1" smtClean="0"/>
              <a:t>P</a:t>
            </a:r>
            <a:r>
              <a:rPr lang="tr-TR" sz="1400" baseline="-25000" dirty="0" err="1" smtClean="0"/>
              <a:t>max</a:t>
            </a:r>
            <a:r>
              <a:rPr lang="tr-TR" sz="1400" dirty="0" smtClean="0"/>
              <a:t> </a:t>
            </a:r>
            <a:r>
              <a:rPr lang="tr-TR" sz="1400" dirty="0" err="1" smtClean="0"/>
              <a:t>constraints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PandaPower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/>
              <a:t>Storage</a:t>
            </a:r>
            <a:r>
              <a:rPr lang="tr-TR" sz="1400" b="1" dirty="0"/>
              <a:t>,</a:t>
            </a:r>
            <a:r>
              <a:rPr lang="en-GB" sz="1400" dirty="0"/>
              <a:t> </a:t>
            </a:r>
            <a:r>
              <a:rPr lang="tr-TR" sz="1400" dirty="0" err="1"/>
              <a:t>calculates</a:t>
            </a:r>
            <a:r>
              <a:rPr lang="tr-TR" sz="1400" dirty="0"/>
              <a:t> </a:t>
            </a:r>
            <a:r>
              <a:rPr lang="tr-TR" sz="1400" dirty="0" err="1"/>
              <a:t>amount</a:t>
            </a:r>
            <a:r>
              <a:rPr lang="tr-TR" sz="1400" dirty="0"/>
              <a:t> of </a:t>
            </a:r>
            <a:r>
              <a:rPr lang="tr-TR" sz="1400" dirty="0" err="1"/>
              <a:t>energy</a:t>
            </a:r>
            <a:r>
              <a:rPr lang="tr-TR" sz="1400" dirty="0"/>
              <a:t> </a:t>
            </a:r>
            <a:r>
              <a:rPr lang="tr-TR" sz="1400" dirty="0" err="1"/>
              <a:t>stored</a:t>
            </a:r>
            <a:r>
              <a:rPr lang="tr-TR" sz="1400" dirty="0"/>
              <a:t> in </a:t>
            </a:r>
            <a:r>
              <a:rPr lang="tr-TR" sz="1400" dirty="0" smtClean="0"/>
              <a:t>m</a:t>
            </a:r>
            <a:r>
              <a:rPr lang="tr-TR" sz="1400" baseline="30000" dirty="0" smtClean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err="1"/>
              <a:t>StaticGenerator</a:t>
            </a:r>
            <a:r>
              <a:rPr lang="tr-TR" sz="1400" b="1" i="1" dirty="0"/>
              <a:t>,</a:t>
            </a:r>
            <a:r>
              <a:rPr lang="tr-TR" sz="1400" dirty="0"/>
              <a:t> </a:t>
            </a:r>
            <a:r>
              <a:rPr lang="tr-TR" sz="1400" dirty="0" err="1"/>
              <a:t>provides</a:t>
            </a:r>
            <a:r>
              <a:rPr lang="tr-TR" sz="1400" dirty="0"/>
              <a:t> </a:t>
            </a:r>
            <a:r>
              <a:rPr lang="tr-TR" sz="1400" dirty="0" err="1"/>
              <a:t>electrical</a:t>
            </a:r>
            <a:r>
              <a:rPr lang="tr-TR" sz="1400" dirty="0"/>
              <a:t> </a:t>
            </a:r>
            <a:r>
              <a:rPr lang="tr-TR" sz="1400" dirty="0" err="1"/>
              <a:t>interface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controls</a:t>
            </a:r>
            <a:r>
              <a:rPr lang="tr-TR" sz="1400" dirty="0"/>
              <a:t> </a:t>
            </a:r>
            <a:r>
              <a:rPr lang="tr-TR" sz="1400" dirty="0" err="1" smtClean="0"/>
              <a:t>Q</a:t>
            </a:r>
            <a:r>
              <a:rPr lang="tr-TR" sz="1400" baseline="-25000" dirty="0" err="1" smtClean="0"/>
              <a:t>load</a:t>
            </a:r>
            <a:endParaRPr lang="tr-TR" sz="1400" baseline="-25000" dirty="0"/>
          </a:p>
        </p:txBody>
      </p:sp>
      <p:pic>
        <p:nvPicPr>
          <p:cNvPr id="5124" name="Picture 4" descr="C:\Users\Caner\Desktop\Multi-Energy-Systems-Thesis-Project\Final Report\Figures &amp; Tables\PtGmodeli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06" y="764064"/>
            <a:ext cx="3244176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Caner\Desktop\Multi-Energy-Systems-Thesis-Project\Final Report\Figures &amp; Tables\PtHmodel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259" y="764064"/>
            <a:ext cx="3115470" cy="291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394594" y="4366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</a:rPr>
              <a:t>Power-to-Gas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5994394" y="4366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</a:rPr>
              <a:t>Power-to-Heat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-102484"/>
            <a:ext cx="7048385" cy="60844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Analysis</a:t>
            </a:r>
            <a:endParaRPr lang="en-GB" dirty="0"/>
          </a:p>
        </p:txBody>
      </p:sp>
      <p:sp>
        <p:nvSpPr>
          <p:cNvPr id="3" name="Metin kutusu 2"/>
          <p:cNvSpPr txBox="1"/>
          <p:nvPr/>
        </p:nvSpPr>
        <p:spPr>
          <a:xfrm>
            <a:off x="1623060" y="505957"/>
            <a:ext cx="74447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b="1" dirty="0" smtClean="0"/>
              <a:t>MES 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1200" dirty="0" err="1" smtClean="0"/>
              <a:t>It</a:t>
            </a:r>
            <a:r>
              <a:rPr lang="tr-TR" sz="1200" dirty="0" smtClean="0"/>
              <a:t> </a:t>
            </a:r>
            <a:r>
              <a:rPr lang="en-GB" sz="1200" dirty="0" smtClean="0"/>
              <a:t>is </a:t>
            </a:r>
            <a:r>
              <a:rPr lang="en-GB" sz="1200" dirty="0"/>
              <a:t>carried out in order </a:t>
            </a:r>
            <a:r>
              <a:rPr lang="en-GB" sz="1200" dirty="0" smtClean="0"/>
              <a:t>to </a:t>
            </a:r>
            <a:r>
              <a:rPr lang="en-GB" sz="1200" dirty="0"/>
              <a:t>investigate the seasonal weather behaviour in the area and </a:t>
            </a:r>
            <a:r>
              <a:rPr lang="en-GB" sz="1200" dirty="0" smtClean="0"/>
              <a:t>flexible </a:t>
            </a:r>
            <a:r>
              <a:rPr lang="en-GB" sz="1200" dirty="0"/>
              <a:t>capacity of </a:t>
            </a:r>
            <a:r>
              <a:rPr lang="tr-TR" sz="1200" dirty="0" err="1" smtClean="0"/>
              <a:t>considered</a:t>
            </a:r>
            <a:r>
              <a:rPr lang="en-GB" sz="1200" dirty="0" smtClean="0"/>
              <a:t> </a:t>
            </a:r>
            <a:r>
              <a:rPr lang="en-GB" sz="1200" dirty="0"/>
              <a:t>MES </a:t>
            </a:r>
          </a:p>
          <a:p>
            <a:pPr lvl="1"/>
            <a:endParaRPr lang="tr-TR" b="1" dirty="0" smtClean="0"/>
          </a:p>
          <a:p>
            <a:pPr marL="342900" indent="-342900">
              <a:buFont typeface="+mj-lt"/>
              <a:buAutoNum type="arabicPeriod"/>
            </a:pPr>
            <a:r>
              <a:rPr lang="tr-TR" b="1" dirty="0" err="1" smtClean="0"/>
              <a:t>Power</a:t>
            </a:r>
            <a:r>
              <a:rPr lang="tr-TR" b="1" dirty="0" smtClean="0"/>
              <a:t>-</a:t>
            </a:r>
            <a:r>
              <a:rPr lang="tr-TR" b="1" dirty="0" err="1" smtClean="0"/>
              <a:t>to</a:t>
            </a:r>
            <a:r>
              <a:rPr lang="tr-TR" b="1" dirty="0" smtClean="0"/>
              <a:t>-X Analysis: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1200" dirty="0" smtClean="0"/>
              <a:t>Efficiency </a:t>
            </a:r>
            <a:r>
              <a:rPr lang="en-GB" sz="1200" dirty="0"/>
              <a:t>characters of </a:t>
            </a:r>
            <a:r>
              <a:rPr lang="en-GB" sz="1200" dirty="0" smtClean="0"/>
              <a:t>different models </a:t>
            </a:r>
            <a:r>
              <a:rPr lang="tr-TR" sz="1200" dirty="0" err="1" smtClean="0"/>
              <a:t>are</a:t>
            </a:r>
            <a:r>
              <a:rPr lang="en-GB" sz="1200" dirty="0" smtClean="0"/>
              <a:t> compared in </a:t>
            </a:r>
            <a:r>
              <a:rPr lang="en-GB" sz="1200" dirty="0"/>
              <a:t>order to investigate the </a:t>
            </a:r>
            <a:r>
              <a:rPr lang="en-GB" sz="1200" dirty="0" smtClean="0"/>
              <a:t>effect</a:t>
            </a:r>
            <a:r>
              <a:rPr lang="tr-TR" sz="1200" dirty="0" smtClean="0"/>
              <a:t> </a:t>
            </a:r>
            <a:r>
              <a:rPr lang="en-GB" sz="1200" dirty="0" smtClean="0"/>
              <a:t>of </a:t>
            </a:r>
            <a:r>
              <a:rPr lang="en-GB" sz="1200" dirty="0"/>
              <a:t>temperature assumptions on device </a:t>
            </a:r>
            <a:r>
              <a:rPr lang="en-GB" sz="1200" dirty="0" smtClean="0"/>
              <a:t>performance</a:t>
            </a:r>
            <a:r>
              <a:rPr lang="tr-TR" sz="1200" dirty="0" smtClean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tr-TR" sz="1400" dirty="0"/>
          </a:p>
          <a:p>
            <a:pPr marL="342900" indent="-342900">
              <a:buFont typeface="+mj-lt"/>
              <a:buAutoNum type="arabicPeriod"/>
            </a:pPr>
            <a:r>
              <a:rPr lang="tr-TR" b="1" dirty="0" err="1" smtClean="0"/>
              <a:t>Power</a:t>
            </a:r>
            <a:r>
              <a:rPr lang="tr-TR" b="1" dirty="0" smtClean="0"/>
              <a:t> </a:t>
            </a:r>
            <a:r>
              <a:rPr lang="tr-TR" b="1" dirty="0" err="1" smtClean="0"/>
              <a:t>System</a:t>
            </a:r>
            <a:r>
              <a:rPr lang="tr-TR" b="1" dirty="0" smtClean="0"/>
              <a:t>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200" b="1" dirty="0" smtClean="0"/>
              <a:t>Base </a:t>
            </a:r>
            <a:r>
              <a:rPr lang="tr-TR" sz="1200" b="1" dirty="0" err="1" smtClean="0"/>
              <a:t>case</a:t>
            </a:r>
            <a:r>
              <a:rPr lang="tr-TR" sz="1200" dirty="0" smtClean="0"/>
              <a:t>: </a:t>
            </a:r>
            <a:r>
              <a:rPr lang="en-GB" sz="1200" dirty="0" smtClean="0"/>
              <a:t>It </a:t>
            </a:r>
            <a:r>
              <a:rPr lang="en-GB" sz="1200" dirty="0"/>
              <a:t>is assumed that none of the </a:t>
            </a:r>
            <a:r>
              <a:rPr lang="en-GB" sz="1200" dirty="0" err="1"/>
              <a:t>PtX</a:t>
            </a:r>
            <a:r>
              <a:rPr lang="en-GB" sz="1200" dirty="0"/>
              <a:t> is available for flexibility service. Without any flexibility service, measuring the flexible demand of 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200" b="1" dirty="0" smtClean="0"/>
              <a:t>First </a:t>
            </a:r>
            <a:r>
              <a:rPr lang="tr-TR" sz="1200" b="1" dirty="0" err="1" smtClean="0"/>
              <a:t>case</a:t>
            </a:r>
            <a:r>
              <a:rPr lang="tr-TR" sz="1200" b="1" dirty="0" smtClean="0"/>
              <a:t>: </a:t>
            </a:r>
            <a:r>
              <a:rPr lang="en-GB" sz="1200" dirty="0" smtClean="0"/>
              <a:t>It </a:t>
            </a:r>
            <a:r>
              <a:rPr lang="en-GB" sz="1200" dirty="0"/>
              <a:t>is assumed that only one </a:t>
            </a:r>
            <a:r>
              <a:rPr lang="en-GB" sz="1200" dirty="0" smtClean="0"/>
              <a:t>P</a:t>
            </a:r>
            <a:r>
              <a:rPr lang="tr-TR" sz="1200" dirty="0" smtClean="0"/>
              <a:t>t</a:t>
            </a:r>
            <a:r>
              <a:rPr lang="en-GB" sz="1200" dirty="0" smtClean="0"/>
              <a:t>X </a:t>
            </a:r>
            <a:r>
              <a:rPr lang="en-GB" sz="1200" dirty="0"/>
              <a:t>is available for flexibility service. Comparing both </a:t>
            </a:r>
            <a:r>
              <a:rPr lang="en-GB" sz="1200" dirty="0" err="1"/>
              <a:t>PtX</a:t>
            </a:r>
            <a:r>
              <a:rPr lang="en-GB" sz="1200" dirty="0"/>
              <a:t> options with respect to reduction in flexible </a:t>
            </a:r>
            <a:r>
              <a:rPr lang="en-GB" sz="1200" dirty="0" smtClean="0"/>
              <a:t>demand</a:t>
            </a:r>
            <a:r>
              <a:rPr lang="tr-TR" sz="1200" dirty="0" smtClean="0"/>
              <a:t> </a:t>
            </a:r>
            <a:r>
              <a:rPr lang="en-GB" sz="1200" dirty="0" smtClean="0"/>
              <a:t>of </a:t>
            </a:r>
            <a:r>
              <a:rPr lang="en-GB" sz="1200" dirty="0"/>
              <a:t>MES after flexibility service. Comparing the energy output of </a:t>
            </a:r>
            <a:r>
              <a:rPr lang="tr-TR" sz="1200" dirty="0" err="1" smtClean="0"/>
              <a:t>each</a:t>
            </a:r>
            <a:r>
              <a:rPr lang="en-GB" sz="1200" dirty="0" smtClean="0"/>
              <a:t> model </a:t>
            </a:r>
            <a:r>
              <a:rPr lang="en-GB" sz="1200" dirty="0"/>
              <a:t>for </a:t>
            </a:r>
            <a:r>
              <a:rPr lang="tr-TR" sz="1200" dirty="0" err="1" smtClean="0"/>
              <a:t>the</a:t>
            </a:r>
            <a:r>
              <a:rPr lang="tr-TR" sz="1200" dirty="0" smtClean="0"/>
              <a:t> </a:t>
            </a:r>
            <a:r>
              <a:rPr lang="tr-TR" sz="1200" dirty="0" err="1" smtClean="0"/>
              <a:t>same</a:t>
            </a:r>
            <a:r>
              <a:rPr lang="en-GB" sz="1200" dirty="0" smtClean="0"/>
              <a:t> flexibility</a:t>
            </a:r>
            <a:r>
              <a:rPr lang="tr-TR" sz="1200" dirty="0"/>
              <a:t> </a:t>
            </a:r>
            <a:r>
              <a:rPr lang="tr-TR" sz="1200" dirty="0" smtClean="0"/>
              <a:t>service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200" b="1" dirty="0" smtClean="0"/>
              <a:t>Second </a:t>
            </a:r>
            <a:r>
              <a:rPr lang="tr-TR" sz="1200" b="1" dirty="0" err="1" smtClean="0"/>
              <a:t>case</a:t>
            </a:r>
            <a:r>
              <a:rPr lang="tr-TR" sz="1200" dirty="0" smtClean="0"/>
              <a:t>: </a:t>
            </a:r>
            <a:r>
              <a:rPr lang="en-GB" sz="1200" dirty="0"/>
              <a:t>It is assumed that </a:t>
            </a:r>
            <a:r>
              <a:rPr lang="tr-TR" sz="1200" dirty="0" err="1" smtClean="0"/>
              <a:t>both</a:t>
            </a:r>
            <a:r>
              <a:rPr lang="tr-TR" sz="1200" dirty="0" smtClean="0"/>
              <a:t> </a:t>
            </a:r>
            <a:r>
              <a:rPr lang="en-GB" sz="1200" dirty="0" smtClean="0"/>
              <a:t>P2X</a:t>
            </a:r>
            <a:r>
              <a:rPr lang="tr-TR" sz="1200" dirty="0" smtClean="0"/>
              <a:t>s</a:t>
            </a:r>
            <a:r>
              <a:rPr lang="en-GB" sz="1200" dirty="0" smtClean="0"/>
              <a:t> </a:t>
            </a:r>
            <a:r>
              <a:rPr lang="tr-TR" sz="1200" dirty="0" err="1" smtClean="0"/>
              <a:t>are</a:t>
            </a:r>
            <a:r>
              <a:rPr lang="en-GB" sz="1200" dirty="0" smtClean="0"/>
              <a:t> </a:t>
            </a:r>
            <a:r>
              <a:rPr lang="en-GB" sz="1200" dirty="0"/>
              <a:t>available for flexibility service.</a:t>
            </a:r>
            <a:r>
              <a:rPr lang="tr-TR" sz="1200" dirty="0" smtClean="0"/>
              <a:t> </a:t>
            </a:r>
            <a:r>
              <a:rPr lang="en-GB" sz="1200" dirty="0" smtClean="0"/>
              <a:t>Considering cost signals and adjustable power level constraints, measuring</a:t>
            </a:r>
            <a:r>
              <a:rPr lang="tr-TR" sz="1200" dirty="0" smtClean="0"/>
              <a:t> </a:t>
            </a:r>
            <a:r>
              <a:rPr lang="en-GB" sz="1200" dirty="0" smtClean="0"/>
              <a:t>the </a:t>
            </a:r>
            <a:r>
              <a:rPr lang="tr-TR" sz="1200" dirty="0" err="1" smtClean="0"/>
              <a:t>deployment</a:t>
            </a:r>
            <a:r>
              <a:rPr lang="tr-TR" sz="1200" dirty="0" smtClean="0"/>
              <a:t> of </a:t>
            </a:r>
            <a:r>
              <a:rPr lang="en-GB" sz="1200" dirty="0" smtClean="0"/>
              <a:t>flexibility </a:t>
            </a:r>
            <a:r>
              <a:rPr lang="en-GB" sz="1200" dirty="0"/>
              <a:t>between </a:t>
            </a:r>
            <a:r>
              <a:rPr lang="en-GB" sz="1200" dirty="0" smtClean="0"/>
              <a:t>P</a:t>
            </a:r>
            <a:r>
              <a:rPr lang="tr-TR" sz="1200" dirty="0" smtClean="0"/>
              <a:t>t</a:t>
            </a:r>
            <a:r>
              <a:rPr lang="en-GB" sz="1200" dirty="0" smtClean="0"/>
              <a:t>G </a:t>
            </a:r>
            <a:r>
              <a:rPr lang="en-GB" sz="1200" dirty="0"/>
              <a:t>&amp; </a:t>
            </a:r>
            <a:r>
              <a:rPr lang="en-GB" sz="1200" dirty="0" smtClean="0"/>
              <a:t>P</a:t>
            </a:r>
            <a:r>
              <a:rPr lang="tr-TR" sz="1200" dirty="0" smtClean="0"/>
              <a:t>t</a:t>
            </a:r>
            <a:r>
              <a:rPr lang="en-GB" sz="1200" dirty="0" smtClean="0"/>
              <a:t>H </a:t>
            </a:r>
            <a:r>
              <a:rPr lang="en-GB" sz="1200" dirty="0"/>
              <a:t>and quantifying the reduction in total </a:t>
            </a:r>
            <a:r>
              <a:rPr lang="en-GB" sz="1200" dirty="0" smtClean="0"/>
              <a:t>operational</a:t>
            </a:r>
            <a:r>
              <a:rPr lang="tr-TR" sz="1200" dirty="0" smtClean="0"/>
              <a:t>.</a:t>
            </a:r>
            <a:endParaRPr lang="tr-TR" sz="1400" dirty="0" smtClean="0"/>
          </a:p>
          <a:p>
            <a:endParaRPr lang="en-GB" dirty="0"/>
          </a:p>
        </p:txBody>
      </p:sp>
      <p:sp>
        <p:nvSpPr>
          <p:cNvPr id="5" name="Dikdörtgen 4"/>
          <p:cNvSpPr/>
          <p:nvPr/>
        </p:nvSpPr>
        <p:spPr>
          <a:xfrm>
            <a:off x="6865793" y="4577344"/>
            <a:ext cx="2367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err="1" smtClean="0"/>
              <a:t>PtG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err="1" smtClean="0"/>
              <a:t>PtH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Power-to-Heat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6742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7568" y="-6350"/>
            <a:ext cx="7106464" cy="857250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Co-Simulation</a:t>
            </a:r>
            <a:r>
              <a:rPr lang="tr-TR" sz="2400" dirty="0" smtClean="0"/>
              <a:t> - Optimum Deployment of </a:t>
            </a:r>
            <a:r>
              <a:rPr lang="en-GB" sz="2400" dirty="0" smtClean="0"/>
              <a:t>Flexibility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Hierarchical</a:t>
            </a:r>
            <a:r>
              <a:rPr lang="tr-TR" sz="2400" dirty="0" smtClean="0"/>
              <a:t> </a:t>
            </a:r>
            <a:r>
              <a:rPr lang="tr-TR" sz="2400" dirty="0" err="1" smtClean="0"/>
              <a:t>Energy</a:t>
            </a:r>
            <a:r>
              <a:rPr lang="tr-TR" sz="2400" dirty="0" smtClean="0"/>
              <a:t> Management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3791691" y="826155"/>
                <a:ext cx="2873158" cy="717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1600" i="1">
                              <a:latin typeface="Cambria Math"/>
                            </a:rPr>
                            <m:t>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en-GB" sz="1600" i="1">
                              <a:latin typeface="Cambria Math"/>
                            </a:rPr>
                            <m:t>𝜖</m:t>
                          </m:r>
                          <m:r>
                            <a:rPr lang="en-GB" sz="1600" i="1">
                              <a:latin typeface="Cambria Math"/>
                            </a:rPr>
                            <m:t> , </m:t>
                          </m:r>
                          <m:r>
                            <a:rPr lang="en-GB" sz="1600" i="1">
                              <a:latin typeface="Cambria Math"/>
                            </a:rPr>
                            <m:t>𝑠𝑔𝑒𝑛</m:t>
                          </m:r>
                          <m:r>
                            <a:rPr lang="en-GB" sz="1600" i="1">
                              <a:latin typeface="Cambria Math"/>
                            </a:rPr>
                            <m:t>, </m:t>
                          </m:r>
                          <m:r>
                            <a:rPr lang="en-GB" sz="1600" i="1">
                              <a:latin typeface="Cambria Math"/>
                            </a:rPr>
                            <m:t>𝑙𝑜𝑎𝑑</m:t>
                          </m:r>
                          <m:r>
                            <a:rPr lang="en-GB" sz="1600" i="1">
                              <a:latin typeface="Cambria Math"/>
                            </a:rPr>
                            <m:t>,</m:t>
                          </m:r>
                          <m:r>
                            <a:rPr lang="en-GB" sz="1600" i="1">
                              <a:latin typeface="Cambria Math"/>
                            </a:rPr>
                            <m:t>𝑒𝑥𝑡</m:t>
                          </m:r>
                          <m:r>
                            <a:rPr lang="en-GB" sz="1600" i="1">
                              <a:latin typeface="Cambria Math"/>
                            </a:rPr>
                            <m:t>_</m:t>
                          </m:r>
                          <m:r>
                            <a:rPr lang="en-GB" sz="1600" i="1">
                              <a:latin typeface="Cambria Math"/>
                            </a:rPr>
                            <m:t>𝑔𝑟𝑖𝑑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691" y="826155"/>
                <a:ext cx="2873158" cy="7178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kutusu 4"/>
          <p:cNvSpPr txBox="1"/>
          <p:nvPr/>
        </p:nvSpPr>
        <p:spPr>
          <a:xfrm>
            <a:off x="1747519" y="100210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Objective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5182" y="1580843"/>
            <a:ext cx="69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3291840" y="1548750"/>
                <a:ext cx="3245311" cy="433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𝑝𝑜𝑙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𝑝</m:t>
                      </m:r>
                      <m:r>
                        <a:rPr lang="en-GB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1548750"/>
                <a:ext cx="3245311" cy="433517"/>
              </a:xfrm>
              <a:prstGeom prst="rect">
                <a:avLst/>
              </a:prstGeom>
              <a:blipFill rotWithShape="1">
                <a:blip r:embed="rId3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etin kutusu 7"/>
          <p:cNvSpPr txBox="1"/>
          <p:nvPr/>
        </p:nvSpPr>
        <p:spPr>
          <a:xfrm>
            <a:off x="1747519" y="1950175"/>
            <a:ext cx="144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Constraints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o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261488"/>
                  </p:ext>
                </p:extLst>
              </p:nvPr>
            </p:nvGraphicFramePr>
            <p:xfrm>
              <a:off x="1902232" y="2435582"/>
              <a:ext cx="6812280" cy="248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8930"/>
                    <a:gridCol w="3561080"/>
                    <a:gridCol w="1652270"/>
                  </a:tblGrid>
                  <a:tr h="1790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Element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Remark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Load 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Static</a:t>
                          </a: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Generator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External Grid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Operational power </a:t>
                          </a:r>
                          <a:r>
                            <a:rPr lang="en-US" sz="1100" dirty="0" smtClean="0">
                              <a:effectLst/>
                            </a:rPr>
                            <a:t>constraints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(Device flexibility)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13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Transformer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298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Line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23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Bus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Network 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o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261488"/>
                  </p:ext>
                </p:extLst>
              </p:nvPr>
            </p:nvGraphicFramePr>
            <p:xfrm>
              <a:off x="1902232" y="2435582"/>
              <a:ext cx="6812280" cy="248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8930"/>
                    <a:gridCol w="3561080"/>
                    <a:gridCol w="1652270"/>
                  </a:tblGrid>
                  <a:tr h="1927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Element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Remark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Load 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Static</a:t>
                          </a: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Generator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External Grid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38614" r="-46325" b="-272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Operational power </a:t>
                          </a:r>
                          <a:r>
                            <a:rPr lang="en-US" sz="1100" dirty="0" smtClean="0">
                              <a:effectLst/>
                            </a:rPr>
                            <a:t>constraints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(Device flexibility)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83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Transformer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148936" r="-46325" b="-1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83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Line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246316" r="-46325" b="-9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23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Bus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382558" r="-46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Network 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Oval 9"/>
          <p:cNvSpPr/>
          <p:nvPr/>
        </p:nvSpPr>
        <p:spPr>
          <a:xfrm>
            <a:off x="5547360" y="1600513"/>
            <a:ext cx="345440" cy="3299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026" name="Picture 2" descr="C:\Users\Caner\Desktop\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31" y="1233087"/>
            <a:ext cx="2078098" cy="62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4624253" y="2657157"/>
            <a:ext cx="1373050" cy="3299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190501"/>
            <a:ext cx="7365654" cy="525780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Adjustable</a:t>
            </a:r>
            <a:r>
              <a:rPr lang="tr-TR" sz="3200" dirty="0" smtClean="0"/>
              <a:t> </a:t>
            </a:r>
            <a:r>
              <a:rPr lang="tr-TR" sz="3200" dirty="0" err="1" smtClean="0"/>
              <a:t>Power</a:t>
            </a:r>
            <a:r>
              <a:rPr lang="tr-TR" sz="3200" dirty="0" smtClean="0"/>
              <a:t> Level Controller</a:t>
            </a:r>
            <a:endParaRPr lang="en-GB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31985" y="3396318"/>
            <a:ext cx="225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</a:t>
            </a:r>
            <a:r>
              <a:rPr lang="tr-TR" dirty="0" smtClean="0"/>
              <a:t> </a:t>
            </a:r>
            <a:r>
              <a:rPr lang="tr-TR" dirty="0" err="1" smtClean="0"/>
              <a:t>decision</a:t>
            </a:r>
            <a:r>
              <a:rPr lang="tr-TR" dirty="0" smtClean="0"/>
              <a:t>: </a:t>
            </a:r>
            <a:endParaRPr lang="en-GB" dirty="0"/>
          </a:p>
        </p:txBody>
      </p:sp>
      <p:pic>
        <p:nvPicPr>
          <p:cNvPr id="6146" name="Picture 2" descr="C:\Users\Caner\Desktop\Multi-Energy-Systems-Thesis-Project\Final Report\Figures &amp; Tables\modelica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78" y="716281"/>
            <a:ext cx="3554139" cy="27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an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032" y="3754082"/>
            <a:ext cx="5329300" cy="127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2418" y="0"/>
            <a:ext cx="7106464" cy="676656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Co-Simulation</a:t>
            </a:r>
            <a:r>
              <a:rPr lang="tr-TR" sz="3200" dirty="0" smtClean="0"/>
              <a:t> - </a:t>
            </a:r>
            <a:r>
              <a:rPr lang="tr-TR" sz="3200" dirty="0" err="1" smtClean="0"/>
              <a:t>Levelized</a:t>
            </a:r>
            <a:r>
              <a:rPr lang="tr-TR" sz="3200" dirty="0" smtClean="0"/>
              <a:t> </a:t>
            </a:r>
            <a:r>
              <a:rPr lang="tr-TR" sz="3200" dirty="0" err="1" smtClean="0"/>
              <a:t>Cost</a:t>
            </a:r>
            <a:r>
              <a:rPr lang="tr-TR" sz="3200" dirty="0" smtClean="0"/>
              <a:t> of </a:t>
            </a:r>
            <a:r>
              <a:rPr lang="tr-TR" sz="3200" dirty="0" err="1" smtClean="0"/>
              <a:t>Energy</a:t>
            </a:r>
            <a:endParaRPr lang="en-GB" sz="3200" dirty="0"/>
          </a:p>
        </p:txBody>
      </p:sp>
      <p:pic>
        <p:nvPicPr>
          <p:cNvPr id="12292" name="Picture 4" descr="C:\Users\Caner\Desktop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53" y="3206824"/>
            <a:ext cx="5618926" cy="68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C:\Users\Caner\Desktop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51" y="3950494"/>
            <a:ext cx="6161930" cy="74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2057922" y="676656"/>
                <a:ext cx="5830388" cy="122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dirty="0"/>
                          <m:t>Cost</m:t>
                        </m:r>
                        <m:r>
                          <m:rPr>
                            <m:nor/>
                          </m:rPr>
                          <a:rPr lang="tr-TR" dirty="0"/>
                          <m:t> </m:t>
                        </m:r>
                        <m:r>
                          <m:rPr>
                            <m:nor/>
                          </m:rPr>
                          <a:rPr lang="tr-TR" dirty="0"/>
                          <m:t>function</m:t>
                        </m:r>
                        <m:r>
                          <m:rPr>
                            <m:nor/>
                          </m:rPr>
                          <a:rPr lang="tr-TR" dirty="0"/>
                          <m:t>: 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a:rPr lang="en-GB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𝑝𝑜𝑙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𝑝</m:t>
                    </m:r>
                    <m:r>
                      <a:rPr lang="tr-TR" i="1">
                        <a:latin typeface="Cambria Math"/>
                      </a:rPr>
                      <m:t> [</m:t>
                    </m:r>
                    <m:r>
                      <a:rPr lang="tr-TR" i="1">
                        <a:latin typeface="Cambria Math"/>
                      </a:rPr>
                      <m:t>𝐸𝑈𝑅</m:t>
                    </m:r>
                    <m:r>
                      <a:rPr lang="tr-TR" i="1">
                        <a:latin typeface="Cambria Math"/>
                      </a:rPr>
                      <m:t>/</m:t>
                    </m:r>
                    <m:r>
                      <a:rPr lang="tr-TR" i="1">
                        <a:latin typeface="Cambria Math"/>
                      </a:rPr>
                      <m:t>𝑀𝑊h</m:t>
                    </m:r>
                    <m:r>
                      <a:rPr lang="tr-TR" i="1" smtClean="0">
                        <a:latin typeface="Cambria Math"/>
                      </a:rPr>
                      <m:t>]</m:t>
                    </m:r>
                  </m:oMath>
                </a14:m>
                <a:endParaRPr lang="tr-T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 smtClean="0"/>
                  <a:t>Calculates</a:t>
                </a:r>
                <a:r>
                  <a:rPr lang="tr-T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tr-T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 smtClean="0"/>
                  <a:t>Carbon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emission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factors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are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decided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depending</a:t>
                </a:r>
                <a:r>
                  <a:rPr lang="tr-TR" dirty="0" smtClean="0"/>
                  <a:t> on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pathways</a:t>
                </a:r>
                <a:r>
                  <a:rPr lang="tr-TR" dirty="0" smtClean="0"/>
                  <a:t> of </a:t>
                </a:r>
                <a:r>
                  <a:rPr lang="tr-TR" dirty="0" err="1"/>
                  <a:t>P</a:t>
                </a:r>
                <a:r>
                  <a:rPr lang="tr-TR" dirty="0" err="1" smtClean="0"/>
                  <a:t>ower</a:t>
                </a:r>
                <a:r>
                  <a:rPr lang="tr-TR" dirty="0" smtClean="0"/>
                  <a:t>-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-X</a:t>
                </a:r>
                <a:endParaRPr lang="en-GB" dirty="0"/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22" y="676656"/>
                <a:ext cx="5830388" cy="1221745"/>
              </a:xfrm>
              <a:prstGeom prst="rect">
                <a:avLst/>
              </a:prstGeom>
              <a:blipFill rotWithShape="1">
                <a:blip r:embed="rId5"/>
                <a:stretch>
                  <a:fillRect l="-732" t="-500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Caner\Desktop\Ekran Alıntısıııı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19" y="1898401"/>
            <a:ext cx="5954881" cy="117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-187027"/>
            <a:ext cx="7557629" cy="913043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Co-simulation</a:t>
            </a:r>
            <a:r>
              <a:rPr lang="tr-TR" sz="3200" dirty="0" smtClean="0"/>
              <a:t> </a:t>
            </a:r>
            <a:r>
              <a:rPr lang="tr-TR" sz="3200" dirty="0" err="1" smtClean="0"/>
              <a:t>Flow</a:t>
            </a:r>
            <a:r>
              <a:rPr lang="tr-TR" sz="3200" dirty="0" smtClean="0"/>
              <a:t> </a:t>
            </a:r>
            <a:r>
              <a:rPr lang="tr-TR" sz="3200" dirty="0"/>
              <a:t>C</a:t>
            </a:r>
            <a:r>
              <a:rPr lang="tr-TR" sz="3200" dirty="0" smtClean="0"/>
              <a:t>hart</a:t>
            </a:r>
            <a:endParaRPr lang="en-US" sz="3200" dirty="0"/>
          </a:p>
        </p:txBody>
      </p:sp>
      <p:sp>
        <p:nvSpPr>
          <p:cNvPr id="10" name="Dikdörtgen 9"/>
          <p:cNvSpPr/>
          <p:nvPr/>
        </p:nvSpPr>
        <p:spPr>
          <a:xfrm>
            <a:off x="6116818" y="4477896"/>
            <a:ext cx="28954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en-GB" sz="900" dirty="0" smtClean="0"/>
              <a:t>CEMS</a:t>
            </a:r>
            <a:r>
              <a:rPr lang="en-GB" sz="900" dirty="0"/>
              <a:t>: Community Energy Management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  <p:pic>
        <p:nvPicPr>
          <p:cNvPr id="15362" name="Picture 2" descr="C:\Users\Caner\Downloads\Flowchart2_cas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62" y="515781"/>
            <a:ext cx="6073998" cy="445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2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63106" y="587664"/>
            <a:ext cx="7106464" cy="19015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OpenModelica</a:t>
            </a:r>
            <a:endParaRPr lang="tr-TR" sz="2000" dirty="0" smtClean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fast</a:t>
            </a:r>
            <a:r>
              <a:rPr lang="tr-TR" sz="1600" dirty="0" smtClean="0"/>
              <a:t> </a:t>
            </a:r>
            <a:r>
              <a:rPr lang="tr-TR" sz="1600" dirty="0" err="1" smtClean="0"/>
              <a:t>simulation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complex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</a:t>
            </a:r>
            <a:r>
              <a:rPr lang="tr-TR" sz="1600" dirty="0" err="1" smtClean="0"/>
              <a:t>from</a:t>
            </a:r>
            <a:r>
              <a:rPr lang="tr-TR" sz="1600" dirty="0" smtClean="0"/>
              <a:t> </a:t>
            </a:r>
            <a:r>
              <a:rPr lang="tr-TR" sz="1600" dirty="0" err="1" smtClean="0"/>
              <a:t>different</a:t>
            </a:r>
            <a:r>
              <a:rPr lang="tr-TR" sz="1600" dirty="0" smtClean="0"/>
              <a:t> </a:t>
            </a:r>
            <a:r>
              <a:rPr lang="tr-TR" sz="1600" dirty="0" err="1" smtClean="0"/>
              <a:t>energy</a:t>
            </a:r>
            <a:r>
              <a:rPr lang="tr-TR" sz="1600" dirty="0" smtClean="0"/>
              <a:t> </a:t>
            </a:r>
            <a:r>
              <a:rPr lang="tr-TR" sz="1600" dirty="0" err="1" smtClean="0"/>
              <a:t>domains</a:t>
            </a:r>
            <a:r>
              <a:rPr lang="tr-TR" sz="1600" dirty="0" smtClean="0"/>
              <a:t>, </a:t>
            </a:r>
            <a:r>
              <a:rPr lang="tr-TR" sz="1600" dirty="0" err="1" smtClean="0"/>
              <a:t>using</a:t>
            </a:r>
            <a:r>
              <a:rPr lang="tr-TR" sz="1600" dirty="0" smtClean="0"/>
              <a:t> </a:t>
            </a:r>
            <a:r>
              <a:rPr lang="tr-TR" sz="1600" dirty="0" err="1" smtClean="0"/>
              <a:t>object-oriented</a:t>
            </a:r>
            <a:r>
              <a:rPr lang="tr-TR" sz="1600" dirty="0" smtClean="0"/>
              <a:t> </a:t>
            </a:r>
            <a:r>
              <a:rPr lang="tr-TR" sz="1600" dirty="0" err="1" smtClean="0"/>
              <a:t>programming</a:t>
            </a:r>
            <a:r>
              <a:rPr lang="tr-TR" sz="1600" dirty="0" smtClean="0"/>
              <a:t> </a:t>
            </a:r>
            <a:r>
              <a:rPr lang="tr-TR" sz="1600" dirty="0" err="1" smtClean="0"/>
              <a:t>language</a:t>
            </a:r>
            <a:endParaRPr lang="tr-TR" sz="1600" dirty="0" smtClean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export</a:t>
            </a:r>
            <a:r>
              <a:rPr lang="tr-TR" sz="1600" dirty="0" smtClean="0"/>
              <a:t> </a:t>
            </a:r>
            <a:r>
              <a:rPr lang="tr-TR" sz="1600" dirty="0" err="1" smtClean="0"/>
              <a:t>FMU’s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co-simulation</a:t>
            </a:r>
            <a:endParaRPr lang="tr-TR" sz="1600" dirty="0" smtClean="0"/>
          </a:p>
          <a:p>
            <a:pPr marL="400050" lvl="1" indent="0">
              <a:buNone/>
            </a:pPr>
            <a:endParaRPr lang="tr-T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/>
              <a:t>Pandapower</a:t>
            </a:r>
            <a:endParaRPr lang="tr-TR" sz="2000" dirty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1600" dirty="0"/>
              <a:t>Optimal </a:t>
            </a:r>
            <a:r>
              <a:rPr lang="tr-TR" sz="1600" dirty="0" err="1"/>
              <a:t>power</a:t>
            </a:r>
            <a:r>
              <a:rPr lang="tr-TR" sz="1600" dirty="0"/>
              <a:t> </a:t>
            </a:r>
            <a:r>
              <a:rPr lang="tr-TR" sz="1600" dirty="0" err="1"/>
              <a:t>flow</a:t>
            </a:r>
            <a:r>
              <a:rPr lang="tr-TR" sz="1600" dirty="0"/>
              <a:t> </a:t>
            </a:r>
            <a:r>
              <a:rPr lang="tr-TR" sz="1600" dirty="0" err="1"/>
              <a:t>solver</a:t>
            </a:r>
            <a:endParaRPr lang="tr-TR" sz="1600" dirty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1600" dirty="0"/>
              <a:t>U</a:t>
            </a:r>
            <a:r>
              <a:rPr lang="en-GB" sz="1600" dirty="0" err="1"/>
              <a:t>sed</a:t>
            </a:r>
            <a:r>
              <a:rPr lang="en-GB" sz="1600" dirty="0"/>
              <a:t> for the energy management of MES for various co-simulation cases</a:t>
            </a:r>
            <a:endParaRPr lang="tr-TR" sz="1600" dirty="0"/>
          </a:p>
          <a:p>
            <a:pPr marL="457200" indent="-457200">
              <a:buFont typeface="+mj-lt"/>
              <a:buAutoNum type="arabicPeriod"/>
            </a:pP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Energysim</a:t>
            </a:r>
            <a:r>
              <a:rPr lang="tr-TR" sz="2000" dirty="0" smtClean="0"/>
              <a:t> (</a:t>
            </a:r>
            <a:r>
              <a:rPr lang="tr-TR" sz="2000" dirty="0" err="1" smtClean="0"/>
              <a:t>Co-simulation</a:t>
            </a:r>
            <a:r>
              <a:rPr lang="tr-TR" sz="2000" dirty="0" smtClean="0"/>
              <a:t>)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1600" dirty="0" err="1" smtClean="0"/>
              <a:t>Allows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implement</a:t>
            </a:r>
            <a:r>
              <a:rPr lang="tr-TR" sz="1600" dirty="0" smtClean="0"/>
              <a:t> </a:t>
            </a:r>
            <a:r>
              <a:rPr lang="tr-TR" sz="1600" dirty="0" err="1" smtClean="0"/>
              <a:t>complex</a:t>
            </a:r>
            <a:r>
              <a:rPr lang="tr-TR" sz="1600" dirty="0" smtClean="0"/>
              <a:t> </a:t>
            </a:r>
            <a:r>
              <a:rPr lang="tr-TR" sz="1600" dirty="0" err="1" smtClean="0"/>
              <a:t>simulations</a:t>
            </a:r>
            <a:r>
              <a:rPr lang="tr-TR" sz="1600" dirty="0" smtClean="0"/>
              <a:t> </a:t>
            </a:r>
            <a:r>
              <a:rPr lang="tr-TR" sz="1600" dirty="0" err="1" smtClean="0"/>
              <a:t>with</a:t>
            </a:r>
            <a:r>
              <a:rPr lang="tr-TR" sz="1600" dirty="0" smtClean="0"/>
              <a:t> r</a:t>
            </a:r>
            <a:r>
              <a:rPr lang="en-GB" sz="1600" dirty="0" smtClean="0"/>
              <a:t>educe</a:t>
            </a:r>
            <a:r>
              <a:rPr lang="tr-TR" sz="1600" dirty="0" smtClean="0"/>
              <a:t>d</a:t>
            </a:r>
            <a:r>
              <a:rPr lang="en-GB" sz="1600" dirty="0" smtClean="0"/>
              <a:t> </a:t>
            </a:r>
            <a:r>
              <a:rPr lang="en-GB" sz="1600" dirty="0"/>
              <a:t>computational </a:t>
            </a:r>
            <a:r>
              <a:rPr lang="en-GB" sz="1600" dirty="0" smtClean="0"/>
              <a:t>burden</a:t>
            </a:r>
            <a:r>
              <a:rPr lang="tr-TR" sz="1600" dirty="0" smtClean="0"/>
              <a:t> </a:t>
            </a:r>
            <a:r>
              <a:rPr lang="tr-TR" sz="1600" dirty="0" err="1" smtClean="0"/>
              <a:t>by</a:t>
            </a:r>
            <a:r>
              <a:rPr lang="tr-TR" sz="1600" dirty="0" smtClean="0"/>
              <a:t> </a:t>
            </a:r>
            <a:r>
              <a:rPr lang="tr-TR" sz="1600" dirty="0" err="1" smtClean="0"/>
              <a:t>using</a:t>
            </a:r>
            <a:r>
              <a:rPr lang="tr-TR" sz="1600" dirty="0" smtClean="0"/>
              <a:t> </a:t>
            </a:r>
            <a:r>
              <a:rPr lang="tr-TR" sz="1600" dirty="0" err="1" smtClean="0"/>
              <a:t>only</a:t>
            </a:r>
            <a:r>
              <a:rPr lang="tr-TR" sz="1600" dirty="0" smtClean="0"/>
              <a:t> </a:t>
            </a:r>
            <a:r>
              <a:rPr lang="tr-TR" sz="1600" dirty="0" err="1" smtClean="0"/>
              <a:t>necessary</a:t>
            </a:r>
            <a:r>
              <a:rPr lang="tr-TR" sz="1600" dirty="0" smtClean="0"/>
              <a:t> I/</a:t>
            </a:r>
            <a:r>
              <a:rPr lang="tr-TR" sz="1600" dirty="0" err="1" smtClean="0"/>
              <a:t>O’s</a:t>
            </a:r>
            <a:endParaRPr lang="en-GB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91" y="-111484"/>
            <a:ext cx="7380894" cy="699148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Simulation</a:t>
            </a:r>
            <a:r>
              <a:rPr lang="tr-TR" sz="3200" dirty="0" smtClean="0"/>
              <a:t> Tools</a:t>
            </a:r>
            <a:endParaRPr lang="en-US" sz="3200" dirty="0"/>
          </a:p>
        </p:txBody>
      </p:sp>
      <p:sp>
        <p:nvSpPr>
          <p:cNvPr id="5" name="Dikdörtgen 4"/>
          <p:cNvSpPr/>
          <p:nvPr/>
        </p:nvSpPr>
        <p:spPr>
          <a:xfrm>
            <a:off x="6549390" y="4597578"/>
            <a:ext cx="22108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I/O: </a:t>
            </a:r>
            <a:r>
              <a:rPr lang="tr-TR" sz="900" dirty="0" err="1" smtClean="0"/>
              <a:t>Input</a:t>
            </a:r>
            <a:r>
              <a:rPr lang="tr-TR" sz="900" dirty="0" smtClean="0"/>
              <a:t>/</a:t>
            </a:r>
            <a:r>
              <a:rPr lang="tr-TR" sz="900" dirty="0" err="1" smtClean="0"/>
              <a:t>Output</a:t>
            </a:r>
            <a:endParaRPr lang="tr-TR" sz="900" dirty="0" smtClean="0"/>
          </a:p>
          <a:p>
            <a:r>
              <a:rPr lang="tr-TR" sz="900" dirty="0" smtClean="0"/>
              <a:t>FMU: </a:t>
            </a:r>
            <a:r>
              <a:rPr lang="tr-TR" sz="900" dirty="0" err="1" smtClean="0"/>
              <a:t>Functional</a:t>
            </a:r>
            <a:r>
              <a:rPr lang="tr-TR" sz="900" dirty="0" smtClean="0"/>
              <a:t> </a:t>
            </a:r>
            <a:r>
              <a:rPr lang="tr-TR" sz="900" dirty="0" err="1" smtClean="0"/>
              <a:t>Mock-up</a:t>
            </a:r>
            <a:r>
              <a:rPr lang="tr-TR" sz="900" dirty="0" smtClean="0"/>
              <a:t> </a:t>
            </a:r>
            <a:r>
              <a:rPr lang="tr-TR" sz="900" dirty="0" err="1" smtClean="0"/>
              <a:t>Unit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3010031" y="4427815"/>
            <a:ext cx="4270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900" dirty="0" err="1" smtClean="0"/>
              <a:t>Co-simulation</a:t>
            </a:r>
            <a:r>
              <a:rPr lang="tr-TR" sz="900" dirty="0" smtClean="0"/>
              <a:t> step </a:t>
            </a:r>
            <a:r>
              <a:rPr lang="tr-TR" sz="900" dirty="0" err="1" smtClean="0"/>
              <a:t>and</a:t>
            </a:r>
            <a:r>
              <a:rPr lang="tr-TR" sz="900" dirty="0" smtClean="0"/>
              <a:t> </a:t>
            </a:r>
            <a:r>
              <a:rPr lang="tr-TR" sz="900" dirty="0" err="1" smtClean="0"/>
              <a:t>exchange</a:t>
            </a:r>
            <a:r>
              <a:rPr lang="tr-TR" sz="900" dirty="0" smtClean="0"/>
              <a:t> time</a:t>
            </a:r>
            <a:endParaRPr lang="en-GB" sz="900" dirty="0"/>
          </a:p>
        </p:txBody>
      </p:sp>
      <p:pic>
        <p:nvPicPr>
          <p:cNvPr id="8" name="Picture 2" descr="C:\Users\Caner\Desktop\co-sim time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322" y="2783114"/>
            <a:ext cx="3772374" cy="144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7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316" y="-151131"/>
            <a:ext cx="7106464" cy="857250"/>
          </a:xfrm>
        </p:spPr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00436" y="533399"/>
            <a:ext cx="738089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000" b="1" dirty="0" err="1" smtClean="0"/>
              <a:t>Introduction</a:t>
            </a:r>
            <a:endParaRPr lang="tr-TR" sz="2000" b="1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Research Problem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Flexibility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Research </a:t>
            </a:r>
            <a:r>
              <a:rPr lang="en-GB" dirty="0" smtClean="0"/>
              <a:t>Questions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b="1" dirty="0" err="1" smtClean="0"/>
              <a:t>Methodology</a:t>
            </a:r>
            <a:endParaRPr lang="tr-TR" sz="2000" b="1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smtClean="0"/>
              <a:t>Multi-</a:t>
            </a:r>
            <a:r>
              <a:rPr lang="tr-TR" dirty="0" err="1" smtClean="0"/>
              <a:t>Energy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Design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Energy</a:t>
            </a:r>
            <a:r>
              <a:rPr lang="tr-TR" dirty="0" smtClean="0"/>
              <a:t> </a:t>
            </a:r>
            <a:r>
              <a:rPr lang="tr-TR" dirty="0" err="1" smtClean="0"/>
              <a:t>Demand</a:t>
            </a:r>
            <a:r>
              <a:rPr lang="tr-TR" dirty="0" smtClean="0"/>
              <a:t> </a:t>
            </a:r>
            <a:r>
              <a:rPr lang="tr-TR" dirty="0" err="1" smtClean="0"/>
              <a:t>Profiles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b="1" dirty="0" err="1" smtClean="0"/>
              <a:t>Modelling</a:t>
            </a:r>
            <a:r>
              <a:rPr lang="tr-TR" sz="2000" b="1" dirty="0" smtClean="0"/>
              <a:t> &amp; Analysis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smtClean="0"/>
              <a:t>PEM </a:t>
            </a:r>
            <a:r>
              <a:rPr lang="tr-TR" dirty="0" err="1" smtClean="0"/>
              <a:t>Electrolyser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Electric</a:t>
            </a:r>
            <a:r>
              <a:rPr lang="tr-TR" dirty="0" smtClean="0"/>
              <a:t> </a:t>
            </a:r>
            <a:r>
              <a:rPr lang="tr-TR" dirty="0" err="1" smtClean="0"/>
              <a:t>Heat</a:t>
            </a:r>
            <a:r>
              <a:rPr lang="tr-TR" dirty="0" smtClean="0"/>
              <a:t> </a:t>
            </a:r>
            <a:r>
              <a:rPr lang="tr-TR" dirty="0" err="1" smtClean="0"/>
              <a:t>Pump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Power</a:t>
            </a:r>
            <a:r>
              <a:rPr lang="tr-TR" dirty="0" smtClean="0"/>
              <a:t>-</a:t>
            </a:r>
            <a:r>
              <a:rPr lang="tr-TR" dirty="0" err="1" smtClean="0"/>
              <a:t>to</a:t>
            </a:r>
            <a:r>
              <a:rPr lang="tr-TR" dirty="0" smtClean="0"/>
              <a:t>-X </a:t>
            </a:r>
            <a:r>
              <a:rPr lang="tr-TR" dirty="0" err="1" smtClean="0"/>
              <a:t>Models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smtClean="0"/>
              <a:t>Analysis (</a:t>
            </a:r>
            <a:r>
              <a:rPr lang="tr-TR" dirty="0" err="1" smtClean="0"/>
              <a:t>Scenarios</a:t>
            </a:r>
            <a:r>
              <a:rPr lang="tr-TR" dirty="0" smtClean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/>
              <a:t>Adjustable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Level </a:t>
            </a:r>
            <a:r>
              <a:rPr lang="tr-TR" dirty="0" smtClean="0"/>
              <a:t>Controller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Co-simulation</a:t>
            </a:r>
            <a:r>
              <a:rPr lang="tr-TR" dirty="0" smtClean="0"/>
              <a:t> </a:t>
            </a:r>
            <a:r>
              <a:rPr lang="tr-TR" dirty="0" err="1" smtClean="0"/>
              <a:t>Setup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b="1" dirty="0" err="1" smtClean="0"/>
              <a:t>Results</a:t>
            </a:r>
            <a:endParaRPr lang="tr-T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52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Caner\Downloads\flexibledemandofmes2\flexibledemandofmes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50" y="1220978"/>
            <a:ext cx="7248001" cy="30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0226" y="10907"/>
            <a:ext cx="7106464" cy="519445"/>
          </a:xfrm>
        </p:spPr>
        <p:txBody>
          <a:bodyPr>
            <a:normAutofit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- MES Analysis</a:t>
            </a:r>
            <a:endParaRPr lang="en-GB" sz="2800" dirty="0"/>
          </a:p>
        </p:txBody>
      </p:sp>
      <p:cxnSp>
        <p:nvCxnSpPr>
          <p:cNvPr id="14" name="Düz Ok Bağlayıcısı 13"/>
          <p:cNvCxnSpPr/>
          <p:nvPr/>
        </p:nvCxnSpPr>
        <p:spPr>
          <a:xfrm>
            <a:off x="2578608" y="4285488"/>
            <a:ext cx="7193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>
            <a:off x="4736592" y="4285488"/>
            <a:ext cx="1438656" cy="0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>
            <a:off x="3297936" y="4285488"/>
            <a:ext cx="1438656" cy="0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6175248" y="4285488"/>
            <a:ext cx="1438656" cy="0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>
            <a:off x="7613904" y="4285488"/>
            <a:ext cx="7193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0226" y="1587"/>
            <a:ext cx="7106464" cy="294628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– </a:t>
            </a:r>
            <a:r>
              <a:rPr lang="tr-TR" sz="2800" dirty="0" err="1" smtClean="0"/>
              <a:t>PtX</a:t>
            </a:r>
            <a:r>
              <a:rPr lang="tr-TR" sz="2800" dirty="0" smtClean="0"/>
              <a:t> Analysis</a:t>
            </a:r>
            <a:endParaRPr lang="en-GB" sz="2800" dirty="0"/>
          </a:p>
        </p:txBody>
      </p:sp>
      <p:pic>
        <p:nvPicPr>
          <p:cNvPr id="1026" name="Picture 2" descr="C:\Users\Caner\Desktop\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21" y="368017"/>
            <a:ext cx="7146756" cy="477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1449421" y="357972"/>
            <a:ext cx="126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rgbClr val="FF0000"/>
                </a:solidFill>
              </a:rPr>
              <a:t>Max</a:t>
            </a:r>
            <a:r>
              <a:rPr lang="tr-TR" sz="1400" b="1" dirty="0" smtClean="0">
                <a:solidFill>
                  <a:srgbClr val="FF0000"/>
                </a:solidFill>
              </a:rPr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∆</a:t>
            </a:r>
            <a:r>
              <a:rPr lang="tr-TR" sz="1400" b="1" dirty="0" smtClean="0">
                <a:solidFill>
                  <a:srgbClr val="FF0000"/>
                </a:solidFill>
              </a:rPr>
              <a:t>T = 13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5022799" y="2755757"/>
            <a:ext cx="2529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err="1" smtClean="0">
                <a:solidFill>
                  <a:srgbClr val="FF0000"/>
                </a:solidFill>
              </a:rPr>
              <a:t>Max</a:t>
            </a:r>
            <a:r>
              <a:rPr lang="tr-TR" sz="1100" b="1" dirty="0" smtClean="0">
                <a:solidFill>
                  <a:srgbClr val="FF0000"/>
                </a:solidFill>
              </a:rPr>
              <a:t> </a:t>
            </a:r>
            <a:r>
              <a:rPr lang="en-GB" sz="1100" b="1" dirty="0" smtClean="0">
                <a:solidFill>
                  <a:srgbClr val="FF0000"/>
                </a:solidFill>
              </a:rPr>
              <a:t>∆</a:t>
            </a:r>
            <a:r>
              <a:rPr lang="tr-TR" sz="1100" b="1" dirty="0" smtClean="0">
                <a:solidFill>
                  <a:srgbClr val="FF0000"/>
                </a:solidFill>
              </a:rPr>
              <a:t>COP</a:t>
            </a:r>
            <a:r>
              <a:rPr lang="tr-TR" sz="1100" b="1" baseline="-25000" dirty="0" smtClean="0">
                <a:solidFill>
                  <a:srgbClr val="FF0000"/>
                </a:solidFill>
              </a:rPr>
              <a:t>AB</a:t>
            </a:r>
            <a:r>
              <a:rPr lang="tr-TR" sz="1100" b="1" dirty="0" smtClean="0">
                <a:solidFill>
                  <a:srgbClr val="FF0000"/>
                </a:solidFill>
              </a:rPr>
              <a:t> = 1.4</a:t>
            </a:r>
          </a:p>
          <a:p>
            <a:r>
              <a:rPr lang="tr-TR" sz="1100" b="1" dirty="0" err="1">
                <a:solidFill>
                  <a:srgbClr val="FF0000"/>
                </a:solidFill>
              </a:rPr>
              <a:t>Max</a:t>
            </a:r>
            <a:r>
              <a:rPr lang="tr-TR" sz="1100" b="1" dirty="0">
                <a:solidFill>
                  <a:srgbClr val="FF0000"/>
                </a:solidFill>
              </a:rPr>
              <a:t> </a:t>
            </a:r>
            <a:r>
              <a:rPr lang="en-GB" sz="1100" b="1" dirty="0">
                <a:solidFill>
                  <a:srgbClr val="FF0000"/>
                </a:solidFill>
              </a:rPr>
              <a:t>∆</a:t>
            </a:r>
            <a:r>
              <a:rPr lang="tr-TR" sz="1100" b="1" dirty="0">
                <a:solidFill>
                  <a:srgbClr val="FF0000"/>
                </a:solidFill>
              </a:rPr>
              <a:t>COP</a:t>
            </a:r>
            <a:r>
              <a:rPr lang="tr-TR" sz="1100" b="1" baseline="-25000" dirty="0">
                <a:solidFill>
                  <a:srgbClr val="FF0000"/>
                </a:solidFill>
              </a:rPr>
              <a:t>BC</a:t>
            </a:r>
            <a:r>
              <a:rPr lang="tr-TR" sz="1100" b="1" dirty="0">
                <a:solidFill>
                  <a:srgbClr val="FF0000"/>
                </a:solidFill>
              </a:rPr>
              <a:t> = </a:t>
            </a:r>
            <a:r>
              <a:rPr lang="tr-TR" sz="1100" b="1" dirty="0" smtClean="0">
                <a:solidFill>
                  <a:srgbClr val="FF0000"/>
                </a:solidFill>
              </a:rPr>
              <a:t>3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449421" y="2755758"/>
            <a:ext cx="1590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rgbClr val="FF0000"/>
                </a:solidFill>
              </a:rPr>
              <a:t>Max</a:t>
            </a:r>
            <a:r>
              <a:rPr lang="tr-TR" sz="1400" b="1" dirty="0" smtClean="0">
                <a:solidFill>
                  <a:srgbClr val="FF0000"/>
                </a:solidFill>
              </a:rPr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∆</a:t>
            </a:r>
            <a:r>
              <a:rPr lang="tr-TR"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η</a:t>
            </a:r>
            <a:r>
              <a:rPr lang="tr-TR" sz="1400" b="1" dirty="0" smtClean="0">
                <a:solidFill>
                  <a:srgbClr val="FF0000"/>
                </a:solidFill>
              </a:rPr>
              <a:t> = 0.6%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5013211" y="368017"/>
            <a:ext cx="126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rgbClr val="FF0000"/>
                </a:solidFill>
              </a:rPr>
              <a:t>Max</a:t>
            </a:r>
            <a:r>
              <a:rPr lang="tr-TR" sz="1400" b="1" dirty="0" smtClean="0">
                <a:solidFill>
                  <a:srgbClr val="FF0000"/>
                </a:solidFill>
              </a:rPr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∆</a:t>
            </a:r>
            <a:r>
              <a:rPr lang="tr-TR" sz="1400" b="1" dirty="0" smtClean="0">
                <a:solidFill>
                  <a:srgbClr val="FF0000"/>
                </a:solidFill>
              </a:rPr>
              <a:t>T = 7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0226" y="0"/>
            <a:ext cx="7106464" cy="510301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– </a:t>
            </a:r>
            <a:r>
              <a:rPr lang="tr-TR" sz="2800" dirty="0" err="1" smtClean="0"/>
              <a:t>PtX</a:t>
            </a:r>
            <a:r>
              <a:rPr lang="tr-TR" sz="2800" dirty="0" smtClean="0"/>
              <a:t> Analysis</a:t>
            </a:r>
            <a:endParaRPr lang="en-GB" sz="28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1706842" y="984703"/>
            <a:ext cx="233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rgbClr val="FF0000"/>
                </a:solidFill>
              </a:rPr>
              <a:t>Max</a:t>
            </a:r>
            <a:r>
              <a:rPr lang="tr-TR" sz="1400" b="1" dirty="0" smtClean="0">
                <a:solidFill>
                  <a:srgbClr val="FF0000"/>
                </a:solidFill>
              </a:rPr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∆</a:t>
            </a:r>
            <a:r>
              <a:rPr lang="tr-TR" sz="1400" b="1" dirty="0">
                <a:solidFill>
                  <a:srgbClr val="FF0000"/>
                </a:solidFill>
              </a:rPr>
              <a:t>P</a:t>
            </a:r>
            <a:r>
              <a:rPr lang="tr-TR" sz="1400" b="1" dirty="0" smtClean="0">
                <a:solidFill>
                  <a:srgbClr val="FF0000"/>
                </a:solidFill>
              </a:rPr>
              <a:t> = 0.4 MW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5055297" y="907758"/>
            <a:ext cx="174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>
                <a:solidFill>
                  <a:srgbClr val="FF0000"/>
                </a:solidFill>
              </a:rPr>
              <a:t>Max</a:t>
            </a:r>
            <a:r>
              <a:rPr lang="tr-TR" sz="1200" b="1" dirty="0" smtClean="0">
                <a:solidFill>
                  <a:srgbClr val="FF0000"/>
                </a:solidFill>
              </a:rPr>
              <a:t> </a:t>
            </a:r>
            <a:r>
              <a:rPr lang="en-GB" sz="1200" b="1" dirty="0" smtClean="0">
                <a:solidFill>
                  <a:srgbClr val="FF0000"/>
                </a:solidFill>
              </a:rPr>
              <a:t>∆</a:t>
            </a:r>
            <a:r>
              <a:rPr lang="tr-TR" sz="1200" b="1" dirty="0" smtClean="0">
                <a:solidFill>
                  <a:srgbClr val="FF0000"/>
                </a:solidFill>
              </a:rPr>
              <a:t>P</a:t>
            </a:r>
            <a:r>
              <a:rPr lang="tr-TR" sz="1200" b="1" baseline="-25000" dirty="0" smtClean="0">
                <a:solidFill>
                  <a:srgbClr val="FF0000"/>
                </a:solidFill>
              </a:rPr>
              <a:t>AB</a:t>
            </a:r>
            <a:r>
              <a:rPr lang="tr-TR" sz="1200" b="1" dirty="0" smtClean="0">
                <a:solidFill>
                  <a:srgbClr val="FF0000"/>
                </a:solidFill>
              </a:rPr>
              <a:t> = 1.4 MW</a:t>
            </a:r>
          </a:p>
          <a:p>
            <a:r>
              <a:rPr lang="tr-TR" sz="1200" b="1" dirty="0" err="1">
                <a:solidFill>
                  <a:srgbClr val="FF0000"/>
                </a:solidFill>
              </a:rPr>
              <a:t>Max</a:t>
            </a:r>
            <a:r>
              <a:rPr lang="tr-TR" sz="1200" b="1" dirty="0">
                <a:solidFill>
                  <a:srgbClr val="FF0000"/>
                </a:solidFill>
              </a:rPr>
              <a:t> </a:t>
            </a:r>
            <a:r>
              <a:rPr lang="en-GB" sz="1200" b="1" dirty="0">
                <a:solidFill>
                  <a:srgbClr val="FF0000"/>
                </a:solidFill>
              </a:rPr>
              <a:t>∆</a:t>
            </a:r>
            <a:r>
              <a:rPr lang="tr-TR" sz="1200" b="1" dirty="0">
                <a:solidFill>
                  <a:srgbClr val="FF0000"/>
                </a:solidFill>
              </a:rPr>
              <a:t>P</a:t>
            </a:r>
            <a:r>
              <a:rPr lang="tr-TR" sz="1200" b="1" baseline="-25000" dirty="0">
                <a:solidFill>
                  <a:srgbClr val="FF0000"/>
                </a:solidFill>
              </a:rPr>
              <a:t>BC</a:t>
            </a:r>
            <a:r>
              <a:rPr lang="tr-TR" sz="1200" b="1" dirty="0">
                <a:solidFill>
                  <a:srgbClr val="FF0000"/>
                </a:solidFill>
              </a:rPr>
              <a:t> = </a:t>
            </a:r>
            <a:r>
              <a:rPr lang="tr-TR" sz="1200" b="1" dirty="0" smtClean="0">
                <a:solidFill>
                  <a:srgbClr val="FF0000"/>
                </a:solidFill>
              </a:rPr>
              <a:t>5 MW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C:\Users\Caner\Desktop\Multi-Energy-Systems-Thesis-Project\Figures\Python Figures\Pload_pt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4" y="1371600"/>
            <a:ext cx="4460966" cy="22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aner\Desktop\Multi-Energy-Systems-Thesis-Project\Figures\Python Figures\Pload_p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80" y="1371600"/>
            <a:ext cx="4460965" cy="22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0226" y="0"/>
            <a:ext cx="7106464" cy="510301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– </a:t>
            </a:r>
            <a:r>
              <a:rPr lang="tr-TR" sz="2800" dirty="0" err="1" smtClean="0"/>
              <a:t>Power</a:t>
            </a:r>
            <a:r>
              <a:rPr lang="tr-TR" sz="2800" dirty="0" smtClean="0"/>
              <a:t> </a:t>
            </a:r>
            <a:r>
              <a:rPr lang="tr-TR" sz="2800" dirty="0" err="1"/>
              <a:t>S</a:t>
            </a:r>
            <a:r>
              <a:rPr lang="tr-TR" sz="2800" dirty="0" err="1" smtClean="0"/>
              <a:t>ystem</a:t>
            </a:r>
            <a:r>
              <a:rPr lang="tr-TR" sz="2800" dirty="0" smtClean="0"/>
              <a:t> Analysis, Case 1</a:t>
            </a:r>
            <a:endParaRPr lang="en-GB" sz="2800" dirty="0"/>
          </a:p>
        </p:txBody>
      </p:sp>
      <p:pic>
        <p:nvPicPr>
          <p:cNvPr id="1026" name="Picture 2" descr="C:\Users\Caner\Desktop\Multi-Energy-Systems-Thesis-Project\Figures\Python Figures\hydrogen_produ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98" y="2494595"/>
            <a:ext cx="4336098" cy="216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ner\Desktop\Multi-Energy-Systems-Thesis-Project\Figures\Python Figures\heat_produ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" y="2475943"/>
            <a:ext cx="4313556" cy="21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aner\Desktop\Multi-Energy-Systems-Thesis-Project\Figures\Python Figures\flexible_dema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418860"/>
            <a:ext cx="4323611" cy="21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etin kutusu 12"/>
          <p:cNvSpPr txBox="1"/>
          <p:nvPr/>
        </p:nvSpPr>
        <p:spPr>
          <a:xfrm>
            <a:off x="6549836" y="902772"/>
            <a:ext cx="233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>
                <a:solidFill>
                  <a:srgbClr val="FF0000"/>
                </a:solidFill>
              </a:rPr>
              <a:t>Max</a:t>
            </a:r>
            <a:r>
              <a:rPr lang="tr-TR" sz="1400" b="1" dirty="0" smtClean="0">
                <a:solidFill>
                  <a:srgbClr val="FF0000"/>
                </a:solidFill>
              </a:rPr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∆</a:t>
            </a:r>
            <a:r>
              <a:rPr lang="tr-TR" sz="1400" b="1" dirty="0" err="1" smtClean="0">
                <a:solidFill>
                  <a:srgbClr val="FF0000"/>
                </a:solidFill>
              </a:rPr>
              <a:t>P</a:t>
            </a:r>
            <a:r>
              <a:rPr lang="tr-TR" sz="1400" b="1" baseline="-25000" dirty="0" err="1" smtClean="0">
                <a:solidFill>
                  <a:srgbClr val="FF0000"/>
                </a:solidFill>
              </a:rPr>
              <a:t>base-pth</a:t>
            </a:r>
            <a:r>
              <a:rPr lang="tr-TR" sz="1400" b="1" dirty="0" smtClean="0">
                <a:solidFill>
                  <a:srgbClr val="FF0000"/>
                </a:solidFill>
              </a:rPr>
              <a:t> = 10 MW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6491054" y="594995"/>
            <a:ext cx="233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FF0000"/>
                </a:solidFill>
              </a:rPr>
              <a:t> </a:t>
            </a:r>
            <a:r>
              <a:rPr lang="tr-TR" sz="1400" b="1" dirty="0" err="1" smtClean="0">
                <a:solidFill>
                  <a:srgbClr val="FF0000"/>
                </a:solidFill>
              </a:rPr>
              <a:t>Max</a:t>
            </a:r>
            <a:r>
              <a:rPr lang="tr-TR" sz="1400" b="1" dirty="0" smtClean="0">
                <a:solidFill>
                  <a:srgbClr val="FF0000"/>
                </a:solidFill>
              </a:rPr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∆</a:t>
            </a:r>
            <a:r>
              <a:rPr lang="tr-TR" sz="1400" b="1" dirty="0" err="1" smtClean="0">
                <a:solidFill>
                  <a:srgbClr val="FF0000"/>
                </a:solidFill>
              </a:rPr>
              <a:t>P</a:t>
            </a:r>
            <a:r>
              <a:rPr lang="tr-TR" sz="1400" b="1" baseline="-25000" dirty="0" err="1" smtClean="0">
                <a:solidFill>
                  <a:srgbClr val="FF0000"/>
                </a:solidFill>
              </a:rPr>
              <a:t>base-ptg</a:t>
            </a:r>
            <a:r>
              <a:rPr lang="tr-TR" sz="1400" b="1" dirty="0" smtClean="0">
                <a:solidFill>
                  <a:srgbClr val="FF0000"/>
                </a:solidFill>
              </a:rPr>
              <a:t> = </a:t>
            </a:r>
            <a:r>
              <a:rPr lang="tr-TR" sz="1400" b="1" dirty="0">
                <a:solidFill>
                  <a:srgbClr val="FF0000"/>
                </a:solidFill>
              </a:rPr>
              <a:t>2</a:t>
            </a:r>
            <a:r>
              <a:rPr lang="tr-TR" sz="1400" b="1" dirty="0" smtClean="0">
                <a:solidFill>
                  <a:srgbClr val="FF0000"/>
                </a:solidFill>
              </a:rPr>
              <a:t> MW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6238535" y="4632721"/>
            <a:ext cx="2375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err="1">
                <a:solidFill>
                  <a:srgbClr val="FF0000"/>
                </a:solidFill>
              </a:rPr>
              <a:t>Max</a:t>
            </a:r>
            <a:r>
              <a:rPr lang="tr-TR" sz="1400" b="1" dirty="0">
                <a:solidFill>
                  <a:srgbClr val="FF0000"/>
                </a:solidFill>
              </a:rPr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∆</a:t>
            </a:r>
            <a:r>
              <a:rPr lang="tr-TR" sz="1400" b="1" dirty="0" smtClean="0">
                <a:solidFill>
                  <a:srgbClr val="FF0000"/>
                </a:solidFill>
              </a:rPr>
              <a:t>H</a:t>
            </a:r>
            <a:r>
              <a:rPr lang="tr-TR" sz="1400" b="1" baseline="-25000" dirty="0" smtClean="0">
                <a:solidFill>
                  <a:srgbClr val="FF0000"/>
                </a:solidFill>
              </a:rPr>
              <a:t>2</a:t>
            </a:r>
            <a:r>
              <a:rPr lang="tr-TR" sz="1400" b="1" dirty="0" smtClean="0">
                <a:solidFill>
                  <a:srgbClr val="FF0000"/>
                </a:solidFill>
              </a:rPr>
              <a:t> </a:t>
            </a:r>
            <a:r>
              <a:rPr lang="tr-TR" sz="1400" b="1" dirty="0">
                <a:solidFill>
                  <a:srgbClr val="FF0000"/>
                </a:solidFill>
              </a:rPr>
              <a:t>= 0.032m3/s </a:t>
            </a:r>
            <a:r>
              <a:rPr lang="tr-TR" sz="1400" b="1" dirty="0" smtClean="0">
                <a:solidFill>
                  <a:srgbClr val="FF0000"/>
                </a:solidFill>
              </a:rPr>
              <a:t>m</a:t>
            </a:r>
            <a:r>
              <a:rPr lang="tr-TR" sz="1400" b="1" baseline="-25000" dirty="0" smtClean="0">
                <a:solidFill>
                  <a:srgbClr val="FF0000"/>
                </a:solidFill>
              </a:rPr>
              <a:t>3</a:t>
            </a:r>
            <a:r>
              <a:rPr lang="tr-TR" sz="1400" b="1" dirty="0" smtClean="0">
                <a:solidFill>
                  <a:srgbClr val="FF0000"/>
                </a:solidFill>
              </a:rPr>
              <a:t>/s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561455" y="4517204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err="1">
                <a:solidFill>
                  <a:srgbClr val="FF0000"/>
                </a:solidFill>
              </a:rPr>
              <a:t>Max</a:t>
            </a:r>
            <a:r>
              <a:rPr lang="tr-TR" sz="1400" b="1" dirty="0">
                <a:solidFill>
                  <a:srgbClr val="FF0000"/>
                </a:solidFill>
              </a:rPr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∆</a:t>
            </a:r>
            <a:r>
              <a:rPr lang="tr-TR" sz="1400" b="1" dirty="0" smtClean="0">
                <a:solidFill>
                  <a:srgbClr val="FF0000"/>
                </a:solidFill>
              </a:rPr>
              <a:t>Q</a:t>
            </a:r>
            <a:r>
              <a:rPr lang="tr-TR" sz="1400" b="1" baseline="-25000" dirty="0" smtClean="0">
                <a:solidFill>
                  <a:srgbClr val="FF0000"/>
                </a:solidFill>
              </a:rPr>
              <a:t>A-B</a:t>
            </a:r>
            <a:r>
              <a:rPr lang="tr-TR" sz="1400" b="1" dirty="0" smtClean="0">
                <a:solidFill>
                  <a:srgbClr val="FF0000"/>
                </a:solidFill>
              </a:rPr>
              <a:t> </a:t>
            </a:r>
            <a:r>
              <a:rPr lang="tr-TR" sz="1400" b="1" dirty="0">
                <a:solidFill>
                  <a:srgbClr val="FF0000"/>
                </a:solidFill>
              </a:rPr>
              <a:t>= </a:t>
            </a:r>
            <a:r>
              <a:rPr lang="tr-TR" sz="1400" b="1" dirty="0" smtClean="0">
                <a:solidFill>
                  <a:srgbClr val="FF0000"/>
                </a:solidFill>
              </a:rPr>
              <a:t>0.20 m</a:t>
            </a:r>
            <a:r>
              <a:rPr lang="tr-TR" sz="1400" b="1" baseline="-25000" dirty="0" smtClean="0">
                <a:solidFill>
                  <a:srgbClr val="FF0000"/>
                </a:solidFill>
              </a:rPr>
              <a:t>3</a:t>
            </a:r>
            <a:r>
              <a:rPr lang="tr-TR" sz="1400" b="1" dirty="0" smtClean="0">
                <a:solidFill>
                  <a:srgbClr val="FF0000"/>
                </a:solidFill>
              </a:rPr>
              <a:t>/s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1561456" y="4834626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err="1">
                <a:solidFill>
                  <a:srgbClr val="FF0000"/>
                </a:solidFill>
              </a:rPr>
              <a:t>Max</a:t>
            </a:r>
            <a:r>
              <a:rPr lang="tr-TR" sz="1400" b="1" dirty="0">
                <a:solidFill>
                  <a:srgbClr val="FF0000"/>
                </a:solidFill>
              </a:rPr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∆</a:t>
            </a:r>
            <a:r>
              <a:rPr lang="tr-TR" sz="1400" b="1" dirty="0" smtClean="0">
                <a:solidFill>
                  <a:srgbClr val="FF0000"/>
                </a:solidFill>
              </a:rPr>
              <a:t>Q</a:t>
            </a:r>
            <a:r>
              <a:rPr lang="tr-TR" sz="1400" b="1" baseline="-25000" dirty="0" smtClean="0">
                <a:solidFill>
                  <a:srgbClr val="FF0000"/>
                </a:solidFill>
              </a:rPr>
              <a:t>B-C</a:t>
            </a:r>
            <a:r>
              <a:rPr lang="tr-TR" sz="1400" b="1" dirty="0" smtClean="0">
                <a:solidFill>
                  <a:srgbClr val="FF0000"/>
                </a:solidFill>
              </a:rPr>
              <a:t> </a:t>
            </a:r>
            <a:r>
              <a:rPr lang="tr-TR" sz="1400" b="1" dirty="0">
                <a:solidFill>
                  <a:srgbClr val="FF0000"/>
                </a:solidFill>
              </a:rPr>
              <a:t>= </a:t>
            </a:r>
            <a:r>
              <a:rPr lang="tr-TR" sz="1400" b="1" dirty="0" smtClean="0">
                <a:solidFill>
                  <a:srgbClr val="FF0000"/>
                </a:solidFill>
              </a:rPr>
              <a:t>0.96 m</a:t>
            </a:r>
            <a:r>
              <a:rPr lang="tr-TR" sz="1400" b="1" baseline="-25000" dirty="0" smtClean="0">
                <a:solidFill>
                  <a:srgbClr val="FF0000"/>
                </a:solidFill>
              </a:rPr>
              <a:t>3</a:t>
            </a:r>
            <a:r>
              <a:rPr lang="tr-TR" sz="1400" b="1" dirty="0" smtClean="0">
                <a:solidFill>
                  <a:srgbClr val="FF0000"/>
                </a:solidFill>
              </a:rPr>
              <a:t>/s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0226" y="0"/>
            <a:ext cx="7106464" cy="510301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– </a:t>
            </a:r>
            <a:r>
              <a:rPr lang="tr-TR" sz="2800" dirty="0" err="1" smtClean="0"/>
              <a:t>Power</a:t>
            </a:r>
            <a:r>
              <a:rPr lang="tr-TR" sz="2800" dirty="0" smtClean="0"/>
              <a:t> </a:t>
            </a:r>
            <a:r>
              <a:rPr lang="tr-TR" sz="2800" dirty="0" err="1"/>
              <a:t>S</a:t>
            </a:r>
            <a:r>
              <a:rPr lang="tr-TR" sz="2800" dirty="0" err="1" smtClean="0"/>
              <a:t>ystem</a:t>
            </a:r>
            <a:r>
              <a:rPr lang="tr-TR" sz="2800" dirty="0" smtClean="0"/>
              <a:t> Analysis, Case 2</a:t>
            </a:r>
            <a:endParaRPr lang="en-GB" sz="2800" dirty="0"/>
          </a:p>
        </p:txBody>
      </p:sp>
      <p:pic>
        <p:nvPicPr>
          <p:cNvPr id="2050" name="Picture 2" descr="C:\Users\Caner\Desktop\Multi-Energy-Systems-Thesis-Project\Figures\Python Figures\case2_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80" y="2521131"/>
            <a:ext cx="4752069" cy="237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aner\Desktop\Multi-Energy-Systems-Thesis-Project\Figures\Python Figures\co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80" y="406671"/>
            <a:ext cx="4728754" cy="236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4735284" y="1177379"/>
            <a:ext cx="326571" cy="4262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746943" y="2806336"/>
            <a:ext cx="326571" cy="313508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1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229" y="0"/>
            <a:ext cx="7090513" cy="857250"/>
          </a:xfrm>
        </p:spPr>
        <p:txBody>
          <a:bodyPr/>
          <a:lstStyle/>
          <a:p>
            <a:pPr algn="ctr"/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392" y="723838"/>
            <a:ext cx="7709976" cy="40818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200" dirty="0"/>
              <a:t>[1]	Jens </a:t>
            </a:r>
            <a:r>
              <a:rPr lang="en-GB" sz="1200" dirty="0" err="1"/>
              <a:t>Weibezahn</a:t>
            </a:r>
            <a:r>
              <a:rPr lang="en-GB" sz="1200" dirty="0"/>
              <a:t>.  Data Documentation 92:  Electricity, Heat, and Gas Sector Data for </a:t>
            </a:r>
            <a:r>
              <a:rPr lang="en-GB" sz="1200" dirty="0" err="1"/>
              <a:t>Modeling</a:t>
            </a:r>
            <a:r>
              <a:rPr lang="en-GB" sz="1200" dirty="0"/>
              <a:t> the </a:t>
            </a:r>
            <a:r>
              <a:rPr lang="en-GB" sz="1200" dirty="0" err="1" smtClean="0"/>
              <a:t>Ger</a:t>
            </a:r>
            <a:r>
              <a:rPr lang="en-GB" sz="1200" dirty="0" smtClean="0"/>
              <a:t>-</a:t>
            </a:r>
            <a:r>
              <a:rPr lang="tr-TR" sz="1200" dirty="0"/>
              <a:t>	</a:t>
            </a:r>
            <a:r>
              <a:rPr lang="en-GB" sz="1200" dirty="0" smtClean="0"/>
              <a:t>man </a:t>
            </a:r>
            <a:r>
              <a:rPr lang="en-GB" sz="1200" dirty="0" err="1"/>
              <a:t>System.DIW</a:t>
            </a:r>
            <a:r>
              <a:rPr lang="en-GB" sz="1200" dirty="0"/>
              <a:t> Berlin, 2017, (ISSN 1861-1532), 2017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US" sz="1200" dirty="0" smtClean="0"/>
              <a:t>[</a:t>
            </a:r>
            <a:r>
              <a:rPr lang="tr-TR" sz="1200" dirty="0" smtClean="0"/>
              <a:t>2</a:t>
            </a:r>
            <a:r>
              <a:rPr lang="en-US" sz="1200" dirty="0" smtClean="0"/>
              <a:t>]    </a:t>
            </a:r>
            <a:r>
              <a:rPr lang="en-US" sz="1200" dirty="0"/>
              <a:t>	</a:t>
            </a:r>
            <a:r>
              <a:rPr lang="en-GB" sz="1200" dirty="0"/>
              <a:t>Stefan </a:t>
            </a:r>
            <a:r>
              <a:rPr lang="en-GB" sz="1200" dirty="0" err="1"/>
              <a:t>Pfenninger</a:t>
            </a:r>
            <a:r>
              <a:rPr lang="en-GB" sz="1200" dirty="0"/>
              <a:t> and Iain </a:t>
            </a:r>
            <a:r>
              <a:rPr lang="en-GB" sz="1200" dirty="0" err="1"/>
              <a:t>Staffell</a:t>
            </a:r>
            <a:r>
              <a:rPr lang="en-GB" sz="1200" dirty="0"/>
              <a:t>. URL </a:t>
            </a:r>
            <a:r>
              <a:rPr lang="en-GB" sz="1200" dirty="0">
                <a:hlinkClick r:id="rId2"/>
              </a:rPr>
              <a:t>http://www.renewables.ninja</a:t>
            </a:r>
            <a:r>
              <a:rPr lang="en-GB" sz="1200" dirty="0" smtClean="0">
                <a:hlinkClick r:id="rId2"/>
              </a:rPr>
              <a:t>/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/>
          </a:p>
          <a:p>
            <a:pPr marL="0" indent="0" algn="just">
              <a:buNone/>
            </a:pPr>
            <a:r>
              <a:rPr lang="tr-TR" sz="1200" dirty="0" smtClean="0"/>
              <a:t>[3]	</a:t>
            </a:r>
            <a:r>
              <a:rPr lang="de-DE" sz="1200" dirty="0" smtClean="0"/>
              <a:t>B</a:t>
            </a:r>
            <a:r>
              <a:rPr lang="de-DE" sz="1200" dirty="0"/>
              <a:t>. Felten, J. P. </a:t>
            </a:r>
            <a:r>
              <a:rPr lang="de-DE" sz="1200" dirty="0" err="1"/>
              <a:t>Baginski</a:t>
            </a:r>
            <a:r>
              <a:rPr lang="de-DE" sz="1200" dirty="0"/>
              <a:t>, </a:t>
            </a:r>
            <a:r>
              <a:rPr lang="de-DE" sz="1200" dirty="0" err="1"/>
              <a:t>and</a:t>
            </a:r>
            <a:r>
              <a:rPr lang="de-DE" sz="1200" dirty="0"/>
              <a:t> C. Weber, “KWK-Mindest- und Maximaleinspeisung - Die </a:t>
            </a:r>
            <a:r>
              <a:rPr lang="de-DE" sz="1200" dirty="0" err="1"/>
              <a:t>Erzeu</a:t>
            </a:r>
            <a:r>
              <a:rPr lang="de-DE" sz="1200" dirty="0"/>
              <a:t>- </a:t>
            </a:r>
            <a:r>
              <a:rPr lang="de-DE" sz="1200" dirty="0" err="1"/>
              <a:t>gung</a:t>
            </a:r>
            <a:r>
              <a:rPr lang="de-DE" sz="1200" dirty="0"/>
              <a:t> von </a:t>
            </a:r>
            <a:r>
              <a:rPr lang="tr-TR" sz="1200" dirty="0" smtClean="0"/>
              <a:t>	</a:t>
            </a:r>
            <a:r>
              <a:rPr lang="de-DE" sz="1200" dirty="0" smtClean="0"/>
              <a:t>Zeitreihen </a:t>
            </a:r>
            <a:r>
              <a:rPr lang="de-DE" sz="1200" dirty="0"/>
              <a:t>für die Energiesystemmodellierung,” </a:t>
            </a:r>
            <a:r>
              <a:rPr lang="de-DE" sz="1200" dirty="0" err="1"/>
              <a:t>no</a:t>
            </a:r>
            <a:r>
              <a:rPr lang="de-DE" sz="1200" dirty="0"/>
              <a:t>. 10, 2017</a:t>
            </a:r>
            <a:r>
              <a:rPr lang="de-DE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4</a:t>
            </a:r>
            <a:r>
              <a:rPr lang="en-GB" sz="1200" dirty="0" smtClean="0"/>
              <a:t>]</a:t>
            </a:r>
            <a:r>
              <a:rPr lang="en-GB" sz="1200" dirty="0"/>
              <a:t>	A. </a:t>
            </a:r>
            <a:r>
              <a:rPr lang="en-GB" sz="1200" dirty="0" err="1"/>
              <a:t>Bloess</a:t>
            </a:r>
            <a:r>
              <a:rPr lang="en-GB" sz="1200" dirty="0"/>
              <a:t>, W. P. </a:t>
            </a:r>
            <a:r>
              <a:rPr lang="en-GB" sz="1200" dirty="0" err="1"/>
              <a:t>Schill</a:t>
            </a:r>
            <a:r>
              <a:rPr lang="en-GB" sz="1200" dirty="0"/>
              <a:t>, and A. </a:t>
            </a:r>
            <a:r>
              <a:rPr lang="en-GB" sz="1200" dirty="0" err="1"/>
              <a:t>Zerrahn</a:t>
            </a:r>
            <a:r>
              <a:rPr lang="en-GB" sz="1200" dirty="0"/>
              <a:t>, “Power-to-heat for renewable energy integration: A review of </a:t>
            </a:r>
            <a:r>
              <a:rPr lang="tr-TR" sz="1200" dirty="0" smtClean="0"/>
              <a:t>	</a:t>
            </a:r>
            <a:r>
              <a:rPr lang="en-GB" sz="1200" dirty="0" smtClean="0"/>
              <a:t>technologies</a:t>
            </a:r>
            <a:r>
              <a:rPr lang="en-GB" sz="1200" dirty="0"/>
              <a:t>, </a:t>
            </a:r>
            <a:r>
              <a:rPr lang="en-GB" sz="1200" dirty="0" err="1"/>
              <a:t>modeling</a:t>
            </a:r>
            <a:r>
              <a:rPr lang="en-GB" sz="1200" dirty="0"/>
              <a:t> approaches, and flexibility potentials,” </a:t>
            </a:r>
            <a:r>
              <a:rPr lang="en-GB" sz="1200" i="1" dirty="0"/>
              <a:t>Appl. Energy</a:t>
            </a:r>
            <a:r>
              <a:rPr lang="en-GB" sz="1200" dirty="0"/>
              <a:t>, vol. 212, no. August 2017, </a:t>
            </a:r>
            <a:r>
              <a:rPr lang="tr-TR" sz="1200" dirty="0" smtClean="0"/>
              <a:t>	</a:t>
            </a:r>
            <a:r>
              <a:rPr lang="en-GB" sz="1200" dirty="0" smtClean="0"/>
              <a:t>pp</a:t>
            </a:r>
            <a:r>
              <a:rPr lang="en-GB" sz="1200" dirty="0"/>
              <a:t>. 1611–1626, 2018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5</a:t>
            </a:r>
            <a:r>
              <a:rPr lang="en-GB" sz="1200" dirty="0" smtClean="0"/>
              <a:t>]</a:t>
            </a:r>
            <a:r>
              <a:rPr lang="en-GB" sz="1200" dirty="0"/>
              <a:t>	J. Webster and C. Bode, “Implementation of a Non-Discretized Multiphysics PEM </a:t>
            </a:r>
            <a:r>
              <a:rPr lang="en-GB" sz="1200" dirty="0" err="1"/>
              <a:t>Electrolyzer</a:t>
            </a:r>
            <a:r>
              <a:rPr lang="en-GB" sz="1200" dirty="0"/>
              <a:t> Model in </a:t>
            </a:r>
            <a:r>
              <a:rPr lang="tr-TR" sz="1200" dirty="0" smtClean="0"/>
              <a:t>	</a:t>
            </a:r>
            <a:r>
              <a:rPr lang="en-GB" sz="1200" dirty="0" err="1" smtClean="0"/>
              <a:t>Modelica</a:t>
            </a:r>
            <a:r>
              <a:rPr lang="en-GB" sz="1200" dirty="0"/>
              <a:t>,” </a:t>
            </a:r>
            <a:r>
              <a:rPr lang="en-GB" sz="1200" i="1" dirty="0"/>
              <a:t>Proc. 13th Int. Model. Conf. Regensburg, Ger. March 4–6, 2019</a:t>
            </a:r>
            <a:r>
              <a:rPr lang="en-GB" sz="1200" dirty="0"/>
              <a:t>, vol. 157, pp. 833–840, 2019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6</a:t>
            </a:r>
            <a:r>
              <a:rPr lang="en-GB" sz="1200" dirty="0" smtClean="0"/>
              <a:t>]</a:t>
            </a:r>
            <a:r>
              <a:rPr lang="en-GB" sz="1200" dirty="0"/>
              <a:t>	C. Bode and G. Schmitz, “Dynamic simulation and comparison of different configurations for a coupled </a:t>
            </a:r>
            <a:r>
              <a:rPr lang="tr-TR" sz="1200" dirty="0" smtClean="0"/>
              <a:t>	</a:t>
            </a:r>
            <a:r>
              <a:rPr lang="en-GB" sz="1200" dirty="0" smtClean="0"/>
              <a:t>energy </a:t>
            </a:r>
            <a:r>
              <a:rPr lang="en-GB" sz="1200" dirty="0"/>
              <a:t>system with 100% renewables,” </a:t>
            </a:r>
            <a:r>
              <a:rPr lang="en-GB" sz="1200" i="1" dirty="0"/>
              <a:t>Energy Procedia</a:t>
            </a:r>
            <a:r>
              <a:rPr lang="en-GB" sz="1200" dirty="0"/>
              <a:t>, vol. 155, pp. 412–430, 2018.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51980"/>
            <a:ext cx="7269764" cy="1784147"/>
          </a:xfrm>
        </p:spPr>
        <p:txBody>
          <a:bodyPr>
            <a:normAutofit/>
          </a:bodyPr>
          <a:lstStyle/>
          <a:p>
            <a:r>
              <a:rPr lang="tr-TR" sz="2000" b="1" dirty="0"/>
              <a:t>Multi </a:t>
            </a:r>
            <a:r>
              <a:rPr lang="tr-TR" sz="2000" b="1" dirty="0" err="1"/>
              <a:t>Energy</a:t>
            </a:r>
            <a:r>
              <a:rPr lang="tr-TR" sz="2000" b="1" dirty="0"/>
              <a:t> </a:t>
            </a:r>
            <a:r>
              <a:rPr lang="tr-TR" sz="2000" b="1" dirty="0" err="1" smtClean="0"/>
              <a:t>Systems</a:t>
            </a:r>
            <a:r>
              <a:rPr lang="tr-TR" sz="2000" b="1" dirty="0"/>
              <a:t>: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en-GB" sz="2000" dirty="0"/>
              <a:t>Investigating Hidden Flexibilities Provided by Power-to-X </a:t>
            </a:r>
            <a:r>
              <a:rPr lang="en-GB" sz="2000" dirty="0" smtClean="0"/>
              <a:t>Considering </a:t>
            </a:r>
            <a:r>
              <a:rPr lang="en-GB" sz="2000" dirty="0"/>
              <a:t>Grid Support Strategies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75" y="2066324"/>
            <a:ext cx="6985154" cy="2396972"/>
          </a:xfrm>
        </p:spPr>
        <p:txBody>
          <a:bodyPr>
            <a:normAutofit fontScale="92500" lnSpcReduction="20000"/>
          </a:bodyPr>
          <a:lstStyle/>
          <a:p>
            <a:r>
              <a:rPr lang="tr-TR" sz="1500" b="1" dirty="0" err="1"/>
              <a:t>MSc</a:t>
            </a:r>
            <a:r>
              <a:rPr lang="tr-TR" sz="1500" b="1" dirty="0"/>
              <a:t>: </a:t>
            </a:r>
            <a:r>
              <a:rPr lang="tr-TR" sz="1500" dirty="0"/>
              <a:t>Bekir Caner </a:t>
            </a:r>
            <a:r>
              <a:rPr lang="tr-TR" sz="1500" dirty="0" err="1"/>
              <a:t>Yagci</a:t>
            </a:r>
            <a:r>
              <a:rPr lang="tr-TR" sz="1500" dirty="0"/>
              <a:t> (4857089)</a:t>
            </a:r>
          </a:p>
          <a:p>
            <a:r>
              <a:rPr lang="tr-TR" sz="1500" b="1" dirty="0" err="1"/>
              <a:t>PhD</a:t>
            </a:r>
            <a:r>
              <a:rPr lang="tr-TR" sz="1500" b="1" dirty="0"/>
              <a:t>: </a:t>
            </a:r>
            <a:r>
              <a:rPr lang="tr-TR" sz="1500" dirty="0" err="1"/>
              <a:t>Digvijay</a:t>
            </a:r>
            <a:r>
              <a:rPr lang="tr-TR" sz="1500" dirty="0"/>
              <a:t> </a:t>
            </a:r>
            <a:r>
              <a:rPr lang="tr-TR" sz="1500" dirty="0" err="1" smtClean="0"/>
              <a:t>Gusain</a:t>
            </a:r>
            <a:endParaRPr lang="tr-TR" sz="1500" b="1" dirty="0" smtClean="0"/>
          </a:p>
          <a:p>
            <a:r>
              <a:rPr lang="tr-TR" sz="1500" b="1" dirty="0" err="1" smtClean="0"/>
              <a:t>Supervisor</a:t>
            </a:r>
            <a:r>
              <a:rPr lang="tr-TR" sz="1500" b="1" dirty="0"/>
              <a:t>: </a:t>
            </a:r>
            <a:r>
              <a:rPr lang="tr-TR" sz="1500" dirty="0" err="1"/>
              <a:t>Asst</a:t>
            </a:r>
            <a:r>
              <a:rPr lang="tr-TR" sz="1500" dirty="0"/>
              <a:t>. Prof. </a:t>
            </a:r>
            <a:r>
              <a:rPr lang="tr-TR" sz="1500" dirty="0" err="1"/>
              <a:t>Milos</a:t>
            </a:r>
            <a:r>
              <a:rPr lang="tr-TR" sz="1500" dirty="0"/>
              <a:t> </a:t>
            </a:r>
            <a:r>
              <a:rPr lang="tr-TR" sz="1500" dirty="0" err="1"/>
              <a:t>Cvetkovic</a:t>
            </a:r>
            <a:endParaRPr lang="tr-TR" sz="1500" dirty="0"/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E-mail: </a:t>
            </a:r>
            <a:r>
              <a:rPr lang="en-US" sz="1800" dirty="0">
                <a:solidFill>
                  <a:srgbClr val="0070C0"/>
                </a:solidFill>
              </a:rPr>
              <a:t>B.C.Yagci@student.tudelft.nl</a:t>
            </a:r>
            <a:endParaRPr lang="tr-TR" sz="1800" dirty="0">
              <a:solidFill>
                <a:srgbClr val="0070C0"/>
              </a:solidFill>
            </a:endParaRPr>
          </a:p>
          <a:p>
            <a:r>
              <a:rPr lang="tr-TR" sz="1800" dirty="0" err="1"/>
              <a:t>Version</a:t>
            </a:r>
            <a:r>
              <a:rPr lang="tr-TR" sz="1800" dirty="0"/>
              <a:t> Control: </a:t>
            </a:r>
            <a:r>
              <a:rPr lang="tr-TR" sz="1800" dirty="0">
                <a:solidFill>
                  <a:srgbClr val="0070C0"/>
                </a:solidFill>
              </a:rPr>
              <a:t>https://github.com/caneryagci/Multi-Energy-Systems-Thesis-Project.git</a:t>
            </a:r>
          </a:p>
        </p:txBody>
      </p:sp>
    </p:spTree>
    <p:extLst>
      <p:ext uri="{BB962C8B-B14F-4D97-AF65-F5344CB8AC3E}">
        <p14:creationId xmlns:p14="http://schemas.microsoft.com/office/powerpoint/2010/main" val="19823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70FDB-9FF9-40F9-9D37-AA5EDF30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412" y="-89952"/>
            <a:ext cx="7591928" cy="713932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Introduction</a:t>
            </a:r>
            <a:r>
              <a:rPr lang="tr-TR" sz="3200" dirty="0" smtClean="0"/>
              <a:t> - </a:t>
            </a:r>
            <a:r>
              <a:rPr lang="tr-TR" sz="3200" dirty="0" err="1" smtClean="0"/>
              <a:t>Research</a:t>
            </a:r>
            <a:r>
              <a:rPr lang="tr-TR" sz="3200" dirty="0" smtClean="0"/>
              <a:t> Problem</a:t>
            </a:r>
            <a:endParaRPr lang="en-US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81826" y="470091"/>
            <a:ext cx="7255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Variable</a:t>
            </a:r>
            <a:r>
              <a:rPr lang="en-GB" sz="1400" dirty="0" smtClean="0"/>
              <a:t> </a:t>
            </a:r>
            <a:r>
              <a:rPr lang="en-GB" sz="1400" dirty="0"/>
              <a:t>nature of </a:t>
            </a:r>
            <a:r>
              <a:rPr lang="tr-TR" sz="1400" dirty="0" err="1" smtClean="0"/>
              <a:t>renewable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sources</a:t>
            </a:r>
            <a:r>
              <a:rPr lang="en-GB" sz="1400" dirty="0" smtClean="0"/>
              <a:t> introduce</a:t>
            </a:r>
            <a:r>
              <a:rPr lang="tr-TR" sz="1400" dirty="0" smtClean="0"/>
              <a:t>s</a:t>
            </a:r>
            <a:r>
              <a:rPr lang="en-GB" sz="1400" dirty="0" smtClean="0"/>
              <a:t> </a:t>
            </a:r>
            <a:r>
              <a:rPr lang="en-GB" sz="1400" dirty="0"/>
              <a:t>a great challenge for grid operator to balance the electricity supply and </a:t>
            </a:r>
            <a:r>
              <a:rPr lang="en-GB" sz="1400" dirty="0" smtClean="0"/>
              <a:t>demand</a:t>
            </a: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Replacing </a:t>
            </a:r>
            <a:r>
              <a:rPr lang="en-GB" sz="1400" dirty="0"/>
              <a:t>production based on fossil fuels </a:t>
            </a:r>
            <a:r>
              <a:rPr lang="en-GB" sz="1400" dirty="0" smtClean="0"/>
              <a:t>in </a:t>
            </a:r>
            <a:r>
              <a:rPr lang="en-GB" sz="1400" dirty="0"/>
              <a:t>industries, such as chemicals, </a:t>
            </a:r>
            <a:r>
              <a:rPr lang="en-GB" sz="1400" dirty="0" smtClean="0"/>
              <a:t>petrochemicals</a:t>
            </a:r>
            <a:r>
              <a:rPr lang="tr-TR" sz="1400" dirty="0" smtClean="0"/>
              <a:t>, </a:t>
            </a:r>
            <a:r>
              <a:rPr lang="en-GB" sz="1400" dirty="0" smtClean="0"/>
              <a:t>food</a:t>
            </a:r>
            <a:r>
              <a:rPr lang="en-GB" sz="1400" dirty="0"/>
              <a:t>, steel </a:t>
            </a:r>
            <a:r>
              <a:rPr lang="en-GB" sz="1400" dirty="0" smtClean="0"/>
              <a:t>cement; </a:t>
            </a:r>
            <a:r>
              <a:rPr lang="tr-TR" sz="1400" dirty="0" err="1" smtClean="0"/>
              <a:t>leads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</a:t>
            </a:r>
            <a:r>
              <a:rPr lang="tr-TR" sz="1400" dirty="0" err="1" smtClean="0"/>
              <a:t>more</a:t>
            </a:r>
            <a:r>
              <a:rPr lang="tr-TR" sz="1400" dirty="0" smtClean="0"/>
              <a:t> </a:t>
            </a:r>
            <a:r>
              <a:rPr lang="tr-TR" sz="1400" dirty="0" err="1" smtClean="0"/>
              <a:t>sustainable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en-GB" sz="1400" dirty="0" smtClean="0"/>
              <a:t> </a:t>
            </a:r>
            <a:r>
              <a:rPr lang="en-GB" sz="1400" dirty="0" err="1" smtClean="0"/>
              <a:t>flexib</a:t>
            </a:r>
            <a:r>
              <a:rPr lang="tr-TR" sz="1400" dirty="0" smtClean="0"/>
              <a:t>le</a:t>
            </a:r>
            <a:r>
              <a:rPr lang="en-GB" sz="1400" dirty="0" smtClean="0"/>
              <a:t> </a:t>
            </a:r>
            <a:r>
              <a:rPr lang="tr-TR" sz="1400" dirty="0" err="1" smtClean="0"/>
              <a:t>multi-energy</a:t>
            </a:r>
            <a:r>
              <a:rPr lang="tr-TR" sz="1400" dirty="0" smtClean="0"/>
              <a:t> </a:t>
            </a:r>
            <a:r>
              <a:rPr lang="tr-TR" sz="1400" dirty="0" err="1" smtClean="0"/>
              <a:t>systems</a:t>
            </a:r>
            <a:endParaRPr lang="tr-TR" sz="1400" dirty="0"/>
          </a:p>
          <a:p>
            <a:pPr algn="just"/>
            <a:endParaRPr lang="tr-T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smtClean="0"/>
              <a:t>D</a:t>
            </a:r>
            <a:r>
              <a:rPr lang="en-GB" sz="1400" dirty="0" err="1" smtClean="0"/>
              <a:t>ue</a:t>
            </a:r>
            <a:r>
              <a:rPr lang="en-GB" sz="1400" dirty="0" smtClean="0"/>
              <a:t> </a:t>
            </a:r>
            <a:r>
              <a:rPr lang="en-GB" sz="1400" dirty="0"/>
              <a:t>to </a:t>
            </a:r>
            <a:r>
              <a:rPr lang="en-GB" sz="1400" dirty="0" smtClean="0"/>
              <a:t>approximations </a:t>
            </a:r>
            <a:r>
              <a:rPr lang="en-GB" sz="1400" dirty="0"/>
              <a:t>made in model </a:t>
            </a:r>
            <a:r>
              <a:rPr lang="en-GB" sz="1400" dirty="0" smtClean="0"/>
              <a:t>formulations</a:t>
            </a:r>
            <a:r>
              <a:rPr lang="tr-TR" sz="1400" dirty="0" smtClean="0"/>
              <a:t> (</a:t>
            </a:r>
            <a:r>
              <a:rPr lang="en-GB" sz="1400" dirty="0"/>
              <a:t>constant </a:t>
            </a:r>
            <a:r>
              <a:rPr lang="tr-TR" sz="1400" dirty="0" smtClean="0"/>
              <a:t>/ </a:t>
            </a:r>
            <a:r>
              <a:rPr lang="en-GB" sz="1400" dirty="0" smtClean="0"/>
              <a:t>linear </a:t>
            </a:r>
            <a:r>
              <a:rPr lang="en-GB" sz="1400" dirty="0"/>
              <a:t>relation between </a:t>
            </a:r>
            <a:r>
              <a:rPr lang="en-GB" sz="1400" dirty="0" smtClean="0"/>
              <a:t> </a:t>
            </a:r>
            <a:r>
              <a:rPr lang="en-GB" sz="1400" dirty="0"/>
              <a:t>power input and energy output</a:t>
            </a:r>
            <a:r>
              <a:rPr lang="tr-TR" sz="1400" dirty="0" smtClean="0"/>
              <a:t>)</a:t>
            </a:r>
            <a:r>
              <a:rPr lang="en-GB" sz="1400" dirty="0" smtClean="0"/>
              <a:t>,</a:t>
            </a:r>
            <a:r>
              <a:rPr lang="tr-TR" sz="1400" dirty="0" smtClean="0"/>
              <a:t> </a:t>
            </a:r>
            <a:r>
              <a:rPr lang="en-GB" sz="1400" dirty="0" smtClean="0"/>
              <a:t>flexibilities </a:t>
            </a:r>
            <a:r>
              <a:rPr lang="en-GB" sz="1400" dirty="0"/>
              <a:t>provided by </a:t>
            </a:r>
            <a:r>
              <a:rPr lang="tr-TR" sz="1400" dirty="0" err="1" smtClean="0"/>
              <a:t>PtX</a:t>
            </a:r>
            <a:r>
              <a:rPr lang="en-GB" sz="1400" dirty="0" smtClean="0"/>
              <a:t> to </a:t>
            </a:r>
            <a:r>
              <a:rPr lang="en-GB" sz="1400" dirty="0"/>
              <a:t>network can be concealed in the simulation </a:t>
            </a:r>
            <a:r>
              <a:rPr lang="en-GB" sz="1400" dirty="0" smtClean="0"/>
              <a:t>results</a:t>
            </a:r>
            <a:r>
              <a:rPr lang="tr-TR" sz="1400" dirty="0" smtClean="0"/>
              <a:t> </a:t>
            </a:r>
            <a:endParaRPr lang="tr-TR" sz="1400" dirty="0"/>
          </a:p>
          <a:p>
            <a:pPr algn="just"/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Correct efficiency </a:t>
            </a:r>
            <a:r>
              <a:rPr lang="en-GB" sz="1400" dirty="0" smtClean="0"/>
              <a:t>characterization</a:t>
            </a:r>
            <a:r>
              <a:rPr lang="tr-TR" sz="1400" dirty="0" smtClean="0"/>
              <a:t> of </a:t>
            </a:r>
            <a:r>
              <a:rPr lang="tr-TR" sz="1400" dirty="0" err="1" smtClean="0"/>
              <a:t>PtX</a:t>
            </a:r>
            <a:r>
              <a:rPr lang="en-GB" sz="1400" dirty="0" smtClean="0"/>
              <a:t> </a:t>
            </a:r>
            <a:r>
              <a:rPr lang="en-GB" sz="1400" dirty="0"/>
              <a:t>is crucial to </a:t>
            </a:r>
            <a:r>
              <a:rPr lang="tr-TR" sz="1400" dirty="0" err="1" smtClean="0"/>
              <a:t>analyze</a:t>
            </a:r>
            <a:r>
              <a:rPr lang="en-GB" sz="1400" dirty="0" smtClean="0"/>
              <a:t> flexibility</a:t>
            </a:r>
            <a:r>
              <a:rPr lang="tr-TR" sz="1400" dirty="0" smtClean="0"/>
              <a:t> of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system</a:t>
            </a:r>
            <a:r>
              <a:rPr lang="tr-TR" sz="1400" dirty="0" smtClean="0"/>
              <a:t>.</a:t>
            </a:r>
            <a:r>
              <a:rPr lang="en-GB" sz="1400" dirty="0" smtClean="0"/>
              <a:t> </a:t>
            </a:r>
            <a:r>
              <a:rPr lang="en-GB" sz="1400" dirty="0"/>
              <a:t>Inaccurate </a:t>
            </a:r>
            <a:r>
              <a:rPr lang="tr-TR" sz="1400" dirty="0" err="1" smtClean="0"/>
              <a:t>efficiency</a:t>
            </a:r>
            <a:r>
              <a:rPr lang="tr-TR" sz="1400" dirty="0" smtClean="0"/>
              <a:t> </a:t>
            </a:r>
            <a:r>
              <a:rPr lang="tr-TR" sz="1400" dirty="0" err="1" smtClean="0"/>
              <a:t>models</a:t>
            </a:r>
            <a:r>
              <a:rPr lang="tr-TR" sz="1400" dirty="0" smtClean="0"/>
              <a:t> </a:t>
            </a:r>
            <a:r>
              <a:rPr lang="en-GB" sz="1400" dirty="0" smtClean="0"/>
              <a:t>of P</a:t>
            </a:r>
            <a:r>
              <a:rPr lang="tr-TR" sz="1400" dirty="0" smtClean="0"/>
              <a:t>t</a:t>
            </a:r>
            <a:r>
              <a:rPr lang="en-GB" sz="1400" dirty="0" smtClean="0"/>
              <a:t>X </a:t>
            </a:r>
            <a:r>
              <a:rPr lang="en-GB" sz="1400" dirty="0"/>
              <a:t>may lead to increased transmission losses, higher operational cost or misinterpretation of MES </a:t>
            </a:r>
            <a:r>
              <a:rPr lang="en-GB" sz="1400" dirty="0" smtClean="0"/>
              <a:t>capacity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Existing </a:t>
            </a:r>
            <a:r>
              <a:rPr lang="en-US" sz="1400" dirty="0"/>
              <a:t>energy management models for MES do not consider energy cost of production (€/MWh). This results with unnecessary trading of electricity and increase in operational </a:t>
            </a:r>
            <a:r>
              <a:rPr lang="en-US" sz="1400" dirty="0" smtClean="0"/>
              <a:t>cost</a:t>
            </a:r>
            <a:r>
              <a:rPr lang="tr-TR" sz="1400" dirty="0"/>
              <a:t> </a:t>
            </a:r>
            <a:endParaRPr lang="tr-TR" sz="1400" dirty="0" smtClean="0"/>
          </a:p>
        </p:txBody>
      </p:sp>
      <p:sp>
        <p:nvSpPr>
          <p:cNvPr id="5" name="Dikdörtgen 4"/>
          <p:cNvSpPr/>
          <p:nvPr/>
        </p:nvSpPr>
        <p:spPr>
          <a:xfrm>
            <a:off x="7223932" y="4617381"/>
            <a:ext cx="192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err="1" smtClean="0"/>
              <a:t>PtX</a:t>
            </a:r>
            <a:r>
              <a:rPr lang="tr-TR" sz="900" dirty="0" smtClean="0"/>
              <a:t>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</a:p>
        </p:txBody>
      </p:sp>
    </p:spTree>
    <p:extLst>
      <p:ext uri="{BB962C8B-B14F-4D97-AF65-F5344CB8AC3E}">
        <p14:creationId xmlns:p14="http://schemas.microsoft.com/office/powerpoint/2010/main" val="39925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68034" y="425188"/>
            <a:ext cx="7431694" cy="447733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tr-TR" sz="1600" i="1" dirty="0" smtClean="0"/>
          </a:p>
          <a:p>
            <a:pPr marL="0" indent="0" algn="ctr">
              <a:buNone/>
            </a:pPr>
            <a:r>
              <a:rPr lang="en-GB" sz="1500" i="1" dirty="0" smtClean="0"/>
              <a:t>” </a:t>
            </a:r>
            <a:r>
              <a:rPr lang="tr-TR" sz="1500" b="1" i="1" dirty="0" smtClean="0"/>
              <a:t>F</a:t>
            </a:r>
            <a:r>
              <a:rPr lang="en-GB" sz="1500" b="1" i="1" dirty="0" err="1" smtClean="0"/>
              <a:t>lexibility</a:t>
            </a:r>
            <a:r>
              <a:rPr lang="en-GB" sz="1500" b="1" i="1" dirty="0" smtClean="0"/>
              <a:t> </a:t>
            </a:r>
            <a:r>
              <a:rPr lang="en-GB" sz="1500" b="1" i="1" dirty="0"/>
              <a:t>is the ability of a component or a collection of components to </a:t>
            </a:r>
            <a:r>
              <a:rPr lang="en-GB" sz="1500" b="1" i="1" dirty="0" smtClean="0"/>
              <a:t>respond </a:t>
            </a:r>
            <a:r>
              <a:rPr lang="en-GB" sz="1500" b="1" i="1" dirty="0"/>
              <a:t>power fluctuations in power systems. </a:t>
            </a:r>
            <a:r>
              <a:rPr lang="en-GB" sz="1500" i="1" dirty="0" smtClean="0"/>
              <a:t>”</a:t>
            </a:r>
            <a:endParaRPr lang="tr-TR" sz="1500" i="1" dirty="0" smtClean="0"/>
          </a:p>
          <a:p>
            <a:pPr marL="0" indent="0" algn="ctr">
              <a:buNone/>
            </a:pPr>
            <a:endParaRPr lang="tr-TR" sz="1500" i="1" dirty="0" smtClean="0"/>
          </a:p>
          <a:p>
            <a:r>
              <a:rPr lang="tr-TR" sz="1500" i="1" dirty="0" err="1" smtClean="0"/>
              <a:t>In</a:t>
            </a:r>
            <a:r>
              <a:rPr lang="tr-TR" sz="1500" i="1" dirty="0" smtClean="0"/>
              <a:t> </a:t>
            </a:r>
            <a:r>
              <a:rPr lang="tr-TR" sz="1500" i="1" dirty="0" err="1" smtClean="0"/>
              <a:t>this</a:t>
            </a:r>
            <a:r>
              <a:rPr lang="tr-TR" sz="1500" i="1" dirty="0" smtClean="0"/>
              <a:t> </a:t>
            </a:r>
            <a:r>
              <a:rPr lang="tr-TR" sz="1500" i="1" dirty="0" err="1" smtClean="0"/>
              <a:t>project</a:t>
            </a:r>
            <a:r>
              <a:rPr lang="tr-TR" sz="1500" i="1" dirty="0" smtClean="0"/>
              <a:t>, </a:t>
            </a:r>
            <a:r>
              <a:rPr lang="tr-TR" sz="1500" i="1" dirty="0" err="1" smtClean="0"/>
              <a:t>components</a:t>
            </a:r>
            <a:r>
              <a:rPr lang="tr-TR" sz="1500" i="1" dirty="0" smtClean="0"/>
              <a:t> </a:t>
            </a:r>
            <a:r>
              <a:rPr lang="tr-TR" sz="1500" i="1" dirty="0" err="1" smtClean="0"/>
              <a:t>are</a:t>
            </a:r>
            <a:r>
              <a:rPr lang="tr-TR" sz="1500" i="1" dirty="0" smtClean="0"/>
              <a:t> </a:t>
            </a:r>
            <a:r>
              <a:rPr lang="en-GB" sz="1500" i="1" dirty="0" err="1" smtClean="0"/>
              <a:t>PtX</a:t>
            </a:r>
            <a:r>
              <a:rPr lang="tr-TR" sz="1500" i="1" dirty="0"/>
              <a:t>s</a:t>
            </a:r>
            <a:r>
              <a:rPr lang="en-GB" sz="1500" i="1" dirty="0" smtClean="0"/>
              <a:t>, </a:t>
            </a:r>
            <a:r>
              <a:rPr lang="en-GB" sz="1500" i="1" dirty="0"/>
              <a:t>and the flexibility offered by them to support power </a:t>
            </a:r>
            <a:r>
              <a:rPr lang="en-GB" sz="1500" i="1" dirty="0" smtClean="0"/>
              <a:t>system</a:t>
            </a:r>
            <a:r>
              <a:rPr lang="tr-TR" sz="1500" i="1" dirty="0" smtClean="0"/>
              <a:t> is </a:t>
            </a:r>
            <a:r>
              <a:rPr lang="tr-TR" sz="1500" i="1" dirty="0" err="1" smtClean="0"/>
              <a:t>analyzed</a:t>
            </a:r>
            <a:r>
              <a:rPr lang="tr-TR" sz="1500" i="1" dirty="0" smtClean="0"/>
              <a:t>.</a:t>
            </a:r>
          </a:p>
          <a:p>
            <a:endParaRPr lang="tr-TR" sz="1500" i="1" dirty="0" smtClean="0"/>
          </a:p>
          <a:p>
            <a:endParaRPr lang="tr-TR" sz="1500" i="1" dirty="0"/>
          </a:p>
          <a:p>
            <a:endParaRPr lang="tr-TR" sz="1500" i="1" dirty="0" smtClean="0"/>
          </a:p>
          <a:p>
            <a:r>
              <a:rPr lang="tr-TR" sz="1500" i="1" dirty="0" err="1"/>
              <a:t>PtX</a:t>
            </a:r>
            <a:r>
              <a:rPr lang="tr-TR" sz="1500" i="1" dirty="0"/>
              <a:t> </a:t>
            </a:r>
            <a:r>
              <a:rPr lang="tr-TR" sz="1500" i="1" dirty="0" err="1"/>
              <a:t>technogy</a:t>
            </a:r>
            <a:r>
              <a:rPr lang="tr-TR" sz="1500" i="1" dirty="0"/>
              <a:t> </a:t>
            </a:r>
            <a:r>
              <a:rPr lang="tr-TR" sz="1500" i="1" dirty="0" err="1"/>
              <a:t>offers</a:t>
            </a:r>
            <a:r>
              <a:rPr lang="tr-TR" sz="1500" i="1" dirty="0"/>
              <a:t>;</a:t>
            </a:r>
          </a:p>
          <a:p>
            <a:pPr lvl="1"/>
            <a:r>
              <a:rPr lang="tr-TR" sz="1200" i="1" dirty="0" err="1"/>
              <a:t>Larger</a:t>
            </a:r>
            <a:r>
              <a:rPr lang="tr-TR" sz="1200" i="1" dirty="0"/>
              <a:t> </a:t>
            </a:r>
            <a:r>
              <a:rPr lang="tr-TR" sz="1200" i="1" dirty="0" err="1"/>
              <a:t>power</a:t>
            </a:r>
            <a:r>
              <a:rPr lang="tr-TR" sz="1200" i="1" dirty="0"/>
              <a:t> </a:t>
            </a:r>
            <a:r>
              <a:rPr lang="tr-TR" sz="1200" i="1" dirty="0" err="1"/>
              <a:t>balance</a:t>
            </a:r>
            <a:r>
              <a:rPr lang="tr-TR" sz="1200" i="1" dirty="0"/>
              <a:t> </a:t>
            </a:r>
            <a:r>
              <a:rPr lang="tr-TR" sz="1200" i="1" dirty="0" err="1" smtClean="0"/>
              <a:t>flexibility</a:t>
            </a:r>
            <a:endParaRPr lang="tr-TR" sz="1200" i="1" dirty="0" smtClean="0"/>
          </a:p>
          <a:p>
            <a:pPr marL="457200" lvl="1" indent="0">
              <a:buNone/>
            </a:pPr>
            <a:r>
              <a:rPr lang="tr-TR" sz="1200" i="1" dirty="0" smtClean="0"/>
              <a:t> </a:t>
            </a:r>
            <a:r>
              <a:rPr lang="tr-TR" sz="1200" i="1" dirty="0" err="1"/>
              <a:t>for</a:t>
            </a:r>
            <a:r>
              <a:rPr lang="tr-TR" sz="1200" i="1" dirty="0"/>
              <a:t> </a:t>
            </a:r>
            <a:r>
              <a:rPr lang="tr-TR" sz="1200" i="1" dirty="0" err="1"/>
              <a:t>the</a:t>
            </a:r>
            <a:r>
              <a:rPr lang="tr-TR" sz="1200" i="1" dirty="0"/>
              <a:t> </a:t>
            </a:r>
            <a:r>
              <a:rPr lang="tr-TR" sz="1200" i="1" dirty="0" err="1"/>
              <a:t>grid</a:t>
            </a:r>
            <a:endParaRPr lang="tr-TR" sz="1200" i="1" dirty="0"/>
          </a:p>
          <a:p>
            <a:pPr lvl="1"/>
            <a:r>
              <a:rPr lang="tr-TR" sz="1200" i="1" dirty="0" err="1"/>
              <a:t>Opportunities</a:t>
            </a:r>
            <a:r>
              <a:rPr lang="tr-TR" sz="1200" i="1" dirty="0"/>
              <a:t> </a:t>
            </a:r>
            <a:r>
              <a:rPr lang="tr-TR" sz="1200" i="1" dirty="0" err="1"/>
              <a:t>for</a:t>
            </a:r>
            <a:r>
              <a:rPr lang="tr-TR" sz="1200" i="1" dirty="0"/>
              <a:t> </a:t>
            </a:r>
            <a:r>
              <a:rPr lang="tr-TR" sz="1200" i="1" dirty="0" err="1"/>
              <a:t>demand</a:t>
            </a:r>
            <a:r>
              <a:rPr lang="tr-TR" sz="1200" i="1" dirty="0"/>
              <a:t> </a:t>
            </a:r>
            <a:r>
              <a:rPr lang="tr-TR" sz="1200" i="1" dirty="0" err="1" smtClean="0"/>
              <a:t>flexibility</a:t>
            </a:r>
            <a:endParaRPr lang="tr-TR" sz="1200" i="1" dirty="0" smtClean="0"/>
          </a:p>
          <a:p>
            <a:pPr marL="457200" lvl="1" indent="0">
              <a:buNone/>
            </a:pPr>
            <a:r>
              <a:rPr lang="tr-TR" sz="1200" i="1" dirty="0" smtClean="0"/>
              <a:t> </a:t>
            </a:r>
            <a:r>
              <a:rPr lang="tr-TR" sz="1200" i="1" dirty="0" err="1" smtClean="0"/>
              <a:t>by</a:t>
            </a:r>
            <a:r>
              <a:rPr lang="tr-TR" sz="1200" i="1" dirty="0" smtClean="0"/>
              <a:t> </a:t>
            </a:r>
            <a:r>
              <a:rPr lang="tr-TR" sz="1200" i="1" dirty="0" err="1"/>
              <a:t>storage</a:t>
            </a:r>
            <a:r>
              <a:rPr lang="tr-TR" sz="1200" i="1" dirty="0"/>
              <a:t> </a:t>
            </a:r>
            <a:r>
              <a:rPr lang="tr-TR" sz="1200" i="1" dirty="0" err="1" smtClean="0"/>
              <a:t>elements</a:t>
            </a:r>
            <a:endParaRPr lang="tr-TR" sz="1500" i="1" dirty="0" smtClean="0"/>
          </a:p>
          <a:p>
            <a:endParaRPr lang="tr-TR" sz="1500" i="1" dirty="0"/>
          </a:p>
          <a:p>
            <a:endParaRPr lang="tr-TR" sz="1500" i="1" dirty="0" smtClean="0"/>
          </a:p>
          <a:p>
            <a:pPr marL="0" indent="0">
              <a:buNone/>
            </a:pPr>
            <a:endParaRPr lang="tr-TR" sz="1500" i="1" dirty="0" smtClean="0"/>
          </a:p>
          <a:p>
            <a:r>
              <a:rPr lang="tr-TR" sz="1500" i="1" dirty="0" err="1" smtClean="0"/>
              <a:t>This</a:t>
            </a:r>
            <a:r>
              <a:rPr lang="tr-TR" sz="1500" i="1" dirty="0" smtClean="0"/>
              <a:t> </a:t>
            </a:r>
            <a:r>
              <a:rPr lang="tr-TR" sz="1500" i="1" dirty="0" err="1" smtClean="0"/>
              <a:t>project</a:t>
            </a:r>
            <a:r>
              <a:rPr lang="tr-TR" sz="1500" i="1" dirty="0" smtClean="0"/>
              <a:t> is </a:t>
            </a:r>
            <a:r>
              <a:rPr lang="en-GB" sz="1500" i="1" dirty="0" err="1" smtClean="0"/>
              <a:t>addres</a:t>
            </a:r>
            <a:r>
              <a:rPr lang="tr-TR" sz="1500" i="1" dirty="0" err="1" smtClean="0"/>
              <a:t>sing</a:t>
            </a:r>
            <a:r>
              <a:rPr lang="en-GB" sz="1500" i="1" dirty="0" smtClean="0"/>
              <a:t> the</a:t>
            </a:r>
            <a:r>
              <a:rPr lang="tr-TR" sz="1500" i="1" dirty="0" smtClean="0"/>
              <a:t> </a:t>
            </a:r>
            <a:r>
              <a:rPr lang="tr-TR" sz="1500" i="1" dirty="0" err="1" smtClean="0"/>
              <a:t>hidden</a:t>
            </a:r>
            <a:r>
              <a:rPr lang="en-GB" sz="1500" i="1" dirty="0" smtClean="0"/>
              <a:t> </a:t>
            </a:r>
            <a:r>
              <a:rPr lang="en-GB" sz="1500" i="1" dirty="0"/>
              <a:t>effects during holding </a:t>
            </a:r>
            <a:r>
              <a:rPr lang="tr-TR" sz="1500" i="1" dirty="0" err="1" smtClean="0"/>
              <a:t>period</a:t>
            </a:r>
            <a:r>
              <a:rPr lang="en-GB" sz="1500" i="1" dirty="0" smtClean="0"/>
              <a:t> </a:t>
            </a:r>
            <a:r>
              <a:rPr lang="en-GB" sz="1500" i="1" dirty="0"/>
              <a:t>by means of the correct efficiency characterization of </a:t>
            </a:r>
            <a:r>
              <a:rPr lang="en-GB" sz="1500" i="1" dirty="0" err="1"/>
              <a:t>PtX</a:t>
            </a:r>
            <a:r>
              <a:rPr lang="en-GB" sz="1500" i="1" dirty="0"/>
              <a:t>. </a:t>
            </a:r>
            <a:endParaRPr lang="tr-TR" sz="1500" i="1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568034" y="-71912"/>
            <a:ext cx="7380894" cy="554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sz="3200" dirty="0" err="1"/>
              <a:t>Introduction</a:t>
            </a:r>
            <a:r>
              <a:rPr lang="tr-TR" sz="3200" dirty="0"/>
              <a:t> - </a:t>
            </a:r>
            <a:r>
              <a:rPr lang="tr-TR" sz="3200" dirty="0" err="1"/>
              <a:t>Flexibility</a:t>
            </a:r>
            <a:endParaRPr lang="en-US" sz="3200" dirty="0"/>
          </a:p>
        </p:txBody>
      </p:sp>
      <p:sp>
        <p:nvSpPr>
          <p:cNvPr id="4" name="Dikdörtgen 3"/>
          <p:cNvSpPr/>
          <p:nvPr/>
        </p:nvSpPr>
        <p:spPr>
          <a:xfrm>
            <a:off x="7549053" y="4617022"/>
            <a:ext cx="15949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 smtClean="0"/>
              <a:t>PtX</a:t>
            </a:r>
            <a:r>
              <a:rPr lang="tr-TR" sz="900" dirty="0" smtClean="0"/>
              <a:t>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  <p:pic>
        <p:nvPicPr>
          <p:cNvPr id="1026" name="Picture 2" descr="C:\Users\Caner\Desktop\Multi-Energy-Systems-Thesis-Project\Mid-term Review\Figures\flexible 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753025"/>
            <a:ext cx="3876520" cy="20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4883391" y="3813274"/>
            <a:ext cx="4015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800" dirty="0"/>
              <a:t>A</a:t>
            </a:r>
            <a:r>
              <a:rPr lang="tr-TR" sz="800" dirty="0" smtClean="0"/>
              <a:t>n</a:t>
            </a:r>
            <a:r>
              <a:rPr lang="en-GB" sz="800" dirty="0" smtClean="0"/>
              <a:t> </a:t>
            </a:r>
            <a:r>
              <a:rPr lang="en-GB" sz="800" dirty="0"/>
              <a:t>exemplary flexible load measure with the corresponding </a:t>
            </a:r>
            <a:r>
              <a:rPr lang="en-GB" sz="800" dirty="0" smtClean="0"/>
              <a:t>parameters</a:t>
            </a:r>
            <a:r>
              <a:rPr lang="tr-TR" sz="800" dirty="0" smtClean="0"/>
              <a:t> [1]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4321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81DA3-363F-48EA-A34A-6FEE420A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33" y="-182880"/>
            <a:ext cx="6948241" cy="842249"/>
          </a:xfrm>
        </p:spPr>
        <p:txBody>
          <a:bodyPr>
            <a:normAutofit/>
          </a:bodyPr>
          <a:lstStyle/>
          <a:p>
            <a:r>
              <a:rPr lang="tr-TR" sz="3200" dirty="0" err="1"/>
              <a:t>Introduction</a:t>
            </a:r>
            <a:r>
              <a:rPr lang="tr-TR" sz="3200" dirty="0"/>
              <a:t> - </a:t>
            </a:r>
            <a:r>
              <a:rPr lang="tr-TR" sz="3200" dirty="0" err="1"/>
              <a:t>Research</a:t>
            </a:r>
            <a:r>
              <a:rPr lang="tr-TR" sz="3200" dirty="0"/>
              <a:t> </a:t>
            </a:r>
            <a:r>
              <a:rPr lang="tr-TR" sz="3200" dirty="0" err="1"/>
              <a:t>Questions</a:t>
            </a:r>
            <a:endParaRPr lang="en-US" sz="32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1609053" y="470357"/>
            <a:ext cx="7326085" cy="232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rgbClr val="000000"/>
                </a:solidFill>
                <a:ea typeface="Calibri"/>
                <a:cs typeface="Times New Roman"/>
              </a:rPr>
              <a:t>Which technologies have the highest potential to provide </a:t>
            </a:r>
            <a:r>
              <a:rPr lang="en-GB" sz="1200" dirty="0" smtClean="0">
                <a:solidFill>
                  <a:srgbClr val="000000"/>
                </a:solidFill>
                <a:ea typeface="Calibri"/>
                <a:cs typeface="Times New Roman"/>
              </a:rPr>
              <a:t>flexibility?</a:t>
            </a:r>
            <a:endParaRPr lang="tr-TR" sz="11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ea typeface="Calibri"/>
                <a:cs typeface="Times New Roman"/>
              </a:rPr>
              <a:t>Which options are available in industrial area?</a:t>
            </a:r>
            <a:endParaRPr lang="tr-TR" sz="11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000000"/>
                </a:solidFill>
                <a:ea typeface="Calibri"/>
                <a:cs typeface="Times New Roman"/>
              </a:rPr>
              <a:t>What </a:t>
            </a:r>
            <a:r>
              <a:rPr lang="en-GB" sz="1100" dirty="0">
                <a:solidFill>
                  <a:srgbClr val="000000"/>
                </a:solidFill>
                <a:ea typeface="Calibri"/>
                <a:cs typeface="Times New Roman"/>
              </a:rPr>
              <a:t>are the options in order to increase flexibility of an industrial grid</a:t>
            </a:r>
            <a:r>
              <a:rPr lang="en-GB" sz="1100" dirty="0" smtClean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tr-TR" sz="11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  <a:cs typeface="Times New Roman"/>
              </a:rPr>
              <a:t> </a:t>
            </a:r>
            <a:endParaRPr lang="en-GB" sz="1200" dirty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rgbClr val="000000"/>
                </a:solidFill>
                <a:ea typeface="Calibri"/>
                <a:cs typeface="Times New Roman"/>
              </a:rPr>
              <a:t>To what extent does model fidelity impact flexibility </a:t>
            </a:r>
            <a:r>
              <a:rPr lang="en-GB" sz="1200" dirty="0" smtClean="0">
                <a:solidFill>
                  <a:srgbClr val="000000"/>
                </a:solidFill>
                <a:ea typeface="Calibri"/>
                <a:cs typeface="Times New Roman"/>
              </a:rPr>
              <a:t>analysis</a:t>
            </a:r>
            <a:r>
              <a:rPr lang="tr-TR" sz="1200" dirty="0" smtClean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tr-TR" sz="12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Which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assumptions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can be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made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and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which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physical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effects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should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be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considered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What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should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be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the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modelling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considerations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for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accurate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flexibility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results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tr-TR" sz="1100" dirty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endParaRPr lang="tr-TR" sz="1200" dirty="0" smtClean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200" dirty="0">
                <a:ea typeface="Calibri"/>
                <a:cs typeface="Times New Roman"/>
              </a:rPr>
              <a:t>How to manage optimal deployment of flexibility considering individual resource </a:t>
            </a:r>
            <a:r>
              <a:rPr lang="en-GB" sz="1200" dirty="0" smtClean="0">
                <a:ea typeface="Calibri"/>
                <a:cs typeface="Times New Roman"/>
              </a:rPr>
              <a:t>constraints</a:t>
            </a:r>
            <a:r>
              <a:rPr lang="tr-TR" sz="1200" dirty="0" smtClean="0">
                <a:ea typeface="Calibri"/>
                <a:cs typeface="Times New Roman"/>
              </a:rPr>
              <a:t>?</a:t>
            </a:r>
            <a:endParaRPr lang="tr-TR" sz="12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/>
              <a:t>How to combine models representing different energy vectors efficiently?</a:t>
            </a:r>
            <a:endParaRPr lang="tr-TR" sz="11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100" dirty="0" smtClean="0">
                <a:ea typeface="Calibri"/>
                <a:cs typeface="Times New Roman"/>
              </a:rPr>
              <a:t>How </a:t>
            </a:r>
            <a:r>
              <a:rPr lang="tr-TR" sz="1100" dirty="0" err="1">
                <a:ea typeface="Calibri"/>
                <a:cs typeface="Times New Roman"/>
              </a:rPr>
              <a:t>complex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simulations</a:t>
            </a:r>
            <a:r>
              <a:rPr lang="tr-TR" sz="1100" dirty="0">
                <a:ea typeface="Calibri"/>
                <a:cs typeface="Times New Roman"/>
              </a:rPr>
              <a:t> can be </a:t>
            </a:r>
            <a:r>
              <a:rPr lang="tr-TR" sz="1100" dirty="0" err="1">
                <a:ea typeface="Calibri"/>
                <a:cs typeface="Times New Roman"/>
              </a:rPr>
              <a:t>created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for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energy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management</a:t>
            </a:r>
            <a:r>
              <a:rPr lang="tr-TR" sz="1100" dirty="0">
                <a:ea typeface="Calibri"/>
                <a:cs typeface="Times New Roman"/>
              </a:rPr>
              <a:t> of MES</a:t>
            </a:r>
            <a:r>
              <a:rPr lang="tr-TR" sz="1100" dirty="0" smtClean="0">
                <a:ea typeface="Calibri"/>
                <a:cs typeface="Times New Roman"/>
              </a:rPr>
              <a:t>?</a:t>
            </a:r>
          </a:p>
        </p:txBody>
      </p:sp>
      <p:sp>
        <p:nvSpPr>
          <p:cNvPr id="6" name="Dikdörtgen 5"/>
          <p:cNvSpPr/>
          <p:nvPr/>
        </p:nvSpPr>
        <p:spPr>
          <a:xfrm>
            <a:off x="7274733" y="4533620"/>
            <a:ext cx="15746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en-GB" sz="900" dirty="0"/>
          </a:p>
        </p:txBody>
      </p:sp>
      <p:pic>
        <p:nvPicPr>
          <p:cNvPr id="1027" name="Picture 3" descr="C:\Users\Caner\Desktop\Ekran Alıntıs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90" y="3234338"/>
            <a:ext cx="2331409" cy="157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4380811" y="4795231"/>
            <a:ext cx="178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 err="1" smtClean="0"/>
              <a:t>Co-simulation</a:t>
            </a:r>
            <a:r>
              <a:rPr lang="tr-TR" sz="1000" dirty="0" smtClean="0"/>
              <a:t> </a:t>
            </a:r>
            <a:r>
              <a:rPr lang="tr-TR" sz="1000" dirty="0" err="1" smtClean="0"/>
              <a:t>Approach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566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33566" y="-49530"/>
            <a:ext cx="7106464" cy="605790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Methodolgy</a:t>
            </a:r>
            <a:r>
              <a:rPr lang="tr-TR" sz="3200" dirty="0" smtClean="0"/>
              <a:t> – MES Design</a:t>
            </a:r>
            <a:endParaRPr lang="en-GB" sz="3200" dirty="0"/>
          </a:p>
        </p:txBody>
      </p:sp>
      <p:pic>
        <p:nvPicPr>
          <p:cNvPr id="2050" name="Picture 2" descr="C:\Users\Caner\Desktop\Multi-Energy-Systems-Thesis-Project\Figures\Python Figures\Figures\SL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64" y="556260"/>
            <a:ext cx="5292122" cy="23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6655526" y="4427548"/>
            <a:ext cx="2206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PEM</a:t>
            </a:r>
            <a:r>
              <a:rPr lang="en-GB" sz="900" dirty="0" smtClean="0"/>
              <a:t>: </a:t>
            </a:r>
            <a:r>
              <a:rPr lang="tr-TR" sz="900" dirty="0" smtClean="0"/>
              <a:t>Proton Exchange </a:t>
            </a:r>
            <a:r>
              <a:rPr lang="tr-TR" sz="900" dirty="0" err="1"/>
              <a:t>M</a:t>
            </a:r>
            <a:r>
              <a:rPr lang="tr-TR" sz="900" dirty="0" err="1" smtClean="0"/>
              <a:t>embrane</a:t>
            </a:r>
            <a:r>
              <a:rPr lang="en-GB" sz="900" dirty="0" smtClean="0"/>
              <a:t> </a:t>
            </a:r>
            <a:endParaRPr lang="tr-TR" sz="900" dirty="0"/>
          </a:p>
          <a:p>
            <a:r>
              <a:rPr lang="tr-TR" sz="900" dirty="0" err="1" smtClean="0"/>
              <a:t>PtG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err="1" smtClean="0"/>
              <a:t>PtH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Power-to-Heat</a:t>
            </a:r>
            <a:endParaRPr lang="tr-TR" sz="900" dirty="0" smtClean="0"/>
          </a:p>
          <a:p>
            <a:r>
              <a:rPr lang="tr-TR" sz="900" dirty="0" smtClean="0"/>
              <a:t>RES: </a:t>
            </a:r>
            <a:r>
              <a:rPr lang="tr-TR" sz="900" dirty="0" err="1" smtClean="0"/>
              <a:t>Renewable</a:t>
            </a:r>
            <a:r>
              <a:rPr lang="tr-TR" sz="900" dirty="0" smtClean="0"/>
              <a:t> </a:t>
            </a:r>
            <a:r>
              <a:rPr lang="tr-TR" sz="900" dirty="0" err="1" smtClean="0"/>
              <a:t>Energy</a:t>
            </a:r>
            <a:r>
              <a:rPr lang="tr-TR" sz="900" dirty="0" smtClean="0"/>
              <a:t> </a:t>
            </a:r>
            <a:r>
              <a:rPr lang="tr-TR" sz="900" dirty="0" err="1" smtClean="0"/>
              <a:t>Sources</a:t>
            </a:r>
            <a:endParaRPr lang="en-GB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693781" y="2827110"/>
            <a:ext cx="7008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smtClean="0"/>
              <a:t>PEM </a:t>
            </a:r>
            <a:r>
              <a:rPr lang="tr-TR" sz="1400" dirty="0" err="1" smtClean="0"/>
              <a:t>Electrolyser</a:t>
            </a:r>
            <a:r>
              <a:rPr lang="tr-TR" sz="1400" dirty="0" smtClean="0"/>
              <a:t> </a:t>
            </a:r>
            <a:r>
              <a:rPr lang="tr-TR" sz="1400" dirty="0"/>
              <a:t>is </a:t>
            </a:r>
            <a:r>
              <a:rPr lang="tr-TR" sz="1400" dirty="0" err="1"/>
              <a:t>one</a:t>
            </a:r>
            <a:r>
              <a:rPr lang="tr-TR" sz="1400" dirty="0"/>
              <a:t> of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most</a:t>
            </a:r>
            <a:r>
              <a:rPr lang="tr-TR" sz="1400" dirty="0"/>
              <a:t> </a:t>
            </a:r>
            <a:r>
              <a:rPr lang="tr-TR" sz="1400" dirty="0" err="1"/>
              <a:t>convenient</a:t>
            </a:r>
            <a:r>
              <a:rPr lang="tr-TR" sz="1400" dirty="0"/>
              <a:t> </a:t>
            </a:r>
            <a:r>
              <a:rPr lang="tr-TR" sz="1400" dirty="0" err="1"/>
              <a:t>options</a:t>
            </a:r>
            <a:r>
              <a:rPr lang="tr-TR" sz="1400" dirty="0"/>
              <a:t> </a:t>
            </a:r>
            <a:r>
              <a:rPr lang="tr-TR" sz="1400" dirty="0" smtClean="0"/>
              <a:t>as a </a:t>
            </a:r>
            <a:r>
              <a:rPr lang="tr-TR" sz="1400" dirty="0" err="1" smtClean="0"/>
              <a:t>result</a:t>
            </a:r>
            <a:r>
              <a:rPr lang="tr-TR" sz="1400" dirty="0" smtClean="0"/>
              <a:t> of </a:t>
            </a:r>
            <a:r>
              <a:rPr lang="tr-TR" sz="1400" dirty="0" err="1"/>
              <a:t>hydrogen</a:t>
            </a:r>
            <a:r>
              <a:rPr lang="tr-TR" sz="1400" dirty="0"/>
              <a:t> </a:t>
            </a:r>
            <a:r>
              <a:rPr lang="tr-TR" sz="1400" dirty="0" err="1" smtClean="0"/>
              <a:t>characteristics</a:t>
            </a:r>
            <a:r>
              <a:rPr lang="tr-TR" sz="1400" dirty="0"/>
              <a:t>.</a:t>
            </a:r>
            <a:endParaRPr lang="en-GB" sz="1400" dirty="0"/>
          </a:p>
          <a:p>
            <a:pPr algn="just"/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Electric</a:t>
            </a:r>
            <a:r>
              <a:rPr lang="tr-TR" sz="1400" dirty="0" smtClean="0"/>
              <a:t> </a:t>
            </a:r>
            <a:r>
              <a:rPr lang="tr-TR" sz="1400" dirty="0" err="1" smtClean="0"/>
              <a:t>heat</a:t>
            </a:r>
            <a:r>
              <a:rPr lang="tr-TR" sz="1400" dirty="0" smtClean="0"/>
              <a:t> </a:t>
            </a:r>
            <a:r>
              <a:rPr lang="tr-TR" sz="1400" dirty="0" err="1" smtClean="0"/>
              <a:t>pumps</a:t>
            </a:r>
            <a:r>
              <a:rPr lang="tr-TR" sz="1400" dirty="0" smtClean="0"/>
              <a:t> </a:t>
            </a:r>
            <a:r>
              <a:rPr lang="tr-TR" sz="1400" dirty="0" err="1" smtClean="0"/>
              <a:t>with</a:t>
            </a:r>
            <a:r>
              <a:rPr lang="tr-TR" sz="1400" dirty="0" smtClean="0"/>
              <a:t> </a:t>
            </a:r>
            <a:r>
              <a:rPr lang="tr-TR" sz="1400" dirty="0" err="1" smtClean="0"/>
              <a:t>auxiliary</a:t>
            </a:r>
            <a:r>
              <a:rPr lang="tr-TR" sz="1400" dirty="0" smtClean="0"/>
              <a:t> </a:t>
            </a:r>
            <a:r>
              <a:rPr lang="tr-TR" sz="1400" dirty="0" err="1" smtClean="0"/>
              <a:t>boilers</a:t>
            </a:r>
            <a:r>
              <a:rPr lang="tr-TR" sz="1400" dirty="0" smtClean="0"/>
              <a:t> </a:t>
            </a:r>
            <a:r>
              <a:rPr lang="tr-TR" sz="1400" dirty="0" err="1" smtClean="0"/>
              <a:t>are</a:t>
            </a:r>
            <a:r>
              <a:rPr lang="tr-TR" sz="1400" dirty="0" smtClean="0"/>
              <a:t> </a:t>
            </a:r>
            <a:r>
              <a:rPr lang="tr-TR" sz="1400" dirty="0" err="1" smtClean="0"/>
              <a:t>commonly</a:t>
            </a:r>
            <a:r>
              <a:rPr lang="tr-TR" sz="1400" dirty="0" smtClean="0"/>
              <a:t> </a:t>
            </a:r>
            <a:r>
              <a:rPr lang="tr-TR" sz="1400" dirty="0" err="1" smtClean="0"/>
              <a:t>recommended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their</a:t>
            </a:r>
            <a:r>
              <a:rPr lang="tr-TR" sz="1400" dirty="0" smtClean="0"/>
              <a:t> </a:t>
            </a:r>
            <a:r>
              <a:rPr lang="tr-TR" sz="1400" dirty="0" err="1" smtClean="0"/>
              <a:t>high</a:t>
            </a:r>
            <a:r>
              <a:rPr lang="tr-TR" sz="1400" dirty="0" smtClean="0"/>
              <a:t> </a:t>
            </a:r>
            <a:r>
              <a:rPr lang="tr-TR" sz="1400" dirty="0" err="1" smtClean="0"/>
              <a:t>efficiencies</a:t>
            </a:r>
            <a:r>
              <a:rPr lang="tr-TR" sz="1400" dirty="0" smtClean="0"/>
              <a:t> (</a:t>
            </a:r>
            <a:r>
              <a:rPr lang="tr-TR" sz="1400" dirty="0" err="1" smtClean="0"/>
              <a:t>Bode</a:t>
            </a:r>
            <a:r>
              <a:rPr lang="tr-TR" sz="1400" dirty="0" smtClean="0"/>
              <a:t> &amp; </a:t>
            </a:r>
            <a:r>
              <a:rPr lang="tr-TR" sz="1400" dirty="0" err="1" smtClean="0"/>
              <a:t>Schmitz</a:t>
            </a:r>
            <a:r>
              <a:rPr lang="tr-TR" sz="1400" dirty="0" smtClean="0"/>
              <a:t>, 2018).</a:t>
            </a:r>
          </a:p>
          <a:p>
            <a:pPr algn="just"/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The</a:t>
            </a:r>
            <a:r>
              <a:rPr lang="tr-TR" sz="1400" dirty="0" smtClean="0"/>
              <a:t> </a:t>
            </a:r>
            <a:r>
              <a:rPr lang="tr-TR" sz="1400" dirty="0" err="1" smtClean="0"/>
              <a:t>hourly</a:t>
            </a:r>
            <a:r>
              <a:rPr lang="tr-TR" sz="1400" dirty="0" smtClean="0"/>
              <a:t>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output</a:t>
            </a:r>
            <a:r>
              <a:rPr lang="tr-TR" sz="1400" dirty="0" smtClean="0"/>
              <a:t> of RES is </a:t>
            </a:r>
            <a:r>
              <a:rPr lang="tr-TR" sz="1400" dirty="0" err="1" smtClean="0"/>
              <a:t>calculated</a:t>
            </a:r>
            <a:r>
              <a:rPr lang="tr-TR" sz="1400" dirty="0" smtClean="0"/>
              <a:t> </a:t>
            </a:r>
            <a:r>
              <a:rPr lang="tr-TR" sz="1400" dirty="0" err="1" smtClean="0"/>
              <a:t>from</a:t>
            </a:r>
            <a:r>
              <a:rPr lang="tr-TR" sz="1400" dirty="0" smtClean="0"/>
              <a:t> </a:t>
            </a:r>
            <a:r>
              <a:rPr lang="tr-TR" sz="1400" dirty="0" err="1" smtClean="0"/>
              <a:t>Renewables.ninja</a:t>
            </a:r>
            <a:r>
              <a:rPr lang="tr-TR" sz="1400" dirty="0" smtClean="0"/>
              <a:t> [2]</a:t>
            </a:r>
          </a:p>
        </p:txBody>
      </p:sp>
    </p:spTree>
    <p:extLst>
      <p:ext uri="{BB962C8B-B14F-4D97-AF65-F5344CB8AC3E}">
        <p14:creationId xmlns:p14="http://schemas.microsoft.com/office/powerpoint/2010/main" val="35209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6623" y="-15261"/>
            <a:ext cx="7106464" cy="537775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Methodolgy</a:t>
            </a:r>
            <a:r>
              <a:rPr lang="tr-TR" sz="3200" dirty="0" smtClean="0"/>
              <a:t> – </a:t>
            </a:r>
            <a:r>
              <a:rPr lang="tr-TR" sz="3200" dirty="0" err="1" smtClean="0"/>
              <a:t>Energy</a:t>
            </a:r>
            <a:r>
              <a:rPr lang="tr-TR" sz="3200" dirty="0" smtClean="0"/>
              <a:t> </a:t>
            </a:r>
            <a:r>
              <a:rPr lang="tr-TR" sz="3200" dirty="0" err="1" smtClean="0"/>
              <a:t>Demand</a:t>
            </a:r>
            <a:r>
              <a:rPr lang="tr-TR" sz="3200" dirty="0" smtClean="0"/>
              <a:t> </a:t>
            </a:r>
            <a:r>
              <a:rPr lang="tr-TR" sz="3200" dirty="0" err="1" smtClean="0"/>
              <a:t>Profiles</a:t>
            </a:r>
            <a:endParaRPr lang="en-GB" sz="3200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23510"/>
              </p:ext>
            </p:extLst>
          </p:nvPr>
        </p:nvGraphicFramePr>
        <p:xfrm>
          <a:off x="1633566" y="1626815"/>
          <a:ext cx="3578515" cy="725562"/>
        </p:xfrm>
        <a:graphic>
          <a:graphicData uri="http://schemas.openxmlformats.org/drawingml/2006/table">
            <a:tbl>
              <a:tblPr/>
              <a:tblGrid>
                <a:gridCol w="1068803"/>
                <a:gridCol w="540207"/>
                <a:gridCol w="540207"/>
                <a:gridCol w="742785"/>
                <a:gridCol w="686513"/>
              </a:tblGrid>
              <a:tr h="2074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GB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Tur"/>
                        </a:rPr>
                        <a:t>⁰C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GB" sz="1100" b="1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  <a:r>
                        <a:rPr lang="en-GB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[⁰C]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r>
                        <a:rPr lang="en-GB" sz="11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[m</a:t>
                      </a:r>
                      <a:r>
                        <a:rPr lang="en-GB" sz="11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r>
                        <a:rPr lang="en-GB" sz="11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</a:t>
                      </a: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[m</a:t>
                      </a:r>
                      <a:r>
                        <a:rPr lang="en-GB" sz="11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4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Industrial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3.14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3.85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22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District Heating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3" name="Picture 1" descr="C:\Users\Can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549" y="1606495"/>
            <a:ext cx="3284538" cy="50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aner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91" y="2473082"/>
            <a:ext cx="1979255" cy="16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8"/>
          <p:cNvSpPr txBox="1"/>
          <p:nvPr/>
        </p:nvSpPr>
        <p:spPr>
          <a:xfrm>
            <a:off x="4876445" y="4219824"/>
            <a:ext cx="4328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The </a:t>
            </a:r>
            <a:r>
              <a:rPr lang="en-GB" sz="900" dirty="0"/>
              <a:t>relation between ambient temperature and hydrogen &amp; heat </a:t>
            </a:r>
            <a:r>
              <a:rPr lang="en-GB" sz="900" dirty="0" smtClean="0"/>
              <a:t>demand</a:t>
            </a:r>
            <a:r>
              <a:rPr lang="tr-TR" sz="900" dirty="0" smtClean="0"/>
              <a:t> [1]</a:t>
            </a:r>
            <a:endParaRPr lang="en-GB" sz="900" dirty="0"/>
          </a:p>
        </p:txBody>
      </p:sp>
      <p:pic>
        <p:nvPicPr>
          <p:cNvPr id="3075" name="Picture 3" descr="C:\Users\Caner\Desktop\Multi-Energy-Systems-Thesis-Project\Figures\Python Figures\Figures\Pload_tot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23" y="2512005"/>
            <a:ext cx="3547679" cy="236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1633566" y="588765"/>
            <a:ext cx="36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Historical</a:t>
            </a:r>
            <a:r>
              <a:rPr lang="tr-TR" sz="1600" dirty="0" smtClean="0"/>
              <a:t> </a:t>
            </a:r>
            <a:r>
              <a:rPr lang="tr-TR" sz="1600" dirty="0" err="1" smtClean="0"/>
              <a:t>ambient</a:t>
            </a:r>
            <a:r>
              <a:rPr lang="tr-TR" sz="1600" dirty="0" smtClean="0"/>
              <a:t> </a:t>
            </a:r>
            <a:r>
              <a:rPr lang="tr-TR" sz="1600" dirty="0" err="1" smtClean="0"/>
              <a:t>temperature</a:t>
            </a:r>
            <a:r>
              <a:rPr lang="tr-TR" sz="1600" dirty="0" smtClean="0"/>
              <a:t> data is </a:t>
            </a:r>
            <a:r>
              <a:rPr lang="tr-TR" sz="1600" dirty="0" err="1" smtClean="0"/>
              <a:t>used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calculation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energy</a:t>
            </a:r>
            <a:r>
              <a:rPr lang="tr-TR" sz="1600" dirty="0" smtClean="0"/>
              <a:t> </a:t>
            </a:r>
            <a:r>
              <a:rPr lang="tr-TR" sz="1600" dirty="0" err="1" smtClean="0"/>
              <a:t>demand</a:t>
            </a:r>
            <a:r>
              <a:rPr lang="tr-TR" sz="1600" dirty="0" smtClean="0"/>
              <a:t> </a:t>
            </a:r>
            <a:r>
              <a:rPr lang="tr-TR" sz="1600" dirty="0" err="1" smtClean="0"/>
              <a:t>profiles</a:t>
            </a:r>
            <a:endParaRPr lang="en-GB" sz="1600" dirty="0"/>
          </a:p>
        </p:txBody>
      </p:sp>
      <p:sp>
        <p:nvSpPr>
          <p:cNvPr id="12" name="Dikdörtgen 11"/>
          <p:cNvSpPr/>
          <p:nvPr/>
        </p:nvSpPr>
        <p:spPr>
          <a:xfrm>
            <a:off x="7267257" y="4673924"/>
            <a:ext cx="133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 smtClean="0"/>
              <a:t>PtG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err="1" smtClean="0"/>
              <a:t>PtH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Power-to-Heat</a:t>
            </a:r>
            <a:endParaRPr lang="tr-TR" sz="900" dirty="0" smtClean="0"/>
          </a:p>
        </p:txBody>
      </p:sp>
      <p:sp>
        <p:nvSpPr>
          <p:cNvPr id="7" name="Dikdörtgen 6"/>
          <p:cNvSpPr/>
          <p:nvPr/>
        </p:nvSpPr>
        <p:spPr>
          <a:xfrm>
            <a:off x="5313680" y="589440"/>
            <a:ext cx="3454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smtClean="0"/>
              <a:t>Mathematical </a:t>
            </a:r>
            <a:r>
              <a:rPr lang="tr-TR" sz="1600" dirty="0" err="1" smtClean="0"/>
              <a:t>formulation</a:t>
            </a:r>
            <a:r>
              <a:rPr lang="tr-TR" sz="1600" dirty="0" smtClean="0"/>
              <a:t> of </a:t>
            </a:r>
            <a:r>
              <a:rPr lang="en-US" sz="1600" dirty="0" err="1" smtClean="0"/>
              <a:t>Felten</a:t>
            </a:r>
            <a:r>
              <a:rPr lang="en-US" sz="1600" dirty="0" smtClean="0"/>
              <a:t>,</a:t>
            </a:r>
            <a:endParaRPr lang="tr-TR" sz="1600" dirty="0" smtClean="0"/>
          </a:p>
          <a:p>
            <a:r>
              <a:rPr lang="en-US" sz="1600" dirty="0" err="1" smtClean="0"/>
              <a:t>Baginski</a:t>
            </a:r>
            <a:r>
              <a:rPr lang="en-US" sz="1600" dirty="0"/>
              <a:t>, and Weber (2017</a:t>
            </a:r>
            <a:r>
              <a:rPr lang="en-US" sz="1600" dirty="0" smtClean="0"/>
              <a:t>)</a:t>
            </a:r>
            <a:r>
              <a:rPr lang="tr-TR" sz="1600" dirty="0" smtClean="0"/>
              <a:t> model: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075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PEM </a:t>
            </a:r>
            <a:r>
              <a:rPr lang="tr-TR" sz="3200" dirty="0" err="1" smtClean="0"/>
              <a:t>Electrolyser</a:t>
            </a:r>
            <a:endParaRPr lang="en-GB" sz="3200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38036"/>
              </p:ext>
            </p:extLst>
          </p:nvPr>
        </p:nvGraphicFramePr>
        <p:xfrm>
          <a:off x="1737360" y="2426402"/>
          <a:ext cx="6819790" cy="1632585"/>
        </p:xfrm>
        <a:graphic>
          <a:graphicData uri="http://schemas.openxmlformats.org/drawingml/2006/table">
            <a:tbl>
              <a:tblPr/>
              <a:tblGrid>
                <a:gridCol w="1432560"/>
                <a:gridCol w="1280050"/>
                <a:gridCol w="1394460"/>
                <a:gridCol w="1463040"/>
                <a:gridCol w="1249680"/>
              </a:tblGrid>
              <a:tr h="408961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Physical Domains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 Approach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Dynamic Behaviour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 Scale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98784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Electrochemical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 + Empirical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Cell/Stack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Electrochemical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Thermal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 + Empirical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+ 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Dynamic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(ODE)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Cell/Stack + BOP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6714619" y="4450140"/>
            <a:ext cx="20518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ODE</a:t>
            </a:r>
            <a:r>
              <a:rPr lang="tr-TR" sz="900" dirty="0"/>
              <a:t>: </a:t>
            </a:r>
            <a:r>
              <a:rPr lang="tr-TR" sz="900" dirty="0" err="1" smtClean="0"/>
              <a:t>Ordinary</a:t>
            </a:r>
            <a:r>
              <a:rPr lang="tr-TR" sz="900" dirty="0" smtClean="0"/>
              <a:t> </a:t>
            </a:r>
            <a:r>
              <a:rPr lang="tr-TR" sz="900" dirty="0" err="1" smtClean="0"/>
              <a:t>Differential</a:t>
            </a:r>
            <a:r>
              <a:rPr lang="tr-TR" sz="900" dirty="0" smtClean="0"/>
              <a:t> </a:t>
            </a:r>
            <a:r>
              <a:rPr lang="tr-TR" sz="900" dirty="0" err="1" smtClean="0"/>
              <a:t>Equation</a:t>
            </a:r>
            <a:endParaRPr lang="tr-TR" sz="900" dirty="0" smtClean="0"/>
          </a:p>
          <a:p>
            <a:r>
              <a:rPr lang="tr-TR" sz="900" dirty="0" smtClean="0"/>
              <a:t>BOP: </a:t>
            </a:r>
            <a:r>
              <a:rPr lang="tr-TR" sz="900" dirty="0" err="1" smtClean="0"/>
              <a:t>Balance</a:t>
            </a:r>
            <a:r>
              <a:rPr lang="tr-TR" sz="900" dirty="0" smtClean="0"/>
              <a:t> of </a:t>
            </a:r>
            <a:r>
              <a:rPr lang="tr-TR" sz="900" dirty="0" err="1" smtClean="0"/>
              <a:t>Plant</a:t>
            </a:r>
            <a:endParaRPr lang="en-GB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37360" y="595742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Temperature</a:t>
            </a:r>
            <a:r>
              <a:rPr lang="tr-TR" sz="1600" dirty="0" smtClean="0"/>
              <a:t> </a:t>
            </a:r>
            <a:r>
              <a:rPr lang="tr-TR" sz="1600" dirty="0" err="1" smtClean="0"/>
              <a:t>dependency</a:t>
            </a:r>
            <a:r>
              <a:rPr lang="tr-TR" sz="1600" dirty="0" smtClean="0"/>
              <a:t> of </a:t>
            </a:r>
            <a:r>
              <a:rPr lang="tr-TR" sz="1600" dirty="0" err="1" smtClean="0"/>
              <a:t>electrolyser</a:t>
            </a:r>
            <a:r>
              <a:rPr lang="tr-TR" sz="1600" dirty="0" smtClean="0"/>
              <a:t> </a:t>
            </a:r>
            <a:r>
              <a:rPr lang="tr-TR" sz="1600" dirty="0" err="1" smtClean="0"/>
              <a:t>efficiency</a:t>
            </a:r>
            <a:r>
              <a:rPr lang="tr-TR" sz="1600" dirty="0" smtClean="0"/>
              <a:t> is </a:t>
            </a:r>
            <a:r>
              <a:rPr lang="tr-TR" sz="1600" dirty="0" err="1" smtClean="0"/>
              <a:t>considered</a:t>
            </a:r>
            <a:endParaRPr lang="tr-TR" sz="1600" dirty="0"/>
          </a:p>
          <a:p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Electrolyser</a:t>
            </a:r>
            <a:r>
              <a:rPr lang="tr-TR" sz="1600" dirty="0" smtClean="0"/>
              <a:t> </a:t>
            </a:r>
            <a:r>
              <a:rPr lang="tr-TR" sz="1600" dirty="0" err="1" smtClean="0"/>
              <a:t>performance</a:t>
            </a:r>
            <a:r>
              <a:rPr lang="tr-TR" sz="1600" dirty="0" smtClean="0"/>
              <a:t> is </a:t>
            </a:r>
            <a:r>
              <a:rPr lang="tr-TR" sz="1600" dirty="0" err="1" smtClean="0"/>
              <a:t>calculated</a:t>
            </a:r>
            <a:r>
              <a:rPr lang="tr-TR" sz="1600" dirty="0" smtClean="0"/>
              <a:t> </a:t>
            </a:r>
            <a:r>
              <a:rPr lang="tr-TR" sz="1600" dirty="0" err="1" smtClean="0"/>
              <a:t>considering</a:t>
            </a:r>
            <a:r>
              <a:rPr lang="tr-TR" sz="1600" dirty="0" smtClean="0"/>
              <a:t> </a:t>
            </a:r>
            <a:r>
              <a:rPr lang="tr-TR" sz="1600" dirty="0" err="1"/>
              <a:t>o</a:t>
            </a:r>
            <a:r>
              <a:rPr lang="tr-TR" sz="1600" dirty="0" err="1" smtClean="0"/>
              <a:t>perational</a:t>
            </a:r>
            <a:r>
              <a:rPr lang="tr-TR" sz="1600" dirty="0" smtClean="0"/>
              <a:t> </a:t>
            </a:r>
            <a:r>
              <a:rPr lang="tr-TR" sz="1600" dirty="0" err="1" smtClean="0"/>
              <a:t>conditions</a:t>
            </a:r>
            <a:r>
              <a:rPr lang="tr-TR" sz="1600" dirty="0" smtClean="0"/>
              <a:t> (</a:t>
            </a:r>
            <a:r>
              <a:rPr lang="tr-TR" sz="1600" dirty="0" err="1" smtClean="0"/>
              <a:t>temperature</a:t>
            </a:r>
            <a:r>
              <a:rPr lang="tr-TR" sz="1600" dirty="0" smtClean="0"/>
              <a:t>, </a:t>
            </a:r>
            <a:r>
              <a:rPr lang="tr-TR" sz="1600" dirty="0" err="1" smtClean="0"/>
              <a:t>pressure</a:t>
            </a:r>
            <a:r>
              <a:rPr lang="tr-TR" sz="1600" dirty="0" smtClean="0"/>
              <a:t>)</a:t>
            </a:r>
            <a:br>
              <a:rPr lang="tr-TR" sz="1600" dirty="0" smtClean="0"/>
            </a:b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Balance</a:t>
            </a:r>
            <a:r>
              <a:rPr lang="tr-TR" sz="1600" dirty="0" smtClean="0"/>
              <a:t> of </a:t>
            </a:r>
            <a:r>
              <a:rPr lang="tr-TR" sz="1600" dirty="0" err="1" smtClean="0"/>
              <a:t>plant</a:t>
            </a:r>
            <a:r>
              <a:rPr lang="tr-TR" sz="1600" dirty="0" smtClean="0"/>
              <a:t> </a:t>
            </a:r>
            <a:r>
              <a:rPr lang="tr-TR" sz="1600" dirty="0" err="1" smtClean="0"/>
              <a:t>elements</a:t>
            </a:r>
            <a:r>
              <a:rPr lang="tr-TR" sz="1600" dirty="0" smtClean="0"/>
              <a:t> </a:t>
            </a:r>
            <a:r>
              <a:rPr lang="tr-TR" sz="1600" dirty="0" err="1" smtClean="0"/>
              <a:t>are</a:t>
            </a:r>
            <a:r>
              <a:rPr lang="tr-TR" sz="1600" dirty="0" smtClean="0"/>
              <a:t> </a:t>
            </a:r>
            <a:r>
              <a:rPr lang="tr-TR" sz="1600" dirty="0" err="1" smtClean="0"/>
              <a:t>considered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temperature</a:t>
            </a:r>
            <a:r>
              <a:rPr lang="tr-TR" sz="1600" dirty="0" smtClean="0"/>
              <a:t> </a:t>
            </a:r>
            <a:r>
              <a:rPr lang="tr-TR" sz="1600" dirty="0" err="1" smtClean="0"/>
              <a:t>evolution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906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PEM </a:t>
            </a:r>
            <a:r>
              <a:rPr lang="tr-TR" sz="3200" dirty="0" err="1" smtClean="0"/>
              <a:t>Electrolyser</a:t>
            </a:r>
            <a:endParaRPr lang="en-GB" sz="32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5255710" y="517921"/>
            <a:ext cx="36871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600" dirty="0" err="1" smtClean="0"/>
              <a:t>Thermal</a:t>
            </a:r>
            <a:r>
              <a:rPr lang="tr-TR" sz="1600" dirty="0" smtClean="0"/>
              <a:t> </a:t>
            </a:r>
            <a:r>
              <a:rPr lang="tr-TR" sz="1600" dirty="0" err="1" smtClean="0"/>
              <a:t>submodel</a:t>
            </a:r>
            <a:endParaRPr lang="tr-T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BOP: </a:t>
            </a:r>
            <a:r>
              <a:rPr lang="tr-TR" sz="1600" dirty="0" err="1"/>
              <a:t>c</a:t>
            </a:r>
            <a:r>
              <a:rPr lang="tr-TR" sz="1600" dirty="0" err="1" smtClean="0"/>
              <a:t>irculation</a:t>
            </a:r>
            <a:r>
              <a:rPr lang="tr-TR" sz="1600" dirty="0" smtClean="0"/>
              <a:t> </a:t>
            </a:r>
            <a:r>
              <a:rPr lang="tr-TR" sz="1600" dirty="0" err="1" smtClean="0"/>
              <a:t>pump</a:t>
            </a:r>
            <a:r>
              <a:rPr lang="tr-TR" sz="1600" dirty="0" smtClean="0"/>
              <a:t>, </a:t>
            </a:r>
            <a:r>
              <a:rPr lang="tr-TR" sz="1600" dirty="0" err="1" smtClean="0"/>
              <a:t>cooling</a:t>
            </a:r>
            <a:endParaRPr lang="tr-T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Static</a:t>
            </a:r>
            <a:r>
              <a:rPr lang="tr-TR" sz="1600" dirty="0" smtClean="0"/>
              <a:t> vs. First </a:t>
            </a:r>
            <a:r>
              <a:rPr lang="tr-TR" sz="1600" dirty="0" err="1" smtClean="0"/>
              <a:t>order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Temperature</a:t>
            </a:r>
            <a:r>
              <a:rPr lang="tr-TR" sz="1600" dirty="0" smtClean="0"/>
              <a:t>, </a:t>
            </a:r>
            <a:r>
              <a:rPr lang="tr-TR" sz="1600" dirty="0" err="1" smtClean="0"/>
              <a:t>Pressure</a:t>
            </a:r>
            <a:r>
              <a:rPr lang="tr-TR" sz="1600" dirty="0" smtClean="0"/>
              <a:t>, </a:t>
            </a:r>
            <a:r>
              <a:rPr lang="tr-TR" sz="1600" dirty="0" err="1" smtClean="0"/>
              <a:t>current</a:t>
            </a:r>
            <a:r>
              <a:rPr lang="tr-TR" sz="1600" dirty="0" smtClean="0"/>
              <a:t> </a:t>
            </a:r>
            <a:r>
              <a:rPr lang="tr-TR" sz="1600" dirty="0" err="1" smtClean="0"/>
              <a:t>effects</a:t>
            </a:r>
            <a:endParaRPr lang="tr-TR" sz="1600" dirty="0" smtClean="0"/>
          </a:p>
          <a:p>
            <a:endParaRPr lang="tr-TR" sz="1600" b="1" dirty="0" smtClean="0"/>
          </a:p>
        </p:txBody>
      </p:sp>
      <p:pic>
        <p:nvPicPr>
          <p:cNvPr id="6" name="Picture 2" descr="C:\Users\Caner\Desktop\electrolysersimplevsdetailedmodel-v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14" y="602886"/>
            <a:ext cx="2480889" cy="430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4117444" y="2146641"/>
                <a:ext cx="5026556" cy="1994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i="1" dirty="0" smtClean="0">
                    <a:latin typeface="Cambria Math"/>
                    <a:ea typeface="Calibri"/>
                    <a:cs typeface="Times New Roman"/>
                  </a:rPr>
                  <a:t>	</a:t>
                </a:r>
                <a:r>
                  <a:rPr lang="tr-TR" sz="1200" b="1" i="1" dirty="0" err="1" smtClean="0">
                    <a:latin typeface="Cambria Math"/>
                    <a:ea typeface="Calibri"/>
                    <a:cs typeface="Times New Roman"/>
                  </a:rPr>
                  <a:t>Electrochemical</a:t>
                </a:r>
                <a:r>
                  <a:rPr lang="tr-TR" sz="1200" b="1" i="1" dirty="0" smtClean="0">
                    <a:latin typeface="Cambria Math"/>
                    <a:ea typeface="Calibri"/>
                    <a:cs typeface="Times New Roman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𝑐𝑒𝑙𝑙</m:t>
                        </m:r>
                      </m:sub>
                    </m:sSub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𝑜𝑐𝑣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𝑎𝑐𝑡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𝑜h𝑚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</m:d>
                  </m:oMath>
                </a14:m>
                <a:endParaRPr lang="tr-TR" sz="12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2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Thermal</a:t>
                </a: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:endParaRPr lang="tr-TR" sz="1200" b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𝑡h</m:t>
                          </m:r>
                        </m:sub>
                      </m:sSub>
                      <m:f>
                        <m:f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𝑑𝑇</m:t>
                          </m:r>
                        </m:num>
                        <m:den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𝑑𝑡</m:t>
                          </m:r>
                        </m:den>
                      </m:f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𝑒𝑙𝑒𝑐𝑡𝑟𝑜𝑙𝑦𝑠𝑖𝑠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h𝑒𝑎𝑡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𝑉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𝐼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𝑝𝑢𝑚𝑝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𝑐𝑜𝑜𝑙𝑖𝑛𝑔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∆</m:t>
                              </m:r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sz="10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2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Pressure</a:t>
                </a:r>
                <a:r>
                  <a:rPr lang="tr-TR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14:m>
                  <m:oMath xmlns:m="http://schemas.openxmlformats.org/officeDocument/2006/math">
                    <m:r>
                      <a:rPr lang="tr-TR" sz="1000" b="0" i="0" smtClean="0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sSub>
                      <m:sSubPr>
                        <m:ctrlPr>
                          <a:rPr lang="en-GB" sz="10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𝑝𝑝</m:t>
                        </m:r>
                      </m:e>
                      <m:sub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𝐻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𝑂</m:t>
                        </m:r>
                      </m:sub>
                    </m:sSub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=6.1078.</m:t>
                    </m:r>
                    <m:sSup>
                      <m:sSup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10</m:t>
                        </m:r>
                      </m:e>
                      <m:sup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−3</m:t>
                        </m:r>
                      </m:sup>
                    </m:sSup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. </m:t>
                    </m:r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𝑒𝑥𝑝</m:t>
                    </m:r>
                    <m:d>
                      <m:d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17.2694 . </m:t>
                        </m:r>
                        <m:f>
                          <m:fPr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𝑇</m:t>
                            </m:r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−273.15</m:t>
                            </m:r>
                          </m:num>
                          <m:den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𝑇</m:t>
                            </m:r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−34.85</m:t>
                            </m:r>
                          </m:den>
                        </m:f>
                      </m:e>
                    </m:d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𝑏𝑎𝑟</m:t>
                        </m:r>
                      </m:e>
                    </m:d>
                  </m:oMath>
                </a14:m>
                <a:endParaRPr lang="tr-TR" sz="10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0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Massflow</a:t>
                </a:r>
                <a:r>
                  <a:rPr lang="tr-TR" sz="1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14:m>
                  <m:oMath xmlns:m="http://schemas.openxmlformats.org/officeDocument/2006/math">
                    <m:r>
                      <a:rPr lang="tr-TR" sz="1000" b="1" i="0" smtClean="0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sSub>
                      <m:sSubPr>
                        <m:ctrlPr>
                          <a:rPr lang="en-GB" sz="10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𝑐𝑒𝑙𝑙𝑠</m:t>
                            </m:r>
                          </m:sub>
                        </m:sSub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.  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𝐼</m:t>
                        </m:r>
                      </m:num>
                      <m:den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2 . 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𝐹</m:t>
                        </m:r>
                      </m:den>
                    </m:f>
                    <m:sSub>
                      <m:sSub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𝜂</m:t>
                        </m:r>
                      </m:e>
                      <m:sub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</m:sub>
                    </m:sSub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𝑚𝑜𝑙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/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𝑠</m:t>
                        </m:r>
                      </m:e>
                    </m:d>
                  </m:oMath>
                </a14:m>
                <a:endParaRPr lang="en-GB" sz="10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444" y="2146641"/>
                <a:ext cx="5026556" cy="19948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ikdörtgen 7"/>
          <p:cNvSpPr/>
          <p:nvPr/>
        </p:nvSpPr>
        <p:spPr>
          <a:xfrm>
            <a:off x="7296302" y="4835252"/>
            <a:ext cx="13324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00" dirty="0"/>
              <a:t>BOP: </a:t>
            </a:r>
            <a:r>
              <a:rPr lang="tr-TR" sz="900" dirty="0" err="1"/>
              <a:t>Balance</a:t>
            </a:r>
            <a:r>
              <a:rPr lang="tr-TR" sz="900" dirty="0"/>
              <a:t> of </a:t>
            </a:r>
            <a:r>
              <a:rPr lang="tr-TR" sz="900" dirty="0" err="1"/>
              <a:t>Plant</a:t>
            </a:r>
            <a:endParaRPr lang="en-GB" sz="9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1697514" y="602886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FF0000"/>
                </a:solidFill>
              </a:rPr>
              <a:t>Model A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1697514" y="2523909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FF0000"/>
                </a:solidFill>
              </a:rPr>
              <a:t>Model B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12975</TotalTime>
  <Words>1597</Words>
  <Application>Microsoft Office PowerPoint</Application>
  <PresentationFormat>Ekran Gösterisi (16:9)</PresentationFormat>
  <Paragraphs>291</Paragraphs>
  <Slides>26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26</vt:i4>
      </vt:variant>
    </vt:vector>
  </HeadingPairs>
  <TitlesOfParts>
    <vt:vector size="28" baseType="lpstr">
      <vt:lpstr>Office Theme</vt:lpstr>
      <vt:lpstr>Custom Design</vt:lpstr>
      <vt:lpstr>Multi Energy Systems: Investigating Hidden Flexibilities Provided by Power-to-X Considering Grid Support Strategies</vt:lpstr>
      <vt:lpstr>Content</vt:lpstr>
      <vt:lpstr>Introduction - Research Problem</vt:lpstr>
      <vt:lpstr>PowerPoint Sunusu</vt:lpstr>
      <vt:lpstr>Introduction - Research Questions</vt:lpstr>
      <vt:lpstr>Methodolgy – MES Design</vt:lpstr>
      <vt:lpstr>Methodolgy – Energy Demand Profiles</vt:lpstr>
      <vt:lpstr>Modelling – PEM Electrolyser</vt:lpstr>
      <vt:lpstr>Modelling – PEM Electrolyser</vt:lpstr>
      <vt:lpstr>Modelling –  Electric Heat Pump</vt:lpstr>
      <vt:lpstr>Modelling –  Electric Heat Pump</vt:lpstr>
      <vt:lpstr>Modelling –  Electric Heat Pump</vt:lpstr>
      <vt:lpstr>Modelling - Power-to-X Models</vt:lpstr>
      <vt:lpstr>Analysis</vt:lpstr>
      <vt:lpstr>Co-Simulation - Optimum Deployment of Flexibility with Hierarchical Energy Management</vt:lpstr>
      <vt:lpstr>Modelling –  Adjustable Power Level Controller</vt:lpstr>
      <vt:lpstr>Co-Simulation - Levelized Cost of Energy</vt:lpstr>
      <vt:lpstr>Co-simulation Flow Chart</vt:lpstr>
      <vt:lpstr>Simulation Tools</vt:lpstr>
      <vt:lpstr>Results - MES Analysis</vt:lpstr>
      <vt:lpstr>Results – PtX Analysis</vt:lpstr>
      <vt:lpstr>Results – PtX Analysis</vt:lpstr>
      <vt:lpstr>Results – Power System Analysis, Case 1</vt:lpstr>
      <vt:lpstr>Results – Power System Analysis, Case 2</vt:lpstr>
      <vt:lpstr>References</vt:lpstr>
      <vt:lpstr>Multi Energy Systems: Investigating Hidden Flexibilities Provided by Power-to-X Considering Grid Support Strategies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Caner Yağcı</cp:lastModifiedBy>
  <cp:revision>627</cp:revision>
  <dcterms:created xsi:type="dcterms:W3CDTF">2015-07-09T11:57:30Z</dcterms:created>
  <dcterms:modified xsi:type="dcterms:W3CDTF">2020-08-18T00:03:43Z</dcterms:modified>
</cp:coreProperties>
</file>