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5" r:id="rId2"/>
    <p:sldId id="310" r:id="rId3"/>
    <p:sldId id="311" r:id="rId4"/>
    <p:sldId id="325" r:id="rId5"/>
    <p:sldId id="326" r:id="rId6"/>
    <p:sldId id="320" r:id="rId7"/>
    <p:sldId id="328" r:id="rId8"/>
    <p:sldId id="329" r:id="rId9"/>
    <p:sldId id="330" r:id="rId10"/>
    <p:sldId id="321" r:id="rId11"/>
    <p:sldId id="331" r:id="rId12"/>
    <p:sldId id="332" r:id="rId13"/>
    <p:sldId id="333" r:id="rId14"/>
    <p:sldId id="334" r:id="rId15"/>
    <p:sldId id="322" r:id="rId16"/>
    <p:sldId id="335" r:id="rId17"/>
    <p:sldId id="336" r:id="rId18"/>
    <p:sldId id="337" r:id="rId19"/>
    <p:sldId id="338" r:id="rId20"/>
    <p:sldId id="323" r:id="rId21"/>
    <p:sldId id="324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2" autoAdjust="0"/>
    <p:restoredTop sz="82767" autoAdjust="0"/>
  </p:normalViewPr>
  <p:slideViewPr>
    <p:cSldViewPr showGuides="1">
      <p:cViewPr varScale="1">
        <p:scale>
          <a:sx n="77" d="100"/>
          <a:sy n="77" d="100"/>
        </p:scale>
        <p:origin x="102" y="33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10/15/2019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10/15/2019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</a:t>
            </a:r>
            <a:r>
              <a:rPr lang="en-US" dirty="0" err="1"/>
              <a:t>nodejs</a:t>
            </a:r>
            <a:r>
              <a:rPr lang="en-US" dirty="0"/>
              <a:t> and what is happening here</a:t>
            </a:r>
          </a:p>
          <a:p>
            <a:r>
              <a:rPr lang="en-US" dirty="0"/>
              <a:t>Highlight the number of packages and contributors for only one direct dependency.</a:t>
            </a:r>
          </a:p>
          <a:p>
            <a:r>
              <a:rPr lang="en-US" dirty="0"/>
              <a:t>Vulnerabilities?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4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3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97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91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on identifying vulnerabilities, not a comprehensive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8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on identifying vulnerabilities, not a comprehensive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65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on identifying vulnerabilities, not a comprehensive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33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on identifying vulnerabilities, not a comprehensive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99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on identifying vulnerabilities, not a comprehensive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2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Evolution of the number of packages.</a:t>
            </a:r>
          </a:p>
          <a:p>
            <a:endParaRPr lang="en-US" dirty="0"/>
          </a:p>
          <a:p>
            <a:r>
              <a:rPr lang="en-US" dirty="0"/>
              <a:t>An empirical comparison of dependency network evolution in seven software packaging ecosystems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npmjs</a:t>
            </a:r>
            <a:r>
              <a:rPr lang="en-US" dirty="0"/>
              <a:t> and show the is-odd package and source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6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Evolution of the number of discovered vulnerabilities (straight lines) and corresponding distinct packages (doted lines) per severity</a:t>
            </a:r>
          </a:p>
          <a:p>
            <a:endParaRPr lang="en-US" dirty="0"/>
          </a:p>
          <a:p>
            <a:r>
              <a:rPr lang="en-US" dirty="0"/>
              <a:t>On the Impact of Security Vulnerabilities in the </a:t>
            </a:r>
            <a:r>
              <a:rPr lang="en-US" dirty="0" err="1"/>
              <a:t>npm</a:t>
            </a:r>
            <a:r>
              <a:rPr lang="en-US" dirty="0"/>
              <a:t> Package Dependency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0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700 security vulnerability report</a:t>
            </a:r>
          </a:p>
          <a:p>
            <a:r>
              <a:rPr lang="en-US" dirty="0" err="1"/>
              <a:t>Retrived</a:t>
            </a:r>
            <a:r>
              <a:rPr lang="en-US" dirty="0"/>
              <a:t> the corresponding releases</a:t>
            </a:r>
          </a:p>
          <a:p>
            <a:r>
              <a:rPr lang="en-US" dirty="0"/>
              <a:t>Relationship between package, vulnerability, first release date and vulnerability discovery date they traced the vulnerability time frame</a:t>
            </a:r>
          </a:p>
          <a:p>
            <a:r>
              <a:rPr lang="en-US" dirty="0"/>
              <a:t> Survival probability for event “vulnerability is fixed” </a:t>
            </a:r>
            <a:r>
              <a:rPr lang="en-US" dirty="0" err="1"/>
              <a:t>w.r.t.</a:t>
            </a:r>
            <a:r>
              <a:rPr lang="en-US" dirty="0"/>
              <a:t> the date of first affected release.</a:t>
            </a:r>
          </a:p>
          <a:p>
            <a:r>
              <a:rPr lang="en-US" dirty="0"/>
              <a:t> After 10 months, there is a probability higher than 80% that a high severity vulnerability is still not ﬁxed.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2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700 security vulnerability report</a:t>
            </a:r>
          </a:p>
          <a:p>
            <a:r>
              <a:rPr lang="en-US" dirty="0"/>
              <a:t>Violin plots of packages age at discovery time by vulnerability severity.</a:t>
            </a:r>
          </a:p>
          <a:p>
            <a:r>
              <a:rPr lang="en-US" dirty="0"/>
              <a:t> Most severities are found in packages older than 28 months.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the Impact of Security Vulnerabilities in the </a:t>
            </a:r>
            <a:r>
              <a:rPr lang="en-US" dirty="0" err="1"/>
              <a:t>npm</a:t>
            </a:r>
            <a:r>
              <a:rPr lang="en-US" dirty="0"/>
              <a:t> Package Dependency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41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700 security vulnerability report</a:t>
            </a:r>
          </a:p>
          <a:p>
            <a:endParaRPr lang="en-US" dirty="0"/>
          </a:p>
          <a:p>
            <a:r>
              <a:rPr lang="en-US" dirty="0"/>
              <a:t>Survival probability for event "vulnerability is fixes" </a:t>
            </a:r>
            <a:r>
              <a:rPr lang="en-US" dirty="0" err="1"/>
              <a:t>w.r.t.</a:t>
            </a:r>
            <a:r>
              <a:rPr lang="en-US" dirty="0"/>
              <a:t> vulnerability discovery time.</a:t>
            </a:r>
          </a:p>
          <a:p>
            <a:endParaRPr lang="en-US" dirty="0"/>
          </a:p>
          <a:p>
            <a:r>
              <a:rPr lang="en-US" dirty="0"/>
              <a:t>On the Impact of Security Vulnerabilities in the </a:t>
            </a:r>
            <a:r>
              <a:rPr lang="en-US" dirty="0" err="1"/>
              <a:t>npm</a:t>
            </a:r>
            <a:r>
              <a:rPr lang="en-US" dirty="0"/>
              <a:t> Package Dependency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3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700 security vulnerability report</a:t>
            </a:r>
          </a:p>
          <a:p>
            <a:endParaRPr lang="en-US" dirty="0"/>
          </a:p>
          <a:p>
            <a:r>
              <a:rPr lang="en-US" dirty="0"/>
              <a:t>Survival probability for event “package is fixed” </a:t>
            </a:r>
            <a:r>
              <a:rPr lang="en-US" dirty="0" err="1"/>
              <a:t>w.r.t.</a:t>
            </a:r>
            <a:r>
              <a:rPr lang="en-US" dirty="0"/>
              <a:t> vulnerability discovery time. Dependent packages are</a:t>
            </a:r>
          </a:p>
          <a:p>
            <a:r>
              <a:rPr lang="en-US" dirty="0"/>
              <a:t>shown as straight lines and upstream packages as dotted lines.</a:t>
            </a:r>
          </a:p>
          <a:p>
            <a:endParaRPr lang="en-US" dirty="0"/>
          </a:p>
          <a:p>
            <a:r>
              <a:rPr lang="en-US" dirty="0"/>
              <a:t>On the Impact of Security Vulnerabilities in the </a:t>
            </a:r>
            <a:r>
              <a:rPr lang="en-US" dirty="0" err="1"/>
              <a:t>npm</a:t>
            </a:r>
            <a:r>
              <a:rPr lang="en-US" dirty="0"/>
              <a:t> Package Dependency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6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Anwsers</a:t>
            </a:r>
            <a:r>
              <a:rPr lang="en-US" dirty="0"/>
              <a:t> for questions regarding app/library release frequency.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08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203 Google play application maintainers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10/15/2019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10/15/2019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524998" cy="2971800"/>
          </a:xfrm>
        </p:spPr>
        <p:txBody>
          <a:bodyPr/>
          <a:lstStyle/>
          <a:p>
            <a:r>
              <a:rPr lang="en-US" dirty="0"/>
              <a:t>Identifying Known Vulnerabilities in OSS libraries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 SURVEY PAPER – Ronaldo canesqui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3132"/>
            <a:ext cx="12188825" cy="1222332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Dependencies Management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E7329C-A7E2-4655-90C3-FDFAB253B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909548"/>
            <a:ext cx="9134475" cy="409787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5436B1-4DCC-4694-B179-CC3F85F75145}"/>
              </a:ext>
            </a:extLst>
          </p:cNvPr>
          <p:cNvSpPr txBox="1">
            <a:spLocks/>
          </p:cNvSpPr>
          <p:nvPr/>
        </p:nvSpPr>
        <p:spPr>
          <a:xfrm>
            <a:off x="-2" y="1218156"/>
            <a:ext cx="12188825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err="1"/>
              <a:t>Anwsers</a:t>
            </a:r>
            <a:r>
              <a:rPr lang="en-US" sz="6000" dirty="0"/>
              <a:t> for questions regarding app/library release frequency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9E388-8ADE-4C2A-944D-806344C50CF7}"/>
              </a:ext>
            </a:extLst>
          </p:cNvPr>
          <p:cNvSpPr txBox="1"/>
          <p:nvPr/>
        </p:nvSpPr>
        <p:spPr>
          <a:xfrm>
            <a:off x="2106718" y="6008469"/>
            <a:ext cx="7975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E. </a:t>
            </a:r>
            <a:r>
              <a:rPr lang="en-US" dirty="0" err="1"/>
              <a:t>Derr</a:t>
            </a:r>
            <a:r>
              <a:rPr lang="en-US" dirty="0"/>
              <a:t>, S. </a:t>
            </a:r>
            <a:r>
              <a:rPr lang="en-US" dirty="0" err="1"/>
              <a:t>Bugiel</a:t>
            </a:r>
            <a:r>
              <a:rPr lang="en-US" dirty="0"/>
              <a:t>, S. </a:t>
            </a:r>
            <a:r>
              <a:rPr lang="en-US" dirty="0" err="1"/>
              <a:t>Fahl</a:t>
            </a:r>
            <a:r>
              <a:rPr lang="en-US" dirty="0"/>
              <a:t>, Y. </a:t>
            </a:r>
            <a:r>
              <a:rPr lang="en-US" dirty="0" err="1"/>
              <a:t>Acar</a:t>
            </a:r>
            <a:r>
              <a:rPr lang="en-US" dirty="0"/>
              <a:t>, and M. Backes, “Keep me updated: An empirical </a:t>
            </a:r>
          </a:p>
          <a:p>
            <a:pPr algn="ctr"/>
            <a:r>
              <a:rPr lang="en-US" dirty="0"/>
              <a:t>study of third-party library updatability on android</a:t>
            </a:r>
          </a:p>
        </p:txBody>
      </p:sp>
    </p:spTree>
    <p:extLst>
      <p:ext uri="{BB962C8B-B14F-4D97-AF65-F5344CB8AC3E}">
        <p14:creationId xmlns:p14="http://schemas.microsoft.com/office/powerpoint/2010/main" val="395965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644" y="203200"/>
            <a:ext cx="8279535" cy="1371600"/>
          </a:xfrm>
        </p:spPr>
        <p:txBody>
          <a:bodyPr>
            <a:noAutofit/>
          </a:bodyPr>
          <a:lstStyle/>
          <a:p>
            <a:r>
              <a:rPr lang="en-US" sz="6000" dirty="0"/>
              <a:t>Current Dependencies Management Practices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436B1-4DCC-4694-B179-CC3F85F75145}"/>
              </a:ext>
            </a:extLst>
          </p:cNvPr>
          <p:cNvSpPr txBox="1">
            <a:spLocks/>
          </p:cNvSpPr>
          <p:nvPr/>
        </p:nvSpPr>
        <p:spPr>
          <a:xfrm>
            <a:off x="0" y="1752600"/>
            <a:ext cx="12188825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Reasons to update your app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CAC315-63E7-4AC3-ABC9-08B09129B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7" y="3124200"/>
            <a:ext cx="10297248" cy="231471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9534DD-0DC7-432B-B706-5155CD91E1B4}"/>
              </a:ext>
            </a:extLst>
          </p:cNvPr>
          <p:cNvSpPr txBox="1"/>
          <p:nvPr/>
        </p:nvSpPr>
        <p:spPr>
          <a:xfrm>
            <a:off x="2106718" y="6008469"/>
            <a:ext cx="7975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E. </a:t>
            </a:r>
            <a:r>
              <a:rPr lang="en-US" dirty="0" err="1"/>
              <a:t>Derr</a:t>
            </a:r>
            <a:r>
              <a:rPr lang="en-US" dirty="0"/>
              <a:t>, S. </a:t>
            </a:r>
            <a:r>
              <a:rPr lang="en-US" dirty="0" err="1"/>
              <a:t>Bugiel</a:t>
            </a:r>
            <a:r>
              <a:rPr lang="en-US" dirty="0"/>
              <a:t>, S. </a:t>
            </a:r>
            <a:r>
              <a:rPr lang="en-US" dirty="0" err="1"/>
              <a:t>Fahl</a:t>
            </a:r>
            <a:r>
              <a:rPr lang="en-US" dirty="0"/>
              <a:t>, Y. </a:t>
            </a:r>
            <a:r>
              <a:rPr lang="en-US" dirty="0" err="1"/>
              <a:t>Acar</a:t>
            </a:r>
            <a:r>
              <a:rPr lang="en-US" dirty="0"/>
              <a:t>, and M. Backes, “Keep me updated: An empirical </a:t>
            </a:r>
          </a:p>
          <a:p>
            <a:pPr algn="ctr"/>
            <a:r>
              <a:rPr lang="en-US" dirty="0"/>
              <a:t>study of third-party library updatability on android</a:t>
            </a:r>
          </a:p>
        </p:txBody>
      </p:sp>
    </p:spTree>
    <p:extLst>
      <p:ext uri="{BB962C8B-B14F-4D97-AF65-F5344CB8AC3E}">
        <p14:creationId xmlns:p14="http://schemas.microsoft.com/office/powerpoint/2010/main" val="360907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179" y="228600"/>
            <a:ext cx="8470899" cy="1371600"/>
          </a:xfrm>
        </p:spPr>
        <p:txBody>
          <a:bodyPr>
            <a:noAutofit/>
          </a:bodyPr>
          <a:lstStyle/>
          <a:p>
            <a:r>
              <a:rPr lang="en-US" sz="6000" dirty="0"/>
              <a:t>Current Dependencies Management Practices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436B1-4DCC-4694-B179-CC3F85F75145}"/>
              </a:ext>
            </a:extLst>
          </p:cNvPr>
          <p:cNvSpPr txBox="1">
            <a:spLocks/>
          </p:cNvSpPr>
          <p:nvPr/>
        </p:nvSpPr>
        <p:spPr>
          <a:xfrm>
            <a:off x="-153988" y="1790700"/>
            <a:ext cx="12188825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Reasons to update app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1AF997-250F-4FCF-B9D2-D9EE0B4AC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82" y="3124200"/>
            <a:ext cx="9683259" cy="2133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A69AA0-BC75-4B69-878D-4E45818E6C8A}"/>
              </a:ext>
            </a:extLst>
          </p:cNvPr>
          <p:cNvSpPr txBox="1"/>
          <p:nvPr/>
        </p:nvSpPr>
        <p:spPr>
          <a:xfrm>
            <a:off x="2106718" y="6008469"/>
            <a:ext cx="7975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E. </a:t>
            </a:r>
            <a:r>
              <a:rPr lang="en-US" dirty="0" err="1"/>
              <a:t>Derr</a:t>
            </a:r>
            <a:r>
              <a:rPr lang="en-US" dirty="0"/>
              <a:t>, S. </a:t>
            </a:r>
            <a:r>
              <a:rPr lang="en-US" dirty="0" err="1"/>
              <a:t>Bugiel</a:t>
            </a:r>
            <a:r>
              <a:rPr lang="en-US" dirty="0"/>
              <a:t>, S. </a:t>
            </a:r>
            <a:r>
              <a:rPr lang="en-US" dirty="0" err="1"/>
              <a:t>Fahl</a:t>
            </a:r>
            <a:r>
              <a:rPr lang="en-US" dirty="0"/>
              <a:t>, Y. </a:t>
            </a:r>
            <a:r>
              <a:rPr lang="en-US" dirty="0" err="1"/>
              <a:t>Acar</a:t>
            </a:r>
            <a:r>
              <a:rPr lang="en-US" dirty="0"/>
              <a:t>, and M. Backes, “Keep me updated: An empirical </a:t>
            </a:r>
          </a:p>
          <a:p>
            <a:pPr algn="ctr"/>
            <a:r>
              <a:rPr lang="en-US" dirty="0"/>
              <a:t>study of third-party library updatability on android</a:t>
            </a:r>
          </a:p>
        </p:txBody>
      </p:sp>
    </p:spTree>
    <p:extLst>
      <p:ext uri="{BB962C8B-B14F-4D97-AF65-F5344CB8AC3E}">
        <p14:creationId xmlns:p14="http://schemas.microsoft.com/office/powerpoint/2010/main" val="63276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179" y="228600"/>
            <a:ext cx="8470899" cy="1371600"/>
          </a:xfrm>
        </p:spPr>
        <p:txBody>
          <a:bodyPr>
            <a:noAutofit/>
          </a:bodyPr>
          <a:lstStyle/>
          <a:p>
            <a:r>
              <a:rPr lang="en-US" sz="6000" dirty="0"/>
              <a:t>Current Dependencies Management Practices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436B1-4DCC-4694-B179-CC3F85F75145}"/>
              </a:ext>
            </a:extLst>
          </p:cNvPr>
          <p:cNvSpPr txBox="1">
            <a:spLocks/>
          </p:cNvSpPr>
          <p:nvPr/>
        </p:nvSpPr>
        <p:spPr>
          <a:xfrm>
            <a:off x="-153988" y="1790700"/>
            <a:ext cx="12188825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Selection Criteria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330225-0DDD-40C9-AA78-301EEE45F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27" y="2362200"/>
            <a:ext cx="9134475" cy="370650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21012A-E1CD-43B3-AA35-55C64C9B1EA1}"/>
              </a:ext>
            </a:extLst>
          </p:cNvPr>
          <p:cNvSpPr txBox="1"/>
          <p:nvPr/>
        </p:nvSpPr>
        <p:spPr>
          <a:xfrm>
            <a:off x="2106717" y="6211669"/>
            <a:ext cx="7975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E. </a:t>
            </a:r>
            <a:r>
              <a:rPr lang="en-US" dirty="0" err="1"/>
              <a:t>Derr</a:t>
            </a:r>
            <a:r>
              <a:rPr lang="en-US" dirty="0"/>
              <a:t>, S. </a:t>
            </a:r>
            <a:r>
              <a:rPr lang="en-US" dirty="0" err="1"/>
              <a:t>Bugiel</a:t>
            </a:r>
            <a:r>
              <a:rPr lang="en-US" dirty="0"/>
              <a:t>, S. </a:t>
            </a:r>
            <a:r>
              <a:rPr lang="en-US" dirty="0" err="1"/>
              <a:t>Fahl</a:t>
            </a:r>
            <a:r>
              <a:rPr lang="en-US" dirty="0"/>
              <a:t>, Y. </a:t>
            </a:r>
            <a:r>
              <a:rPr lang="en-US" dirty="0" err="1"/>
              <a:t>Acar</a:t>
            </a:r>
            <a:r>
              <a:rPr lang="en-US" dirty="0"/>
              <a:t>, and M. Backes, “Keep me updated: An empirical </a:t>
            </a:r>
          </a:p>
          <a:p>
            <a:pPr algn="ctr"/>
            <a:r>
              <a:rPr lang="en-US" dirty="0"/>
              <a:t>study of third-party library updatability on android</a:t>
            </a:r>
          </a:p>
        </p:txBody>
      </p:sp>
    </p:spTree>
    <p:extLst>
      <p:ext uri="{BB962C8B-B14F-4D97-AF65-F5344CB8AC3E}">
        <p14:creationId xmlns:p14="http://schemas.microsoft.com/office/powerpoint/2010/main" val="240060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179" y="228600"/>
            <a:ext cx="8470899" cy="1371600"/>
          </a:xfrm>
        </p:spPr>
        <p:txBody>
          <a:bodyPr>
            <a:noAutofit/>
          </a:bodyPr>
          <a:lstStyle/>
          <a:p>
            <a:r>
              <a:rPr lang="en-US" sz="6000" dirty="0"/>
              <a:t>Current Dependencies Management Practices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436B1-4DCC-4694-B179-CC3F85F75145}"/>
              </a:ext>
            </a:extLst>
          </p:cNvPr>
          <p:cNvSpPr txBox="1">
            <a:spLocks/>
          </p:cNvSpPr>
          <p:nvPr/>
        </p:nvSpPr>
        <p:spPr>
          <a:xfrm>
            <a:off x="-153988" y="1790700"/>
            <a:ext cx="12188825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Why include outdated libraries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004C1C-3A6F-4619-AB88-F2540BF13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4" y="2399778"/>
            <a:ext cx="9134475" cy="367478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D3A4-0E86-451F-A35D-0058F791D78A}"/>
              </a:ext>
            </a:extLst>
          </p:cNvPr>
          <p:cNvSpPr txBox="1"/>
          <p:nvPr/>
        </p:nvSpPr>
        <p:spPr>
          <a:xfrm>
            <a:off x="2106717" y="6174217"/>
            <a:ext cx="7975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E. </a:t>
            </a:r>
            <a:r>
              <a:rPr lang="en-US" dirty="0" err="1"/>
              <a:t>Derr</a:t>
            </a:r>
            <a:r>
              <a:rPr lang="en-US" dirty="0"/>
              <a:t>, S. </a:t>
            </a:r>
            <a:r>
              <a:rPr lang="en-US" dirty="0" err="1"/>
              <a:t>Bugiel</a:t>
            </a:r>
            <a:r>
              <a:rPr lang="en-US" dirty="0"/>
              <a:t>, S. </a:t>
            </a:r>
            <a:r>
              <a:rPr lang="en-US" dirty="0" err="1"/>
              <a:t>Fahl</a:t>
            </a:r>
            <a:r>
              <a:rPr lang="en-US" dirty="0"/>
              <a:t>, Y. </a:t>
            </a:r>
            <a:r>
              <a:rPr lang="en-US" dirty="0" err="1"/>
              <a:t>Acar</a:t>
            </a:r>
            <a:r>
              <a:rPr lang="en-US" dirty="0"/>
              <a:t>, and M. Backes, “Keep me updated: An empirical </a:t>
            </a:r>
          </a:p>
          <a:p>
            <a:pPr algn="ctr"/>
            <a:r>
              <a:rPr lang="en-US" dirty="0"/>
              <a:t>study of third-party library updatability on android</a:t>
            </a:r>
          </a:p>
        </p:txBody>
      </p:sp>
    </p:spTree>
    <p:extLst>
      <p:ext uri="{BB962C8B-B14F-4D97-AF65-F5344CB8AC3E}">
        <p14:creationId xmlns:p14="http://schemas.microsoft.com/office/powerpoint/2010/main" val="367863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2188825" cy="137160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Identifying known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4701-C9EC-44CE-949C-20196FC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Vulnerabilities</a:t>
            </a:r>
          </a:p>
          <a:p>
            <a:pPr lvl="1"/>
            <a:r>
              <a:rPr lang="en-US" dirty="0" err="1"/>
              <a:t>VCCFinder</a:t>
            </a:r>
            <a:endParaRPr lang="en-US" dirty="0"/>
          </a:p>
          <a:p>
            <a:pPr lvl="1"/>
            <a:r>
              <a:rPr lang="en-US" dirty="0"/>
              <a:t>CVE database</a:t>
            </a:r>
          </a:p>
          <a:p>
            <a:pPr lvl="1"/>
            <a:r>
              <a:rPr lang="en-US" dirty="0"/>
              <a:t>Vulnerabilities commit</a:t>
            </a:r>
          </a:p>
          <a:p>
            <a:pPr lvl="1"/>
            <a:r>
              <a:rPr lang="en-US" dirty="0"/>
              <a:t>Used metadata information</a:t>
            </a:r>
          </a:p>
          <a:p>
            <a:pPr lvl="1"/>
            <a:r>
              <a:rPr lang="en-US" dirty="0"/>
              <a:t>SVM-based model</a:t>
            </a:r>
          </a:p>
          <a:p>
            <a:pPr lvl="1"/>
            <a:r>
              <a:rPr lang="en-US" dirty="0"/>
              <a:t>Reduce 99% number of false positives compared to </a:t>
            </a:r>
            <a:r>
              <a:rPr lang="en-US" dirty="0" err="1"/>
              <a:t>Flawfinder</a:t>
            </a:r>
            <a:endParaRPr lang="en-US" dirty="0"/>
          </a:p>
          <a:p>
            <a:pPr lvl="1"/>
            <a:r>
              <a:rPr lang="en-US" dirty="0"/>
              <a:t>Identified 53 out of 219 know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68529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2188825" cy="137160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Identifying known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4701-C9EC-44CE-949C-20196FC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dependency freshness</a:t>
            </a:r>
          </a:p>
          <a:p>
            <a:pPr lvl="1"/>
            <a:r>
              <a:rPr lang="en-US" dirty="0"/>
              <a:t>Extract metadata from pom.xml files</a:t>
            </a:r>
          </a:p>
          <a:p>
            <a:pPr lvl="1"/>
            <a:r>
              <a:rPr lang="en-US" dirty="0"/>
              <a:t>Compared with Maven Central Repository to obtain newer releases</a:t>
            </a:r>
          </a:p>
          <a:p>
            <a:pPr lvl="1"/>
            <a:r>
              <a:rPr lang="en-US" dirty="0"/>
              <a:t>Proposes metrics to warn about vulnerabilities</a:t>
            </a:r>
          </a:p>
          <a:p>
            <a:pPr lvl="1"/>
            <a:r>
              <a:rPr lang="en-US" dirty="0"/>
              <a:t>Able to correlate the metrics with vulnerabilities</a:t>
            </a:r>
          </a:p>
          <a:p>
            <a:pPr lvl="1"/>
            <a:r>
              <a:rPr lang="en-US" dirty="0"/>
              <a:t>Only considers direct dependencies</a:t>
            </a:r>
          </a:p>
        </p:txBody>
      </p:sp>
    </p:spTree>
    <p:extLst>
      <p:ext uri="{BB962C8B-B14F-4D97-AF65-F5344CB8AC3E}">
        <p14:creationId xmlns:p14="http://schemas.microsoft.com/office/powerpoint/2010/main" val="314007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2188825" cy="1371600"/>
          </a:xfrm>
        </p:spPr>
        <p:txBody>
          <a:bodyPr>
            <a:noAutofit/>
          </a:bodyPr>
          <a:lstStyle/>
          <a:p>
            <a:r>
              <a:rPr lang="en-US" sz="6000" dirty="0"/>
              <a:t>Identifying known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4701-C9EC-44CE-949C-20196FC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updatability</a:t>
            </a:r>
          </a:p>
          <a:p>
            <a:pPr lvl="1"/>
            <a:r>
              <a:rPr lang="en-US" dirty="0"/>
              <a:t>Analyzed usage of 98 libraries against 1,246,118 apps from Google play</a:t>
            </a:r>
          </a:p>
          <a:p>
            <a:pPr lvl="1"/>
            <a:r>
              <a:rPr lang="en-US" dirty="0"/>
              <a:t>Compare the current  library methods to newer libraries to determine the updatability</a:t>
            </a:r>
          </a:p>
          <a:p>
            <a:pPr marL="231775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F7991-97EF-4C9F-967F-7A50A2872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62" y="3535201"/>
            <a:ext cx="9363850" cy="2561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3A0B08-8D00-48FE-AE42-8905457A3133}"/>
              </a:ext>
            </a:extLst>
          </p:cNvPr>
          <p:cNvSpPr txBox="1"/>
          <p:nvPr/>
        </p:nvSpPr>
        <p:spPr>
          <a:xfrm>
            <a:off x="2106717" y="6174217"/>
            <a:ext cx="7975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E. </a:t>
            </a:r>
            <a:r>
              <a:rPr lang="en-US" dirty="0" err="1"/>
              <a:t>Derr</a:t>
            </a:r>
            <a:r>
              <a:rPr lang="en-US" dirty="0"/>
              <a:t>, S. </a:t>
            </a:r>
            <a:r>
              <a:rPr lang="en-US" dirty="0" err="1"/>
              <a:t>Bugiel</a:t>
            </a:r>
            <a:r>
              <a:rPr lang="en-US" dirty="0"/>
              <a:t>, S. </a:t>
            </a:r>
            <a:r>
              <a:rPr lang="en-US" dirty="0" err="1"/>
              <a:t>Fahl</a:t>
            </a:r>
            <a:r>
              <a:rPr lang="en-US" dirty="0"/>
              <a:t>, Y. </a:t>
            </a:r>
            <a:r>
              <a:rPr lang="en-US" dirty="0" err="1"/>
              <a:t>Acar</a:t>
            </a:r>
            <a:r>
              <a:rPr lang="en-US" dirty="0"/>
              <a:t>, and M. Backes, “Keep me updated: An empirical </a:t>
            </a:r>
          </a:p>
          <a:p>
            <a:pPr algn="ctr"/>
            <a:r>
              <a:rPr lang="en-US" dirty="0"/>
              <a:t>study of third-party library updatability on android</a:t>
            </a:r>
          </a:p>
        </p:txBody>
      </p:sp>
    </p:spTree>
    <p:extLst>
      <p:ext uri="{BB962C8B-B14F-4D97-AF65-F5344CB8AC3E}">
        <p14:creationId xmlns:p14="http://schemas.microsoft.com/office/powerpoint/2010/main" val="236551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2188825" cy="1371600"/>
          </a:xfrm>
        </p:spPr>
        <p:txBody>
          <a:bodyPr>
            <a:noAutofit/>
          </a:bodyPr>
          <a:lstStyle/>
          <a:p>
            <a:r>
              <a:rPr lang="en-US" sz="6000" dirty="0"/>
              <a:t>Identifying known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4701-C9EC-44CE-949C-20196FC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Alert Service - VAS</a:t>
            </a:r>
          </a:p>
          <a:p>
            <a:pPr lvl="1"/>
            <a:r>
              <a:rPr lang="en-US" dirty="0"/>
              <a:t>Uses CVE entries and Maven dependencies to identify vulnerabilities</a:t>
            </a:r>
          </a:p>
          <a:p>
            <a:pPr lvl="1"/>
            <a:r>
              <a:rPr lang="en-US" dirty="0"/>
              <a:t>Only direct dependencies</a:t>
            </a:r>
          </a:p>
          <a:p>
            <a:pPr marL="231775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A0B08-8D00-48FE-AE42-8905457A3133}"/>
              </a:ext>
            </a:extLst>
          </p:cNvPr>
          <p:cNvSpPr txBox="1"/>
          <p:nvPr/>
        </p:nvSpPr>
        <p:spPr>
          <a:xfrm>
            <a:off x="-33382" y="6477000"/>
            <a:ext cx="1224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M. </a:t>
            </a:r>
            <a:r>
              <a:rPr lang="en-US" dirty="0" err="1"/>
              <a:t>Cadariu</a:t>
            </a:r>
            <a:r>
              <a:rPr lang="en-US" dirty="0"/>
              <a:t>, E. </a:t>
            </a:r>
            <a:r>
              <a:rPr lang="en-US" dirty="0" err="1"/>
              <a:t>Bouwers</a:t>
            </a:r>
            <a:r>
              <a:rPr lang="en-US" dirty="0"/>
              <a:t>, J. Visser, and A. van </a:t>
            </a:r>
            <a:r>
              <a:rPr lang="en-US" dirty="0" err="1"/>
              <a:t>Deursen</a:t>
            </a:r>
            <a:r>
              <a:rPr lang="en-US" dirty="0"/>
              <a:t>, “Tracking known security vulnerabilities in proprietary software systems”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6BD6D-5578-49E8-9269-8194E86FE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3221063"/>
            <a:ext cx="5601269" cy="295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7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2188825" cy="1371600"/>
          </a:xfrm>
        </p:spPr>
        <p:txBody>
          <a:bodyPr>
            <a:noAutofit/>
          </a:bodyPr>
          <a:lstStyle/>
          <a:p>
            <a:r>
              <a:rPr lang="en-US" sz="6000" dirty="0"/>
              <a:t>Identifying known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4701-C9EC-44CE-949C-20196FC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Code-based vulnerability identification</a:t>
            </a:r>
          </a:p>
          <a:p>
            <a:pPr lvl="1"/>
            <a:r>
              <a:rPr lang="en-US" dirty="0"/>
              <a:t>Uses a manual built database which relates vulnerability information, affected package, and commits introducing and fixing the vulnerability</a:t>
            </a:r>
          </a:p>
          <a:p>
            <a:pPr lvl="1"/>
            <a:r>
              <a:rPr lang="en-US" dirty="0"/>
              <a:t>Extract list of dependencies from pom.xml files</a:t>
            </a:r>
          </a:p>
          <a:p>
            <a:pPr lvl="1"/>
            <a:r>
              <a:rPr lang="en-US" dirty="0"/>
              <a:t>Remove not deployed dependencies (tests)</a:t>
            </a:r>
          </a:p>
          <a:p>
            <a:pPr lvl="1"/>
            <a:r>
              <a:rPr lang="en-US" dirty="0"/>
              <a:t>Matches vulnerabilities with source code using dynamic and static analysis</a:t>
            </a:r>
          </a:p>
          <a:p>
            <a:pPr lvl="1"/>
            <a:r>
              <a:rPr lang="en-US" dirty="0"/>
              <a:t>Authors claim this is the state-of-art</a:t>
            </a:r>
          </a:p>
          <a:p>
            <a:pPr lvl="1"/>
            <a:r>
              <a:rPr lang="en-US" dirty="0"/>
              <a:t>Use by SAP on 500+ development projects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A0B08-8D00-48FE-AE42-8905457A3133}"/>
              </a:ext>
            </a:extLst>
          </p:cNvPr>
          <p:cNvSpPr txBox="1"/>
          <p:nvPr/>
        </p:nvSpPr>
        <p:spPr>
          <a:xfrm>
            <a:off x="2106717" y="6174217"/>
            <a:ext cx="7975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E. </a:t>
            </a:r>
            <a:r>
              <a:rPr lang="en-US" dirty="0" err="1"/>
              <a:t>Derr</a:t>
            </a:r>
            <a:r>
              <a:rPr lang="en-US" dirty="0"/>
              <a:t>, S. </a:t>
            </a:r>
            <a:r>
              <a:rPr lang="en-US" dirty="0" err="1"/>
              <a:t>Bugiel</a:t>
            </a:r>
            <a:r>
              <a:rPr lang="en-US" dirty="0"/>
              <a:t>, S. </a:t>
            </a:r>
            <a:r>
              <a:rPr lang="en-US" dirty="0" err="1"/>
              <a:t>Fahl</a:t>
            </a:r>
            <a:r>
              <a:rPr lang="en-US" dirty="0"/>
              <a:t>, Y. </a:t>
            </a:r>
            <a:r>
              <a:rPr lang="en-US" dirty="0" err="1"/>
              <a:t>Acar</a:t>
            </a:r>
            <a:r>
              <a:rPr lang="en-US" dirty="0"/>
              <a:t>, and M. Backes, “Keep me updated: An empirical </a:t>
            </a:r>
          </a:p>
          <a:p>
            <a:pPr algn="ctr"/>
            <a:r>
              <a:rPr lang="en-US" dirty="0"/>
              <a:t>study of third-party library updatability on android</a:t>
            </a:r>
          </a:p>
        </p:txBody>
      </p:sp>
    </p:spTree>
    <p:extLst>
      <p:ext uri="{BB962C8B-B14F-4D97-AF65-F5344CB8AC3E}">
        <p14:creationId xmlns:p14="http://schemas.microsoft.com/office/powerpoint/2010/main" val="303586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problem</a:t>
            </a:r>
          </a:p>
          <a:p>
            <a:r>
              <a:rPr lang="en-US" sz="3600" dirty="0"/>
              <a:t>Vulnerability Lifespan</a:t>
            </a:r>
          </a:p>
          <a:p>
            <a:r>
              <a:rPr lang="en-US" sz="3600" dirty="0"/>
              <a:t>Current Dependencies Management Practices</a:t>
            </a:r>
          </a:p>
          <a:p>
            <a:r>
              <a:rPr lang="en-US" sz="3600" dirty="0"/>
              <a:t>Identifying known vulnerabilities and analyzing updatability</a:t>
            </a:r>
          </a:p>
          <a:p>
            <a:r>
              <a:rPr lang="en-US" sz="3600" dirty="0"/>
              <a:t>Main Challenges</a:t>
            </a:r>
          </a:p>
          <a:p>
            <a:r>
              <a:rPr lang="en-US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10666412" cy="1371600"/>
          </a:xfrm>
        </p:spPr>
        <p:txBody>
          <a:bodyPr>
            <a:noAutofit/>
          </a:bodyPr>
          <a:lstStyle/>
          <a:p>
            <a:r>
              <a:rPr lang="en-US" sz="6000" dirty="0"/>
              <a:t>Main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4701-C9EC-44CE-949C-20196FC44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3" y="1904999"/>
            <a:ext cx="9743992" cy="4724401"/>
          </a:xfrm>
        </p:spPr>
        <p:txBody>
          <a:bodyPr>
            <a:normAutofit/>
          </a:bodyPr>
          <a:lstStyle/>
          <a:p>
            <a:r>
              <a:rPr lang="en-US" dirty="0"/>
              <a:t>Common challenges on all works related to identifying know vulnerabilities</a:t>
            </a:r>
          </a:p>
          <a:p>
            <a:r>
              <a:rPr lang="en-US" dirty="0"/>
              <a:t>Challenges only mentioned explicitly by one paper</a:t>
            </a:r>
          </a:p>
          <a:p>
            <a:pPr lvl="1"/>
            <a:r>
              <a:rPr lang="en-US" dirty="0"/>
              <a:t>Non-uniform reporting of products affected by a vulnerability - In some cases, only the CPE of the respective library is mentioned, in other cases, products or libraries using the library are also listed. </a:t>
            </a:r>
          </a:p>
          <a:p>
            <a:pPr lvl="1"/>
            <a:r>
              <a:rPr lang="en-US" dirty="0"/>
              <a:t>Vulnerability and dependency management make use of different naming schemes and nomenclatures - CPE does not straight map to packages repositories such as Maven or </a:t>
            </a:r>
            <a:r>
              <a:rPr lang="en-US" dirty="0" err="1"/>
              <a:t>npm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Vulnerabilities and VCS information of the respective patch are not linked in a systematic and machine readable fashion - While committing a ﬁx to the repository, developers do not have a standard way to refer to the CPE.</a:t>
            </a:r>
          </a:p>
          <a:p>
            <a:pPr lvl="1"/>
            <a:endParaRPr lang="en-US" dirty="0"/>
          </a:p>
          <a:p>
            <a:pPr marL="46355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7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10666412" cy="1371600"/>
          </a:xfrm>
        </p:spPr>
        <p:txBody>
          <a:bodyPr>
            <a:noAutofit/>
          </a:bodyPr>
          <a:lstStyle/>
          <a:p>
            <a:r>
              <a:rPr lang="en-US" sz="6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4701-C9EC-44CE-949C-20196FC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single solution that fit majority of cases</a:t>
            </a:r>
          </a:p>
          <a:p>
            <a:r>
              <a:rPr lang="en-US" dirty="0"/>
              <a:t>Simpler approaches may be enough depending on the case</a:t>
            </a:r>
          </a:p>
          <a:p>
            <a:r>
              <a:rPr lang="en-US" dirty="0"/>
              <a:t>All works compiled in the paper depend on a manual step that in its absence the work would be infeasible</a:t>
            </a:r>
          </a:p>
          <a:p>
            <a:r>
              <a:rPr lang="en-US" dirty="0"/>
              <a:t>Improved know vulnerabilities databases and standard ways to identify the OSS libraries in the repositories and commits would increase signiﬁcantly the automation level and the impact of the available solutions.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9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0A0D6D-9690-4608-95D6-A0B04CD1F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EE841-7623-4573-AA3E-132A66AD5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31" y="2371577"/>
            <a:ext cx="11126753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0" y="20019"/>
            <a:ext cx="9144001" cy="1371600"/>
          </a:xfrm>
        </p:spPr>
        <p:txBody>
          <a:bodyPr>
            <a:normAutofit/>
          </a:bodyPr>
          <a:lstStyle/>
          <a:p>
            <a:r>
              <a:rPr lang="en-US" sz="6000" dirty="0"/>
              <a:t>The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3C424-9B68-4DA3-91E6-B3CA12B15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77" y="1578248"/>
            <a:ext cx="9144001" cy="46494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0A1B12-530A-45A2-8D57-B18E9B2C93B1}"/>
              </a:ext>
            </a:extLst>
          </p:cNvPr>
          <p:cNvSpPr txBox="1"/>
          <p:nvPr/>
        </p:nvSpPr>
        <p:spPr>
          <a:xfrm>
            <a:off x="227012" y="6468649"/>
            <a:ext cx="1205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Decan, T. </a:t>
            </a:r>
            <a:r>
              <a:rPr lang="en-US" dirty="0" err="1"/>
              <a:t>Mens</a:t>
            </a:r>
            <a:r>
              <a:rPr lang="en-US" dirty="0"/>
              <a:t>, and E. Constantinou, “On the impact of security vulnerabilities in the </a:t>
            </a:r>
            <a:r>
              <a:rPr lang="en-US" dirty="0" err="1"/>
              <a:t>npm</a:t>
            </a:r>
            <a:r>
              <a:rPr lang="en-US" dirty="0"/>
              <a:t> package dependency network,” </a:t>
            </a:r>
          </a:p>
        </p:txBody>
      </p:sp>
    </p:spTree>
    <p:extLst>
      <p:ext uri="{BB962C8B-B14F-4D97-AF65-F5344CB8AC3E}">
        <p14:creationId xmlns:p14="http://schemas.microsoft.com/office/powerpoint/2010/main" val="255831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problem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C92E6E-6CF5-4A19-B8C3-1D5A79A28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82" y="1981200"/>
            <a:ext cx="9855060" cy="40386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0A57B1-A9B2-498D-B5BE-66FB1C3991FD}"/>
              </a:ext>
            </a:extLst>
          </p:cNvPr>
          <p:cNvSpPr txBox="1"/>
          <p:nvPr/>
        </p:nvSpPr>
        <p:spPr>
          <a:xfrm>
            <a:off x="227012" y="6468649"/>
            <a:ext cx="1205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Decan, T. </a:t>
            </a:r>
            <a:r>
              <a:rPr lang="en-US" dirty="0" err="1"/>
              <a:t>Mens</a:t>
            </a:r>
            <a:r>
              <a:rPr lang="en-US" dirty="0"/>
              <a:t>, and E. Constantinou, “On the impact of security vulnerabilities in the </a:t>
            </a:r>
            <a:r>
              <a:rPr lang="en-US" dirty="0" err="1"/>
              <a:t>npm</a:t>
            </a:r>
            <a:r>
              <a:rPr lang="en-US" dirty="0"/>
              <a:t> package dependency network,” </a:t>
            </a:r>
          </a:p>
        </p:txBody>
      </p:sp>
    </p:spTree>
    <p:extLst>
      <p:ext uri="{BB962C8B-B14F-4D97-AF65-F5344CB8AC3E}">
        <p14:creationId xmlns:p14="http://schemas.microsoft.com/office/powerpoint/2010/main" val="243485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989" y="0"/>
            <a:ext cx="12188825" cy="9906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Vulnerability Lifespan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6DDA9E-4BFE-485A-991D-D2FACBFCF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924050"/>
            <a:ext cx="10049389" cy="4191000"/>
          </a:xfr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9A4E6BE-8633-4FA7-A552-5CF4169662F4}"/>
              </a:ext>
            </a:extLst>
          </p:cNvPr>
          <p:cNvSpPr txBox="1">
            <a:spLocks/>
          </p:cNvSpPr>
          <p:nvPr/>
        </p:nvSpPr>
        <p:spPr>
          <a:xfrm>
            <a:off x="26989" y="933450"/>
            <a:ext cx="12188825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How long does the package remain vulnerable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A7DFE-4AFB-4DB8-90C3-38745A33AFB2}"/>
              </a:ext>
            </a:extLst>
          </p:cNvPr>
          <p:cNvSpPr txBox="1"/>
          <p:nvPr/>
        </p:nvSpPr>
        <p:spPr>
          <a:xfrm>
            <a:off x="227012" y="6468649"/>
            <a:ext cx="1205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Decan, T. </a:t>
            </a:r>
            <a:r>
              <a:rPr lang="en-US" dirty="0" err="1"/>
              <a:t>Mens</a:t>
            </a:r>
            <a:r>
              <a:rPr lang="en-US" dirty="0"/>
              <a:t>, and E. Constantinou, “On the impact of security vulnerabilities in the </a:t>
            </a:r>
            <a:r>
              <a:rPr lang="en-US" dirty="0" err="1"/>
              <a:t>npm</a:t>
            </a:r>
            <a:r>
              <a:rPr lang="en-US" dirty="0"/>
              <a:t> package dependency network,” </a:t>
            </a:r>
          </a:p>
        </p:txBody>
      </p:sp>
    </p:spTree>
    <p:extLst>
      <p:ext uri="{BB962C8B-B14F-4D97-AF65-F5344CB8AC3E}">
        <p14:creationId xmlns:p14="http://schemas.microsoft.com/office/powerpoint/2010/main" val="38655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989" y="0"/>
            <a:ext cx="12188825" cy="9906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Vulnerability Lifespan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9A4E6BE-8633-4FA7-A552-5CF4169662F4}"/>
              </a:ext>
            </a:extLst>
          </p:cNvPr>
          <p:cNvSpPr txBox="1">
            <a:spLocks/>
          </p:cNvSpPr>
          <p:nvPr/>
        </p:nvSpPr>
        <p:spPr>
          <a:xfrm>
            <a:off x="26989" y="933450"/>
            <a:ext cx="12188825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When a vulnerability is discovered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F5147-0D32-4901-82F9-B23DFCB88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6DD14934-7A4D-4BA5-9EB2-2245B6DF3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904999"/>
            <a:ext cx="9958985" cy="403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B78D8-6447-405F-A9A4-466F7DBDAE04}"/>
              </a:ext>
            </a:extLst>
          </p:cNvPr>
          <p:cNvSpPr txBox="1"/>
          <p:nvPr/>
        </p:nvSpPr>
        <p:spPr>
          <a:xfrm>
            <a:off x="227012" y="6468649"/>
            <a:ext cx="1205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Decan, T. </a:t>
            </a:r>
            <a:r>
              <a:rPr lang="en-US" dirty="0" err="1"/>
              <a:t>Mens</a:t>
            </a:r>
            <a:r>
              <a:rPr lang="en-US" dirty="0"/>
              <a:t>, and E. Constantinou, “On the impact of security vulnerabilities in the </a:t>
            </a:r>
            <a:r>
              <a:rPr lang="en-US" dirty="0" err="1"/>
              <a:t>npm</a:t>
            </a:r>
            <a:r>
              <a:rPr lang="en-US" dirty="0"/>
              <a:t> package dependency network,” </a:t>
            </a:r>
          </a:p>
        </p:txBody>
      </p:sp>
    </p:spTree>
    <p:extLst>
      <p:ext uri="{BB962C8B-B14F-4D97-AF65-F5344CB8AC3E}">
        <p14:creationId xmlns:p14="http://schemas.microsoft.com/office/powerpoint/2010/main" val="39383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989" y="0"/>
            <a:ext cx="12188825" cy="9906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Vulnerability Lifespan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9A4E6BE-8633-4FA7-A552-5CF4169662F4}"/>
              </a:ext>
            </a:extLst>
          </p:cNvPr>
          <p:cNvSpPr txBox="1">
            <a:spLocks/>
          </p:cNvSpPr>
          <p:nvPr/>
        </p:nvSpPr>
        <p:spPr>
          <a:xfrm>
            <a:off x="26989" y="933450"/>
            <a:ext cx="12188825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When a vulnerability is ﬁxed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2095F-BCF2-469F-8A9B-BE6C9D2D7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3" y="1752600"/>
            <a:ext cx="10494538" cy="451122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0127CB-8F3A-4F86-8002-5C305F474EB2}"/>
              </a:ext>
            </a:extLst>
          </p:cNvPr>
          <p:cNvSpPr txBox="1"/>
          <p:nvPr/>
        </p:nvSpPr>
        <p:spPr>
          <a:xfrm>
            <a:off x="227012" y="6468649"/>
            <a:ext cx="1205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Decan, T. </a:t>
            </a:r>
            <a:r>
              <a:rPr lang="en-US" dirty="0" err="1"/>
              <a:t>Mens</a:t>
            </a:r>
            <a:r>
              <a:rPr lang="en-US" dirty="0"/>
              <a:t>, and E. Constantinou, “On the impact of security vulnerabilities in the </a:t>
            </a:r>
            <a:r>
              <a:rPr lang="en-US" dirty="0" err="1"/>
              <a:t>npm</a:t>
            </a:r>
            <a:r>
              <a:rPr lang="en-US" dirty="0"/>
              <a:t> package dependency network,” </a:t>
            </a:r>
          </a:p>
        </p:txBody>
      </p:sp>
    </p:spTree>
    <p:extLst>
      <p:ext uri="{BB962C8B-B14F-4D97-AF65-F5344CB8AC3E}">
        <p14:creationId xmlns:p14="http://schemas.microsoft.com/office/powerpoint/2010/main" val="19953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EF1-5B61-4E0F-826C-6CBB82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989" y="0"/>
            <a:ext cx="12188825" cy="9906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Vulnerability Lifespan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9A4E6BE-8633-4FA7-A552-5CF4169662F4}"/>
              </a:ext>
            </a:extLst>
          </p:cNvPr>
          <p:cNvSpPr txBox="1">
            <a:spLocks/>
          </p:cNvSpPr>
          <p:nvPr/>
        </p:nvSpPr>
        <p:spPr>
          <a:xfrm>
            <a:off x="26989" y="933450"/>
            <a:ext cx="12188825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When a vulnerability is ﬁxed in a dependent package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0B0F1A-8C4E-4E93-AFE8-C9DA843BE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40" y="1924050"/>
            <a:ext cx="10573943" cy="426266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779E8A-7BE4-4711-AFFF-8EEDA06DFA39}"/>
              </a:ext>
            </a:extLst>
          </p:cNvPr>
          <p:cNvSpPr txBox="1"/>
          <p:nvPr/>
        </p:nvSpPr>
        <p:spPr>
          <a:xfrm>
            <a:off x="227012" y="6468649"/>
            <a:ext cx="1205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Decan, T. </a:t>
            </a:r>
            <a:r>
              <a:rPr lang="en-US" dirty="0" err="1"/>
              <a:t>Mens</a:t>
            </a:r>
            <a:r>
              <a:rPr lang="en-US" dirty="0"/>
              <a:t>, and E. Constantinou, “On the impact of security vulnerabilities in the </a:t>
            </a:r>
            <a:r>
              <a:rPr lang="en-US" dirty="0" err="1"/>
              <a:t>npm</a:t>
            </a:r>
            <a:r>
              <a:rPr lang="en-US" dirty="0"/>
              <a:t> package dependency network,” </a:t>
            </a:r>
          </a:p>
        </p:txBody>
      </p:sp>
    </p:spTree>
    <p:extLst>
      <p:ext uri="{BB962C8B-B14F-4D97-AF65-F5344CB8AC3E}">
        <p14:creationId xmlns:p14="http://schemas.microsoft.com/office/powerpoint/2010/main" val="42789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90</TotalTime>
  <Words>1292</Words>
  <Application>Microsoft Office PowerPoint</Application>
  <PresentationFormat>Custom</PresentationFormat>
  <Paragraphs>153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Corbel</vt:lpstr>
      <vt:lpstr>Digital Blue Tunnel 16x9</vt:lpstr>
      <vt:lpstr>Identifying Known Vulnerabilities in OSS libraries </vt:lpstr>
      <vt:lpstr>Agenda</vt:lpstr>
      <vt:lpstr>The problem</vt:lpstr>
      <vt:lpstr>The problem</vt:lpstr>
      <vt:lpstr>The problem</vt:lpstr>
      <vt:lpstr>Vulnerability Lifespan</vt:lpstr>
      <vt:lpstr>Vulnerability Lifespan</vt:lpstr>
      <vt:lpstr>Vulnerability Lifespan</vt:lpstr>
      <vt:lpstr>Vulnerability Lifespan</vt:lpstr>
      <vt:lpstr>Dependencies Management</vt:lpstr>
      <vt:lpstr>Current Dependencies Management Practices</vt:lpstr>
      <vt:lpstr>Current Dependencies Management Practices</vt:lpstr>
      <vt:lpstr>Current Dependencies Management Practices</vt:lpstr>
      <vt:lpstr>Current Dependencies Management Practices</vt:lpstr>
      <vt:lpstr>Identifying known vulnerabilities</vt:lpstr>
      <vt:lpstr>Identifying known vulnerabilities</vt:lpstr>
      <vt:lpstr>Identifying known vulnerabilities</vt:lpstr>
      <vt:lpstr>Identifying known vulnerabilities</vt:lpstr>
      <vt:lpstr>Identifying known vulnerabilities</vt:lpstr>
      <vt:lpstr>Main Challenges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Known Vulnerabilies in OSS libraries</dc:title>
  <dc:creator>Ronaldo Canesqui</dc:creator>
  <cp:lastModifiedBy>Ronaldo Canesqui</cp:lastModifiedBy>
  <cp:revision>19</cp:revision>
  <dcterms:created xsi:type="dcterms:W3CDTF">2019-10-15T16:50:16Z</dcterms:created>
  <dcterms:modified xsi:type="dcterms:W3CDTF">2019-10-15T18:20:45Z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