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Play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lay-bold.fntdata"/><Relationship Id="rId16" Type="http://schemas.openxmlformats.org/officeDocument/2006/relationships/font" Target="fonts/Pl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2" name="Google Shape;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7" name="Google Shape;7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1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5" name="Google Shape;8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2" name="Google Shape;9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5" name="Google Shape;95;p13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2" name="Google Shape;10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9" name="Google Shape;10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2" name="Google Shape;112;p15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9" name="Google Shape;11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7" name="Google Shape;12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4" name="Google Shape;13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3" name="Google Shape;3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0" name="Google Shape;5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6" name="Google Shape;5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1" name="Google Shape;6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9" name="Google Shape;6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0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ctrTitle"/>
          </p:nvPr>
        </p:nvSpPr>
        <p:spPr>
          <a:xfrm>
            <a:off x="830633" y="868892"/>
            <a:ext cx="10530733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lay"/>
              <a:buNone/>
            </a:pPr>
            <a:br>
              <a:rPr b="1" lang="en-US" sz="2800">
                <a:latin typeface="Play"/>
                <a:ea typeface="Play"/>
                <a:cs typeface="Play"/>
                <a:sym typeface="Play"/>
              </a:rPr>
            </a:br>
            <a:br>
              <a:rPr b="1" lang="en-US" sz="2800">
                <a:latin typeface="Play"/>
                <a:ea typeface="Play"/>
                <a:cs typeface="Play"/>
                <a:sym typeface="Play"/>
              </a:rPr>
            </a:br>
            <a:br>
              <a:rPr b="1" lang="en-US" sz="2800">
                <a:latin typeface="Play"/>
                <a:ea typeface="Play"/>
                <a:cs typeface="Play"/>
                <a:sym typeface="Play"/>
              </a:rPr>
            </a:br>
            <a:br>
              <a:rPr b="1" lang="en-US" sz="2800">
                <a:latin typeface="Play"/>
                <a:ea typeface="Play"/>
                <a:cs typeface="Play"/>
                <a:sym typeface="Play"/>
              </a:rPr>
            </a:br>
            <a:r>
              <a:rPr b="1" lang="en-US" sz="3600">
                <a:latin typeface="Play"/>
                <a:ea typeface="Play"/>
                <a:cs typeface="Play"/>
                <a:sym typeface="Play"/>
              </a:rPr>
              <a:t>JOURNAL ANALYSIS</a:t>
            </a:r>
            <a:br>
              <a:rPr b="1" lang="en-US" sz="3600">
                <a:latin typeface="Play"/>
                <a:ea typeface="Play"/>
                <a:cs typeface="Play"/>
                <a:sym typeface="Play"/>
              </a:rPr>
            </a:br>
            <a:r>
              <a:rPr b="1" lang="en-US" sz="3600">
                <a:latin typeface="Play"/>
                <a:ea typeface="Play"/>
                <a:cs typeface="Play"/>
                <a:sym typeface="Play"/>
              </a:rPr>
              <a:t>DISTRIBUTED CHANNEL SENSING MAC PROTOCOL FOR MULTI-UUV UNDERWATER ACOUSTIC NETWORK</a:t>
            </a:r>
            <a:endParaRPr b="1" sz="3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45" name="Google Shape;145;p19"/>
          <p:cNvSpPr txBox="1"/>
          <p:nvPr>
            <p:ph idx="1" type="subTitle"/>
          </p:nvPr>
        </p:nvSpPr>
        <p:spPr>
          <a:xfrm>
            <a:off x="3640154" y="3871375"/>
            <a:ext cx="6370200" cy="14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-US" sz="1900">
                <a:latin typeface="Play"/>
                <a:ea typeface="Play"/>
                <a:cs typeface="Play"/>
                <a:sym typeface="Play"/>
              </a:rPr>
              <a:t>YUSUF EMİR SEZGİN			150200066</a:t>
            </a:r>
            <a:endParaRPr b="1" sz="19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rPr b="1" lang="en-US" sz="1900">
                <a:latin typeface="Play"/>
                <a:ea typeface="Play"/>
                <a:cs typeface="Play"/>
                <a:sym typeface="Play"/>
              </a:rPr>
              <a:t>MUSTAFA CAN ÇALIŞKAN 		150200097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9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"/>
              <a:buNone/>
            </a:pPr>
            <a:r>
              <a:rPr b="1" lang="en-US" sz="3200">
                <a:latin typeface="Play"/>
                <a:ea typeface="Play"/>
                <a:cs typeface="Play"/>
                <a:sym typeface="Play"/>
              </a:rPr>
              <a:t>SUMMARY</a:t>
            </a:r>
            <a:endParaRPr/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685801" y="178011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i="0" lang="en-US" u="none" strike="noStrike">
                <a:latin typeface="Play"/>
                <a:ea typeface="Play"/>
                <a:cs typeface="Play"/>
                <a:sym typeface="Play"/>
              </a:rPr>
              <a:t>Summary:</a:t>
            </a:r>
            <a:endParaRPr b="0" i="0" u="none" strike="noStrike">
              <a:latin typeface="Play"/>
              <a:ea typeface="Play"/>
              <a:cs typeface="Play"/>
              <a:sym typeface="Play"/>
            </a:endParaRPr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1800" u="none" strike="noStrike">
                <a:latin typeface="Play"/>
                <a:ea typeface="Play"/>
                <a:cs typeface="Play"/>
                <a:sym typeface="Play"/>
              </a:rPr>
              <a:t>DCSM offers a robust solution for multi-UUV communication in UANs.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1800" u="none" strike="noStrike">
                <a:latin typeface="Play"/>
                <a:ea typeface="Play"/>
                <a:cs typeface="Play"/>
                <a:sym typeface="Play"/>
              </a:rPr>
              <a:t>Outperforms existing MAC protocols in efficiency and adaptability.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i="0" lang="en-US" u="none" strike="noStrike">
                <a:latin typeface="Play"/>
                <a:ea typeface="Play"/>
                <a:cs typeface="Play"/>
                <a:sym typeface="Play"/>
              </a:rPr>
              <a:t>Impact:</a:t>
            </a:r>
            <a:endParaRPr b="0" i="0" u="none" strike="noStrike">
              <a:latin typeface="Play"/>
              <a:ea typeface="Play"/>
              <a:cs typeface="Play"/>
              <a:sym typeface="Play"/>
            </a:endParaRPr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1800" u="none" strike="noStrike">
                <a:latin typeface="Play"/>
                <a:ea typeface="Play"/>
                <a:cs typeface="Play"/>
                <a:sym typeface="Play"/>
              </a:rPr>
              <a:t>Promotes reliable and scalable underwater IoT systems.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1800" u="none" strike="noStrike">
                <a:latin typeface="Play"/>
                <a:ea typeface="Play"/>
                <a:cs typeface="Play"/>
                <a:sym typeface="Play"/>
              </a:rPr>
              <a:t>Lays groundwork for advanced UUV applications.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1030287" y="2700866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"/>
              <a:buNone/>
            </a:pPr>
            <a:r>
              <a:rPr b="1" lang="en-US" sz="3200">
                <a:latin typeface="Play"/>
                <a:ea typeface="Play"/>
                <a:cs typeface="Play"/>
                <a:sym typeface="Play"/>
              </a:rPr>
              <a:t>THANKS FOR LISTENING!</a:t>
            </a:r>
            <a:endParaRPr b="1" sz="3200"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"/>
              <a:buNone/>
            </a:pPr>
            <a:r>
              <a:rPr b="1" lang="en-US" sz="3200">
                <a:latin typeface="Play"/>
                <a:ea typeface="Play"/>
                <a:cs typeface="Play"/>
                <a:sym typeface="Play"/>
              </a:rPr>
              <a:t>INTRODUCTION</a:t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685801" y="178011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Objective: </a:t>
            </a:r>
            <a:endParaRPr b="1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Enhance communication in underwater acoustic networks (UANs) for multi-UUV systems.</a:t>
            </a:r>
            <a:endParaRPr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Challenges:</a:t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High latency and frequent signal collisions.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Complex, dynamic network topology due to UUV mobility.</a:t>
            </a:r>
            <a:endParaRPr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Solution:</a:t>
            </a:r>
            <a:r>
              <a:rPr b="0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 </a:t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Develop a flexible, low-latency Media Access Control (MAC) protocol optimized for underwater conditions.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"/>
              <a:buNone/>
            </a:pPr>
            <a:r>
              <a:rPr b="1" lang="en-US" sz="3200">
                <a:latin typeface="Play"/>
                <a:ea typeface="Play"/>
                <a:cs typeface="Play"/>
                <a:sym typeface="Play"/>
              </a:rPr>
              <a:t>BACKGROUND</a:t>
            </a:r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685801" y="178011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Multi-UUV Systems:</a:t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Applications: Target tracking, geotechnical surveys, dock patrols.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Operate in UANs with limited mobility and bandwidth.</a:t>
            </a:r>
            <a:endParaRPr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UAN Characteristics:</a:t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Half-duplex communication.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Long propagation delays.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Spatial-temporal uncertainty leads to inefficiencies in existing MAC protocols.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"/>
              <a:buNone/>
            </a:pPr>
            <a:r>
              <a:rPr b="1" lang="en-US" sz="3200">
                <a:latin typeface="Play"/>
                <a:ea typeface="Play"/>
                <a:cs typeface="Play"/>
                <a:sym typeface="Play"/>
              </a:rPr>
              <a:t>PROPOSED SOLUTION: </a:t>
            </a:r>
            <a:r>
              <a:rPr b="1" i="0" lang="en-US" sz="3200" u="none" strike="noStrike">
                <a:latin typeface="Play"/>
                <a:ea typeface="Play"/>
                <a:cs typeface="Play"/>
                <a:sym typeface="Play"/>
              </a:rPr>
              <a:t>DCSM PROTOCOL</a:t>
            </a:r>
            <a:endParaRPr b="1" sz="32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685801" y="178011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Channel Sensing: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Introduces Slot Usage Tables (SUTs) to share traffic data among nodes.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SUT types: Local, Neighbor, and Shared.</a:t>
            </a:r>
            <a:endParaRPr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Adaptive Transmission Scheduling:</a:t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Predicts optimal transmission slots based on a value function.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Enables spatial-temporal reuse.</a:t>
            </a:r>
            <a:endParaRPr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Key Features:</a:t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Collision avoidance without control packets.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Operates in dynamic topologies.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"/>
              <a:buNone/>
            </a:pPr>
            <a:r>
              <a:rPr b="1" lang="en-US" sz="3200">
                <a:latin typeface="Play"/>
                <a:ea typeface="Play"/>
                <a:cs typeface="Play"/>
                <a:sym typeface="Play"/>
              </a:rPr>
              <a:t>CONTRIBUTIONS</a:t>
            </a:r>
            <a:endParaRPr/>
          </a:p>
        </p:txBody>
      </p:sp>
      <p:sp>
        <p:nvSpPr>
          <p:cNvPr id="169" name="Google Shape;169;p23"/>
          <p:cNvSpPr txBox="1"/>
          <p:nvPr/>
        </p:nvSpPr>
        <p:spPr>
          <a:xfrm>
            <a:off x="685801" y="178011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Novel Channel Sensing Method:</a:t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Shares state information passively via SUTs.</a:t>
            </a:r>
            <a:endParaRPr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Scheduling Algorithm:</a:t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Predicts future slot usage to avoid collisions.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Fast convergence ensures minimal delay.</a:t>
            </a:r>
            <a:endParaRPr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Adaptability:</a:t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Supports both unicast and multicast communications.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Handles variable network loads.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"/>
              <a:buNone/>
            </a:pPr>
            <a:r>
              <a:rPr b="1" lang="en-US" sz="3200">
                <a:latin typeface="Play"/>
                <a:ea typeface="Play"/>
                <a:cs typeface="Play"/>
                <a:sym typeface="Play"/>
              </a:rPr>
              <a:t>PERFORMANCE EVALUATION</a:t>
            </a:r>
            <a:endParaRPr/>
          </a:p>
        </p:txBody>
      </p:sp>
      <p:sp>
        <p:nvSpPr>
          <p:cNvPr id="175" name="Google Shape;175;p24"/>
          <p:cNvSpPr txBox="1"/>
          <p:nvPr/>
        </p:nvSpPr>
        <p:spPr>
          <a:xfrm>
            <a:off x="685801" y="178011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Simulation Results:</a:t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15% higher transmission success rate.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35% higher throughput compared to other MAC protocols.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Lower latency.</a:t>
            </a:r>
            <a:endParaRPr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Protocols Compared:</a:t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UAN-CW, Slotted FAMA, CS-MAC, UW-ALOHA-QM.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"/>
              <a:buNone/>
            </a:pPr>
            <a:r>
              <a:rPr b="1" lang="en-US" sz="3200">
                <a:latin typeface="Play"/>
                <a:ea typeface="Play"/>
                <a:cs typeface="Play"/>
                <a:sym typeface="Play"/>
              </a:rPr>
              <a:t>SIMULATION INSIGHTS</a:t>
            </a:r>
            <a:endParaRPr/>
          </a:p>
        </p:txBody>
      </p:sp>
      <p:sp>
        <p:nvSpPr>
          <p:cNvPr id="181" name="Google Shape;181;p25"/>
          <p:cNvSpPr txBox="1"/>
          <p:nvPr/>
        </p:nvSpPr>
        <p:spPr>
          <a:xfrm>
            <a:off x="685801" y="178011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Test Scenarios:</a:t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Varying node density.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Changing traffic load patterns.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Randomized packet generation intervals.</a:t>
            </a:r>
            <a:endParaRPr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Key Observations:</a:t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Stable performance under dynamic network conditions.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Efficient adaptation to changes in network density and topology.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"/>
              <a:buNone/>
            </a:pPr>
            <a:r>
              <a:rPr b="1" lang="en-US" sz="3200">
                <a:latin typeface="Play"/>
                <a:ea typeface="Play"/>
                <a:cs typeface="Play"/>
                <a:sym typeface="Play"/>
              </a:rPr>
              <a:t>ADVANTAGES OF DCSM</a:t>
            </a:r>
            <a:endParaRPr/>
          </a:p>
        </p:txBody>
      </p:sp>
      <p:sp>
        <p:nvSpPr>
          <p:cNvPr id="187" name="Google Shape;187;p26"/>
          <p:cNvSpPr txBox="1"/>
          <p:nvPr/>
        </p:nvSpPr>
        <p:spPr>
          <a:xfrm>
            <a:off x="685801" y="178011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Efficiency:</a:t>
            </a:r>
            <a:r>
              <a:rPr b="0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No control packets required, reducing overhead.</a:t>
            </a:r>
            <a:endParaRPr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Reliability:</a:t>
            </a:r>
            <a:r>
              <a:rPr b="0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 </a:t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High success rates and low latency.</a:t>
            </a:r>
            <a:endParaRPr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Scalability:</a:t>
            </a:r>
            <a:r>
              <a:rPr b="0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 </a:t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Suitable for large-scale, high-mobility UUV networks.</a:t>
            </a:r>
            <a:endParaRPr/>
          </a:p>
          <a:p>
            <a:pPr indent="-1714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"/>
              <a:buNone/>
            </a:pPr>
            <a:r>
              <a:rPr b="1" lang="en-US" sz="3200">
                <a:latin typeface="Play"/>
                <a:ea typeface="Play"/>
                <a:cs typeface="Play"/>
                <a:sym typeface="Play"/>
              </a:rPr>
              <a:t>FUTURE DIRECTIONS</a:t>
            </a:r>
            <a:endParaRPr/>
          </a:p>
        </p:txBody>
      </p:sp>
      <p:sp>
        <p:nvSpPr>
          <p:cNvPr id="193" name="Google Shape;193;p27"/>
          <p:cNvSpPr txBox="1"/>
          <p:nvPr/>
        </p:nvSpPr>
        <p:spPr>
          <a:xfrm>
            <a:off x="685801" y="178011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Explore integration with energy-efficient mechanisms.</a:t>
            </a:r>
            <a:endParaRPr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Real-world deployment and testing in diverse underwater environments.</a:t>
            </a:r>
            <a:endParaRPr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Adapt the protocol for hybrid networks (acoustic and radio).</a:t>
            </a:r>
            <a:endParaRPr/>
          </a:p>
          <a:p>
            <a:pPr indent="-1714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