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9" r:id="rId5"/>
    <p:sldId id="261" r:id="rId6"/>
    <p:sldId id="262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74" d="100"/>
          <a:sy n="74" d="100"/>
        </p:scale>
        <p:origin x="1714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2/20/2023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yaslan@itu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numericalmethods.berkeley.edu/notebooks/Index.html" TargetMode="External"/><Relationship Id="rId2" Type="http://schemas.openxmlformats.org/officeDocument/2006/relationships/hyperlink" Target="https://numericalmethodssullivan.github.io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  <a:r>
              <a:rPr lang="tr-TR" dirty="0"/>
              <a:t> in CE</a:t>
            </a:r>
            <a:r>
              <a:rPr lang="en-US" dirty="0"/>
              <a:t/>
            </a:r>
            <a:br>
              <a:rPr lang="en-US" dirty="0"/>
            </a:br>
            <a:r>
              <a:rPr lang="tr-TR" dirty="0"/>
              <a:t>BLG</a:t>
            </a:r>
            <a:r>
              <a:rPr lang="en-US" dirty="0"/>
              <a:t> </a:t>
            </a:r>
            <a:r>
              <a:rPr lang="tr-TR" dirty="0"/>
              <a:t>202</a:t>
            </a:r>
            <a:r>
              <a:rPr lang="en-US" dirty="0"/>
              <a:t>E</a:t>
            </a:r>
            <a:br>
              <a:rPr lang="en-US" dirty="0"/>
            </a:br>
            <a:r>
              <a:rPr lang="tr-TR" dirty="0"/>
              <a:t>Spring</a:t>
            </a:r>
            <a:r>
              <a:rPr lang="en-US" dirty="0"/>
              <a:t> Term</a:t>
            </a:r>
            <a:br>
              <a:rPr lang="en-US" dirty="0"/>
            </a:br>
            <a:r>
              <a:rPr lang="en-US" dirty="0" smtClean="0"/>
              <a:t>20</a:t>
            </a:r>
            <a:r>
              <a:rPr lang="tr-TR" dirty="0" smtClean="0"/>
              <a:t>22</a:t>
            </a:r>
            <a:r>
              <a:rPr lang="en-US" dirty="0" smtClean="0"/>
              <a:t>-202</a:t>
            </a:r>
            <a:r>
              <a:rPr lang="tr-T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400" b="1" dirty="0" err="1" smtClean="0">
                <a:solidFill>
                  <a:srgbClr val="FF0000"/>
                </a:solidFill>
              </a:rPr>
              <a:t>Remark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about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tr-TR" sz="3400" b="1" dirty="0">
              <a:solidFill>
                <a:srgbClr val="FF0000"/>
              </a:solidFill>
            </a:endParaRPr>
          </a:p>
          <a:p>
            <a:pPr algn="just"/>
            <a:r>
              <a:rPr lang="tr-TR" sz="3400" b="1" dirty="0" err="1" smtClean="0">
                <a:solidFill>
                  <a:srgbClr val="FF0000"/>
                </a:solidFill>
              </a:rPr>
              <a:t>You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are</a:t>
            </a:r>
            <a:r>
              <a:rPr lang="tr-TR" sz="3400" b="1" dirty="0" smtClean="0">
                <a:solidFill>
                  <a:srgbClr val="FF0000"/>
                </a:solidFill>
              </a:rPr>
              <a:t> not </a:t>
            </a:r>
            <a:r>
              <a:rPr lang="tr-TR" sz="3400" b="1" dirty="0" err="1" smtClean="0">
                <a:solidFill>
                  <a:srgbClr val="FF0000"/>
                </a:solidFill>
              </a:rPr>
              <a:t>allowed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share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your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with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others</a:t>
            </a:r>
            <a:r>
              <a:rPr lang="tr-TR" sz="3400" b="1" dirty="0" smtClean="0">
                <a:solidFill>
                  <a:srgbClr val="FF0000"/>
                </a:solidFill>
              </a:rPr>
              <a:t> (</a:t>
            </a:r>
            <a:r>
              <a:rPr lang="tr-TR" sz="3400" b="1" dirty="0" err="1" smtClean="0">
                <a:solidFill>
                  <a:srgbClr val="FF0000"/>
                </a:solidFill>
              </a:rPr>
              <a:t>this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also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includes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uploading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your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github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other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websites</a:t>
            </a:r>
            <a:r>
              <a:rPr lang="tr-TR" sz="3400" b="1" dirty="0" smtClean="0">
                <a:solidFill>
                  <a:srgbClr val="FF0000"/>
                </a:solidFill>
              </a:rPr>
              <a:t>) </a:t>
            </a:r>
            <a:r>
              <a:rPr lang="tr-TR" sz="3400" b="1" dirty="0" err="1" smtClean="0">
                <a:solidFill>
                  <a:srgbClr val="FF0000"/>
                </a:solidFill>
              </a:rPr>
              <a:t>until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the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end</a:t>
            </a:r>
            <a:r>
              <a:rPr lang="tr-TR" sz="3400" b="1" dirty="0" smtClean="0">
                <a:solidFill>
                  <a:srgbClr val="FF0000"/>
                </a:solidFill>
              </a:rPr>
              <a:t> of </a:t>
            </a:r>
            <a:r>
              <a:rPr lang="tr-TR" sz="3400" b="1" dirty="0" err="1" smtClean="0">
                <a:solidFill>
                  <a:srgbClr val="FF0000"/>
                </a:solidFill>
              </a:rPr>
              <a:t>this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term</a:t>
            </a:r>
            <a:r>
              <a:rPr lang="tr-TR" sz="3400" b="1" dirty="0" smtClean="0">
                <a:solidFill>
                  <a:srgbClr val="FF0000"/>
                </a:solidFill>
              </a:rPr>
              <a:t>.</a:t>
            </a:r>
            <a:endParaRPr lang="en-US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r>
              <a:rPr lang="en-US" b="1" dirty="0" smtClean="0"/>
              <a:t>Instructor </a:t>
            </a:r>
            <a:r>
              <a:rPr lang="en-US" b="1" dirty="0"/>
              <a:t>(CRN </a:t>
            </a:r>
            <a:r>
              <a:rPr lang="en-US" b="1" dirty="0"/>
              <a:t>23139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  <a:r>
              <a:rPr lang="tr-TR" dirty="0" err="1" smtClean="0"/>
              <a:t>soc</a:t>
            </a:r>
            <a:r>
              <a:rPr lang="en-US" dirty="0" smtClean="0"/>
              <a:t>. </a:t>
            </a:r>
            <a:r>
              <a:rPr lang="en-US" dirty="0"/>
              <a:t>Prof. Dr. </a:t>
            </a:r>
            <a:r>
              <a:rPr lang="tr-TR" dirty="0"/>
              <a:t>Yusuf YASLAN</a:t>
            </a:r>
          </a:p>
          <a:p>
            <a:pPr marL="0" indent="0">
              <a:buNone/>
            </a:pPr>
            <a:r>
              <a:rPr lang="tr-TR" dirty="0"/>
              <a:t>  	</a:t>
            </a:r>
            <a:r>
              <a:rPr lang="en-US" dirty="0"/>
              <a:t>	 </a:t>
            </a:r>
            <a:r>
              <a:rPr lang="en-US" sz="2400" dirty="0" smtClean="0"/>
              <a:t>Email</a:t>
            </a:r>
            <a:r>
              <a:rPr lang="en-US" sz="2400" dirty="0"/>
              <a:t>: </a:t>
            </a:r>
            <a:r>
              <a:rPr lang="tr-TR" sz="2400" dirty="0" smtClean="0">
                <a:hlinkClick r:id="rId2"/>
              </a:rPr>
              <a:t>yyaslan@itu.edu.tr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b="1" dirty="0"/>
              <a:t>Class Time:</a:t>
            </a:r>
            <a:r>
              <a:rPr lang="en-US" sz="2400" dirty="0"/>
              <a:t> Tuesday, </a:t>
            </a:r>
            <a:r>
              <a:rPr lang="tr-TR" sz="2400" dirty="0"/>
              <a:t>09</a:t>
            </a:r>
            <a:r>
              <a:rPr lang="en-US" sz="2400" dirty="0"/>
              <a:t>:30-1</a:t>
            </a:r>
            <a:r>
              <a:rPr lang="tr-TR" sz="2400" dirty="0"/>
              <a:t>2</a:t>
            </a:r>
            <a:r>
              <a:rPr lang="en-US" sz="2400" dirty="0"/>
              <a:t>:</a:t>
            </a:r>
            <a:r>
              <a:rPr lang="tr-TR" sz="2400" dirty="0"/>
              <a:t>3</a:t>
            </a:r>
            <a:r>
              <a:rPr lang="en-US" sz="2400" dirty="0"/>
              <a:t>0</a:t>
            </a:r>
          </a:p>
          <a:p>
            <a:pPr marL="0" indent="0">
              <a:buNone/>
            </a:pPr>
            <a:endParaRPr lang="en-US" sz="2400" dirty="0"/>
          </a:p>
          <a:p>
            <a:pPr marL="349211" lvl="1" indent="0">
              <a:buNone/>
            </a:pPr>
            <a:r>
              <a:rPr lang="en-US" sz="2400" dirty="0"/>
              <a:t> </a:t>
            </a:r>
            <a:endParaRPr lang="tr-TR" sz="2400" dirty="0"/>
          </a:p>
          <a:p>
            <a:r>
              <a:rPr lang="en-US" b="1" dirty="0" smtClean="0"/>
              <a:t>Instructor </a:t>
            </a:r>
            <a:r>
              <a:rPr lang="en-US" b="1" dirty="0"/>
              <a:t>(</a:t>
            </a:r>
            <a:r>
              <a:rPr lang="en-US" b="1" dirty="0" smtClean="0"/>
              <a:t>CRN</a:t>
            </a:r>
            <a:r>
              <a:rPr lang="tr-TR" b="1" dirty="0" smtClean="0"/>
              <a:t> </a:t>
            </a:r>
            <a:r>
              <a:rPr lang="en-US" b="1" dirty="0"/>
              <a:t>23140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tr-TR" dirty="0" smtClean="0"/>
              <a:t>Prof</a:t>
            </a:r>
            <a:r>
              <a:rPr lang="tr-TR" dirty="0"/>
              <a:t>. </a:t>
            </a:r>
            <a:r>
              <a:rPr lang="en-US" dirty="0"/>
              <a:t>Dr. </a:t>
            </a:r>
            <a:r>
              <a:rPr lang="tr-TR" dirty="0" smtClean="0"/>
              <a:t>Enver Özdemir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sz="2400" dirty="0" smtClean="0"/>
              <a:t>        </a:t>
            </a:r>
            <a:r>
              <a:rPr lang="en-US" sz="2400" dirty="0"/>
              <a:t>Email: </a:t>
            </a:r>
            <a:r>
              <a:rPr lang="tr-TR" sz="2400" dirty="0" smtClean="0"/>
              <a:t>ozdemiren@itu.edu.tr</a:t>
            </a:r>
            <a:endParaRPr lang="tr-TR" sz="2400" dirty="0"/>
          </a:p>
          <a:p>
            <a:pPr marL="349211" lvl="1" indent="0">
              <a:buNone/>
            </a:pPr>
            <a:r>
              <a:rPr lang="en-US" b="1" dirty="0"/>
              <a:t>Class Time:</a:t>
            </a:r>
            <a:r>
              <a:rPr lang="en-US" dirty="0"/>
              <a:t> Tuesday, </a:t>
            </a:r>
            <a:r>
              <a:rPr lang="tr-TR" dirty="0"/>
              <a:t>08</a:t>
            </a:r>
            <a:r>
              <a:rPr lang="en-US" dirty="0"/>
              <a:t>:30-1</a:t>
            </a:r>
            <a:r>
              <a:rPr lang="tr-TR" dirty="0"/>
              <a:t>1</a:t>
            </a:r>
            <a:r>
              <a:rPr lang="en-US" dirty="0"/>
              <a:t>:</a:t>
            </a:r>
            <a:r>
              <a:rPr lang="tr-TR" dirty="0"/>
              <a:t>3</a:t>
            </a:r>
            <a:r>
              <a:rPr lang="en-US" dirty="0"/>
              <a:t>0</a:t>
            </a:r>
          </a:p>
          <a:p>
            <a:pPr marL="34921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Course Assistants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 </a:t>
            </a:r>
            <a:r>
              <a:rPr lang="tr-TR" sz="3200" dirty="0" err="1" smtClean="0"/>
              <a:t>Rumeysa</a:t>
            </a:r>
            <a:r>
              <a:rPr lang="tr-TR" sz="3200" dirty="0" smtClean="0"/>
              <a:t> Aslıhan Ertürk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Sümeyye Öztürk</a:t>
            </a:r>
          </a:p>
          <a:p>
            <a:pPr marL="514350" indent="-514350">
              <a:buAutoNum type="arabicParenR"/>
            </a:pPr>
            <a:r>
              <a:rPr lang="tr-TR" sz="3200" dirty="0" err="1" smtClean="0"/>
              <a:t>Nursena</a:t>
            </a:r>
            <a:r>
              <a:rPr lang="tr-TR" sz="3200" dirty="0" smtClean="0"/>
              <a:t> Bölük</a:t>
            </a:r>
            <a:endParaRPr lang="tr-TR" sz="3200" dirty="0"/>
          </a:p>
          <a:p>
            <a:pPr marL="514350" indent="-514350">
              <a:buAutoNum type="arabicParenR"/>
            </a:pP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Linear Algebra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Calculus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Programming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/>
              <a:t>Textbook:</a:t>
            </a: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- </a:t>
            </a:r>
            <a:r>
              <a:rPr lang="en-US" dirty="0" smtClean="0"/>
              <a:t>A </a:t>
            </a:r>
            <a:r>
              <a:rPr lang="en-US" dirty="0"/>
              <a:t>First Course on Numerical Methods, Uri M. </a:t>
            </a:r>
            <a:r>
              <a:rPr lang="en-US" dirty="0" err="1"/>
              <a:t>Ascher</a:t>
            </a:r>
            <a:r>
              <a:rPr lang="en-US" dirty="0"/>
              <a:t> and Chen Greif,  SIAM 2011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Numerical Mathematics and Computing, 7th Edition, by Ward Cheney and David Kincaid, Thomson Brooks &amp; Cole, 2013.</a:t>
            </a:r>
          </a:p>
          <a:p>
            <a:pPr marL="0" indent="0">
              <a:buNone/>
            </a:pPr>
            <a:r>
              <a:rPr lang="tr-TR" dirty="0" smtClean="0"/>
              <a:t>-</a:t>
            </a:r>
            <a:r>
              <a:rPr lang="en-US" dirty="0" smtClean="0"/>
              <a:t>Numerical Methods</a:t>
            </a:r>
            <a:r>
              <a:rPr lang="tr-TR" dirty="0" smtClean="0"/>
              <a:t>, </a:t>
            </a:r>
            <a:r>
              <a:rPr lang="en-US" dirty="0" smtClean="0"/>
              <a:t>An </a:t>
            </a:r>
            <a:r>
              <a:rPr lang="en-US" dirty="0"/>
              <a:t>Inquiry-Based Approach With </a:t>
            </a:r>
            <a:r>
              <a:rPr lang="en-US" dirty="0" smtClean="0"/>
              <a:t>Python</a:t>
            </a:r>
            <a:r>
              <a:rPr lang="tr-TR" dirty="0" smtClean="0"/>
              <a:t>, </a:t>
            </a:r>
            <a:r>
              <a:rPr lang="en-US" i="1" dirty="0"/>
              <a:t> Eric </a:t>
            </a:r>
            <a:r>
              <a:rPr lang="en-US" i="1" dirty="0" smtClean="0"/>
              <a:t>Sullivan</a:t>
            </a:r>
            <a:r>
              <a:rPr lang="tr-TR" i="1" dirty="0"/>
              <a:t>, </a:t>
            </a:r>
            <a:r>
              <a:rPr lang="tr-TR" i="1" dirty="0" smtClean="0"/>
              <a:t>2022. </a:t>
            </a:r>
            <a:r>
              <a:rPr lang="tr-TR" i="1" dirty="0">
                <a:hlinkClick r:id="rId2"/>
              </a:rPr>
              <a:t>https://</a:t>
            </a:r>
            <a:r>
              <a:rPr lang="tr-TR" i="1" dirty="0" smtClean="0">
                <a:hlinkClick r:id="rId2"/>
              </a:rPr>
              <a:t>numericalmethodssullivan.github.io/index.html</a:t>
            </a:r>
            <a:r>
              <a:rPr lang="tr-TR" i="1" dirty="0" smtClean="0"/>
              <a:t> </a:t>
            </a:r>
          </a:p>
          <a:p>
            <a:pPr marL="0" indent="0">
              <a:buNone/>
            </a:pPr>
            <a:r>
              <a:rPr lang="tr-TR" i="1" dirty="0" smtClean="0"/>
              <a:t>- </a:t>
            </a:r>
            <a:r>
              <a:rPr lang="en-US" dirty="0"/>
              <a:t>Python Programming And Numerical Methods: A Guide For Engineers And </a:t>
            </a:r>
            <a:r>
              <a:rPr lang="en-US" dirty="0" smtClean="0"/>
              <a:t>Scientists</a:t>
            </a:r>
            <a:r>
              <a:rPr lang="tr-TR" dirty="0" smtClean="0"/>
              <a:t>, </a:t>
            </a:r>
            <a:r>
              <a:rPr lang="en-US" dirty="0" err="1"/>
              <a:t>Qingkai</a:t>
            </a:r>
            <a:r>
              <a:rPr lang="en-US" dirty="0"/>
              <a:t> Kong, Timmy </a:t>
            </a:r>
            <a:r>
              <a:rPr lang="en-US" dirty="0" err="1"/>
              <a:t>Siauw</a:t>
            </a:r>
            <a:r>
              <a:rPr lang="en-US" dirty="0"/>
              <a:t>, Alexandre </a:t>
            </a:r>
            <a:r>
              <a:rPr lang="en-US" dirty="0" err="1" smtClean="0"/>
              <a:t>Bayen</a:t>
            </a:r>
            <a:r>
              <a:rPr lang="tr-TR" dirty="0" smtClean="0"/>
              <a:t>, </a:t>
            </a:r>
            <a:r>
              <a:rPr lang="tr-TR" dirty="0" err="1" smtClean="0"/>
              <a:t>Elsevier</a:t>
            </a:r>
            <a:r>
              <a:rPr lang="tr-TR" dirty="0"/>
              <a:t>, 2020. </a:t>
            </a: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pythonnumericalmethods.berkeley.edu/notebooks/Index.html</a:t>
            </a:r>
            <a:r>
              <a:rPr lang="tr-TR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Software tool: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err="1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Homeworks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HWs</a:t>
            </a:r>
            <a:r>
              <a:rPr lang="tr-TR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tr-TR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%</a:t>
            </a: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Midterm</a:t>
            </a:r>
            <a:r>
              <a:rPr lang="tr-TR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 smtClean="0"/>
              <a:t>30</a:t>
            </a:r>
            <a:r>
              <a:rPr lang="en-US" dirty="0" smtClean="0"/>
              <a:t> 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/>
              <a:t>4</a:t>
            </a:r>
            <a:r>
              <a:rPr lang="tr-TR" dirty="0" smtClean="0"/>
              <a:t>0</a:t>
            </a:r>
            <a:r>
              <a:rPr lang="en-US" dirty="0" smtClean="0"/>
              <a:t>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b="1" u="sng" dirty="0"/>
              <a:t>Cheating attempts: </a:t>
            </a:r>
            <a:r>
              <a:rPr lang="en-US" dirty="0"/>
              <a:t>Disciplinary action will be taken.</a:t>
            </a: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0834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Syllabus</a:t>
            </a:r>
            <a:r>
              <a:rPr lang="tr-TR" dirty="0" smtClean="0"/>
              <a:t> (</a:t>
            </a:r>
            <a:r>
              <a:rPr lang="tr-TR" dirty="0" err="1" smtClean="0">
                <a:solidFill>
                  <a:srgbClr val="FF0000"/>
                </a:solidFill>
              </a:rPr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1945478"/>
              </p:ext>
            </p:extLst>
          </p:nvPr>
        </p:nvGraphicFramePr>
        <p:xfrm>
          <a:off x="122830" y="729343"/>
          <a:ext cx="8911988" cy="628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552">
                <a:tc>
                  <a:txBody>
                    <a:bodyPr/>
                    <a:lstStyle/>
                    <a:p>
                      <a:r>
                        <a:rPr lang="tr-TR" sz="1800" dirty="0" err="1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21.02.2023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Introduction: Error Analysis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28.02.2023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Number Representation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07.03.2023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  (HW1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: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Deadline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:( (20.03.2023)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14.03.2023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 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21.03.2023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Systems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 (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HW1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solutions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28.03.2023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Systems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 (HW2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: Deadline17.04.2023)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04.04.2023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Least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Squares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Problems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  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11.04.2023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Eigenvalue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Problems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 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18.04.2023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25.04.2023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Midterm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02.05.2021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Polynomial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I    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(Hw3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: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Deadline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22.06.2023)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17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09.05.2021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Polynomial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II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16.05.2021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Differentiation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23.06.2021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Integration-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Knowledge of the fundamental algorithms in numerical mathematics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choose the appropriate numerical method for problems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interpret numerical results, be aware of sources of numerical errors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implement numerical algorithms efficiently in </a:t>
            </a:r>
            <a:r>
              <a:rPr lang="tr-TR" sz="2400" dirty="0" err="1" smtClean="0"/>
              <a:t>Python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You should learn by DOING it yourself (assignments)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Note: In this course: typically no emphasis on proofs or Hardware related issues (e.g. Parallel implementations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126" y="1219199"/>
            <a:ext cx="9032875" cy="5085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Get a hold of the textbook, Read Chapter 1 and 2.</a:t>
            </a:r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ALWAYS READ THE CORRESPONDING CHAPTERS OF THE BOOK.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Your HW1 will be posted soon. Start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278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1755</TotalTime>
  <Words>324</Words>
  <Application>Microsoft Office PowerPoint</Application>
  <PresentationFormat>On-screen Show (4:3)</PresentationFormat>
  <Paragraphs>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"Gill Sans MT"</vt:lpstr>
      <vt:lpstr>Bookman Old Style</vt:lpstr>
      <vt:lpstr>Calibri</vt:lpstr>
      <vt:lpstr>Gill Sans MT</vt:lpstr>
      <vt:lpstr>Wingdings</vt:lpstr>
      <vt:lpstr>Wingdings 3</vt:lpstr>
      <vt:lpstr>Origin</vt:lpstr>
      <vt:lpstr>NUMERICAL METHODS in CE BLG 202E Spring Term 2022-2023</vt:lpstr>
      <vt:lpstr>General Info</vt:lpstr>
      <vt:lpstr>General Info</vt:lpstr>
      <vt:lpstr>General Info</vt:lpstr>
      <vt:lpstr>General Info</vt:lpstr>
      <vt:lpstr>General Info</vt:lpstr>
      <vt:lpstr>Syllabus (Tentative)</vt:lpstr>
      <vt:lpstr>Goals</vt:lpstr>
      <vt:lpstr>Preparation</vt:lpstr>
      <vt:lpstr>PowerPoint Presentation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172</cp:revision>
  <dcterms:created xsi:type="dcterms:W3CDTF">2012-09-21T10:30:37Z</dcterms:created>
  <dcterms:modified xsi:type="dcterms:W3CDTF">2023-02-20T07:02:31Z</dcterms:modified>
</cp:coreProperties>
</file>