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3D20-7952-40D3-B9C8-5E8B81D1F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A896-8F36-49ED-920A-1982D695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01FD-68CB-4F8C-8251-22A2826C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C558-7B53-4347-9070-CE4976F8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4ED0-BC2F-41AC-8123-1637D6A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4033-1BC9-4B62-B7FE-C5058353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0ACE-F3CA-4DDB-B4F6-121ED120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71D2-0CE4-4DB6-9E3C-AD09BE28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68F4-714A-449A-A880-AE583FE2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9274-E9BF-4A52-94B5-F563191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E3196-6A3C-4285-93D4-204D61DB7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2740-E4D8-4DA2-86B9-EE18611A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3E6B-7A8F-422D-B025-96CD90F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02E3-D400-4DEF-8D3B-C3DE4102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39F7-DF17-4A67-9410-BCA8FEA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F8FA-60F8-4D04-B626-113DE7C2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1EED-E060-493B-95A7-340B6602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D90-B90E-4C8D-8F04-0224F5A5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4B75-04D0-44E9-8C10-383BC8E7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BECE-8D54-41F2-B074-EC72D1D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4C4F-38FE-45FC-9A6C-629A47B7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66A9-9F2A-4F74-857D-4AB9C995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69AC-64F0-48E1-98A5-A0323CA0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15E4-DFA8-41F7-B2F7-4AED47B6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3EEF-1656-4BC7-A767-016FF8F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858E-31B5-4F1A-8504-43803618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2589-A96F-44C2-B4AA-3228E7E9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68E6-7217-4C5B-91C6-E1451DC8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48A95-21C5-455D-9839-A4C29BC3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79C5C-AA97-4F44-9D79-370A092B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EB84-4DD4-4A78-9874-820737F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78F0-3A33-42FE-829D-C12F4CEF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614C-FCB0-4747-85F2-D100AD96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D6AC8-22C2-4887-9933-7089C842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0B107-E99C-495C-869B-E2422500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8E20-D8E4-4487-AD34-7CE52A1CD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0D728-BABE-48E2-8EC1-7B8BC340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66935-8F82-4A29-840F-05E8FDD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3A932-4F3C-4154-A60D-B32EDB56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4D07-8F2F-4DC8-97A0-482382AF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CF5B0-EDD5-4DDB-B84D-131E872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605A-7272-4C94-90F3-4D5D11D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512B-97DF-4593-B85F-6B446C0C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5B9FD-9B21-4266-8CCF-54D5648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21853-82D6-4D09-B902-7CE37102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C960E-0F5F-4575-B18C-AEAF3F1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2D0-4AAB-4AD6-8099-FC10B1A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49AB-1211-4A30-8942-AB5AA8DCA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D08BB-4BB4-4B2C-BD60-E4B6EE07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4552-CD8D-4897-ABEF-BC130718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CE2E-7204-4897-8AFC-EC02734F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C994-9116-43AF-AA90-0F63F529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20D9-BC4C-4B38-981C-A777FD4F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F61B3-2E4E-4DE6-A25B-FC5E334A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3553-1868-4E9E-ACC2-54F45FCA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4FD0-B5CA-48CD-B0C3-5105F959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F4F7-D63B-4ED8-8C9A-555BC2CD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5916-0349-40D0-A278-02A79C7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BAE30-766A-40A8-A355-BCF7942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B2CD-67F6-4C51-8B90-848661C5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8F32-D5CF-4197-8DC2-39B11E3C2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4BCD-849E-46E3-A9DC-0111257B282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D1C9-7189-424C-8991-B94E47223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4565-6141-4FAF-8277-52DF59B9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59C0-519F-4881-A3ED-DA7FD46D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8B5C-5E5D-4AE0-B386-90FBD62E3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Computer Operating Systems</a:t>
            </a:r>
            <a:br>
              <a:rPr lang="tr-TR" dirty="0"/>
            </a:br>
            <a:r>
              <a:rPr lang="tr-TR" dirty="0"/>
              <a:t>BLG 312E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9A6F-F839-4AC8-9473-8E7A84FA6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Recitation</a:t>
            </a:r>
            <a:r>
              <a:rPr lang="tr-TR" sz="3600" dirty="0">
                <a:solidFill>
                  <a:srgbClr val="FF0000"/>
                </a:solidFill>
              </a:rPr>
              <a:t>-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46CBC-C075-4D06-BF46-E6192F09DB5A}"/>
              </a:ext>
            </a:extLst>
          </p:cNvPr>
          <p:cNvSpPr txBox="1"/>
          <p:nvPr/>
        </p:nvSpPr>
        <p:spPr>
          <a:xfrm>
            <a:off x="4127789" y="573563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TA: </a:t>
            </a:r>
            <a:r>
              <a:rPr lang="en-US" sz="1800" dirty="0" err="1"/>
              <a:t>Uğur</a:t>
            </a:r>
            <a:r>
              <a:rPr lang="en-US" sz="1800" dirty="0"/>
              <a:t> AYVAZ (ayvaz18@itu.edu.tr)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53B5F-F6E7-449C-BF94-A00805225147}"/>
              </a:ext>
            </a:extLst>
          </p:cNvPr>
          <p:cNvSpPr txBox="1"/>
          <p:nvPr/>
        </p:nvSpPr>
        <p:spPr>
          <a:xfrm>
            <a:off x="5439755" y="6457890"/>
            <a:ext cx="1458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03/04/2024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870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malloc() vs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446108" y="116901"/>
            <a:ext cx="5855343" cy="6740307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allocation failed.\n");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[0] = 12345; 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[1] = 67890; </a:t>
            </a:r>
          </a:p>
          <a:p>
            <a:r>
              <a:rPr lang="en-US" dirty="0"/>
              <a:t>    // Reallocate memory for an array of 10 integers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(int*)</a:t>
            </a:r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, 10 *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reallocation failed.\n");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  <a:r>
              <a:rPr lang="en-US" dirty="0" err="1"/>
              <a:t>ptr</a:t>
            </a:r>
            <a:r>
              <a:rPr lang="en-US" dirty="0"/>
              <a:t>[5] = 12345678;</a:t>
            </a:r>
          </a:p>
          <a:p>
            <a:r>
              <a:rPr lang="en-US" dirty="0"/>
              <a:t>     </a:t>
            </a:r>
            <a:r>
              <a:rPr lang="en-US" dirty="0" err="1"/>
              <a:t>ptr</a:t>
            </a:r>
            <a:r>
              <a:rPr lang="en-US" dirty="0"/>
              <a:t>[9] = 87654321;</a:t>
            </a:r>
          </a:p>
          <a:p>
            <a:endParaRPr lang="en-US" dirty="0"/>
          </a:p>
          <a:p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E6726-E3A3-425A-A061-4252FF66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888" y="1343818"/>
            <a:ext cx="5145909" cy="35168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/>
              <a:t>Now, </a:t>
            </a:r>
            <a:r>
              <a:rPr lang="en-US" sz="1800" dirty="0"/>
              <a:t>we are able to add (at most) 10 items to the array.</a:t>
            </a:r>
          </a:p>
        </p:txBody>
      </p:sp>
    </p:spTree>
    <p:extLst>
      <p:ext uri="{BB962C8B-B14F-4D97-AF65-F5344CB8AC3E}">
        <p14:creationId xmlns:p14="http://schemas.microsoft.com/office/powerpoint/2010/main" val="13923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Dangling pointer issue, multiple freeing issue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31303" y="1343818"/>
            <a:ext cx="5855343" cy="535531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// int array[5]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allocation failed.\n");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Access and use the allocated memory as needed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[0] = 123456; 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[1] = 678901;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E6726-E3A3-425A-A061-4252FF66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158" y="3541853"/>
            <a:ext cx="5620862" cy="7060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/>
              <a:t>Dangling pointer: </a:t>
            </a:r>
            <a:r>
              <a:rPr lang="en-US" sz="1800"/>
              <a:t>Even though the code seems sufficient when we release the memory back, it is not!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BD4-1D13-46D5-BB17-A0AF81CA7C69}"/>
              </a:ext>
            </a:extLst>
          </p:cNvPr>
          <p:cNvSpPr txBox="1"/>
          <p:nvPr/>
        </p:nvSpPr>
        <p:spPr>
          <a:xfrm>
            <a:off x="6527158" y="1371589"/>
            <a:ext cx="55398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In the previous code, we are freeing the dynamically allocated memory using free(pointer) call.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However this code open to some issues:</a:t>
            </a:r>
          </a:p>
          <a:p>
            <a:pPr marL="857250" lvl="1" indent="-400050">
              <a:spcBef>
                <a:spcPts val="1200"/>
              </a:spcBef>
              <a:buFont typeface="+mj-lt"/>
              <a:buAutoNum type="romanLcPeriod"/>
            </a:pPr>
            <a:r>
              <a:rPr lang="en-US" dirty="0"/>
              <a:t>Dangling pointer issue</a:t>
            </a:r>
          </a:p>
          <a:p>
            <a:pPr marL="857250" lvl="1" indent="-400050">
              <a:spcBef>
                <a:spcPts val="1200"/>
              </a:spcBef>
              <a:buFont typeface="+mj-lt"/>
              <a:buAutoNum type="romanLcPeriod"/>
            </a:pPr>
            <a:r>
              <a:rPr lang="en-US" dirty="0"/>
              <a:t>Double or multiple freeing issue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76662-AB4D-4609-82CD-5BBD06E4A639}"/>
              </a:ext>
            </a:extLst>
          </p:cNvPr>
          <p:cNvSpPr txBox="1"/>
          <p:nvPr/>
        </p:nvSpPr>
        <p:spPr>
          <a:xfrm>
            <a:off x="838200" y="530174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C129B-3BD5-4A79-936B-AC9339350825}"/>
              </a:ext>
            </a:extLst>
          </p:cNvPr>
          <p:cNvSpPr txBox="1"/>
          <p:nvPr/>
        </p:nvSpPr>
        <p:spPr>
          <a:xfrm>
            <a:off x="6527158" y="5375212"/>
            <a:ext cx="553983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Multiple freeing: </a:t>
            </a:r>
            <a:r>
              <a:rPr lang="en-US" dirty="0"/>
              <a:t>By setting the </a:t>
            </a:r>
            <a:r>
              <a:rPr lang="en-US" b="1" dirty="0" err="1"/>
              <a:t>ptr</a:t>
            </a:r>
            <a:r>
              <a:rPr lang="en-US" dirty="0"/>
              <a:t> value to </a:t>
            </a:r>
            <a:r>
              <a:rPr lang="en-US" b="1" dirty="0"/>
              <a:t>NULL</a:t>
            </a:r>
            <a:r>
              <a:rPr lang="en-US" dirty="0"/>
              <a:t>, you also prevent the possibility of </a:t>
            </a:r>
            <a:r>
              <a:rPr lang="en-US" b="1" dirty="0"/>
              <a:t>re-freeing</a:t>
            </a:r>
            <a:r>
              <a:rPr lang="en-US" dirty="0"/>
              <a:t> the pointer because it is NULL, and you cannot free it anymore.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4A55A-708F-4E3F-812C-49BAFD4A6A61}"/>
              </a:ext>
            </a:extLst>
          </p:cNvPr>
          <p:cNvSpPr txBox="1"/>
          <p:nvPr/>
        </p:nvSpPr>
        <p:spPr>
          <a:xfrm>
            <a:off x="6486646" y="4368095"/>
            <a:ext cx="5539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need to set the </a:t>
            </a:r>
            <a:r>
              <a:rPr lang="en-US" sz="1800" b="1" dirty="0" err="1"/>
              <a:t>ptr</a:t>
            </a:r>
            <a:r>
              <a:rPr lang="en-US" sz="1800" b="1" dirty="0"/>
              <a:t> </a:t>
            </a:r>
            <a:r>
              <a:rPr lang="en-US" sz="1800" dirty="0"/>
              <a:t>value to </a:t>
            </a:r>
            <a:r>
              <a:rPr lang="en-US" sz="1800" b="1" dirty="0"/>
              <a:t>NULL. Otherwise </a:t>
            </a:r>
            <a:r>
              <a:rPr lang="en-US" sz="1800" dirty="0"/>
              <a:t>the </a:t>
            </a:r>
            <a:r>
              <a:rPr lang="en-US" sz="1800" b="1" dirty="0" err="1"/>
              <a:t>ptr</a:t>
            </a:r>
            <a:r>
              <a:rPr lang="en-US" sz="1800" b="1" dirty="0"/>
              <a:t> </a:t>
            </a:r>
            <a:r>
              <a:rPr lang="en-US" sz="1800" dirty="0"/>
              <a:t>will continue pointing a deallocated address.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7451D-B47A-4539-A8BB-595F6F7E86C2}"/>
              </a:ext>
            </a:extLst>
          </p:cNvPr>
          <p:cNvSpPr txBox="1"/>
          <p:nvPr/>
        </p:nvSpPr>
        <p:spPr>
          <a:xfrm>
            <a:off x="838200" y="5301745"/>
            <a:ext cx="609426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 err="1"/>
              <a:t>ptr</a:t>
            </a:r>
            <a:r>
              <a:rPr lang="en-US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28045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3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Free Memory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125003" y="310199"/>
            <a:ext cx="5855343" cy="646330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typedef struct Node </a:t>
            </a:r>
            <a:r>
              <a:rPr lang="en-US" dirty="0"/>
              <a:t>{</a:t>
            </a:r>
          </a:p>
          <a:p>
            <a:r>
              <a:rPr lang="en-US" dirty="0"/>
              <a:t>    void *address; 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length; </a:t>
            </a:r>
          </a:p>
          <a:p>
            <a:r>
              <a:rPr lang="en-US" dirty="0"/>
              <a:t>    struct Node *next;</a:t>
            </a:r>
          </a:p>
          <a:p>
            <a:r>
              <a:rPr lang="en-US" dirty="0"/>
              <a:t>} </a:t>
            </a:r>
            <a:r>
              <a:rPr lang="en-US" b="1" dirty="0"/>
              <a:t>Node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Node node1 = {&amp;node1, 100, NULL};  //100 bytes</a:t>
            </a:r>
          </a:p>
          <a:p>
            <a:r>
              <a:rPr lang="en-US" dirty="0"/>
              <a:t>    Node node2 = {&amp;node2, 150, NULL}; // 150 bytes</a:t>
            </a:r>
          </a:p>
          <a:p>
            <a:r>
              <a:rPr lang="en-US" dirty="0"/>
              <a:t>    Node node3 = {&amp;node3, 200, NULL}; // 200 bytes</a:t>
            </a:r>
          </a:p>
          <a:p>
            <a:endParaRPr lang="en-US" dirty="0"/>
          </a:p>
          <a:p>
            <a:r>
              <a:rPr lang="en-US" dirty="0"/>
              <a:t>    Node *head = &amp;node1; </a:t>
            </a:r>
          </a:p>
          <a:p>
            <a:r>
              <a:rPr lang="en-US" dirty="0"/>
              <a:t>    node1.next = &amp;node2; </a:t>
            </a:r>
          </a:p>
          <a:p>
            <a:r>
              <a:rPr lang="en-US" dirty="0"/>
              <a:t>    node2.next = &amp;node3;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Node *current = head; </a:t>
            </a:r>
          </a:p>
          <a:p>
            <a:r>
              <a:rPr lang="en-US" dirty="0"/>
              <a:t>    // CODE FOR TRAVERSING THE NODES</a:t>
            </a:r>
          </a:p>
          <a:p>
            <a:r>
              <a:rPr lang="en-US" dirty="0"/>
              <a:t>    </a:t>
            </a:r>
            <a:r>
              <a:rPr lang="en-US" b="1" dirty="0"/>
              <a:t>return 0;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BD4-1D13-46D5-BB17-A0AF81CA7C69}"/>
              </a:ext>
            </a:extLst>
          </p:cNvPr>
          <p:cNvSpPr txBox="1"/>
          <p:nvPr/>
        </p:nvSpPr>
        <p:spPr>
          <a:xfrm>
            <a:off x="6527158" y="1167940"/>
            <a:ext cx="55398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How to create Node in C: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Why we need it?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 can represent the </a:t>
            </a:r>
            <a:r>
              <a:rPr lang="en-US" sz="2000" b="1" dirty="0"/>
              <a:t>free-list </a:t>
            </a:r>
            <a:r>
              <a:rPr lang="en-US" sz="2000" dirty="0"/>
              <a:t>using Node structure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65340-1238-4D82-9830-9BAB5D626636}"/>
              </a:ext>
            </a:extLst>
          </p:cNvPr>
          <p:cNvSpPr txBox="1"/>
          <p:nvPr/>
        </p:nvSpPr>
        <p:spPr>
          <a:xfrm>
            <a:off x="6527158" y="3029988"/>
            <a:ext cx="5348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When this program executed, from which segment, the memory will be allocated? Heap or Stack?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6D1B-296C-4529-9F82-F9EAD3E5583F}"/>
              </a:ext>
            </a:extLst>
          </p:cNvPr>
          <p:cNvSpPr txBox="1"/>
          <p:nvPr/>
        </p:nvSpPr>
        <p:spPr>
          <a:xfrm>
            <a:off x="6423950" y="4379728"/>
            <a:ext cx="5643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 can modify the code and </a:t>
            </a:r>
            <a:r>
              <a:rPr lang="en-US" sz="2000" b="1" dirty="0"/>
              <a:t>dynamically allocate memory</a:t>
            </a:r>
            <a:r>
              <a:rPr lang="en-US" sz="2000" dirty="0"/>
              <a:t> for Nodes. (malloc, </a:t>
            </a:r>
            <a:r>
              <a:rPr lang="en-US" sz="2000" dirty="0" err="1"/>
              <a:t>realloc</a:t>
            </a:r>
            <a:r>
              <a:rPr lang="en-US" sz="2000" dirty="0"/>
              <a:t>, free)</a:t>
            </a:r>
          </a:p>
        </p:txBody>
      </p:sp>
    </p:spTree>
    <p:extLst>
      <p:ext uri="{BB962C8B-B14F-4D97-AF65-F5344CB8AC3E}">
        <p14:creationId xmlns:p14="http://schemas.microsoft.com/office/powerpoint/2010/main" val="16831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Free Memory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BD4-1D13-46D5-BB17-A0AF81CA7C69}"/>
              </a:ext>
            </a:extLst>
          </p:cNvPr>
          <p:cNvSpPr txBox="1"/>
          <p:nvPr/>
        </p:nvSpPr>
        <p:spPr>
          <a:xfrm>
            <a:off x="838200" y="1167940"/>
            <a:ext cx="11228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Why we need to add </a:t>
            </a:r>
            <a:r>
              <a:rPr lang="en-US" sz="2800" b="1" dirty="0"/>
              <a:t>headers</a:t>
            </a:r>
            <a:r>
              <a:rPr lang="en-US" sz="2400" dirty="0"/>
              <a:t> in dynamic memory allocation?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16D1B-296C-4529-9F82-F9EAD3E5583F}"/>
              </a:ext>
            </a:extLst>
          </p:cNvPr>
          <p:cNvSpPr txBox="1"/>
          <p:nvPr/>
        </p:nvSpPr>
        <p:spPr>
          <a:xfrm>
            <a:off x="1932972" y="1890884"/>
            <a:ext cx="9757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Because we want to know and track the size of memory deallocated (i.e. free(</a:t>
            </a:r>
            <a:r>
              <a:rPr lang="en-US" sz="2400" dirty="0" err="1"/>
              <a:t>ptr</a:t>
            </a:r>
            <a:r>
              <a:rPr lang="en-US" sz="2400" dirty="0"/>
              <a:t>);)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F79D3-72BA-414A-B88D-8B07AA012E0A}"/>
              </a:ext>
            </a:extLst>
          </p:cNvPr>
          <p:cNvSpPr txBox="1"/>
          <p:nvPr/>
        </p:nvSpPr>
        <p:spPr>
          <a:xfrm>
            <a:off x="717629" y="3105834"/>
            <a:ext cx="11655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Question: </a:t>
            </a:r>
            <a:r>
              <a:rPr lang="en-US" sz="2400" dirty="0"/>
              <a:t>Suppose that we have a free space between 4KB and 6KB. And the free-list representation is given as follows: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6CEFE-169F-4C54-8A61-B7AF1515D71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995423" y="4933711"/>
            <a:ext cx="7176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12560F2-FD7D-4A6D-B6BE-BB1A46061BA9}"/>
              </a:ext>
            </a:extLst>
          </p:cNvPr>
          <p:cNvSpPr/>
          <p:nvPr/>
        </p:nvSpPr>
        <p:spPr>
          <a:xfrm>
            <a:off x="1713054" y="3975907"/>
            <a:ext cx="1932972" cy="191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Addr</a:t>
            </a:r>
            <a:r>
              <a:rPr lang="en-US" sz="2000" dirty="0"/>
              <a:t>: 4096</a:t>
            </a:r>
          </a:p>
          <a:p>
            <a:pPr algn="ctr"/>
            <a:r>
              <a:rPr lang="en-US" sz="2000" dirty="0"/>
              <a:t>Len: 2048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55838F-0B2B-4D28-BDAA-CC85473627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646026" y="4933711"/>
            <a:ext cx="7176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81A71F-AC25-4A3E-AAD1-7675566D27E7}"/>
              </a:ext>
            </a:extLst>
          </p:cNvPr>
          <p:cNvSpPr txBox="1"/>
          <p:nvPr/>
        </p:nvSpPr>
        <p:spPr>
          <a:xfrm>
            <a:off x="4363657" y="4749044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C114A-2BC4-492B-983A-01DDE5B52612}"/>
              </a:ext>
            </a:extLst>
          </p:cNvPr>
          <p:cNvSpPr txBox="1"/>
          <p:nvPr/>
        </p:nvSpPr>
        <p:spPr>
          <a:xfrm>
            <a:off x="358813" y="4749044"/>
            <a:ext cx="79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34673-5B35-4796-AB67-B2A516CF3C76}"/>
              </a:ext>
            </a:extLst>
          </p:cNvPr>
          <p:cNvSpPr txBox="1"/>
          <p:nvPr/>
        </p:nvSpPr>
        <p:spPr>
          <a:xfrm>
            <a:off x="6296629" y="3975907"/>
            <a:ext cx="5536557" cy="137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100-byte request is received? Can we allocate 100 bytes memory and what will the remaining free space size after allocation? (suppose that </a:t>
            </a:r>
            <a:r>
              <a:rPr lang="en-US" sz="2000" b="1" dirty="0"/>
              <a:t>header</a:t>
            </a:r>
            <a:r>
              <a:rPr lang="en-US" sz="2000" dirty="0"/>
              <a:t> size is 8 bytes) </a:t>
            </a:r>
          </a:p>
        </p:txBody>
      </p:sp>
    </p:spTree>
    <p:extLst>
      <p:ext uri="{BB962C8B-B14F-4D97-AF65-F5344CB8AC3E}">
        <p14:creationId xmlns:p14="http://schemas.microsoft.com/office/powerpoint/2010/main" val="19663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8" grpId="0"/>
      <p:bldP spid="6" grpId="0" animBg="1"/>
      <p:bldP spid="13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Free Memory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F79D3-72BA-414A-B88D-8B07AA012E0A}"/>
              </a:ext>
            </a:extLst>
          </p:cNvPr>
          <p:cNvSpPr txBox="1"/>
          <p:nvPr/>
        </p:nvSpPr>
        <p:spPr>
          <a:xfrm>
            <a:off x="246928" y="1277959"/>
            <a:ext cx="11655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Question: </a:t>
            </a:r>
            <a:r>
              <a:rPr lang="en-US" sz="2400" dirty="0"/>
              <a:t>Suppose that we have a free space between 4KB and 6KB. And the free-list representation is given as follows: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6CEFE-169F-4C54-8A61-B7AF1515D71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995423" y="3070190"/>
            <a:ext cx="7176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12560F2-FD7D-4A6D-B6BE-BB1A46061BA9}"/>
              </a:ext>
            </a:extLst>
          </p:cNvPr>
          <p:cNvSpPr/>
          <p:nvPr/>
        </p:nvSpPr>
        <p:spPr>
          <a:xfrm>
            <a:off x="1713054" y="2112386"/>
            <a:ext cx="1932972" cy="191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Addr</a:t>
            </a:r>
            <a:r>
              <a:rPr lang="en-US" sz="2000" dirty="0"/>
              <a:t>: 4096</a:t>
            </a:r>
          </a:p>
          <a:p>
            <a:pPr algn="ctr"/>
            <a:r>
              <a:rPr lang="en-US" sz="2000" dirty="0"/>
              <a:t>Len: 2048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55838F-0B2B-4D28-BDAA-CC85473627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646026" y="3070190"/>
            <a:ext cx="7176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81A71F-AC25-4A3E-AAD1-7675566D27E7}"/>
              </a:ext>
            </a:extLst>
          </p:cNvPr>
          <p:cNvSpPr txBox="1"/>
          <p:nvPr/>
        </p:nvSpPr>
        <p:spPr>
          <a:xfrm>
            <a:off x="4363657" y="2885523"/>
            <a:ext cx="69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C114A-2BC4-492B-983A-01DDE5B52612}"/>
              </a:ext>
            </a:extLst>
          </p:cNvPr>
          <p:cNvSpPr txBox="1"/>
          <p:nvPr/>
        </p:nvSpPr>
        <p:spPr>
          <a:xfrm>
            <a:off x="358813" y="2885523"/>
            <a:ext cx="79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34673-5B35-4796-AB67-B2A516CF3C76}"/>
              </a:ext>
            </a:extLst>
          </p:cNvPr>
          <p:cNvSpPr txBox="1"/>
          <p:nvPr/>
        </p:nvSpPr>
        <p:spPr>
          <a:xfrm>
            <a:off x="6096000" y="2205724"/>
            <a:ext cx="5536557" cy="137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100-byte request is received? Can we allocate </a:t>
            </a:r>
            <a:r>
              <a:rPr lang="en-US" sz="2000" b="1" dirty="0"/>
              <a:t>100 bytes </a:t>
            </a:r>
            <a:r>
              <a:rPr lang="en-US" sz="2000" dirty="0"/>
              <a:t>memory and what will the remaining free space size after allocation? (suppose that </a:t>
            </a:r>
            <a:r>
              <a:rPr lang="en-US" sz="2000" b="1" dirty="0"/>
              <a:t>header </a:t>
            </a:r>
            <a:r>
              <a:rPr lang="en-US" sz="2000" dirty="0"/>
              <a:t>size is 8 bytes)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10B94-482A-4ABF-9937-3C1D2023FD17}"/>
              </a:ext>
            </a:extLst>
          </p:cNvPr>
          <p:cNvSpPr txBox="1"/>
          <p:nvPr/>
        </p:nvSpPr>
        <p:spPr>
          <a:xfrm>
            <a:off x="312514" y="402037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Answer: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C85B57-FF8E-43ED-9CE5-2B4652683C80}"/>
              </a:ext>
            </a:extLst>
          </p:cNvPr>
          <p:cNvGrpSpPr/>
          <p:nvPr/>
        </p:nvGrpSpPr>
        <p:grpSpPr>
          <a:xfrm>
            <a:off x="1645245" y="4495714"/>
            <a:ext cx="1918788" cy="2169267"/>
            <a:chOff x="2123185" y="4503071"/>
            <a:chExt cx="1918788" cy="21692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DFFFAB-4F73-4CC9-A3C8-EF5CB8BD9599}"/>
                </a:ext>
              </a:extLst>
            </p:cNvPr>
            <p:cNvSpPr/>
            <p:nvPr/>
          </p:nvSpPr>
          <p:spPr>
            <a:xfrm>
              <a:off x="2409944" y="4510953"/>
              <a:ext cx="1632029" cy="215376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506B5D-ED3D-45FE-9C67-B7992AA58A8F}"/>
                </a:ext>
              </a:extLst>
            </p:cNvPr>
            <p:cNvCxnSpPr/>
            <p:nvPr/>
          </p:nvCxnSpPr>
          <p:spPr>
            <a:xfrm>
              <a:off x="2141800" y="4503071"/>
              <a:ext cx="48035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77AA5B-AC6E-4B74-887E-0193F5DD9900}"/>
                </a:ext>
              </a:extLst>
            </p:cNvPr>
            <p:cNvCxnSpPr>
              <a:cxnSpLocks/>
            </p:cNvCxnSpPr>
            <p:nvPr/>
          </p:nvCxnSpPr>
          <p:spPr>
            <a:xfrm>
              <a:off x="2123185" y="6672338"/>
              <a:ext cx="48035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F7C200-BC57-4377-9761-9DF479785D4C}"/>
              </a:ext>
            </a:extLst>
          </p:cNvPr>
          <p:cNvSpPr txBox="1"/>
          <p:nvPr/>
        </p:nvSpPr>
        <p:spPr>
          <a:xfrm>
            <a:off x="1105670" y="4303121"/>
            <a:ext cx="60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779A4-4CAF-46CD-B2DD-3FDE241F196C}"/>
              </a:ext>
            </a:extLst>
          </p:cNvPr>
          <p:cNvSpPr txBox="1"/>
          <p:nvPr/>
        </p:nvSpPr>
        <p:spPr>
          <a:xfrm>
            <a:off x="1047025" y="6464461"/>
            <a:ext cx="54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6KB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36A04E-298B-4BE1-8709-695468AA9C0E}"/>
              </a:ext>
            </a:extLst>
          </p:cNvPr>
          <p:cNvSpPr txBox="1"/>
          <p:nvPr/>
        </p:nvSpPr>
        <p:spPr>
          <a:xfrm>
            <a:off x="9525964" y="3944943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Header =              + </a:t>
            </a:r>
          </a:p>
          <a:p>
            <a:r>
              <a:rPr lang="en-US" b="1" dirty="0"/>
              <a:t>                   </a:t>
            </a:r>
            <a:r>
              <a:rPr lang="en-US" sz="1800" b="1" dirty="0"/>
              <a:t>magic num (ID)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78186-D3FE-4253-9759-83A50AF329CC}"/>
              </a:ext>
            </a:extLst>
          </p:cNvPr>
          <p:cNvSpPr txBox="1"/>
          <p:nvPr/>
        </p:nvSpPr>
        <p:spPr>
          <a:xfrm>
            <a:off x="10599517" y="3658661"/>
            <a:ext cx="615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memory size </a:t>
            </a:r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05103D6-A58D-417F-974F-C1A5CB9EF4B1}"/>
              </a:ext>
            </a:extLst>
          </p:cNvPr>
          <p:cNvSpPr/>
          <p:nvPr/>
        </p:nvSpPr>
        <p:spPr>
          <a:xfrm>
            <a:off x="1312954" y="4510954"/>
            <a:ext cx="370391" cy="2138173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E0216-C98B-40CF-B374-B3CAC9EC3FE6}"/>
              </a:ext>
            </a:extLst>
          </p:cNvPr>
          <p:cNvSpPr txBox="1"/>
          <p:nvPr/>
        </p:nvSpPr>
        <p:spPr>
          <a:xfrm>
            <a:off x="733061" y="5403170"/>
            <a:ext cx="745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2048</a:t>
            </a:r>
          </a:p>
        </p:txBody>
      </p:sp>
    </p:spTree>
    <p:extLst>
      <p:ext uri="{BB962C8B-B14F-4D97-AF65-F5344CB8AC3E}">
        <p14:creationId xmlns:p14="http://schemas.microsoft.com/office/powerpoint/2010/main" val="165467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3" grpId="0"/>
      <p:bldP spid="18" grpId="0"/>
      <p:bldP spid="19" grpId="0"/>
      <p:bldP spid="14" grpId="0"/>
      <p:bldP spid="11" grpId="0"/>
      <p:bldP spid="20" grpId="0"/>
      <p:bldP spid="21" grpId="0"/>
      <p:bldP spid="23" grpId="0"/>
      <p:bldP spid="25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Free Memory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F79D3-72BA-414A-B88D-8B07AA012E0A}"/>
              </a:ext>
            </a:extLst>
          </p:cNvPr>
          <p:cNvSpPr txBox="1"/>
          <p:nvPr/>
        </p:nvSpPr>
        <p:spPr>
          <a:xfrm>
            <a:off x="342331" y="2946296"/>
            <a:ext cx="1165570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Question: P1</a:t>
            </a:r>
            <a:r>
              <a:rPr lang="en-US" sz="2400" dirty="0"/>
              <a:t> = 12KB, </a:t>
            </a:r>
            <a:r>
              <a:rPr lang="en-US" sz="2400" b="1" dirty="0"/>
              <a:t>P2</a:t>
            </a:r>
            <a:r>
              <a:rPr lang="en-US" sz="2400" dirty="0"/>
              <a:t> = 24KB, </a:t>
            </a:r>
            <a:r>
              <a:rPr lang="en-US" sz="2400" b="1" dirty="0"/>
              <a:t>P3</a:t>
            </a:r>
            <a:r>
              <a:rPr lang="en-US" sz="2400" dirty="0"/>
              <a:t>= 15KB, </a:t>
            </a:r>
            <a:r>
              <a:rPr lang="en-US" sz="2400" b="1" dirty="0"/>
              <a:t>P4</a:t>
            </a:r>
            <a:r>
              <a:rPr lang="en-US" sz="2400" dirty="0"/>
              <a:t>=32KB </a:t>
            </a:r>
            <a:endParaRPr lang="en-US" sz="2400" b="1" dirty="0"/>
          </a:p>
          <a:p>
            <a:pPr marL="457200" indent="-457200">
              <a:spcBef>
                <a:spcPts val="1200"/>
              </a:spcBef>
              <a:buAutoNum type="alphaLcParenR"/>
            </a:pPr>
            <a:r>
              <a:rPr lang="en-US" sz="2400" dirty="0"/>
              <a:t>Allocate memory for the given processes (</a:t>
            </a:r>
            <a:r>
              <a:rPr lang="en-US" sz="2400" dirty="0">
                <a:solidFill>
                  <a:srgbClr val="FF0000"/>
                </a:solidFill>
              </a:rPr>
              <a:t>in order</a:t>
            </a:r>
            <a:r>
              <a:rPr lang="en-US" sz="2400" dirty="0"/>
              <a:t>) using memory allocation strategies BF, WF, FF, NF. </a:t>
            </a:r>
          </a:p>
          <a:p>
            <a:pPr marL="457200" indent="-457200">
              <a:spcBef>
                <a:spcPts val="1200"/>
              </a:spcBef>
              <a:buAutoNum type="alphaLcParenR"/>
            </a:pPr>
            <a:r>
              <a:rPr lang="en-US" sz="2400" dirty="0"/>
              <a:t>Calculate the total size of internal and external fragmentation for each method after allocation.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10B94-482A-4ABF-9937-3C1D2023FD17}"/>
              </a:ext>
            </a:extLst>
          </p:cNvPr>
          <p:cNvSpPr txBox="1"/>
          <p:nvPr/>
        </p:nvSpPr>
        <p:spPr>
          <a:xfrm>
            <a:off x="514610" y="549922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Answer: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3A4E0-C18A-45FD-81B5-DE71CD36881C}"/>
              </a:ext>
            </a:extLst>
          </p:cNvPr>
          <p:cNvSpPr txBox="1"/>
          <p:nvPr/>
        </p:nvSpPr>
        <p:spPr>
          <a:xfrm>
            <a:off x="514610" y="1174105"/>
            <a:ext cx="60940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Memory allocation strategies: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Best Fit (BF)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Worst Fit (WF)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First Fit (FF)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Next Fit (NF)</a:t>
            </a:r>
          </a:p>
        </p:txBody>
      </p:sp>
    </p:spTree>
    <p:extLst>
      <p:ext uri="{BB962C8B-B14F-4D97-AF65-F5344CB8AC3E}">
        <p14:creationId xmlns:p14="http://schemas.microsoft.com/office/powerpoint/2010/main" val="15990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BF79D3-72BA-414A-B88D-8B07AA012E0A}"/>
              </a:ext>
            </a:extLst>
          </p:cNvPr>
          <p:cNvSpPr txBox="1"/>
          <p:nvPr/>
        </p:nvSpPr>
        <p:spPr>
          <a:xfrm>
            <a:off x="536293" y="124734"/>
            <a:ext cx="116557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Question: P1</a:t>
            </a:r>
            <a:r>
              <a:rPr lang="en-US" sz="2400" dirty="0"/>
              <a:t> = 12KB, </a:t>
            </a:r>
            <a:r>
              <a:rPr lang="en-US" sz="2400" b="1" dirty="0"/>
              <a:t>P2</a:t>
            </a:r>
            <a:r>
              <a:rPr lang="en-US" sz="2400" dirty="0"/>
              <a:t> = 24KB, </a:t>
            </a:r>
            <a:r>
              <a:rPr lang="en-US" sz="2400" b="1" dirty="0"/>
              <a:t>P3</a:t>
            </a:r>
            <a:r>
              <a:rPr lang="en-US" sz="2400" dirty="0"/>
              <a:t>= 15KB, </a:t>
            </a:r>
            <a:r>
              <a:rPr lang="en-US" sz="2400" b="1" dirty="0"/>
              <a:t>P4</a:t>
            </a:r>
            <a:r>
              <a:rPr lang="en-US" sz="2400" dirty="0"/>
              <a:t>=32KB </a:t>
            </a:r>
            <a:endParaRPr lang="en-US" sz="2400" b="1" dirty="0"/>
          </a:p>
          <a:p>
            <a:pPr marL="457200" indent="-457200">
              <a:spcBef>
                <a:spcPts val="1200"/>
              </a:spcBef>
              <a:buAutoNum type="alphaLcParenR"/>
            </a:pPr>
            <a:r>
              <a:rPr lang="en-US" sz="2400" dirty="0"/>
              <a:t>Allocate memory for the given processes (</a:t>
            </a:r>
            <a:r>
              <a:rPr lang="en-US" sz="2400" dirty="0">
                <a:solidFill>
                  <a:srgbClr val="FF0000"/>
                </a:solidFill>
              </a:rPr>
              <a:t>in order</a:t>
            </a:r>
            <a:r>
              <a:rPr lang="en-US" sz="2400" dirty="0"/>
              <a:t>) using memory allocation strategies BF, WF, FF, NF. </a:t>
            </a:r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endParaRPr lang="en-US" sz="2400" dirty="0"/>
          </a:p>
          <a:p>
            <a:pPr marL="457200" indent="-457200">
              <a:spcBef>
                <a:spcPts val="1200"/>
              </a:spcBef>
              <a:buAutoNum type="alphaLcParenR"/>
            </a:pPr>
            <a:r>
              <a:rPr lang="en-US" sz="2400" dirty="0"/>
              <a:t>Calculate the total size of internal and external fragmentation for each method after allocation.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7A2DC9-56CA-45FD-99C0-F7E7A5DFB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25630"/>
              </p:ext>
            </p:extLst>
          </p:nvPr>
        </p:nvGraphicFramePr>
        <p:xfrm>
          <a:off x="1311545" y="1946328"/>
          <a:ext cx="1501229" cy="25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229">
                  <a:extLst>
                    <a:ext uri="{9D8B030D-6E8A-4147-A177-3AD203B41FA5}">
                      <a16:colId xmlns:a16="http://schemas.microsoft.com/office/drawing/2014/main" val="3683491174"/>
                    </a:ext>
                  </a:extLst>
                </a:gridCol>
              </a:tblGrid>
              <a:tr h="36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48861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6537"/>
                  </a:ext>
                </a:extLst>
              </a:tr>
              <a:tr h="696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67590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22218"/>
                  </a:ext>
                </a:extLst>
              </a:tr>
              <a:tr h="544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67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05E5D7-1D20-49EF-9C40-D877C2C1975B}"/>
              </a:ext>
            </a:extLst>
          </p:cNvPr>
          <p:cNvSpPr txBox="1"/>
          <p:nvPr/>
        </p:nvSpPr>
        <p:spPr>
          <a:xfrm>
            <a:off x="595089" y="2405268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F9DA5-AC52-43DD-9BF1-8A643E3CBCC5}"/>
              </a:ext>
            </a:extLst>
          </p:cNvPr>
          <p:cNvSpPr txBox="1"/>
          <p:nvPr/>
        </p:nvSpPr>
        <p:spPr>
          <a:xfrm>
            <a:off x="575631" y="2987056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126F6-0EA1-4C8A-8402-2C5CEA98F52F}"/>
              </a:ext>
            </a:extLst>
          </p:cNvPr>
          <p:cNvSpPr txBox="1"/>
          <p:nvPr/>
        </p:nvSpPr>
        <p:spPr>
          <a:xfrm>
            <a:off x="575631" y="3568843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09396-A1FA-4A2D-9EAD-BABF17C33561}"/>
              </a:ext>
            </a:extLst>
          </p:cNvPr>
          <p:cNvSpPr txBox="1"/>
          <p:nvPr/>
        </p:nvSpPr>
        <p:spPr>
          <a:xfrm>
            <a:off x="595089" y="4083401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20KB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3D537741-2F0E-42E4-9B37-C4236E55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61977"/>
              </p:ext>
            </p:extLst>
          </p:nvPr>
        </p:nvGraphicFramePr>
        <p:xfrm>
          <a:off x="4405928" y="1946328"/>
          <a:ext cx="1501229" cy="25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229">
                  <a:extLst>
                    <a:ext uri="{9D8B030D-6E8A-4147-A177-3AD203B41FA5}">
                      <a16:colId xmlns:a16="http://schemas.microsoft.com/office/drawing/2014/main" val="3683491174"/>
                    </a:ext>
                  </a:extLst>
                </a:gridCol>
              </a:tblGrid>
              <a:tr h="36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48861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6537"/>
                  </a:ext>
                </a:extLst>
              </a:tr>
              <a:tr h="696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67590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22218"/>
                  </a:ext>
                </a:extLst>
              </a:tr>
              <a:tr h="544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67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CBF5399-4BB2-4453-9708-42F4366323DE}"/>
              </a:ext>
            </a:extLst>
          </p:cNvPr>
          <p:cNvSpPr txBox="1"/>
          <p:nvPr/>
        </p:nvSpPr>
        <p:spPr>
          <a:xfrm>
            <a:off x="3689472" y="2405268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614C5-CA56-4814-9BD6-4141452CADCA}"/>
              </a:ext>
            </a:extLst>
          </p:cNvPr>
          <p:cNvSpPr txBox="1"/>
          <p:nvPr/>
        </p:nvSpPr>
        <p:spPr>
          <a:xfrm>
            <a:off x="3670014" y="2987056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1D8EE-0FCF-4D18-BCF2-60BB62A6F864}"/>
              </a:ext>
            </a:extLst>
          </p:cNvPr>
          <p:cNvSpPr txBox="1"/>
          <p:nvPr/>
        </p:nvSpPr>
        <p:spPr>
          <a:xfrm>
            <a:off x="3670014" y="3568843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15KB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8D719-7CF8-4626-AC27-FC00657B0C4D}"/>
              </a:ext>
            </a:extLst>
          </p:cNvPr>
          <p:cNvSpPr txBox="1"/>
          <p:nvPr/>
        </p:nvSpPr>
        <p:spPr>
          <a:xfrm>
            <a:off x="3689472" y="4083401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20KB</a:t>
            </a: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D5927B4-C482-4551-B2A7-61B656344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49513"/>
              </p:ext>
            </p:extLst>
          </p:nvPr>
        </p:nvGraphicFramePr>
        <p:xfrm>
          <a:off x="7362840" y="1943772"/>
          <a:ext cx="1501229" cy="25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229">
                  <a:extLst>
                    <a:ext uri="{9D8B030D-6E8A-4147-A177-3AD203B41FA5}">
                      <a16:colId xmlns:a16="http://schemas.microsoft.com/office/drawing/2014/main" val="3683491174"/>
                    </a:ext>
                  </a:extLst>
                </a:gridCol>
              </a:tblGrid>
              <a:tr h="36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48861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6537"/>
                  </a:ext>
                </a:extLst>
              </a:tr>
              <a:tr h="696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67590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22218"/>
                  </a:ext>
                </a:extLst>
              </a:tr>
              <a:tr h="544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675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090D44-F61C-4ECE-B2AC-EFEB77415708}"/>
              </a:ext>
            </a:extLst>
          </p:cNvPr>
          <p:cNvSpPr txBox="1"/>
          <p:nvPr/>
        </p:nvSpPr>
        <p:spPr>
          <a:xfrm>
            <a:off x="6646384" y="2402712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411B8-E082-4F27-B233-1539EC967E16}"/>
              </a:ext>
            </a:extLst>
          </p:cNvPr>
          <p:cNvSpPr txBox="1"/>
          <p:nvPr/>
        </p:nvSpPr>
        <p:spPr>
          <a:xfrm>
            <a:off x="6626926" y="2984500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CE1F90-C6D2-4D74-B22B-9B51DD5C11E8}"/>
              </a:ext>
            </a:extLst>
          </p:cNvPr>
          <p:cNvSpPr txBox="1"/>
          <p:nvPr/>
        </p:nvSpPr>
        <p:spPr>
          <a:xfrm>
            <a:off x="6626926" y="3566287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15KB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B3E98-AED1-41AB-98ED-291BA64019F3}"/>
              </a:ext>
            </a:extLst>
          </p:cNvPr>
          <p:cNvSpPr txBox="1"/>
          <p:nvPr/>
        </p:nvSpPr>
        <p:spPr>
          <a:xfrm>
            <a:off x="6646384" y="4080845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20KB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D10C96B6-DD2D-4446-8E53-50C2E066E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68567"/>
              </p:ext>
            </p:extLst>
          </p:nvPr>
        </p:nvGraphicFramePr>
        <p:xfrm>
          <a:off x="10316439" y="1941216"/>
          <a:ext cx="1501229" cy="2508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229">
                  <a:extLst>
                    <a:ext uri="{9D8B030D-6E8A-4147-A177-3AD203B41FA5}">
                      <a16:colId xmlns:a16="http://schemas.microsoft.com/office/drawing/2014/main" val="3683491174"/>
                    </a:ext>
                  </a:extLst>
                </a:gridCol>
              </a:tblGrid>
              <a:tr h="363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48861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06537"/>
                  </a:ext>
                </a:extLst>
              </a:tr>
              <a:tr h="696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67590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22218"/>
                  </a:ext>
                </a:extLst>
              </a:tr>
              <a:tr h="5445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675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15F62BC-EC38-4D2E-8D63-E145030B56F5}"/>
              </a:ext>
            </a:extLst>
          </p:cNvPr>
          <p:cNvSpPr txBox="1"/>
          <p:nvPr/>
        </p:nvSpPr>
        <p:spPr>
          <a:xfrm>
            <a:off x="9599983" y="2400156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30KB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5AAAE-92F9-462F-8B8F-CF0E10909912}"/>
              </a:ext>
            </a:extLst>
          </p:cNvPr>
          <p:cNvSpPr txBox="1"/>
          <p:nvPr/>
        </p:nvSpPr>
        <p:spPr>
          <a:xfrm>
            <a:off x="9580525" y="2981944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63051-075A-4E68-898C-E316F4E8DECF}"/>
              </a:ext>
            </a:extLst>
          </p:cNvPr>
          <p:cNvSpPr txBox="1"/>
          <p:nvPr/>
        </p:nvSpPr>
        <p:spPr>
          <a:xfrm>
            <a:off x="9580525" y="3563731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15KB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98236-1E54-4DED-A7FC-C6F877EEDA9F}"/>
              </a:ext>
            </a:extLst>
          </p:cNvPr>
          <p:cNvSpPr txBox="1"/>
          <p:nvPr/>
        </p:nvSpPr>
        <p:spPr>
          <a:xfrm>
            <a:off x="9599983" y="4078289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20KB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872A2-3C91-4850-B897-3C67CA29362E}"/>
              </a:ext>
            </a:extLst>
          </p:cNvPr>
          <p:cNvSpPr txBox="1"/>
          <p:nvPr/>
        </p:nvSpPr>
        <p:spPr>
          <a:xfrm>
            <a:off x="1837062" y="1474303"/>
            <a:ext cx="99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                                                    WF                                                    FF                                                    NF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9FA50FB9-EF67-457E-B5B9-5FD19F3DB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4592"/>
              </p:ext>
            </p:extLst>
          </p:nvPr>
        </p:nvGraphicFramePr>
        <p:xfrm>
          <a:off x="595090" y="5598710"/>
          <a:ext cx="108213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043">
                  <a:extLst>
                    <a:ext uri="{9D8B030D-6E8A-4147-A177-3AD203B41FA5}">
                      <a16:colId xmlns:a16="http://schemas.microsoft.com/office/drawing/2014/main" val="3778553500"/>
                    </a:ext>
                  </a:extLst>
                </a:gridCol>
                <a:gridCol w="2111322">
                  <a:extLst>
                    <a:ext uri="{9D8B030D-6E8A-4147-A177-3AD203B41FA5}">
                      <a16:colId xmlns:a16="http://schemas.microsoft.com/office/drawing/2014/main" val="1300816058"/>
                    </a:ext>
                  </a:extLst>
                </a:gridCol>
                <a:gridCol w="2111322">
                  <a:extLst>
                    <a:ext uri="{9D8B030D-6E8A-4147-A177-3AD203B41FA5}">
                      <a16:colId xmlns:a16="http://schemas.microsoft.com/office/drawing/2014/main" val="3598346812"/>
                    </a:ext>
                  </a:extLst>
                </a:gridCol>
                <a:gridCol w="2111322">
                  <a:extLst>
                    <a:ext uri="{9D8B030D-6E8A-4147-A177-3AD203B41FA5}">
                      <a16:colId xmlns:a16="http://schemas.microsoft.com/office/drawing/2014/main" val="312885402"/>
                    </a:ext>
                  </a:extLst>
                </a:gridCol>
                <a:gridCol w="2111322">
                  <a:extLst>
                    <a:ext uri="{9D8B030D-6E8A-4147-A177-3AD203B41FA5}">
                      <a16:colId xmlns:a16="http://schemas.microsoft.com/office/drawing/2014/main" val="75158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72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External 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27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Internal 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9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7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5"/>
            <a:ext cx="10515600" cy="1325563"/>
          </a:xfrm>
        </p:spPr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5A4B-8457-4C2F-B0BE-D9075852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704"/>
            <a:ext cx="10515600" cy="4696033"/>
          </a:xfrm>
        </p:spPr>
        <p:txBody>
          <a:bodyPr>
            <a:normAutofit/>
          </a:bodyPr>
          <a:lstStyle/>
          <a:p>
            <a:r>
              <a:rPr lang="en-US" sz="2400" b="1" dirty="0"/>
              <a:t>Address space </a:t>
            </a:r>
            <a:r>
              <a:rPr lang="en-US" sz="2400" dirty="0"/>
              <a:t>is an abstraction of the </a:t>
            </a:r>
            <a:r>
              <a:rPr lang="en-US" sz="2400" b="1" dirty="0"/>
              <a:t>physical memory </a:t>
            </a:r>
            <a:r>
              <a:rPr lang="en-US" sz="2400" dirty="0"/>
              <a:t>(RAM)</a:t>
            </a:r>
          </a:p>
          <a:p>
            <a:r>
              <a:rPr lang="en-US" sz="2400" b="1" dirty="0"/>
              <a:t>Operating system is </a:t>
            </a:r>
            <a:r>
              <a:rPr lang="en-US" sz="2400" dirty="0"/>
              <a:t>responsible for </a:t>
            </a:r>
            <a:r>
              <a:rPr lang="en-US" sz="2400" b="1" dirty="0"/>
              <a:t>abstracting</a:t>
            </a:r>
            <a:r>
              <a:rPr lang="en-US" sz="2400" dirty="0"/>
              <a:t> the physical memory to provide a</a:t>
            </a:r>
            <a:r>
              <a:rPr lang="en-US" sz="2400" b="1" dirty="0"/>
              <a:t> virtual memory space (or address space)</a:t>
            </a:r>
            <a:r>
              <a:rPr lang="en-US" sz="2400" dirty="0"/>
              <a:t> for each process running on the system.</a:t>
            </a:r>
          </a:p>
          <a:p>
            <a:r>
              <a:rPr lang="en-US" sz="2400" dirty="0"/>
              <a:t>It has </a:t>
            </a:r>
            <a:r>
              <a:rPr lang="en-US" sz="2400" b="1" dirty="0"/>
              <a:t>three </a:t>
            </a:r>
            <a:r>
              <a:rPr lang="en-US" sz="2400" dirty="0"/>
              <a:t>main components/segments: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Program code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Heap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Stack</a:t>
            </a:r>
          </a:p>
        </p:txBody>
      </p:sp>
      <p:grpSp>
        <p:nvGrpSpPr>
          <p:cNvPr id="4" name="그룹 7">
            <a:extLst>
              <a:ext uri="{FF2B5EF4-FFF2-40B4-BE49-F238E27FC236}">
                <a16:creationId xmlns:a16="http://schemas.microsoft.com/office/drawing/2014/main" id="{22F0E2EB-19E9-47E9-BE2B-B623F0EDCE31}"/>
              </a:ext>
            </a:extLst>
          </p:cNvPr>
          <p:cNvGrpSpPr/>
          <p:nvPr/>
        </p:nvGrpSpPr>
        <p:grpSpPr>
          <a:xfrm>
            <a:off x="8865704" y="2982029"/>
            <a:ext cx="3875669" cy="3920605"/>
            <a:chOff x="3059832" y="2525414"/>
            <a:chExt cx="3757617" cy="3726409"/>
          </a:xfrm>
        </p:grpSpPr>
        <p:cxnSp>
          <p:nvCxnSpPr>
            <p:cNvPr id="5" name="직선 화살표 연결선 6">
              <a:extLst>
                <a:ext uri="{FF2B5EF4-FFF2-40B4-BE49-F238E27FC236}">
                  <a16:creationId xmlns:a16="http://schemas.microsoft.com/office/drawing/2014/main" id="{C0E27141-4C16-4585-83AE-A419DCEDA887}"/>
                </a:ext>
              </a:extLst>
            </p:cNvPr>
            <p:cNvCxnSpPr/>
            <p:nvPr/>
          </p:nvCxnSpPr>
          <p:spPr>
            <a:xfrm>
              <a:off x="6817449" y="5656015"/>
              <a:ext cx="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4">
              <a:extLst>
                <a:ext uri="{FF2B5EF4-FFF2-40B4-BE49-F238E27FC236}">
                  <a16:creationId xmlns:a16="http://schemas.microsoft.com/office/drawing/2014/main" id="{09CC32E5-A036-4894-AF50-9BBE1B04EFDD}"/>
                </a:ext>
              </a:extLst>
            </p:cNvPr>
            <p:cNvSpPr txBox="1"/>
            <p:nvPr/>
          </p:nvSpPr>
          <p:spPr>
            <a:xfrm>
              <a:off x="3114969" y="252541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30">
              <a:extLst>
                <a:ext uri="{FF2B5EF4-FFF2-40B4-BE49-F238E27FC236}">
                  <a16:creationId xmlns:a16="http://schemas.microsoft.com/office/drawing/2014/main" id="{82146E17-C44D-4D4B-9411-0147C2CD66F3}"/>
                </a:ext>
              </a:extLst>
            </p:cNvPr>
            <p:cNvSpPr/>
            <p:nvPr/>
          </p:nvSpPr>
          <p:spPr>
            <a:xfrm>
              <a:off x="3661031" y="2627524"/>
              <a:ext cx="1332148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36">
              <a:extLst>
                <a:ext uri="{FF2B5EF4-FFF2-40B4-BE49-F238E27FC236}">
                  <a16:creationId xmlns:a16="http://schemas.microsoft.com/office/drawing/2014/main" id="{DD6ED47B-C175-4C5A-8959-23283457B206}"/>
                </a:ext>
              </a:extLst>
            </p:cNvPr>
            <p:cNvSpPr/>
            <p:nvPr/>
          </p:nvSpPr>
          <p:spPr>
            <a:xfrm>
              <a:off x="3661031" y="3625277"/>
              <a:ext cx="1332148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EC4113C-C3F7-4A38-B869-5EC26B965A72}"/>
                </a:ext>
              </a:extLst>
            </p:cNvPr>
            <p:cNvCxnSpPr/>
            <p:nvPr/>
          </p:nvCxnSpPr>
          <p:spPr>
            <a:xfrm flipV="1">
              <a:off x="4327105" y="4993431"/>
              <a:ext cx="0" cy="64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13">
              <a:extLst>
                <a:ext uri="{FF2B5EF4-FFF2-40B4-BE49-F238E27FC236}">
                  <a16:creationId xmlns:a16="http://schemas.microsoft.com/office/drawing/2014/main" id="{ED920277-BDC1-4838-9B50-C582099F0DB2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4327105" y="3625277"/>
              <a:ext cx="0" cy="49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ED4B1A92-8CE8-49D5-A2F9-489033F4AA73}"/>
                </a:ext>
              </a:extLst>
            </p:cNvPr>
            <p:cNvSpPr txBox="1"/>
            <p:nvPr/>
          </p:nvSpPr>
          <p:spPr>
            <a:xfrm>
              <a:off x="3114969" y="298237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521BA412-8193-431C-A699-BEFF92FCDDB1}"/>
                </a:ext>
              </a:extLst>
            </p:cNvPr>
            <p:cNvSpPr txBox="1"/>
            <p:nvPr/>
          </p:nvSpPr>
          <p:spPr>
            <a:xfrm>
              <a:off x="3092501" y="3471388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A923D8CE-1814-42C0-A5D2-E15C5975C218}"/>
                </a:ext>
              </a:extLst>
            </p:cNvPr>
            <p:cNvSpPr txBox="1"/>
            <p:nvPr/>
          </p:nvSpPr>
          <p:spPr>
            <a:xfrm>
              <a:off x="3059832" y="5506053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A1119A7-6CA3-4DC2-AF4B-15C43ADC2C46}"/>
                </a:ext>
              </a:extLst>
            </p:cNvPr>
            <p:cNvSpPr txBox="1"/>
            <p:nvPr/>
          </p:nvSpPr>
          <p:spPr>
            <a:xfrm>
              <a:off x="3059832" y="5944046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21">
              <a:extLst>
                <a:ext uri="{FF2B5EF4-FFF2-40B4-BE49-F238E27FC236}">
                  <a16:creationId xmlns:a16="http://schemas.microsoft.com/office/drawing/2014/main" id="{19B20A3D-B5E9-44F4-9DB9-9F6DD8C1310B}"/>
                </a:ext>
              </a:extLst>
            </p:cNvPr>
            <p:cNvSpPr/>
            <p:nvPr/>
          </p:nvSpPr>
          <p:spPr>
            <a:xfrm>
              <a:off x="3661031" y="312640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22">
              <a:extLst>
                <a:ext uri="{FF2B5EF4-FFF2-40B4-BE49-F238E27FC236}">
                  <a16:creationId xmlns:a16="http://schemas.microsoft.com/office/drawing/2014/main" id="{9DE77AD8-E246-401A-9535-35975F992324}"/>
                </a:ext>
              </a:extLst>
            </p:cNvPr>
            <p:cNvSpPr/>
            <p:nvPr/>
          </p:nvSpPr>
          <p:spPr>
            <a:xfrm>
              <a:off x="3661031" y="5636270"/>
              <a:ext cx="1332148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76FB2-ADE0-475A-A668-B74E606D38C0}"/>
              </a:ext>
            </a:extLst>
          </p:cNvPr>
          <p:cNvCxnSpPr/>
          <p:nvPr/>
        </p:nvCxnSpPr>
        <p:spPr>
          <a:xfrm flipH="1">
            <a:off x="3269974" y="3462808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5AEFD-281C-4A24-B43C-2272CD5744F5}"/>
              </a:ext>
            </a:extLst>
          </p:cNvPr>
          <p:cNvCxnSpPr/>
          <p:nvPr/>
        </p:nvCxnSpPr>
        <p:spPr>
          <a:xfrm flipH="1">
            <a:off x="3269974" y="3977301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CB8560-12BE-43A9-BEE7-F62E91F8D5E7}"/>
              </a:ext>
            </a:extLst>
          </p:cNvPr>
          <p:cNvCxnSpPr/>
          <p:nvPr/>
        </p:nvCxnSpPr>
        <p:spPr>
          <a:xfrm flipH="1">
            <a:off x="3269974" y="4507388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22EA06-5C77-4F59-AD6A-B30A463C6D99}"/>
              </a:ext>
            </a:extLst>
          </p:cNvPr>
          <p:cNvSpPr txBox="1"/>
          <p:nvPr/>
        </p:nvSpPr>
        <p:spPr>
          <a:xfrm>
            <a:off x="4322409" y="3278142"/>
            <a:ext cx="2879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Grows </a:t>
            </a:r>
            <a:r>
              <a:rPr lang="en-US" b="1" dirty="0"/>
              <a:t>positively</a:t>
            </a:r>
          </a:p>
          <a:p>
            <a:endParaRPr lang="en-US" dirty="0"/>
          </a:p>
          <a:p>
            <a:r>
              <a:rPr lang="en-US" dirty="0"/>
              <a:t>Grows </a:t>
            </a:r>
            <a:r>
              <a:rPr lang="en-US" b="1" dirty="0"/>
              <a:t>positively</a:t>
            </a:r>
          </a:p>
          <a:p>
            <a:endParaRPr lang="en-US" dirty="0"/>
          </a:p>
          <a:p>
            <a:r>
              <a:rPr lang="en-US" dirty="0"/>
              <a:t>Grows </a:t>
            </a:r>
            <a:r>
              <a:rPr lang="en-US" b="1" dirty="0"/>
              <a:t>negatively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AFDCB-C2C9-42F1-9638-096DD4807392}"/>
              </a:ext>
            </a:extLst>
          </p:cNvPr>
          <p:cNvSpPr/>
          <p:nvPr/>
        </p:nvSpPr>
        <p:spPr>
          <a:xfrm>
            <a:off x="9501263" y="4139209"/>
            <a:ext cx="1373998" cy="3238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3395FC-73AE-4503-85E3-2CF58C7BA809}"/>
              </a:ext>
            </a:extLst>
          </p:cNvPr>
          <p:cNvCxnSpPr/>
          <p:nvPr/>
        </p:nvCxnSpPr>
        <p:spPr>
          <a:xfrm flipH="1">
            <a:off x="7201446" y="4401647"/>
            <a:ext cx="2266121" cy="15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4535D-185A-421F-9005-1F796F5AB195}"/>
              </a:ext>
            </a:extLst>
          </p:cNvPr>
          <p:cNvSpPr txBox="1"/>
          <p:nvPr/>
        </p:nvSpPr>
        <p:spPr>
          <a:xfrm>
            <a:off x="5547870" y="5871108"/>
            <a:ext cx="3317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may mention </a:t>
            </a:r>
            <a:r>
              <a:rPr lang="en-US" b="1" dirty="0"/>
              <a:t>Data segment </a:t>
            </a:r>
            <a:r>
              <a:rPr lang="en-US" dirty="0"/>
              <a:t>as the 4</a:t>
            </a:r>
            <a:r>
              <a:rPr lang="en-US" baseline="30000" dirty="0"/>
              <a:t>th</a:t>
            </a:r>
            <a:r>
              <a:rPr lang="en-US" dirty="0"/>
              <a:t> segment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CB391-0CA2-4C21-94C0-3E96707C7584}"/>
              </a:ext>
            </a:extLst>
          </p:cNvPr>
          <p:cNvSpPr txBox="1"/>
          <p:nvPr/>
        </p:nvSpPr>
        <p:spPr>
          <a:xfrm>
            <a:off x="9388928" y="2660360"/>
            <a:ext cx="6411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Address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5A4B-8457-4C2F-B0BE-D9075852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646" y="1343818"/>
            <a:ext cx="5620473" cy="50783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NOTE THAT: </a:t>
            </a:r>
            <a:r>
              <a:rPr lang="en-US" sz="2000" dirty="0"/>
              <a:t>When a program is executed, the operating system always allocates memory for that program from the </a:t>
            </a:r>
            <a:r>
              <a:rPr lang="en-US" sz="2000" b="1" dirty="0"/>
              <a:t>address space.</a:t>
            </a:r>
          </a:p>
          <a:p>
            <a:r>
              <a:rPr lang="en-US" sz="2000" b="1" dirty="0"/>
              <a:t>Check out the C code snippet. Which part of the code stored in which part of the address space?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31303" y="1343818"/>
            <a:ext cx="5855343" cy="507831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int </a:t>
            </a:r>
            <a:r>
              <a:rPr lang="en-US" b="1" dirty="0" err="1"/>
              <a:t>global_var</a:t>
            </a:r>
            <a:r>
              <a:rPr lang="en-US" b="1" dirty="0"/>
              <a:t> = 100;</a:t>
            </a:r>
          </a:p>
          <a:p>
            <a:endParaRPr lang="en-US" dirty="0"/>
          </a:p>
          <a:p>
            <a:r>
              <a:rPr lang="en-US" b="1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/>
              <a:t>int </a:t>
            </a:r>
            <a:r>
              <a:rPr lang="en-US" b="1" dirty="0" err="1"/>
              <a:t>local_var</a:t>
            </a:r>
            <a:r>
              <a:rPr lang="en-US" b="1" dirty="0"/>
              <a:t> = 2;</a:t>
            </a:r>
          </a:p>
          <a:p>
            <a:r>
              <a:rPr lang="en-US" dirty="0"/>
              <a:t>    int *</a:t>
            </a:r>
            <a:r>
              <a:rPr lang="en-US" dirty="0" err="1"/>
              <a:t>heap_var</a:t>
            </a:r>
            <a:r>
              <a:rPr lang="en-US" dirty="0"/>
              <a:t> = (int*)</a:t>
            </a:r>
            <a:r>
              <a:rPr lang="en-US" b="1" dirty="0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    </a:t>
            </a:r>
            <a:r>
              <a:rPr lang="en-US" b="1" dirty="0"/>
              <a:t>*</a:t>
            </a:r>
            <a:r>
              <a:rPr lang="en-US" b="1" dirty="0" err="1"/>
              <a:t>heap_var</a:t>
            </a:r>
            <a:r>
              <a:rPr lang="en-US" b="1" dirty="0"/>
              <a:t> = 50;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global var: %p\n", (void*)&amp;</a:t>
            </a:r>
            <a:r>
              <a:rPr lang="en-US" dirty="0" err="1"/>
              <a:t>global_var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local var: %p\n", (void*)&amp;</a:t>
            </a:r>
            <a:r>
              <a:rPr lang="en-US" dirty="0" err="1"/>
              <a:t>local_var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heap var: %p\n", (void*)</a:t>
            </a:r>
            <a:r>
              <a:rPr lang="en-US" dirty="0" err="1"/>
              <a:t>heap_var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free</a:t>
            </a:r>
            <a:r>
              <a:rPr lang="en-US" dirty="0"/>
              <a:t>(</a:t>
            </a:r>
            <a:r>
              <a:rPr lang="en-US" dirty="0" err="1"/>
              <a:t>heap_var</a:t>
            </a:r>
            <a:r>
              <a:rPr lang="en-US" dirty="0"/>
              <a:t>); // Freeing the memory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return 0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CDE99-5E91-42BF-B7C2-55CA33191E58}"/>
              </a:ext>
            </a:extLst>
          </p:cNvPr>
          <p:cNvSpPr txBox="1"/>
          <p:nvPr/>
        </p:nvSpPr>
        <p:spPr>
          <a:xfrm>
            <a:off x="8735028" y="6422131"/>
            <a:ext cx="178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printf</a:t>
            </a:r>
            <a:r>
              <a:rPr lang="en-US" sz="2000" b="1" dirty="0"/>
              <a:t> 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6568A-B023-4770-B638-DDBAEB11AF3D}"/>
              </a:ext>
            </a:extLst>
          </p:cNvPr>
          <p:cNvSpPr txBox="1"/>
          <p:nvPr/>
        </p:nvSpPr>
        <p:spPr>
          <a:xfrm>
            <a:off x="6711388" y="3390532"/>
            <a:ext cx="5170989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following resides in </a:t>
            </a:r>
            <a:r>
              <a:rPr lang="en-US" sz="2000" b="1" dirty="0"/>
              <a:t>Program Code: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Program call Main() and return = 0</a:t>
            </a:r>
          </a:p>
          <a:p>
            <a:r>
              <a:rPr lang="en-US" sz="2000" dirty="0"/>
              <a:t>The following resides </a:t>
            </a:r>
            <a:r>
              <a:rPr lang="en-US" sz="2000" b="1" dirty="0"/>
              <a:t>in Data:</a:t>
            </a:r>
          </a:p>
          <a:p>
            <a:pPr lvl="1">
              <a:spcAft>
                <a:spcPts val="600"/>
              </a:spcAft>
            </a:pPr>
            <a:r>
              <a:rPr lang="en-US" sz="1600" b="1" dirty="0"/>
              <a:t>Global variables</a:t>
            </a:r>
          </a:p>
          <a:p>
            <a:r>
              <a:rPr lang="en-US" sz="2000" dirty="0"/>
              <a:t>The following resides </a:t>
            </a:r>
            <a:r>
              <a:rPr lang="en-US" sz="2000" b="1" dirty="0"/>
              <a:t>in Heap: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The memory allocated </a:t>
            </a:r>
            <a:r>
              <a:rPr lang="en-US" sz="1600" u="sng" dirty="0"/>
              <a:t>dynamically</a:t>
            </a:r>
            <a:r>
              <a:rPr lang="en-US" sz="1600" dirty="0"/>
              <a:t> using some calls such as </a:t>
            </a:r>
            <a:r>
              <a:rPr lang="en-US" sz="1600" b="1" dirty="0"/>
              <a:t>malloc, </a:t>
            </a:r>
            <a:r>
              <a:rPr lang="en-US" sz="1600" b="1" dirty="0" err="1"/>
              <a:t>calloc</a:t>
            </a:r>
            <a:r>
              <a:rPr lang="en-US" sz="1600" b="1" dirty="0"/>
              <a:t>, </a:t>
            </a:r>
            <a:r>
              <a:rPr lang="en-US" sz="1600" b="1" dirty="0" err="1"/>
              <a:t>realloc</a:t>
            </a:r>
            <a:r>
              <a:rPr lang="en-US" sz="1600" b="1" dirty="0"/>
              <a:t>, </a:t>
            </a:r>
            <a:r>
              <a:rPr lang="en-US" sz="1600" b="1" dirty="0" err="1"/>
              <a:t>mmap</a:t>
            </a:r>
            <a:r>
              <a:rPr lang="en-US" sz="1600" b="1" dirty="0"/>
              <a:t>, etc. </a:t>
            </a:r>
          </a:p>
          <a:p>
            <a:r>
              <a:rPr lang="en-US" sz="2000" dirty="0"/>
              <a:t>The following resides </a:t>
            </a:r>
            <a:r>
              <a:rPr lang="en-US" sz="2000" b="1" dirty="0"/>
              <a:t>in Stack</a:t>
            </a:r>
          </a:p>
          <a:p>
            <a:pPr lvl="1"/>
            <a:r>
              <a:rPr lang="en-US" sz="1600" b="1" dirty="0"/>
              <a:t>Local variables, format related parameters, function parameters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23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5A4B-8457-4C2F-B0BE-D9075852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818"/>
            <a:ext cx="5445406" cy="539264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300" b="1" dirty="0"/>
              <a:t>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is a type of variable in C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holds the memory addresses of the variables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/>
              <a:t>is used in dynamic memory allocation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300" b="1" dirty="0"/>
              <a:t>Declaration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200" dirty="0"/>
              <a:t>Pointers can be assigned using * operator </a:t>
            </a:r>
          </a:p>
          <a:p>
            <a:pPr lvl="1"/>
            <a:r>
              <a:rPr lang="en-US" sz="2200" dirty="0"/>
              <a:t>Both the following definitions are correct:</a:t>
            </a:r>
          </a:p>
          <a:p>
            <a:pPr lvl="2"/>
            <a:r>
              <a:rPr lang="en-US" sz="2200" dirty="0"/>
              <a:t>&lt;</a:t>
            </a:r>
            <a:r>
              <a:rPr lang="en-US" sz="2200" dirty="0" err="1"/>
              <a:t>data_type</a:t>
            </a:r>
            <a:r>
              <a:rPr lang="en-US" sz="2200" dirty="0"/>
              <a:t>&gt;* &lt;</a:t>
            </a:r>
            <a:r>
              <a:rPr lang="en-US" sz="2200" dirty="0" err="1"/>
              <a:t>variable_name</a:t>
            </a:r>
            <a:r>
              <a:rPr lang="en-US" sz="2200" dirty="0"/>
              <a:t>&gt;; (e.g. int* x;)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&lt;</a:t>
            </a:r>
            <a:r>
              <a:rPr lang="en-US" sz="2200" dirty="0" err="1"/>
              <a:t>data_type</a:t>
            </a:r>
            <a:r>
              <a:rPr lang="en-US" sz="2200" dirty="0"/>
              <a:t>&gt; *&lt;</a:t>
            </a:r>
            <a:r>
              <a:rPr lang="en-US" sz="2200" dirty="0" err="1"/>
              <a:t>variable_name</a:t>
            </a:r>
            <a:r>
              <a:rPr lang="en-US" sz="2200" dirty="0"/>
              <a:t>&gt;; </a:t>
            </a:r>
          </a:p>
          <a:p>
            <a:r>
              <a:rPr lang="en-US" sz="2300" b="1" dirty="0"/>
              <a:t>Dereferencing</a:t>
            </a:r>
          </a:p>
          <a:p>
            <a:pPr lvl="1">
              <a:spcAft>
                <a:spcPts val="1200"/>
              </a:spcAft>
            </a:pPr>
            <a:r>
              <a:rPr lang="en-US" sz="2200" b="1" dirty="0"/>
              <a:t>*</a:t>
            </a:r>
            <a:r>
              <a:rPr lang="en-US" sz="2200" dirty="0" err="1"/>
              <a:t>ptr</a:t>
            </a:r>
            <a:r>
              <a:rPr lang="en-US" sz="2200" dirty="0"/>
              <a:t>        // accessing the value stored at pointer’s </a:t>
            </a:r>
            <a:r>
              <a:rPr lang="en-US" sz="2200" dirty="0" err="1"/>
              <a:t>addr</a:t>
            </a:r>
            <a:endParaRPr lang="en-US" sz="2200" dirty="0"/>
          </a:p>
          <a:p>
            <a:r>
              <a:rPr lang="en-US" sz="2300" b="1" dirty="0"/>
              <a:t>Accessing the address of the variable which is pointed by the pointer</a:t>
            </a:r>
          </a:p>
          <a:p>
            <a:pPr lvl="1"/>
            <a:r>
              <a:rPr lang="en-US" sz="2200" dirty="0" err="1"/>
              <a:t>ptr</a:t>
            </a:r>
            <a:endParaRPr lang="en-US" sz="2600" b="1" dirty="0"/>
          </a:p>
          <a:p>
            <a:r>
              <a:rPr lang="en-US" sz="2300" b="1" dirty="0"/>
              <a:t>Accessing the address of the pointer</a:t>
            </a:r>
          </a:p>
          <a:p>
            <a:pPr lvl="1"/>
            <a:r>
              <a:rPr lang="en-US" sz="2200" b="1" dirty="0"/>
              <a:t>&amp;</a:t>
            </a:r>
            <a:r>
              <a:rPr lang="en-US" sz="2200" dirty="0" err="1"/>
              <a:t>ptr</a:t>
            </a:r>
            <a:endParaRPr lang="en-US" sz="2200" dirty="0"/>
          </a:p>
          <a:p>
            <a:pPr lvl="1"/>
            <a:r>
              <a:rPr lang="en-US" dirty="0"/>
              <a:t>(void*)&amp;</a:t>
            </a:r>
            <a:r>
              <a:rPr lang="en-US" dirty="0" err="1"/>
              <a:t>ptr</a:t>
            </a:r>
            <a:r>
              <a:rPr lang="en-US" sz="56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475313" y="1259532"/>
            <a:ext cx="5573934" cy="480131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 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&amp;num;     // Assign the address of 'num' to '</a:t>
            </a:r>
            <a:r>
              <a:rPr lang="en-US" dirty="0" err="1"/>
              <a:t>ptr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num: %d\n", num);    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num: %p\n", &amp;num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pointed to by </a:t>
            </a:r>
            <a:r>
              <a:rPr lang="en-US" dirty="0" err="1"/>
              <a:t>ptr</a:t>
            </a:r>
            <a:r>
              <a:rPr lang="en-US" dirty="0"/>
              <a:t>: %d\n", *</a:t>
            </a:r>
            <a:r>
              <a:rPr lang="en-US" dirty="0" err="1"/>
              <a:t>ptr</a:t>
            </a:r>
            <a:r>
              <a:rPr lang="en-US" dirty="0"/>
              <a:t>);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stored in </a:t>
            </a:r>
            <a:r>
              <a:rPr lang="en-US" dirty="0" err="1"/>
              <a:t>ptr</a:t>
            </a:r>
            <a:r>
              <a:rPr lang="en-US" dirty="0"/>
              <a:t>: %p\n", </a:t>
            </a:r>
            <a:r>
              <a:rPr lang="en-US" dirty="0" err="1"/>
              <a:t>ptr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</a:t>
            </a:r>
            <a:r>
              <a:rPr lang="en-US" dirty="0" err="1"/>
              <a:t>ptr</a:t>
            </a:r>
            <a:r>
              <a:rPr lang="en-US" dirty="0"/>
              <a:t> itself: %p\n", &amp;</a:t>
            </a:r>
            <a:r>
              <a:rPr lang="en-US" dirty="0" err="1"/>
              <a:t>ptr</a:t>
            </a:r>
            <a:r>
              <a:rPr lang="en-US" dirty="0"/>
              <a:t>);     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25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5A4B-8457-4C2F-B0BE-D9075852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3818"/>
            <a:ext cx="5445406" cy="539264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300" b="1" dirty="0"/>
              <a:t>Pointer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is a type of variable in</a:t>
            </a:r>
            <a:r>
              <a:rPr lang="en-US" sz="2200" b="1" dirty="0"/>
              <a:t> C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holds the memory addresses of the variables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/>
              <a:t>is used in dynamic memory allocation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300" b="1" dirty="0"/>
              <a:t>Declaration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200" dirty="0"/>
              <a:t>Pointers can be assigned using * operator </a:t>
            </a:r>
          </a:p>
          <a:p>
            <a:pPr lvl="1"/>
            <a:r>
              <a:rPr lang="en-US" sz="2200" dirty="0"/>
              <a:t>Both the following definitions are correct:</a:t>
            </a:r>
          </a:p>
          <a:p>
            <a:pPr lvl="2"/>
            <a:r>
              <a:rPr lang="en-US" sz="2200" dirty="0"/>
              <a:t>&lt;</a:t>
            </a:r>
            <a:r>
              <a:rPr lang="en-US" sz="2200" dirty="0" err="1"/>
              <a:t>data_type</a:t>
            </a:r>
            <a:r>
              <a:rPr lang="en-US" sz="2200" dirty="0"/>
              <a:t>&gt;* &lt;</a:t>
            </a:r>
            <a:r>
              <a:rPr lang="en-US" sz="2200" dirty="0" err="1"/>
              <a:t>variable_name</a:t>
            </a:r>
            <a:r>
              <a:rPr lang="en-US" sz="2200" dirty="0"/>
              <a:t>&gt;; (e.g. int* x;)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&lt;</a:t>
            </a:r>
            <a:r>
              <a:rPr lang="en-US" sz="2200" dirty="0" err="1"/>
              <a:t>data_type</a:t>
            </a:r>
            <a:r>
              <a:rPr lang="en-US" sz="2200" dirty="0"/>
              <a:t>&gt; *&lt;</a:t>
            </a:r>
            <a:r>
              <a:rPr lang="en-US" sz="2200" dirty="0" err="1"/>
              <a:t>variable_name</a:t>
            </a:r>
            <a:r>
              <a:rPr lang="en-US" sz="2200" dirty="0"/>
              <a:t>&gt;; </a:t>
            </a:r>
          </a:p>
          <a:p>
            <a:r>
              <a:rPr lang="en-US" sz="2300" b="1" dirty="0"/>
              <a:t>Dereferencing</a:t>
            </a:r>
          </a:p>
          <a:p>
            <a:pPr lvl="1">
              <a:spcAft>
                <a:spcPts val="1200"/>
              </a:spcAft>
            </a:pPr>
            <a:r>
              <a:rPr lang="en-US" sz="2200" b="1" dirty="0"/>
              <a:t>*</a:t>
            </a:r>
            <a:r>
              <a:rPr lang="en-US" sz="2200" dirty="0" err="1"/>
              <a:t>ptr</a:t>
            </a:r>
            <a:r>
              <a:rPr lang="en-US" sz="2200" dirty="0"/>
              <a:t>        // accessing the value stored at pointer’s </a:t>
            </a:r>
            <a:r>
              <a:rPr lang="en-US" sz="2200" dirty="0" err="1"/>
              <a:t>addr</a:t>
            </a:r>
            <a:endParaRPr lang="en-US" sz="2200" dirty="0"/>
          </a:p>
          <a:p>
            <a:r>
              <a:rPr lang="en-US" sz="2300" b="1" dirty="0"/>
              <a:t>Accessing the address of the variable which is pointed by the pointer</a:t>
            </a:r>
          </a:p>
          <a:p>
            <a:pPr lvl="1"/>
            <a:r>
              <a:rPr lang="en-US" sz="2200" dirty="0" err="1"/>
              <a:t>ptr</a:t>
            </a:r>
            <a:endParaRPr lang="en-US" sz="2600" b="1" dirty="0"/>
          </a:p>
          <a:p>
            <a:r>
              <a:rPr lang="en-US" sz="2300" b="1" dirty="0"/>
              <a:t>Accessing the address of the pointer itself</a:t>
            </a:r>
          </a:p>
          <a:p>
            <a:pPr lvl="1"/>
            <a:r>
              <a:rPr lang="en-US" sz="2200" b="1" dirty="0"/>
              <a:t>&amp;</a:t>
            </a:r>
            <a:r>
              <a:rPr lang="en-US" sz="2200" dirty="0" err="1"/>
              <a:t>ptr</a:t>
            </a:r>
            <a:endParaRPr lang="en-US" sz="2200" dirty="0"/>
          </a:p>
          <a:p>
            <a:pPr lvl="1"/>
            <a:r>
              <a:rPr lang="en-US" dirty="0"/>
              <a:t>(void*)&amp;</a:t>
            </a:r>
            <a:r>
              <a:rPr lang="en-US" dirty="0" err="1"/>
              <a:t>ptr</a:t>
            </a:r>
            <a:r>
              <a:rPr lang="en-US" sz="56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475313" y="1259532"/>
            <a:ext cx="5573934" cy="480131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 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&amp;num;     // Assign the address of 'num' to '</a:t>
            </a:r>
            <a:r>
              <a:rPr lang="en-US" dirty="0" err="1"/>
              <a:t>ptr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num: %d\n", num);    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num: %p\n", &amp;num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pointed to by </a:t>
            </a:r>
            <a:r>
              <a:rPr lang="en-US" dirty="0" err="1"/>
              <a:t>ptr</a:t>
            </a:r>
            <a:r>
              <a:rPr lang="en-US" dirty="0"/>
              <a:t>: %d\n", *</a:t>
            </a:r>
            <a:r>
              <a:rPr lang="en-US" dirty="0" err="1"/>
              <a:t>ptr</a:t>
            </a:r>
            <a:r>
              <a:rPr lang="en-US" dirty="0"/>
              <a:t>);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stored in </a:t>
            </a:r>
            <a:r>
              <a:rPr lang="en-US" dirty="0" err="1"/>
              <a:t>ptr</a:t>
            </a:r>
            <a:r>
              <a:rPr lang="en-US" dirty="0"/>
              <a:t>: %p\n", </a:t>
            </a:r>
            <a:r>
              <a:rPr lang="en-US" dirty="0" err="1"/>
              <a:t>ptr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</a:t>
            </a:r>
            <a:r>
              <a:rPr lang="en-US" dirty="0" err="1"/>
              <a:t>ptr</a:t>
            </a:r>
            <a:r>
              <a:rPr lang="en-US" dirty="0"/>
              <a:t> itself: %p\n", &amp;</a:t>
            </a:r>
            <a:r>
              <a:rPr lang="en-US" dirty="0" err="1"/>
              <a:t>ptr</a:t>
            </a:r>
            <a:r>
              <a:rPr lang="en-US" dirty="0"/>
              <a:t>);     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522066" y="1452572"/>
            <a:ext cx="5573934" cy="480131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/>
              <a:t>int</a:t>
            </a:r>
            <a:r>
              <a:rPr lang="en-US" dirty="0"/>
              <a:t> num = 10; </a:t>
            </a:r>
          </a:p>
          <a:p>
            <a:r>
              <a:rPr lang="en-US" dirty="0"/>
              <a:t>    </a:t>
            </a:r>
            <a:r>
              <a:rPr lang="en-US" b="1" dirty="0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&amp;num;     // Assign the address of 'num' to '</a:t>
            </a:r>
            <a:r>
              <a:rPr lang="en-US" dirty="0" err="1"/>
              <a:t>ptr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of num: %d\n", num);    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num: %p\n", &amp;num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("Value pointed to by </a:t>
            </a:r>
            <a:r>
              <a:rPr lang="en-US" dirty="0" err="1"/>
              <a:t>ptr</a:t>
            </a:r>
            <a:r>
              <a:rPr lang="en-US" dirty="0"/>
              <a:t>: %d\n", *</a:t>
            </a:r>
            <a:r>
              <a:rPr lang="en-US" dirty="0" err="1"/>
              <a:t>ptr</a:t>
            </a:r>
            <a:r>
              <a:rPr lang="en-US" dirty="0"/>
              <a:t>);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stored in </a:t>
            </a:r>
            <a:r>
              <a:rPr lang="en-US" dirty="0" err="1"/>
              <a:t>ptr</a:t>
            </a:r>
            <a:r>
              <a:rPr lang="en-US" dirty="0"/>
              <a:t>: %p\n", </a:t>
            </a:r>
            <a:r>
              <a:rPr lang="en-US" dirty="0" err="1"/>
              <a:t>ptr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</a:t>
            </a:r>
            <a:r>
              <a:rPr lang="en-US" dirty="0" err="1"/>
              <a:t>ptr</a:t>
            </a:r>
            <a:r>
              <a:rPr lang="en-US" dirty="0"/>
              <a:t> itself: %p\n", &amp;</a:t>
            </a:r>
            <a:r>
              <a:rPr lang="en-US" dirty="0" err="1"/>
              <a:t>ptr</a:t>
            </a:r>
            <a:r>
              <a:rPr lang="en-US" dirty="0"/>
              <a:t>);     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706D0-4C21-4248-BE51-9EBF08972E84}"/>
              </a:ext>
            </a:extLst>
          </p:cNvPr>
          <p:cNvSpPr txBox="1"/>
          <p:nvPr/>
        </p:nvSpPr>
        <p:spPr>
          <a:xfrm>
            <a:off x="10479819" y="46920"/>
            <a:ext cx="1507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b="1" dirty="0"/>
              <a:t>Int – 4 bytes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b="1" dirty="0"/>
              <a:t>Float – 4 bytes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b="1" dirty="0"/>
              <a:t>Char – 1 byte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784D5D1-4460-4EBA-9FA7-BB44442F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3714"/>
              </p:ext>
            </p:extLst>
          </p:nvPr>
        </p:nvGraphicFramePr>
        <p:xfrm>
          <a:off x="6817360" y="1159997"/>
          <a:ext cx="261112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856681616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897644196"/>
                    </a:ext>
                  </a:extLst>
                </a:gridCol>
              </a:tblGrid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(values)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91010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6051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vl="0" algn="ctr"/>
                      <a:r>
                        <a:rPr lang="en-US" b="1"/>
                        <a:t>10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457758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40776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451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81565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30213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5765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447195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71282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51920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91117"/>
                  </a:ext>
                </a:extLst>
              </a:tr>
              <a:tr h="3170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29328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A12E6BC5-C6E9-4239-B580-E6C9DAA217C1}"/>
              </a:ext>
            </a:extLst>
          </p:cNvPr>
          <p:cNvSpPr/>
          <p:nvPr/>
        </p:nvSpPr>
        <p:spPr>
          <a:xfrm>
            <a:off x="9499600" y="6465570"/>
            <a:ext cx="215900" cy="363707"/>
          </a:xfrm>
          <a:prstGeom prst="rightBrace">
            <a:avLst>
              <a:gd name="adj1" fmla="val 19094"/>
              <a:gd name="adj2" fmla="val 5100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EB22E-9758-4E76-9218-E9D7865C874F}"/>
              </a:ext>
            </a:extLst>
          </p:cNvPr>
          <p:cNvSpPr txBox="1"/>
          <p:nvPr/>
        </p:nvSpPr>
        <p:spPr>
          <a:xfrm>
            <a:off x="9846310" y="6441748"/>
            <a:ext cx="15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0EB70-5D33-45B2-AED5-FD5F41ECCDCD}"/>
              </a:ext>
            </a:extLst>
          </p:cNvPr>
          <p:cNvSpPr/>
          <p:nvPr/>
        </p:nvSpPr>
        <p:spPr>
          <a:xfrm>
            <a:off x="6817360" y="5212080"/>
            <a:ext cx="130048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CDC5C-07D0-456C-B2A3-4E57372DD7FA}"/>
              </a:ext>
            </a:extLst>
          </p:cNvPr>
          <p:cNvSpPr/>
          <p:nvPr/>
        </p:nvSpPr>
        <p:spPr>
          <a:xfrm>
            <a:off x="6817360" y="2997200"/>
            <a:ext cx="130048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691363-28FA-4AAD-BB8A-3577AAC411F1}"/>
              </a:ext>
            </a:extLst>
          </p:cNvPr>
          <p:cNvSpPr/>
          <p:nvPr/>
        </p:nvSpPr>
        <p:spPr>
          <a:xfrm>
            <a:off x="9499600" y="1920318"/>
            <a:ext cx="215900" cy="1432482"/>
          </a:xfrm>
          <a:prstGeom prst="rightBrace">
            <a:avLst>
              <a:gd name="adj1" fmla="val 19094"/>
              <a:gd name="adj2" fmla="val 5100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A4085-BE04-492E-A06B-864D36AD7053}"/>
              </a:ext>
            </a:extLst>
          </p:cNvPr>
          <p:cNvSpPr txBox="1"/>
          <p:nvPr/>
        </p:nvSpPr>
        <p:spPr>
          <a:xfrm>
            <a:off x="9846310" y="2451893"/>
            <a:ext cx="15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42627-A155-4E37-B348-E6B111B51D1D}"/>
              </a:ext>
            </a:extLst>
          </p:cNvPr>
          <p:cNvSpPr txBox="1"/>
          <p:nvPr/>
        </p:nvSpPr>
        <p:spPr>
          <a:xfrm>
            <a:off x="9836150" y="4635520"/>
            <a:ext cx="150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D3371DB-B665-40CB-9C4B-BA499235A80C}"/>
              </a:ext>
            </a:extLst>
          </p:cNvPr>
          <p:cNvSpPr/>
          <p:nvPr/>
        </p:nvSpPr>
        <p:spPr>
          <a:xfrm>
            <a:off x="9491980" y="4135198"/>
            <a:ext cx="215900" cy="1432482"/>
          </a:xfrm>
          <a:prstGeom prst="rightBrace">
            <a:avLst>
              <a:gd name="adj1" fmla="val 19094"/>
              <a:gd name="adj2" fmla="val 5100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4E1315-8F3D-4EB1-A349-54668646804A}"/>
              </a:ext>
            </a:extLst>
          </p:cNvPr>
          <p:cNvSpPr/>
          <p:nvPr/>
        </p:nvSpPr>
        <p:spPr>
          <a:xfrm>
            <a:off x="6817360" y="822960"/>
            <a:ext cx="2611120" cy="31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" name="Callout: Line with Accent Bar 1">
            <a:extLst>
              <a:ext uri="{FF2B5EF4-FFF2-40B4-BE49-F238E27FC236}">
                <a16:creationId xmlns:a16="http://schemas.microsoft.com/office/drawing/2014/main" id="{84D42F2B-1B66-4661-AC91-7D5CA6AB5801}"/>
              </a:ext>
            </a:extLst>
          </p:cNvPr>
          <p:cNvSpPr/>
          <p:nvPr/>
        </p:nvSpPr>
        <p:spPr>
          <a:xfrm rot="10800000">
            <a:off x="8389703" y="4493630"/>
            <a:ext cx="775252" cy="715617"/>
          </a:xfrm>
          <a:prstGeom prst="accentCallout1">
            <a:avLst>
              <a:gd name="adj1" fmla="val 102084"/>
              <a:gd name="adj2" fmla="val -4487"/>
              <a:gd name="adj3" fmla="val 183649"/>
              <a:gd name="adj4" fmla="val -91130"/>
            </a:avLst>
          </a:prstGeom>
          <a:solidFill>
            <a:schemeClr val="accent2">
              <a:lumMod val="40000"/>
              <a:lumOff val="60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</a:rPr>
              <a:t>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8B580-9301-4D53-997E-022F0EA5F6FD}"/>
              </a:ext>
            </a:extLst>
          </p:cNvPr>
          <p:cNvSpPr txBox="1"/>
          <p:nvPr/>
        </p:nvSpPr>
        <p:spPr>
          <a:xfrm>
            <a:off x="9922510" y="3175000"/>
            <a:ext cx="2269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the address value &lt;= 2147483647, it is integer and you can allocate 4bytes</a:t>
            </a:r>
          </a:p>
        </p:txBody>
      </p:sp>
    </p:spTree>
    <p:extLst>
      <p:ext uri="{BB962C8B-B14F-4D97-AF65-F5344CB8AC3E}">
        <p14:creationId xmlns:p14="http://schemas.microsoft.com/office/powerpoint/2010/main" val="11033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/>
      <p:bldP spid="12" grpId="0" animBg="1"/>
      <p:bldP spid="15" grpId="0" animBg="1"/>
      <p:bldP spid="16" grpId="0" animBg="1"/>
      <p:bldP spid="19" grpId="0"/>
      <p:bldP spid="21" grpId="0"/>
      <p:bldP spid="22" grpId="0" animBg="1"/>
      <p:bldP spid="27" grpId="0" animBg="1"/>
      <p:bldP spid="2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31303" y="1343818"/>
            <a:ext cx="5855343" cy="507831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/>
              <a:t>int </a:t>
            </a:r>
            <a:r>
              <a:rPr lang="en-US" b="1" dirty="0" err="1"/>
              <a:t>global_var</a:t>
            </a:r>
            <a:r>
              <a:rPr lang="en-US" b="1" dirty="0"/>
              <a:t> = 100;</a:t>
            </a:r>
          </a:p>
          <a:p>
            <a:endParaRPr lang="en-US" dirty="0"/>
          </a:p>
          <a:p>
            <a:r>
              <a:rPr lang="en-US" b="1" dirty="0"/>
              <a:t>int main() {</a:t>
            </a:r>
          </a:p>
          <a:p>
            <a:r>
              <a:rPr lang="en-US" dirty="0"/>
              <a:t>    </a:t>
            </a:r>
            <a:r>
              <a:rPr lang="en-US" b="1" dirty="0"/>
              <a:t>int </a:t>
            </a:r>
            <a:r>
              <a:rPr lang="en-US" b="1" dirty="0" err="1"/>
              <a:t>local_var</a:t>
            </a:r>
            <a:r>
              <a:rPr lang="en-US" b="1" dirty="0"/>
              <a:t> = 2;</a:t>
            </a:r>
          </a:p>
          <a:p>
            <a:r>
              <a:rPr lang="en-US" dirty="0"/>
              <a:t>    int *</a:t>
            </a:r>
            <a:r>
              <a:rPr lang="en-US" dirty="0" err="1"/>
              <a:t>heap_var</a:t>
            </a:r>
            <a:r>
              <a:rPr lang="en-US" dirty="0"/>
              <a:t> = (int*)</a:t>
            </a:r>
            <a:r>
              <a:rPr lang="en-US" b="1" dirty="0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    </a:t>
            </a:r>
            <a:r>
              <a:rPr lang="en-US" b="1" dirty="0"/>
              <a:t>*</a:t>
            </a:r>
            <a:r>
              <a:rPr lang="en-US" b="1" dirty="0" err="1"/>
              <a:t>heap_var</a:t>
            </a:r>
            <a:r>
              <a:rPr lang="en-US" b="1" dirty="0"/>
              <a:t> = 50;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global var: %p\n", (void*)&amp;</a:t>
            </a:r>
            <a:r>
              <a:rPr lang="en-US" dirty="0" err="1"/>
              <a:t>global_var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local var: %p\n", (void*)&amp;</a:t>
            </a:r>
            <a:r>
              <a:rPr lang="en-US" dirty="0" err="1"/>
              <a:t>local_var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 err="1"/>
              <a:t>printf</a:t>
            </a:r>
            <a:r>
              <a:rPr lang="en-US" dirty="0"/>
              <a:t>("</a:t>
            </a:r>
            <a:r>
              <a:rPr lang="en-US" dirty="0" err="1"/>
              <a:t>Addr</a:t>
            </a:r>
            <a:r>
              <a:rPr lang="en-US" dirty="0"/>
              <a:t> of heap var: %p\n", (void*)</a:t>
            </a:r>
            <a:r>
              <a:rPr lang="en-US" dirty="0" err="1"/>
              <a:t>heap_var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free</a:t>
            </a:r>
            <a:r>
              <a:rPr lang="en-US" dirty="0"/>
              <a:t>(</a:t>
            </a:r>
            <a:r>
              <a:rPr lang="en-US" dirty="0" err="1"/>
              <a:t>heap_var</a:t>
            </a:r>
            <a:r>
              <a:rPr lang="en-US" dirty="0"/>
              <a:t>); // Freeing the memory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return 0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E6726-E3A3-425A-A061-4252FF66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646" y="1343818"/>
            <a:ext cx="5620473" cy="50783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malloc () </a:t>
            </a:r>
            <a:r>
              <a:rPr lang="en-US" sz="2000" dirty="0"/>
              <a:t>call is for dynamically allocating memory from </a:t>
            </a:r>
            <a:r>
              <a:rPr lang="en-US" sz="2000" b="1" dirty="0"/>
              <a:t>Heap segment.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free() </a:t>
            </a:r>
            <a:r>
              <a:rPr lang="en-US" sz="2000" dirty="0"/>
              <a:t>call is for freeing the previously allocated memory when we’re done with that variable.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Freeing is crucial because we do not want to lead any </a:t>
            </a:r>
            <a:r>
              <a:rPr lang="en-US" sz="2000" b="1" dirty="0"/>
              <a:t>memory leaks.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01D66-A566-41F5-AD25-23D7C811106C}"/>
              </a:ext>
            </a:extLst>
          </p:cNvPr>
          <p:cNvSpPr txBox="1"/>
          <p:nvPr/>
        </p:nvSpPr>
        <p:spPr>
          <a:xfrm>
            <a:off x="7561162" y="454296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Memory leaks 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8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31303" y="1343818"/>
            <a:ext cx="5855343" cy="535531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// int array[5]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allocation failed.\n");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Access and use the allocated memory as needed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[0] = 123456; 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[1] = 678901;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E6726-E3A3-425A-A061-4252FF66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646" y="1343818"/>
            <a:ext cx="5620473" cy="50783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malloc () </a:t>
            </a:r>
            <a:r>
              <a:rPr lang="en-US" sz="2000" dirty="0"/>
              <a:t>call is for dynamically allocating memory from </a:t>
            </a:r>
            <a:r>
              <a:rPr lang="en-US" sz="2000" b="1" dirty="0"/>
              <a:t>Heap segment.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/>
              <a:t>free() </a:t>
            </a:r>
            <a:r>
              <a:rPr lang="en-US" sz="2000" dirty="0"/>
              <a:t>call is for freeing the previously allocated memory when we’re done with that variable.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Freeing is crucial because we do not want to lead any </a:t>
            </a:r>
            <a:r>
              <a:rPr lang="en-US" sz="2000" b="1" dirty="0"/>
              <a:t>memory leaks.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BD4-1D13-46D5-BB17-A0AF81CA7C69}"/>
              </a:ext>
            </a:extLst>
          </p:cNvPr>
          <p:cNvSpPr txBox="1"/>
          <p:nvPr/>
        </p:nvSpPr>
        <p:spPr>
          <a:xfrm>
            <a:off x="6567280" y="4867851"/>
            <a:ext cx="5539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Therefore, we </a:t>
            </a:r>
            <a:r>
              <a:rPr lang="en-US" sz="1800" b="1" dirty="0"/>
              <a:t>need to free </a:t>
            </a:r>
            <a:r>
              <a:rPr lang="en-US" sz="1800" dirty="0"/>
              <a:t>the allocated memory for the pointer when we are done with that variable.</a:t>
            </a:r>
            <a:endParaRPr lang="en-US" sz="1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89757-A243-4593-B566-E7DA92C5EA7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32709" y="5191017"/>
            <a:ext cx="4634571" cy="484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BC66A8-1D45-4814-87E9-80642E49D3CA}"/>
              </a:ext>
            </a:extLst>
          </p:cNvPr>
          <p:cNvSpPr txBox="1"/>
          <p:nvPr/>
        </p:nvSpPr>
        <p:spPr>
          <a:xfrm>
            <a:off x="6567280" y="5837348"/>
            <a:ext cx="5539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The operating system frees all dynamically allocated memory when the program terminates. Why is memory leak still a problem?</a:t>
            </a:r>
            <a:endParaRPr 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76662-AB4D-4609-82CD-5BBD06E4A639}"/>
              </a:ext>
            </a:extLst>
          </p:cNvPr>
          <p:cNvSpPr txBox="1"/>
          <p:nvPr/>
        </p:nvSpPr>
        <p:spPr>
          <a:xfrm>
            <a:off x="838200" y="549109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0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C170-460B-4AA3-AEE7-846FA14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malloc() vs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E5D6-213B-4296-AFD7-2D4B8CE3333E}"/>
              </a:ext>
            </a:extLst>
          </p:cNvPr>
          <p:cNvSpPr txBox="1"/>
          <p:nvPr/>
        </p:nvSpPr>
        <p:spPr>
          <a:xfrm>
            <a:off x="631303" y="1343818"/>
            <a:ext cx="5855343" cy="535531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 = (int*)malloc(5 * </a:t>
            </a:r>
            <a:r>
              <a:rPr lang="en-US" dirty="0" err="1"/>
              <a:t>sizeof</a:t>
            </a:r>
            <a:r>
              <a:rPr lang="en-US" dirty="0"/>
              <a:t>(int)); // int array[5]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allocation failed.\n");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Access and use the allocated memory as needed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[0] = 123456; 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[1] = 678901;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[5] = 12345678;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9E6726-E3A3-425A-A061-4252FF66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647" y="3064904"/>
            <a:ext cx="5620862" cy="35168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/>
              <a:t>To solve </a:t>
            </a:r>
            <a:r>
              <a:rPr lang="en-US" sz="1800" dirty="0"/>
              <a:t>the error we need to enhance the memory allocated for the array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/>
              <a:t>use</a:t>
            </a:r>
            <a:r>
              <a:rPr lang="en-US" sz="2000" b="1" dirty="0"/>
              <a:t> </a:t>
            </a:r>
            <a:r>
              <a:rPr lang="en-US" sz="2000" b="1" dirty="0" err="1"/>
              <a:t>realloc</a:t>
            </a:r>
            <a:r>
              <a:rPr lang="en-US" sz="2000" b="1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ABD4-1D13-46D5-BB17-A0AF81CA7C69}"/>
              </a:ext>
            </a:extLst>
          </p:cNvPr>
          <p:cNvSpPr txBox="1"/>
          <p:nvPr/>
        </p:nvSpPr>
        <p:spPr>
          <a:xfrm>
            <a:off x="6486646" y="1610355"/>
            <a:ext cx="553983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 the previous code, what happens when we try to assign new value to the array as follows:</a:t>
            </a: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/>
              <a:t>	</a:t>
            </a:r>
            <a:r>
              <a:rPr lang="en-US" dirty="0" err="1"/>
              <a:t>ptr</a:t>
            </a:r>
            <a:r>
              <a:rPr lang="en-US" dirty="0"/>
              <a:t>[5] = 12345678;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76662-AB4D-4609-82CD-5BBD06E4A639}"/>
              </a:ext>
            </a:extLst>
          </p:cNvPr>
          <p:cNvSpPr txBox="1"/>
          <p:nvPr/>
        </p:nvSpPr>
        <p:spPr>
          <a:xfrm>
            <a:off x="838200" y="564980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54713A-8BC2-4E35-9E5D-302564F45D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20052" y="2586462"/>
            <a:ext cx="4699321" cy="2752682"/>
          </a:xfrm>
          <a:prstGeom prst="bentConnector3">
            <a:avLst>
              <a:gd name="adj1" fmla="val 1748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2426</Words>
  <Application>Microsoft Office PowerPoint</Application>
  <PresentationFormat>Widescreen</PresentationFormat>
  <Paragraphs>402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Computer Operating Systems BLG 312E</vt:lpstr>
      <vt:lpstr>Address Space</vt:lpstr>
      <vt:lpstr>Address Space</vt:lpstr>
      <vt:lpstr>Pointers in C</vt:lpstr>
      <vt:lpstr>Pointers in C</vt:lpstr>
      <vt:lpstr>PowerPoint Presentation</vt:lpstr>
      <vt:lpstr>Dynamic Memory Allocation</vt:lpstr>
      <vt:lpstr>Memory Leak</vt:lpstr>
      <vt:lpstr>malloc() vs realloc()</vt:lpstr>
      <vt:lpstr>malloc() vs realloc()</vt:lpstr>
      <vt:lpstr>Dangling pointer issue, multiple freeing issue</vt:lpstr>
      <vt:lpstr>Free Memory Management</vt:lpstr>
      <vt:lpstr>Free Memory Management</vt:lpstr>
      <vt:lpstr>Free Memory Management</vt:lpstr>
      <vt:lpstr>Free Memory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ugur ayvaz</dc:creator>
  <cp:lastModifiedBy>ugur ayvaz</cp:lastModifiedBy>
  <cp:revision>54</cp:revision>
  <dcterms:created xsi:type="dcterms:W3CDTF">2024-04-02T22:38:48Z</dcterms:created>
  <dcterms:modified xsi:type="dcterms:W3CDTF">2024-04-03T08:24:34Z</dcterms:modified>
</cp:coreProperties>
</file>