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09" r:id="rId3"/>
    <p:sldId id="292" r:id="rId4"/>
    <p:sldId id="293" r:id="rId5"/>
    <p:sldId id="294" r:id="rId6"/>
    <p:sldId id="295" r:id="rId7"/>
    <p:sldId id="296" r:id="rId8"/>
    <p:sldId id="257" r:id="rId9"/>
    <p:sldId id="300" r:id="rId10"/>
    <p:sldId id="299" r:id="rId11"/>
    <p:sldId id="301" r:id="rId12"/>
    <p:sldId id="297" r:id="rId13"/>
    <p:sldId id="260" r:id="rId14"/>
    <p:sldId id="302" r:id="rId15"/>
    <p:sldId id="261" r:id="rId16"/>
    <p:sldId id="262" r:id="rId17"/>
    <p:sldId id="263" r:id="rId18"/>
    <p:sldId id="264" r:id="rId19"/>
    <p:sldId id="265" r:id="rId20"/>
    <p:sldId id="266" r:id="rId21"/>
    <p:sldId id="269" r:id="rId22"/>
    <p:sldId id="267" r:id="rId23"/>
    <p:sldId id="268" r:id="rId24"/>
    <p:sldId id="303" r:id="rId25"/>
    <p:sldId id="270" r:id="rId26"/>
    <p:sldId id="273" r:id="rId27"/>
    <p:sldId id="271" r:id="rId28"/>
    <p:sldId id="298" r:id="rId29"/>
    <p:sldId id="272" r:id="rId30"/>
    <p:sldId id="304" r:id="rId31"/>
    <p:sldId id="274" r:id="rId32"/>
    <p:sldId id="275" r:id="rId33"/>
    <p:sldId id="276" r:id="rId34"/>
    <p:sldId id="305" r:id="rId35"/>
    <p:sldId id="277" r:id="rId36"/>
    <p:sldId id="306" r:id="rId37"/>
    <p:sldId id="288" r:id="rId38"/>
    <p:sldId id="280" r:id="rId39"/>
    <p:sldId id="281" r:id="rId40"/>
    <p:sldId id="291" r:id="rId41"/>
    <p:sldId id="30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mal Bıçakcı" initials="KB" lastIdx="1" clrIdx="0">
    <p:extLst>
      <p:ext uri="{19B8F6BF-5375-455C-9EA6-DF929625EA0E}">
        <p15:presenceInfo xmlns:p15="http://schemas.microsoft.com/office/powerpoint/2012/main" userId="90a857f5f4ff15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E84D2-794C-4F4F-A24A-B231A1C51A2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F1FE2-5CC9-4A20-B8A7-8FEEFDDD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8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8B3651-A848-9355-7950-F8002BD79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85FFB31-E2FE-AD0D-90A5-7E6835CD0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7A7627-4CDA-4D41-ACD0-797CFCC7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6CFC61-D32B-6200-821A-7AAD8AE1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6A4CF9-88CC-05EE-42D5-B45B5A0B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2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90C8E2-1A37-C330-09F2-33680FC5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F8FE29-0F16-2031-B6A8-BBF8EA3BA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B2E451-AE29-2F30-7EAB-CEC00FC4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052935-743D-3559-05A7-2A81B379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4ED3D9-CF77-4356-0A96-ED9A73BE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190E1ED-FA83-1009-A5B3-C833A4AB3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C2E5027-A589-C039-389E-E7ABBD02A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49614C-DECF-867C-E9C6-A9238B0A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F9DC4B-02B3-F072-7AD4-FA9F1EB5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A8ADF3-99F2-2257-B8AE-CCF89C11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66D751-CCD1-FF1C-84B6-F43736E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AC6AE5-F786-9DA4-9E9F-D3C34AEF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ED0BBB-D049-BB4C-B29D-3D34879D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FF9F3CB-6B5D-5C65-2087-E10BB729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CFF092-1C8C-E9C0-9E96-D0423BD4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7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8DB9DF-9E91-209A-A0E0-D76F3720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398D3F6-FE50-04B4-A25C-4E9FA19C8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7E70A3-7694-866C-3565-7DB82D2F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6B6FA9-BF92-12CB-384C-E54162E8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9A3DFB-EA18-7CAF-3E6E-C1B05074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3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60E3C9-D821-F6AD-C3FE-D73D3953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78937D-58F9-AA64-29DD-6A7590D1D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9B3F1E6-2346-A7EC-856C-E5C61D2CA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0CBE53A-0151-4989-62D1-DDCF031A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2F11AD5-2D57-13AA-686C-4F422108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CC2C528-E1FD-3FF2-D411-5D87B01F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7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F0028B-A650-255A-0154-FE0022DB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7FF171-922A-3F28-A0F6-CA5C42C79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C0C901-7CB8-46E6-76DE-19C07F557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7F93321-1F81-CCA8-080B-31EBECD65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7406EF4-CC91-21A3-A9E2-F458460A7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2F473A3-9AB1-6703-062F-8E54A4B7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5F7F2B8-F417-0B43-FB21-1FE1FA48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DCFF339-789A-CEBA-0CB7-FC8F2E48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3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FCDB0C-98D4-0E57-97D4-1272D0A5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74206A3-33CD-8AC9-A1A3-12435887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24A7514-0801-D752-0359-668240B9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0F5B4DA-FC70-BCE1-8075-4AB25D30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346DEC9-EB21-A9CA-D362-306A5FC7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6FF7311-A2BC-E80C-A106-AD30FFEA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13903D2-A06D-5459-EF4E-7CAA95A8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C7FF9E-8039-B9CC-972D-3D891676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192D05-98B5-94F9-AA02-11E5DDCA4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74DE82-2E8C-6CED-6E4B-6CAC5FBA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11BA5F-97A9-F064-DE5D-29A81238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649EA1F-20B2-F3E4-92E7-8A16302F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F4F06FF-E68B-D7FC-2725-5659BA87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5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2031B7-EB02-FA0D-3F58-0BF49A52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20FBE83-2D31-A623-74B6-28428B4BE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BD05D0E-E633-A765-F538-7C09C928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FC0466-3E95-3CE8-0299-21F2DA95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5908438-A403-6069-F448-2B6DF3B3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DAC56B-B85C-0309-A2F0-1499F751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068095C-BE85-1884-BF70-6EB930E6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3AFC42-0AE0-2FC4-1933-58BFCF3D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DE6DD43-6CF2-303B-1697-C3D991F34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A630-9616-49C6-836C-5B72D336F13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976AF5-2E35-DFEB-06A9-12319FC5B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37CA13-3303-CD38-F992-20F9B2F50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kemalbicakc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26E943-3C27-A2D7-79FF-022BA93F3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tr-TR" dirty="0" err="1"/>
              <a:t>Computer</a:t>
            </a:r>
            <a:r>
              <a:rPr lang="tr-TR" dirty="0"/>
              <a:t> Operating </a:t>
            </a:r>
            <a:r>
              <a:rPr lang="tr-TR" dirty="0" err="1"/>
              <a:t>Systems</a:t>
            </a:r>
            <a:br>
              <a:rPr lang="tr-TR" dirty="0"/>
            </a:br>
            <a:r>
              <a:rPr lang="tr-TR" dirty="0"/>
              <a:t>BLG 312E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68DE69E-254F-D63C-DADE-3991D2C81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82946"/>
            <a:ext cx="9144000" cy="1655762"/>
          </a:xfrm>
        </p:spPr>
        <p:txBody>
          <a:bodyPr/>
          <a:lstStyle/>
          <a:p>
            <a:r>
              <a:rPr lang="tr-TR" dirty="0"/>
              <a:t>Prof. Dr. Kemal Bıçakcı</a:t>
            </a:r>
            <a:endParaRPr lang="en-US" dirty="0"/>
          </a:p>
        </p:txBody>
      </p:sp>
      <p:pic>
        <p:nvPicPr>
          <p:cNvPr id="4" name="Picture 2" descr="Operating Systems: Three Easy Pieces eBook : Arpaci-Dusseau, Remzi,  Arpaci-Dusseau, Andrea: Amazon.in: Kindle Store">
            <a:extLst>
              <a:ext uri="{FF2B5EF4-FFF2-40B4-BE49-F238E27FC236}">
                <a16:creationId xmlns:a16="http://schemas.microsoft.com/office/drawing/2014/main" id="{BCC48AB5-D1FD-00DC-212A-8081E04A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80" y="2488058"/>
            <a:ext cx="2485388" cy="41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8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C307BE-6A42-0CA8-89A4-4725D323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Batch</a:t>
            </a:r>
            <a:r>
              <a:rPr lang="tr-TR" dirty="0"/>
              <a:t> </a:t>
            </a:r>
            <a:r>
              <a:rPr lang="tr-TR" dirty="0" err="1"/>
              <a:t>Systems</a:t>
            </a:r>
            <a:endParaRPr lang="en-US" dirty="0"/>
          </a:p>
        </p:txBody>
      </p:sp>
      <p:pic>
        <p:nvPicPr>
          <p:cNvPr id="4" name="Picture 5" descr="D:\b\b4\IBM\01-03.jpg">
            <a:extLst>
              <a:ext uri="{FF2B5EF4-FFF2-40B4-BE49-F238E27FC236}">
                <a16:creationId xmlns:a16="http://schemas.microsoft.com/office/drawing/2014/main" id="{CC2B2E4E-1020-9D1D-00D5-1AEE3FD39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473" y="2678914"/>
            <a:ext cx="9193054" cy="2949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83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Operating System (OS)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Responsible for</a:t>
            </a:r>
          </a:p>
          <a:p>
            <a:pPr lvl="1"/>
            <a:r>
              <a:rPr lang="en-US" altLang="ko-KR" dirty="0"/>
              <a:t>Making it easy to </a:t>
            </a:r>
            <a:r>
              <a:rPr lang="en-US" altLang="ko-KR" b="1" dirty="0"/>
              <a:t>run </a:t>
            </a:r>
            <a:r>
              <a:rPr lang="en-US" altLang="ko-KR" dirty="0"/>
              <a:t>programs</a:t>
            </a:r>
          </a:p>
          <a:p>
            <a:pPr lvl="1"/>
            <a:r>
              <a:rPr lang="en-US" altLang="ko-KR" dirty="0"/>
              <a:t>Allowing programs to </a:t>
            </a:r>
            <a:r>
              <a:rPr lang="en-US" altLang="ko-KR" b="1" dirty="0"/>
              <a:t>share</a:t>
            </a:r>
            <a:r>
              <a:rPr lang="en-US" altLang="ko-KR" dirty="0"/>
              <a:t> memory</a:t>
            </a:r>
          </a:p>
          <a:p>
            <a:pPr lvl="1"/>
            <a:r>
              <a:rPr lang="en-US" altLang="ko-KR" dirty="0"/>
              <a:t>Enabling programs to </a:t>
            </a:r>
            <a:r>
              <a:rPr lang="en-US" altLang="ko-KR" b="1" dirty="0"/>
              <a:t>interact</a:t>
            </a:r>
            <a:r>
              <a:rPr lang="en-US" altLang="ko-KR" dirty="0"/>
              <a:t> with devices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550840" y="3974907"/>
            <a:ext cx="6840760" cy="93610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 is in charge of making sure the system operates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correctly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and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efficiently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B1D1E2A3-483D-E2CC-D05F-633E07472513}"/>
              </a:ext>
            </a:extLst>
          </p:cNvPr>
          <p:cNvSpPr/>
          <p:nvPr/>
        </p:nvSpPr>
        <p:spPr>
          <a:xfrm>
            <a:off x="2333096" y="5362846"/>
            <a:ext cx="7276248" cy="93610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 = Resource Manager + </a:t>
            </a:r>
            <a:r>
              <a:rPr lang="tr-TR" altLang="ko-KR" sz="20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Extended</a:t>
            </a:r>
            <a:r>
              <a:rPr lang="tr-TR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(Virtual) Machine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59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30924A66-1940-83FB-BED3-011350D19FA8}"/>
              </a:ext>
            </a:extLst>
          </p:cNvPr>
          <p:cNvSpPr/>
          <p:nvPr/>
        </p:nvSpPr>
        <p:spPr>
          <a:xfrm>
            <a:off x="914400" y="2605962"/>
            <a:ext cx="10608816" cy="2818293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altLang="ko-KR" sz="3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Operating </a:t>
            </a:r>
            <a:r>
              <a:rPr lang="tr-TR" altLang="ko-KR" sz="3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  <a:r>
              <a:rPr lang="tr-TR" altLang="ko-KR" sz="3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</a:p>
          <a:p>
            <a:pPr algn="ctr"/>
            <a:r>
              <a:rPr lang="tr-TR" altLang="ko-KR" sz="3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Resource Manager + </a:t>
            </a:r>
            <a:r>
              <a:rPr lang="tr-TR" altLang="ko-KR" sz="3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Extended</a:t>
            </a:r>
            <a:r>
              <a:rPr lang="tr-TR" altLang="ko-KR" sz="3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(Virtual) Machine</a:t>
            </a:r>
            <a:endParaRPr lang="en-US" altLang="ko-KR" sz="3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35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7AC7C2-3EC9-E3F2-EA31-4533D98F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Extended</a:t>
            </a:r>
            <a:r>
              <a:rPr lang="tr-TR" dirty="0"/>
              <a:t> Machine</a:t>
            </a:r>
            <a:endParaRPr lang="en-US" dirty="0"/>
          </a:p>
        </p:txBody>
      </p:sp>
      <p:pic>
        <p:nvPicPr>
          <p:cNvPr id="4" name="Picture 1029" descr="D:\b\b4\IBM\01-02.jpg">
            <a:extLst>
              <a:ext uri="{FF2B5EF4-FFF2-40B4-BE49-F238E27FC236}">
                <a16:creationId xmlns:a16="http://schemas.microsoft.com/office/drawing/2014/main" id="{FB7470ED-D757-5CA4-24C2-CC3C2EF0C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299" y="2053609"/>
            <a:ext cx="59817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02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takes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physical resource </a:t>
            </a:r>
            <a:r>
              <a:rPr lang="en-US" altLang="ko-KR" dirty="0"/>
              <a:t>and transforms it into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virtual form </a:t>
            </a:r>
            <a:r>
              <a:rPr lang="en-US" altLang="ko-KR" dirty="0"/>
              <a:t>of itself.</a:t>
            </a:r>
          </a:p>
          <a:p>
            <a:pPr lvl="2"/>
            <a:r>
              <a:rPr lang="en-US" altLang="ko-KR" b="1" dirty="0"/>
              <a:t>Physical resource</a:t>
            </a:r>
            <a:r>
              <a:rPr lang="en-US" altLang="ko-KR" dirty="0"/>
              <a:t>: Processor, Memory, Disk …</a:t>
            </a:r>
          </a:p>
          <a:p>
            <a:pPr lvl="1"/>
            <a:r>
              <a:rPr lang="en-US" altLang="ko-KR" dirty="0"/>
              <a:t>The virtual form is more </a:t>
            </a:r>
            <a:r>
              <a:rPr lang="en-US" altLang="ko-KR" u="sng" dirty="0"/>
              <a:t>general</a:t>
            </a:r>
            <a:r>
              <a:rPr lang="en-US" altLang="ko-KR" dirty="0"/>
              <a:t>, </a:t>
            </a:r>
            <a:r>
              <a:rPr lang="en-US" altLang="ko-KR" u="sng" dirty="0"/>
              <a:t>powerful</a:t>
            </a:r>
            <a:r>
              <a:rPr lang="en-US" altLang="ko-KR" dirty="0"/>
              <a:t> and </a:t>
            </a:r>
            <a:r>
              <a:rPr lang="en-US" altLang="ko-KR" u="sng" dirty="0"/>
              <a:t>easy-to-use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Sometimes, we refer to the OS as a </a:t>
            </a:r>
            <a:r>
              <a:rPr lang="en-US" altLang="ko-KR" b="1" dirty="0">
                <a:solidFill>
                  <a:schemeClr val="accent1"/>
                </a:solidFill>
              </a:rPr>
              <a:t>virtual machine</a:t>
            </a:r>
            <a:r>
              <a:rPr lang="en-US" altLang="ko-KR" dirty="0"/>
              <a:t>.</a:t>
            </a:r>
            <a:endParaRPr lang="tr-TR" altLang="ko-KR" dirty="0"/>
          </a:p>
          <a:p>
            <a:pPr lvl="1"/>
            <a:endParaRPr lang="tr-TR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tr-TR" altLang="ko-KR" dirty="0">
                <a:solidFill>
                  <a:srgbClr val="FF0000"/>
                </a:solidFill>
              </a:rPr>
              <a:t>A </a:t>
            </a:r>
            <a:r>
              <a:rPr lang="en-US" altLang="ko-KR" dirty="0">
                <a:solidFill>
                  <a:srgbClr val="FF0000"/>
                </a:solidFill>
              </a:rPr>
              <a:t>different usage!</a:t>
            </a:r>
            <a:r>
              <a:rPr lang="en-US" altLang="ko-KR" dirty="0"/>
              <a:t>: </a:t>
            </a:r>
            <a:r>
              <a:rPr lang="tr-TR" altLang="ko-KR" dirty="0"/>
              <a:t>The </a:t>
            </a:r>
            <a:r>
              <a:rPr lang="tr-TR" altLang="ko-KR" dirty="0" err="1"/>
              <a:t>virtual</a:t>
            </a:r>
            <a:r>
              <a:rPr lang="tr-TR" altLang="ko-KR" dirty="0"/>
              <a:t> </a:t>
            </a:r>
            <a:r>
              <a:rPr lang="tr-TR" altLang="ko-KR" dirty="0" err="1"/>
              <a:t>machine</a:t>
            </a:r>
            <a:r>
              <a:rPr lang="en-US" altLang="ko-KR" dirty="0"/>
              <a:t> term is also used for software systems</a:t>
            </a:r>
            <a:r>
              <a:rPr lang="tr-TR" altLang="ko-KR" dirty="0"/>
              <a:t> </a:t>
            </a:r>
            <a:r>
              <a:rPr lang="en-US" altLang="ko-KR" dirty="0"/>
              <a:t>(e</a:t>
            </a:r>
            <a:r>
              <a:rPr lang="tr-TR" altLang="ko-KR" dirty="0"/>
              <a:t>.</a:t>
            </a:r>
            <a:r>
              <a:rPr lang="en-US" altLang="ko-KR" dirty="0"/>
              <a:t>g</a:t>
            </a:r>
            <a:r>
              <a:rPr lang="tr-TR" altLang="ko-KR" dirty="0"/>
              <a:t>.</a:t>
            </a:r>
            <a:r>
              <a:rPr lang="en-US" altLang="ko-KR" dirty="0"/>
              <a:t>: VMware, Virtual Box) that emulate a physical computer to run multiple operating systems on a computer.)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887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System call</a:t>
            </a:r>
            <a:r>
              <a:rPr lang="en-US" altLang="ko-KR" dirty="0"/>
              <a:t> allows user </a:t>
            </a:r>
            <a:r>
              <a:rPr lang="en-US" altLang="ko-KR" b="1" dirty="0"/>
              <a:t>to tell the OS what to do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provides some interface (APIs, standard library).</a:t>
            </a:r>
          </a:p>
          <a:p>
            <a:pPr lvl="1"/>
            <a:r>
              <a:rPr lang="en-US" altLang="ko-KR" dirty="0"/>
              <a:t>A typical OS exports a few hundred system calls.</a:t>
            </a:r>
          </a:p>
          <a:p>
            <a:pPr lvl="2"/>
            <a:r>
              <a:rPr lang="en-US" altLang="ko-KR" dirty="0"/>
              <a:t>Run programs</a:t>
            </a:r>
          </a:p>
          <a:p>
            <a:pPr lvl="2"/>
            <a:r>
              <a:rPr lang="en-US" altLang="ko-KR" dirty="0"/>
              <a:t>Access memory</a:t>
            </a:r>
          </a:p>
          <a:p>
            <a:pPr lvl="2"/>
            <a:r>
              <a:rPr lang="en-US" altLang="ko-KR" dirty="0"/>
              <a:t>Access devices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023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OS is a resource manager.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9282344" cy="4351338"/>
          </a:xfrm>
        </p:spPr>
        <p:txBody>
          <a:bodyPr/>
          <a:lstStyle/>
          <a:p>
            <a:r>
              <a:rPr lang="en-US" altLang="ko-KR" dirty="0"/>
              <a:t>The OS </a:t>
            </a:r>
            <a:r>
              <a:rPr lang="en-US" altLang="ko-KR" b="1" dirty="0"/>
              <a:t>manage resources </a:t>
            </a:r>
            <a:r>
              <a:rPr lang="en-US" altLang="ko-KR" dirty="0"/>
              <a:t>such as </a:t>
            </a:r>
            <a:r>
              <a:rPr lang="en-US" altLang="ko-KR" i="1" dirty="0"/>
              <a:t>CPU</a:t>
            </a:r>
            <a:r>
              <a:rPr lang="en-US" altLang="ko-KR" dirty="0"/>
              <a:t>, </a:t>
            </a:r>
            <a:r>
              <a:rPr lang="en-US" altLang="ko-KR" i="1" dirty="0"/>
              <a:t>memory</a:t>
            </a:r>
            <a:r>
              <a:rPr lang="en-US" altLang="ko-KR" dirty="0"/>
              <a:t> and </a:t>
            </a:r>
            <a:r>
              <a:rPr lang="en-US" altLang="ko-KR" i="1" dirty="0"/>
              <a:t>disk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OS allows</a:t>
            </a:r>
          </a:p>
          <a:p>
            <a:pPr lvl="1"/>
            <a:r>
              <a:rPr lang="en-US" altLang="ko-KR" dirty="0"/>
              <a:t>Many programs to run </a:t>
            </a:r>
            <a:r>
              <a:rPr lang="en-US" altLang="ko-KR" dirty="0">
                <a:sym typeface="Wingdings" pitchFamily="2" charset="2"/>
              </a:rPr>
              <a:t> Sharing the </a:t>
            </a:r>
            <a:r>
              <a:rPr lang="en-US" altLang="ko-KR" u="sng" dirty="0">
                <a:sym typeface="Wingdings" pitchFamily="2" charset="2"/>
              </a:rPr>
              <a:t>CPU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Many programs to </a:t>
            </a:r>
            <a:r>
              <a:rPr lang="en-US" altLang="ko-KR" i="1" dirty="0">
                <a:sym typeface="Wingdings" pitchFamily="2" charset="2"/>
              </a:rPr>
              <a:t>concurrently</a:t>
            </a:r>
            <a:r>
              <a:rPr lang="en-US" altLang="ko-KR" dirty="0">
                <a:sym typeface="Wingdings" pitchFamily="2" charset="2"/>
              </a:rPr>
              <a:t> access their own instructions and data  Sharing </a:t>
            </a:r>
            <a:r>
              <a:rPr lang="en-US" altLang="ko-KR" u="sng" dirty="0">
                <a:sym typeface="Wingdings" pitchFamily="2" charset="2"/>
              </a:rPr>
              <a:t>memory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Many programs to access devices  Sharing </a:t>
            </a:r>
            <a:r>
              <a:rPr lang="en-US" altLang="ko-KR" u="sng" dirty="0">
                <a:sym typeface="Wingdings" pitchFamily="2" charset="2"/>
              </a:rPr>
              <a:t>disks</a:t>
            </a:r>
            <a:endParaRPr lang="en-US" altLang="ko-KR" u="sng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406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the CPU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system has a very large number of virtual CPUs.</a:t>
            </a:r>
          </a:p>
          <a:p>
            <a:pPr lvl="1"/>
            <a:r>
              <a:rPr lang="en-US" altLang="ko-KR" dirty="0"/>
              <a:t>Turning a single CPU into a </a:t>
            </a:r>
            <a:r>
              <a:rPr lang="en-US" altLang="ko-KR" u="sng" dirty="0"/>
              <a:t>seemingly infinite number</a:t>
            </a:r>
            <a:r>
              <a:rPr lang="en-US" altLang="ko-KR" dirty="0"/>
              <a:t> of CPUs.</a:t>
            </a:r>
          </a:p>
          <a:p>
            <a:pPr lvl="1"/>
            <a:r>
              <a:rPr lang="en-US" altLang="ko-KR" dirty="0"/>
              <a:t>Allowing many programs to </a:t>
            </a:r>
            <a:r>
              <a:rPr lang="en-US" altLang="ko-KR" u="sng" dirty="0"/>
              <a:t>seemingly run at once</a:t>
            </a:r>
            <a:r>
              <a:rPr lang="en-US" altLang="ko-KR" dirty="0"/>
              <a:t>                                                  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Virtualizing the CPU</a:t>
            </a:r>
            <a:endParaRPr lang="tr-TR" altLang="ko-KR" b="1" dirty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endParaRPr lang="tr-TR" altLang="ko-KR" b="1" dirty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itchFamily="2" charset="2"/>
              </a:rPr>
              <a:t>(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Note</a:t>
            </a:r>
            <a:r>
              <a:rPr lang="en-US" altLang="ko-KR" dirty="0">
                <a:sym typeface="Wingdings" pitchFamily="2" charset="2"/>
              </a:rPr>
              <a:t>: A computer can be assumed to have only one processor unless otherwise noted.)</a:t>
            </a:r>
            <a:endParaRPr lang="tr-TR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582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the CPU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15459" y="1776700"/>
            <a:ext cx="7992888" cy="4616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time.h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assert.h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#include 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common.h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"usage: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&lt;string&gt;\n");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	Spin(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Repeatedly checks the time and 					returns once it has run for a second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("%s\n",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1716" y="6479361"/>
            <a:ext cx="4704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Example(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cpu.c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): Code That Loops and Prints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694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the CPU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Execution result 1.</a:t>
            </a:r>
            <a:endParaRPr lang="ko-KR" altLang="en-US" dirty="0">
              <a:cs typeface="Courier New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67708" y="3637841"/>
            <a:ext cx="5256584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gcc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-o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cpu.c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-Wall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"A"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ˆC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2787" y="5373216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Run forever;  Only by pressing “Control-c” can we halt the program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92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3D35C7-6AF3-B30B-F7D0-6ADB3993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Evaluation </a:t>
            </a:r>
            <a:r>
              <a:rPr lang="tr-TR" dirty="0" err="1"/>
              <a:t>Criteria</a:t>
            </a:r>
            <a:r>
              <a:rPr lang="tr-TR" dirty="0"/>
              <a:t> and Office </a:t>
            </a:r>
            <a:r>
              <a:rPr lang="tr-TR" dirty="0" err="1"/>
              <a:t>Hours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79AAC5-FD1C-E592-5F73-A9809D0B5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193040" lvl="0" indent="-342900" fontAlgn="base">
              <a:lnSpc>
                <a:spcPct val="107000"/>
              </a:lnSpc>
              <a:spcAft>
                <a:spcPts val="9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tr-TR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Approx</a:t>
            </a:r>
            <a:r>
              <a:rPr lang="tr-TR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.) 5 </a:t>
            </a:r>
            <a:r>
              <a:rPr lang="tr-TR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Quizzes</a:t>
            </a:r>
            <a:r>
              <a:rPr lang="tr-TR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tr-TR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Overall</a:t>
            </a:r>
            <a:r>
              <a:rPr lang="tr-TR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10% (</a:t>
            </a:r>
            <a:r>
              <a:rPr lang="tr-TR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tr-TR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makeup</a:t>
            </a:r>
            <a:r>
              <a:rPr lang="tr-TR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marR="193040" lvl="0" indent="-342900" fontAlgn="base">
              <a:lnSpc>
                <a:spcPct val="107000"/>
              </a:lnSpc>
              <a:spcAft>
                <a:spcPts val="9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tr-TR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Approx</a:t>
            </a:r>
            <a:r>
              <a:rPr lang="tr-TR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.) 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 Homework</a:t>
            </a:r>
            <a:r>
              <a:rPr lang="tr-TR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– Overall 20% </a:t>
            </a:r>
          </a:p>
          <a:p>
            <a:pPr marL="342900" marR="193040" lvl="0" indent="-342900" fontAlgn="base">
              <a:lnSpc>
                <a:spcPct val="107000"/>
              </a:lnSpc>
              <a:spcAft>
                <a:spcPts val="9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Midterm – </a:t>
            </a:r>
            <a:r>
              <a:rPr lang="tr-TR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0%  </a:t>
            </a:r>
          </a:p>
          <a:p>
            <a:pPr marL="342900" marR="193040" lvl="0" indent="-342900" fontAlgn="base">
              <a:lnSpc>
                <a:spcPct val="107000"/>
              </a:lnSpc>
              <a:spcAft>
                <a:spcPts val="9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Final Exam – 40% </a:t>
            </a:r>
            <a:endParaRPr lang="tr-TR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193040" lvl="0" indent="-342900" fontAlgn="base">
              <a:lnSpc>
                <a:spcPct val="107000"/>
              </a:lnSpc>
              <a:spcAft>
                <a:spcPts val="9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endParaRPr lang="tr-TR" sz="18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193040" lvl="0" indent="-342900" fontAlgn="base">
              <a:lnSpc>
                <a:spcPct val="107000"/>
              </a:lnSpc>
              <a:spcAft>
                <a:spcPts val="9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endParaRPr lang="tr-TR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193040" lvl="0" indent="0" fontAlgn="base">
              <a:lnSpc>
                <a:spcPct val="107000"/>
              </a:lnSpc>
              <a:spcAft>
                <a:spcPts val="90"/>
              </a:spcAft>
              <a:buClr>
                <a:srgbClr val="000000"/>
              </a:buClr>
              <a:buSzPts val="1100"/>
              <a:buNone/>
            </a:pPr>
            <a:r>
              <a:rPr lang="tr-TR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Office </a:t>
            </a:r>
            <a:r>
              <a:rPr lang="tr-TR" sz="18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Hours</a:t>
            </a:r>
            <a:r>
              <a:rPr lang="tr-TR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18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Tuesdays</a:t>
            </a:r>
            <a:r>
              <a:rPr lang="tr-TR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tr-TR" sz="18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Wednesdays</a:t>
            </a:r>
            <a:r>
              <a:rPr lang="tr-TR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12:30-13:20</a:t>
            </a:r>
          </a:p>
          <a:p>
            <a:pPr marL="0" marR="193040" lvl="0" indent="0" fontAlgn="base">
              <a:lnSpc>
                <a:spcPct val="107000"/>
              </a:lnSpc>
              <a:spcAft>
                <a:spcPts val="90"/>
              </a:spcAft>
              <a:buClr>
                <a:srgbClr val="000000"/>
              </a:buClr>
              <a:buSzPts val="1100"/>
              <a:buNone/>
            </a:pPr>
            <a:endParaRPr lang="tr-TR" sz="18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193040" lvl="0" indent="0" fontAlgn="base">
              <a:lnSpc>
                <a:spcPct val="107000"/>
              </a:lnSpc>
              <a:spcAft>
                <a:spcPts val="90"/>
              </a:spcAft>
              <a:buClr>
                <a:srgbClr val="000000"/>
              </a:buClr>
              <a:buSzPts val="1100"/>
              <a:buNone/>
            </a:pPr>
            <a:r>
              <a:rPr lang="tr-TR" sz="18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Tentative</a:t>
            </a:r>
            <a:r>
              <a:rPr lang="tr-TR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Schedule and </a:t>
            </a:r>
            <a:r>
              <a:rPr lang="tr-TR" sz="18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tr-TR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tr-TR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tr-TR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tr-TR" sz="18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tr-TR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tr-TR" sz="18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Ninova</a:t>
            </a:r>
            <a:r>
              <a:rPr lang="tr-TR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193040" lvl="0" indent="0" fontAlgn="base">
              <a:lnSpc>
                <a:spcPct val="107000"/>
              </a:lnSpc>
              <a:spcAft>
                <a:spcPts val="90"/>
              </a:spcAft>
              <a:buClr>
                <a:srgbClr val="000000"/>
              </a:buClr>
              <a:buSzPts val="1100"/>
              <a:buNone/>
            </a:pPr>
            <a:endParaRPr lang="en-US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89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the CPU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9423" y="1489338"/>
            <a:ext cx="10515600" cy="4351338"/>
          </a:xfrm>
        </p:spPr>
        <p:txBody>
          <a:bodyPr/>
          <a:lstStyle/>
          <a:p>
            <a:r>
              <a:rPr lang="en-US" altLang="ko-KR" dirty="0"/>
              <a:t>Execution result</a:t>
            </a:r>
            <a:r>
              <a:rPr lang="tr-TR" altLang="ko-KR" dirty="0"/>
              <a:t> </a:t>
            </a:r>
            <a:r>
              <a:rPr lang="en-US" altLang="ko-KR" dirty="0"/>
              <a:t>2.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63652" y="1976691"/>
            <a:ext cx="6264696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./cpu A &amp; ; ./cpu B &amp; ; ./cpu C &amp; ; ./cpu D &amp;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[1] 7353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[2] 7354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[3] 7355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[4] 7356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...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57864" y="6000074"/>
            <a:ext cx="6840760" cy="79208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 though we have only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processor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all four of programs seem to be running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 the same time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63692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9B6330-ADC1-0D62-14B9-15457558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Mechanism</a:t>
            </a:r>
            <a:r>
              <a:rPr lang="tr-TR" dirty="0"/>
              <a:t> and </a:t>
            </a:r>
            <a:r>
              <a:rPr lang="tr-TR" dirty="0" err="1"/>
              <a:t>Policy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F953DF-E3BE-A215-32F7-BC2F694FE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programs at the same time raises many questions.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Example: Which of the programs should we choose to run? </a:t>
            </a:r>
            <a:endParaRPr lang="tr-TR" dirty="0"/>
          </a:p>
          <a:p>
            <a:r>
              <a:rPr lang="en-US" dirty="0"/>
              <a:t>These questions are answered by the policy</a:t>
            </a:r>
            <a:r>
              <a:rPr lang="tr-TR" dirty="0"/>
              <a:t> </a:t>
            </a:r>
            <a:r>
              <a:rPr lang="tr-TR" dirty="0">
                <a:solidFill>
                  <a:srgbClr val="FF0000"/>
                </a:solidFill>
              </a:rPr>
              <a:t>(</a:t>
            </a:r>
            <a:r>
              <a:rPr lang="tr-TR" dirty="0" err="1">
                <a:solidFill>
                  <a:srgbClr val="FF0000"/>
                </a:solidFill>
              </a:rPr>
              <a:t>What</a:t>
            </a:r>
            <a:r>
              <a:rPr lang="tr-TR" dirty="0">
                <a:solidFill>
                  <a:srgbClr val="FF0000"/>
                </a:solidFill>
              </a:rPr>
              <a:t>?)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implemented by the O</a:t>
            </a:r>
            <a:r>
              <a:rPr lang="tr-TR" dirty="0"/>
              <a:t>S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On the other hand, O</a:t>
            </a:r>
            <a:r>
              <a:rPr lang="tr-TR" dirty="0"/>
              <a:t>S</a:t>
            </a:r>
            <a:r>
              <a:rPr lang="en-US" dirty="0"/>
              <a:t> achieve</a:t>
            </a:r>
            <a:r>
              <a:rPr lang="tr-TR" dirty="0"/>
              <a:t>s</a:t>
            </a:r>
            <a:r>
              <a:rPr lang="en-US" dirty="0"/>
              <a:t> this capability by performing mechanisms</a:t>
            </a:r>
            <a:r>
              <a:rPr lang="tr-TR" dirty="0"/>
              <a:t> </a:t>
            </a:r>
            <a:r>
              <a:rPr lang="tr-TR" dirty="0">
                <a:solidFill>
                  <a:srgbClr val="FF0000"/>
                </a:solidFill>
              </a:rPr>
              <a:t>(How?)</a:t>
            </a:r>
            <a:r>
              <a:rPr lang="en-US" dirty="0"/>
              <a:t>.</a:t>
            </a:r>
            <a:r>
              <a:rPr lang="tr-TR" dirty="0"/>
              <a:t> </a:t>
            </a:r>
          </a:p>
          <a:p>
            <a:r>
              <a:rPr lang="en-US" dirty="0"/>
              <a:t>The separation of mechanism and policy</a:t>
            </a:r>
            <a:r>
              <a:rPr lang="tr-TR" dirty="0"/>
              <a:t> </a:t>
            </a:r>
            <a:r>
              <a:rPr lang="en-US" dirty="0"/>
              <a:t>is a </a:t>
            </a:r>
            <a:r>
              <a:rPr lang="tr-TR" dirty="0"/>
              <a:t>general </a:t>
            </a:r>
            <a:r>
              <a:rPr lang="en-US" u="sng" dirty="0"/>
              <a:t>design principle </a:t>
            </a:r>
            <a:r>
              <a:rPr lang="en-US" dirty="0"/>
              <a:t>in computer science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14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physical memory is </a:t>
            </a:r>
            <a:r>
              <a:rPr lang="en-US" altLang="ko-KR" i="1" u="sng" dirty="0"/>
              <a:t>an array of bytes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 program keeps all of its data structures in memory.</a:t>
            </a:r>
          </a:p>
          <a:p>
            <a:pPr lvl="1"/>
            <a:r>
              <a:rPr lang="en-US" altLang="ko-KR" b="1" dirty="0"/>
              <a:t>Read</a:t>
            </a:r>
            <a:r>
              <a:rPr lang="en-US" altLang="ko-KR" dirty="0"/>
              <a:t> </a:t>
            </a:r>
            <a:r>
              <a:rPr lang="en-US" altLang="ko-KR" b="1" dirty="0"/>
              <a:t>memory </a:t>
            </a:r>
            <a:r>
              <a:rPr lang="en-US" altLang="ko-KR" dirty="0"/>
              <a:t>(load):</a:t>
            </a:r>
          </a:p>
          <a:p>
            <a:pPr lvl="2"/>
            <a:r>
              <a:rPr lang="en-US" altLang="ko-KR" dirty="0"/>
              <a:t>Specify an </a:t>
            </a:r>
            <a:r>
              <a:rPr lang="en-US" altLang="ko-KR" u="sng" dirty="0"/>
              <a:t>address</a:t>
            </a:r>
            <a:r>
              <a:rPr lang="en-US" altLang="ko-KR" dirty="0"/>
              <a:t> to be able to access the data</a:t>
            </a:r>
          </a:p>
          <a:p>
            <a:pPr lvl="1"/>
            <a:r>
              <a:rPr lang="en-US" altLang="ko-KR" b="1" dirty="0"/>
              <a:t>Write</a:t>
            </a:r>
            <a:r>
              <a:rPr lang="en-US" altLang="ko-KR" dirty="0"/>
              <a:t> </a:t>
            </a:r>
            <a:r>
              <a:rPr lang="en-US" altLang="ko-KR" b="1" dirty="0"/>
              <a:t>memory </a:t>
            </a:r>
            <a:r>
              <a:rPr lang="en-US" altLang="ko-KR" dirty="0"/>
              <a:t>(store):</a:t>
            </a:r>
          </a:p>
          <a:p>
            <a:pPr lvl="2"/>
            <a:r>
              <a:rPr lang="en-US" altLang="ko-KR" dirty="0"/>
              <a:t>Specify the data to be written to the given address</a:t>
            </a:r>
            <a:endParaRPr lang="tr-TR" altLang="ko-KR" dirty="0"/>
          </a:p>
          <a:p>
            <a:r>
              <a:rPr lang="en-US" altLang="ko-KR" dirty="0"/>
              <a:t>It should be noted that the instructions of the program are also kept in memory. Therefore, the memory is accessed many times while the program is running.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507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Memory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52763"/>
            <a:ext cx="10515600" cy="4351338"/>
          </a:xfrm>
        </p:spPr>
        <p:txBody>
          <a:bodyPr/>
          <a:lstStyle/>
          <a:p>
            <a:r>
              <a:rPr lang="en-US" altLang="ko-KR" dirty="0"/>
              <a:t>A program that </a:t>
            </a:r>
            <a:r>
              <a:rPr lang="tr-TR" altLang="ko-KR" dirty="0"/>
              <a:t>a</a:t>
            </a:r>
            <a:r>
              <a:rPr lang="en-US" altLang="ko-KR" dirty="0" err="1"/>
              <a:t>ccesses</a:t>
            </a:r>
            <a:r>
              <a:rPr lang="en-US" altLang="ko-KR" dirty="0"/>
              <a:t> </a:t>
            </a:r>
            <a:r>
              <a:rPr lang="tr-TR" altLang="ko-KR" dirty="0"/>
              <a:t>m</a:t>
            </a:r>
            <a:r>
              <a:rPr lang="en-US" altLang="ko-KR" dirty="0" err="1"/>
              <a:t>emory</a:t>
            </a:r>
            <a:r>
              <a:rPr lang="en-US" altLang="ko-KR" dirty="0"/>
              <a:t>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mem.c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89943" y="2025908"/>
            <a:ext cx="8640960" cy="48320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#include 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common.h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a1: allocate some 							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assert(p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("(%d) address of p: %08x\n",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(), (unsigned) p);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a2: print out the 							address of the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memmory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*p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a3: put zero into the first slot of the 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	Spin(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	*p = *p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("(%d) p: 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(), *p);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809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Memory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output of the program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mem.c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tr-TR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>
                <a:cs typeface="Courier New" pitchFamily="49" charset="0"/>
              </a:rPr>
              <a:t>The newly allocated memory is at address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00200000</a:t>
            </a:r>
            <a:r>
              <a:rPr lang="en-US" altLang="ko-KR" dirty="0">
                <a:cs typeface="Courier New" pitchFamily="49" charset="0"/>
              </a:rPr>
              <a:t>.</a:t>
            </a:r>
          </a:p>
          <a:p>
            <a:pPr lvl="1"/>
            <a:r>
              <a:rPr lang="en-US" altLang="ko-KR" dirty="0">
                <a:cs typeface="Courier New" pitchFamily="49" charset="0"/>
              </a:rPr>
              <a:t>It updates the value and prints out the result.</a:t>
            </a: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99811" y="2521059"/>
            <a:ext cx="5832648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(2134) memory address of p: 00200000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(2134) p: 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(2134) p: 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(2134) p: 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(2134) p: 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(2134) p: 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ˆC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45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Memory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cs typeface="Courier New" pitchFamily="49" charset="0"/>
              </a:rPr>
              <a:t>Running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mem.c</a:t>
            </a:r>
            <a:r>
              <a:rPr lang="en-US" altLang="ko-KR" dirty="0">
                <a:cs typeface="Courier New" pitchFamily="49" charset="0"/>
              </a:rPr>
              <a:t> multiple times</a:t>
            </a: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pPr lvl="1"/>
            <a:endParaRPr lang="tr-TR" altLang="ko-KR" dirty="0">
              <a:cs typeface="Courier New" pitchFamily="49" charset="0"/>
            </a:endParaRPr>
          </a:p>
          <a:p>
            <a:pPr lvl="1"/>
            <a:r>
              <a:rPr lang="en-US" altLang="ko-KR" dirty="0">
                <a:cs typeface="Courier New" pitchFamily="49" charset="0"/>
              </a:rPr>
              <a:t>It is as if each running program has its </a:t>
            </a:r>
            <a:r>
              <a:rPr lang="en-US" altLang="ko-KR" b="1" dirty="0">
                <a:cs typeface="Courier New" pitchFamily="49" charset="0"/>
              </a:rPr>
              <a:t>own private memory</a:t>
            </a:r>
            <a:r>
              <a:rPr lang="en-US" altLang="ko-KR" dirty="0">
                <a:cs typeface="Courier New" pitchFamily="49" charset="0"/>
              </a:rPr>
              <a:t>.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Each running program has allocated memory at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en-US" altLang="ko-KR" u="sng" dirty="0">
                <a:cs typeface="Courier New" pitchFamily="49" charset="0"/>
              </a:rPr>
              <a:t>the same address</a:t>
            </a:r>
            <a:r>
              <a:rPr lang="en-US" altLang="ko-KR" dirty="0">
                <a:cs typeface="Courier New" pitchFamily="49" charset="0"/>
              </a:rPr>
              <a:t>.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Each seems to be updating the value at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00200000 </a:t>
            </a:r>
            <a:r>
              <a:rPr lang="en-US" altLang="ko-KR" dirty="0">
                <a:cs typeface="Courier New" pitchFamily="49" charset="0"/>
              </a:rPr>
              <a:t>independently.</a:t>
            </a:r>
            <a:endParaRPr lang="ko-KR" altLang="en-US" dirty="0"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2472" y="2347891"/>
            <a:ext cx="5832648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&amp;; ./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[1] 24113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[2] 24114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(24113) memory address of p: 00200000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(24114) memory address of p: 00200000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(24113) p: 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(24114) p: 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(24114) p: 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(24113) p: 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(24113) p: 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(24114) p: 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...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334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32084-8819-7F85-EEA3-52517CC8D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5" y="3052757"/>
            <a:ext cx="1187462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Important Note</a:t>
            </a:r>
            <a:r>
              <a:rPr lang="en-US" dirty="0"/>
              <a:t>: </a:t>
            </a:r>
            <a:br>
              <a:rPr lang="tr-TR" dirty="0"/>
            </a:br>
            <a:r>
              <a:rPr lang="en-US" dirty="0"/>
              <a:t>To observe that the same address is used, the «</a:t>
            </a:r>
            <a:r>
              <a:rPr lang="en-US" b="1" dirty="0"/>
              <a:t>address-space randomization</a:t>
            </a:r>
            <a:r>
              <a:rPr lang="en-US" dirty="0"/>
              <a:t>» feature must be turned off.</a:t>
            </a:r>
          </a:p>
        </p:txBody>
      </p:sp>
    </p:spTree>
    <p:extLst>
      <p:ext uri="{BB962C8B-B14F-4D97-AF65-F5344CB8AC3E}">
        <p14:creationId xmlns:p14="http://schemas.microsoft.com/office/powerpoint/2010/main" val="3301013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Memory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process accesses its own private </a:t>
            </a:r>
            <a:r>
              <a:rPr lang="en-US" altLang="ko-KR" b="1" dirty="0"/>
              <a:t>virtual address space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maps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address space </a:t>
            </a:r>
            <a:r>
              <a:rPr lang="en-US" altLang="ko-KR" dirty="0"/>
              <a:t>onto 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physical memory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 memory reference within one running program </a:t>
            </a:r>
            <a:r>
              <a:rPr lang="en-US" altLang="ko-KR" u="sng" dirty="0"/>
              <a:t>does not affect</a:t>
            </a:r>
            <a:r>
              <a:rPr lang="en-US" altLang="ko-KR" dirty="0"/>
              <a:t> the address space of other processes.</a:t>
            </a:r>
          </a:p>
          <a:p>
            <a:pPr lvl="1"/>
            <a:r>
              <a:rPr lang="en-US" altLang="ko-KR" dirty="0"/>
              <a:t>Physical memory is a </a:t>
            </a:r>
            <a:r>
              <a:rPr lang="en-US" altLang="ko-KR" u="sng" dirty="0"/>
              <a:t>shared resource</a:t>
            </a:r>
            <a:r>
              <a:rPr lang="en-US" altLang="ko-KR" dirty="0"/>
              <a:t>, managed by the OS.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917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0B2E3D-61D1-8F47-3329-DA0FC232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Three </a:t>
            </a:r>
            <a:r>
              <a:rPr lang="tr-TR" dirty="0" err="1"/>
              <a:t>Easy</a:t>
            </a:r>
            <a:r>
              <a:rPr lang="tr-TR" dirty="0"/>
              <a:t> </a:t>
            </a:r>
            <a:r>
              <a:rPr lang="tr-TR" dirty="0" err="1"/>
              <a:t>Pieces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988FA-71D2-B2CB-8860-302A6FA4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Virtualization</a:t>
            </a:r>
            <a:endParaRPr lang="tr-TR" dirty="0"/>
          </a:p>
          <a:p>
            <a:r>
              <a:rPr lang="tr-TR" dirty="0" err="1">
                <a:solidFill>
                  <a:srgbClr val="FF0000"/>
                </a:solidFill>
              </a:rPr>
              <a:t>Concurrency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tr-TR" dirty="0" err="1"/>
              <a:t>Persistency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16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problem of Concurrency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ko-KR" dirty="0" err="1"/>
              <a:t>While</a:t>
            </a:r>
            <a:r>
              <a:rPr lang="tr-TR" altLang="ko-KR" dirty="0"/>
              <a:t> t</a:t>
            </a:r>
            <a:r>
              <a:rPr lang="en-US" altLang="ko-KR" dirty="0"/>
              <a:t>he OS is juggling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many things at once</a:t>
            </a:r>
            <a:r>
              <a:rPr lang="tr-TR" altLang="ko-KR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altLang="ko-KR" dirty="0"/>
              <a:t>first running one process, then another, and so forth</a:t>
            </a:r>
            <a:r>
              <a:rPr lang="tr-TR" altLang="ko-KR" dirty="0"/>
              <a:t>), </a:t>
            </a:r>
            <a:r>
              <a:rPr lang="tr-TR" altLang="ko-KR" dirty="0" err="1"/>
              <a:t>some</a:t>
            </a:r>
            <a:r>
              <a:rPr lang="tr-TR" altLang="ko-KR" dirty="0"/>
              <a:t> </a:t>
            </a:r>
            <a:r>
              <a:rPr lang="tr-TR" altLang="ko-KR" dirty="0" err="1"/>
              <a:t>problems</a:t>
            </a:r>
            <a:r>
              <a:rPr lang="tr-TR" altLang="ko-KR" dirty="0"/>
              <a:t> </a:t>
            </a:r>
            <a:r>
              <a:rPr lang="tr-TR" altLang="ko-KR" dirty="0" err="1"/>
              <a:t>may</a:t>
            </a:r>
            <a:r>
              <a:rPr lang="tr-TR" altLang="ko-KR" dirty="0"/>
              <a:t> </a:t>
            </a:r>
            <a:r>
              <a:rPr lang="tr-TR" altLang="ko-KR" dirty="0" err="1"/>
              <a:t>appear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Modern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multi-threaded programs</a:t>
            </a:r>
            <a:r>
              <a:rPr lang="en-US" altLang="ko-KR" dirty="0"/>
              <a:t> also exhibit the concurrency problem.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4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ODERN OPERATİNG SYSTEMS - ANDREW S. TANENBAUM | Nadir Kitap">
            <a:extLst>
              <a:ext uri="{FF2B5EF4-FFF2-40B4-BE49-F238E27FC236}">
                <a16:creationId xmlns:a16="http://schemas.microsoft.com/office/drawing/2014/main" id="{138D1938-D7AA-1651-DC00-CC12AC9AE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0" y="61615"/>
            <a:ext cx="5060549" cy="674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E076ABE-3560-B8A5-D4F5-2971D12CE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423" y="2916917"/>
            <a:ext cx="37052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648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Multi-threaded Program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thread.c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28041" y="2667489"/>
            <a:ext cx="799288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#include 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common.h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volatile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loops;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*worker(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	counter++;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14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  <a:p>
            <a:pPr marL="342900" indent="-342900">
              <a:buAutoNum type="arabicPlain" startAt="14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26180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Example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2594" y="5417602"/>
            <a:ext cx="8786812" cy="2664296"/>
          </a:xfrm>
        </p:spPr>
        <p:txBody>
          <a:bodyPr/>
          <a:lstStyle/>
          <a:p>
            <a:pPr lvl="1"/>
            <a:r>
              <a:rPr lang="en-US" altLang="ko-KR" dirty="0"/>
              <a:t>The main program creates </a:t>
            </a:r>
            <a:r>
              <a:rPr lang="en-US" altLang="ko-KR" b="1" dirty="0"/>
              <a:t>two threads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u="sng" dirty="0"/>
              <a:t>Thread</a:t>
            </a:r>
            <a:r>
              <a:rPr lang="en-US" altLang="ko-KR" dirty="0"/>
              <a:t>: a function running within the same memory space. Each thread start running in a routine called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worker()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worker()</a:t>
            </a:r>
            <a:r>
              <a:rPr lang="en-US" altLang="ko-KR" dirty="0"/>
              <a:t>: increments a counter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5206" y="1378250"/>
            <a:ext cx="7704856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"usage: threads &lt;value&gt;\n");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	loops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p1, p2;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("Initial value : %d\n", counter);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(&amp;p1,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worker,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(&amp;p2,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worker,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(p1,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(p2,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("Final value : %d\n", counter);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33 	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72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Example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loops </a:t>
            </a:r>
            <a:r>
              <a:rPr lang="en-US" altLang="ko-KR" dirty="0"/>
              <a:t>determines how many times each of the two workers will </a:t>
            </a:r>
            <a:r>
              <a:rPr lang="en-US" altLang="ko-KR" b="1" dirty="0"/>
              <a:t>increment the shared counter </a:t>
            </a:r>
            <a:r>
              <a:rPr lang="en-US" altLang="ko-KR" dirty="0"/>
              <a:t>in a loop.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loops</a:t>
            </a:r>
            <a:r>
              <a:rPr lang="en-US" altLang="ko-KR" dirty="0">
                <a:cs typeface="Courier New" pitchFamily="49" charset="0"/>
              </a:rPr>
              <a:t>:</a:t>
            </a:r>
            <a:r>
              <a:rPr lang="en-US" altLang="ko-KR" dirty="0"/>
              <a:t> 1000.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loops</a:t>
            </a:r>
            <a:r>
              <a:rPr lang="en-US" altLang="ko-KR" dirty="0">
                <a:cs typeface="Courier New" pitchFamily="49" charset="0"/>
              </a:rPr>
              <a:t>:</a:t>
            </a:r>
            <a:r>
              <a:rPr lang="en-US" altLang="ko-KR" dirty="0"/>
              <a:t> 100000.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93145" y="3118208"/>
            <a:ext cx="7488832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gcc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-o thread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thread.c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-Wall -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./thread 1000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 value :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Final value : 2000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93145" y="4926905"/>
            <a:ext cx="7488832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./thread 100000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 value :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Final value : 143012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huh??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./thread 100000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 value :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Final value : 137298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what the??</a:t>
            </a:r>
            <a:endParaRPr lang="ko-KR" altLang="en-US" sz="1400" dirty="0">
              <a:solidFill>
                <a:srgbClr val="FF000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421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is this happening?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Increment a shared counter </a:t>
            </a:r>
            <a:r>
              <a:rPr lang="en-US" altLang="ko-KR" dirty="0">
                <a:sym typeface="Wingdings" pitchFamily="2" charset="2"/>
              </a:rPr>
              <a:t> take three instructions.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Load the value of the counter from memory into register.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Increment 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Store it back into memory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These three instructions do not execute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atomically</a:t>
            </a:r>
            <a:r>
              <a:rPr lang="en-US" altLang="ko-KR" dirty="0">
                <a:sym typeface="Wingdings" pitchFamily="2" charset="2"/>
              </a:rPr>
              <a:t>.  Problem of </a:t>
            </a:r>
            <a:r>
              <a:rPr lang="en-US" altLang="ko-KR" b="1" dirty="0">
                <a:sym typeface="Wingdings" pitchFamily="2" charset="2"/>
              </a:rPr>
              <a:t>concurrency </a:t>
            </a:r>
            <a:r>
              <a:rPr lang="en-US" altLang="ko-KR" dirty="0">
                <a:sym typeface="Wingdings" pitchFamily="2" charset="2"/>
              </a:rPr>
              <a:t>happen.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805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0B2E3D-61D1-8F47-3329-DA0FC232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Three </a:t>
            </a:r>
            <a:r>
              <a:rPr lang="tr-TR" dirty="0" err="1"/>
              <a:t>Easy</a:t>
            </a:r>
            <a:r>
              <a:rPr lang="tr-TR" dirty="0"/>
              <a:t> </a:t>
            </a:r>
            <a:r>
              <a:rPr lang="tr-TR" dirty="0" err="1"/>
              <a:t>Pieces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988FA-71D2-B2CB-8860-302A6FA4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Virtualization</a:t>
            </a:r>
            <a:endParaRPr lang="tr-TR" dirty="0"/>
          </a:p>
          <a:p>
            <a:r>
              <a:rPr lang="tr-TR" dirty="0" err="1"/>
              <a:t>Concurrency</a:t>
            </a:r>
            <a:endParaRPr lang="tr-TR" dirty="0"/>
          </a:p>
          <a:p>
            <a:r>
              <a:rPr lang="tr-TR" dirty="0" err="1">
                <a:solidFill>
                  <a:srgbClr val="FF0000"/>
                </a:solidFill>
              </a:rPr>
              <a:t>Persistency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934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Persistence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Devices such as DRAM store values in a </a:t>
            </a:r>
            <a:r>
              <a:rPr lang="en-US" altLang="ko-KR" u="sng" dirty="0"/>
              <a:t>volatile</a:t>
            </a:r>
            <a:r>
              <a:rPr lang="en-US" altLang="ko-KR" dirty="0"/>
              <a:t>.</a:t>
            </a:r>
          </a:p>
          <a:p>
            <a:r>
              <a:rPr lang="en-US" altLang="ko-KR" i="1" dirty="0"/>
              <a:t>Hardware</a:t>
            </a:r>
            <a:r>
              <a:rPr lang="en-US" altLang="ko-KR" dirty="0"/>
              <a:t> and </a:t>
            </a:r>
            <a:r>
              <a:rPr lang="en-US" altLang="ko-KR" i="1" dirty="0"/>
              <a:t>software</a:t>
            </a:r>
            <a:r>
              <a:rPr lang="en-US" altLang="ko-KR" dirty="0"/>
              <a:t> are needed to store data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persistently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Hardware</a:t>
            </a:r>
            <a:r>
              <a:rPr lang="en-US" altLang="ko-KR" dirty="0"/>
              <a:t>: I/O device such as a hard drive, solid-state drives(SSDs)</a:t>
            </a:r>
          </a:p>
          <a:p>
            <a:pPr lvl="1"/>
            <a:r>
              <a:rPr lang="en-US" altLang="ko-KR" b="1" dirty="0"/>
              <a:t>Software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File system manages the disk.</a:t>
            </a:r>
          </a:p>
          <a:p>
            <a:pPr lvl="2"/>
            <a:r>
              <a:rPr lang="en-US" altLang="ko-KR" dirty="0"/>
              <a:t>File system is responsible for </a:t>
            </a:r>
            <a:r>
              <a:rPr lang="en-US" altLang="ko-KR" u="sng" dirty="0"/>
              <a:t>storing any files</a:t>
            </a:r>
            <a:r>
              <a:rPr lang="en-US" altLang="ko-KR" dirty="0"/>
              <a:t> the user creates.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962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Persistence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 file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(/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/file</a:t>
            </a:r>
            <a:r>
              <a:rPr lang="en-US" altLang="ko-KR" dirty="0"/>
              <a:t>) that contains the string “hello world”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357331" y="2422089"/>
            <a:ext cx="7272808" cy="37548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assert.h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fcntl.h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types.h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open("/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/file", O_WRONLY | O_CREAT               			     | O_TRUNC, S_IRWXU);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assert(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&gt;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write(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"hello world\n",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assert(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close(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7331" y="6176963"/>
            <a:ext cx="7295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open()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write()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and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close()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system calls are routed to the part of OS called the file system, which handles the requests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97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4D34EC-C866-A141-D5CD-72F70F7B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Persistence</a:t>
            </a:r>
            <a:r>
              <a:rPr lang="tr-TR" dirty="0"/>
              <a:t> – </a:t>
            </a:r>
            <a:r>
              <a:rPr lang="tr-TR" dirty="0" err="1"/>
              <a:t>Writing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Disk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A94D68-81AB-9E23-CBCD-D164F496B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5150" cy="4351338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Let’s </a:t>
            </a:r>
            <a:r>
              <a:rPr lang="tr-TR" dirty="0" err="1">
                <a:sym typeface="Wingdings" panose="05000000000000000000" pitchFamily="2" charset="2"/>
              </a:rPr>
              <a:t>just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talk a little bit, but first you have to promise to close your eyes; yes so unpleasant issues: </a:t>
            </a:r>
            <a:endParaRPr lang="tr-TR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Find where the data is on the disk </a:t>
            </a:r>
            <a:endParaRPr lang="tr-TR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Save this state in the various structures of the file system. </a:t>
            </a:r>
            <a:endParaRPr lang="tr-TR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Send the appropriate I/O requests to the storage device. </a:t>
            </a:r>
            <a:endParaRPr lang="tr-TR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… </a:t>
            </a:r>
            <a:endParaRPr lang="tr-TR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As anyone who writes a device driver knows, </a:t>
            </a:r>
            <a:r>
              <a:rPr lang="tr-TR" dirty="0">
                <a:sym typeface="Wingdings" panose="05000000000000000000" pitchFamily="2" charset="2"/>
              </a:rPr>
              <a:t>it </a:t>
            </a:r>
            <a:r>
              <a:rPr lang="en-US" dirty="0">
                <a:sym typeface="Wingdings" panose="05000000000000000000" pitchFamily="2" charset="2"/>
              </a:rPr>
              <a:t>requires a complex and elaborate process. Lucky for us, there is an Operating System that does all this unpleasant work </a:t>
            </a:r>
            <a:r>
              <a:rPr lang="tr-TR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32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Goals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Build up </a:t>
            </a:r>
            <a:r>
              <a:rPr lang="en-US" altLang="ko-KR" b="1" dirty="0"/>
              <a:t>abstraction</a:t>
            </a:r>
          </a:p>
          <a:p>
            <a:pPr lvl="1"/>
            <a:r>
              <a:rPr lang="en-US" altLang="ko-KR" dirty="0"/>
              <a:t>Make the system convenient and easy to use.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Provide high </a:t>
            </a:r>
            <a:r>
              <a:rPr lang="en-US" altLang="ko-KR" b="1" dirty="0"/>
              <a:t>performance</a:t>
            </a:r>
          </a:p>
          <a:p>
            <a:pPr lvl="1"/>
            <a:r>
              <a:rPr lang="en-US" altLang="ko-KR" dirty="0"/>
              <a:t>Minimize the overhead of the OS.</a:t>
            </a:r>
          </a:p>
          <a:p>
            <a:pPr lvl="1"/>
            <a:r>
              <a:rPr lang="en-US" altLang="ko-KR" dirty="0"/>
              <a:t>OS must strive to provide virtualization </a:t>
            </a:r>
            <a:r>
              <a:rPr lang="en-US" altLang="ko-KR" u="sng" dirty="0"/>
              <a:t>without excessive overhead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Protection </a:t>
            </a:r>
            <a:r>
              <a:rPr lang="en-US" altLang="ko-KR" dirty="0"/>
              <a:t>between applications</a:t>
            </a:r>
          </a:p>
          <a:p>
            <a:pPr lvl="1"/>
            <a:r>
              <a:rPr lang="en-US" altLang="ko-KR" u="sng" dirty="0"/>
              <a:t>Isolation</a:t>
            </a:r>
            <a:r>
              <a:rPr lang="en-US" altLang="ko-KR" dirty="0"/>
              <a:t>: Bad behavior of one does not harm other and the OS itself.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483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Goals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High degree of </a:t>
            </a:r>
            <a:r>
              <a:rPr lang="en-US" altLang="ko-KR" b="1" dirty="0"/>
              <a:t>reliability</a:t>
            </a:r>
          </a:p>
          <a:p>
            <a:pPr lvl="1"/>
            <a:r>
              <a:rPr lang="en-US" altLang="ko-KR" dirty="0"/>
              <a:t>The OS must also run non-stop.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Other issues</a:t>
            </a:r>
          </a:p>
          <a:p>
            <a:pPr lvl="1"/>
            <a:r>
              <a:rPr lang="en-US" altLang="ko-KR" dirty="0"/>
              <a:t>Energy-efficiency</a:t>
            </a:r>
          </a:p>
          <a:p>
            <a:pPr lvl="1"/>
            <a:r>
              <a:rPr lang="en-US" altLang="ko-KR" dirty="0"/>
              <a:t>Security</a:t>
            </a:r>
          </a:p>
          <a:p>
            <a:pPr lvl="1"/>
            <a:r>
              <a:rPr lang="en-US" altLang="ko-KR" dirty="0"/>
              <a:t>Mobility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69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perating System Concepts with Java : Abraham Silberschatz, Peter Galvin,  Greg Gagne, Abraham Silberschatz: Amazon.com.tr: Kitap">
            <a:extLst>
              <a:ext uri="{FF2B5EF4-FFF2-40B4-BE49-F238E27FC236}">
                <a16:creationId xmlns:a16="http://schemas.microsoft.com/office/drawing/2014/main" id="{6C9B6111-F227-3BC8-A024-E12E42F21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088" y="123126"/>
            <a:ext cx="4601776" cy="661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429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B967C9-D88E-8A6B-D453-9CFAA028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OS </a:t>
            </a:r>
            <a:r>
              <a:rPr lang="tr-TR" dirty="0" err="1"/>
              <a:t>History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4B608A-96C3-A465-634D-DA381AB9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Will talk about it in the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lecture</a:t>
            </a:r>
            <a:r>
              <a:rPr lang="tr-TR" dirty="0"/>
              <a:t>.</a:t>
            </a:r>
          </a:p>
          <a:p>
            <a:r>
              <a:rPr lang="tr-TR" dirty="0" err="1"/>
              <a:t>Tanenbaum</a:t>
            </a:r>
            <a:r>
              <a:rPr lang="tr-TR" dirty="0"/>
              <a:t> – </a:t>
            </a:r>
            <a:r>
              <a:rPr lang="tr-TR" dirty="0" err="1"/>
              <a:t>Torvalds</a:t>
            </a:r>
            <a:r>
              <a:rPr lang="tr-TR" dirty="0"/>
              <a:t> </a:t>
            </a:r>
            <a:r>
              <a:rPr lang="tr-TR" dirty="0" err="1"/>
              <a:t>Debate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https://www.oreilly.com/openbook/opensources/book/appa.html</a:t>
            </a:r>
          </a:p>
        </p:txBody>
      </p:sp>
    </p:spTree>
    <p:extLst>
      <p:ext uri="{BB962C8B-B14F-4D97-AF65-F5344CB8AC3E}">
        <p14:creationId xmlns:p14="http://schemas.microsoft.com/office/powerpoint/2010/main" val="2969348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74AFFC-4860-C5EF-CE83-D2D991A2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9202" cy="1325563"/>
          </a:xfrm>
        </p:spPr>
        <p:txBody>
          <a:bodyPr/>
          <a:lstStyle/>
          <a:p>
            <a:r>
              <a:rPr lang="tr-TR" dirty="0"/>
              <a:t>Youtube Channel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Turkish</a:t>
            </a:r>
            <a:r>
              <a:rPr lang="tr-TR" dirty="0"/>
              <a:t> </a:t>
            </a:r>
            <a:r>
              <a:rPr lang="tr-TR" dirty="0" err="1"/>
              <a:t>Version</a:t>
            </a:r>
            <a:r>
              <a:rPr lang="tr-TR" dirty="0"/>
              <a:t> of </a:t>
            </a:r>
            <a:r>
              <a:rPr lang="tr-TR" dirty="0" err="1"/>
              <a:t>Lectures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1261FF-71D3-A6CA-B804-710AB516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https://www.youtube.com/@kemalbicakci</a:t>
            </a:r>
            <a:r>
              <a:rPr lang="tr-T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2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perating Systems: Three Easy Pieces eBook : Arpaci-Dusseau, Remzi,  Arpaci-Dusseau, Andrea: Amazon.in: Kindle Store">
            <a:extLst>
              <a:ext uri="{FF2B5EF4-FFF2-40B4-BE49-F238E27FC236}">
                <a16:creationId xmlns:a16="http://schemas.microsoft.com/office/drawing/2014/main" id="{818A33F4-17EB-CEC3-F50C-009E3CDBE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46" y="568354"/>
            <a:ext cx="3552964" cy="58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42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perating Systems: Three Easy Pieces eBook : Arpaci-Dusseau, Remzi,  Arpaci-Dusseau, Andrea: Amazon.in: Kindle Store">
            <a:extLst>
              <a:ext uri="{FF2B5EF4-FFF2-40B4-BE49-F238E27FC236}">
                <a16:creationId xmlns:a16="http://schemas.microsoft.com/office/drawing/2014/main" id="{818A33F4-17EB-CEC3-F50C-009E3CDBE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47" y="967852"/>
            <a:ext cx="3552964" cy="58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F35476D7-919D-BDDC-896A-E848B2C1E7AF}"/>
              </a:ext>
            </a:extLst>
          </p:cNvPr>
          <p:cNvCxnSpPr>
            <a:cxnSpLocks/>
          </p:cNvCxnSpPr>
          <p:nvPr/>
        </p:nvCxnSpPr>
        <p:spPr>
          <a:xfrm flipV="1">
            <a:off x="3614690" y="2252712"/>
            <a:ext cx="2938509" cy="603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A74B1A46-90F9-8A4C-BAB1-6E63D3E94445}"/>
              </a:ext>
            </a:extLst>
          </p:cNvPr>
          <p:cNvCxnSpPr>
            <a:cxnSpLocks/>
          </p:cNvCxnSpPr>
          <p:nvPr/>
        </p:nvCxnSpPr>
        <p:spPr>
          <a:xfrm>
            <a:off x="3809999" y="3117545"/>
            <a:ext cx="278610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FFF7FD14-C0AE-CD46-0D5A-0179662EC957}"/>
              </a:ext>
            </a:extLst>
          </p:cNvPr>
          <p:cNvCxnSpPr>
            <a:cxnSpLocks/>
          </p:cNvCxnSpPr>
          <p:nvPr/>
        </p:nvCxnSpPr>
        <p:spPr>
          <a:xfrm>
            <a:off x="3651265" y="3355392"/>
            <a:ext cx="2974760" cy="7509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1024CA2-ADF3-5908-5D50-204D7BC539A9}"/>
              </a:ext>
            </a:extLst>
          </p:cNvPr>
          <p:cNvSpPr txBox="1"/>
          <p:nvPr/>
        </p:nvSpPr>
        <p:spPr>
          <a:xfrm>
            <a:off x="6626025" y="2068046"/>
            <a:ext cx="212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/>
              <a:t>Virtualization</a:t>
            </a:r>
            <a:endParaRPr lang="en-US" sz="2800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4D399FCE-1F82-5E75-53C5-246E7771947A}"/>
              </a:ext>
            </a:extLst>
          </p:cNvPr>
          <p:cNvSpPr txBox="1"/>
          <p:nvPr/>
        </p:nvSpPr>
        <p:spPr>
          <a:xfrm>
            <a:off x="6626025" y="2855935"/>
            <a:ext cx="2103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/>
              <a:t>Concurrency</a:t>
            </a:r>
            <a:r>
              <a:rPr lang="tr-TR" sz="2800" dirty="0"/>
              <a:t> </a:t>
            </a:r>
            <a:endParaRPr lang="en-US" sz="2800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D91865F1-ACFA-4BDA-634A-90668764B44C}"/>
              </a:ext>
            </a:extLst>
          </p:cNvPr>
          <p:cNvSpPr txBox="1"/>
          <p:nvPr/>
        </p:nvSpPr>
        <p:spPr>
          <a:xfrm>
            <a:off x="6626025" y="3730843"/>
            <a:ext cx="1817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/>
              <a:t>Persistency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679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01C5FB0-D58B-232B-7056-2EDBE655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152"/>
            <a:ext cx="12192000" cy="47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4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476379-6818-A199-82B6-B777249F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Operating </a:t>
            </a:r>
            <a:r>
              <a:rPr lang="tr-TR" dirty="0" err="1"/>
              <a:t>Systems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13C173-3AD4-A8F7-5066-96228F1AC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happens</a:t>
            </a:r>
            <a:r>
              <a:rPr lang="tr-TR" dirty="0"/>
              <a:t> </a:t>
            </a:r>
            <a:r>
              <a:rPr lang="tr-TR" dirty="0" err="1"/>
              <a:t>once</a:t>
            </a:r>
            <a:r>
              <a:rPr lang="tr-TR" dirty="0"/>
              <a:t> a </a:t>
            </a:r>
            <a:r>
              <a:rPr lang="tr-TR" dirty="0" err="1"/>
              <a:t>computer</a:t>
            </a:r>
            <a:r>
              <a:rPr lang="tr-TR" dirty="0"/>
              <a:t> program </a:t>
            </a:r>
            <a:r>
              <a:rPr lang="tr-TR" dirty="0" err="1"/>
              <a:t>starts</a:t>
            </a:r>
            <a:r>
              <a:rPr lang="tr-TR" dirty="0"/>
              <a:t> </a:t>
            </a:r>
            <a:r>
              <a:rPr lang="tr-TR" dirty="0" err="1"/>
              <a:t>running</a:t>
            </a:r>
            <a:r>
              <a:rPr lang="tr-TR" dirty="0"/>
              <a:t>?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A </a:t>
            </a:r>
            <a:r>
              <a:rPr lang="tr-TR" dirty="0" err="1"/>
              <a:t>running</a:t>
            </a:r>
            <a:r>
              <a:rPr lang="tr-TR" dirty="0"/>
              <a:t> program </a:t>
            </a:r>
            <a:r>
              <a:rPr lang="tr-TR" dirty="0" err="1"/>
              <a:t>does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job</a:t>
            </a:r>
            <a:r>
              <a:rPr lang="tr-TR" dirty="0"/>
              <a:t>. </a:t>
            </a: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job</a:t>
            </a:r>
            <a:r>
              <a:rPr lang="tr-T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9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a happens when a program runs?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running program executes instructions.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processor</a:t>
            </a:r>
            <a:r>
              <a:rPr lang="en-US" altLang="ko-KR" b="1" dirty="0"/>
              <a:t> fetches </a:t>
            </a:r>
            <a:r>
              <a:rPr lang="en-US" altLang="ko-KR" dirty="0"/>
              <a:t>an instruction from memory.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/>
              <a:t>Decode</a:t>
            </a:r>
            <a:r>
              <a:rPr lang="en-US" altLang="ko-KR" dirty="0"/>
              <a:t>: Figure out which instruction this 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/>
              <a:t>Execute</a:t>
            </a:r>
            <a:r>
              <a:rPr lang="en-US" altLang="ko-KR" dirty="0"/>
              <a:t>: i.e., add two numbers, access memory, check a condition, jump to function, and so forth.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processor moves on to the </a:t>
            </a:r>
            <a:r>
              <a:rPr lang="en-US" altLang="ko-KR" b="1" dirty="0"/>
              <a:t>next instruction </a:t>
            </a:r>
            <a:r>
              <a:rPr lang="en-US" altLang="ko-KR" dirty="0"/>
              <a:t>and so on.</a:t>
            </a:r>
            <a:endParaRPr lang="tr-TR" altLang="ko-KR" dirty="0"/>
          </a:p>
          <a:p>
            <a:pPr marL="800100" lvl="1" indent="-342900">
              <a:buFont typeface="+mj-lt"/>
              <a:buAutoNum type="arabicPeriod"/>
            </a:pPr>
            <a:endParaRPr lang="tr-TR" altLang="ko-KR" dirty="0"/>
          </a:p>
          <a:p>
            <a:pPr marL="0" indent="0">
              <a:buNone/>
            </a:pPr>
            <a:r>
              <a:rPr lang="tr-TR" dirty="0" err="1"/>
              <a:t>Von</a:t>
            </a:r>
            <a:r>
              <a:rPr lang="tr-TR" dirty="0"/>
              <a:t> </a:t>
            </a:r>
            <a:r>
              <a:rPr lang="tr-TR" dirty="0" err="1"/>
              <a:t>Neuman</a:t>
            </a:r>
            <a:r>
              <a:rPr lang="tr-TR" dirty="0"/>
              <a:t> </a:t>
            </a:r>
            <a:r>
              <a:rPr lang="tr-TR" dirty="0" err="1"/>
              <a:t>architecture</a:t>
            </a:r>
            <a:r>
              <a:rPr lang="tr-TR" dirty="0"/>
              <a:t> (Data and Program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stored</a:t>
            </a:r>
            <a:r>
              <a:rPr lang="tr-TR" dirty="0"/>
              <a:t> on the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altLang="ko-KR" dirty="0"/>
          </a:p>
        </p:txBody>
      </p:sp>
    </p:spTree>
    <p:extLst>
      <p:ext uri="{BB962C8B-B14F-4D97-AF65-F5344CB8AC3E}">
        <p14:creationId xmlns:p14="http://schemas.microsoft.com/office/powerpoint/2010/main" val="69313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2435</Words>
  <Application>Microsoft Office PowerPoint</Application>
  <PresentationFormat>Geniş ekran</PresentationFormat>
  <Paragraphs>341</Paragraphs>
  <Slides>41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Calibri Light</vt:lpstr>
      <vt:lpstr>Courier New</vt:lpstr>
      <vt:lpstr>Wingdings</vt:lpstr>
      <vt:lpstr>Office Teması</vt:lpstr>
      <vt:lpstr>Computer Operating Systems BLG 312E</vt:lpstr>
      <vt:lpstr>Evaluation Criteria and Office Hours</vt:lpstr>
      <vt:lpstr>PowerPoint Sunusu</vt:lpstr>
      <vt:lpstr>PowerPoint Sunusu</vt:lpstr>
      <vt:lpstr>PowerPoint Sunusu</vt:lpstr>
      <vt:lpstr>PowerPoint Sunusu</vt:lpstr>
      <vt:lpstr>PowerPoint Sunusu</vt:lpstr>
      <vt:lpstr>Introduction to Operating Systems</vt:lpstr>
      <vt:lpstr>What a happens when a program runs?</vt:lpstr>
      <vt:lpstr>Batch Systems</vt:lpstr>
      <vt:lpstr>Operating System (OS)</vt:lpstr>
      <vt:lpstr>PowerPoint Sunusu</vt:lpstr>
      <vt:lpstr>Extended Machine</vt:lpstr>
      <vt:lpstr>Virtualization</vt:lpstr>
      <vt:lpstr>System call</vt:lpstr>
      <vt:lpstr>The OS is a resource manager.</vt:lpstr>
      <vt:lpstr>Virtualizing the CPU</vt:lpstr>
      <vt:lpstr>Virtualizing the CPU (Cont.)</vt:lpstr>
      <vt:lpstr>Virtualizing the CPU (Cont.)</vt:lpstr>
      <vt:lpstr>Virtualizing the CPU (Cont.)</vt:lpstr>
      <vt:lpstr>Mechanism and Policy</vt:lpstr>
      <vt:lpstr>Virtualizing Memory</vt:lpstr>
      <vt:lpstr>Virtualizing Memory (Cont.)</vt:lpstr>
      <vt:lpstr>Virtualizing Memory (Cont.)</vt:lpstr>
      <vt:lpstr>Virtualizing Memory (Cont.)</vt:lpstr>
      <vt:lpstr>Important Note:  To observe that the same address is used, the «address-space randomization» feature must be turned off.</vt:lpstr>
      <vt:lpstr>Virtualizing Memory (Cont.)</vt:lpstr>
      <vt:lpstr>Three Easy Pieces </vt:lpstr>
      <vt:lpstr>The problem of Concurrency</vt:lpstr>
      <vt:lpstr>Concurrency Example</vt:lpstr>
      <vt:lpstr>Concurrency Example (Cont.)</vt:lpstr>
      <vt:lpstr>Concurrency Example (Cont.)</vt:lpstr>
      <vt:lpstr>Why is this happening?</vt:lpstr>
      <vt:lpstr>Three Easy Pieces </vt:lpstr>
      <vt:lpstr>Persistence</vt:lpstr>
      <vt:lpstr>Persistence (Cont.)</vt:lpstr>
      <vt:lpstr>Persistence – Writing to Disk</vt:lpstr>
      <vt:lpstr>Design Goals</vt:lpstr>
      <vt:lpstr>Design Goals (Cont.)</vt:lpstr>
      <vt:lpstr>OS History </vt:lpstr>
      <vt:lpstr>Youtube Channel for Turkish Version of Lectures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İşletim Sistemleri</dc:title>
  <dc:creator>Kemal Bıçakcı</dc:creator>
  <cp:lastModifiedBy>Kemal Bıçakcı</cp:lastModifiedBy>
  <cp:revision>19</cp:revision>
  <dcterms:created xsi:type="dcterms:W3CDTF">2023-01-31T10:17:45Z</dcterms:created>
  <dcterms:modified xsi:type="dcterms:W3CDTF">2024-02-13T13:19:05Z</dcterms:modified>
</cp:coreProperties>
</file>