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256" r:id="rId2"/>
    <p:sldId id="296" r:id="rId3"/>
    <p:sldId id="297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322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317" r:id="rId21"/>
    <p:sldId id="273" r:id="rId22"/>
    <p:sldId id="274" r:id="rId23"/>
    <p:sldId id="276" r:id="rId24"/>
    <p:sldId id="275" r:id="rId25"/>
    <p:sldId id="277" r:id="rId26"/>
    <p:sldId id="279" r:id="rId27"/>
    <p:sldId id="278" r:id="rId28"/>
    <p:sldId id="318" r:id="rId29"/>
    <p:sldId id="280" r:id="rId30"/>
    <p:sldId id="319" r:id="rId31"/>
    <p:sldId id="298" r:id="rId32"/>
    <p:sldId id="299" r:id="rId33"/>
    <p:sldId id="323" r:id="rId34"/>
    <p:sldId id="300" r:id="rId35"/>
    <p:sldId id="301" r:id="rId36"/>
    <p:sldId id="302" r:id="rId37"/>
    <p:sldId id="303" r:id="rId38"/>
    <p:sldId id="304" r:id="rId39"/>
    <p:sldId id="305" r:id="rId40"/>
    <p:sldId id="306" r:id="rId41"/>
    <p:sldId id="307" r:id="rId42"/>
    <p:sldId id="308" r:id="rId43"/>
    <p:sldId id="309" r:id="rId44"/>
    <p:sldId id="272" r:id="rId45"/>
    <p:sldId id="310" r:id="rId46"/>
    <p:sldId id="311" r:id="rId47"/>
    <p:sldId id="312" r:id="rId48"/>
    <p:sldId id="313" r:id="rId49"/>
    <p:sldId id="314" r:id="rId50"/>
    <p:sldId id="315" r:id="rId51"/>
    <p:sldId id="316" r:id="rId52"/>
    <p:sldId id="281" r:id="rId53"/>
    <p:sldId id="324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mal Bıçakcı" initials="KB" lastIdx="1" clrIdx="0">
    <p:extLst>
      <p:ext uri="{19B8F6BF-5375-455C-9EA6-DF929625EA0E}">
        <p15:presenceInfo xmlns:p15="http://schemas.microsoft.com/office/powerpoint/2012/main" userId="90a857f5f4ff155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72" autoAdjust="0"/>
    <p:restoredTop sz="94632" autoAdjust="0"/>
  </p:normalViewPr>
  <p:slideViewPr>
    <p:cSldViewPr snapToGrid="0">
      <p:cViewPr varScale="1">
        <p:scale>
          <a:sx n="82" d="100"/>
          <a:sy n="82" d="100"/>
        </p:scale>
        <p:origin x="74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53685;&#54633;%20&#47928;&#49436;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&#53685;&#54633;%20&#47928;&#49436;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&#53685;&#54633;%20&#47928;&#49436;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&#53685;&#54633;%20&#47928;&#49436;1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&#53685;&#54633;%20&#47928;&#49436;1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&#53685;&#54633;%20&#47928;&#49436;1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&#53685;&#54633;%20&#47928;&#49436;1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&#53685;&#54633;%20&#47928;&#49436;1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&#53685;&#54633;%20&#47928;&#49436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8189453795722133"/>
          <c:y val="8.7434155114157308E-2"/>
          <c:w val="0.66108560564811081"/>
          <c:h val="0.79521067418487812"/>
        </c:manualLayout>
      </c:layout>
      <c:doughnutChart>
        <c:varyColors val="1"/>
        <c:ser>
          <c:idx val="1"/>
          <c:order val="0"/>
          <c:spPr>
            <a:noFill/>
            <a:ln>
              <a:noFill/>
            </a:ln>
          </c:spPr>
          <c:explosion val="3"/>
          <c:dLbls>
            <c:dLbl>
              <c:idx val="11"/>
              <c:tx>
                <c:rich>
                  <a:bodyPr/>
                  <a:lstStyle/>
                  <a:p>
                    <a:r>
                      <a:rPr lang="en-US" altLang="ko-KR"/>
                      <a:t> 0</a:t>
                    </a:r>
                    <a:endParaRPr lang="en-US" altLang="ko-KR" dirty="0"/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0840-4CA4-998C-3EBB869CE9A6}"/>
                </c:ext>
              </c:extLst>
            </c:dLbl>
            <c:spPr>
              <a:noFill/>
              <a:ln>
                <a:noFill/>
              </a:ln>
            </c:spPr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val>
            <c:numRef>
              <c:f>Sheet1!$B$1:$B$12</c:f>
              <c:numCache>
                <c:formatCode>General</c:formatCode>
                <c:ptCount val="12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840-4CA4-998C-3EBB869CE9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120"/>
        <c:holeSize val="50"/>
      </c:doughnutChart>
    </c:plotArea>
    <c:plotVisOnly val="1"/>
    <c:dispBlanksAs val="gap"/>
    <c:showDLblsOverMax val="0"/>
  </c:chart>
  <c:txPr>
    <a:bodyPr/>
    <a:lstStyle/>
    <a:p>
      <a:pPr>
        <a:defRPr sz="1200">
          <a:latin typeface="맑은 고딕" panose="020B0503020000020004" pitchFamily="50" charset="-127"/>
          <a:ea typeface="맑은 고딕" panose="020B0503020000020004" pitchFamily="50" charset="-127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8189453795722133"/>
          <c:y val="8.7434155114157308E-2"/>
          <c:w val="0.66108560564811081"/>
          <c:h val="0.79521067418487812"/>
        </c:manualLayout>
      </c:layout>
      <c:doughnutChart>
        <c:varyColors val="1"/>
        <c:ser>
          <c:idx val="1"/>
          <c:order val="0"/>
          <c:spPr>
            <a:noFill/>
            <a:ln>
              <a:noFill/>
            </a:ln>
          </c:spPr>
          <c:explosion val="3"/>
          <c:dLbls>
            <c:dLbl>
              <c:idx val="11"/>
              <c:tx>
                <c:rich>
                  <a:bodyPr/>
                  <a:lstStyle/>
                  <a:p>
                    <a:r>
                      <a:rPr lang="en-US" altLang="ko-KR"/>
                      <a:t> 0</a:t>
                    </a:r>
                    <a:endParaRPr lang="en-US" altLang="ko-KR" dirty="0"/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E586-490C-9DE5-6EBD749E2A82}"/>
                </c:ext>
              </c:extLst>
            </c:dLbl>
            <c:spPr>
              <a:noFill/>
              <a:ln>
                <a:noFill/>
              </a:ln>
            </c:spPr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val>
            <c:numRef>
              <c:f>Sheet1!$B$1:$B$12</c:f>
              <c:numCache>
                <c:formatCode>General</c:formatCode>
                <c:ptCount val="12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586-490C-9DE5-6EBD749E2A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120"/>
        <c:holeSize val="50"/>
      </c:doughnutChart>
    </c:plotArea>
    <c:plotVisOnly val="1"/>
    <c:dispBlanksAs val="gap"/>
    <c:showDLblsOverMax val="0"/>
  </c:chart>
  <c:txPr>
    <a:bodyPr/>
    <a:lstStyle/>
    <a:p>
      <a:pPr>
        <a:defRPr sz="1200">
          <a:latin typeface="맑은 고딕" panose="020B0503020000020004" pitchFamily="50" charset="-127"/>
          <a:ea typeface="맑은 고딕" panose="020B0503020000020004" pitchFamily="50" charset="-127"/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8189453795722133"/>
          <c:y val="8.7434155114157308E-2"/>
          <c:w val="0.66108560564811081"/>
          <c:h val="0.79521067418487812"/>
        </c:manualLayout>
      </c:layout>
      <c:doughnutChart>
        <c:varyColors val="1"/>
        <c:ser>
          <c:idx val="1"/>
          <c:order val="0"/>
          <c:spPr>
            <a:noFill/>
            <a:ln>
              <a:noFill/>
            </a:ln>
          </c:spPr>
          <c:explosion val="3"/>
          <c:dLbls>
            <c:dLbl>
              <c:idx val="11"/>
              <c:tx>
                <c:rich>
                  <a:bodyPr/>
                  <a:lstStyle/>
                  <a:p>
                    <a:r>
                      <a:rPr lang="en-US" altLang="ko-KR"/>
                      <a:t> 0</a:t>
                    </a:r>
                    <a:endParaRPr lang="en-US" altLang="ko-KR" dirty="0"/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0650-46A2-BA1E-779665DB3D59}"/>
                </c:ext>
              </c:extLst>
            </c:dLbl>
            <c:spPr>
              <a:noFill/>
              <a:ln>
                <a:noFill/>
              </a:ln>
            </c:spPr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val>
            <c:numRef>
              <c:f>Sheet1!$B$1:$B$12</c:f>
              <c:numCache>
                <c:formatCode>General</c:formatCode>
                <c:ptCount val="12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650-46A2-BA1E-779665DB3D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120"/>
        <c:holeSize val="50"/>
      </c:doughnutChart>
    </c:plotArea>
    <c:plotVisOnly val="1"/>
    <c:dispBlanksAs val="gap"/>
    <c:showDLblsOverMax val="0"/>
  </c:chart>
  <c:txPr>
    <a:bodyPr/>
    <a:lstStyle/>
    <a:p>
      <a:pPr>
        <a:defRPr sz="1200">
          <a:latin typeface="맑은 고딕" panose="020B0503020000020004" pitchFamily="50" charset="-127"/>
          <a:ea typeface="맑은 고딕" panose="020B0503020000020004" pitchFamily="50" charset="-127"/>
        </a:defRPr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0544722222222221E-2"/>
          <c:y val="1.0583333333333333E-2"/>
          <c:w val="0.97370902777777779"/>
          <c:h val="0.97370902777777779"/>
        </c:manualLayout>
      </c:layout>
      <c:doughnutChart>
        <c:varyColors val="1"/>
        <c:ser>
          <c:idx val="1"/>
          <c:order val="0"/>
          <c:spPr>
            <a:noFill/>
            <a:ln>
              <a:noFill/>
            </a:ln>
          </c:spPr>
          <c:explosion val="3"/>
          <c:dLbls>
            <c:dLbl>
              <c:idx val="11"/>
              <c:tx>
                <c:rich>
                  <a:bodyPr/>
                  <a:lstStyle/>
                  <a:p>
                    <a:r>
                      <a:rPr lang="en-US" altLang="ko-KR" sz="1100"/>
                      <a:t> 0</a:t>
                    </a:r>
                    <a:endParaRPr lang="en-US" altLang="ko-KR" dirty="0"/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1DC4-49AC-8F93-57E20EAA4FB5}"/>
                </c:ext>
              </c:extLst>
            </c:dLbl>
            <c:spPr>
              <a:noFill/>
              <a:ln>
                <a:noFill/>
              </a:ln>
            </c:spPr>
            <c:txPr>
              <a:bodyPr/>
              <a:lstStyle/>
              <a:p>
                <a:pPr>
                  <a:defRPr sz="1100"/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val>
            <c:numRef>
              <c:f>Sheet1!$B$1:$B$12</c:f>
              <c:numCache>
                <c:formatCode>General</c:formatCode>
                <c:ptCount val="12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DC4-49AC-8F93-57E20EAA4F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18"/>
        <c:holeSize val="50"/>
      </c:doughnutChart>
    </c:plotArea>
    <c:plotVisOnly val="1"/>
    <c:dispBlanksAs val="gap"/>
    <c:showDLblsOverMax val="0"/>
  </c:chart>
  <c:txPr>
    <a:bodyPr/>
    <a:lstStyle/>
    <a:p>
      <a:pPr>
        <a:defRPr sz="1200">
          <a:latin typeface="맑은 고딕" panose="020B0503020000020004" pitchFamily="50" charset="-127"/>
          <a:ea typeface="맑은 고딕" panose="020B0503020000020004" pitchFamily="50" charset="-127"/>
        </a:defRPr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0958333333333386E-3"/>
          <c:y val="0"/>
          <c:w val="0.99875000000000003"/>
          <c:h val="0.99875000000000003"/>
        </c:manualLayout>
      </c:layout>
      <c:doughnutChart>
        <c:varyColors val="1"/>
        <c:ser>
          <c:idx val="1"/>
          <c:order val="0"/>
          <c:spPr>
            <a:noFill/>
            <a:ln>
              <a:noFill/>
            </a:ln>
          </c:spPr>
          <c:explosion val="13"/>
          <c:dLbls>
            <c:dLbl>
              <c:idx val="0"/>
              <c:tx>
                <c:rich>
                  <a:bodyPr/>
                  <a:lstStyle/>
                  <a:p>
                    <a:r>
                      <a:rPr lang="en-US" altLang="ko-KR" sz="1100"/>
                      <a:t>13</a:t>
                    </a:r>
                    <a:endParaRPr lang="en-US" altLang="ko-KR"/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FAB7-4603-91B3-7C5999F09B73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 altLang="ko-KR" sz="1100"/>
                      <a:t>14</a:t>
                    </a:r>
                    <a:endParaRPr lang="en-US" altLang="ko-KR"/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FAB7-4603-91B3-7C5999F09B73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 altLang="ko-KR" sz="1100"/>
                      <a:t>15</a:t>
                    </a:r>
                    <a:endParaRPr lang="en-US" altLang="ko-KR"/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2-FAB7-4603-91B3-7C5999F09B73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 altLang="ko-KR" sz="1100"/>
                      <a:t>16</a:t>
                    </a:r>
                    <a:endParaRPr lang="en-US" altLang="ko-KR"/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3-FAB7-4603-91B3-7C5999F09B73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r>
                      <a:rPr lang="en-US" altLang="ko-KR" sz="1100"/>
                      <a:t>17</a:t>
                    </a:r>
                    <a:endParaRPr lang="en-US" altLang="ko-KR"/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4-FAB7-4603-91B3-7C5999F09B73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r>
                      <a:rPr lang="en-US" altLang="ko-KR" sz="1100"/>
                      <a:t>18</a:t>
                    </a:r>
                    <a:endParaRPr lang="en-US" altLang="ko-KR"/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5-FAB7-4603-91B3-7C5999F09B73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r>
                      <a:rPr lang="en-US" altLang="ko-KR" sz="1100"/>
                      <a:t>19</a:t>
                    </a:r>
                    <a:endParaRPr lang="en-US" altLang="ko-KR"/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6-FAB7-4603-91B3-7C5999F09B73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r>
                      <a:rPr lang="en-US" altLang="ko-KR" sz="1100"/>
                      <a:t>20</a:t>
                    </a:r>
                    <a:endParaRPr lang="en-US" altLang="ko-KR"/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7-FAB7-4603-91B3-7C5999F09B73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r>
                      <a:rPr lang="en-US" altLang="ko-KR" sz="1100" dirty="0"/>
                      <a:t>21</a:t>
                    </a:r>
                    <a:endParaRPr lang="en-US" altLang="ko-KR" dirty="0"/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8-FAB7-4603-91B3-7C5999F09B73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r>
                      <a:rPr lang="en-US" altLang="ko-KR" sz="1100" dirty="0"/>
                      <a:t>22</a:t>
                    </a:r>
                    <a:endParaRPr lang="en-US" altLang="ko-KR" dirty="0"/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9-FAB7-4603-91B3-7C5999F09B73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r>
                      <a:rPr lang="en-US" altLang="ko-KR" sz="1100" dirty="0"/>
                      <a:t>23</a:t>
                    </a:r>
                    <a:endParaRPr lang="en-US" altLang="ko-KR" dirty="0"/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A-FAB7-4603-91B3-7C5999F09B73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r>
                      <a:rPr lang="en-US" altLang="ko-KR" sz="1100" dirty="0"/>
                      <a:t> 12</a:t>
                    </a:r>
                    <a:endParaRPr lang="en-US" altLang="ko-KR" dirty="0"/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B-FAB7-4603-91B3-7C5999F09B73}"/>
                </c:ext>
              </c:extLst>
            </c:dLbl>
            <c:spPr>
              <a:noFill/>
              <a:ln>
                <a:noFill/>
              </a:ln>
            </c:spPr>
            <c:txPr>
              <a:bodyPr/>
              <a:lstStyle/>
              <a:p>
                <a:pPr>
                  <a:defRPr sz="1100"/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val>
            <c:numRef>
              <c:f>Sheet1!$B$1:$B$12</c:f>
              <c:numCache>
                <c:formatCode>General</c:formatCode>
                <c:ptCount val="12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FAB7-4603-91B3-7C5999F09B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19"/>
        <c:holeSize val="50"/>
      </c:doughnutChart>
    </c:plotArea>
    <c:plotVisOnly val="1"/>
    <c:dispBlanksAs val="gap"/>
    <c:showDLblsOverMax val="0"/>
  </c:chart>
  <c:txPr>
    <a:bodyPr/>
    <a:lstStyle/>
    <a:p>
      <a:pPr>
        <a:defRPr sz="1200">
          <a:latin typeface="맑은 고딕" panose="020B0503020000020004" pitchFamily="50" charset="-127"/>
          <a:ea typeface="맑은 고딕" panose="020B0503020000020004" pitchFamily="50" charset="-127"/>
        </a:defRPr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4753472222222222E-2"/>
          <c:y val="4.1418749999999997E-2"/>
          <c:w val="0.94713333333333338"/>
          <c:h val="0.94713333333333338"/>
        </c:manualLayout>
      </c:layout>
      <c:doughnutChart>
        <c:varyColors val="1"/>
        <c:ser>
          <c:idx val="1"/>
          <c:order val="0"/>
          <c:spPr>
            <a:noFill/>
            <a:ln>
              <a:noFill/>
            </a:ln>
          </c:spPr>
          <c:explosion val="40"/>
          <c:dLbls>
            <c:dLbl>
              <c:idx val="0"/>
              <c:tx>
                <c:rich>
                  <a:bodyPr/>
                  <a:lstStyle/>
                  <a:p>
                    <a:r>
                      <a:rPr lang="en-US" altLang="ko-KR" sz="1100"/>
                      <a:t>25</a:t>
                    </a:r>
                    <a:endParaRPr lang="en-US" altLang="ko-KR" dirty="0"/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986A-4098-8960-612AD3192B85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 altLang="ko-KR" sz="1100"/>
                      <a:t>26</a:t>
                    </a:r>
                    <a:endParaRPr lang="en-US" altLang="ko-KR" dirty="0"/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986A-4098-8960-612AD3192B85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 altLang="ko-KR" sz="1100"/>
                      <a:t>27</a:t>
                    </a:r>
                    <a:endParaRPr lang="en-US" altLang="ko-KR"/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2-986A-4098-8960-612AD3192B85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 altLang="ko-KR" sz="1100"/>
                      <a:t>28</a:t>
                    </a:r>
                    <a:endParaRPr lang="en-US" altLang="ko-KR"/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3-986A-4098-8960-612AD3192B85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r>
                      <a:rPr lang="en-US" altLang="ko-KR" sz="1100"/>
                      <a:t>29</a:t>
                    </a:r>
                    <a:endParaRPr lang="en-US" altLang="ko-KR"/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4-986A-4098-8960-612AD3192B85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r>
                      <a:rPr lang="en-US" altLang="ko-KR" sz="1100"/>
                      <a:t>30</a:t>
                    </a:r>
                    <a:endParaRPr lang="en-US" altLang="ko-KR"/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5-986A-4098-8960-612AD3192B85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r>
                      <a:rPr lang="en-US" altLang="ko-KR" sz="1100"/>
                      <a:t>31</a:t>
                    </a:r>
                    <a:endParaRPr lang="en-US" altLang="ko-KR"/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6-986A-4098-8960-612AD3192B85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r>
                      <a:rPr lang="en-US" altLang="ko-KR" sz="1100"/>
                      <a:t>32</a:t>
                    </a:r>
                    <a:endParaRPr lang="en-US" altLang="ko-KR"/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7-986A-4098-8960-612AD3192B85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r>
                      <a:rPr lang="en-US" altLang="ko-KR" sz="1100"/>
                      <a:t>33</a:t>
                    </a:r>
                    <a:endParaRPr lang="en-US" altLang="ko-KR"/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8-986A-4098-8960-612AD3192B85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r>
                      <a:rPr lang="en-US" altLang="ko-KR" sz="1100"/>
                      <a:t>34</a:t>
                    </a:r>
                    <a:endParaRPr lang="en-US" altLang="ko-KR"/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9-986A-4098-8960-612AD3192B85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r>
                      <a:rPr lang="en-US" altLang="ko-KR" sz="1100"/>
                      <a:t>35</a:t>
                    </a:r>
                    <a:endParaRPr lang="en-US" altLang="ko-KR"/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A-986A-4098-8960-612AD3192B85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r>
                      <a:rPr lang="en-US" altLang="ko-KR" sz="1100" dirty="0"/>
                      <a:t> 24</a:t>
                    </a:r>
                    <a:endParaRPr lang="en-US" altLang="ko-KR" dirty="0"/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B-986A-4098-8960-612AD3192B85}"/>
                </c:ext>
              </c:extLst>
            </c:dLbl>
            <c:spPr>
              <a:noFill/>
              <a:ln>
                <a:noFill/>
              </a:ln>
            </c:spPr>
            <c:txPr>
              <a:bodyPr/>
              <a:lstStyle/>
              <a:p>
                <a:pPr>
                  <a:defRPr sz="1100"/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val>
            <c:numRef>
              <c:f>Sheet1!$B$1:$B$12</c:f>
              <c:numCache>
                <c:formatCode>General</c:formatCode>
                <c:ptCount val="12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986A-4098-8960-612AD3192B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20"/>
        <c:holeSize val="50"/>
      </c:doughnutChart>
    </c:plotArea>
    <c:plotVisOnly val="1"/>
    <c:dispBlanksAs val="gap"/>
    <c:showDLblsOverMax val="0"/>
  </c:chart>
  <c:txPr>
    <a:bodyPr/>
    <a:lstStyle/>
    <a:p>
      <a:pPr>
        <a:defRPr sz="1200">
          <a:latin typeface="맑은 고딕" panose="020B0503020000020004" pitchFamily="50" charset="-127"/>
          <a:ea typeface="맑은 고딕" panose="020B0503020000020004" pitchFamily="50" charset="-127"/>
        </a:defRPr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0544722222222221E-2"/>
          <c:y val="1.0583333333333333E-2"/>
          <c:w val="0.97370902777777779"/>
          <c:h val="0.97370902777777779"/>
        </c:manualLayout>
      </c:layout>
      <c:doughnutChart>
        <c:varyColors val="1"/>
        <c:ser>
          <c:idx val="1"/>
          <c:order val="0"/>
          <c:spPr>
            <a:noFill/>
            <a:ln>
              <a:noFill/>
            </a:ln>
          </c:spPr>
          <c:explosion val="3"/>
          <c:dLbls>
            <c:dLbl>
              <c:idx val="11"/>
              <c:tx>
                <c:rich>
                  <a:bodyPr/>
                  <a:lstStyle/>
                  <a:p>
                    <a:r>
                      <a:rPr lang="en-US" altLang="ko-KR" sz="1100"/>
                      <a:t> 0</a:t>
                    </a:r>
                    <a:endParaRPr lang="en-US" altLang="ko-KR" dirty="0"/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7F2E-4A64-82C4-2241952CD40E}"/>
                </c:ext>
              </c:extLst>
            </c:dLbl>
            <c:spPr>
              <a:noFill/>
              <a:ln>
                <a:noFill/>
              </a:ln>
            </c:spPr>
            <c:txPr>
              <a:bodyPr/>
              <a:lstStyle/>
              <a:p>
                <a:pPr>
                  <a:defRPr sz="1100"/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val>
            <c:numRef>
              <c:f>Sheet1!$B$1:$B$12</c:f>
              <c:numCache>
                <c:formatCode>General</c:formatCode>
                <c:ptCount val="12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F2E-4A64-82C4-2241952CD4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110"/>
        <c:holeSize val="50"/>
      </c:doughnutChart>
    </c:plotArea>
    <c:plotVisOnly val="1"/>
    <c:dispBlanksAs val="gap"/>
    <c:showDLblsOverMax val="0"/>
  </c:chart>
  <c:txPr>
    <a:bodyPr/>
    <a:lstStyle/>
    <a:p>
      <a:pPr>
        <a:defRPr sz="1200">
          <a:latin typeface="맑은 고딕" panose="020B0503020000020004" pitchFamily="50" charset="-127"/>
          <a:ea typeface="맑은 고딕" panose="020B0503020000020004" pitchFamily="50" charset="-127"/>
        </a:defRPr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0958333333333386E-3"/>
          <c:y val="0"/>
          <c:w val="0.99875000000000003"/>
          <c:h val="0.99875000000000003"/>
        </c:manualLayout>
      </c:layout>
      <c:doughnutChart>
        <c:varyColors val="1"/>
        <c:ser>
          <c:idx val="1"/>
          <c:order val="0"/>
          <c:spPr>
            <a:noFill/>
            <a:ln>
              <a:noFill/>
            </a:ln>
          </c:spPr>
          <c:explosion val="3"/>
          <c:dLbls>
            <c:dLbl>
              <c:idx val="0"/>
              <c:tx>
                <c:rich>
                  <a:bodyPr/>
                  <a:lstStyle/>
                  <a:p>
                    <a:r>
                      <a:rPr lang="en-US" altLang="ko-KR" sz="1100"/>
                      <a:t>13</a:t>
                    </a:r>
                    <a:endParaRPr lang="en-US" altLang="ko-KR"/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69CE-4DA4-AACE-1C1BFACF7B85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 altLang="ko-KR" sz="1100"/>
                      <a:t>14</a:t>
                    </a:r>
                    <a:endParaRPr lang="en-US" altLang="ko-KR"/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69CE-4DA4-AACE-1C1BFACF7B85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 altLang="ko-KR" sz="1100"/>
                      <a:t>15</a:t>
                    </a:r>
                    <a:endParaRPr lang="en-US" altLang="ko-KR"/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2-69CE-4DA4-AACE-1C1BFACF7B85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 altLang="ko-KR" sz="1100"/>
                      <a:t>16</a:t>
                    </a:r>
                    <a:endParaRPr lang="en-US" altLang="ko-KR"/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3-69CE-4DA4-AACE-1C1BFACF7B85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r>
                      <a:rPr lang="en-US" altLang="ko-KR" sz="1100"/>
                      <a:t>17</a:t>
                    </a:r>
                    <a:endParaRPr lang="en-US" altLang="ko-KR"/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4-69CE-4DA4-AACE-1C1BFACF7B85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r>
                      <a:rPr lang="en-US" altLang="ko-KR" sz="1100"/>
                      <a:t>18</a:t>
                    </a:r>
                    <a:endParaRPr lang="en-US" altLang="ko-KR"/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5-69CE-4DA4-AACE-1C1BFACF7B85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r>
                      <a:rPr lang="en-US" altLang="ko-KR" sz="1100"/>
                      <a:t>19</a:t>
                    </a:r>
                    <a:endParaRPr lang="en-US" altLang="ko-KR"/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6-69CE-4DA4-AACE-1C1BFACF7B85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r>
                      <a:rPr lang="en-US" altLang="ko-KR" sz="1100"/>
                      <a:t>20</a:t>
                    </a:r>
                    <a:endParaRPr lang="en-US" altLang="ko-KR"/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7-69CE-4DA4-AACE-1C1BFACF7B85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r>
                      <a:rPr lang="en-US" altLang="ko-KR" sz="1100" dirty="0"/>
                      <a:t>21</a:t>
                    </a:r>
                    <a:endParaRPr lang="en-US" altLang="ko-KR" dirty="0"/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8-69CE-4DA4-AACE-1C1BFACF7B85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r>
                      <a:rPr lang="en-US" altLang="ko-KR" sz="1100" dirty="0"/>
                      <a:t>22</a:t>
                    </a:r>
                    <a:endParaRPr lang="en-US" altLang="ko-KR" dirty="0"/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9-69CE-4DA4-AACE-1C1BFACF7B85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r>
                      <a:rPr lang="en-US" altLang="ko-KR" sz="1100" dirty="0"/>
                      <a:t>23</a:t>
                    </a:r>
                    <a:endParaRPr lang="en-US" altLang="ko-KR" dirty="0"/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A-69CE-4DA4-AACE-1C1BFACF7B85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r>
                      <a:rPr lang="en-US" altLang="ko-KR" sz="1100" dirty="0"/>
                      <a:t> 12</a:t>
                    </a:r>
                    <a:endParaRPr lang="en-US" altLang="ko-KR" dirty="0"/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B-69CE-4DA4-AACE-1C1BFACF7B85}"/>
                </c:ext>
              </c:extLst>
            </c:dLbl>
            <c:spPr>
              <a:noFill/>
              <a:ln>
                <a:noFill/>
              </a:ln>
            </c:spPr>
            <c:txPr>
              <a:bodyPr/>
              <a:lstStyle/>
              <a:p>
                <a:pPr>
                  <a:defRPr sz="1100"/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val>
            <c:numRef>
              <c:f>Sheet1!$B$1:$B$12</c:f>
              <c:numCache>
                <c:formatCode>General</c:formatCode>
                <c:ptCount val="12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69CE-4DA4-AACE-1C1BFACF7B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115"/>
        <c:holeSize val="50"/>
      </c:doughnutChart>
    </c:plotArea>
    <c:plotVisOnly val="1"/>
    <c:dispBlanksAs val="gap"/>
    <c:showDLblsOverMax val="0"/>
  </c:chart>
  <c:txPr>
    <a:bodyPr/>
    <a:lstStyle/>
    <a:p>
      <a:pPr>
        <a:defRPr sz="1200">
          <a:latin typeface="맑은 고딕" panose="020B0503020000020004" pitchFamily="50" charset="-127"/>
          <a:ea typeface="맑은 고딕" panose="020B0503020000020004" pitchFamily="50" charset="-127"/>
        </a:defRPr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4753472222222222E-2"/>
          <c:y val="4.1418749999999997E-2"/>
          <c:w val="0.94713333333333338"/>
          <c:h val="0.94713333333333338"/>
        </c:manualLayout>
      </c:layout>
      <c:doughnutChart>
        <c:varyColors val="1"/>
        <c:ser>
          <c:idx val="1"/>
          <c:order val="0"/>
          <c:spPr>
            <a:noFill/>
            <a:ln>
              <a:noFill/>
            </a:ln>
          </c:spPr>
          <c:explosion val="40"/>
          <c:dLbls>
            <c:dLbl>
              <c:idx val="0"/>
              <c:tx>
                <c:rich>
                  <a:bodyPr/>
                  <a:lstStyle/>
                  <a:p>
                    <a:r>
                      <a:rPr lang="en-US" altLang="ko-KR" sz="1100"/>
                      <a:t>25</a:t>
                    </a:r>
                    <a:endParaRPr lang="en-US" altLang="ko-KR" dirty="0"/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054F-4CC3-903A-A395F5B00119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 altLang="ko-KR" sz="1100"/>
                      <a:t>26</a:t>
                    </a:r>
                    <a:endParaRPr lang="en-US" altLang="ko-KR" dirty="0"/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054F-4CC3-903A-A395F5B00119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 altLang="ko-KR" sz="1100"/>
                      <a:t>27</a:t>
                    </a:r>
                    <a:endParaRPr lang="en-US" altLang="ko-KR"/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2-054F-4CC3-903A-A395F5B00119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 altLang="ko-KR" sz="1100"/>
                      <a:t>28</a:t>
                    </a:r>
                    <a:endParaRPr lang="en-US" altLang="ko-KR"/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3-054F-4CC3-903A-A395F5B00119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r>
                      <a:rPr lang="en-US" altLang="ko-KR" sz="1100"/>
                      <a:t>29</a:t>
                    </a:r>
                    <a:endParaRPr lang="en-US" altLang="ko-KR"/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4-054F-4CC3-903A-A395F5B00119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r>
                      <a:rPr lang="en-US" altLang="ko-KR" sz="1100"/>
                      <a:t>30</a:t>
                    </a:r>
                    <a:endParaRPr lang="en-US" altLang="ko-KR"/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5-054F-4CC3-903A-A395F5B00119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r>
                      <a:rPr lang="en-US" altLang="ko-KR" sz="1100"/>
                      <a:t>31</a:t>
                    </a:r>
                    <a:endParaRPr lang="en-US" altLang="ko-KR"/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6-054F-4CC3-903A-A395F5B00119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r>
                      <a:rPr lang="en-US" altLang="ko-KR" sz="1100"/>
                      <a:t>32</a:t>
                    </a:r>
                    <a:endParaRPr lang="en-US" altLang="ko-KR"/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7-054F-4CC3-903A-A395F5B00119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r>
                      <a:rPr lang="en-US" altLang="ko-KR" sz="1100"/>
                      <a:t>33</a:t>
                    </a:r>
                    <a:endParaRPr lang="en-US" altLang="ko-KR"/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8-054F-4CC3-903A-A395F5B00119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r>
                      <a:rPr lang="en-US" altLang="ko-KR" sz="1100"/>
                      <a:t>34</a:t>
                    </a:r>
                    <a:endParaRPr lang="en-US" altLang="ko-KR"/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9-054F-4CC3-903A-A395F5B00119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r>
                      <a:rPr lang="en-US" altLang="ko-KR" sz="1100"/>
                      <a:t>35</a:t>
                    </a:r>
                    <a:endParaRPr lang="en-US" altLang="ko-KR"/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A-054F-4CC3-903A-A395F5B00119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r>
                      <a:rPr lang="en-US" altLang="ko-KR" sz="1100" dirty="0"/>
                      <a:t> 24</a:t>
                    </a:r>
                    <a:endParaRPr lang="en-US" altLang="ko-KR" dirty="0"/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B-054F-4CC3-903A-A395F5B00119}"/>
                </c:ext>
              </c:extLst>
            </c:dLbl>
            <c:spPr>
              <a:noFill/>
              <a:ln>
                <a:noFill/>
              </a:ln>
            </c:spPr>
            <c:txPr>
              <a:bodyPr/>
              <a:lstStyle/>
              <a:p>
                <a:pPr>
                  <a:defRPr sz="1100"/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val>
            <c:numRef>
              <c:f>Sheet1!$B$1:$B$12</c:f>
              <c:numCache>
                <c:formatCode>General</c:formatCode>
                <c:ptCount val="12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054F-4CC3-903A-A395F5B001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120"/>
        <c:holeSize val="50"/>
      </c:doughnutChart>
    </c:plotArea>
    <c:plotVisOnly val="1"/>
    <c:dispBlanksAs val="gap"/>
    <c:showDLblsOverMax val="0"/>
  </c:chart>
  <c:txPr>
    <a:bodyPr/>
    <a:lstStyle/>
    <a:p>
      <a:pPr>
        <a:defRPr sz="1200">
          <a:latin typeface="맑은 고딕" panose="020B0503020000020004" pitchFamily="50" charset="-127"/>
          <a:ea typeface="맑은 고딕" panose="020B0503020000020004" pitchFamily="50" charset="-127"/>
        </a:defRPr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7E84D2-794C-4F4F-A24A-B231A1C51A27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5F1FE2-5CC9-4A20-B8A7-8FEEFDDD5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485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1026">
            <a:extLst>
              <a:ext uri="{FF2B5EF4-FFF2-40B4-BE49-F238E27FC236}">
                <a16:creationId xmlns:a16="http://schemas.microsoft.com/office/drawing/2014/main" id="{BE4B5B91-B747-AA2D-9011-DB5BA86D0B9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63491" name="Rectangle 1027">
            <a:extLst>
              <a:ext uri="{FF2B5EF4-FFF2-40B4-BE49-F238E27FC236}">
                <a16:creationId xmlns:a16="http://schemas.microsoft.com/office/drawing/2014/main" id="{93E67DB1-B00F-E344-46EE-9467F009CD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C8B3651-A848-9355-7950-F8002BD790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385FFB31-E2FE-AD0D-90A5-7E6835CD08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320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E90C8E2-1A37-C330-09F2-33680FC57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CFF8FE29-0F16-2031-B6A8-BBF8EA3BA8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1B2E451-AE29-2F30-7EAB-CEC00FC4FD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A052935-743D-3559-05A7-2A81B3791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Youjip Won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C4ED3D9-CF77-4356-0A96-ED9A73BE4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D7CA0EF-A0E6-4718-ACA4-BFD7EE826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363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6190E1ED-FA83-1009-A5B3-C833A4AB38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9C2E5027-A589-C039-389E-E7ABBD02A7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D49614C-DECF-867C-E9C6-A9238B0A51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5F9DC4B-02B3-F072-7AD4-FA9F1EB54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Youjip Won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0A8ADF3-99F2-2257-B8AE-CCF89C11E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D7CA0EF-A0E6-4718-ACA4-BFD7EE826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90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285751" y="4429125"/>
            <a:ext cx="11715749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189326" y="2906713"/>
            <a:ext cx="10763325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6500813"/>
            <a:ext cx="12192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285751" y="6559551"/>
            <a:ext cx="1714500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D44D1C85-2E80-4868-B101-975080F927DA}" type="datetime1">
              <a:rPr lang="ko-KR" altLang="en-US" smtClean="0">
                <a:solidFill>
                  <a:srgbClr val="1F497D">
                    <a:lumMod val="50000"/>
                  </a:srgbClr>
                </a:solidFill>
              </a:rPr>
              <a:t>2023-05-02</a:t>
            </a:fld>
            <a:endParaRPr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10619912" y="6592714"/>
            <a:ext cx="1428749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4044951" y="6582996"/>
            <a:ext cx="4051300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Youjip Won</a:t>
            </a: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8054827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A66D751-CCD1-FF1C-84B6-F43736EBF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3AC6AE5-F786-9DA4-9E9F-D3C34AEFE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874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D8DB9DF-9E91-209A-A0E0-D76F37200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D398D3F6-FE50-04B4-A25C-4E9FA19C89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</p:spTree>
    <p:extLst>
      <p:ext uri="{BB962C8B-B14F-4D97-AF65-F5344CB8AC3E}">
        <p14:creationId xmlns:p14="http://schemas.microsoft.com/office/powerpoint/2010/main" val="3908138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C60E3C9-D821-F6AD-C3FE-D73D39533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178937D-58F9-AA64-29DD-6A7590D1D1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A9B3F1E6-2346-A7EC-856C-E5C61D2CA6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070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5F0028B-A650-255A-0154-FE0022DB9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667FF171-922A-3F28-A0F6-CA5C42C79F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40C0C901-7CB8-46E6-76DE-19C07F5579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17F93321-1F81-CCA8-080B-31EBECD65F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87406EF4-CC91-21A3-A9E2-F458460A71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531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3FCDB0C-98D4-0E57-97D4-1272D0A5D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901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B346DEC9-EB21-A9CA-D362-306A5FC7ED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A6FF7311-A2BC-E80C-A106-AD30FFEA0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Youjip Won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113903D2-A06D-5459-EF4E-7CAA95A86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D7CA0EF-A0E6-4718-ACA4-BFD7EE826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233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C7FF9E-8039-B9CC-972D-3D8916763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1192D05-98B5-94F9-AA02-11E5DDCA4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E974DE82-2E8C-6CED-6E4B-6CAC5FBA12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8811BA5F-97A9-F064-DE5D-29A812381A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7649EA1F-20B2-F3E4-92E7-8A16302F4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Youjip Won</a:t>
            </a:r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7F4F06FF-E68B-D7FC-2725-5659BA876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D7CA0EF-A0E6-4718-ACA4-BFD7EE826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259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62031B7-EB02-FA0D-3F58-0BF49A524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C20FBE83-2D31-A623-74B6-28428B4BE2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3BD05D0E-E633-A765-F538-7C09C928E4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2DFC0466-3E95-3CE8-0299-21F2DA958B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D5908438-A403-6069-F448-2B6DF3B3F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Youjip Won</a:t>
            </a:r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86DAC56B-B85C-0309-A2F0-1499F751B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D7CA0EF-A0E6-4718-ACA4-BFD7EE826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359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A068095C-BE85-1884-BF70-6EB930E6E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03AFC42-0AE0-2FC4-1933-58BFCF3DFE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580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7" Type="http://schemas.openxmlformats.org/officeDocument/2006/relationships/chart" Target="../charts/chart9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8.xml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C26E943-3C27-A2D7-79FF-022BA93F39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86074" y="204876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tr-TR" dirty="0" err="1"/>
              <a:t>Computer</a:t>
            </a:r>
            <a:r>
              <a:rPr lang="tr-TR" dirty="0"/>
              <a:t> Operating </a:t>
            </a:r>
            <a:r>
              <a:rPr lang="tr-TR" dirty="0" err="1"/>
              <a:t>Systems</a:t>
            </a:r>
            <a:br>
              <a:rPr lang="tr-TR" dirty="0"/>
            </a:br>
            <a:r>
              <a:rPr lang="tr-TR" dirty="0"/>
              <a:t>BLG 312E</a:t>
            </a:r>
            <a:br>
              <a:rPr lang="tr-TR" dirty="0"/>
            </a:br>
            <a:br>
              <a:rPr lang="tr-TR" dirty="0"/>
            </a:br>
            <a:r>
              <a:rPr lang="tr-TR" sz="4400" dirty="0">
                <a:solidFill>
                  <a:srgbClr val="FF0000"/>
                </a:solidFill>
              </a:rPr>
              <a:t>Week-11</a:t>
            </a:r>
            <a:br>
              <a:rPr lang="en-US" dirty="0"/>
            </a:br>
            <a:endParaRPr lang="en-US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A68DE69E-254F-D63C-DADE-3991D2C81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86074" y="4538708"/>
            <a:ext cx="9144000" cy="1655762"/>
          </a:xfrm>
        </p:spPr>
        <p:txBody>
          <a:bodyPr/>
          <a:lstStyle/>
          <a:p>
            <a:r>
              <a:rPr lang="tr-TR" dirty="0"/>
              <a:t>Prof. Dr. Kemal Bıçakcı</a:t>
            </a:r>
          </a:p>
        </p:txBody>
      </p:sp>
      <p:pic>
        <p:nvPicPr>
          <p:cNvPr id="4" name="Picture 2" descr="Operating Systems: Three Easy Pieces eBook : Arpaci-Dusseau, Remzi,  Arpaci-Dusseau, Andrea: Amazon.in: Kindle Store">
            <a:extLst>
              <a:ext uri="{FF2B5EF4-FFF2-40B4-BE49-F238E27FC236}">
                <a16:creationId xmlns:a16="http://schemas.microsoft.com/office/drawing/2014/main" id="{BCC48AB5-D1FD-00DC-212A-8081E04A22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380" y="2488058"/>
            <a:ext cx="2485388" cy="410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4688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38313" y="1402584"/>
            <a:ext cx="8786812" cy="4205114"/>
          </a:xfrm>
        </p:spPr>
        <p:txBody>
          <a:bodyPr/>
          <a:lstStyle/>
          <a:p>
            <a:r>
              <a:rPr lang="en-US" altLang="ko-KR" dirty="0"/>
              <a:t>Operating system waits until the device is ready by </a:t>
            </a:r>
            <a:r>
              <a:rPr lang="en-US" altLang="ko-KR" b="1" dirty="0"/>
              <a:t>repeatedly</a:t>
            </a:r>
            <a:r>
              <a:rPr lang="en-US" altLang="ko-KR" dirty="0"/>
              <a:t> reading the status register.</a:t>
            </a:r>
          </a:p>
          <a:p>
            <a:pPr lvl="1"/>
            <a:r>
              <a:rPr lang="en-US" altLang="ko-KR" dirty="0"/>
              <a:t>Positive aspect</a:t>
            </a:r>
            <a:r>
              <a:rPr lang="tr-TR" altLang="ko-KR" dirty="0"/>
              <a:t>: </a:t>
            </a:r>
            <a:r>
              <a:rPr lang="en-US" altLang="ko-KR" dirty="0"/>
              <a:t>simple and working. </a:t>
            </a:r>
          </a:p>
          <a:p>
            <a:pPr lvl="1"/>
            <a:r>
              <a:rPr lang="en-US" altLang="ko-KR" b="1" dirty="0"/>
              <a:t>However,</a:t>
            </a:r>
            <a:r>
              <a:rPr lang="en-US" altLang="ko-KR" dirty="0"/>
              <a:t> </a:t>
            </a:r>
            <a:r>
              <a:rPr lang="en-US" altLang="ko-KR" b="1" dirty="0"/>
              <a:t>it wastes CPU time just waiting for the device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Switching to another ready process is better.</a:t>
            </a:r>
          </a:p>
          <a:p>
            <a:endParaRPr lang="en-US" altLang="ko-KR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020784"/>
              </p:ext>
            </p:extLst>
          </p:nvPr>
        </p:nvGraphicFramePr>
        <p:xfrm>
          <a:off x="3143672" y="490064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.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339870" y="4900641"/>
            <a:ext cx="731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CPU</a:t>
            </a:r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39870" y="5736162"/>
            <a:ext cx="731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Disk</a:t>
            </a:r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19736" y="6327778"/>
            <a:ext cx="4896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Diagram of CPU utilization by polling</a:t>
            </a:r>
            <a:endParaRPr lang="ko-KR" altLang="en-US" sz="16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6925085"/>
              </p:ext>
            </p:extLst>
          </p:nvPr>
        </p:nvGraphicFramePr>
        <p:xfrm>
          <a:off x="5184576" y="5664153"/>
          <a:ext cx="2032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1991544" y="4003778"/>
            <a:ext cx="8208912" cy="232400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115523" y="4201446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task 1</a:t>
            </a:r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7379701"/>
              </p:ext>
            </p:extLst>
          </p:nvPr>
        </p:nvGraphicFramePr>
        <p:xfrm>
          <a:off x="7686774" y="4167538"/>
          <a:ext cx="406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9336360" y="4201446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polling</a:t>
            </a:r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347348"/>
              </p:ext>
            </p:extLst>
          </p:nvPr>
        </p:nvGraphicFramePr>
        <p:xfrm>
          <a:off x="8907611" y="4167538"/>
          <a:ext cx="406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7" name="직선 연결선 16"/>
          <p:cNvCxnSpPr/>
          <p:nvPr/>
        </p:nvCxnSpPr>
        <p:spPr>
          <a:xfrm>
            <a:off x="5190059" y="4443111"/>
            <a:ext cx="0" cy="416529"/>
          </a:xfrm>
          <a:prstGeom prst="line">
            <a:avLst/>
          </a:prstGeom>
          <a:ln w="19050">
            <a:solidFill>
              <a:srgbClr val="FF0000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7210028" y="4445208"/>
            <a:ext cx="0" cy="416529"/>
          </a:xfrm>
          <a:prstGeom prst="line">
            <a:avLst/>
          </a:prstGeom>
          <a:ln w="19050">
            <a:solidFill>
              <a:srgbClr val="FF0000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5199760" y="4401471"/>
            <a:ext cx="1995411" cy="0"/>
          </a:xfrm>
          <a:prstGeom prst="line">
            <a:avLst/>
          </a:prstGeom>
          <a:ln w="19050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722730" y="4079978"/>
            <a:ext cx="1122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“waiting IO” 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67390801-1C34-FEE6-28D0-9ACA272B5EBF}"/>
              </a:ext>
            </a:extLst>
          </p:cNvPr>
          <p:cNvSpPr txBox="1">
            <a:spLocks/>
          </p:cNvSpPr>
          <p:nvPr/>
        </p:nvSpPr>
        <p:spPr>
          <a:xfrm>
            <a:off x="641479" y="151279"/>
            <a:ext cx="109090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altLang="ko-KR" dirty="0" err="1"/>
              <a:t>Polling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2038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ko-KR" dirty="0"/>
              <a:t>I</a:t>
            </a:r>
            <a:r>
              <a:rPr lang="en-US" altLang="ko-KR" dirty="0" err="1"/>
              <a:t>nterrupts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38313" y="1486561"/>
            <a:ext cx="8786812" cy="4205114"/>
          </a:xfrm>
        </p:spPr>
        <p:txBody>
          <a:bodyPr/>
          <a:lstStyle/>
          <a:p>
            <a:r>
              <a:rPr lang="en-US" altLang="ko-KR" b="1" dirty="0"/>
              <a:t>Put the I/O request process to sleep </a:t>
            </a:r>
            <a:r>
              <a:rPr lang="en-US" altLang="ko-KR" dirty="0"/>
              <a:t>and context switch to another.</a:t>
            </a:r>
          </a:p>
          <a:p>
            <a:r>
              <a:rPr lang="en-US" altLang="ko-KR" dirty="0"/>
              <a:t>When the device is finished, wake the process waiting for the I/O by </a:t>
            </a:r>
            <a:r>
              <a:rPr lang="en-US" altLang="ko-KR" b="1" dirty="0"/>
              <a:t>interrupt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Positive aspect</a:t>
            </a:r>
            <a:r>
              <a:rPr lang="tr-TR" altLang="ko-KR" dirty="0"/>
              <a:t>: </a:t>
            </a:r>
            <a:r>
              <a:rPr lang="en-US" altLang="ko-KR" dirty="0"/>
              <a:t>allow </a:t>
            </a:r>
            <a:r>
              <a:rPr lang="en-US" altLang="ko-KR" b="1" dirty="0"/>
              <a:t>CPU and the disk properly utilized.</a:t>
            </a:r>
          </a:p>
          <a:p>
            <a:endParaRPr lang="en-US" altLang="ko-KR" sz="1800" b="1" dirty="0"/>
          </a:p>
          <a:p>
            <a:endParaRPr lang="en-US" altLang="ko-KR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8115327"/>
              </p:ext>
            </p:extLst>
          </p:nvPr>
        </p:nvGraphicFramePr>
        <p:xfrm>
          <a:off x="3143672" y="4735826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339870" y="4735827"/>
            <a:ext cx="731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CPU</a:t>
            </a:r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39870" y="5515374"/>
            <a:ext cx="731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Disk</a:t>
            </a:r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91744" y="6123723"/>
            <a:ext cx="4896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Diagram of CPU utilization by interrupt </a:t>
            </a:r>
            <a:endParaRPr lang="ko-KR" altLang="en-US" sz="16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458980"/>
              </p:ext>
            </p:extLst>
          </p:nvPr>
        </p:nvGraphicFramePr>
        <p:xfrm>
          <a:off x="5184576" y="5464851"/>
          <a:ext cx="2032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1991544" y="3747459"/>
            <a:ext cx="8208912" cy="2376264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112224" y="3945574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task 1</a:t>
            </a:r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754572"/>
              </p:ext>
            </p:extLst>
          </p:nvPr>
        </p:nvGraphicFramePr>
        <p:xfrm>
          <a:off x="7683475" y="3911666"/>
          <a:ext cx="406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9408368" y="3945574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task 2</a:t>
            </a:r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454485"/>
              </p:ext>
            </p:extLst>
          </p:nvPr>
        </p:nvGraphicFramePr>
        <p:xfrm>
          <a:off x="8979619" y="3911666"/>
          <a:ext cx="406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6502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3">
            <a:extLst>
              <a:ext uri="{FF2B5EF4-FFF2-40B4-BE49-F238E27FC236}">
                <a16:creationId xmlns:a16="http://schemas.microsoft.com/office/drawing/2014/main" id="{3605A1DC-5AFA-1D4A-5F10-DB3ED2164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3600">
                <a:solidFill>
                  <a:srgbClr val="FF0000"/>
                </a:solidFill>
                <a:latin typeface="Arial" panose="020B0604020202020204" pitchFamily="34" charset="0"/>
              </a:rPr>
              <a:t>I/O by Interrupts</a:t>
            </a:r>
          </a:p>
        </p:txBody>
      </p:sp>
      <p:sp>
        <p:nvSpPr>
          <p:cNvPr id="62468" name="Rectangle 4">
            <a:extLst>
              <a:ext uri="{FF2B5EF4-FFF2-40B4-BE49-F238E27FC236}">
                <a16:creationId xmlns:a16="http://schemas.microsoft.com/office/drawing/2014/main" id="{6CCB61FA-4472-36FB-06EE-6906C2CBFB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1800" y="6565901"/>
            <a:ext cx="87122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eaLnBrk="0" hangingPunct="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898989"/>
                </a:solidFill>
              </a:rPr>
              <a:t>Tanenbaum, Modern Operating Systems 3 e, (c) 2008 Prentice-Hall, Inc. All rights reserved. 0-13-</a:t>
            </a:r>
            <a:r>
              <a:rPr lang="en-US" altLang="en-US" sz="1200" b="1">
                <a:solidFill>
                  <a:srgbClr val="898989"/>
                </a:solidFill>
              </a:rPr>
              <a:t>6006639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DFA69E2F-333E-2B79-9E0A-3819EEF7C6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4962" y="938212"/>
            <a:ext cx="8982075" cy="49815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Polling vs</a:t>
            </a:r>
            <a:r>
              <a:rPr lang="tr-TR" altLang="ko-KR" dirty="0"/>
              <a:t>.</a:t>
            </a:r>
            <a:r>
              <a:rPr lang="en-US" altLang="ko-KR" dirty="0"/>
              <a:t> </a:t>
            </a:r>
            <a:r>
              <a:rPr lang="tr-TR" altLang="ko-KR" dirty="0"/>
              <a:t>I</a:t>
            </a:r>
            <a:r>
              <a:rPr lang="en-US" altLang="ko-KR" dirty="0" err="1"/>
              <a:t>nterrupt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38313" y="1897107"/>
            <a:ext cx="8786812" cy="4205114"/>
          </a:xfrm>
        </p:spPr>
        <p:txBody>
          <a:bodyPr/>
          <a:lstStyle/>
          <a:p>
            <a:r>
              <a:rPr lang="en-US" altLang="ko-KR" i="1" dirty="0"/>
              <a:t>However,</a:t>
            </a:r>
            <a:r>
              <a:rPr lang="en-US" altLang="ko-KR" b="1" dirty="0"/>
              <a:t> “interrupt is not always the best solution”</a:t>
            </a:r>
          </a:p>
          <a:p>
            <a:pPr lvl="1"/>
            <a:r>
              <a:rPr lang="en-US" altLang="ko-KR" dirty="0"/>
              <a:t>If, device performs very quickly, interrupt will “slow down” the system. </a:t>
            </a:r>
          </a:p>
          <a:p>
            <a:pPr lvl="1"/>
            <a:r>
              <a:rPr lang="en-US" altLang="ko-KR" dirty="0"/>
              <a:t>Because </a:t>
            </a:r>
            <a:r>
              <a:rPr lang="en-US" altLang="ko-KR" b="1" dirty="0"/>
              <a:t>context switch is expensive (switching to another process)</a:t>
            </a:r>
          </a:p>
          <a:p>
            <a:pPr lvl="1"/>
            <a:endParaRPr lang="en-US" altLang="ko-KR" b="1" dirty="0"/>
          </a:p>
          <a:p>
            <a:endParaRPr lang="en-US" altLang="ko-KR" sz="2400" dirty="0"/>
          </a:p>
          <a:p>
            <a:endParaRPr lang="en-US" altLang="ko-KR" b="1" dirty="0"/>
          </a:p>
          <a:p>
            <a:endParaRPr lang="en-US" altLang="ko-KR" b="1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3647728" y="4252528"/>
            <a:ext cx="4752528" cy="936104"/>
          </a:xfrm>
          <a:prstGeom prst="roundRect">
            <a:avLst/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kumimoji="1"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If a device is fast </a:t>
            </a:r>
            <a:r>
              <a:rPr kumimoji="1"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</a:t>
            </a:r>
            <a:r>
              <a:rPr kumimoji="1"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ko-KR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poll</a:t>
            </a:r>
            <a:r>
              <a:rPr kumimoji="1" lang="tr-TR" altLang="ko-KR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ing</a:t>
            </a:r>
            <a:r>
              <a:rPr kumimoji="1"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is </a:t>
            </a:r>
            <a:r>
              <a:rPr kumimoji="1" lang="tr-TR" altLang="ko-KR" b="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better</a:t>
            </a:r>
            <a:r>
              <a:rPr kumimoji="1"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ctr"/>
            <a:r>
              <a:rPr kumimoji="1"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If it is slow </a:t>
            </a:r>
            <a:r>
              <a:rPr kumimoji="1"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 </a:t>
            </a:r>
            <a:r>
              <a:rPr kumimoji="1" lang="en-US" altLang="ko-KR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interrupt</a:t>
            </a:r>
            <a:r>
              <a:rPr kumimoji="1"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is better.</a:t>
            </a:r>
          </a:p>
        </p:txBody>
      </p:sp>
    </p:spTree>
    <p:extLst>
      <p:ext uri="{BB962C8B-B14F-4D97-AF65-F5344CB8AC3E}">
        <p14:creationId xmlns:p14="http://schemas.microsoft.com/office/powerpoint/2010/main" val="2839673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CPU is once again over-burdened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38313" y="1607858"/>
            <a:ext cx="8786812" cy="4205114"/>
          </a:xfrm>
        </p:spPr>
        <p:txBody>
          <a:bodyPr/>
          <a:lstStyle/>
          <a:p>
            <a:r>
              <a:rPr lang="en-US" altLang="ko-KR" dirty="0"/>
              <a:t>CPU </a:t>
            </a:r>
            <a:r>
              <a:rPr lang="en-US" altLang="ko-KR" b="1" dirty="0"/>
              <a:t>wastes a lot of time </a:t>
            </a:r>
            <a:r>
              <a:rPr lang="en-US" altLang="ko-KR" dirty="0"/>
              <a:t>to copy the </a:t>
            </a:r>
            <a:r>
              <a:rPr lang="en-US" altLang="ko-KR" i="1" dirty="0"/>
              <a:t>a large chunk of data </a:t>
            </a:r>
            <a:r>
              <a:rPr lang="en-US" altLang="ko-KR" dirty="0"/>
              <a:t>from memory to the device.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2667281"/>
              </p:ext>
            </p:extLst>
          </p:nvPr>
        </p:nvGraphicFramePr>
        <p:xfrm>
          <a:off x="3143672" y="4281059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339870" y="4281060"/>
            <a:ext cx="731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CPU</a:t>
            </a:r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39870" y="5073148"/>
            <a:ext cx="731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Disk</a:t>
            </a:r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75720" y="5690442"/>
            <a:ext cx="4896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Diagram of CPU utilization</a:t>
            </a:r>
            <a:endParaRPr lang="ko-KR" altLang="en-US" sz="16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3122415"/>
              </p:ext>
            </p:extLst>
          </p:nvPr>
        </p:nvGraphicFramePr>
        <p:xfrm>
          <a:off x="6008216" y="5001139"/>
          <a:ext cx="2032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3" name="직선 연결선 12"/>
          <p:cNvCxnSpPr/>
          <p:nvPr/>
        </p:nvCxnSpPr>
        <p:spPr>
          <a:xfrm>
            <a:off x="4771281" y="3635835"/>
            <a:ext cx="0" cy="612000"/>
          </a:xfrm>
          <a:prstGeom prst="line">
            <a:avLst/>
          </a:prstGeom>
          <a:ln w="19050">
            <a:solidFill>
              <a:srgbClr val="FF0000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5985892" y="3652846"/>
            <a:ext cx="0" cy="612000"/>
          </a:xfrm>
          <a:prstGeom prst="line">
            <a:avLst/>
          </a:prstGeom>
          <a:ln w="19050">
            <a:solidFill>
              <a:srgbClr val="FF0000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4756423" y="3580724"/>
            <a:ext cx="1238994" cy="0"/>
          </a:xfrm>
          <a:prstGeom prst="line">
            <a:avLst/>
          </a:prstGeom>
          <a:ln w="19050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669110" y="3216939"/>
            <a:ext cx="1642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“over-burdened”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040216" y="3182584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task 1</a:t>
            </a:r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1105438"/>
              </p:ext>
            </p:extLst>
          </p:nvPr>
        </p:nvGraphicFramePr>
        <p:xfrm>
          <a:off x="7611467" y="3148676"/>
          <a:ext cx="406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9336360" y="3182584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task 2</a:t>
            </a:r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499348"/>
              </p:ext>
            </p:extLst>
          </p:nvPr>
        </p:nvGraphicFramePr>
        <p:xfrm>
          <a:off x="8907611" y="3148676"/>
          <a:ext cx="406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2920301"/>
              </p:ext>
            </p:extLst>
          </p:nvPr>
        </p:nvGraphicFramePr>
        <p:xfrm>
          <a:off x="7608168" y="3645141"/>
          <a:ext cx="406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8059612" y="3688446"/>
            <a:ext cx="24288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copy data from memory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991544" y="2932652"/>
            <a:ext cx="8352928" cy="2736304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9027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620" y="68946"/>
            <a:ext cx="10515600" cy="1325563"/>
          </a:xfrm>
        </p:spPr>
        <p:txBody>
          <a:bodyPr/>
          <a:lstStyle/>
          <a:p>
            <a:r>
              <a:rPr lang="en-US" altLang="ko-KR" dirty="0"/>
              <a:t>DMA (Direct Memory Access)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38312" y="1309282"/>
            <a:ext cx="9316907" cy="4205114"/>
          </a:xfrm>
        </p:spPr>
        <p:txBody>
          <a:bodyPr/>
          <a:lstStyle/>
          <a:p>
            <a:r>
              <a:rPr lang="en-US" altLang="ko-KR" b="1" dirty="0"/>
              <a:t>Copy data </a:t>
            </a:r>
            <a:r>
              <a:rPr lang="en-US" altLang="ko-KR" dirty="0"/>
              <a:t>in memory</a:t>
            </a:r>
            <a:r>
              <a:rPr lang="en-US" altLang="ko-KR" b="1" dirty="0"/>
              <a:t> </a:t>
            </a:r>
            <a:r>
              <a:rPr lang="en-US" dirty="0"/>
              <a:t>without much CPU intervention</a:t>
            </a:r>
            <a:r>
              <a:rPr lang="tr-TR" dirty="0"/>
              <a:t> </a:t>
            </a:r>
            <a:r>
              <a:rPr lang="en-US" altLang="ko-KR" dirty="0"/>
              <a:t>by knowing “where the data lives in memory, how much data to copy”</a:t>
            </a:r>
            <a:r>
              <a:rPr lang="tr-TR" altLang="ko-KR" dirty="0"/>
              <a:t>.</a:t>
            </a:r>
            <a:endParaRPr lang="en-US" altLang="ko-KR" dirty="0"/>
          </a:p>
          <a:p>
            <a:r>
              <a:rPr lang="en-US" altLang="ko-KR" dirty="0"/>
              <a:t>When completed, DMA raises an interrupt, I/O begins on Disk.</a:t>
            </a:r>
            <a:endParaRPr lang="en-US" altLang="ko-KR" b="1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627147"/>
              </p:ext>
            </p:extLst>
          </p:nvPr>
        </p:nvGraphicFramePr>
        <p:xfrm>
          <a:off x="3143672" y="458932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339870" y="4589325"/>
            <a:ext cx="731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CPU</a:t>
            </a:r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39870" y="5226365"/>
            <a:ext cx="731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DMA</a:t>
            </a:r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47728" y="6450500"/>
            <a:ext cx="4896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Diagram of CPU utilization by DMA</a:t>
            </a:r>
            <a:endParaRPr lang="ko-KR" altLang="en-US" sz="16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250436"/>
              </p:ext>
            </p:extLst>
          </p:nvPr>
        </p:nvGraphicFramePr>
        <p:xfrm>
          <a:off x="6008216" y="5863636"/>
          <a:ext cx="2032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1991544" y="3426164"/>
            <a:ext cx="8352928" cy="2973814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3971389"/>
              </p:ext>
            </p:extLst>
          </p:nvPr>
        </p:nvGraphicFramePr>
        <p:xfrm>
          <a:off x="4784080" y="5235309"/>
          <a:ext cx="1219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2351584" y="5854692"/>
            <a:ext cx="731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Disk</a:t>
            </a:r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040216" y="3600879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task 1</a:t>
            </a:r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584194"/>
              </p:ext>
            </p:extLst>
          </p:nvPr>
        </p:nvGraphicFramePr>
        <p:xfrm>
          <a:off x="7611467" y="3566971"/>
          <a:ext cx="406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9336360" y="3600879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task 2</a:t>
            </a:r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885889"/>
              </p:ext>
            </p:extLst>
          </p:nvPr>
        </p:nvGraphicFramePr>
        <p:xfrm>
          <a:off x="8907611" y="3566971"/>
          <a:ext cx="406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4691822"/>
              </p:ext>
            </p:extLst>
          </p:nvPr>
        </p:nvGraphicFramePr>
        <p:xfrm>
          <a:off x="7608168" y="4063436"/>
          <a:ext cx="406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8059612" y="4106741"/>
            <a:ext cx="24288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copy data from memory</a:t>
            </a:r>
          </a:p>
        </p:txBody>
      </p:sp>
    </p:spTree>
    <p:extLst>
      <p:ext uri="{BB962C8B-B14F-4D97-AF65-F5344CB8AC3E}">
        <p14:creationId xmlns:p14="http://schemas.microsoft.com/office/powerpoint/2010/main" val="4378059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Device </a:t>
            </a:r>
            <a:r>
              <a:rPr lang="tr-TR" altLang="ko-KR" dirty="0"/>
              <a:t>I</a:t>
            </a:r>
            <a:r>
              <a:rPr lang="en-US" altLang="ko-KR" dirty="0" err="1"/>
              <a:t>nteraction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38313" y="1822462"/>
            <a:ext cx="8786812" cy="4205114"/>
          </a:xfrm>
        </p:spPr>
        <p:txBody>
          <a:bodyPr/>
          <a:lstStyle/>
          <a:p>
            <a:r>
              <a:rPr lang="en-US" altLang="ko-KR" dirty="0"/>
              <a:t>How the OS communicates with the </a:t>
            </a:r>
            <a:r>
              <a:rPr lang="en-US" altLang="ko-KR" b="1" dirty="0"/>
              <a:t>device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Solutions</a:t>
            </a:r>
          </a:p>
          <a:p>
            <a:pPr lvl="1"/>
            <a:r>
              <a:rPr lang="en-US" altLang="ko-KR" dirty="0">
                <a:solidFill>
                  <a:srgbClr val="0070C0"/>
                </a:solidFill>
                <a:cs typeface="+mn-cs"/>
              </a:rPr>
              <a:t>I/O instructions</a:t>
            </a:r>
            <a:r>
              <a:rPr lang="en-US" altLang="ko-KR" dirty="0">
                <a:cs typeface="+mn-cs"/>
              </a:rPr>
              <a:t>:</a:t>
            </a:r>
            <a:r>
              <a:rPr lang="en-US" altLang="ko-KR" dirty="0"/>
              <a:t> a way for the OS to send data to specific device registers.</a:t>
            </a:r>
          </a:p>
          <a:p>
            <a:pPr lvl="2"/>
            <a:r>
              <a:rPr lang="en-US" altLang="ko-KR" dirty="0"/>
              <a:t>E</a:t>
            </a:r>
            <a:r>
              <a:rPr lang="tr-TR" altLang="ko-KR" dirty="0"/>
              <a:t>.g.,</a:t>
            </a:r>
            <a:r>
              <a:rPr lang="en-US" altLang="ko-KR" dirty="0"/>
              <a:t>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ko-KR" dirty="0"/>
              <a:t> and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altLang="ko-KR" dirty="0"/>
              <a:t> instructions on x86</a:t>
            </a:r>
          </a:p>
          <a:p>
            <a:pPr lvl="1"/>
            <a:r>
              <a:rPr lang="en-US" altLang="ko-KR" dirty="0">
                <a:solidFill>
                  <a:srgbClr val="0070C0"/>
                </a:solidFill>
                <a:cs typeface="+mn-cs"/>
              </a:rPr>
              <a:t>memory-mapped I/O </a:t>
            </a:r>
          </a:p>
          <a:p>
            <a:pPr lvl="2"/>
            <a:r>
              <a:rPr lang="en-US" altLang="ko-KR" dirty="0"/>
              <a:t>Device registers available as if they were memory locations.</a:t>
            </a:r>
          </a:p>
          <a:p>
            <a:pPr lvl="2"/>
            <a:r>
              <a:rPr lang="en-US" altLang="ko-KR" dirty="0"/>
              <a:t>The OS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load</a:t>
            </a:r>
            <a:r>
              <a:rPr lang="en-US" altLang="ko-KR" dirty="0"/>
              <a:t> (to read) or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store</a:t>
            </a:r>
            <a:r>
              <a:rPr lang="en-US" altLang="ko-KR" dirty="0"/>
              <a:t> (to write) to the device instead of main memory.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094816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Device </a:t>
            </a:r>
            <a:r>
              <a:rPr lang="tr-TR" altLang="ko-KR" dirty="0"/>
              <a:t>I</a:t>
            </a:r>
            <a:r>
              <a:rPr lang="en-US" altLang="ko-KR" dirty="0" err="1"/>
              <a:t>nteraction</a:t>
            </a:r>
            <a:r>
              <a:rPr lang="en-US" altLang="ko-KR" dirty="0"/>
              <a:t>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38313" y="1981083"/>
            <a:ext cx="8786812" cy="4205114"/>
          </a:xfrm>
        </p:spPr>
        <p:txBody>
          <a:bodyPr/>
          <a:lstStyle/>
          <a:p>
            <a:r>
              <a:rPr lang="en-US" altLang="ko-KR" dirty="0"/>
              <a:t>How the OS interact with </a:t>
            </a:r>
            <a:r>
              <a:rPr lang="en-US" altLang="ko-KR" b="1" dirty="0"/>
              <a:t>different specific interfaces</a:t>
            </a:r>
            <a:r>
              <a:rPr lang="en-US" altLang="ko-KR" dirty="0"/>
              <a:t>?  </a:t>
            </a:r>
          </a:p>
          <a:p>
            <a:pPr lvl="1"/>
            <a:r>
              <a:rPr lang="en-US" altLang="ko-KR" dirty="0"/>
              <a:t>E</a:t>
            </a:r>
            <a:r>
              <a:rPr lang="tr-TR" altLang="ko-KR" dirty="0"/>
              <a:t>.g.,</a:t>
            </a:r>
            <a:r>
              <a:rPr lang="en-US" altLang="ko-KR" dirty="0"/>
              <a:t> We’d like to build a file system that work</a:t>
            </a:r>
            <a:r>
              <a:rPr lang="tr-TR" altLang="ko-KR" dirty="0"/>
              <a:t>s</a:t>
            </a:r>
            <a:r>
              <a:rPr lang="en-US" altLang="ko-KR" dirty="0"/>
              <a:t> on top of SCSI disks, IDE disks, USB keychain drivers, and so on. </a:t>
            </a:r>
          </a:p>
          <a:p>
            <a:r>
              <a:rPr lang="en-US" altLang="ko-KR" dirty="0"/>
              <a:t>Solutions: </a:t>
            </a:r>
            <a:r>
              <a:rPr lang="en-US" altLang="ko-KR" dirty="0">
                <a:solidFill>
                  <a:schemeClr val="accent1"/>
                </a:solidFill>
              </a:rPr>
              <a:t>Abstraction</a:t>
            </a:r>
          </a:p>
          <a:p>
            <a:pPr lvl="1"/>
            <a:r>
              <a:rPr lang="en-US" altLang="ko-KR" dirty="0"/>
              <a:t>Abstraction encapsulate</a:t>
            </a:r>
            <a:r>
              <a:rPr lang="tr-TR" altLang="ko-KR" dirty="0"/>
              <a:t>s</a:t>
            </a:r>
            <a:r>
              <a:rPr lang="en-US" altLang="ko-KR" dirty="0">
                <a:solidFill>
                  <a:srgbClr val="00B050"/>
                </a:solidFill>
              </a:rPr>
              <a:t>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any specifics of device interaction</a:t>
            </a:r>
            <a:r>
              <a:rPr lang="en-US" altLang="ko-KR" dirty="0">
                <a:solidFill>
                  <a:srgbClr val="00B050"/>
                </a:solidFill>
              </a:rPr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26709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 </a:t>
            </a:r>
            <a:r>
              <a:rPr lang="tr-TR" altLang="ko-KR" dirty="0"/>
              <a:t>S</a:t>
            </a:r>
            <a:r>
              <a:rPr lang="en-US" altLang="ko-KR" dirty="0" err="1"/>
              <a:t>ystem</a:t>
            </a:r>
            <a:r>
              <a:rPr lang="en-US" altLang="ko-KR" dirty="0"/>
              <a:t> Abstraction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73203" y="1496829"/>
            <a:ext cx="10036920" cy="4205114"/>
          </a:xfrm>
        </p:spPr>
        <p:txBody>
          <a:bodyPr/>
          <a:lstStyle/>
          <a:p>
            <a:r>
              <a:rPr lang="en-US" altLang="ko-KR" dirty="0"/>
              <a:t>File system</a:t>
            </a:r>
            <a:r>
              <a:rPr lang="tr-TR" altLang="ko-KR" dirty="0"/>
              <a:t> </a:t>
            </a:r>
            <a:r>
              <a:rPr lang="en-US" dirty="0"/>
              <a:t>is completely oblivious to the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specifics</a:t>
            </a:r>
            <a:r>
              <a:rPr lang="en-US" altLang="ko-KR" dirty="0"/>
              <a:t> of which disk class it is using.</a:t>
            </a:r>
          </a:p>
          <a:p>
            <a:pPr lvl="1"/>
            <a:r>
              <a:rPr lang="en-US" altLang="ko-KR" dirty="0"/>
              <a:t>It issues </a:t>
            </a:r>
            <a:r>
              <a:rPr lang="en-US" altLang="ko-KR" b="1" dirty="0"/>
              <a:t>block read </a:t>
            </a:r>
            <a:r>
              <a:rPr lang="en-US" altLang="ko-KR" dirty="0"/>
              <a:t>and </a:t>
            </a:r>
            <a:r>
              <a:rPr lang="en-US" altLang="ko-KR" b="1" dirty="0"/>
              <a:t>write</a:t>
            </a:r>
            <a:r>
              <a:rPr lang="en-US" altLang="ko-KR" dirty="0"/>
              <a:t> request to the generic block layer.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18" name="TextBox 17"/>
          <p:cNvSpPr txBox="1"/>
          <p:nvPr/>
        </p:nvSpPr>
        <p:spPr>
          <a:xfrm>
            <a:off x="3575720" y="6335691"/>
            <a:ext cx="4968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The File System Stack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165066" y="3932327"/>
            <a:ext cx="891374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kernel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2495600" y="3059386"/>
            <a:ext cx="6624736" cy="540000"/>
          </a:xfrm>
          <a:prstGeom prst="roundRect">
            <a:avLst>
              <a:gd name="adj" fmla="val 5556"/>
            </a:avLst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accent3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altLang="ko-KR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Application</a:t>
            </a:r>
            <a:endParaRPr lang="ko-KR" altLang="en-US" sz="16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2495600" y="3944387"/>
            <a:ext cx="6624736" cy="540000"/>
          </a:xfrm>
          <a:prstGeom prst="roundRect">
            <a:avLst>
              <a:gd name="adj" fmla="val 10966"/>
            </a:avLst>
          </a:prstGeom>
          <a:solidFill>
            <a:schemeClr val="accent3">
              <a:lumMod val="75000"/>
            </a:schemeClr>
          </a:solidFill>
          <a:ln w="12700">
            <a:solidFill>
              <a:schemeClr val="accent3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0" rIns="72000" rtlCol="0" anchor="ctr" anchorCtr="0"/>
          <a:lstStyle/>
          <a:p>
            <a:r>
              <a:rPr lang="en-US" altLang="ko-KR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File System</a:t>
            </a:r>
            <a:endParaRPr lang="en-US" altLang="ko-KR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2495600" y="4748417"/>
            <a:ext cx="6624736" cy="540000"/>
          </a:xfrm>
          <a:prstGeom prst="roundRect">
            <a:avLst>
              <a:gd name="adj" fmla="val 10966"/>
            </a:avLst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accent3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0" rIns="72000" rtlCol="0" anchor="ctr" anchorCtr="0"/>
          <a:lstStyle/>
          <a:p>
            <a:r>
              <a:rPr lang="en-US" altLang="ko-KR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Generic Block Layer</a:t>
            </a:r>
            <a:endParaRPr lang="en-US" altLang="ko-KR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2495600" y="5564507"/>
            <a:ext cx="6624736" cy="540000"/>
          </a:xfrm>
          <a:prstGeom prst="roundRect">
            <a:avLst>
              <a:gd name="adj" fmla="val 10966"/>
            </a:avLst>
          </a:prstGeom>
          <a:solidFill>
            <a:schemeClr val="accent3">
              <a:lumMod val="75000"/>
            </a:schemeClr>
          </a:solidFill>
          <a:ln w="12700">
            <a:solidFill>
              <a:schemeClr val="accent3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0" rIns="72000" rtlCol="0" anchor="ctr" anchorCtr="0"/>
          <a:lstStyle/>
          <a:p>
            <a:r>
              <a:rPr lang="en-US" altLang="ko-KR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Device Driver [SCSI, ATA, </a:t>
            </a:r>
            <a:r>
              <a:rPr lang="en-US" altLang="ko-KR" sz="16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etc</a:t>
            </a:r>
            <a:r>
              <a:rPr lang="en-US" altLang="ko-KR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endParaRPr lang="en-US" altLang="ko-KR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4489722" y="5162604"/>
            <a:ext cx="4386886" cy="458576"/>
          </a:xfrm>
          <a:prstGeom prst="roundRect">
            <a:avLst>
              <a:gd name="adj" fmla="val 10966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accent3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Specific Block Interface [protocol-specific read/write]</a:t>
            </a:r>
            <a:endParaRPr lang="en-US" altLang="ko-KR" sz="11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4456587" y="4344538"/>
            <a:ext cx="3724160" cy="472472"/>
          </a:xfrm>
          <a:prstGeom prst="roundRect">
            <a:avLst>
              <a:gd name="adj" fmla="val 10966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accent3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Generic Block Interface [block read/write]</a:t>
            </a:r>
            <a:endParaRPr lang="en-US" altLang="ko-KR" sz="11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120336" y="3188244"/>
            <a:ext cx="891374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user</a:t>
            </a:r>
          </a:p>
        </p:txBody>
      </p:sp>
      <p:cxnSp>
        <p:nvCxnSpPr>
          <p:cNvPr id="31" name="Straight Arrow Connector 20"/>
          <p:cNvCxnSpPr/>
          <p:nvPr/>
        </p:nvCxnSpPr>
        <p:spPr>
          <a:xfrm>
            <a:off x="2332534" y="3787796"/>
            <a:ext cx="7651898" cy="0"/>
          </a:xfrm>
          <a:prstGeom prst="straightConnector1">
            <a:avLst/>
          </a:prstGeom>
          <a:ln w="28575">
            <a:solidFill>
              <a:schemeClr val="tx2">
                <a:lumMod val="50000"/>
              </a:schemeClr>
            </a:solidFill>
            <a:prstDash val="dash"/>
            <a:tailEnd type="non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모서리가 둥근 직사각형 28"/>
          <p:cNvSpPr/>
          <p:nvPr/>
        </p:nvSpPr>
        <p:spPr>
          <a:xfrm>
            <a:off x="4455694" y="3523895"/>
            <a:ext cx="3706332" cy="472472"/>
          </a:xfrm>
          <a:prstGeom prst="roundRect">
            <a:avLst>
              <a:gd name="adj" fmla="val 10966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accent3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POSIX API [open, read, write, close, </a:t>
            </a:r>
            <a:r>
              <a:rPr lang="en-US" altLang="ko-KR" sz="14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etc</a:t>
            </a:r>
            <a:r>
              <a:rPr lang="en-US" altLang="ko-KR" sz="1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11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85109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 of Abstraction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If there is a device having special capabilities, these capabilities </a:t>
            </a:r>
            <a:r>
              <a:rPr lang="en-US" altLang="ko-KR" dirty="0">
                <a:solidFill>
                  <a:schemeClr val="accent1"/>
                </a:solidFill>
              </a:rPr>
              <a:t>will go unused </a:t>
            </a:r>
            <a:r>
              <a:rPr lang="en-US" altLang="ko-KR" dirty="0"/>
              <a:t>in the generic interface layer.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41486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301C5FB0-D58B-232B-7056-2EDBE6558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58152"/>
            <a:ext cx="12192000" cy="478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9498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D7CEE0D-4BBF-31B7-E2ED-3A0967B33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Device Drivers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0F2EADD-E24C-509F-0047-344C95650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Over 70% of OS </a:t>
            </a:r>
            <a:r>
              <a:rPr lang="en-US" altLang="ko-KR" dirty="0"/>
              <a:t>code is found in device drivers.</a:t>
            </a:r>
          </a:p>
          <a:p>
            <a:pPr lvl="1"/>
            <a:r>
              <a:rPr lang="en-US" altLang="ko-KR" dirty="0"/>
              <a:t>Any device drivers are needed because you might plug it to your system.</a:t>
            </a:r>
          </a:p>
          <a:p>
            <a:pPr lvl="1"/>
            <a:r>
              <a:rPr lang="en-US" altLang="ko-KR" dirty="0"/>
              <a:t>They are primary contributor to </a:t>
            </a:r>
            <a:r>
              <a:rPr lang="en-US" altLang="ko-KR" b="1" dirty="0"/>
              <a:t>kernel crashes</a:t>
            </a:r>
            <a:r>
              <a:rPr lang="en-US" altLang="ko-KR" dirty="0"/>
              <a:t>, making </a:t>
            </a:r>
            <a:r>
              <a:rPr lang="en-US" altLang="ko-KR" b="1" dirty="0"/>
              <a:t>more bugs</a:t>
            </a:r>
            <a:r>
              <a:rPr lang="en-US" altLang="ko-KR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6413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IDE Disk Driver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Four types of register</a:t>
            </a:r>
          </a:p>
          <a:p>
            <a:pPr lvl="1"/>
            <a:r>
              <a:rPr lang="en-US" dirty="0"/>
              <a:t>Control, command block, status and error</a:t>
            </a:r>
          </a:p>
          <a:p>
            <a:r>
              <a:rPr lang="en-US" dirty="0">
                <a:latin typeface="Courier"/>
                <a:cs typeface="Courier"/>
              </a:rPr>
              <a:t>in</a:t>
            </a:r>
            <a:r>
              <a:rPr lang="tr-TR" dirty="0">
                <a:latin typeface="Courier"/>
                <a:cs typeface="Courier"/>
              </a:rPr>
              <a:t> </a:t>
            </a:r>
            <a:r>
              <a:rPr lang="en-US" dirty="0"/>
              <a:t>and </a:t>
            </a:r>
            <a:r>
              <a:rPr lang="en-US" dirty="0">
                <a:latin typeface="Courier"/>
                <a:cs typeface="Courier"/>
              </a:rPr>
              <a:t>out</a:t>
            </a:r>
            <a:r>
              <a:rPr lang="en-US" dirty="0"/>
              <a:t> I/O instruction</a:t>
            </a:r>
            <a:r>
              <a:rPr lang="tr-TR" dirty="0"/>
              <a:t>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457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IDE Disk Driver</a:t>
            </a:r>
            <a:r>
              <a:rPr lang="tr-TR" dirty="0"/>
              <a:t> (</a:t>
            </a:r>
            <a:r>
              <a:rPr lang="tr-TR" dirty="0" err="1"/>
              <a:t>Cont’d</a:t>
            </a:r>
            <a:r>
              <a:rPr lang="tr-TR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Control Register:</a:t>
            </a:r>
            <a:endParaRPr lang="tr-TR" dirty="0"/>
          </a:p>
          <a:p>
            <a:pPr marL="0" indent="0">
              <a:buNone/>
            </a:pPr>
            <a:r>
              <a:rPr lang="tr-TR" sz="1600" dirty="0"/>
              <a:t>	</a:t>
            </a:r>
            <a:r>
              <a:rPr lang="en-US" sz="2000" dirty="0"/>
              <a:t>Address 0x3F6 = 0x80 (0000 1RE0): R=reset, E=0 means "enable interrupt”</a:t>
            </a:r>
          </a:p>
          <a:p>
            <a:pPr marL="0" indent="0" algn="ctr">
              <a:buNone/>
            </a:pPr>
            <a:endParaRPr lang="en-US" sz="2000" dirty="0"/>
          </a:p>
          <a:p>
            <a:r>
              <a:rPr lang="en-US" dirty="0"/>
              <a:t>Command Block Registers:</a:t>
            </a:r>
          </a:p>
          <a:p>
            <a:pPr marL="800100" lvl="2" indent="0">
              <a:buNone/>
            </a:pPr>
            <a:r>
              <a:rPr lang="en-US" dirty="0"/>
              <a:t>Address 0x1F0 = Data Port</a:t>
            </a:r>
          </a:p>
          <a:p>
            <a:pPr marL="800100" lvl="2" indent="0">
              <a:buNone/>
            </a:pPr>
            <a:r>
              <a:rPr lang="en-US" dirty="0"/>
              <a:t>Address 0x1F1 = Error</a:t>
            </a:r>
          </a:p>
          <a:p>
            <a:pPr marL="800100" lvl="2" indent="0">
              <a:buNone/>
            </a:pPr>
            <a:r>
              <a:rPr lang="en-US" dirty="0"/>
              <a:t>Address 0x1F2 = Sector Count</a:t>
            </a:r>
          </a:p>
          <a:p>
            <a:pPr marL="800100" lvl="2" indent="0">
              <a:buNone/>
            </a:pPr>
            <a:r>
              <a:rPr lang="en-US" dirty="0"/>
              <a:t>Address 0x1F3 = LBA low byte</a:t>
            </a:r>
          </a:p>
          <a:p>
            <a:pPr marL="800100" lvl="2" indent="0">
              <a:buNone/>
            </a:pPr>
            <a:r>
              <a:rPr lang="en-US" dirty="0"/>
              <a:t>Address 0x1F4 = LBA mid byte</a:t>
            </a:r>
          </a:p>
          <a:p>
            <a:pPr marL="800100" lvl="2" indent="0">
              <a:buNone/>
            </a:pPr>
            <a:r>
              <a:rPr lang="en-US" dirty="0"/>
              <a:t>Address 0x1F5 = LBA hi byte</a:t>
            </a:r>
          </a:p>
          <a:p>
            <a:pPr marL="800100" lvl="2" indent="0">
              <a:buNone/>
            </a:pPr>
            <a:r>
              <a:rPr lang="en-US" dirty="0"/>
              <a:t>Address 0x1F6 = 1B1D TOP4LBA: B=LBA, D=drive</a:t>
            </a:r>
          </a:p>
          <a:p>
            <a:pPr marL="800100" lvl="2" indent="0">
              <a:buNone/>
            </a:pPr>
            <a:r>
              <a:rPr lang="en-US" dirty="0"/>
              <a:t>Address 0x1F7 = Command/status</a:t>
            </a:r>
          </a:p>
        </p:txBody>
      </p:sp>
    </p:spTree>
    <p:extLst>
      <p:ext uri="{BB962C8B-B14F-4D97-AF65-F5344CB8AC3E}">
        <p14:creationId xmlns:p14="http://schemas.microsoft.com/office/powerpoint/2010/main" val="40739786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IDE Disk Driver</a:t>
            </a:r>
            <a:r>
              <a:rPr lang="tr-TR" dirty="0"/>
              <a:t> (</a:t>
            </a:r>
            <a:r>
              <a:rPr lang="tr-TR" dirty="0" err="1"/>
              <a:t>Cont’d</a:t>
            </a:r>
            <a:r>
              <a:rPr lang="tr-TR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Status Register (Address 0x1F7):</a:t>
            </a:r>
          </a:p>
          <a:p>
            <a:pPr marL="400050" lvl="1" indent="0">
              <a:buNone/>
            </a:pPr>
            <a:r>
              <a:rPr lang="is-IS" sz="1600" dirty="0"/>
              <a:t>7 	6 	5 	4 	3 	2 	1 	0</a:t>
            </a:r>
          </a:p>
          <a:p>
            <a:pPr marL="400050" lvl="1" indent="0">
              <a:buNone/>
            </a:pPr>
            <a:r>
              <a:rPr lang="de-DE" sz="1600" dirty="0"/>
              <a:t>BUSY READY 	FAULT 	SEEK 	DRQ 	CORR 	IDDEX 	ERROR</a:t>
            </a:r>
          </a:p>
          <a:p>
            <a:endParaRPr lang="tr-TR" sz="1400" dirty="0"/>
          </a:p>
          <a:p>
            <a:r>
              <a:rPr lang="en-US" dirty="0"/>
              <a:t>Error Register (Address 0x1F1): (check when Status ERROR==1)</a:t>
            </a:r>
            <a:r>
              <a:rPr lang="tr-TR" dirty="0"/>
              <a:t>:</a:t>
            </a:r>
            <a:endParaRPr lang="en-US" dirty="0"/>
          </a:p>
          <a:p>
            <a:pPr marL="400050" lvl="1" indent="0">
              <a:buNone/>
            </a:pPr>
            <a:r>
              <a:rPr lang="is-IS" sz="1600" dirty="0"/>
              <a:t>7 	6 	5 	4 	3 	2 	1 	0</a:t>
            </a:r>
          </a:p>
          <a:p>
            <a:pPr marL="400050" lvl="1" indent="0">
              <a:buNone/>
            </a:pPr>
            <a:r>
              <a:rPr lang="en-US" sz="1600" dirty="0"/>
              <a:t>BBK 	UNC 	MC 	IDNF 	MCR 	ABRT 	T0NF 	AMNF</a:t>
            </a:r>
            <a:endParaRPr lang="tr-TR" sz="1600" dirty="0"/>
          </a:p>
          <a:p>
            <a:pPr marL="400050" lvl="1" indent="0">
              <a:buNone/>
            </a:pPr>
            <a:endParaRPr lang="en-US" sz="1200" dirty="0"/>
          </a:p>
          <a:p>
            <a:pPr lvl="1"/>
            <a:r>
              <a:rPr lang="is-IS" sz="1400" dirty="0"/>
              <a:t>BBK = Bad Block</a:t>
            </a:r>
          </a:p>
          <a:p>
            <a:pPr lvl="1"/>
            <a:r>
              <a:rPr lang="es-ES_tradnl" sz="1400" dirty="0"/>
              <a:t>UNC = </a:t>
            </a:r>
            <a:r>
              <a:rPr lang="es-ES_tradnl" sz="1400" dirty="0" err="1"/>
              <a:t>Uncorrectable</a:t>
            </a:r>
            <a:r>
              <a:rPr lang="es-ES_tradnl" sz="1400" dirty="0"/>
              <a:t> data error</a:t>
            </a:r>
          </a:p>
          <a:p>
            <a:pPr lvl="1"/>
            <a:r>
              <a:rPr lang="nl-NL" sz="1400" dirty="0"/>
              <a:t>MC = Media </a:t>
            </a:r>
            <a:r>
              <a:rPr lang="nl-NL" sz="1400" dirty="0" err="1"/>
              <a:t>Changed</a:t>
            </a:r>
            <a:endParaRPr lang="nl-NL" sz="1400" dirty="0"/>
          </a:p>
          <a:p>
            <a:pPr lvl="1"/>
            <a:r>
              <a:rPr lang="en-US" sz="1400" dirty="0"/>
              <a:t>IDNF = ID mark Not Found</a:t>
            </a:r>
          </a:p>
          <a:p>
            <a:pPr lvl="1"/>
            <a:r>
              <a:rPr lang="it-IT" sz="1400" dirty="0"/>
              <a:t>MCR = Media </a:t>
            </a:r>
            <a:r>
              <a:rPr lang="it-IT" sz="1400" dirty="0" err="1"/>
              <a:t>Change</a:t>
            </a:r>
            <a:r>
              <a:rPr lang="it-IT" sz="1400" dirty="0"/>
              <a:t> </a:t>
            </a:r>
            <a:r>
              <a:rPr lang="it-IT" sz="1400" dirty="0" err="1"/>
              <a:t>Requested</a:t>
            </a:r>
            <a:endParaRPr lang="it-IT" sz="1400" dirty="0"/>
          </a:p>
          <a:p>
            <a:pPr lvl="1"/>
            <a:r>
              <a:rPr lang="en-US" sz="1400" dirty="0"/>
              <a:t>ABRT = Command aborted</a:t>
            </a:r>
          </a:p>
          <a:p>
            <a:pPr lvl="1"/>
            <a:r>
              <a:rPr lang="en-US" sz="1400" dirty="0"/>
              <a:t>T0NF = Track 0 Not Found</a:t>
            </a:r>
          </a:p>
          <a:p>
            <a:pPr lvl="1"/>
            <a:r>
              <a:rPr lang="en-US" sz="1400" dirty="0"/>
              <a:t>AMNF = Address Mark Not Found</a:t>
            </a:r>
          </a:p>
        </p:txBody>
      </p:sp>
    </p:spTree>
    <p:extLst>
      <p:ext uri="{BB962C8B-B14F-4D97-AF65-F5344CB8AC3E}">
        <p14:creationId xmlns:p14="http://schemas.microsoft.com/office/powerpoint/2010/main" val="35372609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IDE Disk Driver</a:t>
            </a:r>
            <a:r>
              <a:rPr lang="tr-TR" dirty="0"/>
              <a:t> (</a:t>
            </a:r>
            <a:r>
              <a:rPr lang="tr-TR" dirty="0" err="1"/>
              <a:t>Cont’d</a:t>
            </a:r>
            <a:r>
              <a:rPr lang="tr-TR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Wait for drive to be ready</a:t>
            </a:r>
            <a:r>
              <a:rPr lang="en-US" sz="2000" dirty="0"/>
              <a:t>. Read Status Register (0x1F7) until drive is not busy and READY.</a:t>
            </a:r>
          </a:p>
          <a:p>
            <a:r>
              <a:rPr lang="en-US" sz="2000" b="1" dirty="0"/>
              <a:t>Write parameters to command registers</a:t>
            </a:r>
            <a:r>
              <a:rPr lang="en-US" sz="2000" dirty="0"/>
              <a:t>. Write the sector count, logical block address (LBA) of the sectors to be accessed, and drive number (master=0x00 or slave=0x10, as IDE permits just two drives) to command registers (0x1F2-0x1F6).</a:t>
            </a:r>
          </a:p>
          <a:p>
            <a:r>
              <a:rPr lang="en-US" sz="2000" b="1" dirty="0"/>
              <a:t>Start the I/O</a:t>
            </a:r>
            <a:r>
              <a:rPr lang="en-US" sz="2000" dirty="0"/>
              <a:t>. by issuing read/write to command register. Write READ—WRITE command to command register (0x1F7).</a:t>
            </a:r>
          </a:p>
          <a:p>
            <a:r>
              <a:rPr lang="en-US" sz="2000" b="1" dirty="0"/>
              <a:t>Data transfer (for writes)</a:t>
            </a:r>
            <a:r>
              <a:rPr lang="en-US" sz="2000" dirty="0"/>
              <a:t>: Wait until drive status is READY and DRQ (drive request for data); write data to data port.</a:t>
            </a:r>
          </a:p>
          <a:p>
            <a:r>
              <a:rPr lang="en-US" sz="2000" b="1" dirty="0"/>
              <a:t>Handle interrupts</a:t>
            </a:r>
            <a:r>
              <a:rPr lang="en-US" sz="2000" dirty="0"/>
              <a:t>. In the simplest case, handle an interrupt for each sector transferred; more complex approaches allow batching and thus one final interrupt when the entire transfer is complete.</a:t>
            </a:r>
          </a:p>
          <a:p>
            <a:r>
              <a:rPr lang="en-US" sz="2000" b="1" dirty="0"/>
              <a:t>Error handling</a:t>
            </a:r>
            <a:r>
              <a:rPr lang="en-US" sz="2000" dirty="0"/>
              <a:t>. After each operation, read the status register. If the ERROR bit is on, read the error register for details.</a:t>
            </a:r>
          </a:p>
        </p:txBody>
      </p:sp>
    </p:spTree>
    <p:extLst>
      <p:ext uri="{BB962C8B-B14F-4D97-AF65-F5344CB8AC3E}">
        <p14:creationId xmlns:p14="http://schemas.microsoft.com/office/powerpoint/2010/main" val="36678544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076992" cy="1325563"/>
          </a:xfrm>
        </p:spPr>
        <p:txBody>
          <a:bodyPr/>
          <a:lstStyle/>
          <a:p>
            <a:r>
              <a:rPr lang="en-US" dirty="0"/>
              <a:t>A Simple IDE Disk Driver</a:t>
            </a:r>
            <a:r>
              <a:rPr lang="tr-TR" dirty="0"/>
              <a:t> (xv6 – Main </a:t>
            </a:r>
            <a:r>
              <a:rPr lang="tr-TR" dirty="0" err="1"/>
              <a:t>Functions</a:t>
            </a:r>
            <a:r>
              <a:rPr lang="tr-TR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"/>
              </a:rPr>
              <a:t>void </a:t>
            </a:r>
            <a:r>
              <a:rPr lang="en-US" sz="2000" dirty="0" err="1">
                <a:latin typeface="Courier"/>
              </a:rPr>
              <a:t>ide_rw</a:t>
            </a:r>
            <a:r>
              <a:rPr lang="en-US" sz="2000" dirty="0">
                <a:latin typeface="Courier"/>
              </a:rPr>
              <a:t>(struct </a:t>
            </a:r>
            <a:r>
              <a:rPr lang="en-US" sz="2000" dirty="0" err="1">
                <a:latin typeface="Courier"/>
              </a:rPr>
              <a:t>buf</a:t>
            </a:r>
            <a:r>
              <a:rPr lang="en-US" sz="2000" dirty="0">
                <a:latin typeface="Courier"/>
              </a:rPr>
              <a:t> *b) {</a:t>
            </a:r>
            <a:r>
              <a:rPr lang="tr-TR" sz="2000" dirty="0">
                <a:latin typeface="Courier"/>
              </a:rPr>
              <a:t>}</a:t>
            </a:r>
            <a:endParaRPr lang="tr-TR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>
                <a:latin typeface="Courier"/>
              </a:rPr>
              <a:t>static void </a:t>
            </a:r>
            <a:r>
              <a:rPr lang="en-US" sz="2000" dirty="0" err="1">
                <a:latin typeface="Courier"/>
              </a:rPr>
              <a:t>ide_start_request</a:t>
            </a:r>
            <a:r>
              <a:rPr lang="en-US" sz="2000" dirty="0">
                <a:latin typeface="Courier"/>
              </a:rPr>
              <a:t>(struct </a:t>
            </a:r>
            <a:r>
              <a:rPr lang="en-US" sz="2000" dirty="0" err="1">
                <a:latin typeface="Courier"/>
              </a:rPr>
              <a:t>buf</a:t>
            </a:r>
            <a:r>
              <a:rPr lang="en-US" sz="2000" dirty="0">
                <a:latin typeface="Courier"/>
              </a:rPr>
              <a:t> *b) {</a:t>
            </a:r>
            <a:r>
              <a:rPr lang="tr-TR" sz="2000" dirty="0">
                <a:latin typeface="Courier"/>
              </a:rPr>
              <a:t>}</a:t>
            </a:r>
            <a:endParaRPr lang="tr-TR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static int </a:t>
            </a:r>
            <a:r>
              <a:rPr lang="en-US" sz="2000" dirty="0" err="1">
                <a:latin typeface="Courier"/>
                <a:cs typeface="Courier"/>
              </a:rPr>
              <a:t>ide_wait_ready</a:t>
            </a:r>
            <a:r>
              <a:rPr lang="en-US" sz="2000" dirty="0">
                <a:latin typeface="Courier"/>
                <a:cs typeface="Courier"/>
              </a:rPr>
              <a:t>()</a:t>
            </a:r>
            <a:r>
              <a:rPr lang="en-US" sz="2000" dirty="0">
                <a:latin typeface="Courier"/>
              </a:rPr>
              <a:t> {</a:t>
            </a:r>
            <a:r>
              <a:rPr lang="tr-TR" sz="2000" dirty="0">
                <a:latin typeface="Courier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void </a:t>
            </a:r>
            <a:r>
              <a:rPr lang="en-US" sz="2000" dirty="0" err="1">
                <a:latin typeface="Courier"/>
                <a:cs typeface="Courier"/>
              </a:rPr>
              <a:t>ide_intr</a:t>
            </a:r>
            <a:r>
              <a:rPr lang="en-US" sz="2000" dirty="0">
                <a:latin typeface="Courier"/>
                <a:cs typeface="Courier"/>
              </a:rPr>
              <a:t>() {</a:t>
            </a:r>
            <a:r>
              <a:rPr lang="tr-TR" sz="2000" dirty="0">
                <a:latin typeface="Courier"/>
                <a:cs typeface="Courier"/>
              </a:rPr>
              <a:t>}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tr-TR" sz="2000" dirty="0">
              <a:latin typeface="Courier"/>
            </a:endParaRPr>
          </a:p>
          <a:p>
            <a:pPr marL="0" indent="0">
              <a:buNone/>
            </a:pPr>
            <a:endParaRPr lang="en-US" sz="2000" dirty="0">
              <a:latin typeface="Courier"/>
            </a:endParaRPr>
          </a:p>
          <a:p>
            <a:pPr marL="0" indent="0">
              <a:buNone/>
            </a:pPr>
            <a:endParaRPr lang="en-US" sz="2000" dirty="0">
              <a:latin typeface="Courier"/>
            </a:endParaRPr>
          </a:p>
          <a:p>
            <a:pPr marL="0" indent="0">
              <a:buNone/>
            </a:pPr>
            <a:endParaRPr lang="tr-TR" sz="20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0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9343053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IDE Disk Driver</a:t>
            </a:r>
            <a:r>
              <a:rPr lang="tr-TR" dirty="0"/>
              <a:t> (</a:t>
            </a:r>
            <a:r>
              <a:rPr lang="tr-TR" dirty="0" err="1"/>
              <a:t>Cont’d</a:t>
            </a:r>
            <a:r>
              <a:rPr lang="tr-TR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2593" y="1865716"/>
            <a:ext cx="9932680" cy="5501258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urier"/>
              </a:rPr>
              <a:t>void </a:t>
            </a:r>
            <a:r>
              <a:rPr lang="en-US" sz="2000" dirty="0" err="1">
                <a:latin typeface="Courier"/>
              </a:rPr>
              <a:t>ide_rw</a:t>
            </a:r>
            <a:r>
              <a:rPr lang="en-US" sz="2000" dirty="0">
                <a:latin typeface="Courier"/>
              </a:rPr>
              <a:t>(struct </a:t>
            </a:r>
            <a:r>
              <a:rPr lang="en-US" sz="2000" dirty="0" err="1">
                <a:latin typeface="Courier"/>
              </a:rPr>
              <a:t>buf</a:t>
            </a:r>
            <a:r>
              <a:rPr lang="en-US" sz="2000" dirty="0">
                <a:latin typeface="Courier"/>
              </a:rPr>
              <a:t> *b) {</a:t>
            </a:r>
          </a:p>
          <a:p>
            <a:pPr marL="0" indent="0">
              <a:buNone/>
            </a:pPr>
            <a:r>
              <a:rPr lang="en-US" sz="2000" dirty="0">
                <a:latin typeface="Courier"/>
              </a:rPr>
              <a:t>   </a:t>
            </a:r>
            <a:r>
              <a:rPr lang="en-US" sz="2000" dirty="0">
                <a:solidFill>
                  <a:srgbClr val="FF0000"/>
                </a:solidFill>
                <a:latin typeface="Courier"/>
              </a:rPr>
              <a:t>acquire(&amp;</a:t>
            </a:r>
            <a:r>
              <a:rPr lang="en-US" sz="2000" dirty="0" err="1">
                <a:solidFill>
                  <a:srgbClr val="FF0000"/>
                </a:solidFill>
                <a:latin typeface="Courier"/>
              </a:rPr>
              <a:t>ide_lock</a:t>
            </a:r>
            <a:r>
              <a:rPr lang="en-US" sz="2000" dirty="0">
                <a:solidFill>
                  <a:srgbClr val="FF0000"/>
                </a:solidFill>
                <a:latin typeface="Courier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urier"/>
              </a:rPr>
              <a:t>   for (struct </a:t>
            </a:r>
            <a:r>
              <a:rPr lang="en-US" sz="2000" dirty="0" err="1">
                <a:latin typeface="Courier"/>
              </a:rPr>
              <a:t>buf</a:t>
            </a:r>
            <a:r>
              <a:rPr lang="en-US" sz="2000" dirty="0">
                <a:latin typeface="Courier"/>
              </a:rPr>
              <a:t> **pp = &amp;</a:t>
            </a:r>
            <a:r>
              <a:rPr lang="en-US" sz="2000" dirty="0" err="1">
                <a:latin typeface="Courier"/>
              </a:rPr>
              <a:t>ide_queue</a:t>
            </a:r>
            <a:r>
              <a:rPr lang="en-US" sz="2000" dirty="0">
                <a:latin typeface="Courier"/>
              </a:rPr>
              <a:t>; *pp; pp=&amp;(*pp)&gt;</a:t>
            </a:r>
            <a:r>
              <a:rPr lang="en-US" sz="2000" dirty="0" err="1">
                <a:latin typeface="Courier"/>
              </a:rPr>
              <a:t>qnext</a:t>
            </a:r>
            <a:r>
              <a:rPr lang="en-US" sz="2000" dirty="0">
                <a:latin typeface="Courier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urier"/>
              </a:rPr>
              <a:t>   ; // walk queue</a:t>
            </a:r>
          </a:p>
          <a:p>
            <a:pPr marL="0" indent="0">
              <a:buNone/>
            </a:pPr>
            <a:r>
              <a:rPr lang="en-US" sz="2000" dirty="0">
                <a:latin typeface="Courier"/>
              </a:rPr>
              <a:t>   *pp = b; // add request to end</a:t>
            </a:r>
          </a:p>
          <a:p>
            <a:pPr marL="0" indent="0">
              <a:buNone/>
            </a:pPr>
            <a:r>
              <a:rPr lang="en-US" sz="2000" dirty="0">
                <a:latin typeface="Courier"/>
              </a:rPr>
              <a:t>   if (</a:t>
            </a:r>
            <a:r>
              <a:rPr lang="en-US" sz="2000" dirty="0" err="1">
                <a:latin typeface="Courier"/>
              </a:rPr>
              <a:t>ide_queue</a:t>
            </a:r>
            <a:r>
              <a:rPr lang="en-US" sz="2000" dirty="0">
                <a:latin typeface="Courier"/>
              </a:rPr>
              <a:t> == b) // if q is empty</a:t>
            </a:r>
          </a:p>
          <a:p>
            <a:pPr marL="0" indent="0">
              <a:buNone/>
            </a:pPr>
            <a:r>
              <a:rPr lang="en-US" sz="2000" dirty="0">
                <a:latin typeface="Courier"/>
              </a:rPr>
              <a:t>      </a:t>
            </a:r>
            <a:r>
              <a:rPr lang="en-US" sz="2000" dirty="0" err="1">
                <a:solidFill>
                  <a:srgbClr val="00B0F0"/>
                </a:solidFill>
                <a:latin typeface="Courier"/>
              </a:rPr>
              <a:t>ide_start_request</a:t>
            </a:r>
            <a:r>
              <a:rPr lang="en-US" sz="2000" dirty="0">
                <a:solidFill>
                  <a:srgbClr val="00B0F0"/>
                </a:solidFill>
                <a:latin typeface="Courier"/>
              </a:rPr>
              <a:t>(b); // send req to disk</a:t>
            </a:r>
          </a:p>
          <a:p>
            <a:pPr marL="0" indent="0">
              <a:buNone/>
            </a:pPr>
            <a:r>
              <a:rPr lang="en-US" sz="2000" dirty="0">
                <a:latin typeface="Courier"/>
              </a:rPr>
              <a:t>   while ((b-&gt;flags &amp; (B_VALID|B_DIRTY)) != B_VALID)</a:t>
            </a:r>
          </a:p>
          <a:p>
            <a:pPr marL="0" indent="0">
              <a:buNone/>
            </a:pPr>
            <a:r>
              <a:rPr lang="en-US" sz="2000" dirty="0">
                <a:latin typeface="Courier"/>
              </a:rPr>
              <a:t>      </a:t>
            </a:r>
            <a:r>
              <a:rPr lang="en-US" sz="2000" dirty="0">
                <a:solidFill>
                  <a:srgbClr val="00B0F0"/>
                </a:solidFill>
                <a:latin typeface="Courier"/>
              </a:rPr>
              <a:t>sleep(b, &amp;</a:t>
            </a:r>
            <a:r>
              <a:rPr lang="en-US" sz="2000" dirty="0" err="1">
                <a:solidFill>
                  <a:srgbClr val="00B0F0"/>
                </a:solidFill>
                <a:latin typeface="Courier"/>
              </a:rPr>
              <a:t>ide_lock</a:t>
            </a:r>
            <a:r>
              <a:rPr lang="en-US" sz="2000" dirty="0">
                <a:solidFill>
                  <a:srgbClr val="00B0F0"/>
                </a:solidFill>
                <a:latin typeface="Courier"/>
              </a:rPr>
              <a:t>); // wait for completion</a:t>
            </a:r>
          </a:p>
          <a:p>
            <a:pPr marL="0" indent="0">
              <a:buNone/>
            </a:pPr>
            <a:r>
              <a:rPr lang="en-US" sz="2000" dirty="0">
                <a:latin typeface="Courier"/>
              </a:rPr>
              <a:t>   </a:t>
            </a:r>
            <a:r>
              <a:rPr lang="en-US" sz="2000" dirty="0">
                <a:solidFill>
                  <a:srgbClr val="FF0000"/>
                </a:solidFill>
                <a:latin typeface="Courier"/>
              </a:rPr>
              <a:t>release(&amp;</a:t>
            </a:r>
            <a:r>
              <a:rPr lang="en-US" sz="2000" dirty="0" err="1">
                <a:solidFill>
                  <a:srgbClr val="FF0000"/>
                </a:solidFill>
                <a:latin typeface="Courier"/>
              </a:rPr>
              <a:t>ide_lock</a:t>
            </a:r>
            <a:r>
              <a:rPr lang="en-US" sz="2000" dirty="0">
                <a:solidFill>
                  <a:srgbClr val="FF0000"/>
                </a:solidFill>
                <a:latin typeface="Courier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826595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539" y="103868"/>
            <a:ext cx="10515600" cy="1325563"/>
          </a:xfrm>
        </p:spPr>
        <p:txBody>
          <a:bodyPr/>
          <a:lstStyle/>
          <a:p>
            <a:r>
              <a:rPr lang="en-US" dirty="0"/>
              <a:t>A Simple IDE Disk Driver</a:t>
            </a:r>
            <a:r>
              <a:rPr lang="tr-TR" dirty="0"/>
              <a:t> (xv6)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4933" y="1252874"/>
            <a:ext cx="8786812" cy="550125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Courier"/>
              </a:rPr>
              <a:t>static void </a:t>
            </a:r>
            <a:r>
              <a:rPr lang="en-US" sz="2000" dirty="0" err="1">
                <a:latin typeface="Courier"/>
              </a:rPr>
              <a:t>ide_start_request</a:t>
            </a:r>
            <a:r>
              <a:rPr lang="en-US" sz="2000" dirty="0">
                <a:latin typeface="Courier"/>
              </a:rPr>
              <a:t>(struct </a:t>
            </a:r>
            <a:r>
              <a:rPr lang="en-US" sz="2000" dirty="0" err="1">
                <a:latin typeface="Courier"/>
              </a:rPr>
              <a:t>buf</a:t>
            </a:r>
            <a:r>
              <a:rPr lang="en-US" sz="2000" dirty="0">
                <a:latin typeface="Courier"/>
              </a:rPr>
              <a:t> *b) {</a:t>
            </a:r>
          </a:p>
          <a:p>
            <a:pPr marL="400050" lvl="1" indent="0">
              <a:buNone/>
            </a:pPr>
            <a:r>
              <a:rPr lang="en-US" sz="2000" dirty="0" err="1">
                <a:latin typeface="Courier"/>
              </a:rPr>
              <a:t>ide_wait_ready</a:t>
            </a:r>
            <a:r>
              <a:rPr lang="en-US" sz="2000" dirty="0">
                <a:latin typeface="Courier"/>
              </a:rPr>
              <a:t>();</a:t>
            </a:r>
          </a:p>
          <a:p>
            <a:pPr marL="400050" lvl="1" indent="0">
              <a:buNone/>
            </a:pPr>
            <a:r>
              <a:rPr lang="en-US" sz="2000" dirty="0" err="1">
                <a:latin typeface="Courier"/>
              </a:rPr>
              <a:t>outb</a:t>
            </a:r>
            <a:r>
              <a:rPr lang="en-US" sz="2000" dirty="0">
                <a:latin typeface="Courier"/>
              </a:rPr>
              <a:t>(0x3f6, 0); // generate interrupt</a:t>
            </a:r>
          </a:p>
          <a:p>
            <a:pPr marL="400050" lvl="1" indent="0">
              <a:buNone/>
            </a:pPr>
            <a:r>
              <a:rPr lang="en-US" sz="2000" dirty="0" err="1">
                <a:latin typeface="Courier"/>
              </a:rPr>
              <a:t>outb</a:t>
            </a:r>
            <a:r>
              <a:rPr lang="en-US" sz="2000" dirty="0">
                <a:latin typeface="Courier"/>
              </a:rPr>
              <a:t>(0x1f2, 1); // how many sectors?</a:t>
            </a:r>
          </a:p>
          <a:p>
            <a:pPr marL="400050" lvl="1" indent="0">
              <a:buNone/>
            </a:pPr>
            <a:r>
              <a:rPr lang="en-US" sz="2000" dirty="0" err="1">
                <a:latin typeface="Courier"/>
              </a:rPr>
              <a:t>outb</a:t>
            </a:r>
            <a:r>
              <a:rPr lang="en-US" sz="2000" dirty="0">
                <a:latin typeface="Courier"/>
              </a:rPr>
              <a:t>(0x1f3, b-&gt;sector &amp; 0xff); // LBA goes here ...</a:t>
            </a:r>
          </a:p>
          <a:p>
            <a:pPr marL="400050" lvl="1" indent="0">
              <a:buNone/>
            </a:pPr>
            <a:r>
              <a:rPr lang="en-US" sz="2000" dirty="0" err="1">
                <a:latin typeface="Courier"/>
              </a:rPr>
              <a:t>outb</a:t>
            </a:r>
            <a:r>
              <a:rPr lang="en-US" sz="2000" dirty="0">
                <a:latin typeface="Courier"/>
              </a:rPr>
              <a:t>(0x1f4, (b-&gt;sector &gt;&gt; 8) &amp; 0xff); // ... and here</a:t>
            </a:r>
          </a:p>
          <a:p>
            <a:pPr marL="400050" lvl="1" indent="0">
              <a:buNone/>
            </a:pPr>
            <a:r>
              <a:rPr lang="en-US" sz="2000" dirty="0" err="1">
                <a:latin typeface="Courier"/>
              </a:rPr>
              <a:t>outb</a:t>
            </a:r>
            <a:r>
              <a:rPr lang="en-US" sz="2000" dirty="0">
                <a:latin typeface="Courier"/>
              </a:rPr>
              <a:t>(0x1f5, (b-&gt;sector &gt;&gt; 16) &amp; 0xff); // ... and here!</a:t>
            </a:r>
          </a:p>
          <a:p>
            <a:pPr marL="400050" lvl="1" indent="0">
              <a:buNone/>
            </a:pPr>
            <a:r>
              <a:rPr lang="hr-HR" sz="2000" dirty="0">
                <a:latin typeface="Courier"/>
              </a:rPr>
              <a:t>outb(0x1f6, 0xe0 | ((b-&gt;dev&amp;1)&lt;&lt;4) | ((b-&gt;sector&gt;&gt;24)&amp;0x0f));</a:t>
            </a:r>
          </a:p>
          <a:p>
            <a:pPr marL="400050" lvl="1" indent="0">
              <a:buNone/>
            </a:pPr>
            <a:r>
              <a:rPr lang="en-US" sz="2000" dirty="0">
                <a:latin typeface="Courier"/>
              </a:rPr>
              <a:t>if(b-&gt;flags &amp; B_DIRTY){</a:t>
            </a:r>
          </a:p>
          <a:p>
            <a:pPr marL="800100" lvl="2" indent="0">
              <a:buNone/>
            </a:pPr>
            <a:r>
              <a:rPr lang="en-US" dirty="0" err="1">
                <a:latin typeface="Courier"/>
              </a:rPr>
              <a:t>outb</a:t>
            </a:r>
            <a:r>
              <a:rPr lang="en-US" dirty="0">
                <a:latin typeface="Courier"/>
              </a:rPr>
              <a:t>(0x1f7, IDE_CMD_WRITE); // this is a WRITE</a:t>
            </a:r>
          </a:p>
          <a:p>
            <a:pPr marL="800100" lvl="2" indent="0">
              <a:buNone/>
            </a:pPr>
            <a:r>
              <a:rPr lang="en-US" dirty="0" err="1">
                <a:latin typeface="Courier"/>
              </a:rPr>
              <a:t>outsl</a:t>
            </a:r>
            <a:r>
              <a:rPr lang="en-US" dirty="0">
                <a:latin typeface="Courier"/>
              </a:rPr>
              <a:t>(0x1f0, b-&gt;data, 512/4); // transfer data too!</a:t>
            </a:r>
          </a:p>
          <a:p>
            <a:pPr marL="400050" lvl="1" indent="0">
              <a:buNone/>
            </a:pPr>
            <a:r>
              <a:rPr lang="en-US" sz="2000" dirty="0">
                <a:latin typeface="Courier"/>
              </a:rPr>
              <a:t>} else {</a:t>
            </a:r>
          </a:p>
          <a:p>
            <a:pPr marL="800100" lvl="2" indent="0">
              <a:buNone/>
            </a:pPr>
            <a:r>
              <a:rPr lang="en-US" dirty="0" err="1">
                <a:latin typeface="Courier"/>
              </a:rPr>
              <a:t>outb</a:t>
            </a:r>
            <a:r>
              <a:rPr lang="en-US" dirty="0">
                <a:latin typeface="Courier"/>
              </a:rPr>
              <a:t>(0x1f7, IDE_CMD_READ); // this is a READ (no data)</a:t>
            </a:r>
          </a:p>
          <a:p>
            <a:pPr marL="400050" lvl="1" indent="0">
              <a:buNone/>
            </a:pPr>
            <a:r>
              <a:rPr lang="en-US" sz="2000" dirty="0">
                <a:latin typeface="Courier"/>
              </a:rPr>
              <a:t>}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470681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IDE Disk Driver</a:t>
            </a:r>
            <a:r>
              <a:rPr lang="tr-TR" dirty="0"/>
              <a:t> (xv6)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static </a:t>
            </a:r>
            <a:r>
              <a:rPr lang="en-US" sz="2000" dirty="0" err="1">
                <a:latin typeface="Courier"/>
                <a:cs typeface="Courier"/>
              </a:rPr>
              <a:t>int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ide_wait_ready</a:t>
            </a:r>
            <a:r>
              <a:rPr lang="en-US" sz="2000" dirty="0">
                <a:latin typeface="Courier"/>
                <a:cs typeface="Courier"/>
              </a:rPr>
              <a:t>() {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	while (((</a:t>
            </a:r>
            <a:r>
              <a:rPr lang="en-US" sz="2000" dirty="0" err="1">
                <a:latin typeface="Courier"/>
                <a:cs typeface="Courier"/>
              </a:rPr>
              <a:t>int</a:t>
            </a:r>
            <a:r>
              <a:rPr lang="en-US" sz="2000" dirty="0">
                <a:latin typeface="Courier"/>
                <a:cs typeface="Courier"/>
              </a:rPr>
              <a:t> r = </a:t>
            </a:r>
            <a:r>
              <a:rPr lang="en-US" sz="2000" dirty="0" err="1">
                <a:latin typeface="Courier"/>
                <a:cs typeface="Courier"/>
              </a:rPr>
              <a:t>inb</a:t>
            </a:r>
            <a:r>
              <a:rPr lang="en-US" sz="2000" dirty="0">
                <a:latin typeface="Courier"/>
                <a:cs typeface="Courier"/>
              </a:rPr>
              <a:t>(0x1f7)) &amp; IDE_BSY) || 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      	!(r &amp; IDE_DRDY))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	; // loop until drive isn’t busy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332460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IDE Disk Driver</a:t>
            </a:r>
            <a:r>
              <a:rPr lang="tr-TR" dirty="0"/>
              <a:t> (</a:t>
            </a:r>
            <a:r>
              <a:rPr lang="tr-TR" dirty="0" err="1"/>
              <a:t>Cont’d</a:t>
            </a:r>
            <a:r>
              <a:rPr lang="tr-TR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void </a:t>
            </a:r>
            <a:r>
              <a:rPr lang="en-US" sz="2000" dirty="0" err="1">
                <a:latin typeface="Courier"/>
                <a:cs typeface="Courier"/>
              </a:rPr>
              <a:t>ide_intr</a:t>
            </a:r>
            <a:r>
              <a:rPr lang="en-US" sz="2000" dirty="0">
                <a:latin typeface="Courier"/>
                <a:cs typeface="Courier"/>
              </a:rPr>
              <a:t>() {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 </a:t>
            </a:r>
            <a:r>
              <a:rPr lang="en-US" sz="2000" dirty="0" err="1">
                <a:latin typeface="Courier"/>
                <a:cs typeface="Courier"/>
              </a:rPr>
              <a:t>struct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buf</a:t>
            </a:r>
            <a:r>
              <a:rPr lang="en-US" sz="2000" dirty="0">
                <a:latin typeface="Courier"/>
                <a:cs typeface="Courier"/>
              </a:rPr>
              <a:t> *b;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 </a:t>
            </a:r>
            <a:r>
              <a:rPr lang="en-US" sz="2000" dirty="0">
                <a:solidFill>
                  <a:srgbClr val="FF0000"/>
                </a:solidFill>
                <a:latin typeface="Courier"/>
                <a:cs typeface="Courier"/>
              </a:rPr>
              <a:t>acquire(&amp;</a:t>
            </a:r>
            <a:r>
              <a:rPr lang="en-US" sz="2000" dirty="0" err="1">
                <a:solidFill>
                  <a:srgbClr val="FF0000"/>
                </a:solidFill>
                <a:latin typeface="Courier"/>
                <a:cs typeface="Courier"/>
              </a:rPr>
              <a:t>ide_lock</a:t>
            </a:r>
            <a:r>
              <a:rPr lang="en-US" sz="2000" dirty="0">
                <a:solidFill>
                  <a:srgbClr val="FF0000"/>
                </a:solidFill>
                <a:latin typeface="Courier"/>
                <a:cs typeface="Courier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 if (!(b-&gt;flags &amp; B_DIRTY) &amp;&amp; </a:t>
            </a:r>
            <a:r>
              <a:rPr lang="en-US" sz="2000" dirty="0" err="1">
                <a:latin typeface="Courier"/>
                <a:cs typeface="Courier"/>
              </a:rPr>
              <a:t>ide_wait_ready</a:t>
            </a:r>
            <a:r>
              <a:rPr lang="en-US" sz="2000" dirty="0">
                <a:latin typeface="Courier"/>
                <a:cs typeface="Courier"/>
              </a:rPr>
              <a:t>(1) &gt;= 0)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    </a:t>
            </a:r>
            <a:r>
              <a:rPr lang="en-US" sz="2000" dirty="0" err="1">
                <a:latin typeface="Courier"/>
                <a:cs typeface="Courier"/>
              </a:rPr>
              <a:t>insl</a:t>
            </a:r>
            <a:r>
              <a:rPr lang="en-US" sz="2000" dirty="0">
                <a:latin typeface="Courier"/>
                <a:cs typeface="Courier"/>
              </a:rPr>
              <a:t>(0x1f0, b-&gt;data, 512/4); // if READ: get data</a:t>
            </a:r>
          </a:p>
          <a:p>
            <a:pPr marL="0" indent="0">
              <a:buNone/>
            </a:pPr>
            <a:r>
              <a:rPr lang="es-ES_tradnl" sz="2000" dirty="0">
                <a:latin typeface="Courier"/>
                <a:cs typeface="Courier"/>
              </a:rPr>
              <a:t>   b-&gt;</a:t>
            </a:r>
            <a:r>
              <a:rPr lang="es-ES_tradnl" sz="2000" dirty="0" err="1">
                <a:latin typeface="Courier"/>
                <a:cs typeface="Courier"/>
              </a:rPr>
              <a:t>flags</a:t>
            </a:r>
            <a:r>
              <a:rPr lang="es-ES_tradnl" sz="2000" dirty="0">
                <a:latin typeface="Courier"/>
                <a:cs typeface="Courier"/>
              </a:rPr>
              <a:t> |= B_VALID;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 b-&gt;flags &amp;= ˜B_DIRTY;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 </a:t>
            </a:r>
            <a:r>
              <a:rPr lang="en-US" sz="2000" dirty="0">
                <a:solidFill>
                  <a:srgbClr val="00B0F0"/>
                </a:solidFill>
                <a:latin typeface="Courier"/>
                <a:cs typeface="Courier"/>
              </a:rPr>
              <a:t>wakeup(b); // wake waiting process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 if ((</a:t>
            </a:r>
            <a:r>
              <a:rPr lang="en-US" sz="2000" dirty="0" err="1">
                <a:latin typeface="Courier"/>
                <a:cs typeface="Courier"/>
              </a:rPr>
              <a:t>ide_queue</a:t>
            </a:r>
            <a:r>
              <a:rPr lang="en-US" sz="2000" dirty="0">
                <a:latin typeface="Courier"/>
                <a:cs typeface="Courier"/>
              </a:rPr>
              <a:t> = b-&gt;</a:t>
            </a:r>
            <a:r>
              <a:rPr lang="en-US" sz="2000" dirty="0" err="1">
                <a:latin typeface="Courier"/>
                <a:cs typeface="Courier"/>
              </a:rPr>
              <a:t>qnext</a:t>
            </a:r>
            <a:r>
              <a:rPr lang="en-US" sz="2000" dirty="0">
                <a:latin typeface="Courier"/>
                <a:cs typeface="Courier"/>
              </a:rPr>
              <a:t>) != 0) // start next request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    </a:t>
            </a:r>
            <a:r>
              <a:rPr lang="en-US" sz="2000" dirty="0" err="1">
                <a:latin typeface="Courier"/>
                <a:cs typeface="Courier"/>
              </a:rPr>
              <a:t>ide_start_request</a:t>
            </a:r>
            <a:r>
              <a:rPr lang="en-US" sz="2000" dirty="0">
                <a:latin typeface="Courier"/>
                <a:cs typeface="Courier"/>
              </a:rPr>
              <a:t>(</a:t>
            </a:r>
            <a:r>
              <a:rPr lang="en-US" sz="2000" dirty="0" err="1">
                <a:latin typeface="Courier"/>
                <a:cs typeface="Courier"/>
              </a:rPr>
              <a:t>ide_queue</a:t>
            </a:r>
            <a:r>
              <a:rPr lang="en-US" sz="2000" dirty="0">
                <a:latin typeface="Courier"/>
                <a:cs typeface="Courier"/>
              </a:rPr>
              <a:t>); // (if one exists)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 </a:t>
            </a:r>
            <a:r>
              <a:rPr lang="en-US" sz="2000" dirty="0">
                <a:solidFill>
                  <a:srgbClr val="FF0000"/>
                </a:solidFill>
                <a:latin typeface="Courier"/>
                <a:cs typeface="Courier"/>
              </a:rPr>
              <a:t>release(&amp;</a:t>
            </a:r>
            <a:r>
              <a:rPr lang="en-US" sz="2000" dirty="0" err="1">
                <a:solidFill>
                  <a:srgbClr val="FF0000"/>
                </a:solidFill>
                <a:latin typeface="Courier"/>
                <a:cs typeface="Courier"/>
              </a:rPr>
              <a:t>ide_lock</a:t>
            </a:r>
            <a:r>
              <a:rPr lang="en-US" sz="2000" dirty="0">
                <a:solidFill>
                  <a:srgbClr val="FF0000"/>
                </a:solidFill>
                <a:latin typeface="Courier"/>
                <a:cs typeface="Courier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29180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36. I/O Devices</a:t>
            </a:r>
          </a:p>
          <a:p>
            <a:pPr lvl="0"/>
            <a:r>
              <a:rPr lang="en-US" altLang="ko-KR" sz="1600" dirty="0">
                <a:solidFill>
                  <a:srgbClr val="1F497D">
                    <a:lumMod val="50000"/>
                  </a:srgbClr>
                </a:solidFill>
              </a:rPr>
              <a:t>Operating System: Three Easy Pieces</a:t>
            </a:r>
            <a:endParaRPr lang="ko-KR" altLang="en-US" sz="1600" dirty="0">
              <a:solidFill>
                <a:srgbClr val="1F497D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9000610"/>
      </p:ext>
    </p:extLst>
  </p:cSld>
  <p:clrMapOvr>
    <a:masterClrMapping/>
  </p:clrMapOvr>
  <p:transition>
    <p:zo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77A3841-1076-BF75-0347-F5138CE2D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Explanation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C7DB210-A08C-40BD-E03F-5BB07C01A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 err="1">
                <a:latin typeface="Courier"/>
              </a:rPr>
              <a:t>ide_rw</a:t>
            </a:r>
            <a:r>
              <a:rPr lang="en-US" dirty="0"/>
              <a:t> queues a request (if there are others pending), or issues it directly to the disk (via </a:t>
            </a:r>
            <a:r>
              <a:rPr lang="en-US" sz="2800" dirty="0" err="1">
                <a:latin typeface="Courier"/>
              </a:rPr>
              <a:t>ide_start_request</a:t>
            </a:r>
            <a:r>
              <a:rPr lang="en-US" dirty="0"/>
              <a:t>)</a:t>
            </a:r>
            <a:r>
              <a:rPr lang="tr-TR" dirty="0"/>
              <a:t>.</a:t>
            </a:r>
          </a:p>
          <a:p>
            <a:r>
              <a:rPr lang="tr-TR" dirty="0"/>
              <a:t>I</a:t>
            </a:r>
            <a:r>
              <a:rPr lang="en-US" dirty="0"/>
              <a:t>n either case, the routine waits for the request to complete and the calling process is put to sleep</a:t>
            </a:r>
            <a:r>
              <a:rPr lang="tr-TR" dirty="0"/>
              <a:t>.</a:t>
            </a:r>
          </a:p>
          <a:p>
            <a:r>
              <a:rPr lang="en-US" sz="2800" dirty="0" err="1">
                <a:latin typeface="Courier"/>
              </a:rPr>
              <a:t>ide_start_request</a:t>
            </a:r>
            <a:r>
              <a:rPr lang="en-US" sz="2800" dirty="0">
                <a:latin typeface="Courier"/>
              </a:rPr>
              <a:t> </a:t>
            </a:r>
            <a:r>
              <a:rPr lang="en-US" dirty="0"/>
              <a:t>is used to send a request (and perhaps data, in the case of a write) to the disk; the in and out x86 instructions are called to read and write device registers, respectively. </a:t>
            </a:r>
            <a:endParaRPr lang="tr-TR" dirty="0"/>
          </a:p>
          <a:p>
            <a:r>
              <a:rPr lang="en-US" dirty="0"/>
              <a:t>The start request routine uses the third function, </a:t>
            </a:r>
            <a:r>
              <a:rPr lang="en-US" sz="2800" dirty="0" err="1">
                <a:latin typeface="Courier"/>
                <a:cs typeface="Courier"/>
              </a:rPr>
              <a:t>ide_wait_ready</a:t>
            </a:r>
            <a:r>
              <a:rPr lang="en-US" dirty="0"/>
              <a:t>, to ensure the drive is ready before issuing a request to it. </a:t>
            </a:r>
            <a:endParaRPr lang="tr-TR" dirty="0"/>
          </a:p>
          <a:p>
            <a:r>
              <a:rPr lang="en-US" dirty="0"/>
              <a:t>Finally, </a:t>
            </a:r>
            <a:r>
              <a:rPr lang="en-US" sz="2800" dirty="0" err="1">
                <a:latin typeface="Courier"/>
                <a:cs typeface="Courier"/>
              </a:rPr>
              <a:t>ide_intr</a:t>
            </a:r>
            <a:r>
              <a:rPr lang="en-US" sz="2800" dirty="0">
                <a:latin typeface="Courier"/>
                <a:cs typeface="Courier"/>
              </a:rPr>
              <a:t>()</a:t>
            </a:r>
            <a:r>
              <a:rPr lang="en-US" dirty="0"/>
              <a:t> is invoked when an interrupt takes place; it reads data from the device (if the request is a read, not a write), wakes the process waiting for the I/O to complete, and (if there are more requests in the I/O queue), launches the next I/O via </a:t>
            </a:r>
            <a:r>
              <a:rPr lang="en-US" sz="2800" dirty="0" err="1">
                <a:latin typeface="Courier"/>
              </a:rPr>
              <a:t>ide_start_request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529785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37. Hard Disk Drives</a:t>
            </a:r>
          </a:p>
          <a:p>
            <a:pPr lvl="0"/>
            <a:r>
              <a:rPr lang="en-US" altLang="ko-KR" sz="1600" dirty="0">
                <a:solidFill>
                  <a:srgbClr val="1F497D">
                    <a:lumMod val="50000"/>
                  </a:srgbClr>
                </a:solidFill>
              </a:rPr>
              <a:t>Operating System: Three Easy Pieces</a:t>
            </a:r>
            <a:endParaRPr lang="ko-KR" altLang="en-US" sz="1600" dirty="0">
              <a:solidFill>
                <a:srgbClr val="1F497D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954249"/>
      </p:ext>
    </p:extLst>
  </p:cSld>
  <p:clrMapOvr>
    <a:masterClrMapping/>
  </p:clrMapOvr>
  <p:transition>
    <p:zo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Hard Disk Driver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Hard disk driver</a:t>
            </a:r>
            <a:r>
              <a:rPr lang="tr-TR" altLang="ko-KR" dirty="0"/>
              <a:t>s</a:t>
            </a:r>
            <a:r>
              <a:rPr lang="en-US" altLang="ko-KR" dirty="0"/>
              <a:t> have been </a:t>
            </a:r>
            <a:r>
              <a:rPr lang="en-US" altLang="ko-KR" b="1" dirty="0">
                <a:solidFill>
                  <a:schemeClr val="accent6"/>
                </a:solidFill>
              </a:rPr>
              <a:t>the main form of persistent data storage </a:t>
            </a:r>
            <a:r>
              <a:rPr lang="en-US" altLang="ko-KR" dirty="0"/>
              <a:t>in computer systems for decades.</a:t>
            </a:r>
            <a:endParaRPr lang="tr-TR" altLang="ko-KR" dirty="0"/>
          </a:p>
          <a:p>
            <a:pPr lvl="1"/>
            <a:r>
              <a:rPr lang="tr-TR" altLang="ko-KR" dirty="0">
                <a:solidFill>
                  <a:srgbClr val="FF0000"/>
                </a:solidFill>
              </a:rPr>
              <a:t>HDD vs. SSD?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/>
              <a:t>The drive consists of a large number of </a:t>
            </a:r>
            <a:r>
              <a:rPr lang="en-US" altLang="ko-KR" b="1" dirty="0"/>
              <a:t>sectors</a:t>
            </a:r>
            <a:r>
              <a:rPr lang="en-US" altLang="ko-KR" dirty="0"/>
              <a:t> (512-byte blocks).</a:t>
            </a:r>
          </a:p>
          <a:p>
            <a:r>
              <a:rPr lang="en-US" altLang="ko-KR" b="1" dirty="0"/>
              <a:t>Address Space : </a:t>
            </a:r>
          </a:p>
          <a:p>
            <a:pPr lvl="1"/>
            <a:r>
              <a:rPr lang="en-US" altLang="ko-KR" dirty="0"/>
              <a:t>We can view the disk with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altLang="ko-KR" dirty="0"/>
              <a:t> sectors as </a:t>
            </a:r>
            <a:r>
              <a:rPr lang="en-US" altLang="ko-KR" u="sng" dirty="0"/>
              <a:t>an array of</a:t>
            </a:r>
            <a:r>
              <a:rPr lang="en-US" altLang="ko-KR" i="1" dirty="0"/>
              <a:t> </a:t>
            </a:r>
            <a:r>
              <a:rPr lang="en-US" altLang="ko-KR" dirty="0"/>
              <a:t>sectors;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altLang="ko-KR" dirty="0"/>
              <a:t> to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n-1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716453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at is an SSD? | Solid-State Drive Definition | Avast">
            <a:extLst>
              <a:ext uri="{FF2B5EF4-FFF2-40B4-BE49-F238E27FC236}">
                <a16:creationId xmlns:a16="http://schemas.microsoft.com/office/drawing/2014/main" id="{240CB151-7118-9F98-8C74-C985D22DE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8665" y="397232"/>
            <a:ext cx="7894670" cy="6327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57017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Interface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only guarantee is that a single 512-byte write is </a:t>
            </a:r>
            <a:r>
              <a:rPr lang="en-US" altLang="ko-KR" b="1" dirty="0">
                <a:solidFill>
                  <a:schemeClr val="accent6"/>
                </a:solidFill>
              </a:rPr>
              <a:t>atomic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Multi-sector operations are possible.</a:t>
            </a:r>
          </a:p>
          <a:p>
            <a:pPr lvl="1"/>
            <a:r>
              <a:rPr lang="en-US" altLang="ko-KR" dirty="0"/>
              <a:t>Many file systems read or write 4KB at a time.</a:t>
            </a:r>
          </a:p>
          <a:p>
            <a:pPr lvl="1"/>
            <a:r>
              <a:rPr lang="en-US" altLang="ko-KR" b="1" dirty="0"/>
              <a:t>Torn write</a:t>
            </a:r>
            <a:r>
              <a:rPr lang="en-US" altLang="ko-KR" dirty="0"/>
              <a:t>:</a:t>
            </a:r>
          </a:p>
          <a:p>
            <a:pPr lvl="2"/>
            <a:r>
              <a:rPr lang="en-US" altLang="ko-KR" dirty="0"/>
              <a:t>If an untimely power loss occurs, only a portion of a larger write may complete.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Accessing blocks in </a:t>
            </a:r>
            <a:r>
              <a:rPr lang="en-US" altLang="ko-KR" b="1" dirty="0"/>
              <a:t>a contiguous chunk </a:t>
            </a:r>
            <a:r>
              <a:rPr lang="en-US" altLang="ko-KR" dirty="0"/>
              <a:t>is the fastest access mode.</a:t>
            </a:r>
          </a:p>
          <a:p>
            <a:pPr lvl="1"/>
            <a:r>
              <a:rPr lang="en-US" altLang="ko-KR" dirty="0"/>
              <a:t>A sequential read or write</a:t>
            </a:r>
          </a:p>
          <a:p>
            <a:pPr lvl="1"/>
            <a:r>
              <a:rPr lang="en-US" altLang="ko-KR" dirty="0"/>
              <a:t>Much faster than any more random access pattern.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474701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Basic Geometry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Platter </a:t>
            </a:r>
            <a:r>
              <a:rPr lang="en-US" altLang="ko-KR" dirty="0"/>
              <a:t>(Aluminum coated with a thin magnetic layer)</a:t>
            </a:r>
          </a:p>
          <a:p>
            <a:pPr lvl="1"/>
            <a:r>
              <a:rPr lang="en-US" altLang="ko-KR" dirty="0"/>
              <a:t>A circular hard surface</a:t>
            </a:r>
          </a:p>
          <a:p>
            <a:pPr lvl="1"/>
            <a:r>
              <a:rPr lang="en-US" altLang="ko-KR" dirty="0"/>
              <a:t>Data is stored persistently by inducing magnetic changes to it.</a:t>
            </a:r>
          </a:p>
          <a:p>
            <a:pPr lvl="1"/>
            <a:r>
              <a:rPr lang="en-US" altLang="ko-KR" dirty="0"/>
              <a:t>Each platter has 2 sides, each of which is called a </a:t>
            </a:r>
            <a:r>
              <a:rPr lang="en-US" altLang="ko-KR" b="1" dirty="0"/>
              <a:t>surface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19" name="차트 18"/>
          <p:cNvGraphicFramePr>
            <a:graphicFrameLocks/>
          </p:cNvGraphicFramePr>
          <p:nvPr/>
        </p:nvGraphicFramePr>
        <p:xfrm>
          <a:off x="4307007" y="706984"/>
          <a:ext cx="3063396" cy="25467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0" name="타원 19"/>
          <p:cNvSpPr/>
          <p:nvPr/>
        </p:nvSpPr>
        <p:spPr>
          <a:xfrm>
            <a:off x="4904631" y="976534"/>
            <a:ext cx="1944000" cy="1944000"/>
          </a:xfrm>
          <a:prstGeom prst="ellipse">
            <a:avLst/>
          </a:prstGeom>
          <a:noFill/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5336769" y="1421043"/>
            <a:ext cx="1080000" cy="1080000"/>
          </a:xfrm>
          <a:prstGeom prst="ellipse">
            <a:avLst/>
          </a:prstGeom>
          <a:noFill/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5823485" y="1925500"/>
            <a:ext cx="119192" cy="11801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450687" y="1655449"/>
            <a:ext cx="891374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spindle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791744" y="2924945"/>
            <a:ext cx="4176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 Disk with Just A Single Track (12 sectors)</a:t>
            </a:r>
          </a:p>
        </p:txBody>
      </p:sp>
    </p:spTree>
    <p:extLst>
      <p:ext uri="{BB962C8B-B14F-4D97-AF65-F5344CB8AC3E}">
        <p14:creationId xmlns:p14="http://schemas.microsoft.com/office/powerpoint/2010/main" val="2811537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Basic Geometry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Spindle</a:t>
            </a:r>
          </a:p>
          <a:p>
            <a:pPr lvl="1"/>
            <a:r>
              <a:rPr lang="en-US" altLang="ko-KR" dirty="0"/>
              <a:t>Spindle is connected to a motor that spins the platters around.</a:t>
            </a:r>
          </a:p>
          <a:p>
            <a:pPr lvl="1"/>
            <a:r>
              <a:rPr lang="en-US" altLang="ko-KR" dirty="0"/>
              <a:t>The rate of rotations is measured in </a:t>
            </a:r>
            <a:r>
              <a:rPr lang="en-US" altLang="ko-KR" b="1" dirty="0">
                <a:solidFill>
                  <a:schemeClr val="accent6"/>
                </a:solidFill>
              </a:rPr>
              <a:t>RPM</a:t>
            </a:r>
            <a:r>
              <a:rPr lang="en-US" altLang="ko-KR" b="1" dirty="0"/>
              <a:t> </a:t>
            </a:r>
            <a:r>
              <a:rPr lang="en-US" altLang="ko-KR" dirty="0"/>
              <a:t>(Rotations Per Minute).</a:t>
            </a:r>
          </a:p>
          <a:p>
            <a:pPr lvl="2"/>
            <a:r>
              <a:rPr lang="en-US" altLang="ko-KR" dirty="0"/>
              <a:t>Typical modern values: 7,200 RPM to 15,000 RPM.</a:t>
            </a:r>
          </a:p>
          <a:p>
            <a:pPr lvl="2"/>
            <a:r>
              <a:rPr lang="en-US" altLang="ko-KR" dirty="0"/>
              <a:t>E.g., 10000 RPM : A single rotation takes about 6 </a:t>
            </a:r>
            <a:r>
              <a:rPr lang="en-US" altLang="ko-KR" dirty="0" err="1"/>
              <a:t>ms.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Track</a:t>
            </a:r>
          </a:p>
          <a:p>
            <a:pPr lvl="1"/>
            <a:r>
              <a:rPr lang="en-US" altLang="ko-KR" dirty="0"/>
              <a:t>Concentric circles of sectors</a:t>
            </a:r>
          </a:p>
          <a:p>
            <a:pPr lvl="1"/>
            <a:r>
              <a:rPr lang="en-US" altLang="ko-KR" dirty="0"/>
              <a:t>Data is encoded on each surface in a track.</a:t>
            </a:r>
          </a:p>
          <a:p>
            <a:pPr lvl="1"/>
            <a:r>
              <a:rPr lang="en-US" altLang="ko-KR" dirty="0"/>
              <a:t>A single surface contains many thousands of tracks.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21629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 Simple Disk Drive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Disk head </a:t>
            </a:r>
            <a:r>
              <a:rPr lang="en-US" altLang="ko-KR" dirty="0"/>
              <a:t>(One head per surface of the drive)</a:t>
            </a:r>
            <a:endParaRPr lang="en-US" altLang="ko-KR" b="1" dirty="0"/>
          </a:p>
          <a:p>
            <a:pPr lvl="1"/>
            <a:r>
              <a:rPr lang="en-US" altLang="ko-KR" dirty="0"/>
              <a:t>The process of </a:t>
            </a:r>
            <a:r>
              <a:rPr lang="en-US" altLang="ko-KR" i="1" dirty="0"/>
              <a:t>reading</a:t>
            </a:r>
            <a:r>
              <a:rPr lang="en-US" altLang="ko-KR" dirty="0"/>
              <a:t> and </a:t>
            </a:r>
            <a:r>
              <a:rPr lang="en-US" altLang="ko-KR" i="1" dirty="0"/>
              <a:t>writing</a:t>
            </a:r>
            <a:r>
              <a:rPr lang="en-US" altLang="ko-KR" dirty="0"/>
              <a:t> is accomplished by the </a:t>
            </a:r>
            <a:r>
              <a:rPr lang="en-US" altLang="ko-KR" b="1" dirty="0">
                <a:solidFill>
                  <a:schemeClr val="accent6"/>
                </a:solidFill>
              </a:rPr>
              <a:t>disk head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Attached to a single disk arm, which moves across the surface.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151785" y="4065036"/>
            <a:ext cx="31783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 Single Track Plus A Head</a:t>
            </a:r>
          </a:p>
        </p:txBody>
      </p:sp>
      <p:graphicFrame>
        <p:nvGraphicFramePr>
          <p:cNvPr id="18" name="차트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8281475"/>
              </p:ext>
            </p:extLst>
          </p:nvPr>
        </p:nvGraphicFramePr>
        <p:xfrm>
          <a:off x="4307007" y="1682092"/>
          <a:ext cx="3063396" cy="25467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9" name="타원 18"/>
          <p:cNvSpPr/>
          <p:nvPr/>
        </p:nvSpPr>
        <p:spPr>
          <a:xfrm>
            <a:off x="4904631" y="1951642"/>
            <a:ext cx="1944000" cy="1944000"/>
          </a:xfrm>
          <a:prstGeom prst="ellipse">
            <a:avLst/>
          </a:prstGeom>
          <a:noFill/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5336769" y="2396151"/>
            <a:ext cx="1080000" cy="1080000"/>
          </a:xfrm>
          <a:prstGeom prst="ellipse">
            <a:avLst/>
          </a:prstGeom>
          <a:noFill/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5786805" y="2901678"/>
            <a:ext cx="144000" cy="144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442595" y="2644621"/>
            <a:ext cx="891374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spindle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943873" y="1548025"/>
            <a:ext cx="1805533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Rotates this way</a:t>
            </a:r>
          </a:p>
        </p:txBody>
      </p:sp>
      <p:sp>
        <p:nvSpPr>
          <p:cNvPr id="24" name="TextBox 23"/>
          <p:cNvSpPr txBox="1"/>
          <p:nvPr/>
        </p:nvSpPr>
        <p:spPr>
          <a:xfrm rot="635487">
            <a:off x="4353595" y="2494365"/>
            <a:ext cx="608821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head</a:t>
            </a:r>
          </a:p>
        </p:txBody>
      </p:sp>
      <p:sp>
        <p:nvSpPr>
          <p:cNvPr id="25" name="타원 24"/>
          <p:cNvSpPr/>
          <p:nvPr/>
        </p:nvSpPr>
        <p:spPr>
          <a:xfrm>
            <a:off x="4977780" y="2628617"/>
            <a:ext cx="288000" cy="288000"/>
          </a:xfrm>
          <a:prstGeom prst="ellipse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 w="9525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 rot="2062398">
            <a:off x="4594786" y="2757839"/>
            <a:ext cx="238629" cy="124150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 rot="18328051">
            <a:off x="4370980" y="3200576"/>
            <a:ext cx="689950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맑은 고딕" pitchFamily="50" charset="-127"/>
                <a:ea typeface="맑은 고딕" pitchFamily="50" charset="-127"/>
              </a:rPr>
              <a:t>arm</a:t>
            </a:r>
          </a:p>
        </p:txBody>
      </p:sp>
      <p:cxnSp>
        <p:nvCxnSpPr>
          <p:cNvPr id="28" name="Straight Arrow Connector 20"/>
          <p:cNvCxnSpPr/>
          <p:nvPr/>
        </p:nvCxnSpPr>
        <p:spPr>
          <a:xfrm flipH="1">
            <a:off x="5262650" y="1859768"/>
            <a:ext cx="1121383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/>
          <p:cNvSpPr/>
          <p:nvPr/>
        </p:nvSpPr>
        <p:spPr>
          <a:xfrm>
            <a:off x="4276750" y="3670311"/>
            <a:ext cx="288000" cy="28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7235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 of a Disk</a:t>
            </a:r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0427" y="1603242"/>
            <a:ext cx="6768752" cy="5115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6390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차트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5121409"/>
              </p:ext>
            </p:extLst>
          </p:nvPr>
        </p:nvGraphicFramePr>
        <p:xfrm>
          <a:off x="4472764" y="1688321"/>
          <a:ext cx="3063396" cy="25467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>
                  <a:solidFill>
                    <a:schemeClr val="accent1"/>
                  </a:solidFill>
                </a:endParaRPr>
              </a:p>
              <a:p>
                <a:r>
                  <a:rPr lang="en-US" altLang="ko-KR" b="1" dirty="0">
                    <a:solidFill>
                      <a:schemeClr val="accent6"/>
                    </a:solidFill>
                  </a:rPr>
                  <a:t>Rotational delay:</a:t>
                </a:r>
                <a:r>
                  <a:rPr lang="en-US" altLang="ko-KR" dirty="0">
                    <a:solidFill>
                      <a:schemeClr val="accent6"/>
                    </a:solidFill>
                  </a:rPr>
                  <a:t> </a:t>
                </a:r>
                <a:r>
                  <a:rPr lang="en-US" altLang="ko-KR" dirty="0"/>
                  <a:t>Time for the desired sector to rotate</a:t>
                </a:r>
              </a:p>
              <a:p>
                <a:pPr lvl="1"/>
                <a:r>
                  <a:rPr lang="en-US" altLang="ko-KR" dirty="0"/>
                  <a:t>E</a:t>
                </a:r>
                <a:r>
                  <a:rPr lang="tr-TR" altLang="ko-KR" dirty="0"/>
                  <a:t>.g.,</a:t>
                </a:r>
                <a:r>
                  <a:rPr lang="en-US" altLang="ko-KR" dirty="0"/>
                  <a:t> Full rotational delay is </a:t>
                </a:r>
                <a:r>
                  <a:rPr lang="en-US" altLang="ko-KR" dirty="0">
                    <a:latin typeface="Courier New" pitchFamily="49" charset="0"/>
                    <a:cs typeface="Courier New" pitchFamily="49" charset="0"/>
                  </a:rPr>
                  <a:t>R</a:t>
                </a:r>
                <a:r>
                  <a:rPr lang="en-US" altLang="ko-KR" dirty="0"/>
                  <a:t> and we start at </a:t>
                </a:r>
                <a:r>
                  <a:rPr lang="en-US" altLang="ko-KR" dirty="0">
                    <a:latin typeface="Courier New" pitchFamily="49" charset="0"/>
                    <a:cs typeface="Courier New" pitchFamily="49" charset="0"/>
                  </a:rPr>
                  <a:t>sector 6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Read sector 0: Rotational delay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𝑅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en-US" altLang="ko-KR" dirty="0"/>
              </a:p>
              <a:p>
                <a:pPr lvl="2"/>
                <a:r>
                  <a:rPr lang="en-US" altLang="ko-KR" dirty="0"/>
                  <a:t>Read sector 5: Rotational delay = </a:t>
                </a:r>
                <a:r>
                  <a:rPr lang="en-US" altLang="ko-KR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R-1 </a:t>
                </a:r>
                <a:r>
                  <a:rPr lang="en-US" altLang="ko-KR" dirty="0"/>
                  <a:t>(worst case)</a:t>
                </a:r>
              </a:p>
              <a:p>
                <a:pPr lvl="1"/>
                <a:endParaRPr lang="ko-KR" altLang="en-US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b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Single-track Latency: The Rotational Delay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5070388" y="1957871"/>
            <a:ext cx="1944000" cy="1944000"/>
          </a:xfrm>
          <a:prstGeom prst="ellipse">
            <a:avLst/>
          </a:prstGeom>
          <a:noFill/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5502526" y="2402380"/>
            <a:ext cx="1080000" cy="1080000"/>
          </a:xfrm>
          <a:prstGeom prst="ellipse">
            <a:avLst/>
          </a:prstGeom>
          <a:noFill/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5952562" y="2958579"/>
            <a:ext cx="144000" cy="144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08352" y="2701522"/>
            <a:ext cx="891374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spindle</a:t>
            </a:r>
          </a:p>
        </p:txBody>
      </p:sp>
      <p:sp>
        <p:nvSpPr>
          <p:cNvPr id="13" name="TextBox 12"/>
          <p:cNvSpPr txBox="1"/>
          <p:nvPr/>
        </p:nvSpPr>
        <p:spPr>
          <a:xfrm rot="635487">
            <a:off x="4519352" y="2500594"/>
            <a:ext cx="608821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head</a:t>
            </a:r>
          </a:p>
        </p:txBody>
      </p:sp>
      <p:sp>
        <p:nvSpPr>
          <p:cNvPr id="16" name="타원 15"/>
          <p:cNvSpPr/>
          <p:nvPr/>
        </p:nvSpPr>
        <p:spPr>
          <a:xfrm>
            <a:off x="5143537" y="2634846"/>
            <a:ext cx="288000" cy="288000"/>
          </a:xfrm>
          <a:prstGeom prst="ellipse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 w="9525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 rot="2062398">
            <a:off x="4760543" y="2764068"/>
            <a:ext cx="238629" cy="124150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 rot="18328051">
            <a:off x="4536737" y="3206805"/>
            <a:ext cx="689950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맑은 고딕" pitchFamily="50" charset="-127"/>
                <a:ea typeface="맑은 고딕" pitchFamily="50" charset="-127"/>
              </a:rPr>
              <a:t>arm</a:t>
            </a:r>
          </a:p>
        </p:txBody>
      </p:sp>
      <p:sp>
        <p:nvSpPr>
          <p:cNvPr id="26" name="타원 25"/>
          <p:cNvSpPr/>
          <p:nvPr/>
        </p:nvSpPr>
        <p:spPr>
          <a:xfrm>
            <a:off x="4442507" y="3676540"/>
            <a:ext cx="288000" cy="28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943873" y="1458235"/>
            <a:ext cx="1805533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Rotates this way</a:t>
            </a:r>
          </a:p>
        </p:txBody>
      </p:sp>
      <p:cxnSp>
        <p:nvCxnSpPr>
          <p:cNvPr id="22" name="Straight Arrow Connector 20"/>
          <p:cNvCxnSpPr/>
          <p:nvPr/>
        </p:nvCxnSpPr>
        <p:spPr>
          <a:xfrm flipH="1">
            <a:off x="5262650" y="1769978"/>
            <a:ext cx="1121383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357776" y="4074235"/>
            <a:ext cx="31783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 Single Track Plus A Head</a:t>
            </a:r>
          </a:p>
        </p:txBody>
      </p:sp>
    </p:spTree>
    <p:extLst>
      <p:ext uri="{BB962C8B-B14F-4D97-AF65-F5344CB8AC3E}">
        <p14:creationId xmlns:p14="http://schemas.microsoft.com/office/powerpoint/2010/main" val="3928970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I/O Devices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943760"/>
            <a:ext cx="9490982" cy="4205114"/>
          </a:xfrm>
        </p:spPr>
        <p:txBody>
          <a:bodyPr/>
          <a:lstStyle/>
          <a:p>
            <a:r>
              <a:rPr lang="en-US" altLang="ko-KR" dirty="0"/>
              <a:t>I/O is </a:t>
            </a:r>
            <a:r>
              <a:rPr lang="en-US" altLang="ko-KR" b="1" dirty="0"/>
              <a:t>critical</a:t>
            </a:r>
            <a:r>
              <a:rPr lang="en-US" altLang="ko-KR" dirty="0"/>
              <a:t> to computer system</a:t>
            </a:r>
            <a:r>
              <a:rPr lang="tr-TR" altLang="ko-KR" dirty="0"/>
              <a:t>s. </a:t>
            </a:r>
          </a:p>
          <a:p>
            <a:r>
              <a:rPr lang="en-US" dirty="0"/>
              <a:t>Clearly, for computer systems to be interesting, both input and output are required.</a:t>
            </a:r>
            <a:endParaRPr lang="en-US" altLang="ko-KR" b="1" dirty="0"/>
          </a:p>
          <a:p>
            <a:r>
              <a:rPr lang="en-US" altLang="ko-KR" dirty="0"/>
              <a:t>Issue</a:t>
            </a:r>
            <a:r>
              <a:rPr lang="tr-TR" altLang="ko-KR" dirty="0"/>
              <a:t>s</a:t>
            </a:r>
            <a:r>
              <a:rPr lang="en-US" altLang="ko-KR" dirty="0"/>
              <a:t>:</a:t>
            </a:r>
          </a:p>
          <a:p>
            <a:pPr lvl="1"/>
            <a:r>
              <a:rPr lang="en-US" altLang="ko-KR" dirty="0"/>
              <a:t>How should I/O be integrated into systems? </a:t>
            </a:r>
          </a:p>
          <a:p>
            <a:pPr lvl="1"/>
            <a:r>
              <a:rPr lang="en-US" altLang="ko-KR" dirty="0"/>
              <a:t>What are the general mechanisms? </a:t>
            </a:r>
          </a:p>
          <a:p>
            <a:pPr lvl="1"/>
            <a:r>
              <a:rPr lang="en-US" altLang="ko-KR" dirty="0"/>
              <a:t>How can we make the</a:t>
            </a:r>
            <a:r>
              <a:rPr lang="tr-TR" altLang="ko-KR" dirty="0"/>
              <a:t>m</a:t>
            </a:r>
            <a:r>
              <a:rPr lang="en-US" altLang="ko-KR" dirty="0"/>
              <a:t> efficiently?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83455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그룹 41"/>
          <p:cNvGrpSpPr/>
          <p:nvPr/>
        </p:nvGrpSpPr>
        <p:grpSpPr>
          <a:xfrm>
            <a:off x="6636104" y="1057284"/>
            <a:ext cx="3168000" cy="3168000"/>
            <a:chOff x="2981326" y="964419"/>
            <a:chExt cx="3168000" cy="3168000"/>
          </a:xfrm>
        </p:grpSpPr>
        <p:graphicFrame>
          <p:nvGraphicFramePr>
            <p:cNvPr id="43" name="차트 42"/>
            <p:cNvGraphicFramePr>
              <a:graphicFrameLocks/>
            </p:cNvGraphicFramePr>
            <p:nvPr/>
          </p:nvGraphicFramePr>
          <p:xfrm>
            <a:off x="2981326" y="964419"/>
            <a:ext cx="3168000" cy="316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pSp>
          <p:nvGrpSpPr>
            <p:cNvPr id="44" name="그룹 43"/>
            <p:cNvGrpSpPr/>
            <p:nvPr/>
          </p:nvGrpSpPr>
          <p:grpSpPr>
            <a:xfrm>
              <a:off x="3268201" y="1271140"/>
              <a:ext cx="2628000" cy="2556000"/>
              <a:chOff x="6041622" y="1365102"/>
              <a:chExt cx="2628000" cy="2556000"/>
            </a:xfrm>
          </p:grpSpPr>
          <p:graphicFrame>
            <p:nvGraphicFramePr>
              <p:cNvPr id="45" name="차트 44"/>
              <p:cNvGraphicFramePr>
                <a:graphicFrameLocks/>
              </p:cNvGraphicFramePr>
              <p:nvPr/>
            </p:nvGraphicFramePr>
            <p:xfrm>
              <a:off x="6149769" y="1438063"/>
              <a:ext cx="2412000" cy="241200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graphicFrame>
            <p:nvGraphicFramePr>
              <p:cNvPr id="46" name="차트 45"/>
              <p:cNvGraphicFramePr>
                <a:graphicFrameLocks/>
              </p:cNvGraphicFramePr>
              <p:nvPr/>
            </p:nvGraphicFramePr>
            <p:xfrm>
              <a:off x="6552112" y="1804113"/>
              <a:ext cx="1620000" cy="162000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4"/>
              </a:graphicData>
            </a:graphic>
          </p:graphicFrame>
          <p:sp>
            <p:nvSpPr>
              <p:cNvPr id="47" name="타원 46"/>
              <p:cNvSpPr/>
              <p:nvPr/>
            </p:nvSpPr>
            <p:spPr>
              <a:xfrm>
                <a:off x="6887769" y="2176063"/>
                <a:ext cx="936000" cy="936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1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48" name="타원 47"/>
              <p:cNvSpPr/>
              <p:nvPr/>
            </p:nvSpPr>
            <p:spPr>
              <a:xfrm>
                <a:off x="6580687" y="1851503"/>
                <a:ext cx="1548000" cy="154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1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49" name="타원 48"/>
              <p:cNvSpPr/>
              <p:nvPr/>
            </p:nvSpPr>
            <p:spPr>
              <a:xfrm>
                <a:off x="6284484" y="1591752"/>
                <a:ext cx="2160000" cy="20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1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50" name="타원 49"/>
              <p:cNvSpPr/>
              <p:nvPr/>
            </p:nvSpPr>
            <p:spPr>
              <a:xfrm>
                <a:off x="6041622" y="1365102"/>
                <a:ext cx="2628000" cy="2556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1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</p:grpSp>
      </p:grpSp>
      <p:sp>
        <p:nvSpPr>
          <p:cNvPr id="57" name="모서리가 둥근 직사각형 56"/>
          <p:cNvSpPr/>
          <p:nvPr/>
        </p:nvSpPr>
        <p:spPr>
          <a:xfrm rot="918904">
            <a:off x="6775241" y="2673604"/>
            <a:ext cx="237815" cy="1217307"/>
          </a:xfrm>
          <a:prstGeom prst="roundRect">
            <a:avLst/>
          </a:prstGeom>
          <a:solidFill>
            <a:schemeClr val="bg1">
              <a:lumMod val="95000"/>
              <a:alpha val="58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2604008" y="1047412"/>
            <a:ext cx="3168000" cy="3168000"/>
            <a:chOff x="2981326" y="964419"/>
            <a:chExt cx="3168000" cy="3168000"/>
          </a:xfrm>
        </p:grpSpPr>
        <p:graphicFrame>
          <p:nvGraphicFramePr>
            <p:cNvPr id="24" name="차트 23"/>
            <p:cNvGraphicFramePr>
              <a:graphicFrameLocks/>
            </p:cNvGraphicFramePr>
            <p:nvPr/>
          </p:nvGraphicFramePr>
          <p:xfrm>
            <a:off x="2981326" y="964419"/>
            <a:ext cx="3168000" cy="3168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grpSp>
          <p:nvGrpSpPr>
            <p:cNvPr id="6" name="그룹 5"/>
            <p:cNvGrpSpPr/>
            <p:nvPr/>
          </p:nvGrpSpPr>
          <p:grpSpPr>
            <a:xfrm>
              <a:off x="3268201" y="1271140"/>
              <a:ext cx="2628000" cy="2556000"/>
              <a:chOff x="6041622" y="1365102"/>
              <a:chExt cx="2628000" cy="2556000"/>
            </a:xfrm>
          </p:grpSpPr>
          <p:graphicFrame>
            <p:nvGraphicFramePr>
              <p:cNvPr id="22" name="차트 21"/>
              <p:cNvGraphicFramePr>
                <a:graphicFrameLocks/>
              </p:cNvGraphicFramePr>
              <p:nvPr/>
            </p:nvGraphicFramePr>
            <p:xfrm>
              <a:off x="6149769" y="1438063"/>
              <a:ext cx="2412000" cy="241200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6"/>
              </a:graphicData>
            </a:graphic>
          </p:graphicFrame>
          <p:graphicFrame>
            <p:nvGraphicFramePr>
              <p:cNvPr id="29" name="차트 28"/>
              <p:cNvGraphicFramePr>
                <a:graphicFrameLocks/>
              </p:cNvGraphicFramePr>
              <p:nvPr/>
            </p:nvGraphicFramePr>
            <p:xfrm>
              <a:off x="6552112" y="1804113"/>
              <a:ext cx="1620000" cy="162000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7"/>
              </a:graphicData>
            </a:graphic>
          </p:graphicFrame>
          <p:sp>
            <p:nvSpPr>
              <p:cNvPr id="31" name="타원 30"/>
              <p:cNvSpPr/>
              <p:nvPr/>
            </p:nvSpPr>
            <p:spPr>
              <a:xfrm>
                <a:off x="6887769" y="2176063"/>
                <a:ext cx="936000" cy="936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1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32" name="타원 31"/>
              <p:cNvSpPr/>
              <p:nvPr/>
            </p:nvSpPr>
            <p:spPr>
              <a:xfrm>
                <a:off x="6580687" y="1851503"/>
                <a:ext cx="1548000" cy="154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1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33" name="타원 32"/>
              <p:cNvSpPr/>
              <p:nvPr/>
            </p:nvSpPr>
            <p:spPr>
              <a:xfrm>
                <a:off x="6284484" y="1591752"/>
                <a:ext cx="2160000" cy="20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1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34" name="타원 33"/>
              <p:cNvSpPr/>
              <p:nvPr/>
            </p:nvSpPr>
            <p:spPr>
              <a:xfrm>
                <a:off x="6041622" y="1365102"/>
                <a:ext cx="2628000" cy="2556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1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</p:grpSp>
      </p:grpSp>
      <p:sp>
        <p:nvSpPr>
          <p:cNvPr id="19" name="모서리가 둥근 직사각형 18"/>
          <p:cNvSpPr/>
          <p:nvPr/>
        </p:nvSpPr>
        <p:spPr>
          <a:xfrm rot="2062398">
            <a:off x="2976730" y="2454848"/>
            <a:ext cx="238629" cy="1523091"/>
          </a:xfrm>
          <a:prstGeom prst="roundRect">
            <a:avLst/>
          </a:prstGeom>
          <a:solidFill>
            <a:schemeClr val="bg1">
              <a:lumMod val="95000"/>
              <a:alpha val="58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8322" y="-92351"/>
            <a:ext cx="10515600" cy="1325563"/>
          </a:xfrm>
        </p:spPr>
        <p:txBody>
          <a:bodyPr/>
          <a:lstStyle/>
          <a:p>
            <a:r>
              <a:rPr lang="en-US" altLang="ko-KR" dirty="0"/>
              <a:t>Multiple Tracks: Seek Time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4144724" y="2712079"/>
            <a:ext cx="144000" cy="144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00514" y="2455022"/>
            <a:ext cx="891374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spindle</a:t>
            </a:r>
          </a:p>
        </p:txBody>
      </p:sp>
      <p:sp>
        <p:nvSpPr>
          <p:cNvPr id="16" name="타원 15"/>
          <p:cNvSpPr/>
          <p:nvPr/>
        </p:nvSpPr>
        <p:spPr>
          <a:xfrm>
            <a:off x="3448737" y="2359737"/>
            <a:ext cx="288000" cy="288000"/>
          </a:xfrm>
          <a:prstGeom prst="ellipse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 w="9525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2601956" y="3586774"/>
            <a:ext cx="288000" cy="28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647729" y="3985900"/>
            <a:ext cx="4993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Three Tracks Plus A Head (Right: With Seek)</a:t>
            </a:r>
          </a:p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(e.g., read to sector 11)</a:t>
            </a:r>
          </a:p>
        </p:txBody>
      </p:sp>
      <p:sp>
        <p:nvSpPr>
          <p:cNvPr id="51" name="모서리가 둥근 직사각형 50"/>
          <p:cNvSpPr/>
          <p:nvPr/>
        </p:nvSpPr>
        <p:spPr>
          <a:xfrm rot="2062398">
            <a:off x="7076919" y="2313928"/>
            <a:ext cx="238629" cy="1688309"/>
          </a:xfrm>
          <a:prstGeom prst="roundRect">
            <a:avLst/>
          </a:prstGeom>
          <a:noFill/>
          <a:ln w="9525">
            <a:solidFill>
              <a:schemeClr val="tx1"/>
            </a:solidFill>
            <a:prstDash val="sysDot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8169699" y="2721951"/>
            <a:ext cx="144000" cy="144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825489" y="2464894"/>
            <a:ext cx="891374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spindle</a:t>
            </a:r>
          </a:p>
        </p:txBody>
      </p:sp>
      <p:sp>
        <p:nvSpPr>
          <p:cNvPr id="56" name="타원 55"/>
          <p:cNvSpPr/>
          <p:nvPr/>
        </p:nvSpPr>
        <p:spPr>
          <a:xfrm>
            <a:off x="6914643" y="2440294"/>
            <a:ext cx="288000" cy="288000"/>
          </a:xfrm>
          <a:prstGeom prst="ellipse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 w="9525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6626931" y="3596646"/>
            <a:ext cx="288000" cy="28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58" name="Straight Arrow Connector 20"/>
          <p:cNvCxnSpPr/>
          <p:nvPr/>
        </p:nvCxnSpPr>
        <p:spPr>
          <a:xfrm flipH="1" flipV="1">
            <a:off x="7116476" y="2440294"/>
            <a:ext cx="455732" cy="63444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 rot="521413">
            <a:off x="7104049" y="2237389"/>
            <a:ext cx="524615" cy="184666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seek</a:t>
            </a:r>
          </a:p>
        </p:txBody>
      </p:sp>
      <p:sp>
        <p:nvSpPr>
          <p:cNvPr id="64" name="내용 개체 틀 63"/>
          <p:cNvSpPr>
            <a:spLocks noGrp="1"/>
          </p:cNvSpPr>
          <p:nvPr>
            <p:ph idx="1"/>
          </p:nvPr>
        </p:nvSpPr>
        <p:spPr>
          <a:xfrm>
            <a:off x="1738312" y="4221088"/>
            <a:ext cx="9934283" cy="2160240"/>
          </a:xfrm>
        </p:spPr>
        <p:txBody>
          <a:bodyPr/>
          <a:lstStyle/>
          <a:p>
            <a:endParaRPr lang="en-US" altLang="ko-KR" b="1" dirty="0"/>
          </a:p>
          <a:p>
            <a:r>
              <a:rPr lang="en-US" altLang="ko-KR" b="1" dirty="0"/>
              <a:t>Seek</a:t>
            </a:r>
            <a:r>
              <a:rPr lang="en-US" altLang="ko-KR" dirty="0"/>
              <a:t>: Move the disk arm to the correct track</a:t>
            </a:r>
          </a:p>
          <a:p>
            <a:pPr lvl="1"/>
            <a:r>
              <a:rPr lang="en-US" altLang="ko-KR" b="1" dirty="0">
                <a:solidFill>
                  <a:schemeClr val="accent6"/>
                </a:solidFill>
              </a:rPr>
              <a:t>Seek time</a:t>
            </a:r>
            <a:r>
              <a:rPr lang="en-US" altLang="ko-KR" dirty="0"/>
              <a:t>:</a:t>
            </a:r>
            <a:r>
              <a:rPr lang="en-US" altLang="ko-KR" dirty="0">
                <a:solidFill>
                  <a:schemeClr val="accent6"/>
                </a:solidFill>
              </a:rPr>
              <a:t> </a:t>
            </a:r>
            <a:r>
              <a:rPr lang="en-US" altLang="ko-KR" dirty="0"/>
              <a:t>Time to move head to the track contain</a:t>
            </a:r>
            <a:r>
              <a:rPr lang="tr-TR" altLang="ko-KR" dirty="0" err="1"/>
              <a:t>ing</a:t>
            </a:r>
            <a:r>
              <a:rPr lang="en-US" altLang="ko-KR" dirty="0"/>
              <a:t> the desired sector.</a:t>
            </a:r>
          </a:p>
          <a:p>
            <a:pPr lvl="1"/>
            <a:r>
              <a:rPr lang="en-US" altLang="ko-KR" dirty="0"/>
              <a:t>One of the most costly disk operations.</a:t>
            </a:r>
          </a:p>
          <a:p>
            <a:pPr lvl="1"/>
            <a:endParaRPr lang="en-US" altLang="ko-KR" dirty="0"/>
          </a:p>
        </p:txBody>
      </p:sp>
      <p:sp>
        <p:nvSpPr>
          <p:cNvPr id="54" name="TextBox 53"/>
          <p:cNvSpPr txBox="1"/>
          <p:nvPr/>
        </p:nvSpPr>
        <p:spPr>
          <a:xfrm>
            <a:off x="3282356" y="968801"/>
            <a:ext cx="1805533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Rotates this way</a:t>
            </a:r>
          </a:p>
        </p:txBody>
      </p:sp>
      <p:cxnSp>
        <p:nvCxnSpPr>
          <p:cNvPr id="59" name="Straight Arrow Connector 20"/>
          <p:cNvCxnSpPr/>
          <p:nvPr/>
        </p:nvCxnSpPr>
        <p:spPr>
          <a:xfrm flipH="1">
            <a:off x="3601133" y="1280544"/>
            <a:ext cx="1121383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320137" y="961565"/>
            <a:ext cx="1805533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Rotates this way</a:t>
            </a:r>
          </a:p>
        </p:txBody>
      </p:sp>
      <p:cxnSp>
        <p:nvCxnSpPr>
          <p:cNvPr id="62" name="Straight Arrow Connector 20"/>
          <p:cNvCxnSpPr/>
          <p:nvPr/>
        </p:nvCxnSpPr>
        <p:spPr>
          <a:xfrm flipH="1">
            <a:off x="7638914" y="1273308"/>
            <a:ext cx="1121383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원호 6"/>
          <p:cNvSpPr/>
          <p:nvPr/>
        </p:nvSpPr>
        <p:spPr>
          <a:xfrm rot="14624239">
            <a:off x="6903290" y="1208905"/>
            <a:ext cx="1836248" cy="2151423"/>
          </a:xfrm>
          <a:prstGeom prst="arc">
            <a:avLst>
              <a:gd name="adj1" fmla="val 17215085"/>
              <a:gd name="adj2" fmla="val 0"/>
            </a:avLst>
          </a:prstGeom>
          <a:ln w="31750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 rot="18533734">
            <a:off x="5958751" y="1641373"/>
            <a:ext cx="1805533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Remaining rotation</a:t>
            </a:r>
          </a:p>
        </p:txBody>
      </p:sp>
    </p:spTree>
    <p:extLst>
      <p:ext uri="{BB962C8B-B14F-4D97-AF65-F5344CB8AC3E}">
        <p14:creationId xmlns:p14="http://schemas.microsoft.com/office/powerpoint/2010/main" val="40145340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Phases of Seek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Acceleration </a:t>
            </a:r>
            <a:r>
              <a:rPr lang="en-US" altLang="ko-KR" dirty="0">
                <a:sym typeface="Wingdings" pitchFamily="2" charset="2"/>
              </a:rPr>
              <a:t> Coasting  Deceleration  Settling</a:t>
            </a:r>
          </a:p>
          <a:p>
            <a:pPr lvl="1"/>
            <a:endParaRPr lang="en-US" altLang="ko-KR" b="1" dirty="0">
              <a:sym typeface="Wingdings" pitchFamily="2" charset="2"/>
            </a:endParaRPr>
          </a:p>
          <a:p>
            <a:pPr lvl="1"/>
            <a:r>
              <a:rPr lang="en-US" altLang="ko-KR" b="1" dirty="0">
                <a:sym typeface="Wingdings" pitchFamily="2" charset="2"/>
              </a:rPr>
              <a:t>Acceleration</a:t>
            </a:r>
            <a:r>
              <a:rPr lang="en-US" altLang="ko-KR" dirty="0">
                <a:sym typeface="Wingdings" pitchFamily="2" charset="2"/>
              </a:rPr>
              <a:t>: The disk arm gets moving.</a:t>
            </a:r>
          </a:p>
          <a:p>
            <a:pPr lvl="1"/>
            <a:endParaRPr lang="en-US" altLang="ko-KR" dirty="0">
              <a:sym typeface="Wingdings" pitchFamily="2" charset="2"/>
            </a:endParaRPr>
          </a:p>
          <a:p>
            <a:pPr lvl="1"/>
            <a:r>
              <a:rPr lang="en-US" altLang="ko-KR" b="1" dirty="0">
                <a:sym typeface="Wingdings" pitchFamily="2" charset="2"/>
              </a:rPr>
              <a:t>Coasting</a:t>
            </a:r>
            <a:r>
              <a:rPr lang="en-US" altLang="ko-KR" dirty="0">
                <a:sym typeface="Wingdings" pitchFamily="2" charset="2"/>
              </a:rPr>
              <a:t>: The arm is moving at full speed.</a:t>
            </a:r>
          </a:p>
          <a:p>
            <a:pPr lvl="1"/>
            <a:endParaRPr lang="en-US" altLang="ko-KR" dirty="0">
              <a:sym typeface="Wingdings" pitchFamily="2" charset="2"/>
            </a:endParaRPr>
          </a:p>
          <a:p>
            <a:pPr lvl="1"/>
            <a:r>
              <a:rPr lang="en-US" altLang="ko-KR" b="1" dirty="0">
                <a:sym typeface="Wingdings" pitchFamily="2" charset="2"/>
              </a:rPr>
              <a:t>Deceleration</a:t>
            </a:r>
            <a:r>
              <a:rPr lang="en-US" altLang="ko-KR" dirty="0">
                <a:sym typeface="Wingdings" pitchFamily="2" charset="2"/>
              </a:rPr>
              <a:t>: The arm slows down.</a:t>
            </a:r>
          </a:p>
          <a:p>
            <a:pPr lvl="1"/>
            <a:endParaRPr lang="en-US" altLang="ko-KR" dirty="0">
              <a:sym typeface="Wingdings" pitchFamily="2" charset="2"/>
            </a:endParaRPr>
          </a:p>
          <a:p>
            <a:pPr lvl="1"/>
            <a:r>
              <a:rPr lang="en-US" altLang="ko-KR" b="1" dirty="0">
                <a:sym typeface="Wingdings" pitchFamily="2" charset="2"/>
              </a:rPr>
              <a:t>Settling</a:t>
            </a:r>
            <a:r>
              <a:rPr lang="en-US" altLang="ko-KR" dirty="0">
                <a:sym typeface="Wingdings" pitchFamily="2" charset="2"/>
              </a:rPr>
              <a:t>: The head is </a:t>
            </a:r>
            <a:r>
              <a:rPr lang="en-US" altLang="ko-KR" i="1" dirty="0">
                <a:sym typeface="Wingdings" pitchFamily="2" charset="2"/>
              </a:rPr>
              <a:t>carefully positioned </a:t>
            </a:r>
            <a:r>
              <a:rPr lang="en-US" altLang="ko-KR" dirty="0">
                <a:sym typeface="Wingdings" pitchFamily="2" charset="2"/>
              </a:rPr>
              <a:t>over the correct track.</a:t>
            </a:r>
          </a:p>
          <a:p>
            <a:pPr lvl="2"/>
            <a:r>
              <a:rPr lang="en-US" altLang="ko-KR" dirty="0">
                <a:sym typeface="Wingdings" pitchFamily="2" charset="2"/>
              </a:rPr>
              <a:t>The settling time is often quite significant, e.g., 0.5 to 2ms.</a:t>
            </a:r>
          </a:p>
          <a:p>
            <a:pPr lvl="2"/>
            <a:endParaRPr lang="en-US" altLang="ko-KR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2598757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Transfer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final phase of I/O</a:t>
            </a:r>
          </a:p>
          <a:p>
            <a:pPr lvl="1"/>
            <a:r>
              <a:rPr lang="en-US" altLang="ko-KR" dirty="0"/>
              <a:t>Data is either </a:t>
            </a:r>
            <a:r>
              <a:rPr lang="en-US" altLang="ko-KR" i="1" dirty="0"/>
              <a:t>read</a:t>
            </a:r>
            <a:r>
              <a:rPr lang="en-US" altLang="ko-KR" dirty="0"/>
              <a:t> </a:t>
            </a:r>
            <a:r>
              <a:rPr lang="en-US" altLang="ko-KR" i="1" dirty="0"/>
              <a:t>from</a:t>
            </a:r>
            <a:r>
              <a:rPr lang="en-US" altLang="ko-KR" dirty="0"/>
              <a:t> or </a:t>
            </a:r>
            <a:r>
              <a:rPr lang="en-US" altLang="ko-KR" i="1" dirty="0"/>
              <a:t>written</a:t>
            </a:r>
            <a:r>
              <a:rPr lang="en-US" altLang="ko-KR" dirty="0"/>
              <a:t> to the surface.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Complete I/O time:</a:t>
            </a:r>
          </a:p>
          <a:p>
            <a:pPr lvl="1"/>
            <a:r>
              <a:rPr lang="en-US" altLang="ko-KR" b="1" dirty="0"/>
              <a:t>Seek</a:t>
            </a:r>
          </a:p>
          <a:p>
            <a:pPr lvl="1"/>
            <a:r>
              <a:rPr lang="en-US" altLang="ko-KR" dirty="0"/>
              <a:t>Waiting for the </a:t>
            </a:r>
            <a:r>
              <a:rPr lang="en-US" altLang="ko-KR" b="1" dirty="0"/>
              <a:t>rotational delay</a:t>
            </a:r>
          </a:p>
          <a:p>
            <a:pPr lvl="1"/>
            <a:r>
              <a:rPr lang="en-US" altLang="ko-KR" b="1" dirty="0"/>
              <a:t>Transfer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1627013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5892" y="1251"/>
            <a:ext cx="10515600" cy="1325563"/>
          </a:xfrm>
        </p:spPr>
        <p:txBody>
          <a:bodyPr/>
          <a:lstStyle/>
          <a:p>
            <a:r>
              <a:rPr lang="en-US" altLang="ko-KR" dirty="0"/>
              <a:t>Track Skew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65110" y="895740"/>
            <a:ext cx="10588690" cy="5281224"/>
          </a:xfrm>
        </p:spPr>
        <p:txBody>
          <a:bodyPr>
            <a:normAutofit fontScale="92500" lnSpcReduction="20000"/>
          </a:bodyPr>
          <a:lstStyle/>
          <a:p>
            <a:endParaRPr lang="tr-TR" altLang="ko-KR" dirty="0"/>
          </a:p>
          <a:p>
            <a:r>
              <a:rPr lang="en-US" altLang="ko-KR" dirty="0"/>
              <a:t>Make sure that sequential reads can be properly serviced </a:t>
            </a:r>
            <a:r>
              <a:rPr lang="en-US" altLang="ko-KR" b="1" dirty="0"/>
              <a:t>even when crossing track boundaries</a:t>
            </a:r>
            <a:r>
              <a:rPr lang="en-US" altLang="ko-KR" dirty="0"/>
              <a:t>.</a:t>
            </a:r>
          </a:p>
          <a:p>
            <a:pPr lvl="1"/>
            <a:endParaRPr lang="en-US" altLang="ko-KR" i="1" dirty="0"/>
          </a:p>
          <a:p>
            <a:pPr lvl="1"/>
            <a:endParaRPr lang="en-US" altLang="ko-KR" i="1" dirty="0"/>
          </a:p>
          <a:p>
            <a:pPr lvl="1"/>
            <a:endParaRPr lang="en-US" altLang="ko-KR" i="1" dirty="0"/>
          </a:p>
          <a:p>
            <a:pPr lvl="1"/>
            <a:endParaRPr lang="en-US" altLang="ko-KR" i="1" dirty="0"/>
          </a:p>
          <a:p>
            <a:pPr lvl="1"/>
            <a:endParaRPr lang="en-US" altLang="ko-KR" i="1" dirty="0"/>
          </a:p>
          <a:p>
            <a:pPr lvl="1"/>
            <a:endParaRPr lang="en-US" altLang="ko-KR" i="1" dirty="0"/>
          </a:p>
          <a:p>
            <a:pPr lvl="1"/>
            <a:endParaRPr lang="en-US" altLang="ko-KR" i="1" dirty="0"/>
          </a:p>
          <a:p>
            <a:pPr lvl="1"/>
            <a:endParaRPr lang="tr-TR" altLang="ko-KR" i="1" dirty="0"/>
          </a:p>
          <a:p>
            <a:pPr lvl="1"/>
            <a:endParaRPr lang="tr-TR" altLang="ko-KR" i="1" dirty="0"/>
          </a:p>
          <a:p>
            <a:endParaRPr lang="tr-TR" altLang="ko-KR" i="1" dirty="0"/>
          </a:p>
          <a:p>
            <a:endParaRPr lang="tr-TR" altLang="ko-KR" i="1" dirty="0"/>
          </a:p>
          <a:p>
            <a:r>
              <a:rPr lang="en-US" altLang="ko-KR" i="1" dirty="0"/>
              <a:t>Without track skew</a:t>
            </a:r>
            <a:r>
              <a:rPr lang="en-US" altLang="ko-KR" dirty="0"/>
              <a:t>, the head would be moved to the next track but the desired next block would have already rotated under the head.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92930" y="4869161"/>
            <a:ext cx="2799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Three Tracks: Track Skew Of 2</a:t>
            </a:r>
          </a:p>
        </p:txBody>
      </p:sp>
      <p:grpSp>
        <p:nvGrpSpPr>
          <p:cNvPr id="56" name="그룹 55"/>
          <p:cNvGrpSpPr/>
          <p:nvPr/>
        </p:nvGrpSpPr>
        <p:grpSpPr>
          <a:xfrm>
            <a:off x="4560376" y="2169753"/>
            <a:ext cx="2831768" cy="2679662"/>
            <a:chOff x="2460312" y="2964101"/>
            <a:chExt cx="2831768" cy="2679662"/>
          </a:xfrm>
        </p:grpSpPr>
        <p:grpSp>
          <p:nvGrpSpPr>
            <p:cNvPr id="9" name="그룹 8"/>
            <p:cNvGrpSpPr/>
            <p:nvPr/>
          </p:nvGrpSpPr>
          <p:grpSpPr>
            <a:xfrm>
              <a:off x="2501266" y="2964101"/>
              <a:ext cx="2734707" cy="2659785"/>
              <a:chOff x="5988269" y="1313210"/>
              <a:chExt cx="2734707" cy="2659785"/>
            </a:xfrm>
          </p:grpSpPr>
          <p:sp>
            <p:nvSpPr>
              <p:cNvPr id="12" name="타원 11"/>
              <p:cNvSpPr/>
              <p:nvPr/>
            </p:nvSpPr>
            <p:spPr>
              <a:xfrm>
                <a:off x="6887769" y="2176063"/>
                <a:ext cx="936000" cy="936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1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13" name="타원 12"/>
              <p:cNvSpPr/>
              <p:nvPr/>
            </p:nvSpPr>
            <p:spPr>
              <a:xfrm>
                <a:off x="6595938" y="1866754"/>
                <a:ext cx="1517498" cy="151749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1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14" name="타원 13"/>
              <p:cNvSpPr/>
              <p:nvPr/>
            </p:nvSpPr>
            <p:spPr>
              <a:xfrm>
                <a:off x="6284484" y="1591752"/>
                <a:ext cx="2160000" cy="20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1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15" name="타원 14"/>
              <p:cNvSpPr/>
              <p:nvPr/>
            </p:nvSpPr>
            <p:spPr>
              <a:xfrm>
                <a:off x="5988269" y="1313210"/>
                <a:ext cx="2734707" cy="265978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1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3683628" y="2985299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9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683628" y="3266059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19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691720" y="3554091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29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699812" y="4773696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35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699812" y="5062548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13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707904" y="5366764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302048" y="4173433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32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627824" y="4173356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22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932040" y="4169795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460312" y="4168902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6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786088" y="4168825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16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082212" y="4165264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26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333262" y="3140148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10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756476" y="3573016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11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187684" y="3399407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20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508084" y="3725124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21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043668" y="3645024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30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251600" y="3872081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31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211960" y="4440127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33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005590" y="4653136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34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494541" y="4602902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23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163408" y="4919833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12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755656" y="4763394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283968" y="5188740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398771" y="4699809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24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156116" y="4484844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25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211940" y="4933076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14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899632" y="4597312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15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987824" y="5168225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4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627784" y="4725144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5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164208" y="3861048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27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379412" y="3623689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28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892360" y="3718948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17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236216" y="3392301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18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627784" y="3539623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7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059832" y="3152001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8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2" name="타원 51"/>
            <p:cNvSpPr/>
            <p:nvPr/>
          </p:nvSpPr>
          <p:spPr>
            <a:xfrm>
              <a:off x="3838697" y="4266327"/>
              <a:ext cx="84230" cy="8592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448418" y="4004506"/>
              <a:ext cx="891374" cy="30777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Spindle</a:t>
              </a: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5082556" y="1801368"/>
            <a:ext cx="1805533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Rotates this way</a:t>
            </a:r>
          </a:p>
        </p:txBody>
      </p:sp>
      <p:cxnSp>
        <p:nvCxnSpPr>
          <p:cNvPr id="58" name="Straight Arrow Connector 20"/>
          <p:cNvCxnSpPr/>
          <p:nvPr/>
        </p:nvCxnSpPr>
        <p:spPr>
          <a:xfrm flipH="1">
            <a:off x="5401333" y="2113111"/>
            <a:ext cx="1121383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모서리가 둥근 직사각형 58"/>
          <p:cNvSpPr/>
          <p:nvPr/>
        </p:nvSpPr>
        <p:spPr>
          <a:xfrm rot="2062398">
            <a:off x="4737290" y="3463953"/>
            <a:ext cx="238629" cy="1523091"/>
          </a:xfrm>
          <a:prstGeom prst="roundRect">
            <a:avLst/>
          </a:prstGeom>
          <a:solidFill>
            <a:schemeClr val="bg1">
              <a:lumMod val="95000"/>
              <a:alpha val="58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5209297" y="3368842"/>
            <a:ext cx="288000" cy="288000"/>
          </a:xfrm>
          <a:prstGeom prst="ellipse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 w="9525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4362516" y="4595879"/>
            <a:ext cx="288000" cy="28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62" name="원호 61"/>
          <p:cNvSpPr/>
          <p:nvPr/>
        </p:nvSpPr>
        <p:spPr>
          <a:xfrm rot="7585199">
            <a:off x="5395530" y="3037167"/>
            <a:ext cx="972108" cy="1126793"/>
          </a:xfrm>
          <a:prstGeom prst="arc">
            <a:avLst/>
          </a:prstGeom>
          <a:ln w="142875">
            <a:solidFill>
              <a:schemeClr val="bg1">
                <a:lumMod val="75000"/>
                <a:alpha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원호 64"/>
          <p:cNvSpPr/>
          <p:nvPr/>
        </p:nvSpPr>
        <p:spPr>
          <a:xfrm rot="4744430">
            <a:off x="5537157" y="2908426"/>
            <a:ext cx="1400520" cy="1327692"/>
          </a:xfrm>
          <a:prstGeom prst="arc">
            <a:avLst/>
          </a:prstGeom>
          <a:ln w="152400">
            <a:solidFill>
              <a:schemeClr val="bg1">
                <a:lumMod val="75000"/>
                <a:alpha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45051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Cache (Track Buffer)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Hold data </a:t>
            </a:r>
            <a:r>
              <a:rPr lang="en-US" altLang="ko-KR" dirty="0"/>
              <a:t>read from or written to the disk</a:t>
            </a:r>
          </a:p>
          <a:p>
            <a:pPr lvl="1"/>
            <a:r>
              <a:rPr lang="en-US" altLang="ko-KR" dirty="0"/>
              <a:t>Allow the drive to </a:t>
            </a:r>
            <a:r>
              <a:rPr lang="en-US" altLang="ko-KR" u="sng" dirty="0"/>
              <a:t>quickly respond</a:t>
            </a:r>
            <a:r>
              <a:rPr lang="en-US" altLang="ko-KR" dirty="0"/>
              <a:t> to requests.</a:t>
            </a:r>
          </a:p>
          <a:p>
            <a:pPr lvl="1"/>
            <a:r>
              <a:rPr lang="en-US" altLang="ko-KR" dirty="0"/>
              <a:t>Small amount of memory (usually around 8 or 16 MB)</a:t>
            </a:r>
          </a:p>
        </p:txBody>
      </p:sp>
    </p:spTree>
    <p:extLst>
      <p:ext uri="{BB962C8B-B14F-4D97-AF65-F5344CB8AC3E}">
        <p14:creationId xmlns:p14="http://schemas.microsoft.com/office/powerpoint/2010/main" val="36120882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Write on cache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Write</a:t>
            </a:r>
            <a:r>
              <a:rPr lang="tr-TR" altLang="ko-KR" b="1" dirty="0"/>
              <a:t> </a:t>
            </a:r>
            <a:r>
              <a:rPr lang="en-US" altLang="ko-KR" b="1" dirty="0"/>
              <a:t>back</a:t>
            </a:r>
            <a:r>
              <a:rPr lang="en-US" altLang="ko-KR" dirty="0"/>
              <a:t> (Immediate reporting)</a:t>
            </a:r>
          </a:p>
          <a:p>
            <a:pPr lvl="1"/>
            <a:r>
              <a:rPr lang="en-US" altLang="ko-KR" dirty="0"/>
              <a:t>Acknowledge a write has </a:t>
            </a:r>
            <a:r>
              <a:rPr lang="tr-TR" altLang="ko-KR" dirty="0" err="1"/>
              <a:t>been</a:t>
            </a:r>
            <a:r>
              <a:rPr lang="tr-TR" altLang="ko-KR" dirty="0"/>
              <a:t> </a:t>
            </a:r>
            <a:r>
              <a:rPr lang="en-US" altLang="ko-KR" dirty="0"/>
              <a:t>completed when it has </a:t>
            </a:r>
            <a:r>
              <a:rPr lang="en-US" altLang="ko-KR" b="1" dirty="0">
                <a:solidFill>
                  <a:schemeClr val="accent6"/>
                </a:solidFill>
              </a:rPr>
              <a:t>put the data in its memory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faster but dangerous</a:t>
            </a:r>
          </a:p>
          <a:p>
            <a:pPr lvl="1"/>
            <a:endParaRPr lang="en-US" altLang="ko-KR" dirty="0"/>
          </a:p>
          <a:p>
            <a:r>
              <a:rPr lang="en-US" altLang="ko-KR" b="1" dirty="0"/>
              <a:t>Write through</a:t>
            </a:r>
          </a:p>
          <a:p>
            <a:pPr lvl="1"/>
            <a:r>
              <a:rPr lang="en-US" altLang="ko-KR" dirty="0"/>
              <a:t>Acknowledge a write has </a:t>
            </a:r>
            <a:r>
              <a:rPr lang="tr-TR" altLang="ko-KR" dirty="0" err="1"/>
              <a:t>been</a:t>
            </a:r>
            <a:r>
              <a:rPr lang="tr-TR" altLang="ko-KR" dirty="0"/>
              <a:t> </a:t>
            </a:r>
            <a:r>
              <a:rPr lang="en-US" altLang="ko-KR" dirty="0"/>
              <a:t>completed after the write has </a:t>
            </a:r>
            <a:r>
              <a:rPr lang="en-US" altLang="ko-KR" b="1" dirty="0">
                <a:solidFill>
                  <a:schemeClr val="accent6"/>
                </a:solidFill>
              </a:rPr>
              <a:t>actually been written to disk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002308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I/O Time: Doing The Math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I/O time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𝐼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/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𝑂</m:t>
                        </m:r>
                      </m:sub>
                    </m:sSub>
                  </m:oMath>
                </a14:m>
                <a:r>
                  <a:rPr lang="en-US" altLang="ko-KR" dirty="0"/>
                  <a:t>):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The rate of I/O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𝐼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/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𝑂</m:t>
                        </m:r>
                      </m:sub>
                    </m:sSub>
                  </m:oMath>
                </a14:m>
                <a:r>
                  <a:rPr lang="en-US" altLang="ko-KR" dirty="0"/>
                  <a:t>):</a:t>
                </a:r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4738193" y="1867651"/>
                <a:ext cx="3712876" cy="394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𝐼</m:t>
                          </m:r>
                          <m:r>
                            <a:rPr lang="en-US" altLang="ko-KR" i="1">
                              <a:latin typeface="Cambria Math"/>
                            </a:rPr>
                            <m:t>/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𝑂</m:t>
                          </m:r>
                        </m:sub>
                      </m:sSub>
                      <m:r>
                        <a:rPr lang="en-US" altLang="ko-KR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𝑠𝑒𝑒𝑘</m:t>
                          </m:r>
                        </m:sub>
                      </m:sSub>
                      <m:r>
                        <a:rPr lang="en-US" altLang="ko-KR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𝑟𝑜𝑡𝑎𝑡𝑖𝑜𝑛</m:t>
                          </m:r>
                        </m:sub>
                      </m:sSub>
                      <m:r>
                        <a:rPr lang="en-US" altLang="ko-KR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𝑡𝑟𝑎𝑛𝑠𝑓𝑒𝑟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8193" y="1867651"/>
                <a:ext cx="3712876" cy="394210"/>
              </a:xfrm>
              <a:prstGeom prst="rect">
                <a:avLst/>
              </a:prstGeom>
              <a:blipFill>
                <a:blip r:embed="rId3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5530282" y="2790193"/>
                <a:ext cx="2202141" cy="7013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𝐼</m:t>
                          </m:r>
                          <m:r>
                            <a:rPr lang="en-US" altLang="ko-KR" i="1">
                              <a:latin typeface="Cambria Math"/>
                            </a:rPr>
                            <m:t>/</m:t>
                          </m:r>
                          <m:r>
                            <a:rPr lang="en-US" altLang="ko-KR" i="1">
                              <a:latin typeface="Cambria Math"/>
                            </a:rPr>
                            <m:t>𝑂</m:t>
                          </m:r>
                        </m:sub>
                      </m:sSub>
                      <m:r>
                        <a:rPr lang="en-US" altLang="ko-KR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𝑆𝑖𝑧𝑒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/>
                                </a:rPr>
                                <m:t>𝑇𝑟𝑎𝑛𝑠𝑓𝑒𝑟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/>
                                </a:rPr>
                                <m:t>𝐼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/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𝑂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0282" y="2790193"/>
                <a:ext cx="2202141" cy="7013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589738"/>
              </p:ext>
            </p:extLst>
          </p:nvPr>
        </p:nvGraphicFramePr>
        <p:xfrm>
          <a:off x="3802089" y="3990053"/>
          <a:ext cx="5904656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7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93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82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8936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Cheetah 15K.5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Barracuda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3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Capacity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300 GB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 TB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63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RPM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15,000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7,200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63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Average Seek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 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ms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400" baseline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ms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63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Max Transfer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125 MB/s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105 MB/s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63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Platters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63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Cache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 MB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16/32 MB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89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Connects Via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SCSI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SATA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162130" y="6438326"/>
            <a:ext cx="4993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Disk Drive Specs: SCSI Versus SATA</a:t>
            </a:r>
          </a:p>
        </p:txBody>
      </p:sp>
    </p:spTree>
    <p:extLst>
      <p:ext uri="{BB962C8B-B14F-4D97-AF65-F5344CB8AC3E}">
        <p14:creationId xmlns:p14="http://schemas.microsoft.com/office/powerpoint/2010/main" val="260952351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I/O Time Example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25934"/>
            <a:ext cx="10515600" cy="4351338"/>
          </a:xfrm>
        </p:spPr>
        <p:txBody>
          <a:bodyPr/>
          <a:lstStyle/>
          <a:p>
            <a:r>
              <a:rPr lang="en-US" altLang="ko-KR" b="1" dirty="0"/>
              <a:t>Random workload</a:t>
            </a:r>
            <a:r>
              <a:rPr lang="en-US" altLang="ko-KR" dirty="0"/>
              <a:t>: Issue 4KB read to random locations on the disk</a:t>
            </a:r>
          </a:p>
          <a:p>
            <a:r>
              <a:rPr lang="en-US" altLang="ko-KR" b="1" dirty="0"/>
              <a:t>Sequential workload</a:t>
            </a:r>
            <a:r>
              <a:rPr lang="en-US" altLang="ko-KR" dirty="0"/>
              <a:t>: Read 100MB consecutively from the disk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4" name="표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28055746"/>
                  </p:ext>
                </p:extLst>
              </p:nvPr>
            </p:nvGraphicFramePr>
            <p:xfrm>
              <a:off x="3071664" y="2536711"/>
              <a:ext cx="5655782" cy="28538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5684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5684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67578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46631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238936">
                    <a:tc gridSpan="2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Cheetah 15K.5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Barracuda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96385">
                    <a:tc gridSpan="2"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/>
                                      </a:rPr>
                                      <m:t>𝑠𝑒𝑒𝑘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4</a:t>
                          </a:r>
                          <a:r>
                            <a:rPr lang="en-US" altLang="ko-KR" sz="14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 </a:t>
                          </a:r>
                          <a:r>
                            <a:rPr lang="en-US" altLang="ko-KR" sz="1400" baseline="0" dirty="0" err="1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ms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9 </a:t>
                          </a:r>
                          <a:r>
                            <a:rPr lang="en-US" altLang="ko-KR" sz="1400" dirty="0" err="1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ms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96385">
                    <a:tc gridSpan="2"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/>
                                      </a:rPr>
                                      <m:t>𝑟𝑜𝑡𝑎𝑡𝑖𝑜𝑛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2 </a:t>
                          </a:r>
                          <a:r>
                            <a:rPr lang="en-US" altLang="ko-KR" sz="1400" dirty="0" err="1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ms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4.2 </a:t>
                          </a:r>
                          <a:r>
                            <a:rPr lang="en-US" altLang="ko-KR" sz="1400" dirty="0" err="1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ms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96385">
                    <a:tc row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Random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/>
                                      </a:rPr>
                                      <m:t>𝑡𝑟𝑎𝑛𝑠𝑓𝑒𝑟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30 </a:t>
                          </a:r>
                          <a:r>
                            <a:rPr lang="en-US" altLang="ko-KR" sz="1400" dirty="0" err="1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microsecs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38 </a:t>
                          </a:r>
                          <a:r>
                            <a:rPr lang="en-US" altLang="ko-KR" sz="1400" dirty="0" err="1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microsecs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196385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/>
                                      </a:rPr>
                                      <m:t>𝐼</m:t>
                                    </m:r>
                                    <m:r>
                                      <a:rPr lang="en-US" altLang="ko-KR" sz="1400" b="0" i="1" smtClean="0">
                                        <a:latin typeface="Cambria Math"/>
                                      </a:rPr>
                                      <m:t>/</m:t>
                                    </m:r>
                                    <m:r>
                                      <a:rPr lang="en-US" altLang="ko-KR" sz="1400" b="0" i="1" smtClean="0">
                                        <a:latin typeface="Cambria Math"/>
                                      </a:rPr>
                                      <m:t>𝑂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6</a:t>
                          </a:r>
                          <a:r>
                            <a:rPr lang="en-US" altLang="ko-KR" sz="14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 </a:t>
                          </a:r>
                          <a:r>
                            <a:rPr lang="en-US" altLang="ko-KR" sz="1400" baseline="0" dirty="0" err="1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ms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13.2 </a:t>
                          </a:r>
                          <a:r>
                            <a:rPr lang="en-US" altLang="ko-KR" sz="1400" dirty="0" err="1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ms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196385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/>
                                      </a:rPr>
                                      <m:t>𝐼</m:t>
                                    </m:r>
                                    <m:r>
                                      <a:rPr lang="en-US" altLang="ko-KR" sz="1400" b="0" i="1" smtClean="0">
                                        <a:latin typeface="Cambria Math"/>
                                      </a:rPr>
                                      <m:t>/</m:t>
                                    </m:r>
                                    <m:r>
                                      <a:rPr lang="en-US" altLang="ko-KR" sz="1400" b="0" i="1" smtClean="0">
                                        <a:latin typeface="Cambria Math"/>
                                      </a:rPr>
                                      <m:t>𝑂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0.66 MB/s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0.31 MB/s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196385">
                    <a:tc row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Sequential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/>
                                      </a:rPr>
                                      <m:t>𝑡𝑟𝑎𝑛𝑠𝑓𝑒𝑟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800 </a:t>
                          </a:r>
                          <a:r>
                            <a:rPr lang="en-US" altLang="ko-KR" sz="1400" dirty="0" err="1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ms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950 </a:t>
                          </a:r>
                          <a:r>
                            <a:rPr lang="en-US" altLang="ko-KR" sz="1400" dirty="0" err="1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ms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196385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/>
                                      </a:rPr>
                                      <m:t>𝐼</m:t>
                                    </m:r>
                                    <m:r>
                                      <a:rPr lang="en-US" altLang="ko-KR" sz="1400" b="0" i="1" smtClean="0">
                                        <a:latin typeface="Cambria Math"/>
                                      </a:rPr>
                                      <m:t>/</m:t>
                                    </m:r>
                                    <m:r>
                                      <a:rPr lang="en-US" altLang="ko-KR" sz="1400" b="0" i="1" smtClean="0">
                                        <a:latin typeface="Cambria Math"/>
                                      </a:rPr>
                                      <m:t>𝑂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806 </a:t>
                          </a:r>
                          <a:r>
                            <a:rPr lang="en-US" altLang="ko-KR" sz="1400" dirty="0" err="1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ms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963.2</a:t>
                          </a:r>
                          <a:r>
                            <a:rPr lang="en-US" altLang="ko-KR" sz="14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 </a:t>
                          </a:r>
                          <a:r>
                            <a:rPr lang="en-US" altLang="ko-KR" sz="1400" baseline="0" dirty="0" err="1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ms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196385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/>
                                      </a:rPr>
                                      <m:t>𝐼</m:t>
                                    </m:r>
                                    <m:r>
                                      <a:rPr lang="en-US" altLang="ko-KR" sz="1400" b="0" i="1" smtClean="0">
                                        <a:latin typeface="Cambria Math"/>
                                      </a:rPr>
                                      <m:t>/</m:t>
                                    </m:r>
                                    <m:r>
                                      <a:rPr lang="en-US" altLang="ko-KR" sz="1400" b="0" i="1" smtClean="0">
                                        <a:latin typeface="Cambria Math"/>
                                      </a:rPr>
                                      <m:t>𝑂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125 MB/s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105 MB/s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4" name="표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28055746"/>
                  </p:ext>
                </p:extLst>
              </p:nvPr>
            </p:nvGraphicFramePr>
            <p:xfrm>
              <a:off x="3071664" y="2536711"/>
              <a:ext cx="5655782" cy="28538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5684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5684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67578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46631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04800">
                    <a:tc gridSpan="2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Cheetah 15K.5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Barracuda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04800"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104000" r="-125182" b="-752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4</a:t>
                          </a:r>
                          <a:r>
                            <a:rPr lang="en-US" altLang="ko-KR" sz="14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 </a:t>
                          </a:r>
                          <a:r>
                            <a:rPr lang="en-US" altLang="ko-KR" sz="1400" baseline="0" dirty="0" err="1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ms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9 </a:t>
                          </a:r>
                          <a:r>
                            <a:rPr lang="en-US" altLang="ko-KR" sz="1400" dirty="0" err="1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ms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04800"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204000" r="-125182" b="-652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2 </a:t>
                          </a:r>
                          <a:r>
                            <a:rPr lang="en-US" altLang="ko-KR" sz="1400" dirty="0" err="1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ms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4.2 </a:t>
                          </a:r>
                          <a:r>
                            <a:rPr lang="en-US" altLang="ko-KR" sz="1400" dirty="0" err="1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ms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21882">
                    <a:tc row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Random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9517" t="-286792" r="-249758" b="-5150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30 </a:t>
                          </a:r>
                          <a:r>
                            <a:rPr lang="en-US" altLang="ko-KR" sz="1400" dirty="0" err="1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microsecs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38 </a:t>
                          </a:r>
                          <a:r>
                            <a:rPr lang="en-US" altLang="ko-KR" sz="1400" dirty="0" err="1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microsecs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23914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9517" t="-386792" r="-249758" b="-4150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6</a:t>
                          </a:r>
                          <a:r>
                            <a:rPr lang="en-US" altLang="ko-KR" sz="14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 </a:t>
                          </a:r>
                          <a:r>
                            <a:rPr lang="en-US" altLang="ko-KR" sz="1400" baseline="0" dirty="0" err="1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ms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13.2 </a:t>
                          </a:r>
                          <a:r>
                            <a:rPr lang="en-US" altLang="ko-KR" sz="1400" dirty="0" err="1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ms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23914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9517" t="-477778" r="-249758" b="-3074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0.66 MB/s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0.31 MB/s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21882">
                    <a:tc row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Sequential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9517" t="-588679" r="-249758" b="-2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800 </a:t>
                          </a:r>
                          <a:r>
                            <a:rPr lang="en-US" altLang="ko-KR" sz="1400" dirty="0" err="1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ms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950 </a:t>
                          </a:r>
                          <a:r>
                            <a:rPr lang="en-US" altLang="ko-KR" sz="1400" dirty="0" err="1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ms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23914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9517" t="-688679" r="-249758" b="-1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806 </a:t>
                          </a:r>
                          <a:r>
                            <a:rPr lang="en-US" altLang="ko-KR" sz="1400" dirty="0" err="1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ms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963.2</a:t>
                          </a:r>
                          <a:r>
                            <a:rPr lang="en-US" altLang="ko-KR" sz="1400" baseline="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 </a:t>
                          </a:r>
                          <a:r>
                            <a:rPr lang="en-US" altLang="ko-KR" sz="1400" baseline="0" dirty="0" err="1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ms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23914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9517" t="-788679" r="-249758" b="-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125 MB/s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105 MB/s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5" name="TextBox 14"/>
          <p:cNvSpPr txBox="1"/>
          <p:nvPr/>
        </p:nvSpPr>
        <p:spPr>
          <a:xfrm>
            <a:off x="3359697" y="5397287"/>
            <a:ext cx="4993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Disk Drive Performance: SCSI Versus SATA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3143672" y="5921087"/>
            <a:ext cx="5544616" cy="864096"/>
          </a:xfrm>
          <a:prstGeom prst="roundRect">
            <a:avLst/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There is a huge gap in drive performance </a:t>
            </a:r>
          </a:p>
          <a:p>
            <a:pPr algn="ctr"/>
            <a:r>
              <a:rPr lang="en-US" altLang="ko-KR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between </a:t>
            </a:r>
            <a:r>
              <a:rPr lang="en-US" altLang="ko-KR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random</a:t>
            </a:r>
            <a:r>
              <a:rPr lang="en-US" altLang="ko-KR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 and </a:t>
            </a:r>
            <a:r>
              <a:rPr lang="en-US" altLang="ko-KR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sequential</a:t>
            </a:r>
            <a:r>
              <a:rPr lang="en-US" altLang="ko-KR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 workloads</a:t>
            </a:r>
          </a:p>
        </p:txBody>
      </p:sp>
    </p:spTree>
    <p:extLst>
      <p:ext uri="{BB962C8B-B14F-4D97-AF65-F5344CB8AC3E}">
        <p14:creationId xmlns:p14="http://schemas.microsoft.com/office/powerpoint/2010/main" val="235303371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Disk Scheduling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Disk Scheduler</a:t>
            </a:r>
            <a:r>
              <a:rPr lang="en-US" altLang="ko-KR" dirty="0"/>
              <a:t> decides </a:t>
            </a:r>
            <a:r>
              <a:rPr lang="en-US" altLang="ko-KR" u="sng" dirty="0"/>
              <a:t>which I/O request</a:t>
            </a:r>
            <a:r>
              <a:rPr lang="en-US" altLang="ko-KR" dirty="0"/>
              <a:t> to schedule next.</a:t>
            </a:r>
          </a:p>
          <a:p>
            <a:r>
              <a:rPr lang="en-US" altLang="ko-KR" b="1" dirty="0"/>
              <a:t>SSTF</a:t>
            </a:r>
            <a:r>
              <a:rPr lang="en-US" altLang="ko-KR" dirty="0"/>
              <a:t> (Shortest Seek Time First)</a:t>
            </a:r>
          </a:p>
          <a:p>
            <a:pPr lvl="1"/>
            <a:r>
              <a:rPr lang="en-US" altLang="ko-KR" dirty="0"/>
              <a:t>Order the queue of I/O request by track</a:t>
            </a:r>
          </a:p>
          <a:p>
            <a:pPr lvl="1"/>
            <a:r>
              <a:rPr lang="en-US" altLang="ko-KR" dirty="0"/>
              <a:t>Pick requests on the nearest track to complete first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2832184" y="4082802"/>
            <a:ext cx="2831768" cy="2679662"/>
            <a:chOff x="2460312" y="2964101"/>
            <a:chExt cx="2831768" cy="2679662"/>
          </a:xfrm>
        </p:grpSpPr>
        <p:grpSp>
          <p:nvGrpSpPr>
            <p:cNvPr id="7" name="그룹 6"/>
            <p:cNvGrpSpPr/>
            <p:nvPr/>
          </p:nvGrpSpPr>
          <p:grpSpPr>
            <a:xfrm>
              <a:off x="2501266" y="2964101"/>
              <a:ext cx="2734707" cy="2659785"/>
              <a:chOff x="5988269" y="1313210"/>
              <a:chExt cx="2734707" cy="2659785"/>
            </a:xfrm>
          </p:grpSpPr>
          <p:sp>
            <p:nvSpPr>
              <p:cNvPr id="46" name="타원 45"/>
              <p:cNvSpPr/>
              <p:nvPr/>
            </p:nvSpPr>
            <p:spPr>
              <a:xfrm>
                <a:off x="6887769" y="2176063"/>
                <a:ext cx="936000" cy="936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1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47" name="타원 46"/>
              <p:cNvSpPr/>
              <p:nvPr/>
            </p:nvSpPr>
            <p:spPr>
              <a:xfrm>
                <a:off x="6595938" y="1866754"/>
                <a:ext cx="1517498" cy="151749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1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48" name="타원 47"/>
              <p:cNvSpPr/>
              <p:nvPr/>
            </p:nvSpPr>
            <p:spPr>
              <a:xfrm>
                <a:off x="6284484" y="1591752"/>
                <a:ext cx="2160000" cy="20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1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49" name="타원 48"/>
              <p:cNvSpPr/>
              <p:nvPr/>
            </p:nvSpPr>
            <p:spPr>
              <a:xfrm>
                <a:off x="5988269" y="1313210"/>
                <a:ext cx="2734707" cy="265978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1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3683628" y="2985299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9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683628" y="3266059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21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691720" y="3554091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33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699812" y="4773696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27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699812" y="5062548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15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707904" y="5366764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302048" y="4173433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24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627824" y="4173356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12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932040" y="4169795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460312" y="4168902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6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786088" y="4168825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18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082212" y="4165264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30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333262" y="3140148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10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756476" y="3573016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11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187684" y="3399407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22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508084" y="3725124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23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043668" y="3645024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34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251600" y="3872081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35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211960" y="4440127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25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005590" y="4653136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26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494541" y="4602902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13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163408" y="4919833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14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755656" y="4763394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283968" y="5188740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398771" y="4699809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28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156116" y="4484844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29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211940" y="4933076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16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899632" y="4597312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17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987824" y="5168225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4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627784" y="4725144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5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164208" y="3861048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31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379412" y="3623689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32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892360" y="3718948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19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236216" y="3392301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20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627784" y="3539623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7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059832" y="3152001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8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4" name="타원 43"/>
            <p:cNvSpPr/>
            <p:nvPr/>
          </p:nvSpPr>
          <p:spPr>
            <a:xfrm>
              <a:off x="3838697" y="4266327"/>
              <a:ext cx="84230" cy="8592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448418" y="4004506"/>
              <a:ext cx="891374" cy="30777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Spindle</a:t>
              </a: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3354364" y="3714417"/>
            <a:ext cx="1805533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Rotates this way</a:t>
            </a:r>
          </a:p>
        </p:txBody>
      </p:sp>
      <p:cxnSp>
        <p:nvCxnSpPr>
          <p:cNvPr id="51" name="Straight Arrow Connector 20"/>
          <p:cNvCxnSpPr/>
          <p:nvPr/>
        </p:nvCxnSpPr>
        <p:spPr>
          <a:xfrm flipH="1">
            <a:off x="3673141" y="4026160"/>
            <a:ext cx="1121383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모서리가 둥근 직사각형 51"/>
          <p:cNvSpPr/>
          <p:nvPr/>
        </p:nvSpPr>
        <p:spPr>
          <a:xfrm rot="2062398">
            <a:off x="3009098" y="5377002"/>
            <a:ext cx="238629" cy="1523091"/>
          </a:xfrm>
          <a:prstGeom prst="roundRect">
            <a:avLst/>
          </a:prstGeom>
          <a:solidFill>
            <a:schemeClr val="bg1">
              <a:lumMod val="95000"/>
              <a:alpha val="58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3487560" y="5267044"/>
            <a:ext cx="288000" cy="288000"/>
          </a:xfrm>
          <a:prstGeom prst="ellipse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 w="9525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2634324" y="6508928"/>
            <a:ext cx="288000" cy="28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735960" y="4866545"/>
            <a:ext cx="4536504" cy="69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SSTF: Scheduling Request 21 and 2</a:t>
            </a:r>
          </a:p>
          <a:p>
            <a:pPr>
              <a:lnSpc>
                <a:spcPct val="150000"/>
              </a:lnSpc>
            </a:pPr>
            <a:r>
              <a:rPr lang="tr-TR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i</a:t>
            </a:r>
            <a:r>
              <a:rPr lang="en-US" altLang="ko-KR" sz="1400" b="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ssue</a:t>
            </a:r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the request to 21 </a:t>
            </a:r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</a:t>
            </a:r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issue the request to 2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4128481" y="4419111"/>
            <a:ext cx="210700" cy="185986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 w="9525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733723" y="6352947"/>
            <a:ext cx="210700" cy="185986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 w="9525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42052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SSTF is not a panacea.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Problem 1</a:t>
            </a:r>
            <a:r>
              <a:rPr lang="en-US" altLang="ko-KR" dirty="0"/>
              <a:t>: The drive geometry is not available to the host OS</a:t>
            </a:r>
          </a:p>
          <a:p>
            <a:pPr lvl="1"/>
            <a:r>
              <a:rPr lang="en-US" altLang="ko-KR" dirty="0"/>
              <a:t>Solution: OS can simply implement </a:t>
            </a:r>
            <a:r>
              <a:rPr lang="en-US" altLang="ko-KR" u="sng" dirty="0"/>
              <a:t>Nearest-block-first</a:t>
            </a:r>
            <a:r>
              <a:rPr lang="en-US" altLang="ko-KR" b="1" dirty="0"/>
              <a:t> </a:t>
            </a:r>
            <a:r>
              <a:rPr lang="en-US" altLang="ko-KR" dirty="0"/>
              <a:t>(NBF)</a:t>
            </a:r>
          </a:p>
          <a:p>
            <a:endParaRPr lang="en-US" altLang="ko-KR" dirty="0"/>
          </a:p>
          <a:p>
            <a:r>
              <a:rPr lang="en-US" altLang="ko-KR" b="1" dirty="0"/>
              <a:t>Problem 2</a:t>
            </a:r>
            <a:r>
              <a:rPr lang="en-US" altLang="ko-KR" dirty="0"/>
              <a:t>: Starvation</a:t>
            </a:r>
          </a:p>
          <a:p>
            <a:pPr lvl="1"/>
            <a:r>
              <a:rPr lang="en-US" altLang="ko-KR" dirty="0"/>
              <a:t>If there were a steady stream of request to the inner track, request to other tracks would then be ignored completely.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5637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69894" y="168523"/>
            <a:ext cx="10515600" cy="1325563"/>
          </a:xfrm>
        </p:spPr>
        <p:txBody>
          <a:bodyPr/>
          <a:lstStyle/>
          <a:p>
            <a:r>
              <a:rPr lang="tr-TR" altLang="ko-KR" dirty="0" err="1"/>
              <a:t>System</a:t>
            </a:r>
            <a:r>
              <a:rPr lang="tr-TR" altLang="ko-KR" dirty="0"/>
              <a:t> Architecture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4025176" y="1407585"/>
            <a:ext cx="847328" cy="39604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 anchorCtr="0"/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CPU</a:t>
            </a:r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105024" y="1397967"/>
            <a:ext cx="1063352" cy="39604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 anchorCtr="0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Memory</a:t>
            </a:r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9" name="원통 8"/>
          <p:cNvSpPr/>
          <p:nvPr/>
        </p:nvSpPr>
        <p:spPr>
          <a:xfrm>
            <a:off x="3270920" y="4321813"/>
            <a:ext cx="656456" cy="460530"/>
          </a:xfrm>
          <a:prstGeom prst="can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0" name="원통 9"/>
          <p:cNvSpPr/>
          <p:nvPr/>
        </p:nvSpPr>
        <p:spPr>
          <a:xfrm>
            <a:off x="6060818" y="4321813"/>
            <a:ext cx="656456" cy="460530"/>
          </a:xfrm>
          <a:prstGeom prst="can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1" name="원통 10"/>
          <p:cNvSpPr/>
          <p:nvPr/>
        </p:nvSpPr>
        <p:spPr>
          <a:xfrm>
            <a:off x="4665869" y="4321813"/>
            <a:ext cx="656456" cy="460530"/>
          </a:xfrm>
          <a:prstGeom prst="can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2" name="원통 11"/>
          <p:cNvSpPr/>
          <p:nvPr/>
        </p:nvSpPr>
        <p:spPr>
          <a:xfrm>
            <a:off x="7455768" y="4321813"/>
            <a:ext cx="656456" cy="460530"/>
          </a:xfrm>
          <a:prstGeom prst="can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6" name="Straight Arrow Connector 20"/>
          <p:cNvCxnSpPr/>
          <p:nvPr/>
        </p:nvCxnSpPr>
        <p:spPr>
          <a:xfrm>
            <a:off x="2927648" y="2214531"/>
            <a:ext cx="5400000" cy="0"/>
          </a:xfrm>
          <a:prstGeom prst="straightConnector1">
            <a:avLst/>
          </a:prstGeom>
          <a:ln w="19050">
            <a:solidFill>
              <a:schemeClr val="tx1"/>
            </a:solidFill>
            <a:headEnd type="stealt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20"/>
          <p:cNvCxnSpPr/>
          <p:nvPr/>
        </p:nvCxnSpPr>
        <p:spPr>
          <a:xfrm>
            <a:off x="2927648" y="3817757"/>
            <a:ext cx="5400000" cy="0"/>
          </a:xfrm>
          <a:prstGeom prst="straightConnector1">
            <a:avLst/>
          </a:prstGeom>
          <a:ln w="19050">
            <a:solidFill>
              <a:schemeClr val="tx1"/>
            </a:solidFill>
            <a:headEnd type="stealt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20"/>
          <p:cNvCxnSpPr/>
          <p:nvPr/>
        </p:nvCxnSpPr>
        <p:spPr>
          <a:xfrm>
            <a:off x="2927648" y="2809645"/>
            <a:ext cx="5400000" cy="0"/>
          </a:xfrm>
          <a:prstGeom prst="straightConnector1">
            <a:avLst/>
          </a:prstGeom>
          <a:ln w="19050">
            <a:solidFill>
              <a:schemeClr val="tx1"/>
            </a:solidFill>
            <a:headEnd type="stealt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20"/>
          <p:cNvCxnSpPr/>
          <p:nvPr/>
        </p:nvCxnSpPr>
        <p:spPr>
          <a:xfrm>
            <a:off x="5447928" y="2233581"/>
            <a:ext cx="0" cy="576064"/>
          </a:xfrm>
          <a:prstGeom prst="straightConnector1">
            <a:avLst/>
          </a:prstGeom>
          <a:ln w="6350">
            <a:solidFill>
              <a:schemeClr val="tx1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0"/>
          <p:cNvCxnSpPr/>
          <p:nvPr/>
        </p:nvCxnSpPr>
        <p:spPr>
          <a:xfrm>
            <a:off x="5447928" y="2809645"/>
            <a:ext cx="0" cy="1008112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0"/>
          <p:cNvCxnSpPr/>
          <p:nvPr/>
        </p:nvCxnSpPr>
        <p:spPr>
          <a:xfrm>
            <a:off x="6583928" y="2809645"/>
            <a:ext cx="0" cy="504056"/>
          </a:xfrm>
          <a:prstGeom prst="straightConnector1">
            <a:avLst/>
          </a:prstGeom>
          <a:ln w="6350">
            <a:solidFill>
              <a:schemeClr val="tx1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6105024" y="3133681"/>
            <a:ext cx="1063352" cy="39604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tlCol="0" anchor="ctr" anchorCtr="0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  Graphics</a:t>
            </a:r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cxnSp>
        <p:nvCxnSpPr>
          <p:cNvPr id="28" name="Straight Arrow Connector 20"/>
          <p:cNvCxnSpPr/>
          <p:nvPr/>
        </p:nvCxnSpPr>
        <p:spPr>
          <a:xfrm>
            <a:off x="6672704" y="1801533"/>
            <a:ext cx="0" cy="396000"/>
          </a:xfrm>
          <a:prstGeom prst="straightConnector1">
            <a:avLst/>
          </a:prstGeom>
          <a:ln w="6350">
            <a:solidFill>
              <a:schemeClr val="tx1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0"/>
          <p:cNvCxnSpPr/>
          <p:nvPr/>
        </p:nvCxnSpPr>
        <p:spPr>
          <a:xfrm>
            <a:off x="4440456" y="1801533"/>
            <a:ext cx="0" cy="396000"/>
          </a:xfrm>
          <a:prstGeom prst="straightConnector1">
            <a:avLst/>
          </a:prstGeom>
          <a:ln w="6350">
            <a:solidFill>
              <a:schemeClr val="tx1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20"/>
          <p:cNvCxnSpPr/>
          <p:nvPr/>
        </p:nvCxnSpPr>
        <p:spPr>
          <a:xfrm>
            <a:off x="7832576" y="3817757"/>
            <a:ext cx="0" cy="504056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20"/>
          <p:cNvCxnSpPr/>
          <p:nvPr/>
        </p:nvCxnSpPr>
        <p:spPr>
          <a:xfrm>
            <a:off x="6416418" y="3817757"/>
            <a:ext cx="0" cy="504056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20"/>
          <p:cNvCxnSpPr/>
          <p:nvPr/>
        </p:nvCxnSpPr>
        <p:spPr>
          <a:xfrm>
            <a:off x="5000261" y="3817757"/>
            <a:ext cx="0" cy="504056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20"/>
          <p:cNvCxnSpPr/>
          <p:nvPr/>
        </p:nvCxnSpPr>
        <p:spPr>
          <a:xfrm>
            <a:off x="3584104" y="3817757"/>
            <a:ext cx="0" cy="504056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151784" y="4947845"/>
            <a:ext cx="35518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Prototypical System Architecture</a:t>
            </a:r>
            <a:endParaRPr lang="ko-KR" altLang="en-US" sz="16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400256" y="2069820"/>
            <a:ext cx="1463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Memory Bus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(proprietary)</a:t>
            </a:r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423684" y="2718473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General I/O Bus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(e.g., PCI)</a:t>
            </a:r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423684" y="3654577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Peripheral I/O Bus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(e.g., SCSI</a:t>
            </a:r>
            <a:r>
              <a:rPr lang="en-US" altLang="ko-KR" sz="14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SATA, 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USB)</a:t>
            </a:r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847528" y="5485167"/>
            <a:ext cx="8592380" cy="1202651"/>
          </a:xfrm>
          <a:prstGeom prst="roundRect">
            <a:avLst/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CPU is attached to the main memory of the system via some kind of </a:t>
            </a:r>
            <a:r>
              <a:rPr lang="en-US" altLang="ko-KR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memory</a:t>
            </a:r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bus</a:t>
            </a:r>
            <a:r>
              <a:rPr lang="tr-TR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Some devices are connected to the system via a general </a:t>
            </a:r>
            <a:r>
              <a:rPr lang="en-US" altLang="ko-KR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I/O bus</a:t>
            </a:r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tr-TR" altLang="ko-KR" sz="16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tr-TR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</a:t>
            </a:r>
            <a:r>
              <a:rPr lang="en-US" altLang="ko-KR" sz="1600" b="1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ven</a:t>
            </a:r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lower down are one or more of what we call a </a:t>
            </a:r>
            <a:r>
              <a:rPr lang="en-US" altLang="ko-KR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peripheral bus</a:t>
            </a:r>
            <a:r>
              <a:rPr lang="tr-TR" altLang="ko-KR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6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720130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Elevator (a.k.a. SCAN or C-SCAN)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Move across the disk servicing requests in order across the tracks.</a:t>
            </a:r>
          </a:p>
          <a:p>
            <a:pPr lvl="1"/>
            <a:r>
              <a:rPr lang="en-US" altLang="ko-KR" b="1" dirty="0"/>
              <a:t>Sweep</a:t>
            </a:r>
            <a:r>
              <a:rPr lang="en-US" altLang="ko-KR" dirty="0"/>
              <a:t>: A single pass across the disk</a:t>
            </a:r>
          </a:p>
          <a:p>
            <a:pPr lvl="2"/>
            <a:r>
              <a:rPr lang="en-US" altLang="ko-KR" dirty="0"/>
              <a:t>If a request comes for a block on a track that has already been services on this sweep of the disk, it is queued until the next sweep.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b="1" dirty="0"/>
              <a:t>F-SCAN</a:t>
            </a:r>
          </a:p>
          <a:p>
            <a:pPr lvl="2"/>
            <a:r>
              <a:rPr lang="en-US" altLang="ko-KR" dirty="0"/>
              <a:t>Freeze the queue to be serviced when it is doing a sweep</a:t>
            </a:r>
          </a:p>
          <a:p>
            <a:pPr lvl="2"/>
            <a:r>
              <a:rPr lang="en-US" altLang="ko-KR" dirty="0"/>
              <a:t>Avoid starvation of far-away requests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b="1" dirty="0"/>
              <a:t>C-SCAN </a:t>
            </a:r>
            <a:r>
              <a:rPr lang="en-US" altLang="ko-KR" dirty="0"/>
              <a:t>(Circular SCAN)</a:t>
            </a:r>
          </a:p>
          <a:p>
            <a:pPr lvl="2"/>
            <a:r>
              <a:rPr lang="en-US" altLang="ko-KR" dirty="0"/>
              <a:t>Sweep from outer-to-inner, and then inner-to-outer, etc.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928671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95655" y="56680"/>
            <a:ext cx="10515600" cy="1325563"/>
          </a:xfrm>
        </p:spPr>
        <p:txBody>
          <a:bodyPr/>
          <a:lstStyle/>
          <a:p>
            <a:r>
              <a:rPr lang="en-US" altLang="ko-KR" dirty="0"/>
              <a:t>How to account for Disk rotation costs?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lvl="1"/>
            <a:endParaRPr lang="tr-TR" altLang="ko-KR" dirty="0"/>
          </a:p>
          <a:p>
            <a:pPr lvl="1"/>
            <a:r>
              <a:rPr lang="en-US" altLang="ko-KR" dirty="0"/>
              <a:t>If rotation is faster than seek : request 16 </a:t>
            </a:r>
            <a:r>
              <a:rPr lang="en-US" altLang="ko-KR" dirty="0">
                <a:sym typeface="Wingdings" pitchFamily="2" charset="2"/>
              </a:rPr>
              <a:t> request 8</a:t>
            </a:r>
            <a:endParaRPr lang="en-US" altLang="ko-KR" dirty="0"/>
          </a:p>
          <a:p>
            <a:pPr lvl="1"/>
            <a:r>
              <a:rPr lang="en-US" altLang="ko-KR" dirty="0"/>
              <a:t>If seek is faster than rotation : request 8 </a:t>
            </a:r>
            <a:r>
              <a:rPr lang="en-US" altLang="ko-KR" dirty="0">
                <a:sym typeface="Wingdings" pitchFamily="2" charset="2"/>
              </a:rPr>
              <a:t> request 16</a:t>
            </a:r>
          </a:p>
          <a:p>
            <a:pPr lvl="1"/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4574315" y="1522336"/>
            <a:ext cx="2831768" cy="2679662"/>
            <a:chOff x="2460312" y="2964101"/>
            <a:chExt cx="2831768" cy="2679662"/>
          </a:xfrm>
        </p:grpSpPr>
        <p:grpSp>
          <p:nvGrpSpPr>
            <p:cNvPr id="7" name="그룹 6"/>
            <p:cNvGrpSpPr/>
            <p:nvPr/>
          </p:nvGrpSpPr>
          <p:grpSpPr>
            <a:xfrm>
              <a:off x="2501266" y="2964101"/>
              <a:ext cx="2734707" cy="2659785"/>
              <a:chOff x="5988269" y="1313210"/>
              <a:chExt cx="2734707" cy="2659785"/>
            </a:xfrm>
          </p:grpSpPr>
          <p:sp>
            <p:nvSpPr>
              <p:cNvPr id="46" name="타원 45"/>
              <p:cNvSpPr/>
              <p:nvPr/>
            </p:nvSpPr>
            <p:spPr>
              <a:xfrm>
                <a:off x="6887769" y="2176063"/>
                <a:ext cx="936000" cy="936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1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47" name="타원 46"/>
              <p:cNvSpPr/>
              <p:nvPr/>
            </p:nvSpPr>
            <p:spPr>
              <a:xfrm>
                <a:off x="6595938" y="1866754"/>
                <a:ext cx="1517498" cy="151749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1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48" name="타원 47"/>
              <p:cNvSpPr/>
              <p:nvPr/>
            </p:nvSpPr>
            <p:spPr>
              <a:xfrm>
                <a:off x="6284484" y="1591752"/>
                <a:ext cx="2160000" cy="2088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1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49" name="타원 48"/>
              <p:cNvSpPr/>
              <p:nvPr/>
            </p:nvSpPr>
            <p:spPr>
              <a:xfrm>
                <a:off x="5988269" y="1313210"/>
                <a:ext cx="2734707" cy="265978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1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3683628" y="2985299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9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683628" y="3266059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21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691720" y="3554091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33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699812" y="4773696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27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699812" y="5062548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15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707904" y="5366764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302048" y="4173433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24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627824" y="4173356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12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932040" y="4169795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460312" y="4168902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6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786088" y="4168825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18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082212" y="4165264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30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333262" y="3140148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10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756476" y="3573016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11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187684" y="3399407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22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508084" y="3725124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23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043668" y="3645024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34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251600" y="3872081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35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211960" y="4440127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25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005590" y="4653136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26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494541" y="4602902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13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163408" y="4919833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14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755656" y="4763394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283968" y="5188740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398771" y="4699809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28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156116" y="4484844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29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211940" y="4933076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16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899632" y="4597312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17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987824" y="5168225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4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627784" y="4725144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5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164208" y="3861048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31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379412" y="3623689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32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892360" y="3718948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19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236216" y="3392301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20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627784" y="3539623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7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059832" y="3152001"/>
              <a:ext cx="360040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8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4" name="타원 43"/>
            <p:cNvSpPr/>
            <p:nvPr/>
          </p:nvSpPr>
          <p:spPr>
            <a:xfrm>
              <a:off x="3838697" y="4266327"/>
              <a:ext cx="84230" cy="8592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448418" y="4004506"/>
              <a:ext cx="891374" cy="30777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Spindle</a:t>
              </a: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5096495" y="1153951"/>
            <a:ext cx="1805533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Rotates this way</a:t>
            </a:r>
          </a:p>
        </p:txBody>
      </p:sp>
      <p:cxnSp>
        <p:nvCxnSpPr>
          <p:cNvPr id="51" name="Straight Arrow Connector 20"/>
          <p:cNvCxnSpPr/>
          <p:nvPr/>
        </p:nvCxnSpPr>
        <p:spPr>
          <a:xfrm flipH="1">
            <a:off x="5415272" y="1465694"/>
            <a:ext cx="1121383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모서리가 둥근 직사각형 51"/>
          <p:cNvSpPr/>
          <p:nvPr/>
        </p:nvSpPr>
        <p:spPr>
          <a:xfrm rot="2062398">
            <a:off x="4751229" y="2816536"/>
            <a:ext cx="238629" cy="1523091"/>
          </a:xfrm>
          <a:prstGeom prst="roundRect">
            <a:avLst/>
          </a:prstGeom>
          <a:solidFill>
            <a:schemeClr val="bg1">
              <a:lumMod val="95000"/>
              <a:alpha val="58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5229691" y="2706578"/>
            <a:ext cx="288000" cy="288000"/>
          </a:xfrm>
          <a:prstGeom prst="ellipse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 w="9525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4376455" y="3948462"/>
            <a:ext cx="288000" cy="28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062168" y="4322303"/>
            <a:ext cx="38340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SSTF: Sometimes Not Good Enough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5397428" y="3520612"/>
            <a:ext cx="210700" cy="185986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 w="9525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248088" y="1753470"/>
            <a:ext cx="210700" cy="185986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 w="9525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2351584" y="5589240"/>
            <a:ext cx="7416824" cy="792088"/>
          </a:xfrm>
          <a:prstGeom prst="roundRect">
            <a:avLst/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On modern drives, both seek and rotation are roughly equivalent:</a:t>
            </a:r>
          </a:p>
          <a:p>
            <a:pPr algn="ctr"/>
            <a:r>
              <a:rPr lang="en-US" altLang="ko-KR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Thus, </a:t>
            </a:r>
            <a:r>
              <a:rPr lang="en-US" altLang="ko-KR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SPTF</a:t>
            </a:r>
            <a:r>
              <a:rPr lang="en-US" altLang="ko-KR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 (Shortest Positioning Time First) is useful.</a:t>
            </a:r>
          </a:p>
        </p:txBody>
      </p:sp>
    </p:spTree>
    <p:extLst>
      <p:ext uri="{BB962C8B-B14F-4D97-AF65-F5344CB8AC3E}">
        <p14:creationId xmlns:p14="http://schemas.microsoft.com/office/powerpoint/2010/main" val="334707193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I/O merging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Reduce the number of request </a:t>
            </a:r>
            <a:r>
              <a:rPr lang="en-US" altLang="ko-KR" dirty="0"/>
              <a:t>sent to the disk and lower overhead</a:t>
            </a:r>
          </a:p>
          <a:p>
            <a:pPr lvl="1"/>
            <a:r>
              <a:rPr lang="en-US" altLang="ko-KR" dirty="0"/>
              <a:t>E.g., read blocks 33, then 8, then 34:</a:t>
            </a:r>
          </a:p>
          <a:p>
            <a:r>
              <a:rPr lang="en-US" altLang="ko-KR" dirty="0"/>
              <a:t>The scheduler merge the request for blocks 33 and 34 </a:t>
            </a:r>
            <a:r>
              <a:rPr lang="en-US" altLang="ko-KR" i="1" dirty="0"/>
              <a:t>into a single two-block request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4398174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301C5FB0-D58B-232B-7056-2EDBE6558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58152"/>
            <a:ext cx="12192000" cy="478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963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I/O </a:t>
            </a:r>
            <a:r>
              <a:rPr lang="en-US" altLang="zh-CN" dirty="0"/>
              <a:t>Architecture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962421"/>
            <a:ext cx="10657114" cy="4205114"/>
          </a:xfrm>
        </p:spPr>
        <p:txBody>
          <a:bodyPr/>
          <a:lstStyle/>
          <a:p>
            <a:r>
              <a:rPr lang="en-US" altLang="zh-CN" dirty="0"/>
              <a:t>Buses</a:t>
            </a:r>
          </a:p>
          <a:p>
            <a:pPr lvl="1"/>
            <a:r>
              <a:rPr lang="en-US" altLang="zh-CN" dirty="0"/>
              <a:t>Data paths that provide</a:t>
            </a:r>
            <a:r>
              <a:rPr lang="tr-TR" altLang="zh-CN" dirty="0"/>
              <a:t>s</a:t>
            </a:r>
            <a:r>
              <a:rPr lang="en-US" altLang="zh-CN" dirty="0"/>
              <a:t> to enable information between CPU(s), RAM, and I/O devices.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I/O bus</a:t>
            </a:r>
          </a:p>
          <a:p>
            <a:pPr lvl="1"/>
            <a:r>
              <a:rPr lang="en-US" altLang="zh-CN" dirty="0"/>
              <a:t>Data path that connects a CPU to an I/O device.</a:t>
            </a:r>
          </a:p>
          <a:p>
            <a:pPr lvl="1"/>
            <a:r>
              <a:rPr lang="en-US" altLang="zh-CN" dirty="0"/>
              <a:t>I/O bus is connected to I/O device by three hardware components: I/O ports, interfaces and device controllers.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9546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내용 개체 틀 2"/>
          <p:cNvSpPr>
            <a:spLocks noGrp="1"/>
          </p:cNvSpPr>
          <p:nvPr>
            <p:ph idx="1"/>
          </p:nvPr>
        </p:nvSpPr>
        <p:spPr>
          <a:xfrm>
            <a:off x="898559" y="1691834"/>
            <a:ext cx="8786812" cy="4205114"/>
          </a:xfrm>
        </p:spPr>
        <p:txBody>
          <a:bodyPr/>
          <a:lstStyle/>
          <a:p>
            <a:r>
              <a:rPr lang="en-US" altLang="ko-KR" dirty="0"/>
              <a:t>Canonical Devices ha</a:t>
            </a:r>
            <a:r>
              <a:rPr lang="tr-TR" altLang="ko-KR" dirty="0"/>
              <a:t>ve</a:t>
            </a:r>
            <a:r>
              <a:rPr lang="en-US" altLang="ko-KR" dirty="0"/>
              <a:t> two important components</a:t>
            </a:r>
            <a:r>
              <a:rPr lang="tr-TR" altLang="ko-KR" dirty="0"/>
              <a:t>:</a:t>
            </a:r>
            <a:endParaRPr lang="en-US" altLang="ko-KR" dirty="0"/>
          </a:p>
          <a:p>
            <a:pPr lvl="1"/>
            <a:r>
              <a:rPr lang="en-US" altLang="ko-KR" b="1" dirty="0"/>
              <a:t>Hardware</a:t>
            </a:r>
            <a:r>
              <a:rPr lang="en-US" altLang="ko-KR" dirty="0"/>
              <a:t> </a:t>
            </a:r>
            <a:r>
              <a:rPr lang="en-US" altLang="ko-KR" b="1" dirty="0"/>
              <a:t>interface</a:t>
            </a:r>
            <a:r>
              <a:rPr lang="en-US" altLang="ko-KR" dirty="0"/>
              <a:t> allows the system software to control its operation. </a:t>
            </a:r>
          </a:p>
          <a:p>
            <a:pPr lvl="1"/>
            <a:r>
              <a:rPr lang="en-US" altLang="ko-KR" b="1" dirty="0"/>
              <a:t>Internals</a:t>
            </a:r>
            <a:r>
              <a:rPr lang="en-US" altLang="ko-KR" dirty="0"/>
              <a:t> which is implementation specific.</a:t>
            </a:r>
          </a:p>
          <a:p>
            <a:pPr lvl="1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871870" y="3686186"/>
            <a:ext cx="5904656" cy="1964148"/>
          </a:xfrm>
          <a:prstGeom prst="rect">
            <a:avLst/>
          </a:prstGeom>
          <a:noFill/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 anchorCtr="0"/>
          <a:lstStyle/>
          <a:p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Canonical Device 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776593" y="3994149"/>
            <a:ext cx="1137464" cy="39604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tlCol="0" anchor="ctr" anchorCtr="0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  Command</a:t>
            </a:r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cxnSp>
        <p:nvCxnSpPr>
          <p:cNvPr id="19" name="Straight Arrow Connector 20"/>
          <p:cNvCxnSpPr/>
          <p:nvPr/>
        </p:nvCxnSpPr>
        <p:spPr>
          <a:xfrm>
            <a:off x="2015886" y="4570213"/>
            <a:ext cx="5616624" cy="0"/>
          </a:xfrm>
          <a:prstGeom prst="straightConnector1">
            <a:avLst/>
          </a:prstGeom>
          <a:ln w="12700">
            <a:solidFill>
              <a:schemeClr val="tx1"/>
            </a:solidFill>
            <a:prstDash val="lg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6367870" y="3994149"/>
            <a:ext cx="832593" cy="39604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tlCol="0" anchor="ctr" anchorCtr="0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  Data</a:t>
            </a:r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600062" y="5702410"/>
            <a:ext cx="23996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Canonical Device </a:t>
            </a:r>
            <a:endParaRPr lang="ko-KR" altLang="en-US" sz="16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136474" y="3994150"/>
            <a:ext cx="14635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Registers: </a:t>
            </a:r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015886" y="4747722"/>
            <a:ext cx="38884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Micro-controller(CPU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Memory (DRAM or SRAM or both)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Other Hardware-specific Chips</a:t>
            </a:r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528054" y="3994149"/>
            <a:ext cx="936000" cy="39604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tlCol="0" anchor="ctr" anchorCtr="0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  Status</a:t>
            </a:r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920542" y="3922141"/>
            <a:ext cx="14635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interface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969122" y="4910508"/>
            <a:ext cx="14635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internals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1300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Hardware </a:t>
            </a:r>
            <a:r>
              <a:rPr lang="tr-TR" altLang="ko-KR" dirty="0"/>
              <a:t>I</a:t>
            </a:r>
            <a:r>
              <a:rPr lang="en-US" altLang="ko-KR" dirty="0" err="1"/>
              <a:t>nterface</a:t>
            </a:r>
            <a:r>
              <a:rPr lang="en-US" altLang="ko-KR" sz="2000" dirty="0"/>
              <a:t> </a:t>
            </a:r>
            <a:r>
              <a:rPr lang="tr-TR" altLang="ko-KR" sz="2000" dirty="0"/>
              <a:t> </a:t>
            </a:r>
            <a:r>
              <a:rPr lang="en-US" altLang="ko-KR" sz="2000" dirty="0"/>
              <a:t> </a:t>
            </a:r>
            <a:r>
              <a:rPr lang="tr-TR" altLang="ko-KR" dirty="0"/>
              <a:t>of a C</a:t>
            </a:r>
            <a:r>
              <a:rPr lang="en-US" altLang="ko-KR" dirty="0" err="1"/>
              <a:t>anonical</a:t>
            </a:r>
            <a:r>
              <a:rPr lang="en-US" altLang="ko-KR" dirty="0"/>
              <a:t> Device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13135"/>
            <a:ext cx="8786812" cy="4205114"/>
          </a:xfrm>
        </p:spPr>
        <p:txBody>
          <a:bodyPr/>
          <a:lstStyle/>
          <a:p>
            <a:r>
              <a:rPr lang="en-US" altLang="ko-KR" b="1" dirty="0"/>
              <a:t>status register</a:t>
            </a:r>
            <a:endParaRPr lang="en-US" altLang="ko-KR" dirty="0"/>
          </a:p>
          <a:p>
            <a:pPr lvl="1"/>
            <a:r>
              <a:rPr lang="tr-TR" altLang="ko-KR" dirty="0" err="1"/>
              <a:t>To</a:t>
            </a:r>
            <a:r>
              <a:rPr lang="tr-TR" altLang="ko-KR" dirty="0"/>
              <a:t> s</a:t>
            </a:r>
            <a:r>
              <a:rPr lang="en-US" altLang="ko-KR" dirty="0" err="1"/>
              <a:t>ee</a:t>
            </a:r>
            <a:r>
              <a:rPr lang="en-US" altLang="ko-KR" dirty="0"/>
              <a:t> the current status of the device</a:t>
            </a:r>
          </a:p>
          <a:p>
            <a:r>
              <a:rPr lang="en-US" altLang="ko-KR" b="1" dirty="0"/>
              <a:t>command register</a:t>
            </a:r>
            <a:endParaRPr lang="en-US" altLang="ko-KR" dirty="0"/>
          </a:p>
          <a:p>
            <a:pPr lvl="1"/>
            <a:r>
              <a:rPr lang="tr-TR" altLang="ko-KR" dirty="0" err="1"/>
              <a:t>To</a:t>
            </a:r>
            <a:r>
              <a:rPr lang="tr-TR" altLang="ko-KR" dirty="0"/>
              <a:t> t</a:t>
            </a:r>
            <a:r>
              <a:rPr lang="en-US" altLang="ko-KR" dirty="0"/>
              <a:t>ell the device to perform a certain task</a:t>
            </a:r>
          </a:p>
          <a:p>
            <a:r>
              <a:rPr lang="en-US" altLang="ko-KR" b="1" dirty="0"/>
              <a:t>data register</a:t>
            </a:r>
            <a:endParaRPr lang="en-US" altLang="ko-KR" dirty="0"/>
          </a:p>
          <a:p>
            <a:pPr lvl="1"/>
            <a:r>
              <a:rPr lang="tr-TR" altLang="ko-KR" dirty="0" err="1"/>
              <a:t>To</a:t>
            </a:r>
            <a:r>
              <a:rPr lang="tr-TR" altLang="ko-KR" dirty="0"/>
              <a:t> p</a:t>
            </a:r>
            <a:r>
              <a:rPr lang="en-US" altLang="ko-KR" dirty="0"/>
              <a:t>ass data to the device, or get data from the device</a:t>
            </a:r>
          </a:p>
          <a:p>
            <a:pPr lvl="1"/>
            <a:endParaRPr lang="en-US" altLang="ko-KR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2495600" y="5195532"/>
            <a:ext cx="7200800" cy="936104"/>
          </a:xfrm>
          <a:prstGeom prst="roundRect">
            <a:avLst/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kumimoji="1"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By reading and writing above </a:t>
            </a:r>
            <a:r>
              <a:rPr kumimoji="1" lang="en-US" altLang="ko-KR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three registers</a:t>
            </a:r>
            <a:r>
              <a:rPr kumimoji="1"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</a:p>
          <a:p>
            <a:pPr algn="ctr"/>
            <a:r>
              <a:rPr kumimoji="1"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the operating system can </a:t>
            </a:r>
            <a:r>
              <a:rPr kumimoji="1" lang="en-US" altLang="ko-KR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control device behavior</a:t>
            </a:r>
            <a:r>
              <a:rPr kumimoji="1"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8031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8321" y="337133"/>
            <a:ext cx="10909041" cy="1325563"/>
          </a:xfrm>
        </p:spPr>
        <p:txBody>
          <a:bodyPr/>
          <a:lstStyle/>
          <a:p>
            <a:r>
              <a:rPr lang="en-US" altLang="ko-KR" dirty="0"/>
              <a:t>Hardware </a:t>
            </a:r>
            <a:r>
              <a:rPr lang="tr-TR" altLang="ko-KR" dirty="0"/>
              <a:t>I</a:t>
            </a:r>
            <a:r>
              <a:rPr lang="en-US" altLang="ko-KR" dirty="0" err="1"/>
              <a:t>nterface</a:t>
            </a:r>
            <a:r>
              <a:rPr lang="en-US" altLang="ko-KR" sz="2000" dirty="0"/>
              <a:t> </a:t>
            </a:r>
            <a:r>
              <a:rPr lang="tr-TR" altLang="ko-KR" dirty="0"/>
              <a:t>of a C</a:t>
            </a:r>
            <a:r>
              <a:rPr lang="en-US" altLang="ko-KR" dirty="0" err="1"/>
              <a:t>anonical</a:t>
            </a:r>
            <a:r>
              <a:rPr lang="en-US" altLang="ko-KR" dirty="0"/>
              <a:t> Device (Cont.)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38313" y="1822462"/>
            <a:ext cx="8786812" cy="4205114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Typical interaction example</a:t>
            </a:r>
            <a:r>
              <a:rPr lang="tr-TR" altLang="ko-KR" dirty="0"/>
              <a:t>:</a:t>
            </a:r>
            <a:endParaRPr lang="en-US" altLang="ko-KR" sz="1600" dirty="0"/>
          </a:p>
        </p:txBody>
      </p:sp>
      <p:sp>
        <p:nvSpPr>
          <p:cNvPr id="16" name="직사각형 15"/>
          <p:cNvSpPr/>
          <p:nvPr/>
        </p:nvSpPr>
        <p:spPr>
          <a:xfrm>
            <a:off x="2135560" y="2520958"/>
            <a:ext cx="7992888" cy="235449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while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 STATUS == BUSY)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;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//wait until device is not busy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write data to data register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write command to command register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Doing so starts the device and executes the command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while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 STATUS == BUSY)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;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//wait until device is done with your request </a:t>
            </a:r>
          </a:p>
        </p:txBody>
      </p:sp>
    </p:spTree>
    <p:extLst>
      <p:ext uri="{BB962C8B-B14F-4D97-AF65-F5344CB8AC3E}">
        <p14:creationId xmlns:p14="http://schemas.microsoft.com/office/powerpoint/2010/main" val="3826139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8772</TotalTime>
  <Words>3695</Words>
  <Application>Microsoft Office PowerPoint</Application>
  <PresentationFormat>Geniş ekran</PresentationFormat>
  <Paragraphs>758</Paragraphs>
  <Slides>53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8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53</vt:i4>
      </vt:variant>
    </vt:vector>
  </HeadingPairs>
  <TitlesOfParts>
    <vt:vector size="62" baseType="lpstr">
      <vt:lpstr>맑은 고딕</vt:lpstr>
      <vt:lpstr>Arial</vt:lpstr>
      <vt:lpstr>Calibri</vt:lpstr>
      <vt:lpstr>Calibri Light</vt:lpstr>
      <vt:lpstr>Cambria Math</vt:lpstr>
      <vt:lpstr>Courier</vt:lpstr>
      <vt:lpstr>Courier New</vt:lpstr>
      <vt:lpstr>Times New Roman</vt:lpstr>
      <vt:lpstr>Office Teması</vt:lpstr>
      <vt:lpstr>Computer Operating Systems BLG 312E  Week-11 </vt:lpstr>
      <vt:lpstr>PowerPoint Sunusu</vt:lpstr>
      <vt:lpstr>PowerPoint Sunusu</vt:lpstr>
      <vt:lpstr>I/O Devices </vt:lpstr>
      <vt:lpstr>System Architecture</vt:lpstr>
      <vt:lpstr>I/O Architecture</vt:lpstr>
      <vt:lpstr>Canonical Device </vt:lpstr>
      <vt:lpstr>Hardware Interface   of a Canonical Device </vt:lpstr>
      <vt:lpstr>Hardware Interface of a Canonical Device (Cont.) </vt:lpstr>
      <vt:lpstr>PowerPoint Sunusu</vt:lpstr>
      <vt:lpstr>Interrupts </vt:lpstr>
      <vt:lpstr>PowerPoint Sunusu</vt:lpstr>
      <vt:lpstr>Polling vs. Interrupt</vt:lpstr>
      <vt:lpstr>CPU is once again over-burdened</vt:lpstr>
      <vt:lpstr>DMA (Direct Memory Access)</vt:lpstr>
      <vt:lpstr>Device Interaction</vt:lpstr>
      <vt:lpstr>Device Interaction (Cont.)</vt:lpstr>
      <vt:lpstr>File System Abstraction</vt:lpstr>
      <vt:lpstr>Problem of Abstraction</vt:lpstr>
      <vt:lpstr>Device Drivers</vt:lpstr>
      <vt:lpstr>A Simple IDE Disk Driver</vt:lpstr>
      <vt:lpstr>A Simple IDE Disk Driver (Cont’d)</vt:lpstr>
      <vt:lpstr>A Simple IDE Disk Driver (Cont’d)</vt:lpstr>
      <vt:lpstr>A Simple IDE Disk Driver (Cont’d)</vt:lpstr>
      <vt:lpstr>A Simple IDE Disk Driver (xv6 – Main Functions)</vt:lpstr>
      <vt:lpstr>A Simple IDE Disk Driver (Cont’d)</vt:lpstr>
      <vt:lpstr>A Simple IDE Disk Driver (xv6)</vt:lpstr>
      <vt:lpstr>A Simple IDE Disk Driver (xv6)</vt:lpstr>
      <vt:lpstr>A Simple IDE Disk Driver (Cont’d)</vt:lpstr>
      <vt:lpstr>Explanation</vt:lpstr>
      <vt:lpstr>PowerPoint Sunusu</vt:lpstr>
      <vt:lpstr>Hard Disk Driver</vt:lpstr>
      <vt:lpstr>PowerPoint Sunusu</vt:lpstr>
      <vt:lpstr>Interface</vt:lpstr>
      <vt:lpstr>Basic Geometry</vt:lpstr>
      <vt:lpstr>Basic Geometry (Cont.)</vt:lpstr>
      <vt:lpstr>A Simple Disk Drive</vt:lpstr>
      <vt:lpstr>Example of a Disk</vt:lpstr>
      <vt:lpstr>Single-track Latency: The Rotational Delay</vt:lpstr>
      <vt:lpstr>Multiple Tracks: Seek Time</vt:lpstr>
      <vt:lpstr>Phases of Seek</vt:lpstr>
      <vt:lpstr>Transfer</vt:lpstr>
      <vt:lpstr>Track Skew</vt:lpstr>
      <vt:lpstr>Cache (Track Buffer)</vt:lpstr>
      <vt:lpstr>Write on cache</vt:lpstr>
      <vt:lpstr>I/O Time: Doing The Math</vt:lpstr>
      <vt:lpstr>I/O Time Example</vt:lpstr>
      <vt:lpstr>Disk Scheduling</vt:lpstr>
      <vt:lpstr>SSTF is not a panacea.</vt:lpstr>
      <vt:lpstr>Elevator (a.k.a. SCAN or C-SCAN)</vt:lpstr>
      <vt:lpstr>How to account for Disk rotation costs?</vt:lpstr>
      <vt:lpstr>I/O merging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İşletim Sistemleri</dc:title>
  <dc:creator>Kemal Bıçakcı</dc:creator>
  <cp:lastModifiedBy>Kemal Bıçakcı</cp:lastModifiedBy>
  <cp:revision>66</cp:revision>
  <dcterms:created xsi:type="dcterms:W3CDTF">2023-01-31T10:17:45Z</dcterms:created>
  <dcterms:modified xsi:type="dcterms:W3CDTF">2023-05-02T11:36:29Z</dcterms:modified>
</cp:coreProperties>
</file>