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96" r:id="rId3"/>
    <p:sldId id="297" r:id="rId4"/>
    <p:sldId id="257" r:id="rId5"/>
    <p:sldId id="270" r:id="rId6"/>
    <p:sldId id="269" r:id="rId7"/>
    <p:sldId id="271" r:id="rId8"/>
    <p:sldId id="272" r:id="rId9"/>
    <p:sldId id="258" r:id="rId10"/>
    <p:sldId id="259" r:id="rId11"/>
    <p:sldId id="273" r:id="rId12"/>
    <p:sldId id="274" r:id="rId13"/>
    <p:sldId id="275" r:id="rId14"/>
    <p:sldId id="261" r:id="rId15"/>
    <p:sldId id="276" r:id="rId16"/>
    <p:sldId id="262" r:id="rId17"/>
    <p:sldId id="277" r:id="rId18"/>
    <p:sldId id="278" r:id="rId19"/>
    <p:sldId id="263" r:id="rId20"/>
    <p:sldId id="279" r:id="rId21"/>
    <p:sldId id="280" r:id="rId22"/>
    <p:sldId id="281" r:id="rId23"/>
    <p:sldId id="282" r:id="rId24"/>
    <p:sldId id="283" r:id="rId25"/>
    <p:sldId id="265" r:id="rId26"/>
    <p:sldId id="284" r:id="rId27"/>
    <p:sldId id="266" r:id="rId28"/>
    <p:sldId id="285" r:id="rId29"/>
    <p:sldId id="286" r:id="rId30"/>
    <p:sldId id="267" r:id="rId31"/>
    <p:sldId id="287" r:id="rId32"/>
    <p:sldId id="298" r:id="rId33"/>
    <p:sldId id="299" r:id="rId34"/>
    <p:sldId id="300" r:id="rId35"/>
    <p:sldId id="301" r:id="rId36"/>
    <p:sldId id="302" r:id="rId37"/>
    <p:sldId id="260" r:id="rId38"/>
    <p:sldId id="321" r:id="rId39"/>
    <p:sldId id="303" r:id="rId40"/>
    <p:sldId id="304" r:id="rId41"/>
    <p:sldId id="305" r:id="rId42"/>
    <p:sldId id="306" r:id="rId43"/>
    <p:sldId id="307" r:id="rId44"/>
    <p:sldId id="308" r:id="rId45"/>
    <p:sldId id="264" r:id="rId46"/>
    <p:sldId id="309" r:id="rId47"/>
    <p:sldId id="310" r:id="rId48"/>
    <p:sldId id="311" r:id="rId49"/>
    <p:sldId id="268" r:id="rId50"/>
    <p:sldId id="312" r:id="rId51"/>
    <p:sldId id="313" r:id="rId52"/>
    <p:sldId id="314" r:id="rId53"/>
    <p:sldId id="315" r:id="rId54"/>
    <p:sldId id="316" r:id="rId55"/>
    <p:sldId id="288" r:id="rId56"/>
    <p:sldId id="289" r:id="rId57"/>
    <p:sldId id="290" r:id="rId58"/>
    <p:sldId id="317" r:id="rId59"/>
    <p:sldId id="318" r:id="rId60"/>
    <p:sldId id="319" r:id="rId61"/>
    <p:sldId id="291" r:id="rId62"/>
    <p:sldId id="320" r:id="rId63"/>
    <p:sldId id="292" r:id="rId64"/>
    <p:sldId id="293" r:id="rId65"/>
    <p:sldId id="29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32" autoAdjust="0"/>
  </p:normalViewPr>
  <p:slideViewPr>
    <p:cSldViewPr snapToGrid="0">
      <p:cViewPr>
        <p:scale>
          <a:sx n="80" d="100"/>
          <a:sy n="80" d="100"/>
        </p:scale>
        <p:origin x="8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95876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Week-12</a:t>
            </a:r>
            <a:br>
              <a:rPr lang="tr-TR" sz="4400" dirty="0">
                <a:solidFill>
                  <a:srgbClr val="FF0000"/>
                </a:solidFill>
              </a:rPr>
            </a:br>
            <a:r>
              <a:rPr lang="tr-TR" sz="4400" dirty="0">
                <a:solidFill>
                  <a:srgbClr val="FF0000"/>
                </a:solidFill>
              </a:rPr>
              <a:t>(Lecture-11)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RAID-0 with a bigger chunk size</a:t>
            </a:r>
          </a:p>
          <a:p>
            <a:pPr lvl="1"/>
            <a:r>
              <a:rPr lang="en-US" altLang="ko-KR" dirty="0"/>
              <a:t>Chunk size : 2 blocks (8 KB)</a:t>
            </a:r>
          </a:p>
          <a:p>
            <a:pPr lvl="1"/>
            <a:r>
              <a:rPr lang="en-US" altLang="ko-KR" dirty="0"/>
              <a:t>A Stripe: 4 chunks (32 KB)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86008"/>
              </p:ext>
            </p:extLst>
          </p:nvPr>
        </p:nvGraphicFramePr>
        <p:xfrm>
          <a:off x="3379442" y="3325251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4770" y="5323468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Striping with a Bigger Chunk Size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3060" y="3738632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56220" y="4115515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3739292"/>
            <a:ext cx="1152128" cy="5847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chunk size:</a:t>
            </a:r>
          </a:p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tr-TR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blocks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7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Chunk Sizes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Chunk size mostly affects performance of the array</a:t>
            </a:r>
          </a:p>
          <a:p>
            <a:pPr lvl="1"/>
            <a:r>
              <a:rPr lang="en-US" altLang="ko-KR" b="1" dirty="0"/>
              <a:t>Small chunk size</a:t>
            </a:r>
          </a:p>
          <a:p>
            <a:pPr lvl="2"/>
            <a:r>
              <a:rPr lang="en-US" altLang="ko-KR" dirty="0"/>
              <a:t>Increasing the parallelism</a:t>
            </a:r>
          </a:p>
          <a:p>
            <a:pPr lvl="2"/>
            <a:r>
              <a:rPr lang="en-US" altLang="ko-KR" dirty="0"/>
              <a:t>Increasing positioning time to access blocks</a:t>
            </a:r>
          </a:p>
          <a:p>
            <a:pPr lvl="1"/>
            <a:r>
              <a:rPr lang="en-US" altLang="ko-KR" b="1" dirty="0"/>
              <a:t>Big chunk size</a:t>
            </a:r>
          </a:p>
          <a:p>
            <a:pPr lvl="2"/>
            <a:r>
              <a:rPr lang="en-US" altLang="ko-KR" dirty="0"/>
              <a:t>Reducing intra-file parallelism</a:t>
            </a:r>
          </a:p>
          <a:p>
            <a:pPr lvl="2"/>
            <a:r>
              <a:rPr lang="en-US" altLang="ko-KR" dirty="0"/>
              <a:t>Reducing positioning time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6045" y="4966237"/>
            <a:ext cx="54006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Determining the “best” chunk size is hard to do.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Most arrays use larger chunk sizes (e.g., 64 KB)</a:t>
            </a:r>
          </a:p>
        </p:txBody>
      </p:sp>
    </p:spTree>
    <p:extLst>
      <p:ext uri="{BB962C8B-B14F-4D97-AF65-F5344CB8AC3E}">
        <p14:creationId xmlns:p14="http://schemas.microsoft.com/office/powerpoint/2010/main" val="230561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</a:t>
            </a:r>
            <a:r>
              <a:rPr lang="en-US" altLang="ko-KR" dirty="0"/>
              <a:t> is perfect.</a:t>
            </a:r>
          </a:p>
          <a:p>
            <a:pPr lvl="1"/>
            <a:r>
              <a:rPr lang="en-US" altLang="ko-KR" dirty="0"/>
              <a:t>Striping delivers N disks worth of useful capacity.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 of striping </a:t>
            </a:r>
            <a:r>
              <a:rPr lang="en-US" altLang="ko-KR" dirty="0">
                <a:sym typeface="Wingdings" pitchFamily="2" charset="2"/>
              </a:rPr>
              <a:t> RAID-0</a:t>
            </a:r>
            <a:r>
              <a:rPr lang="en-US" altLang="ko-KR" dirty="0"/>
              <a:t> is excellent.</a:t>
            </a:r>
          </a:p>
          <a:p>
            <a:pPr lvl="1"/>
            <a:r>
              <a:rPr lang="en-US" altLang="ko-KR" dirty="0"/>
              <a:t>All disks are utilized often in parallel.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 is bad.</a:t>
            </a:r>
            <a:endParaRPr lang="en-US" altLang="ko-KR" dirty="0"/>
          </a:p>
          <a:p>
            <a:pPr lvl="1"/>
            <a:r>
              <a:rPr lang="en-US" altLang="ko-KR" dirty="0"/>
              <a:t>Any disk failure will lead to data loss.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16192" y="6123543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92" y="6123543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0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Consider two performance metrics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Single request latency</a:t>
            </a:r>
          </a:p>
          <a:p>
            <a:pPr lvl="1"/>
            <a:r>
              <a:rPr lang="en-US" altLang="ko-KR" dirty="0"/>
              <a:t>Steady-state throughput</a:t>
            </a:r>
          </a:p>
          <a:p>
            <a:endParaRPr lang="en-US" altLang="ko-KR" dirty="0"/>
          </a:p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b="1" dirty="0"/>
              <a:t>Sequential</a:t>
            </a:r>
            <a:r>
              <a:rPr lang="en-US" altLang="ko-KR" dirty="0"/>
              <a:t>: access MB</a:t>
            </a:r>
            <a:r>
              <a:rPr lang="tr-TR" altLang="ko-KR" dirty="0"/>
              <a:t>s</a:t>
            </a:r>
            <a:r>
              <a:rPr lang="en-US" altLang="ko-KR" dirty="0"/>
              <a:t> of data (</a:t>
            </a:r>
            <a:r>
              <a:rPr lang="tr-TR" altLang="ko-KR" dirty="0" err="1"/>
              <a:t>e.g</a:t>
            </a:r>
            <a:r>
              <a:rPr lang="tr-TR" altLang="ko-KR" dirty="0"/>
              <a:t>., </a:t>
            </a:r>
            <a:r>
              <a:rPr lang="en-US" altLang="ko-KR" dirty="0"/>
              <a:t>block (B) </a:t>
            </a:r>
            <a:r>
              <a:rPr lang="tr-TR" altLang="ko-KR" dirty="0" err="1"/>
              <a:t>to</a:t>
            </a:r>
            <a:r>
              <a:rPr lang="en-US" altLang="ko-KR" dirty="0"/>
              <a:t> block (B + 1</a:t>
            </a:r>
            <a:r>
              <a:rPr lang="tr-TR" altLang="ko-KR" dirty="0"/>
              <a:t>0</a:t>
            </a:r>
            <a:r>
              <a:rPr lang="en-US" altLang="ko-KR" dirty="0"/>
              <a:t>MB))</a:t>
            </a:r>
          </a:p>
          <a:p>
            <a:pPr lvl="1"/>
            <a:r>
              <a:rPr lang="en-US" altLang="ko-KR" b="1" dirty="0"/>
              <a:t>Random</a:t>
            </a:r>
            <a:r>
              <a:rPr lang="en-US" altLang="ko-KR" dirty="0"/>
              <a:t>: access 4KB at random logical 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disk can transfer data at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 MB/s under a sequential workload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ko-KR" dirty="0"/>
              <a:t> MB/s under a random workload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8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sequential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) vs random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: transfer 10 MB on average as continuous data.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: transfer 10 KB on average.</a:t>
                </a:r>
              </a:p>
              <a:p>
                <a:pPr lvl="1"/>
                <a:r>
                  <a:rPr lang="en-US" altLang="ko-KR" dirty="0"/>
                  <a:t>Average seek time: 7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Average rotational delay: 3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Transfer rate of disk: 50 MB/s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Results:</a:t>
                </a:r>
                <a:endParaRPr lang="tr-TR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𝑇𝑖𝑚𝑒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𝑡𝑜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47.62 MB /s</a:t>
                </a:r>
                <a:endParaRPr lang="tr-TR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𝑜𝑓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𝑇𝑖𝑚𝑒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𝑡𝑜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10.195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0.981 MB /s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3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RAID-0 Performance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Single request latency</a:t>
                </a:r>
              </a:p>
              <a:p>
                <a:pPr lvl="1"/>
                <a:r>
                  <a:rPr lang="en-US" altLang="ko-KR" dirty="0"/>
                  <a:t>Identical to that of a single disk.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Steady-state throughput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tr-TR" altLang="ko-KR" b="0" i="1" smtClean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ko-KR" dirty="0"/>
                  <a:t>MB/s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43217" y="5807631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217" y="5807631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1 : Mirroring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RAID Level 1 tolerates </a:t>
            </a:r>
            <a:r>
              <a:rPr lang="en-US" altLang="ko-KR" b="1" dirty="0">
                <a:solidFill>
                  <a:schemeClr val="accent6"/>
                </a:solidFill>
              </a:rPr>
              <a:t>disk failures</a:t>
            </a:r>
            <a:r>
              <a:rPr lang="en-US" altLang="ko-KR" dirty="0"/>
              <a:t>.</a:t>
            </a:r>
          </a:p>
          <a:p>
            <a:pPr lvl="1"/>
            <a:r>
              <a:rPr lang="tr-TR" altLang="ko-KR" dirty="0" err="1"/>
              <a:t>Make</a:t>
            </a:r>
            <a:r>
              <a:rPr lang="en-US" altLang="ko-KR" dirty="0"/>
              <a:t> more than one </a:t>
            </a:r>
            <a:r>
              <a:rPr lang="tr-TR" altLang="ko-KR" b="1" dirty="0" err="1"/>
              <a:t>copy</a:t>
            </a:r>
            <a:r>
              <a:rPr lang="tr-TR" altLang="ko-KR" b="1" dirty="0"/>
              <a:t> </a:t>
            </a:r>
            <a:r>
              <a:rPr lang="en-US" altLang="ko-KR" dirty="0"/>
              <a:t>of </a:t>
            </a:r>
            <a:r>
              <a:rPr lang="en-US" altLang="ko-KR" b="1" dirty="0"/>
              <a:t>each block </a:t>
            </a:r>
            <a:r>
              <a:rPr lang="en-US" altLang="ko-KR" dirty="0"/>
              <a:t>in the system.</a:t>
            </a:r>
          </a:p>
          <a:p>
            <a:pPr lvl="1"/>
            <a:r>
              <a:rPr lang="tr-TR" altLang="ko-KR" dirty="0" err="1"/>
              <a:t>Each</a:t>
            </a:r>
            <a:r>
              <a:rPr lang="tr-TR" altLang="ko-KR" dirty="0"/>
              <a:t> c</a:t>
            </a:r>
            <a:r>
              <a:rPr lang="en-US" altLang="ko-KR" dirty="0" err="1"/>
              <a:t>opy</a:t>
            </a:r>
            <a:r>
              <a:rPr lang="en-US" altLang="ko-KR" dirty="0"/>
              <a:t> </a:t>
            </a:r>
            <a:r>
              <a:rPr lang="tr-TR" altLang="ko-KR" dirty="0" err="1"/>
              <a:t>should</a:t>
            </a:r>
            <a:r>
              <a:rPr lang="tr-TR" altLang="ko-KR" dirty="0"/>
              <a:t> be </a:t>
            </a:r>
            <a:r>
              <a:rPr lang="en-US" altLang="ko-KR" dirty="0"/>
              <a:t>place</a:t>
            </a:r>
            <a:r>
              <a:rPr lang="tr-TR" altLang="ko-KR" dirty="0"/>
              <a:t>d</a:t>
            </a:r>
            <a:r>
              <a:rPr lang="en-US" altLang="ko-KR" dirty="0"/>
              <a:t> </a:t>
            </a:r>
            <a:r>
              <a:rPr lang="en-US" altLang="ko-KR" u="sng" dirty="0"/>
              <a:t>on a separate disk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sz="2200" dirty="0"/>
              <a:t>RAID-10 (RAID 1+0) : mirrored pairs and then stripe</a:t>
            </a:r>
            <a:r>
              <a:rPr lang="tr-TR" altLang="ko-KR" sz="2200" dirty="0"/>
              <a:t> (the </a:t>
            </a:r>
            <a:r>
              <a:rPr lang="tr-TR" altLang="ko-KR" sz="2200" dirty="0" err="1"/>
              <a:t>arrangement</a:t>
            </a:r>
            <a:r>
              <a:rPr lang="tr-TR" altLang="ko-KR" sz="2200" dirty="0"/>
              <a:t> </a:t>
            </a:r>
            <a:r>
              <a:rPr lang="tr-TR" altLang="ko-KR" sz="2200" dirty="0" err="1"/>
              <a:t>above</a:t>
            </a:r>
            <a:r>
              <a:rPr lang="tr-TR" altLang="ko-KR" sz="2200" dirty="0"/>
              <a:t>)</a:t>
            </a:r>
            <a:endParaRPr lang="en-US" altLang="ko-KR" sz="2200" dirty="0"/>
          </a:p>
          <a:p>
            <a:pPr lvl="2"/>
            <a:r>
              <a:rPr lang="en-US" altLang="ko-KR" sz="2200" dirty="0"/>
              <a:t>RAID-01 (RAID 0+1) : contain</a:t>
            </a:r>
            <a:r>
              <a:rPr lang="tr-TR" altLang="ko-KR" sz="2200" dirty="0"/>
              <a:t>s</a:t>
            </a:r>
            <a:r>
              <a:rPr lang="en-US" altLang="ko-KR" sz="2200" dirty="0"/>
              <a:t> two large striping</a:t>
            </a:r>
            <a:r>
              <a:rPr lang="tr-TR" altLang="ko-KR" sz="2200" dirty="0"/>
              <a:t> (RAID-0)</a:t>
            </a:r>
            <a:r>
              <a:rPr lang="en-US" altLang="ko-KR" sz="2200" dirty="0"/>
              <a:t> arrays, and then mirrors</a:t>
            </a:r>
            <a:r>
              <a:rPr lang="tr-TR" altLang="ko-KR" sz="2200" dirty="0"/>
              <a:t> (RAID-1)</a:t>
            </a:r>
            <a:endParaRPr lang="en-US" altLang="ko-KR" sz="2200" dirty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19736" y="491859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RAID-1: Mirroring (Keep two physical copies)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33042"/>
              </p:ext>
            </p:extLst>
          </p:nvPr>
        </p:nvGraphicFramePr>
        <p:xfrm>
          <a:off x="3595464" y="3064396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3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RAID-1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  <a:r>
              <a:rPr lang="en-US" altLang="ko-KR" dirty="0"/>
              <a:t>: RAID-1 is Expensive</a:t>
            </a:r>
          </a:p>
          <a:p>
            <a:pPr lvl="1"/>
            <a:r>
              <a:rPr lang="en-US" altLang="ko-KR" dirty="0"/>
              <a:t>The useful capacity of RAID-1 is N/2.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  <a:r>
              <a:rPr lang="en-US" altLang="ko-KR" dirty="0"/>
              <a:t>: RAID-1 does well.</a:t>
            </a:r>
          </a:p>
          <a:p>
            <a:pPr lvl="1"/>
            <a:r>
              <a:rPr lang="en-US" altLang="ko-KR" dirty="0"/>
              <a:t>It can tolerate the failure of any one disk (up to N/2 failures depending on which disk fail</a:t>
            </a:r>
            <a:r>
              <a:rPr lang="tr-TR" altLang="ko-KR" dirty="0"/>
              <a:t>s</a:t>
            </a:r>
            <a:r>
              <a:rPr lang="en-US" altLang="ko-KR" dirty="0"/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243292" y="5807631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92" y="5807631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3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RAID-1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altLang="ko-KR" dirty="0" err="1"/>
                  <a:t>Latency</a:t>
                </a:r>
                <a:r>
                  <a:rPr lang="tr-TR" altLang="ko-KR" dirty="0"/>
                  <a:t>: </a:t>
                </a:r>
                <a:r>
                  <a:rPr lang="en-US" altLang="ko-KR" u="sng" dirty="0"/>
                  <a:t>Two physical writes</a:t>
                </a:r>
                <a:r>
                  <a:rPr lang="en-US" altLang="ko-KR" dirty="0"/>
                  <a:t> to complete</a:t>
                </a:r>
              </a:p>
              <a:p>
                <a:pPr lvl="1"/>
                <a:r>
                  <a:rPr lang="en-US" altLang="ko-KR" dirty="0"/>
                  <a:t>It suffers the </a:t>
                </a:r>
                <a:r>
                  <a:rPr lang="en-US" altLang="ko-KR" u="sng" dirty="0"/>
                  <a:t>worst-case seek and rotational delay</a:t>
                </a:r>
                <a:r>
                  <a:rPr lang="en-US" altLang="ko-KR" dirty="0"/>
                  <a:t> of the two request.</a:t>
                </a:r>
                <a:endParaRPr lang="ko-KR" altLang="en-US" dirty="0"/>
              </a:p>
              <a:p>
                <a:pPr lvl="1"/>
                <a:endParaRPr lang="tr-TR" altLang="ko-KR" dirty="0"/>
              </a:p>
              <a:p>
                <a:r>
                  <a:rPr lang="en-US" altLang="ko-KR" dirty="0"/>
                  <a:t>Steady-state throughput</a:t>
                </a:r>
                <a:r>
                  <a:rPr lang="tr-TR" altLang="ko-KR" dirty="0"/>
                  <a:t>:</a:t>
                </a:r>
                <a:endParaRPr lang="en-US" altLang="ko-KR" dirty="0"/>
              </a:p>
              <a:p>
                <a:pPr lvl="2"/>
                <a:r>
                  <a:rPr lang="en-US" altLang="ko-KR" b="1" dirty="0"/>
                  <a:t>Sequential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result in two physical writes.</a:t>
                </a:r>
              </a:p>
              <a:p>
                <a:pPr lvl="2"/>
                <a:r>
                  <a:rPr lang="en-US" altLang="ko-KR" b="1" dirty="0"/>
                  <a:t>Sequential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  <a:r>
                  <a:rPr lang="tr-TR" altLang="ko-KR" dirty="0"/>
                  <a:t> </a:t>
                </a:r>
                <a:r>
                  <a:rPr lang="tr-TR" altLang="ko-KR" dirty="0" err="1">
                    <a:solidFill>
                      <a:srgbClr val="FF0000"/>
                    </a:solidFill>
                  </a:rPr>
                  <a:t>Why</a:t>
                </a:r>
                <a:r>
                  <a:rPr lang="tr-TR" altLang="ko-KR" dirty="0">
                    <a:solidFill>
                      <a:srgbClr val="FF0000"/>
                    </a:solidFill>
                  </a:rPr>
                  <a:t>?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Each disk will only deliver half</a:t>
                </a:r>
                <a:r>
                  <a:rPr lang="tr-TR" altLang="ko-KR" dirty="0"/>
                  <a:t> </a:t>
                </a:r>
                <a:r>
                  <a:rPr lang="en-US" altLang="ko-KR" dirty="0"/>
                  <a:t>its peak bandwidth.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b="1" dirty="0"/>
                  <a:t>Random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turn into two physical writes.</a:t>
                </a:r>
              </a:p>
              <a:p>
                <a:pPr lvl="2"/>
                <a:r>
                  <a:rPr lang="en-US" altLang="ko-KR" b="1" dirty="0"/>
                  <a:t>Random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  <a:r>
                  <a:rPr lang="tr-TR" altLang="ko-KR" dirty="0"/>
                  <a:t> </a:t>
                </a:r>
                <a:r>
                  <a:rPr lang="tr-TR" altLang="ko-KR" dirty="0" err="1">
                    <a:solidFill>
                      <a:srgbClr val="FF0000"/>
                    </a:solidFill>
                  </a:rPr>
                  <a:t>Why</a:t>
                </a:r>
                <a:r>
                  <a:rPr lang="tr-TR" altLang="ko-KR" dirty="0">
                    <a:solidFill>
                      <a:srgbClr val="FF0000"/>
                    </a:solidFill>
                  </a:rPr>
                  <a:t>?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Distribute the reads across all the disks.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5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: Saving Space With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b="1" dirty="0"/>
              <a:t>a single parity block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 </a:t>
            </a:r>
            <a:r>
              <a:rPr lang="tr-TR" altLang="ko-KR" b="1" dirty="0">
                <a:solidFill>
                  <a:schemeClr val="accent6"/>
                </a:solidFill>
              </a:rPr>
              <a:t>p</a:t>
            </a:r>
            <a:r>
              <a:rPr lang="en-US" altLang="ko-KR" b="1" dirty="0">
                <a:solidFill>
                  <a:schemeClr val="accent6"/>
                </a:solidFill>
              </a:rPr>
              <a:t>arity block </a:t>
            </a:r>
            <a:r>
              <a:rPr lang="en-US" altLang="ko-KR" dirty="0"/>
              <a:t>stores the </a:t>
            </a:r>
            <a:r>
              <a:rPr lang="en-US" altLang="ko-KR" i="1" dirty="0"/>
              <a:t>redundant information</a:t>
            </a:r>
            <a:r>
              <a:rPr lang="en-US" altLang="ko-KR" dirty="0"/>
              <a:t> for that stripe of blocks.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134174" y="5518500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Five-disk RAID-4 system layout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58925"/>
              </p:ext>
            </p:extLst>
          </p:nvPr>
        </p:nvGraphicFramePr>
        <p:xfrm>
          <a:off x="3503712" y="3472929"/>
          <a:ext cx="5164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5671" y="3094882"/>
            <a:ext cx="10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P: Parity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10716" y="3895356"/>
            <a:ext cx="290913" cy="135460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 parity </a:t>
            </a:r>
            <a:r>
              <a:rPr lang="en-US" altLang="ko-KR" dirty="0"/>
              <a:t>: the XOR of all of bits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Recover from parity</a:t>
            </a:r>
          </a:p>
          <a:p>
            <a:pPr lvl="1"/>
            <a:r>
              <a:rPr lang="en-US" altLang="ko-KR" dirty="0"/>
              <a:t>Imagine the bit of the C2 in the first row is lost.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Reading the other values in that row</a:t>
            </a:r>
            <a:r>
              <a:rPr lang="ko-KR" altLang="en-US" dirty="0"/>
              <a:t> </a:t>
            </a:r>
            <a:r>
              <a:rPr lang="en-US" altLang="ko-KR" dirty="0"/>
              <a:t>: 0, 0,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The parity bit is 0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u="sng" dirty="0">
                <a:sym typeface="Wingdings" pitchFamily="2" charset="2"/>
              </a:rPr>
              <a:t>even number of 1’s</a:t>
            </a:r>
            <a:r>
              <a:rPr lang="en-US" altLang="ko-KR" dirty="0">
                <a:sym typeface="Wingdings" pitchFamily="2" charset="2"/>
              </a:rPr>
              <a:t> in the row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What the missing data must be: 1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01550"/>
              </p:ext>
            </p:extLst>
          </p:nvPr>
        </p:nvGraphicFramePr>
        <p:xfrm>
          <a:off x="3960912" y="2514600"/>
          <a:ext cx="5164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XOR(0,1,0,0)=1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RAID-4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00392" y="6176963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392" y="6176963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8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Steady-state throughput</a:t>
                </a:r>
              </a:p>
              <a:p>
                <a:pPr lvl="2"/>
                <a:r>
                  <a:rPr lang="en-US" altLang="ko-KR" dirty="0"/>
                  <a:t>Sequential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r>
                  <a:rPr lang="en-US" altLang="ko-KR" dirty="0"/>
                  <a:t>Sequential write: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Random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88786" y="4990009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Full-stripe Writes In RAID-4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82895"/>
              </p:ext>
            </p:extLst>
          </p:nvPr>
        </p:nvGraphicFramePr>
        <p:xfrm>
          <a:off x="3595464" y="3413745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80922" y="375470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6178" y="3760843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7746" y="376134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2042" y="376134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860" y="3761341"/>
            <a:ext cx="26599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2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tr-TR" altLang="ko-KR" dirty="0"/>
              <a:t>W</a:t>
            </a:r>
            <a:r>
              <a:rPr lang="en-US" altLang="ko-KR" dirty="0"/>
              <a:t>rite </a:t>
            </a:r>
            <a:r>
              <a:rPr lang="tr-TR" altLang="ko-KR" dirty="0"/>
              <a:t>P</a:t>
            </a:r>
            <a:r>
              <a:rPr lang="en-US" altLang="ko-KR" dirty="0" err="1"/>
              <a:t>erformance</a:t>
            </a:r>
            <a:r>
              <a:rPr lang="en-US" altLang="ko-KR" dirty="0"/>
              <a:t> for RAID-4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Overwrite a block + update the parity</a:t>
            </a:r>
          </a:p>
          <a:p>
            <a:r>
              <a:rPr lang="en-US" altLang="ko-KR" b="1" dirty="0"/>
              <a:t>Method 1</a:t>
            </a:r>
            <a:r>
              <a:rPr lang="en-US" altLang="ko-KR" dirty="0"/>
              <a:t>: </a:t>
            </a:r>
            <a:r>
              <a:rPr lang="en-US" altLang="ko-KR" i="1" dirty="0"/>
              <a:t>additive parity</a:t>
            </a:r>
          </a:p>
          <a:p>
            <a:pPr lvl="1"/>
            <a:r>
              <a:rPr lang="en-US" altLang="ko-KR" dirty="0"/>
              <a:t>Read in all of the other data blocks in the stripe</a:t>
            </a:r>
          </a:p>
          <a:p>
            <a:pPr lvl="1"/>
            <a:r>
              <a:rPr lang="en-US" altLang="ko-KR" dirty="0"/>
              <a:t>XOR those blocks with the new block (1)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 the performance </a:t>
            </a:r>
            <a:r>
              <a:rPr lang="en-US" altLang="ko-KR" u="sng" dirty="0"/>
              <a:t>scales with</a:t>
            </a:r>
            <a:r>
              <a:rPr lang="en-US" altLang="ko-KR" dirty="0"/>
              <a:t> the number of disks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69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tr-TR" altLang="ko-KR" dirty="0"/>
              <a:t>W</a:t>
            </a:r>
            <a:r>
              <a:rPr lang="en-US" altLang="ko-KR" dirty="0"/>
              <a:t>rite </a:t>
            </a:r>
            <a:r>
              <a:rPr lang="tr-TR" altLang="ko-KR" dirty="0"/>
              <a:t>P</a:t>
            </a:r>
            <a:r>
              <a:rPr lang="en-US" altLang="ko-KR" dirty="0" err="1"/>
              <a:t>erformance</a:t>
            </a:r>
            <a:r>
              <a:rPr lang="en-US" altLang="ko-KR" dirty="0"/>
              <a:t> for RAID-4 (Cont.)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Method 2</a:t>
            </a:r>
            <a:r>
              <a:rPr lang="en-US" altLang="ko-KR" dirty="0"/>
              <a:t>: </a:t>
            </a:r>
            <a:r>
              <a:rPr lang="en-US" altLang="ko-KR" i="1" dirty="0"/>
              <a:t>subtractive parity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C2(old) </a:t>
            </a:r>
            <a:r>
              <a:rPr lang="en-US" altLang="ko-KR" dirty="0">
                <a:sym typeface="Wingdings" pitchFamily="2" charset="2"/>
              </a:rPr>
              <a:t> C2(new)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Read in the old data at C2 (C2(old)=1) and the old parity (P(old)=0)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Calculate P(new):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C2(new)==C2(old)  P(new)==P(old)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C2(new)!=C2(old)  Flip the old parity bit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58303"/>
              </p:ext>
            </p:extLst>
          </p:nvPr>
        </p:nvGraphicFramePr>
        <p:xfrm>
          <a:off x="3503712" y="2214017"/>
          <a:ext cx="51648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55841" y="4038781"/>
                <a:ext cx="413677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𝑜𝑙𝑑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𝑋𝑂𝑅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𝑛𝑒𝑤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𝑋𝑂𝑅</m:t>
                      </m:r>
                      <m:r>
                        <a:rPr lang="en-US" altLang="ko-KR" sz="1400" i="1">
                          <a:latin typeface="Cambria Math"/>
                        </a:rPr>
                        <m:t>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𝑜𝑙𝑑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4038781"/>
                <a:ext cx="4136773" cy="335476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9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Small-write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parity disk can be a </a:t>
            </a:r>
            <a:r>
              <a:rPr lang="en-US" altLang="ko-KR" b="1" dirty="0"/>
              <a:t>bottleneck.</a:t>
            </a:r>
          </a:p>
          <a:p>
            <a:pPr lvl="1"/>
            <a:r>
              <a:rPr lang="en-US" altLang="ko-KR" dirty="0"/>
              <a:t>Example: update blocks 4 and 13 (marked with *)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Disk 0 and Disk 1 can be accessed in parallel.</a:t>
            </a:r>
          </a:p>
          <a:p>
            <a:pPr lvl="2"/>
            <a:r>
              <a:rPr lang="en-US" altLang="ko-KR" dirty="0"/>
              <a:t>Disk 4 </a:t>
            </a:r>
            <a:r>
              <a:rPr lang="en-US" altLang="ko-KR" u="sng" dirty="0"/>
              <a:t>prevents any parallelism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8789" y="4303837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Writes To 4, 13 And Respective Parity Blocks.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7839"/>
              </p:ext>
            </p:extLst>
          </p:nvPr>
        </p:nvGraphicFramePr>
        <p:xfrm>
          <a:off x="3523458" y="2647652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모서리가 둥근 직사각형 9"/>
              <p:cNvSpPr/>
              <p:nvPr/>
            </p:nvSpPr>
            <p:spPr>
              <a:xfrm>
                <a:off x="2345003" y="5551291"/>
                <a:ext cx="8177734" cy="941584"/>
              </a:xfrm>
              <a:prstGeom prst="roundRect">
                <a:avLst/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RAID-4 throughput under random small writes is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(</m:t>
                    </m:r>
                    <m:f>
                      <m:fPr>
                        <m:ctrlP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𝑹</m:t>
                        </m:r>
                      </m:num>
                      <m:den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𝟐</m:t>
                        </m:r>
                      </m:den>
                    </m:f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MB/s (</a:t>
                </a:r>
                <a:r>
                  <a:rPr lang="en-US" altLang="ko-KR" sz="1600" b="1" i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terrible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).</a:t>
                </a:r>
                <a:endParaRPr lang="tr-TR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(the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parity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disk has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to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perform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two I/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Os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read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write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logical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I/O)</a:t>
                </a:r>
                <a:endPara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3" y="5551291"/>
                <a:ext cx="8177734" cy="941584"/>
              </a:xfrm>
              <a:prstGeom prst="roundRect">
                <a:avLst/>
              </a:prstGeom>
              <a:blipFill>
                <a:blip r:embed="rId2"/>
                <a:stretch>
                  <a:fillRect b="-6369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3915796" y="328141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16760" y="3306286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15940" y="3897303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8985" y="3897303"/>
            <a:ext cx="27405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tr-TR" altLang="ko-KR" dirty="0"/>
              <a:t>L</a:t>
            </a:r>
            <a:r>
              <a:rPr lang="en-US" altLang="ko-KR" dirty="0" err="1"/>
              <a:t>atency</a:t>
            </a:r>
            <a:r>
              <a:rPr lang="en-US" altLang="ko-KR" dirty="0"/>
              <a:t> in RAID-4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single read</a:t>
            </a:r>
          </a:p>
          <a:p>
            <a:pPr lvl="1"/>
            <a:r>
              <a:rPr lang="en-US" altLang="ko-KR" dirty="0"/>
              <a:t>Equivalent to the latency of a single disk request.</a:t>
            </a:r>
          </a:p>
          <a:p>
            <a:endParaRPr lang="en-US" altLang="ko-KR" dirty="0"/>
          </a:p>
          <a:p>
            <a:r>
              <a:rPr lang="en-US" altLang="ko-KR" b="1" dirty="0"/>
              <a:t>A single write</a:t>
            </a:r>
          </a:p>
          <a:p>
            <a:pPr lvl="1"/>
            <a:r>
              <a:rPr lang="en-US" altLang="ko-KR" dirty="0"/>
              <a:t>Two reads and then two writes</a:t>
            </a:r>
          </a:p>
          <a:p>
            <a:pPr lvl="2"/>
            <a:r>
              <a:rPr lang="en-US" altLang="ko-KR" dirty="0"/>
              <a:t>Data block + Parity block</a:t>
            </a:r>
          </a:p>
          <a:p>
            <a:pPr lvl="2"/>
            <a:r>
              <a:rPr lang="en-US" altLang="ko-KR" dirty="0"/>
              <a:t>The reads can happen </a:t>
            </a:r>
            <a:r>
              <a:rPr lang="en-US" altLang="ko-KR" u="sng" dirty="0"/>
              <a:t>in parallel</a:t>
            </a:r>
            <a:r>
              <a:rPr lang="en-US" altLang="ko-KR" dirty="0"/>
              <a:t> and writes can happen </a:t>
            </a:r>
            <a:r>
              <a:rPr lang="en-US" altLang="ko-KR" u="sng" dirty="0"/>
              <a:t>in parallel.</a:t>
            </a:r>
          </a:p>
          <a:p>
            <a:pPr lvl="1"/>
            <a:r>
              <a:rPr lang="en-US" altLang="ko-KR" dirty="0"/>
              <a:t>Total latency </a:t>
            </a:r>
            <a:r>
              <a:rPr lang="en-US" altLang="ko-KR" i="1" dirty="0"/>
              <a:t>is about twice </a:t>
            </a:r>
            <a:r>
              <a:rPr lang="en-US" altLang="ko-KR" dirty="0"/>
              <a:t>that of a single disk.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5: Rotating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RAID-5 </a:t>
            </a:r>
            <a:r>
              <a:rPr lang="en-US" altLang="ko-KR" b="1" dirty="0"/>
              <a:t>is </a:t>
            </a:r>
            <a:r>
              <a:rPr lang="tr-TR" altLang="ko-KR" b="1" dirty="0"/>
              <a:t>a </a:t>
            </a:r>
            <a:r>
              <a:rPr lang="en-US" altLang="ko-KR" b="1" dirty="0"/>
              <a:t>solution of</a:t>
            </a:r>
            <a:r>
              <a:rPr lang="en-US" altLang="ko-KR" dirty="0"/>
              <a:t> small write problem.</a:t>
            </a:r>
          </a:p>
          <a:p>
            <a:pPr lvl="1"/>
            <a:r>
              <a:rPr lang="en-US" altLang="ko-KR" dirty="0"/>
              <a:t>Rotate the parity blocks across drives.</a:t>
            </a:r>
          </a:p>
          <a:p>
            <a:pPr lvl="1"/>
            <a:r>
              <a:rPr lang="en-US" altLang="ko-KR" u="sng" dirty="0"/>
              <a:t>Remove the parity-disk bottleneck</a:t>
            </a:r>
            <a:r>
              <a:rPr lang="en-US" altLang="ko-KR" dirty="0"/>
              <a:t> for RAID-4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2764" y="5832773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RAID-5 With Rotated Parity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62515"/>
              </p:ext>
            </p:extLst>
          </p:nvPr>
        </p:nvGraphicFramePr>
        <p:xfrm>
          <a:off x="3451450" y="3476253"/>
          <a:ext cx="51648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60576" y="3880631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7038" y="4252963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4252" y="4613003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71864" y="4997319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0694" y="5380815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6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for a RAID group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RAID-5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38592" y="561826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2" y="561826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Sequential read and write</a:t>
                </a:r>
              </a:p>
              <a:p>
                <a:pPr lvl="1"/>
                <a:r>
                  <a:rPr lang="en-US" altLang="ko-KR" dirty="0"/>
                  <a:t>A single read and write request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read: a little better than RAID-4</a:t>
                </a:r>
              </a:p>
              <a:p>
                <a:pPr lvl="2"/>
                <a:r>
                  <a:rPr lang="en-US" altLang="ko-KR" dirty="0"/>
                  <a:t>RAID-5 can utilize all of the disks</a:t>
                </a:r>
                <a:r>
                  <a:rPr lang="tr-TR" altLang="ko-KR" dirty="0"/>
                  <a:t> (N-1 </a:t>
                </a:r>
                <a:r>
                  <a:rPr lang="tr-TR" altLang="ko-KR" dirty="0">
                    <a:sym typeface="Wingdings" panose="05000000000000000000" pitchFamily="2" charset="2"/>
                  </a:rPr>
                  <a:t> N)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write: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2"/>
                <a:r>
                  <a:rPr lang="en-US" altLang="ko-KR" dirty="0"/>
                  <a:t>The factor of four loss is cost of using parity-based RAID</a:t>
                </a:r>
                <a:r>
                  <a:rPr lang="tr-TR" altLang="ko-KR" dirty="0"/>
                  <a:t> (4 I/O </a:t>
                </a:r>
                <a:r>
                  <a:rPr lang="tr-TR" altLang="ko-KR" dirty="0" err="1"/>
                  <a:t>operations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are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generated</a:t>
                </a:r>
                <a:r>
                  <a:rPr lang="tr-TR" altLang="ko-KR" dirty="0"/>
                  <a:t> in </a:t>
                </a:r>
                <a:r>
                  <a:rPr lang="tr-TR" altLang="ko-KR" dirty="0" err="1"/>
                  <a:t>each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write</a:t>
                </a:r>
                <a:r>
                  <a:rPr lang="tr-TR" altLang="ko-KR" dirty="0"/>
                  <a:t>)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/>
          <p:cNvSpPr/>
          <p:nvPr/>
        </p:nvSpPr>
        <p:spPr>
          <a:xfrm>
            <a:off x="6023992" y="2438425"/>
            <a:ext cx="288032" cy="504056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84032" y="25057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Same as RAID-4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95692" y="5937094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92" y="5937094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38. RAID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30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5026" y="6176814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 Capacity, Reliability, and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153374"/>
                  </p:ext>
                </p:extLst>
              </p:nvPr>
            </p:nvGraphicFramePr>
            <p:xfrm>
              <a:off x="2423592" y="274017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/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477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 (for sure)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(if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lucky)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153374"/>
                  </p:ext>
                </p:extLst>
              </p:nvPr>
            </p:nvGraphicFramePr>
            <p:xfrm>
              <a:off x="2423592" y="274017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/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83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798" t="-102273" r="-201376" b="-4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2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164" t="-617241" r="-100457" b="-2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6164" t="-617241" r="-457" b="-2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07968" y="1732063"/>
                <a:ext cx="4752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𝑁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 : the time that a request to a single disk take</a:t>
                </a:r>
                <a:r>
                  <a:rPr lang="tr-TR" altLang="ko-KR" sz="1600" dirty="0">
                    <a:latin typeface="맑은 고딕" pitchFamily="50" charset="-127"/>
                    <a:ea typeface="맑은 고딕" pitchFamily="50" charset="-127"/>
                  </a:rPr>
                  <a:t>s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1732063"/>
                <a:ext cx="4752528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5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Performance</a:t>
            </a:r>
            <a:r>
              <a:rPr lang="en-US" altLang="ko-KR" dirty="0"/>
              <a:t> and do not care about reliability </a:t>
            </a:r>
            <a:r>
              <a:rPr lang="en-US" altLang="ko-KR" dirty="0">
                <a:sym typeface="Wingdings" pitchFamily="2" charset="2"/>
              </a:rPr>
              <a:t> RAID-0 (Striping)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Random I/O </a:t>
            </a:r>
            <a:r>
              <a:rPr lang="en-US" altLang="ko-KR" dirty="0">
                <a:sym typeface="Wingdings" pitchFamily="2" charset="2"/>
              </a:rPr>
              <a:t>performance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RAID-1 (Mirroring)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RAID-5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Sequential I/O </a:t>
            </a:r>
            <a:r>
              <a:rPr lang="en-US" altLang="ko-KR" dirty="0">
                <a:sym typeface="Wingdings" pitchFamily="2" charset="2"/>
              </a:rPr>
              <a:t>and Maximize </a:t>
            </a:r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 RAID-5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4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39. File and Directories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8788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Persistent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data </a:t>
            </a:r>
            <a:r>
              <a:rPr lang="en-US" altLang="ko-KR" b="1" dirty="0"/>
              <a:t>intact</a:t>
            </a:r>
            <a:r>
              <a:rPr lang="en-US" altLang="ko-KR" dirty="0"/>
              <a:t> even if there is </a:t>
            </a:r>
            <a:r>
              <a:rPr lang="en-US" altLang="ko-KR" u="sng" dirty="0"/>
              <a:t>a power loss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Hard disk drive</a:t>
            </a:r>
          </a:p>
          <a:p>
            <a:pPr lvl="1"/>
            <a:r>
              <a:rPr lang="en-US" altLang="ko-KR" dirty="0"/>
              <a:t>Solid-state storage device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Two key abstractions in the virtualization of storage</a:t>
            </a:r>
          </a:p>
          <a:p>
            <a:pPr lvl="1"/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96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linear array of bytes</a:t>
            </a:r>
          </a:p>
          <a:p>
            <a:endParaRPr lang="en-US" altLang="ko-KR" dirty="0"/>
          </a:p>
          <a:p>
            <a:r>
              <a:rPr lang="en-US" altLang="ko-KR" dirty="0"/>
              <a:t>Each file has low-level name as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number</a:t>
            </a:r>
          </a:p>
          <a:p>
            <a:pPr lvl="1"/>
            <a:r>
              <a:rPr lang="en-US" altLang="ko-KR" dirty="0"/>
              <a:t>The user is not aware of this name.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</a:t>
            </a:r>
            <a:r>
              <a:rPr lang="tr-TR" altLang="ko-KR" dirty="0"/>
              <a:t> </a:t>
            </a:r>
            <a:r>
              <a:rPr lang="en-US" altLang="ko-KR" dirty="0"/>
              <a:t>system has a responsibility to store data persistently on disk.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27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is like a file, also has a low-level name.</a:t>
            </a:r>
          </a:p>
          <a:p>
            <a:pPr lvl="1"/>
            <a:r>
              <a:rPr lang="en-US" altLang="ko-KR" dirty="0"/>
              <a:t>It contains a list of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(user-readable name, low-level name)</a:t>
            </a:r>
            <a:r>
              <a:rPr lang="en-US" altLang="ko-KR" dirty="0"/>
              <a:t> pairs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Each entry in a directory refers to either </a:t>
            </a:r>
            <a:r>
              <a:rPr lang="en-US" altLang="ko-KR" i="1" dirty="0"/>
              <a:t>files</a:t>
            </a:r>
            <a:r>
              <a:rPr lang="en-US" altLang="ko-KR" dirty="0"/>
              <a:t> or other </a:t>
            </a:r>
            <a:r>
              <a:rPr lang="en-US" altLang="ko-KR" i="1" dirty="0"/>
              <a:t>directories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A directory has an entry (“foo”, “10”)</a:t>
            </a:r>
          </a:p>
          <a:p>
            <a:pPr lvl="2"/>
            <a:r>
              <a:rPr lang="en-US" altLang="ko-KR" dirty="0"/>
              <a:t>A file “foo” with the low-level name “10”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2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Tree (Directory Hierarchy)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0481" y="1844824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/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77272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9001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7340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83992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6243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77340" y="3856856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3838192" y="2305744"/>
            <a:ext cx="34137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8" idx="7"/>
          </p:cNvCxnSpPr>
          <p:nvPr/>
        </p:nvCxnSpPr>
        <p:spPr>
          <a:xfrm flipH="1">
            <a:off x="3150939" y="2976421"/>
            <a:ext cx="305415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3"/>
            <a:endCxn id="11" idx="7"/>
          </p:cNvCxnSpPr>
          <p:nvPr/>
        </p:nvCxnSpPr>
        <p:spPr>
          <a:xfrm flipH="1">
            <a:off x="4623359" y="2976421"/>
            <a:ext cx="333063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12" idx="7"/>
          </p:cNvCxnSpPr>
          <p:nvPr/>
        </p:nvCxnSpPr>
        <p:spPr>
          <a:xfrm flipH="1">
            <a:off x="5338259" y="3633667"/>
            <a:ext cx="224814" cy="3022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5"/>
            <a:endCxn id="10" idx="1"/>
          </p:cNvCxnSpPr>
          <p:nvPr/>
        </p:nvCxnSpPr>
        <p:spPr>
          <a:xfrm>
            <a:off x="5338259" y="2976421"/>
            <a:ext cx="224814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5"/>
            <a:endCxn id="9" idx="1"/>
          </p:cNvCxnSpPr>
          <p:nvPr/>
        </p:nvCxnSpPr>
        <p:spPr>
          <a:xfrm>
            <a:off x="4561401" y="2305744"/>
            <a:ext cx="39502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5217" y="473389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841" y="1960936"/>
            <a:ext cx="13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root directory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2104" y="2056657"/>
            <a:ext cx="3096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files (absolute pathname):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directory: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240016" y="2920753"/>
            <a:ext cx="576064" cy="23576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오른쪽 중괄호 22"/>
          <p:cNvSpPr/>
          <p:nvPr/>
        </p:nvSpPr>
        <p:spPr>
          <a:xfrm>
            <a:off x="8112224" y="3442748"/>
            <a:ext cx="288032" cy="778340"/>
          </a:xfrm>
          <a:prstGeom prst="rightBrac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400256" y="364502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Sub-directories</a:t>
            </a:r>
            <a:endParaRPr lang="ko-KR" altLang="en-US" sz="14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4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system call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/>
              <a:t> create file.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dirty="0"/>
              <a:t> : only write to that file while opened.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dirty="0"/>
              <a:t> : make the file size zero (remove any existing content).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 system call returns</a:t>
            </a:r>
            <a:r>
              <a:rPr lang="tr-TR" altLang="ko-KR" dirty="0"/>
              <a:t> 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file descriptor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File descriptor </a:t>
            </a:r>
            <a:r>
              <a:rPr lang="en-US" altLang="ko-KR" dirty="0"/>
              <a:t>is an </a:t>
            </a:r>
            <a:r>
              <a:rPr lang="en-US" altLang="ko-KR" u="sng" dirty="0"/>
              <a:t>integer</a:t>
            </a:r>
            <a:r>
              <a:rPr lang="en-US" altLang="ko-KR" dirty="0"/>
              <a:t>, and is used to access files.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550" y="2409850"/>
            <a:ext cx="705678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open(“foo”,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AF3BF-B251-5EDA-A643-DD72E29C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2170112"/>
            <a:ext cx="11287125" cy="1325563"/>
          </a:xfrm>
        </p:spPr>
        <p:txBody>
          <a:bodyPr>
            <a:noAutofit/>
          </a:bodyPr>
          <a:lstStyle/>
          <a:p>
            <a:r>
              <a:rPr lang="tr-TR" sz="3600" dirty="0" err="1">
                <a:solidFill>
                  <a:srgbClr val="FF0000"/>
                </a:solidFill>
              </a:rPr>
              <a:t>Question</a:t>
            </a:r>
            <a:r>
              <a:rPr lang="tr-TR" sz="3600" dirty="0">
                <a:solidFill>
                  <a:srgbClr val="FF0000"/>
                </a:solidFill>
              </a:rPr>
              <a:t> (</a:t>
            </a:r>
            <a:r>
              <a:rPr lang="tr-TR" sz="3600" dirty="0" err="1">
                <a:solidFill>
                  <a:srgbClr val="FF0000"/>
                </a:solidFill>
              </a:rPr>
              <a:t>to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Ken</a:t>
            </a:r>
            <a:r>
              <a:rPr lang="tr-TR" sz="3600" dirty="0">
                <a:solidFill>
                  <a:srgbClr val="FF0000"/>
                </a:solidFill>
              </a:rPr>
              <a:t> Thompson – Unix </a:t>
            </a:r>
            <a:r>
              <a:rPr lang="tr-TR" sz="3600" dirty="0" err="1">
                <a:solidFill>
                  <a:srgbClr val="FF0000"/>
                </a:solidFill>
              </a:rPr>
              <a:t>co-father</a:t>
            </a:r>
            <a:r>
              <a:rPr lang="tr-TR" sz="3600" dirty="0">
                <a:solidFill>
                  <a:srgbClr val="FF0000"/>
                </a:solidFill>
              </a:rPr>
              <a:t>)</a:t>
            </a:r>
            <a:r>
              <a:rPr lang="tr-TR" sz="3600" dirty="0"/>
              <a:t>: </a:t>
            </a:r>
            <a:br>
              <a:rPr lang="tr-TR" sz="3600" dirty="0"/>
            </a:b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would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do </a:t>
            </a:r>
            <a:r>
              <a:rPr lang="tr-TR" sz="3600" dirty="0" err="1"/>
              <a:t>differently</a:t>
            </a:r>
            <a:r>
              <a:rPr lang="tr-TR" sz="3600" dirty="0"/>
              <a:t> </a:t>
            </a:r>
            <a:r>
              <a:rPr lang="tr-TR" sz="3600" dirty="0" err="1"/>
              <a:t>if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</a:t>
            </a:r>
            <a:r>
              <a:rPr lang="tr-TR" sz="3600" dirty="0" err="1"/>
              <a:t>were</a:t>
            </a:r>
            <a:r>
              <a:rPr lang="tr-TR" sz="3600" dirty="0"/>
              <a:t> </a:t>
            </a:r>
            <a:r>
              <a:rPr lang="tr-TR" sz="3600" dirty="0" err="1"/>
              <a:t>redesigning</a:t>
            </a:r>
            <a:r>
              <a:rPr lang="tr-TR" sz="3600" dirty="0"/>
              <a:t> Unix?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 err="1">
                <a:solidFill>
                  <a:srgbClr val="FF0000"/>
                </a:solidFill>
              </a:rPr>
              <a:t>Answer</a:t>
            </a:r>
            <a:r>
              <a:rPr lang="tr-TR" sz="3600" dirty="0"/>
              <a:t>: </a:t>
            </a:r>
            <a:br>
              <a:rPr lang="tr-TR" sz="3600" dirty="0"/>
            </a:br>
            <a:r>
              <a:rPr lang="tr-TR" sz="3600" dirty="0" err="1"/>
              <a:t>I’d</a:t>
            </a:r>
            <a:r>
              <a:rPr lang="tr-TR" sz="3600" dirty="0"/>
              <a:t> </a:t>
            </a:r>
            <a:r>
              <a:rPr lang="tr-TR" sz="3600" dirty="0" err="1"/>
              <a:t>spell</a:t>
            </a:r>
            <a:r>
              <a:rPr lang="tr-TR" sz="3600" dirty="0"/>
              <a:t> </a:t>
            </a:r>
            <a:r>
              <a:rPr lang="tr-TR" sz="3600" dirty="0" err="1"/>
              <a:t>creat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an e.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141BBA-8437-FFA3-6990-9254A58B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3762375"/>
            <a:ext cx="238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0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of reading and writing ‘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’ file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ko-KR" dirty="0">
                <a:cs typeface="Courier New" pitchFamily="49" charset="0"/>
              </a:rPr>
              <a:t>: redirect the output of echo to the file foo 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ko-KR" dirty="0"/>
              <a:t>: dump the contents of a file to the 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3385" y="2386609"/>
            <a:ext cx="36724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echo hello &gt; foo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foo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93876" y="4785466"/>
            <a:ext cx="7776864" cy="96646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does the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cat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program access the file foo ?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 can use </a:t>
            </a:r>
            <a:r>
              <a:rPr lang="en-US" altLang="ko-KR" b="1" dirty="0" err="1">
                <a:solidFill>
                  <a:srgbClr val="C0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strace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to trace the system calls made by a program.</a:t>
            </a:r>
          </a:p>
        </p:txBody>
      </p:sp>
    </p:spTree>
    <p:extLst>
      <p:ext uri="{BB962C8B-B14F-4D97-AF65-F5344CB8AC3E}">
        <p14:creationId xmlns:p14="http://schemas.microsoft.com/office/powerpoint/2010/main" val="17672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(Redundant Array of Inexpensive Disks)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multiple disks </a:t>
            </a:r>
            <a:r>
              <a:rPr lang="en-US" altLang="ko-KR" dirty="0"/>
              <a:t>in concert to build a </a:t>
            </a:r>
            <a:r>
              <a:rPr lang="en-US" altLang="ko-KR" b="1" dirty="0">
                <a:solidFill>
                  <a:schemeClr val="accent6"/>
                </a:solidFill>
              </a:rPr>
              <a:t>faster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bigger</a:t>
            </a:r>
            <a:r>
              <a:rPr lang="en-US" altLang="ko-KR" dirty="0"/>
              <a:t>, and more </a:t>
            </a:r>
            <a:r>
              <a:rPr lang="en-US" altLang="ko-KR" b="1" dirty="0">
                <a:solidFill>
                  <a:schemeClr val="accent6"/>
                </a:solidFill>
              </a:rPr>
              <a:t>reliable</a:t>
            </a:r>
            <a:r>
              <a:rPr lang="en-US" altLang="ko-KR" dirty="0"/>
              <a:t> disk system.</a:t>
            </a:r>
          </a:p>
          <a:p>
            <a:pPr lvl="1"/>
            <a:r>
              <a:rPr lang="en-US" altLang="ko-KR" dirty="0"/>
              <a:t>RAID just looks like </a:t>
            </a:r>
            <a:r>
              <a:rPr lang="en-US" altLang="ko-KR" u="sng" dirty="0"/>
              <a:t>a big disk</a:t>
            </a:r>
            <a:r>
              <a:rPr lang="en-US" altLang="ko-KR" dirty="0"/>
              <a:t> to the host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b="1" dirty="0"/>
              <a:t>Performance </a:t>
            </a:r>
            <a:r>
              <a:rPr lang="en-US" altLang="ko-KR" dirty="0"/>
              <a:t>&amp; </a:t>
            </a:r>
            <a:r>
              <a:rPr lang="en-US" altLang="ko-KR" b="1" dirty="0"/>
              <a:t>Capacity</a:t>
            </a:r>
            <a:r>
              <a:rPr lang="en-US" altLang="ko-KR" dirty="0"/>
              <a:t>: Using multiple disks in parallel</a:t>
            </a:r>
          </a:p>
          <a:p>
            <a:pPr lvl="1"/>
            <a:r>
              <a:rPr lang="en-US" altLang="ko-KR" b="1" dirty="0"/>
              <a:t>Reliability</a:t>
            </a:r>
            <a:r>
              <a:rPr lang="en-US" altLang="ko-KR" dirty="0"/>
              <a:t>: RAID can tolerate the loss of a disk.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7018" y="5310616"/>
            <a:ext cx="540060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RAIDs provide these advantages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transparently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systems that use them.</a:t>
            </a:r>
          </a:p>
        </p:txBody>
      </p:sp>
    </p:spTree>
    <p:extLst>
      <p:ext uri="{BB962C8B-B14F-4D97-AF65-F5344CB8AC3E}">
        <p14:creationId xmlns:p14="http://schemas.microsoft.com/office/powerpoint/2010/main" val="6394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altLang="ko-KR" dirty="0">
                <a:cs typeface="Courier New" panose="02070309020205020404" pitchFamily="49" charset="0"/>
              </a:rPr>
              <a:t>file descriptor, flags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file descriptor (3 in example)</a:t>
            </a:r>
          </a:p>
          <a:p>
            <a:pPr lvl="2"/>
            <a:r>
              <a:rPr lang="en-US" altLang="ko-KR" dirty="0"/>
              <a:t>File descriptor</a:t>
            </a:r>
            <a:r>
              <a:rPr lang="tr-TR" altLang="ko-KR" dirty="0"/>
              <a:t>s</a:t>
            </a:r>
            <a:r>
              <a:rPr lang="en-US" altLang="ko-KR" dirty="0"/>
              <a:t> 0, 1, 2 </a:t>
            </a:r>
            <a:r>
              <a:rPr lang="tr-TR" altLang="ko-KR" dirty="0" err="1"/>
              <a:t>are</a:t>
            </a:r>
            <a:r>
              <a:rPr lang="en-US" altLang="ko-KR" dirty="0"/>
              <a:t> for standard input/ output/ error.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Return the number of bytes it read</a:t>
            </a:r>
            <a:r>
              <a:rPr lang="tr-TR" altLang="ko-KR" dirty="0"/>
              <a:t>s</a:t>
            </a:r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the number of bytes it write</a:t>
            </a:r>
            <a:r>
              <a:rPr lang="tr-TR" altLang="ko-KR" dirty="0"/>
              <a:t>s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082602" y="1400166"/>
            <a:ext cx="820891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O_RDONLY|O_LARGEFILE)	= 3	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file descriptor 1: standard out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“”, 4096)     		= 0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0: no bytes left in the file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close(3)				= 0 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441587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Writing a file (A similar set of steps</a:t>
            </a:r>
            <a:r>
              <a:rPr lang="tr-TR" altLang="ko-KR" dirty="0"/>
              <a:t> as in Read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 file is opened for writing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altLang="ko-KR" dirty="0"/>
              <a:t>system call is called.</a:t>
            </a:r>
          </a:p>
          <a:p>
            <a:pPr lvl="2"/>
            <a:r>
              <a:rPr lang="en-US" altLang="ko-KR" dirty="0"/>
              <a:t>Repeatedly called for larger files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close()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4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has a </a:t>
            </a:r>
            <a:r>
              <a:rPr lang="en-US" altLang="ko-KR" b="1" dirty="0">
                <a:solidFill>
                  <a:schemeClr val="accent6"/>
                </a:solidFill>
              </a:rPr>
              <a:t>current offset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ko-KR" b="1" dirty="0"/>
              <a:t>where</a:t>
            </a:r>
            <a:r>
              <a:rPr lang="en-US" altLang="ko-KR" dirty="0"/>
              <a:t> the next read or write will begin reading from or writing to within the file.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Update the current offset</a:t>
            </a:r>
          </a:p>
          <a:p>
            <a:pPr lvl="1"/>
            <a:r>
              <a:rPr lang="en-US" altLang="ko-KR" b="1" dirty="0"/>
              <a:t>Implicitly</a:t>
            </a:r>
            <a:r>
              <a:rPr lang="en-US" altLang="ko-KR" dirty="0"/>
              <a:t>: A read or write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bytes takes place,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is added to the current offset.</a:t>
            </a:r>
          </a:p>
          <a:p>
            <a:pPr lvl="1"/>
            <a:r>
              <a:rPr lang="en-US" altLang="ko-KR" b="1" dirty="0"/>
              <a:t>Explicitly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lseek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04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41799"/>
            <a:ext cx="11182350" cy="1325563"/>
          </a:xfrm>
        </p:spPr>
        <p:txBody>
          <a:bodyPr/>
          <a:lstStyle/>
          <a:p>
            <a:r>
              <a:rPr lang="en-US" altLang="ko-KR" dirty="0"/>
              <a:t>Reading And Writing, But Not Sequentially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fildes</a:t>
            </a:r>
            <a:r>
              <a:rPr lang="en-US" altLang="ko-KR" dirty="0"/>
              <a:t>: File descriptor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dirty="0"/>
              <a:t>: Position the file offset to a particular location within the file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whence</a:t>
            </a:r>
            <a:r>
              <a:rPr lang="en-US" altLang="ko-KR" dirty="0"/>
              <a:t>: Determine how the seek is performed</a:t>
            </a:r>
            <a:endParaRPr lang="tr-TR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1729014"/>
            <a:ext cx="734481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fildes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624" y="4813266"/>
            <a:ext cx="67687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SEEK_SET, the offset is set to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SEEK_CUR, the offset is set to its current location plus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SEEK_END, the offset is set to the size of the file plus offset bytes.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52291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From the man page: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68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will </a:t>
            </a:r>
            <a:r>
              <a:rPr lang="en-US" altLang="ko-KR" b="1" dirty="0"/>
              <a:t>buffer</a:t>
            </a:r>
            <a:r>
              <a:rPr lang="en-US" altLang="ko-KR" dirty="0"/>
              <a:t> writes in memory for some time.</a:t>
            </a:r>
          </a:p>
          <a:p>
            <a:pPr lvl="1"/>
            <a:r>
              <a:rPr lang="tr-TR" altLang="ko-KR" dirty="0" err="1"/>
              <a:t>Example</a:t>
            </a:r>
            <a:r>
              <a:rPr lang="tr-TR" altLang="ko-KR" dirty="0"/>
              <a:t>: </a:t>
            </a:r>
            <a:r>
              <a:rPr lang="tr-TR" altLang="ko-KR" dirty="0" err="1"/>
              <a:t>for</a:t>
            </a:r>
            <a:r>
              <a:rPr lang="en-US" altLang="ko-KR" dirty="0"/>
              <a:t> 5 seconds, or 30</a:t>
            </a:r>
          </a:p>
          <a:p>
            <a:pPr lvl="1"/>
            <a:r>
              <a:rPr lang="en-US" altLang="ko-KR" dirty="0"/>
              <a:t>Performance reasons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At that later point in time, the write(s) will </a:t>
            </a:r>
            <a:r>
              <a:rPr lang="en-US" altLang="ko-KR" b="1" dirty="0"/>
              <a:t>actually be issued </a:t>
            </a:r>
            <a:r>
              <a:rPr lang="en-US" altLang="ko-KR" dirty="0"/>
              <a:t>to the storage device.</a:t>
            </a:r>
          </a:p>
          <a:p>
            <a:pPr lvl="1"/>
            <a:r>
              <a:rPr lang="en-US" altLang="ko-KR" dirty="0"/>
              <a:t>Write seem</a:t>
            </a:r>
            <a:r>
              <a:rPr lang="tr-TR" altLang="ko-KR" dirty="0"/>
              <a:t>s</a:t>
            </a:r>
            <a:r>
              <a:rPr lang="en-US" altLang="ko-KR" dirty="0"/>
              <a:t> to </a:t>
            </a:r>
            <a:r>
              <a:rPr lang="tr-TR" altLang="ko-KR" dirty="0"/>
              <a:t>be </a:t>
            </a:r>
            <a:r>
              <a:rPr lang="en-US" altLang="ko-KR" u="sng" dirty="0"/>
              <a:t>complete</a:t>
            </a:r>
            <a:r>
              <a:rPr lang="tr-TR" altLang="ko-KR" u="sng" dirty="0"/>
              <a:t>d</a:t>
            </a:r>
            <a:r>
              <a:rPr lang="en-US" altLang="ko-KR" u="sng" dirty="0"/>
              <a:t> quickly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can be </a:t>
            </a:r>
            <a:r>
              <a:rPr lang="en-US" altLang="ko-KR" u="sng" dirty="0"/>
              <a:t>lost</a:t>
            </a:r>
            <a:r>
              <a:rPr lang="en-US" altLang="ko-KR" dirty="0"/>
              <a:t> (e.g., the machine crashes).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7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However, some applications require more than eventual guarantee. </a:t>
            </a:r>
          </a:p>
          <a:p>
            <a:pPr lvl="1"/>
            <a:r>
              <a:rPr lang="tr-TR" altLang="ko-KR" dirty="0" err="1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DBMS requires force writes to disk from time to time.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dirty="0"/>
              <a:t>Filesystem forces all dirty (i.e., not yet written) data to disk for the file referred to by the file descript</a:t>
            </a:r>
            <a:r>
              <a:rPr lang="tr-TR" altLang="ko-KR" dirty="0" err="1"/>
              <a:t>or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returns once all of these writes are complete</a:t>
            </a:r>
            <a:r>
              <a:rPr lang="tr-TR" altLang="ko-KR" dirty="0"/>
              <a:t>d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330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/>
              <a:t>fsync</a:t>
            </a:r>
            <a:r>
              <a:rPr lang="en-US" altLang="ko-KR" dirty="0"/>
              <a:t>()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</a:t>
            </a:r>
            <a:r>
              <a:rPr lang="tr-TR" altLang="ko-KR" dirty="0" err="1"/>
              <a:t>for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tr-TR" altLang="ko-KR" dirty="0"/>
          </a:p>
          <a:p>
            <a:r>
              <a:rPr lang="en-US" altLang="ko-KR" dirty="0"/>
              <a:t>In some cases, </a:t>
            </a:r>
            <a:r>
              <a:rPr lang="tr-TR" altLang="ko-KR" dirty="0"/>
              <a:t>t</a:t>
            </a:r>
            <a:r>
              <a:rPr lang="en-US" altLang="ko-KR" dirty="0"/>
              <a:t>he directory that contains the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altLang="ko-KR" dirty="0" err="1"/>
              <a:t>also</a:t>
            </a:r>
            <a:r>
              <a:rPr lang="tr-TR" altLang="ko-KR" dirty="0"/>
              <a:t> </a:t>
            </a:r>
            <a:r>
              <a:rPr lang="en-US" altLang="ko-KR" dirty="0"/>
              <a:t>needs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653333" y="2584624"/>
            <a:ext cx="66967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O_CREAT | O_WRONLY | O_TRUNC);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&gt; -1)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== size);</a:t>
            </a:r>
          </a:p>
          <a:p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== 0);</a:t>
            </a:r>
          </a:p>
        </p:txBody>
      </p:sp>
    </p:spTree>
    <p:extLst>
      <p:ext uri="{BB962C8B-B14F-4D97-AF65-F5344CB8AC3E}">
        <p14:creationId xmlns:p14="http://schemas.microsoft.com/office/powerpoint/2010/main" val="382318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rename(char* old, char *new)</a:t>
            </a:r>
          </a:p>
          <a:p>
            <a:pPr lvl="1"/>
            <a:r>
              <a:rPr lang="en-US" altLang="ko-KR" dirty="0"/>
              <a:t>Rename a file to different name.</a:t>
            </a:r>
          </a:p>
          <a:p>
            <a:pPr lvl="1"/>
            <a:r>
              <a:rPr lang="en-US" altLang="ko-KR" dirty="0"/>
              <a:t>It </a:t>
            </a:r>
            <a:r>
              <a:rPr lang="tr-TR" altLang="ko-KR" dirty="0"/>
              <a:t>is </a:t>
            </a:r>
            <a:r>
              <a:rPr lang="en-US" altLang="ko-KR" dirty="0"/>
              <a:t>implemented as an </a:t>
            </a:r>
            <a:r>
              <a:rPr lang="en-US" altLang="ko-KR" b="1" dirty="0"/>
              <a:t>atomic call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 </a:t>
            </a:r>
            <a:r>
              <a:rPr lang="en-US" altLang="ko-KR" dirty="0"/>
              <a:t>Change from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How to update a file atomically</a:t>
            </a:r>
            <a:r>
              <a:rPr lang="tr-TR" altLang="ko-KR" dirty="0"/>
              <a:t> </a:t>
            </a:r>
            <a:r>
              <a:rPr lang="tr-TR" altLang="ko-KR" dirty="0" err="1"/>
              <a:t>using</a:t>
            </a:r>
            <a:r>
              <a:rPr lang="tr-TR" altLang="ko-KR" dirty="0"/>
              <a:t> a file </a:t>
            </a:r>
            <a:r>
              <a:rPr lang="tr-TR" altLang="ko-KR" dirty="0" err="1"/>
              <a:t>editor</a:t>
            </a:r>
            <a:r>
              <a:rPr lang="tr-TR" altLang="ko-KR" dirty="0"/>
              <a:t> </a:t>
            </a:r>
            <a:r>
              <a:rPr lang="tr-TR" altLang="ko-KR" dirty="0" err="1"/>
              <a:t>like</a:t>
            </a:r>
            <a:r>
              <a:rPr lang="tr-TR" altLang="ko-KR" dirty="0"/>
              <a:t> </a:t>
            </a:r>
            <a:r>
              <a:rPr lang="tr-TR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603612" y="3497238"/>
            <a:ext cx="69847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mv foo bar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mv uses the system call rename()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3197" y="4980038"/>
            <a:ext cx="61926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fint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= open("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O_WRONLY|O_CREAT|O_TRUNC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write(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, buffer, size); 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write out new version of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close(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rename("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"foo.txt");</a:t>
            </a:r>
            <a:endParaRPr lang="en-US" altLang="ko-KR" sz="12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2492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52387"/>
            <a:ext cx="10515600" cy="1325563"/>
          </a:xfrm>
        </p:spPr>
        <p:txBody>
          <a:bodyPr/>
          <a:lstStyle/>
          <a:p>
            <a:r>
              <a:rPr lang="en-US" altLang="ko-KR" dirty="0"/>
              <a:t>Getting Information About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stat(),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tr-TR" altLang="ko-KR" dirty="0" err="1"/>
              <a:t>System</a:t>
            </a:r>
            <a:r>
              <a:rPr lang="tr-TR" altLang="ko-KR" dirty="0"/>
              <a:t> </a:t>
            </a:r>
            <a:r>
              <a:rPr lang="tr-TR" altLang="ko-KR" dirty="0" err="1"/>
              <a:t>calls</a:t>
            </a:r>
            <a:r>
              <a:rPr lang="tr-TR" altLang="ko-KR" dirty="0"/>
              <a:t> s</a:t>
            </a:r>
            <a:r>
              <a:rPr lang="en-US" altLang="ko-KR" dirty="0"/>
              <a:t>how</a:t>
            </a:r>
            <a:r>
              <a:rPr lang="tr-TR" altLang="ko-KR" dirty="0" err="1"/>
              <a:t>ing</a:t>
            </a:r>
            <a:r>
              <a:rPr lang="en-US" altLang="ko-KR" dirty="0"/>
              <a:t> the file metadata</a:t>
            </a:r>
          </a:p>
          <a:p>
            <a:pPr lvl="1"/>
            <a:r>
              <a:rPr lang="en-US" altLang="ko-KR" b="1" dirty="0"/>
              <a:t>Metadata</a:t>
            </a:r>
            <a:r>
              <a:rPr lang="en-US" altLang="ko-KR" dirty="0"/>
              <a:t> is information about each file.</a:t>
            </a:r>
          </a:p>
          <a:p>
            <a:pPr lvl="1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Size, Low-level name, Permission, …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0782" y="3256226"/>
            <a:ext cx="7128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7527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see stat information, you can use the command line tool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stat.</a:t>
            </a: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endParaRPr lang="tr-TR" altLang="ko-KR" dirty="0">
              <a:cs typeface="+mn-cs"/>
            </a:endParaRPr>
          </a:p>
          <a:p>
            <a:r>
              <a:rPr lang="en-US" altLang="ko-KR" dirty="0">
                <a:cs typeface="+mn-cs"/>
              </a:rPr>
              <a:t>File system keeps this type of information in a</a:t>
            </a:r>
            <a:r>
              <a:rPr lang="tr-TR" altLang="ko-KR" dirty="0">
                <a:cs typeface="+mn-cs"/>
              </a:rPr>
              <a:t>n</a:t>
            </a:r>
            <a:r>
              <a:rPr lang="en-US" altLang="ko-KR" dirty="0">
                <a:cs typeface="+mn-cs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>
                <a:cs typeface="+mn-cs"/>
              </a:rPr>
              <a:t> structure.</a:t>
            </a:r>
          </a:p>
          <a:p>
            <a:pPr lvl="1"/>
            <a:endParaRPr lang="en-US" altLang="ko-KR" dirty="0"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293" y="2394189"/>
            <a:ext cx="777686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</p:txBody>
      </p:sp>
    </p:spTree>
    <p:extLst>
      <p:ext uri="{BB962C8B-B14F-4D97-AF65-F5344CB8AC3E}">
        <p14:creationId xmlns:p14="http://schemas.microsoft.com/office/powerpoint/2010/main" val="14194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RAID receives I/O request,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calculates </a:t>
            </a:r>
            <a:r>
              <a:rPr lang="en-US" altLang="ko-KR" dirty="0"/>
              <a:t>which disk to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issue</a:t>
            </a:r>
            <a:r>
              <a:rPr lang="tr-TR" altLang="ko-KR" b="1" dirty="0"/>
              <a:t>s</a:t>
            </a:r>
            <a:r>
              <a:rPr lang="en-US" altLang="ko-KR" dirty="0"/>
              <a:t> one or more </a:t>
            </a:r>
            <a:r>
              <a:rPr lang="en-US" altLang="ko-KR" b="1" dirty="0"/>
              <a:t>physical I/</a:t>
            </a: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en-US" altLang="ko-KR" dirty="0"/>
              <a:t>to do so.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RAID example: A mirrored RAID system</a:t>
            </a:r>
          </a:p>
          <a:p>
            <a:pPr lvl="1"/>
            <a:r>
              <a:rPr lang="en-US" altLang="ko-KR" dirty="0"/>
              <a:t>Keep </a:t>
            </a:r>
            <a:r>
              <a:rPr lang="en-US" altLang="ko-KR" u="sng" dirty="0"/>
              <a:t>two copies</a:t>
            </a:r>
            <a:r>
              <a:rPr lang="en-US" altLang="ko-KR" dirty="0"/>
              <a:t> of each block (each one on a separate disk)</a:t>
            </a:r>
          </a:p>
          <a:p>
            <a:pPr lvl="1"/>
            <a:r>
              <a:rPr lang="tr-TR" altLang="ko-KR" dirty="0" err="1"/>
              <a:t>When</a:t>
            </a:r>
            <a:r>
              <a:rPr lang="tr-TR" altLang="ko-KR" dirty="0"/>
              <a:t> </a:t>
            </a:r>
            <a:r>
              <a:rPr lang="tr-TR" altLang="ko-KR" dirty="0" err="1"/>
              <a:t>writing</a:t>
            </a:r>
            <a:r>
              <a:rPr lang="tr-TR" altLang="ko-KR" dirty="0"/>
              <a:t>, p</a:t>
            </a:r>
            <a:r>
              <a:rPr lang="en-US" altLang="ko-KR" dirty="0" err="1"/>
              <a:t>erform</a:t>
            </a:r>
            <a:r>
              <a:rPr lang="en-US" altLang="ko-KR" dirty="0"/>
              <a:t> </a:t>
            </a:r>
            <a:r>
              <a:rPr lang="en-US" altLang="ko-KR" u="sng" dirty="0"/>
              <a:t>two physical I/</a:t>
            </a:r>
            <a:r>
              <a:rPr lang="en-US" altLang="ko-KR" u="sng" dirty="0" err="1"/>
              <a:t>Os</a:t>
            </a:r>
            <a:r>
              <a:rPr lang="en-US" altLang="ko-KR" dirty="0"/>
              <a:t> for every one logical I/O it is issued.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53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is Linux command to remove a file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call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to remove a file.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2" y="3284241"/>
            <a:ext cx="66967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foo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unlink(“foo”)		= 0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return 0 upon success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940424"/>
            <a:ext cx="6264696" cy="8944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Why it calls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unlink()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not “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delete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”</a:t>
            </a:r>
            <a:r>
              <a:rPr lang="tr-TR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?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2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 directory is created, it is </a:t>
            </a:r>
            <a:r>
              <a:rPr lang="en-US" altLang="ko-KR" dirty="0">
                <a:solidFill>
                  <a:schemeClr val="accent1"/>
                </a:solidFill>
              </a:rPr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Empty directory ha</a:t>
            </a:r>
            <a:r>
              <a:rPr lang="tr-TR" altLang="ko-KR" dirty="0"/>
              <a:t>s</a:t>
            </a:r>
            <a:r>
              <a:rPr lang="en-US" altLang="ko-KR" dirty="0"/>
              <a:t> two entries: 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(itself), ..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(parent)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39616" y="4449614"/>
            <a:ext cx="66247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	../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8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 Apr 30 16:17 ./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-x--- 26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4096 Apr 30 16:17 ../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9696" y="2290218"/>
            <a:ext cx="5184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(“foo”, 0777)		= 0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427226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Reading Directories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/>
          <a:lstStyle/>
          <a:p>
            <a:r>
              <a:rPr lang="en-US" altLang="ko-KR" dirty="0"/>
              <a:t>A sample code to read directory entries (like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information available within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dirent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2085219"/>
            <a:ext cx="71287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 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directory entry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ko-KR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out</a:t>
            </a:r>
            <a:r>
              <a:rPr lang="tr-TR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name and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of each file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%s\n",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current directory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7608" y="5147122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filename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offset to the next dire</a:t>
            </a:r>
            <a:r>
              <a:rPr lang="tr-TR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d_reclen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length of this record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type of file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736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/>
              <a:t>Require that the directory be </a:t>
            </a:r>
            <a:r>
              <a:rPr lang="en-US" altLang="ko-KR" b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pPr lvl="2"/>
            <a:r>
              <a:rPr lang="tr-TR" altLang="ko-KR" dirty="0"/>
              <a:t>i</a:t>
            </a:r>
            <a:r>
              <a:rPr lang="en-US" altLang="ko-KR" dirty="0"/>
              <a:t>.e., </a:t>
            </a:r>
            <a:r>
              <a:rPr lang="tr-TR" altLang="ko-KR" dirty="0"/>
              <a:t>o</a:t>
            </a:r>
            <a:r>
              <a:rPr lang="en-US" altLang="ko-KR" dirty="0" err="1"/>
              <a:t>nly</a:t>
            </a:r>
            <a:r>
              <a:rPr lang="en-US" altLang="ko-KR" dirty="0"/>
              <a:t> has “.” and “..” entries.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9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link(old pathname, new one)</a:t>
            </a:r>
            <a:endParaRPr lang="en-US" altLang="ko-KR" dirty="0"/>
          </a:p>
          <a:p>
            <a:pPr lvl="1"/>
            <a:r>
              <a:rPr lang="en-US" altLang="ko-KR" b="1" dirty="0"/>
              <a:t>Link</a:t>
            </a:r>
            <a:r>
              <a:rPr lang="en-US" altLang="ko-KR" dirty="0"/>
              <a:t> a new file name to an old one</a:t>
            </a:r>
          </a:p>
          <a:p>
            <a:pPr lvl="1"/>
            <a:r>
              <a:rPr lang="en-US" altLang="ko-KR" dirty="0"/>
              <a:t>Create another way to refer to </a:t>
            </a:r>
            <a:r>
              <a:rPr lang="en-US" altLang="ko-KR" i="1" dirty="0"/>
              <a:t>the same file</a:t>
            </a:r>
          </a:p>
          <a:p>
            <a:pPr lvl="1"/>
            <a:r>
              <a:rPr lang="en-US" altLang="ko-KR" dirty="0"/>
              <a:t>The command-line link program 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351584" y="3907161"/>
            <a:ext cx="74888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create a hard link, link file to file2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82638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altLang="ko-KR" dirty="0"/>
              <a:t> works:</a:t>
            </a:r>
          </a:p>
          <a:p>
            <a:pPr lvl="1"/>
            <a:r>
              <a:rPr lang="en-US" altLang="ko-KR" b="1" dirty="0"/>
              <a:t>Create</a:t>
            </a:r>
            <a:r>
              <a:rPr lang="en-US" altLang="ko-KR" dirty="0"/>
              <a:t> another name in the directory.</a:t>
            </a:r>
          </a:p>
          <a:p>
            <a:pPr lvl="1"/>
            <a:r>
              <a:rPr lang="en-US" altLang="ko-KR" b="1" dirty="0"/>
              <a:t>Refer</a:t>
            </a:r>
            <a:r>
              <a:rPr lang="en-US" altLang="ko-KR" dirty="0"/>
              <a:t> it to the </a:t>
            </a:r>
            <a:r>
              <a:rPr lang="en-US" altLang="ko-KR" u="sng" dirty="0"/>
              <a:t>same </a:t>
            </a:r>
            <a:r>
              <a:rPr lang="en-US" altLang="ko-KR" u="sng" dirty="0" err="1"/>
              <a:t>inode</a:t>
            </a:r>
            <a:r>
              <a:rPr lang="en-US" altLang="ko-KR" u="sng" dirty="0"/>
              <a:t> number</a:t>
            </a:r>
            <a:r>
              <a:rPr lang="en-US" altLang="ko-KR" dirty="0"/>
              <a:t> of the original file.</a:t>
            </a:r>
          </a:p>
          <a:p>
            <a:pPr lvl="2"/>
            <a:r>
              <a:rPr lang="en-US" altLang="ko-KR" dirty="0"/>
              <a:t>The file is not copied in any way.</a:t>
            </a:r>
          </a:p>
          <a:p>
            <a:pPr lvl="1"/>
            <a:r>
              <a:rPr lang="en-US" altLang="ko-KR" dirty="0"/>
              <a:t>Then, we now just have two human names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that both refer</a:t>
            </a:r>
            <a:r>
              <a:rPr lang="tr-TR" altLang="ko-KR" dirty="0"/>
              <a:t>s</a:t>
            </a:r>
            <a:r>
              <a:rPr lang="en-US" altLang="ko-KR" dirty="0"/>
              <a:t> to the same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22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Two files have</a:t>
            </a:r>
            <a:r>
              <a:rPr lang="tr-TR" altLang="ko-KR" dirty="0"/>
              <a:t> the</a:t>
            </a:r>
            <a:r>
              <a:rPr lang="en-US" altLang="ko-KR" dirty="0"/>
              <a:t> </a:t>
            </a:r>
            <a:r>
              <a:rPr lang="en-US" altLang="ko-KR" b="1" dirty="0"/>
              <a:t>same </a:t>
            </a:r>
            <a:r>
              <a:rPr lang="en-US" altLang="ko-KR" b="1" dirty="0" err="1"/>
              <a:t>inode</a:t>
            </a:r>
            <a:r>
              <a:rPr lang="en-US" altLang="ko-KR" b="1" dirty="0"/>
              <a:t> </a:t>
            </a:r>
            <a:r>
              <a:rPr lang="en-US" altLang="ko-KR" dirty="0"/>
              <a:t>number, but two human name</a:t>
            </a:r>
            <a:r>
              <a:rPr lang="tr-TR" altLang="ko-KR" dirty="0"/>
              <a:t>s</a:t>
            </a:r>
            <a:r>
              <a:rPr lang="en-US" altLang="ko-KR" dirty="0"/>
              <a:t> (file, file2).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difference </a:t>
            </a:r>
            <a:r>
              <a:rPr lang="en-US" altLang="ko-KR" dirty="0"/>
              <a:t>between file and file2.</a:t>
            </a:r>
          </a:p>
          <a:p>
            <a:pPr lvl="2"/>
            <a:r>
              <a:rPr lang="en-US" altLang="ko-KR" dirty="0"/>
              <a:t>Both just links to the </a:t>
            </a:r>
            <a:r>
              <a:rPr lang="tr-TR" altLang="ko-KR" dirty="0" err="1"/>
              <a:t>same</a:t>
            </a:r>
            <a:r>
              <a:rPr lang="tr-TR" altLang="ko-KR" dirty="0"/>
              <a:t> </a:t>
            </a:r>
            <a:r>
              <a:rPr lang="en-US" altLang="ko-KR" dirty="0"/>
              <a:t>underlying metadata about the file.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281" y="2317652"/>
            <a:ext cx="5616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2619629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to remove a file, we call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b="1" i="1" dirty="0"/>
          </a:p>
          <a:p>
            <a:pPr lvl="1"/>
            <a:r>
              <a:rPr lang="en-US" altLang="ko-KR" b="1" i="1" dirty="0"/>
              <a:t>reference count</a:t>
            </a:r>
            <a:endParaRPr lang="en-US" altLang="ko-KR" dirty="0"/>
          </a:p>
          <a:p>
            <a:pPr lvl="2"/>
            <a:r>
              <a:rPr lang="en-US" altLang="ko-KR" dirty="0"/>
              <a:t>Track how many different file names have been linked to this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 </a:t>
            </a:r>
            <a:r>
              <a:rPr lang="en-US" altLang="ko-KR" dirty="0"/>
              <a:t>is called, the reference count decrements.</a:t>
            </a:r>
          </a:p>
          <a:p>
            <a:pPr lvl="2"/>
            <a:r>
              <a:rPr lang="en-US" altLang="ko-KR" dirty="0"/>
              <a:t>If the reference count reaches zero, the filesystem free</a:t>
            </a:r>
            <a:r>
              <a:rPr lang="tr-TR" altLang="ko-KR" dirty="0"/>
              <a:t>s</a:t>
            </a:r>
            <a:r>
              <a:rPr lang="en-US" altLang="ko-KR" dirty="0"/>
              <a:t> the </a:t>
            </a:r>
            <a:r>
              <a:rPr lang="en-US" altLang="ko-KR" dirty="0" err="1"/>
              <a:t>inode</a:t>
            </a:r>
            <a:r>
              <a:rPr lang="en-US" altLang="ko-KR" dirty="0"/>
              <a:t> and related data blocks. </a:t>
            </a:r>
            <a:r>
              <a:rPr lang="en-US" altLang="ko-KR" dirty="0">
                <a:sym typeface="Wingdings" pitchFamily="2" charset="2"/>
              </a:rPr>
              <a:t> truly “delete” the file</a:t>
            </a:r>
            <a:endParaRPr lang="tr-TR" altLang="ko-KR" dirty="0">
              <a:sym typeface="Wingdings" pitchFamily="2" charset="2"/>
            </a:endParaRPr>
          </a:p>
          <a:p>
            <a:pPr lvl="2"/>
            <a:r>
              <a:rPr lang="tr-TR" altLang="ko-KR" dirty="0" err="1">
                <a:solidFill>
                  <a:srgbClr val="FF0000"/>
                </a:solidFill>
                <a:sym typeface="Wingdings" pitchFamily="2" charset="2"/>
              </a:rPr>
              <a:t>truly</a:t>
            </a:r>
            <a:r>
              <a:rPr lang="tr-TR" altLang="ko-KR" dirty="0">
                <a:solidFill>
                  <a:srgbClr val="FF0000"/>
                </a:solidFill>
                <a:sym typeface="Wingdings" pitchFamily="2" charset="2"/>
              </a:rPr>
              <a:t> ???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8891" y="2352607"/>
            <a:ext cx="61942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removed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file2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Still access the file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09449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cs typeface="Courier New" panose="02070309020205020404" pitchFamily="49" charset="0"/>
              </a:rPr>
              <a:t> shows the reference count of a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2818" y="2745507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/* create file*/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   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3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3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70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(Soft Link)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is </a:t>
            </a:r>
            <a:r>
              <a:rPr lang="tr-TR" altLang="ko-KR" dirty="0" err="1"/>
              <a:t>sometimes</a:t>
            </a:r>
            <a:r>
              <a:rPr lang="tr-TR" altLang="ko-KR" dirty="0"/>
              <a:t> </a:t>
            </a:r>
            <a:r>
              <a:rPr lang="en-US" altLang="ko-KR" dirty="0"/>
              <a:t>more </a:t>
            </a:r>
            <a:r>
              <a:rPr lang="en-US" altLang="ko-KR" b="1" dirty="0">
                <a:solidFill>
                  <a:schemeClr val="accent6"/>
                </a:solidFill>
              </a:rPr>
              <a:t>useful</a:t>
            </a:r>
            <a:r>
              <a:rPr lang="en-US" altLang="ko-KR" dirty="0"/>
              <a:t> than Hard link.</a:t>
            </a:r>
          </a:p>
          <a:p>
            <a:pPr lvl="1"/>
            <a:r>
              <a:rPr lang="en-US" altLang="ko-KR" dirty="0"/>
              <a:t>Hard Link cannot </a:t>
            </a:r>
            <a:r>
              <a:rPr lang="tr-TR" altLang="ko-KR" dirty="0"/>
              <a:t>be </a:t>
            </a:r>
            <a:r>
              <a:rPr lang="en-US" altLang="ko-KR" dirty="0"/>
              <a:t>create</a:t>
            </a:r>
            <a:r>
              <a:rPr lang="tr-TR" altLang="ko-KR" dirty="0"/>
              <a:t>d</a:t>
            </a:r>
            <a:r>
              <a:rPr lang="en-US" altLang="ko-KR" dirty="0"/>
              <a:t> to a directory. </a:t>
            </a:r>
          </a:p>
          <a:p>
            <a:pPr lvl="1"/>
            <a:r>
              <a:rPr lang="en-US" altLang="ko-KR" dirty="0"/>
              <a:t>Hard Link cannot </a:t>
            </a:r>
            <a:r>
              <a:rPr lang="tr-TR" altLang="ko-KR" dirty="0"/>
              <a:t>be </a:t>
            </a:r>
            <a:r>
              <a:rPr lang="en-US" altLang="ko-KR" dirty="0"/>
              <a:t>create</a:t>
            </a:r>
            <a:r>
              <a:rPr lang="tr-TR" altLang="ko-KR" dirty="0"/>
              <a:t>d</a:t>
            </a:r>
            <a:r>
              <a:rPr lang="en-US" altLang="ko-KR" dirty="0"/>
              <a:t> to a file </a:t>
            </a:r>
            <a:r>
              <a:rPr lang="tr-TR" altLang="ko-KR" dirty="0"/>
              <a:t>in an</a:t>
            </a:r>
            <a:r>
              <a:rPr lang="en-US" altLang="ko-KR" dirty="0"/>
              <a:t>other </a:t>
            </a:r>
            <a:r>
              <a:rPr lang="tr-TR" altLang="ko-KR" dirty="0"/>
              <a:t>disk </a:t>
            </a:r>
            <a:r>
              <a:rPr lang="en-US" altLang="ko-KR" dirty="0"/>
              <a:t>partition.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/>
              <a:t>inode</a:t>
            </a:r>
            <a:r>
              <a:rPr lang="en-US" altLang="ko-KR" dirty="0"/>
              <a:t> numbers are only unique within a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symbolic link: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4458073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–s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–s: create a symbolic link,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25880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microcontroller</a:t>
            </a:r>
          </a:p>
          <a:p>
            <a:pPr lvl="1"/>
            <a:r>
              <a:rPr lang="en-US" altLang="ko-KR" dirty="0"/>
              <a:t>Run firmware to direct the operation of the RAID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Volatile memory (such as DRAM)</a:t>
            </a:r>
          </a:p>
          <a:p>
            <a:pPr lvl="1"/>
            <a:r>
              <a:rPr lang="en-US" altLang="ko-KR" dirty="0"/>
              <a:t>Buffer data blocks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Non-volatile memory</a:t>
            </a:r>
          </a:p>
          <a:p>
            <a:pPr lvl="1"/>
            <a:r>
              <a:rPr lang="en-US" altLang="ko-KR" dirty="0"/>
              <a:t>Buffer writes safely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Specialized logic to perform parity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37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different between </a:t>
            </a:r>
            <a:r>
              <a:rPr lang="en-US" altLang="ko-KR" i="1" dirty="0"/>
              <a:t>Symbolic link</a:t>
            </a:r>
            <a:r>
              <a:rPr lang="en-US" altLang="ko-KR" dirty="0"/>
              <a:t> and </a:t>
            </a:r>
            <a:r>
              <a:rPr lang="en-US" altLang="ko-KR" i="1" dirty="0"/>
              <a:t>Hard Link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Symbolic links are </a:t>
            </a:r>
            <a:r>
              <a:rPr lang="en-US" altLang="ko-KR" b="1" dirty="0"/>
              <a:t>a third type </a:t>
            </a:r>
            <a:r>
              <a:rPr lang="en-US" altLang="ko-KR" dirty="0"/>
              <a:t>the file system knows about.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size of symbolic link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is </a:t>
            </a:r>
            <a:r>
              <a:rPr lang="en-US" altLang="ko-KR" b="1" dirty="0"/>
              <a:t>4 bytes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dirty="0"/>
              <a:t>A symbolic link holds the </a:t>
            </a:r>
            <a:r>
              <a:rPr lang="en-US" altLang="ko-KR" u="sng" dirty="0"/>
              <a:t>pathname</a:t>
            </a:r>
            <a:r>
              <a:rPr lang="en-US" altLang="ko-KR" dirty="0"/>
              <a:t> of the linked-to file as the data of the link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423592" y="2775343"/>
            <a:ext cx="748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regular file ...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file2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symbolic link ...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Actually a file it self of a different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592" y="4379693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-al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 2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29 May 3 19:10 ./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4096 May 3 15:14 ../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directory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-r-----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6 May 3 19:10 file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regular file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May 3 19:10 file2 -&gt; file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symbolic link </a:t>
            </a:r>
          </a:p>
        </p:txBody>
      </p:sp>
    </p:spTree>
    <p:extLst>
      <p:ext uri="{BB962C8B-B14F-4D97-AF65-F5344CB8AC3E}">
        <p14:creationId xmlns:p14="http://schemas.microsoft.com/office/powerpoint/2010/main" val="1306701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link to a longer pathname, our link file would be bigger.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2661693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echo hello 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-r----- 1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May 3 19:17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May 3 19:17 file3 -&gt;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9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Dangling reference</a:t>
            </a:r>
          </a:p>
          <a:p>
            <a:pPr lvl="1"/>
            <a:r>
              <a:rPr lang="en-US" altLang="ko-KR" dirty="0"/>
              <a:t>When </a:t>
            </a:r>
            <a:r>
              <a:rPr lang="tr-TR" altLang="ko-KR" dirty="0" err="1"/>
              <a:t>we</a:t>
            </a:r>
            <a:r>
              <a:rPr lang="tr-TR" altLang="ko-KR" dirty="0"/>
              <a:t> </a:t>
            </a:r>
            <a:r>
              <a:rPr lang="en-US" altLang="ko-KR" dirty="0"/>
              <a:t>remove </a:t>
            </a:r>
            <a:r>
              <a:rPr lang="tr-TR" altLang="ko-KR" dirty="0"/>
              <a:t>the</a:t>
            </a:r>
            <a:r>
              <a:rPr lang="en-US" altLang="ko-KR" dirty="0"/>
              <a:t> original file, symbolic link points not</a:t>
            </a:r>
            <a:r>
              <a:rPr lang="tr-TR" altLang="ko-KR" dirty="0"/>
              <a:t>h</a:t>
            </a:r>
            <a:r>
              <a:rPr lang="en-US" altLang="ko-KR" dirty="0" err="1"/>
              <a:t>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25899" y="2846090"/>
            <a:ext cx="67687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remove the original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2787932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mkfs</a:t>
            </a:r>
            <a:r>
              <a:rPr lang="en-US" altLang="ko-KR" dirty="0"/>
              <a:t> tool : Make a file system</a:t>
            </a:r>
          </a:p>
          <a:p>
            <a:pPr lvl="1"/>
            <a:r>
              <a:rPr lang="en-US" altLang="ko-KR" dirty="0"/>
              <a:t>Write an </a:t>
            </a:r>
            <a:r>
              <a:rPr lang="en-US" altLang="ko-KR" u="sng" dirty="0"/>
              <a:t>empty file system</a:t>
            </a:r>
            <a:r>
              <a:rPr lang="en-US" altLang="ko-KR" dirty="0"/>
              <a:t>, starting with </a:t>
            </a:r>
            <a:r>
              <a:rPr lang="en-US" altLang="ko-KR" i="1" dirty="0"/>
              <a:t>a root directory</a:t>
            </a:r>
            <a:r>
              <a:rPr lang="en-US" altLang="ko-KR" dirty="0"/>
              <a:t>, on to a disk partition.</a:t>
            </a:r>
          </a:p>
          <a:p>
            <a:pPr lvl="1"/>
            <a:r>
              <a:rPr lang="en-US" altLang="ko-KR" dirty="0"/>
              <a:t>Input:</a:t>
            </a:r>
          </a:p>
          <a:p>
            <a:pPr lvl="2"/>
            <a:r>
              <a:rPr lang="en-US" altLang="ko-KR" dirty="0"/>
              <a:t>A device (such as a disk partition, 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/sda1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 file system type (e.g.,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76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mount()</a:t>
            </a:r>
          </a:p>
          <a:p>
            <a:pPr lvl="1"/>
            <a:r>
              <a:rPr lang="en-US" altLang="ko-KR" dirty="0"/>
              <a:t>Take</a:t>
            </a:r>
            <a:r>
              <a:rPr lang="tr-TR" altLang="ko-KR" dirty="0"/>
              <a:t>s</a:t>
            </a:r>
            <a:r>
              <a:rPr lang="en-US" altLang="ko-KR" dirty="0"/>
              <a:t> an existing directory as a target </a:t>
            </a:r>
            <a:r>
              <a:rPr lang="en-US" altLang="ko-KR" b="1" dirty="0"/>
              <a:t>mount point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Essentially paste a new file system onto the directory tree at that point.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Example</a:t>
            </a:r>
            <a:r>
              <a:rPr lang="tr-TR" altLang="ko-KR" b="1" dirty="0"/>
              <a:t>: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pathname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/home/users/ </a:t>
            </a:r>
            <a:r>
              <a:rPr lang="en-US" altLang="ko-KR" dirty="0"/>
              <a:t>now refers to the root of the newly-mounted directory.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199" y="3429000"/>
            <a:ext cx="67687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mount –t ext3 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/sda1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 b</a:t>
            </a:r>
          </a:p>
        </p:txBody>
      </p:sp>
    </p:spTree>
    <p:extLst>
      <p:ext uri="{BB962C8B-B14F-4D97-AF65-F5344CB8AC3E}">
        <p14:creationId xmlns:p14="http://schemas.microsoft.com/office/powerpoint/2010/main" val="4186087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altLang="ko-KR" dirty="0">
                <a:cs typeface="Courier New" pitchFamily="49" charset="0"/>
              </a:rPr>
              <a:t> program: show </a:t>
            </a:r>
            <a:r>
              <a:rPr lang="en-US" altLang="ko-KR" b="1" dirty="0">
                <a:cs typeface="Courier New" pitchFamily="49" charset="0"/>
              </a:rPr>
              <a:t>what is mounted </a:t>
            </a:r>
            <a:r>
              <a:rPr lang="en-US" altLang="ko-KR" dirty="0">
                <a:cs typeface="Courier New" pitchFamily="49" charset="0"/>
              </a:rPr>
              <a:t>on a system.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: A standard disk-based file system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altLang="ko-KR" dirty="0"/>
              <a:t>: A file system for accessing information about current processes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tmpfs</a:t>
            </a:r>
            <a:r>
              <a:rPr lang="en-US" altLang="ko-KR" dirty="0"/>
              <a:t>: A</a:t>
            </a:r>
            <a:r>
              <a:rPr lang="ko-KR" altLang="en-US" dirty="0"/>
              <a:t> </a:t>
            </a:r>
            <a:r>
              <a:rPr lang="en-US" altLang="ko-KR" dirty="0"/>
              <a:t>file system just for temporary files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AFS</a:t>
            </a:r>
            <a:r>
              <a:rPr lang="en-US" altLang="ko-KR" dirty="0">
                <a:cs typeface="Courier New" pitchFamily="49" charset="0"/>
              </a:rPr>
              <a:t>: A</a:t>
            </a:r>
            <a:r>
              <a:rPr lang="en-US" altLang="ko-KR" dirty="0"/>
              <a:t> distributed file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529" y="2400856"/>
            <a:ext cx="572335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/sda1 on /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/sys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/sda5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/sda7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var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/vice/cache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shm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26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RAIDs are designed to </a:t>
            </a:r>
            <a:r>
              <a:rPr lang="en-US" altLang="ko-KR" b="1" dirty="0"/>
              <a:t>detect</a:t>
            </a:r>
            <a:r>
              <a:rPr lang="en-US" altLang="ko-KR" dirty="0"/>
              <a:t> and </a:t>
            </a:r>
            <a:r>
              <a:rPr lang="en-US" altLang="ko-KR" b="1" dirty="0"/>
              <a:t>recover</a:t>
            </a:r>
            <a:r>
              <a:rPr lang="en-US" altLang="ko-KR" dirty="0"/>
              <a:t> from certain kinds of disk faults.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Fail-stop</a:t>
            </a:r>
            <a:r>
              <a:rPr lang="en-US" altLang="ko-KR" dirty="0"/>
              <a:t> fault model</a:t>
            </a:r>
          </a:p>
          <a:p>
            <a:pPr lvl="1"/>
            <a:r>
              <a:rPr lang="en-US" altLang="ko-KR" dirty="0"/>
              <a:t>A disk can be in one of two states: </a:t>
            </a:r>
            <a:r>
              <a:rPr lang="en-US" altLang="ko-KR" i="1" dirty="0"/>
              <a:t>Working</a:t>
            </a:r>
            <a:r>
              <a:rPr lang="en-US" altLang="ko-KR" dirty="0"/>
              <a:t> or </a:t>
            </a:r>
            <a:r>
              <a:rPr lang="en-US" altLang="ko-KR" i="1" dirty="0"/>
              <a:t>Failed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Working: all blocks can be read or written.</a:t>
            </a:r>
          </a:p>
          <a:p>
            <a:pPr lvl="2"/>
            <a:r>
              <a:rPr lang="en-US" altLang="ko-KR" dirty="0"/>
              <a:t>Failed: the disk is permanently lost.</a:t>
            </a:r>
          </a:p>
          <a:p>
            <a:pPr lvl="1"/>
            <a:r>
              <a:rPr lang="en-US" altLang="ko-KR" u="sng" dirty="0"/>
              <a:t>RAID controller</a:t>
            </a:r>
            <a:r>
              <a:rPr lang="en-US" altLang="ko-KR" dirty="0"/>
              <a:t> can immediately observe when a disk has failed.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92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a RAID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</a:p>
          <a:p>
            <a:pPr lvl="1"/>
            <a:r>
              <a:rPr lang="en-US" altLang="ko-KR" dirty="0"/>
              <a:t>How much useful capacity is available to systems?	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How many disk faults can the given design tolerate?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84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0: Striping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 Level 0 is the simplest form as </a:t>
            </a:r>
            <a:r>
              <a:rPr lang="en-US" altLang="ko-KR" b="1" dirty="0"/>
              <a:t>striping</a:t>
            </a:r>
            <a:r>
              <a:rPr lang="en-US" altLang="ko-KR" dirty="0"/>
              <a:t> blocks.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Spread the blocks </a:t>
            </a:r>
            <a:r>
              <a:rPr lang="en-US" altLang="ko-KR" dirty="0"/>
              <a:t>across the disks in </a:t>
            </a:r>
            <a:r>
              <a:rPr lang="en-US" altLang="ko-KR" u="sng" dirty="0"/>
              <a:t>a round-robin fashion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 redundancy</a:t>
            </a:r>
          </a:p>
          <a:p>
            <a:pPr lvl="1"/>
            <a:r>
              <a:rPr lang="en-US" altLang="ko-KR" dirty="0"/>
              <a:t>Excellent </a:t>
            </a:r>
            <a:r>
              <a:rPr lang="en-US" altLang="ko-KR" u="sng" dirty="0"/>
              <a:t>performance</a:t>
            </a:r>
            <a:r>
              <a:rPr lang="en-US" altLang="ko-KR" dirty="0"/>
              <a:t> and </a:t>
            </a:r>
            <a:r>
              <a:rPr lang="en-US" altLang="ko-KR" u="sng" dirty="0"/>
              <a:t>capacity</a:t>
            </a:r>
            <a:endParaRPr lang="ko-KR" altLang="en-US" u="sng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22032"/>
              </p:ext>
            </p:extLst>
          </p:nvPr>
        </p:nvGraphicFramePr>
        <p:xfrm>
          <a:off x="3287688" y="3940688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64986" y="6063175"/>
            <a:ext cx="416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RAID-0: Simple Striping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(Assume here a 4-disk array)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9992" y="4346597"/>
            <a:ext cx="3888432" cy="243206"/>
          </a:xfrm>
          <a:prstGeom prst="round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5840" y="4298323"/>
            <a:ext cx="25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Stripe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(The blocks in the same row)</a:t>
            </a:r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598742" y="4472629"/>
            <a:ext cx="36946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</TotalTime>
  <Words>4981</Words>
  <Application>Microsoft Office PowerPoint</Application>
  <PresentationFormat>Geniş ekran</PresentationFormat>
  <Paragraphs>932</Paragraphs>
  <Slides>65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Calibri</vt:lpstr>
      <vt:lpstr>Calibri Light</vt:lpstr>
      <vt:lpstr>Cambria Math</vt:lpstr>
      <vt:lpstr>Courier</vt:lpstr>
      <vt:lpstr>Courier New</vt:lpstr>
      <vt:lpstr>Office Teması</vt:lpstr>
      <vt:lpstr>Computer Operating Systems BLG 312E  Week-12 (Lecture-11) </vt:lpstr>
      <vt:lpstr>PowerPoint Sunusu</vt:lpstr>
      <vt:lpstr>PowerPoint Sunusu</vt:lpstr>
      <vt:lpstr>RAID (Redundant Array of Inexpensive Disks)</vt:lpstr>
      <vt:lpstr>RAID Interface</vt:lpstr>
      <vt:lpstr>RAID Internals</vt:lpstr>
      <vt:lpstr>Fault Model</vt:lpstr>
      <vt:lpstr>How to evaluate a RAID</vt:lpstr>
      <vt:lpstr>RAID Level 0: Striping</vt:lpstr>
      <vt:lpstr>RAID Level 0 (Cont.)</vt:lpstr>
      <vt:lpstr>Chunk Sizes</vt:lpstr>
      <vt:lpstr>RAID Level 0 Analysis</vt:lpstr>
      <vt:lpstr>Evaluating RAID Performance</vt:lpstr>
      <vt:lpstr>Evaluating RAID Performance Example</vt:lpstr>
      <vt:lpstr>Evaluating RAID-0 Performance</vt:lpstr>
      <vt:lpstr>RAID Level 1 : Mirroring</vt:lpstr>
      <vt:lpstr>RAID-1 Analysis</vt:lpstr>
      <vt:lpstr>Performance of RAID-1</vt:lpstr>
      <vt:lpstr>RAID Level 4 : Saving Space With Parity</vt:lpstr>
      <vt:lpstr>RAID Level 4 (Cont.)</vt:lpstr>
      <vt:lpstr>RAID-4 Analysis</vt:lpstr>
      <vt:lpstr>RAID-4 Analysis (Cont.)</vt:lpstr>
      <vt:lpstr>Random Write Performance for RAID-4</vt:lpstr>
      <vt:lpstr>Random Write Performance for RAID-4 (Cont.)</vt:lpstr>
      <vt:lpstr>Small-write problem</vt:lpstr>
      <vt:lpstr>I/O Latency in RAID-4</vt:lpstr>
      <vt:lpstr>RAID Level 5: Rotating Parity</vt:lpstr>
      <vt:lpstr>RAID-5 Analysis</vt:lpstr>
      <vt:lpstr>RAID-5 Analysis (Cont.)</vt:lpstr>
      <vt:lpstr>RAID Comparison: A Summary</vt:lpstr>
      <vt:lpstr>RAID Comparison: A Summary</vt:lpstr>
      <vt:lpstr>PowerPoint Sunusu</vt:lpstr>
      <vt:lpstr>Persistent Storage</vt:lpstr>
      <vt:lpstr>File</vt:lpstr>
      <vt:lpstr>Directory</vt:lpstr>
      <vt:lpstr>Directory Tree (Directory Hierarchy)</vt:lpstr>
      <vt:lpstr>Creating Files</vt:lpstr>
      <vt:lpstr>Question (to Ken Thompson – Unix co-father):  What would you do differently if you were redesigning Unix?  Answer:  I’d spell creat with an e.</vt:lpstr>
      <vt:lpstr>Reading and Writing Files </vt:lpstr>
      <vt:lpstr>Reading and Writing Files (Cont.)</vt:lpstr>
      <vt:lpstr>Reading and Writing Files (Cont.)</vt:lpstr>
      <vt:lpstr>Reading And Writing, But Not Sequentially</vt:lpstr>
      <vt:lpstr>Reading And Writing, But Not Sequentially (Cont.)</vt:lpstr>
      <vt:lpstr>Writing Immediately with fsync()</vt:lpstr>
      <vt:lpstr>Writing Immediately with fsync() (Cont.) </vt:lpstr>
      <vt:lpstr>Writing Immediately with fsync() (Cont.)</vt:lpstr>
      <vt:lpstr>Renaming Files</vt:lpstr>
      <vt:lpstr>Getting Information About Files</vt:lpstr>
      <vt:lpstr>Getting Information About Files (Cont.)</vt:lpstr>
      <vt:lpstr>Removing Files</vt:lpstr>
      <vt:lpstr>Making Directories</vt:lpstr>
      <vt:lpstr>Reading Directories </vt:lpstr>
      <vt:lpstr>Deleting Directories</vt:lpstr>
      <vt:lpstr>Hard Links</vt:lpstr>
      <vt:lpstr>Hard Links (Cont.)</vt:lpstr>
      <vt:lpstr>Hard Links (Cont.)</vt:lpstr>
      <vt:lpstr>Hard Links (Cont.)</vt:lpstr>
      <vt:lpstr>Hard Links (Cont.)</vt:lpstr>
      <vt:lpstr>Symbolic Links (Soft Link)</vt:lpstr>
      <vt:lpstr>Symbolic Links (Cont.)</vt:lpstr>
      <vt:lpstr>Symbolic Links (Cont.)</vt:lpstr>
      <vt:lpstr>Symbolic Links (Cont.)</vt:lpstr>
      <vt:lpstr>Making and Mounting a File System</vt:lpstr>
      <vt:lpstr>Making and Mounting a File System (Cont.)</vt:lpstr>
      <vt:lpstr>Making and Mounting a File System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71</cp:revision>
  <dcterms:created xsi:type="dcterms:W3CDTF">2023-01-31T10:17:45Z</dcterms:created>
  <dcterms:modified xsi:type="dcterms:W3CDTF">2023-05-09T06:59:14Z</dcterms:modified>
</cp:coreProperties>
</file>