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25" r:id="rId3"/>
    <p:sldId id="296" r:id="rId4"/>
    <p:sldId id="297" r:id="rId5"/>
    <p:sldId id="449" r:id="rId6"/>
    <p:sldId id="450" r:id="rId7"/>
    <p:sldId id="448" r:id="rId8"/>
    <p:sldId id="257" r:id="rId9"/>
    <p:sldId id="328" r:id="rId10"/>
    <p:sldId id="329" r:id="rId11"/>
    <p:sldId id="330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77" r:id="rId20"/>
    <p:sldId id="269" r:id="rId21"/>
    <p:sldId id="267" r:id="rId22"/>
    <p:sldId id="268" r:id="rId23"/>
    <p:sldId id="270" r:id="rId24"/>
    <p:sldId id="271" r:id="rId25"/>
    <p:sldId id="272" r:id="rId26"/>
    <p:sldId id="278" r:id="rId27"/>
    <p:sldId id="281" r:id="rId28"/>
    <p:sldId id="280" r:id="rId29"/>
    <p:sldId id="282" r:id="rId30"/>
    <p:sldId id="273" r:id="rId31"/>
    <p:sldId id="276" r:id="rId32"/>
    <p:sldId id="283" r:id="rId33"/>
    <p:sldId id="327" r:id="rId34"/>
    <p:sldId id="326" r:id="rId35"/>
    <p:sldId id="33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mal Bıçakcı" initials="KB" lastIdx="1" clrIdx="0">
    <p:extLst>
      <p:ext uri="{19B8F6BF-5375-455C-9EA6-DF929625EA0E}">
        <p15:presenceInfo xmlns:p15="http://schemas.microsoft.com/office/powerpoint/2012/main" userId="90a857f5f4ff15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32" autoAdjust="0"/>
  </p:normalViewPr>
  <p:slideViewPr>
    <p:cSldViewPr snapToGrid="0">
      <p:cViewPr>
        <p:scale>
          <a:sx n="89" d="100"/>
          <a:sy n="89" d="100"/>
        </p:scale>
        <p:origin x="33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84D2-794C-4F4F-A24A-B231A1C51A2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1FE2-5CC9-4A20-B8A7-8FEEFDDD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8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8B3651-A848-9355-7950-F8002BD79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5FFB31-E2FE-AD0D-90A5-7E6835CD0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2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90C8E2-1A37-C330-09F2-33680FC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F8FE29-0F16-2031-B6A8-BBF8EA3BA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B2E451-AE29-2F30-7EAB-CEC00FC4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052935-743D-3559-05A7-2A81B379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4ED3D9-CF77-4356-0A96-ED9A73BE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190E1ED-FA83-1009-A5B3-C833A4AB3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C2E5027-A589-C039-389E-E7ABBD02A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49614C-DECF-867C-E9C6-A9238B0A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F9DC4B-02B3-F072-7AD4-FA9F1EB5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A8ADF3-99F2-2257-B8AE-CCF89C11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5751" y="4429125"/>
            <a:ext cx="11715749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12192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05129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 gövde 1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1509185"/>
            <a:ext cx="10972800" cy="4555017"/>
          </a:xfrm>
          <a:prstGeom prst="rect">
            <a:avLst/>
          </a:prstGeom>
        </p:spPr>
        <p:txBody>
          <a:bodyPr lIns="0" tIns="0" rIns="0" bIns="0"/>
          <a:lstStyle>
            <a:lvl1pPr marL="287993" indent="-287993">
              <a:lnSpc>
                <a:spcPts val="2000"/>
              </a:lnSpc>
              <a:spcAft>
                <a:spcPts val="8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733">
                <a:solidFill>
                  <a:schemeClr val="tx2">
                    <a:lumMod val="50000"/>
                  </a:schemeClr>
                </a:solidFill>
              </a:defRPr>
            </a:lvl1pPr>
            <a:lvl2pPr marL="575986" indent="-287993">
              <a:lnSpc>
                <a:spcPts val="2000"/>
              </a:lnSpc>
              <a:spcAft>
                <a:spcPts val="8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733">
                <a:solidFill>
                  <a:schemeClr val="tx2">
                    <a:lumMod val="50000"/>
                  </a:schemeClr>
                </a:solidFill>
              </a:defRPr>
            </a:lvl2pPr>
            <a:lvl3pPr marL="863978" indent="-287993">
              <a:lnSpc>
                <a:spcPts val="2000"/>
              </a:lnSpc>
              <a:spcAft>
                <a:spcPts val="8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733">
                <a:solidFill>
                  <a:schemeClr val="tx2">
                    <a:lumMod val="50000"/>
                  </a:schemeClr>
                </a:solidFill>
              </a:defRPr>
            </a:lvl3pPr>
            <a:lvl4pPr marL="1151971" indent="-287993">
              <a:lnSpc>
                <a:spcPts val="2000"/>
              </a:lnSpc>
              <a:spcAft>
                <a:spcPts val="8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733">
                <a:solidFill>
                  <a:schemeClr val="tx2">
                    <a:lumMod val="50000"/>
                  </a:schemeClr>
                </a:solidFill>
              </a:defRPr>
            </a:lvl4pPr>
            <a:lvl5pPr marL="1439964" indent="-287993">
              <a:lnSpc>
                <a:spcPts val="2000"/>
              </a:lnSpc>
              <a:spcAft>
                <a:spcPts val="800"/>
              </a:spcAft>
              <a:buClr>
                <a:srgbClr val="009A46"/>
              </a:buClr>
              <a:buSzPct val="70000"/>
              <a:buFont typeface="Wingdings 3" panose="05040102010807070707" pitchFamily="18" charset="2"/>
              <a:buChar char="u"/>
              <a:defRPr sz="1733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Başlık Yer Tutucusu 1"/>
          <p:cNvSpPr>
            <a:spLocks noGrp="1"/>
          </p:cNvSpPr>
          <p:nvPr>
            <p:ph type="title"/>
          </p:nvPr>
        </p:nvSpPr>
        <p:spPr>
          <a:xfrm>
            <a:off x="912000" y="355200"/>
            <a:ext cx="10560000" cy="672000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>
            <a:lvl1pPr>
              <a:lnSpc>
                <a:spcPts val="3067"/>
              </a:lnSpc>
              <a:defRPr>
                <a:solidFill>
                  <a:srgbClr val="009A46"/>
                </a:solidFill>
              </a:defRPr>
            </a:lvl1pPr>
          </a:lstStyle>
          <a:p>
            <a:r>
              <a:rPr lang="tr-TR" dirty="0"/>
              <a:t>ASIL BAŞLIK STİLİ İÇİN TIKLATIN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1032BEB5-83B1-4D97-AD51-1822D03DA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279717" y="6405033"/>
            <a:ext cx="1219200" cy="1219200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4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66D751-CCD1-FF1C-84B6-F43736E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AC6AE5-F786-9DA4-9E9F-D3C34AEF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7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8DB9DF-9E91-209A-A0E0-D76F3720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98D3F6-FE50-04B4-A25C-4E9FA19C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9081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60E3C9-D821-F6AD-C3FE-D73D3953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78937D-58F9-AA64-29DD-6A7590D1D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9B3F1E6-2346-A7EC-856C-E5C61D2CA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F0028B-A650-255A-0154-FE0022DB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7FF171-922A-3F28-A0F6-CA5C42C7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C0C901-7CB8-46E6-76DE-19C07F55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7F93321-1F81-CCA8-080B-31EBECD65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7406EF4-CC91-21A3-A9E2-F458460A7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FCDB0C-98D4-0E57-97D4-1272D0A5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346DEC9-EB21-A9CA-D362-306A5FC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6FF7311-A2BC-E80C-A106-AD30FFEA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3903D2-A06D-5459-EF4E-7CAA95A8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7FF9E-8039-B9CC-972D-3D891676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192D05-98B5-94F9-AA02-11E5DDCA4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74DE82-2E8C-6CED-6E4B-6CAC5FBA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11BA5F-97A9-F064-DE5D-29A81238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49EA1F-20B2-F3E4-92E7-8A16302F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4F06FF-E68B-D7FC-2725-5659BA87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2031B7-EB02-FA0D-3F58-0BF49A52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20FBE83-2D31-A623-74B6-28428B4BE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D05D0E-E633-A765-F538-7C09C928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FC0466-3E95-3CE8-0299-21F2DA95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5908438-A403-6069-F448-2B6DF3B3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DAC56B-B85C-0309-A2F0-1499F751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068095C-BE85-1884-BF70-6EB930E6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3AFC42-0AE0-2FC4-1933-58BFCF3D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26E943-3C27-A2D7-79FF-022BA93F3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074" y="20487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Computer</a:t>
            </a:r>
            <a:r>
              <a:rPr lang="tr-TR" dirty="0"/>
              <a:t> Operating </a:t>
            </a:r>
            <a:r>
              <a:rPr lang="tr-TR" dirty="0" err="1"/>
              <a:t>Systems</a:t>
            </a:r>
            <a:br>
              <a:rPr lang="tr-TR" dirty="0"/>
            </a:br>
            <a:r>
              <a:rPr lang="tr-TR" dirty="0"/>
              <a:t>BLG 312E</a:t>
            </a:r>
            <a:br>
              <a:rPr lang="tr-TR" dirty="0"/>
            </a:br>
            <a:br>
              <a:rPr lang="tr-TR" dirty="0"/>
            </a:br>
            <a:r>
              <a:rPr lang="tr-TR" sz="4400" dirty="0">
                <a:solidFill>
                  <a:srgbClr val="FF0000"/>
                </a:solidFill>
              </a:rPr>
              <a:t>Week-13</a:t>
            </a:r>
            <a:br>
              <a:rPr lang="tr-TR" sz="4400" dirty="0">
                <a:solidFill>
                  <a:srgbClr val="FF0000"/>
                </a:solidFill>
              </a:rPr>
            </a:br>
            <a:r>
              <a:rPr lang="tr-TR" sz="4400" dirty="0">
                <a:solidFill>
                  <a:srgbClr val="FF0000"/>
                </a:solidFill>
              </a:rPr>
              <a:t>(Lecture-12)</a:t>
            </a:r>
            <a:br>
              <a:rPr lang="en-US" dirty="0"/>
            </a:b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8DE69E-254F-D63C-DADE-3991D2C81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6074" y="4538708"/>
            <a:ext cx="9144000" cy="1655762"/>
          </a:xfrm>
        </p:spPr>
        <p:txBody>
          <a:bodyPr/>
          <a:lstStyle/>
          <a:p>
            <a:r>
              <a:rPr lang="tr-TR" dirty="0"/>
              <a:t>Prof. Dr. Kemal Bıçakcı</a:t>
            </a:r>
          </a:p>
        </p:txBody>
      </p:sp>
      <p:pic>
        <p:nvPicPr>
          <p:cNvPr id="4" name="Picture 2" descr="Operating Systems: Three Easy Pieces eBook : Arpaci-Dusseau, Remzi,  Arpaci-Dusseau, Andrea: Amazon.in: Kindle Store">
            <a:extLst>
              <a:ext uri="{FF2B5EF4-FFF2-40B4-BE49-F238E27FC236}">
                <a16:creationId xmlns:a16="http://schemas.microsoft.com/office/drawing/2014/main" id="{BCC48AB5-D1FD-00DC-212A-8081E04A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80" y="2488058"/>
            <a:ext cx="2485388" cy="41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8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FA0057-4707-BE70-862F-E6661142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File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Layout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4B57A9-63DE-AE4D-8F1F-AE113D19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File systems are stored on disks. </a:t>
            </a:r>
            <a:endParaRPr lang="tr-TR" dirty="0"/>
          </a:p>
          <a:p>
            <a:r>
              <a:rPr lang="en-US" dirty="0"/>
              <a:t>Most disks can be divided up into one or more partitions, with independent file systems on each partition. </a:t>
            </a:r>
            <a:endParaRPr lang="tr-TR" dirty="0"/>
          </a:p>
          <a:p>
            <a:r>
              <a:rPr lang="en-US" dirty="0"/>
              <a:t>Sector 0 of the disk is called the </a:t>
            </a:r>
            <a:r>
              <a:rPr lang="en-US" dirty="0">
                <a:solidFill>
                  <a:srgbClr val="FF0000"/>
                </a:solidFill>
              </a:rPr>
              <a:t>MBR (Master Boot Record) </a:t>
            </a:r>
            <a:r>
              <a:rPr lang="en-US" dirty="0"/>
              <a:t>and is used to boot the computer. </a:t>
            </a:r>
            <a:endParaRPr lang="tr-TR" dirty="0"/>
          </a:p>
          <a:p>
            <a:r>
              <a:rPr lang="en-US" dirty="0"/>
              <a:t>The end of the MBR contains the </a:t>
            </a:r>
            <a:r>
              <a:rPr lang="en-US" dirty="0">
                <a:solidFill>
                  <a:srgbClr val="FF0000"/>
                </a:solidFill>
              </a:rPr>
              <a:t>partition table</a:t>
            </a:r>
            <a:r>
              <a:rPr lang="en-US" dirty="0"/>
              <a:t>. This table gives the starting and ending addresses of each partition. </a:t>
            </a:r>
            <a:endParaRPr lang="tr-TR" dirty="0"/>
          </a:p>
          <a:p>
            <a:r>
              <a:rPr lang="en-US" dirty="0"/>
              <a:t>One of the partitions in the table is marked as active. </a:t>
            </a:r>
          </a:p>
          <a:p>
            <a:r>
              <a:rPr lang="en-US" dirty="0"/>
              <a:t>When the computer is booted, the </a:t>
            </a:r>
            <a:r>
              <a:rPr lang="en-US" dirty="0">
                <a:solidFill>
                  <a:srgbClr val="FF0000"/>
                </a:solidFill>
              </a:rPr>
              <a:t>BIOS</a:t>
            </a:r>
            <a:r>
              <a:rPr lang="en-US" dirty="0"/>
              <a:t> reads in and executes the MBR. </a:t>
            </a:r>
            <a:endParaRPr lang="tr-TR" dirty="0"/>
          </a:p>
          <a:p>
            <a:r>
              <a:rPr lang="en-US" dirty="0"/>
              <a:t>The first thing the MBR program does is locate the active partition, read in its first block, which is called the </a:t>
            </a:r>
            <a:r>
              <a:rPr lang="en-US" dirty="0">
                <a:solidFill>
                  <a:srgbClr val="FF0000"/>
                </a:solidFill>
              </a:rPr>
              <a:t>boot block</a:t>
            </a:r>
            <a:r>
              <a:rPr lang="en-US" dirty="0"/>
              <a:t>, and execute it. </a:t>
            </a:r>
            <a:endParaRPr lang="tr-TR" dirty="0"/>
          </a:p>
          <a:p>
            <a:r>
              <a:rPr lang="en-US" dirty="0"/>
              <a:t>The program in the boot block loads the operating system contained in that partition. </a:t>
            </a:r>
          </a:p>
        </p:txBody>
      </p:sp>
    </p:spTree>
    <p:extLst>
      <p:ext uri="{BB962C8B-B14F-4D97-AF65-F5344CB8AC3E}">
        <p14:creationId xmlns:p14="http://schemas.microsoft.com/office/powerpoint/2010/main" val="21464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E5F7A5-83B6-F143-6B48-83F6AAE7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File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Layout</a:t>
            </a:r>
            <a:r>
              <a:rPr lang="tr-TR" dirty="0"/>
              <a:t> (</a:t>
            </a:r>
            <a:r>
              <a:rPr lang="tr-TR" dirty="0" err="1"/>
              <a:t>Cont’d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50029D-10A1-B9BD-96C3-873B9CB8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uniformity, every</a:t>
            </a:r>
            <a:r>
              <a:rPr lang="tr-TR" dirty="0"/>
              <a:t> </a:t>
            </a:r>
            <a:r>
              <a:rPr lang="en-US" dirty="0"/>
              <a:t>partition starts with a boot block, even if it does not contain a bootable operating system. Besides, it might contain one in the future. </a:t>
            </a:r>
            <a:endParaRPr lang="tr-TR" dirty="0"/>
          </a:p>
          <a:p>
            <a:r>
              <a:rPr lang="en-US" dirty="0"/>
              <a:t>Other than starting with a boot block, the layout of a disk partition varies a lot from file system to file system. </a:t>
            </a:r>
            <a:endParaRPr lang="tr-TR" dirty="0"/>
          </a:p>
          <a:p>
            <a:r>
              <a:rPr lang="en-US" dirty="0"/>
              <a:t>Often the file system will contain some of the items shown. </a:t>
            </a:r>
            <a:endParaRPr lang="tr-TR" dirty="0"/>
          </a:p>
          <a:p>
            <a:r>
              <a:rPr lang="en-US" dirty="0"/>
              <a:t>The first one is the </a:t>
            </a:r>
            <a:r>
              <a:rPr lang="en-US" dirty="0">
                <a:solidFill>
                  <a:srgbClr val="FF0000"/>
                </a:solidFill>
              </a:rPr>
              <a:t>superblock</a:t>
            </a:r>
            <a:r>
              <a:rPr lang="en-US" dirty="0"/>
              <a:t>. It contains all the key parameters about the file system and is read into memory when the computer is booted or the file system is first touched. </a:t>
            </a:r>
            <a:endParaRPr lang="tr-TR" dirty="0"/>
          </a:p>
          <a:p>
            <a:r>
              <a:rPr lang="en-US" dirty="0"/>
              <a:t>Typical information in the superblock includes a </a:t>
            </a:r>
            <a:r>
              <a:rPr lang="en-US" dirty="0">
                <a:solidFill>
                  <a:srgbClr val="FF0000"/>
                </a:solidFill>
              </a:rPr>
              <a:t>magic number </a:t>
            </a:r>
            <a:r>
              <a:rPr lang="en-US" dirty="0"/>
              <a:t>to identify the file-system type, the number of blocks in the file system, and other key administrative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564415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develop the overall organization of the file system data structure.</a:t>
            </a:r>
          </a:p>
          <a:p>
            <a:endParaRPr lang="en-US" altLang="ko-KR" dirty="0"/>
          </a:p>
          <a:p>
            <a:r>
              <a:rPr lang="tr-TR" altLang="ko-KR" dirty="0"/>
              <a:t>First, d</a:t>
            </a:r>
            <a:r>
              <a:rPr lang="en-US" altLang="ko-KR" dirty="0" err="1"/>
              <a:t>ivide</a:t>
            </a:r>
            <a:r>
              <a:rPr lang="en-US" altLang="ko-KR" dirty="0"/>
              <a:t> the disk into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blocks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Block size is 4 KB. </a:t>
            </a:r>
          </a:p>
          <a:p>
            <a:pPr lvl="1"/>
            <a:r>
              <a:rPr lang="en-US" altLang="ko-KR" dirty="0"/>
              <a:t>The blocks are addressed from </a:t>
            </a:r>
            <a:r>
              <a:rPr lang="en-US" altLang="ko-KR" i="1" dirty="0">
                <a:latin typeface="Courier New" panose="02070309020205020404" pitchFamily="49" charset="0"/>
                <a:cs typeface="Courier New" panose="02070309020205020404" pitchFamily="49" charset="0"/>
              </a:rPr>
              <a:t>0 to N -1.</a:t>
            </a:r>
          </a:p>
          <a:p>
            <a:pPr lvl="1"/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27005"/>
              </p:ext>
            </p:extLst>
          </p:nvPr>
        </p:nvGraphicFramePr>
        <p:xfrm>
          <a:off x="2495600" y="465942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717913"/>
              </p:ext>
            </p:extLst>
          </p:nvPr>
        </p:nvGraphicFramePr>
        <p:xfrm>
          <a:off x="4439816" y="465942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73618"/>
              </p:ext>
            </p:extLst>
          </p:nvPr>
        </p:nvGraphicFramePr>
        <p:xfrm>
          <a:off x="6384032" y="465942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19782"/>
              </p:ext>
            </p:extLst>
          </p:nvPr>
        </p:nvGraphicFramePr>
        <p:xfrm>
          <a:off x="8328248" y="465942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691841"/>
              </p:ext>
            </p:extLst>
          </p:nvPr>
        </p:nvGraphicFramePr>
        <p:xfrm>
          <a:off x="2495600" y="5595560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00549"/>
              </p:ext>
            </p:extLst>
          </p:nvPr>
        </p:nvGraphicFramePr>
        <p:xfrm>
          <a:off x="4439816" y="5595560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47808"/>
              </p:ext>
            </p:extLst>
          </p:nvPr>
        </p:nvGraphicFramePr>
        <p:xfrm>
          <a:off x="6384032" y="5595560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93403"/>
              </p:ext>
            </p:extLst>
          </p:nvPr>
        </p:nvGraphicFramePr>
        <p:xfrm>
          <a:off x="8328248" y="5595560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57500" y="493224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9938" y="493224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9609" y="4932244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61573" y="4932244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592" y="5883561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71363" y="5883561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19133" y="5883561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56241" y="5883561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98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region in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</a:t>
            </a:r>
            <a:r>
              <a:rPr lang="en-US" altLang="ko-KR" b="1" dirty="0">
                <a:solidFill>
                  <a:schemeClr val="accent6"/>
                </a:solidFill>
              </a:rPr>
              <a:t>data region</a:t>
            </a:r>
            <a:r>
              <a:rPr lang="en-US" altLang="ko-KR" b="1" dirty="0"/>
              <a:t> </a:t>
            </a:r>
            <a:r>
              <a:rPr lang="en-US" altLang="ko-KR" dirty="0"/>
              <a:t>to store user data</a:t>
            </a: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File system has to track which data block</a:t>
            </a:r>
            <a:r>
              <a:rPr lang="tr-TR" altLang="ko-KR" dirty="0">
                <a:cs typeface="Courier New" panose="02070309020205020404" pitchFamily="49" charset="0"/>
              </a:rPr>
              <a:t>s</a:t>
            </a:r>
            <a:r>
              <a:rPr lang="en-US" altLang="ko-KR" dirty="0">
                <a:cs typeface="Courier New" panose="02070309020205020404" pitchFamily="49" charset="0"/>
              </a:rPr>
              <a:t> comprise a file, the size of the file, its owner, etc. 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98128"/>
              </p:ext>
            </p:extLst>
          </p:nvPr>
        </p:nvGraphicFramePr>
        <p:xfrm>
          <a:off x="2710205" y="277152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05728"/>
              </p:ext>
            </p:extLst>
          </p:nvPr>
        </p:nvGraphicFramePr>
        <p:xfrm>
          <a:off x="4654421" y="277152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99626"/>
              </p:ext>
            </p:extLst>
          </p:nvPr>
        </p:nvGraphicFramePr>
        <p:xfrm>
          <a:off x="6598637" y="277152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19527"/>
              </p:ext>
            </p:extLst>
          </p:nvPr>
        </p:nvGraphicFramePr>
        <p:xfrm>
          <a:off x="8542853" y="277152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41848"/>
              </p:ext>
            </p:extLst>
          </p:nvPr>
        </p:nvGraphicFramePr>
        <p:xfrm>
          <a:off x="2710205" y="392368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30930"/>
              </p:ext>
            </p:extLst>
          </p:nvPr>
        </p:nvGraphicFramePr>
        <p:xfrm>
          <a:off x="4654421" y="392368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68412"/>
              </p:ext>
            </p:extLst>
          </p:nvPr>
        </p:nvGraphicFramePr>
        <p:xfrm>
          <a:off x="6598637" y="392368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17219"/>
              </p:ext>
            </p:extLst>
          </p:nvPr>
        </p:nvGraphicFramePr>
        <p:xfrm>
          <a:off x="8542853" y="392368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672105" y="304434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14543" y="304434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24214" y="3044348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76178" y="3044348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38197" y="4211689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85968" y="4211689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3738" y="4211689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70846" y="4211689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643118" y="2503241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199037" y="2503241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0199037" y="3655369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10205" y="3655369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710205" y="3727377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654100" y="2575249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78865" y="3439346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96225" y="2287218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04337" y="5751578"/>
            <a:ext cx="5832648" cy="65734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How </a:t>
            </a:r>
            <a:r>
              <a:rPr lang="tr-TR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do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we store these </a:t>
            </a:r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inodes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in file system?</a:t>
            </a:r>
          </a:p>
        </p:txBody>
      </p:sp>
    </p:spTree>
    <p:extLst>
      <p:ext uri="{BB962C8B-B14F-4D97-AF65-F5344CB8AC3E}">
        <p14:creationId xmlns:p14="http://schemas.microsoft.com/office/powerpoint/2010/main" val="304629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Inode</a:t>
            </a:r>
            <a:r>
              <a:rPr lang="en-US" altLang="ko-KR" dirty="0"/>
              <a:t> table in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some space for </a:t>
            </a:r>
            <a:r>
              <a:rPr lang="en-US" altLang="ko-KR" b="1" dirty="0" err="1">
                <a:solidFill>
                  <a:schemeClr val="accent6"/>
                </a:solidFill>
              </a:rPr>
              <a:t>inode</a:t>
            </a:r>
            <a:r>
              <a:rPr lang="en-US" altLang="ko-KR" b="1" dirty="0">
                <a:solidFill>
                  <a:schemeClr val="accent6"/>
                </a:solidFill>
              </a:rPr>
              <a:t> table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This holds an array of on-disk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</a:t>
            </a:r>
          </a:p>
          <a:p>
            <a:r>
              <a:rPr lang="en-US" altLang="ko-KR" dirty="0">
                <a:cs typeface="Courier New" panose="02070309020205020404" pitchFamily="49" charset="0"/>
              </a:rPr>
              <a:t>E</a:t>
            </a:r>
            <a:r>
              <a:rPr lang="tr-TR" altLang="ko-KR" dirty="0" err="1">
                <a:cs typeface="Courier New" panose="02070309020205020404" pitchFamily="49" charset="0"/>
              </a:rPr>
              <a:t>xample</a:t>
            </a:r>
            <a:r>
              <a:rPr lang="tr-TR" altLang="ko-KR" dirty="0">
                <a:cs typeface="Courier New" panose="02070309020205020404" pitchFamily="49" charset="0"/>
              </a:rPr>
              <a:t>:</a:t>
            </a:r>
            <a:r>
              <a:rPr lang="en-US" altLang="ko-KR" dirty="0">
                <a:cs typeface="Courier New" panose="02070309020205020404" pitchFamily="49" charset="0"/>
              </a:rPr>
              <a:t> </a:t>
            </a:r>
            <a:r>
              <a:rPr lang="tr-TR" altLang="ko-KR" dirty="0" err="1">
                <a:cs typeface="Courier New" panose="02070309020205020404" pitchFamily="49" charset="0"/>
              </a:rPr>
              <a:t>for</a:t>
            </a:r>
            <a:r>
              <a:rPr lang="tr-TR" altLang="ko-KR" dirty="0"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tables: </a:t>
            </a:r>
            <a:r>
              <a:rPr lang="tr-TR" altLang="ko-KR" dirty="0" err="1">
                <a:cs typeface="Courier New" panose="02070309020205020404" pitchFamily="49" charset="0"/>
              </a:rPr>
              <a:t>use</a:t>
            </a:r>
            <a:r>
              <a:rPr lang="tr-TR" altLang="ko-KR" dirty="0">
                <a:cs typeface="Courier New" panose="02070309020205020404" pitchFamily="49" charset="0"/>
              </a:rPr>
              <a:t> </a:t>
            </a:r>
            <a:r>
              <a:rPr lang="tr-TR" altLang="ko-KR" dirty="0" err="1">
                <a:cs typeface="Courier New" panose="02070309020205020404" pitchFamily="49" charset="0"/>
              </a:rPr>
              <a:t>blocks</a:t>
            </a:r>
            <a:r>
              <a:rPr lang="tr-TR" altLang="ko-KR" dirty="0">
                <a:cs typeface="Courier New" panose="02070309020205020404" pitchFamily="49" charset="0"/>
              </a:rPr>
              <a:t># </a:t>
            </a:r>
            <a:r>
              <a:rPr lang="en-US" altLang="ko-KR" dirty="0">
                <a:cs typeface="Courier New" panose="02070309020205020404" pitchFamily="49" charset="0"/>
              </a:rPr>
              <a:t>3 ~ 7,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size : 256 bytes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4-KB block can hold 16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The filesystem contains 80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 (maximum number of files)</a:t>
            </a:r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88036"/>
              </p:ext>
            </p:extLst>
          </p:nvPr>
        </p:nvGraphicFramePr>
        <p:xfrm>
          <a:off x="2495600" y="457578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53105"/>
              </p:ext>
            </p:extLst>
          </p:nvPr>
        </p:nvGraphicFramePr>
        <p:xfrm>
          <a:off x="4439816" y="457578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58207"/>
              </p:ext>
            </p:extLst>
          </p:nvPr>
        </p:nvGraphicFramePr>
        <p:xfrm>
          <a:off x="6384032" y="457578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36097"/>
              </p:ext>
            </p:extLst>
          </p:nvPr>
        </p:nvGraphicFramePr>
        <p:xfrm>
          <a:off x="8328248" y="457578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21105"/>
              </p:ext>
            </p:extLst>
          </p:nvPr>
        </p:nvGraphicFramePr>
        <p:xfrm>
          <a:off x="2495600" y="572794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97721"/>
              </p:ext>
            </p:extLst>
          </p:nvPr>
        </p:nvGraphicFramePr>
        <p:xfrm>
          <a:off x="4439816" y="572794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810"/>
              </p:ext>
            </p:extLst>
          </p:nvPr>
        </p:nvGraphicFramePr>
        <p:xfrm>
          <a:off x="6384032" y="572794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238481"/>
              </p:ext>
            </p:extLst>
          </p:nvPr>
        </p:nvGraphicFramePr>
        <p:xfrm>
          <a:off x="8328248" y="572794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57500" y="484860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9938" y="484860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9609" y="4848605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61573" y="4848605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592" y="6015946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71363" y="6015946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19133" y="6015946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56241" y="6015946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28513" y="430749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984432" y="430749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984432" y="5459626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95600" y="5459626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495600" y="5531634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439495" y="4379506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64260" y="5243603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81620" y="4091475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137568" y="430749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151784" y="430749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3146235" y="4379506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78372" y="4091475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16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dirty="0"/>
              <a:t>A</a:t>
            </a:r>
            <a:r>
              <a:rPr lang="en-US" altLang="ko-KR" dirty="0" err="1"/>
              <a:t>llocation</a:t>
            </a:r>
            <a:r>
              <a:rPr lang="en-US" altLang="ko-KR" dirty="0"/>
              <a:t> </a:t>
            </a:r>
            <a:r>
              <a:rPr lang="tr-TR" altLang="ko-KR" dirty="0"/>
              <a:t>S</a:t>
            </a:r>
            <a:r>
              <a:rPr lang="en-US" altLang="ko-KR" dirty="0" err="1"/>
              <a:t>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to track whether </a:t>
            </a:r>
            <a:r>
              <a:rPr lang="en-US" altLang="ko-KR" dirty="0" err="1"/>
              <a:t>inodes</a:t>
            </a:r>
            <a:r>
              <a:rPr lang="en-US" altLang="ko-KR" dirty="0"/>
              <a:t> or data blocks are free or allocated. </a:t>
            </a:r>
          </a:p>
          <a:p>
            <a:r>
              <a:rPr lang="en-US" altLang="ko-KR" dirty="0"/>
              <a:t>Use </a:t>
            </a:r>
            <a:r>
              <a:rPr lang="en-US" altLang="ko-KR" b="1" dirty="0">
                <a:solidFill>
                  <a:schemeClr val="accent6"/>
                </a:solidFill>
              </a:rPr>
              <a:t>bitmap</a:t>
            </a:r>
            <a:r>
              <a:rPr lang="en-US" altLang="ko-KR" dirty="0"/>
              <a:t>, each bit indicates free(0) or in-use(1) </a:t>
            </a:r>
          </a:p>
          <a:p>
            <a:pPr lvl="1"/>
            <a:r>
              <a:rPr lang="en-US" altLang="ko-KR" b="1" dirty="0"/>
              <a:t>data bitmap</a:t>
            </a:r>
            <a:r>
              <a:rPr lang="en-US" altLang="ko-KR" dirty="0"/>
              <a:t>: for data region </a:t>
            </a:r>
          </a:p>
          <a:p>
            <a:pPr lvl="1"/>
            <a:r>
              <a:rPr lang="en-US" altLang="ko-KR" b="1" dirty="0" err="1"/>
              <a:t>inode</a:t>
            </a:r>
            <a:r>
              <a:rPr lang="en-US" altLang="ko-KR" b="1" dirty="0"/>
              <a:t> bitmap</a:t>
            </a:r>
            <a:r>
              <a:rPr lang="en-US" altLang="ko-KR" dirty="0"/>
              <a:t>: for </a:t>
            </a:r>
            <a:r>
              <a:rPr lang="en-US" altLang="ko-KR" dirty="0" err="1"/>
              <a:t>inode</a:t>
            </a:r>
            <a:r>
              <a:rPr lang="en-US" altLang="ko-KR" dirty="0"/>
              <a:t> table</a:t>
            </a:r>
            <a:endParaRPr lang="en-US" altLang="ko-KR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49333"/>
              </p:ext>
            </p:extLst>
          </p:nvPr>
        </p:nvGraphicFramePr>
        <p:xfrm>
          <a:off x="2495600" y="435976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61075"/>
              </p:ext>
            </p:extLst>
          </p:nvPr>
        </p:nvGraphicFramePr>
        <p:xfrm>
          <a:off x="4439816" y="435976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8797"/>
              </p:ext>
            </p:extLst>
          </p:nvPr>
        </p:nvGraphicFramePr>
        <p:xfrm>
          <a:off x="6384032" y="435976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07780"/>
              </p:ext>
            </p:extLst>
          </p:nvPr>
        </p:nvGraphicFramePr>
        <p:xfrm>
          <a:off x="8328248" y="435976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00704"/>
              </p:ext>
            </p:extLst>
          </p:nvPr>
        </p:nvGraphicFramePr>
        <p:xfrm>
          <a:off x="2495600" y="551192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01347"/>
              </p:ext>
            </p:extLst>
          </p:nvPr>
        </p:nvGraphicFramePr>
        <p:xfrm>
          <a:off x="4439816" y="551192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42280"/>
              </p:ext>
            </p:extLst>
          </p:nvPr>
        </p:nvGraphicFramePr>
        <p:xfrm>
          <a:off x="6384032" y="551192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398256"/>
              </p:ext>
            </p:extLst>
          </p:nvPr>
        </p:nvGraphicFramePr>
        <p:xfrm>
          <a:off x="8328248" y="551192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57500" y="463258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9938" y="463258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9609" y="4632581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61573" y="4632581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592" y="5799922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71363" y="5799922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19133" y="5799922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56241" y="5799922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28513" y="409147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984432" y="409147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984432" y="5243602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95600" y="5243602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495600" y="5315610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439495" y="4163482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64260" y="5027579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81620" y="3875451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137568" y="409147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151784" y="409147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3146235" y="4163482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78372" y="3875451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345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Superblock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 block contains </a:t>
            </a:r>
            <a:r>
              <a:rPr lang="en-US" altLang="ko-KR" dirty="0" err="1"/>
              <a:t>th</a:t>
            </a:r>
            <a:r>
              <a:rPr lang="tr-TR" altLang="ko-KR" dirty="0"/>
              <a:t>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information</a:t>
            </a:r>
            <a:r>
              <a:rPr lang="en-US" altLang="ko-KR" b="1" dirty="0"/>
              <a:t> </a:t>
            </a:r>
            <a:r>
              <a:rPr lang="en-US" altLang="ko-KR" dirty="0"/>
              <a:t>for</a:t>
            </a:r>
            <a:r>
              <a:rPr lang="tr-TR" altLang="ko-KR" dirty="0"/>
              <a:t> a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particular file system</a:t>
            </a:r>
          </a:p>
          <a:p>
            <a:pPr lvl="1"/>
            <a:r>
              <a:rPr lang="en-US" altLang="ko-KR" dirty="0"/>
              <a:t>Ex</a:t>
            </a:r>
            <a:r>
              <a:rPr lang="tr-TR" altLang="ko-KR" dirty="0" err="1"/>
              <a:t>ample</a:t>
            </a:r>
            <a:r>
              <a:rPr lang="tr-TR" altLang="ko-KR" dirty="0"/>
              <a:t>:</a:t>
            </a:r>
            <a:r>
              <a:rPr lang="en-US" altLang="ko-KR" dirty="0"/>
              <a:t> The number of </a:t>
            </a:r>
            <a:r>
              <a:rPr lang="en-US" altLang="ko-KR" dirty="0" err="1"/>
              <a:t>inodes</a:t>
            </a:r>
            <a:r>
              <a:rPr lang="en-US" altLang="ko-KR" dirty="0"/>
              <a:t>, begin location of </a:t>
            </a:r>
            <a:r>
              <a:rPr lang="en-US" altLang="ko-KR" dirty="0" err="1"/>
              <a:t>inode</a:t>
            </a:r>
            <a:r>
              <a:rPr lang="en-US" altLang="ko-KR" dirty="0"/>
              <a:t> table.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Thus, when mounting a file system, OS will read the superblock first, to initialize various information.</a:t>
            </a:r>
            <a:endParaRPr lang="tr-TR" altLang="ko-KR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66336"/>
              </p:ext>
            </p:extLst>
          </p:nvPr>
        </p:nvGraphicFramePr>
        <p:xfrm>
          <a:off x="2495600" y="314901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1762"/>
              </p:ext>
            </p:extLst>
          </p:nvPr>
        </p:nvGraphicFramePr>
        <p:xfrm>
          <a:off x="4439816" y="314901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41765"/>
              </p:ext>
            </p:extLst>
          </p:nvPr>
        </p:nvGraphicFramePr>
        <p:xfrm>
          <a:off x="6384032" y="314901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16533"/>
              </p:ext>
            </p:extLst>
          </p:nvPr>
        </p:nvGraphicFramePr>
        <p:xfrm>
          <a:off x="8328248" y="314901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057350"/>
              </p:ext>
            </p:extLst>
          </p:nvPr>
        </p:nvGraphicFramePr>
        <p:xfrm>
          <a:off x="2495600" y="430117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998944"/>
              </p:ext>
            </p:extLst>
          </p:nvPr>
        </p:nvGraphicFramePr>
        <p:xfrm>
          <a:off x="4439816" y="430117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18299"/>
              </p:ext>
            </p:extLst>
          </p:nvPr>
        </p:nvGraphicFramePr>
        <p:xfrm>
          <a:off x="6384032" y="430117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123688"/>
              </p:ext>
            </p:extLst>
          </p:nvPr>
        </p:nvGraphicFramePr>
        <p:xfrm>
          <a:off x="8328248" y="4301174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57500" y="342183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9938" y="342183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9609" y="3421834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61573" y="3421834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592" y="4589175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71363" y="4589175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19133" y="4589175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56241" y="4589175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28513" y="2880727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984432" y="2880727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984432" y="4032855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95600" y="4032855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495600" y="4104863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439495" y="2952735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64260" y="3816832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81620" y="2664704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137568" y="2880727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151784" y="2880727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3146235" y="2952735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78372" y="2664704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91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</a:t>
            </a:r>
            <a:r>
              <a:rPr lang="en-US" altLang="ko-KR" dirty="0" err="1"/>
              <a:t>inode</a:t>
            </a:r>
            <a:r>
              <a:rPr lang="en-US" altLang="ko-KR" dirty="0"/>
              <a:t> is referred to by</a:t>
            </a:r>
            <a:r>
              <a:rPr lang="tr-TR" altLang="ko-KR" dirty="0"/>
              <a:t> </a:t>
            </a:r>
            <a:r>
              <a:rPr lang="tr-TR" altLang="ko-KR" dirty="0" err="1"/>
              <a:t>its</a:t>
            </a:r>
            <a:r>
              <a:rPr lang="en-US" altLang="ko-KR" dirty="0"/>
              <a:t> </a:t>
            </a:r>
            <a:r>
              <a:rPr lang="en-US" altLang="ko-KR" dirty="0" err="1"/>
              <a:t>inode</a:t>
            </a:r>
            <a:r>
              <a:rPr lang="en-US" altLang="ko-KR" dirty="0"/>
              <a:t> number.</a:t>
            </a:r>
          </a:p>
          <a:p>
            <a:pPr lvl="1"/>
            <a:r>
              <a:rPr lang="tr-TR" altLang="ko-KR" dirty="0"/>
              <a:t>B</a:t>
            </a:r>
            <a:r>
              <a:rPr lang="en-US" altLang="ko-KR" dirty="0"/>
              <a:t>y </a:t>
            </a:r>
            <a:r>
              <a:rPr lang="en-US" altLang="ko-KR" dirty="0" err="1"/>
              <a:t>inode</a:t>
            </a:r>
            <a:r>
              <a:rPr lang="en-US" altLang="ko-KR" dirty="0"/>
              <a:t> number, file system calculates where the </a:t>
            </a:r>
            <a:r>
              <a:rPr lang="en-US" altLang="ko-KR" dirty="0" err="1"/>
              <a:t>inode</a:t>
            </a:r>
            <a:r>
              <a:rPr lang="en-US" altLang="ko-KR" dirty="0"/>
              <a:t> is on the disk.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</a:t>
            </a:r>
            <a:r>
              <a:rPr lang="tr-TR" altLang="ko-KR" dirty="0" err="1">
                <a:cs typeface="Courier New" panose="02070309020205020404" pitchFamily="49" charset="0"/>
              </a:rPr>
              <a:t>ample</a:t>
            </a:r>
            <a:r>
              <a:rPr lang="tr-TR" altLang="ko-KR" dirty="0">
                <a:cs typeface="Courier New" panose="02070309020205020404" pitchFamily="49" charset="0"/>
              </a:rPr>
              <a:t>:</a:t>
            </a:r>
            <a:r>
              <a:rPr lang="en-US" altLang="ko-KR" dirty="0"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number: 32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Calculate the offset into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 (32 x </a:t>
            </a:r>
            <a:r>
              <a:rPr lang="en-US" altLang="ko-KR" dirty="0" err="1"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) (256 bytes) = 8192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Add start address of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table(12 KB) +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region(8 KB) = 20 KB</a:t>
            </a: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6984" y="5842587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93635"/>
              </p:ext>
            </p:extLst>
          </p:nvPr>
        </p:nvGraphicFramePr>
        <p:xfrm>
          <a:off x="1631504" y="4916695"/>
          <a:ext cx="8929012" cy="8640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1602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i-bmap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</a:t>
                      </a:r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1" name="직선 연결선 50"/>
          <p:cNvCxnSpPr/>
          <p:nvPr/>
        </p:nvCxnSpPr>
        <p:spPr>
          <a:xfrm>
            <a:off x="1640360" y="45462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762045" y="45462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876110" y="45462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990174" y="45462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104239" y="45462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218303" y="45462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8332368" y="45462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446432" y="45462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560496" y="4546293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59897" y="4564542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43890" y="4564542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07638" y="4564542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87758" y="4564542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39886" y="4564542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07832" y="5842587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47728" y="5842587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63386" y="584258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07968" y="584258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16KB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60096" y="584258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040216" y="584258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120336" y="584258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128448" y="584258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32KB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01359" y="4154011"/>
            <a:ext cx="147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table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758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Disk are not byte addressable, sector addressable.</a:t>
            </a:r>
          </a:p>
          <a:p>
            <a:r>
              <a:rPr lang="en-US" altLang="ko-KR" dirty="0"/>
              <a:t>Disk consists of a large number of addressable sectors, (512 bytes)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</a:t>
            </a:r>
            <a:r>
              <a:rPr lang="tr-TR" altLang="ko-KR" dirty="0" err="1">
                <a:cs typeface="Courier New" panose="02070309020205020404" pitchFamily="49" charset="0"/>
              </a:rPr>
              <a:t>ample</a:t>
            </a:r>
            <a:r>
              <a:rPr lang="tr-TR" altLang="ko-KR" dirty="0">
                <a:cs typeface="Courier New" panose="02070309020205020404" pitchFamily="49" charset="0"/>
              </a:rPr>
              <a:t>:</a:t>
            </a:r>
            <a:r>
              <a:rPr lang="en-US" altLang="ko-KR" dirty="0">
                <a:cs typeface="Courier New" panose="02070309020205020404" pitchFamily="49" charset="0"/>
              </a:rPr>
              <a:t> Fetch the block of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(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number: 32)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Sector address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iaddr</a:t>
            </a:r>
            <a:r>
              <a:rPr lang="en-US" altLang="ko-KR" dirty="0">
                <a:cs typeface="Courier New" panose="02070309020205020404" pitchFamily="49" charset="0"/>
              </a:rPr>
              <a:t> of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block: 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blk: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inumber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)) /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blocksize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sector: (blk *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blocksize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inodeStartAddr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) 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sectorsize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6984" y="6199990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1494"/>
              </p:ext>
            </p:extLst>
          </p:nvPr>
        </p:nvGraphicFramePr>
        <p:xfrm>
          <a:off x="1631504" y="5274098"/>
          <a:ext cx="8929012" cy="8640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1602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i-bmap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</a:t>
                      </a:r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1640360" y="490369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62045" y="490369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876110" y="490369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90174" y="490369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104239" y="490369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218303" y="490369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332368" y="490369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46432" y="490369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560496" y="4903696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59897" y="4921945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43890" y="4921945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7638" y="4921945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87758" y="4921945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39886" y="4921945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07832" y="6199990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7728" y="6199990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63386" y="619999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7968" y="619999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16KB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60096" y="619999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40216" y="619999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20336" y="619999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28448" y="619999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32KB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01359" y="4511414"/>
            <a:ext cx="147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table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47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inode</a:t>
            </a:r>
            <a:r>
              <a:rPr lang="en-US" altLang="ko-KR" dirty="0"/>
              <a:t> ha</a:t>
            </a:r>
            <a:r>
              <a:rPr lang="tr-TR" altLang="ko-KR" dirty="0"/>
              <a:t>s </a:t>
            </a:r>
            <a:r>
              <a:rPr lang="en-US" altLang="ko-KR" dirty="0"/>
              <a:t>all of the information about a file </a:t>
            </a:r>
          </a:p>
          <a:p>
            <a:pPr lvl="1"/>
            <a:r>
              <a:rPr lang="en-US" altLang="ko-KR" sz="2000" dirty="0"/>
              <a:t>File type (regular file, directory, etc.),</a:t>
            </a:r>
          </a:p>
          <a:p>
            <a:pPr lvl="1"/>
            <a:r>
              <a:rPr lang="en-US" altLang="ko-KR" sz="2000" dirty="0"/>
              <a:t>Size, the number of blocks allocated to it.</a:t>
            </a:r>
          </a:p>
          <a:p>
            <a:pPr lvl="1"/>
            <a:r>
              <a:rPr lang="en-US" altLang="ko-KR" sz="2000" dirty="0"/>
              <a:t>Protection information</a:t>
            </a:r>
            <a:r>
              <a:rPr lang="tr-TR" altLang="ko-KR" sz="2000" dirty="0"/>
              <a:t> </a:t>
            </a:r>
            <a:r>
              <a:rPr lang="en-US" altLang="ko-KR" sz="2000" dirty="0"/>
              <a:t>(who o</a:t>
            </a:r>
            <a:r>
              <a:rPr lang="tr-TR" altLang="ko-KR" sz="2000" dirty="0"/>
              <a:t>w</a:t>
            </a:r>
            <a:r>
              <a:rPr lang="en-US" altLang="ko-KR" sz="2000" dirty="0" err="1"/>
              <a:t>nes</a:t>
            </a:r>
            <a:r>
              <a:rPr lang="en-US" altLang="ko-KR" sz="2000" dirty="0"/>
              <a:t> the file, who can access, etc).</a:t>
            </a:r>
          </a:p>
          <a:p>
            <a:pPr lvl="1"/>
            <a:r>
              <a:rPr lang="en-US" altLang="ko-KR" sz="2000" dirty="0"/>
              <a:t>Time information</a:t>
            </a:r>
          </a:p>
          <a:p>
            <a:pPr lvl="1"/>
            <a:r>
              <a:rPr lang="en-US" altLang="ko-KR" sz="2000" dirty="0"/>
              <a:t>Etc.</a:t>
            </a:r>
          </a:p>
          <a:p>
            <a:pPr lvl="1"/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9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19F9BE-EB62-5CAD-C366-A919B947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Review</a:t>
            </a:r>
            <a:r>
              <a:rPr lang="tr-TR" dirty="0"/>
              <a:t> </a:t>
            </a:r>
            <a:r>
              <a:rPr lang="tr-TR" dirty="0" err="1"/>
              <a:t>Question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D168D-3F73-7C5D-F2C6-B9DCF1DD1FF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absolute path name of the file with the relative path name</a:t>
            </a:r>
            <a:r>
              <a:rPr lang="tr-TR" dirty="0"/>
              <a:t> of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../</a:t>
            </a:r>
            <a:r>
              <a:rPr lang="en-US" dirty="0" err="1">
                <a:solidFill>
                  <a:srgbClr val="FF0000"/>
                </a:solidFill>
              </a:rPr>
              <a:t>mehmet</a:t>
            </a:r>
            <a:r>
              <a:rPr lang="en-US" dirty="0">
                <a:solidFill>
                  <a:srgbClr val="FF0000"/>
                </a:solidFill>
              </a:rPr>
              <a:t>/x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ahmet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folder?</a:t>
            </a:r>
            <a:endParaRPr lang="tr-TR" dirty="0"/>
          </a:p>
          <a:p>
            <a:pPr marL="514350" indent="-514350">
              <a:buAutoNum type="alphaLcPeriod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ahmet</a:t>
            </a:r>
            <a:r>
              <a:rPr lang="en-US" dirty="0"/>
              <a:t>/</a:t>
            </a:r>
            <a:r>
              <a:rPr lang="en-US" dirty="0" err="1"/>
              <a:t>mehmet</a:t>
            </a:r>
            <a:r>
              <a:rPr lang="en-US" dirty="0"/>
              <a:t>/x</a:t>
            </a:r>
            <a:endParaRPr lang="tr-TR" dirty="0"/>
          </a:p>
          <a:p>
            <a:pPr marL="514350" indent="-514350">
              <a:buAutoNum type="alphaLcPeriod"/>
            </a:pPr>
            <a:r>
              <a:rPr lang="en-US" dirty="0"/>
              <a:t>../</a:t>
            </a:r>
            <a:r>
              <a:rPr lang="en-US" dirty="0" err="1"/>
              <a:t>mehmet</a:t>
            </a:r>
            <a:r>
              <a:rPr lang="en-US" dirty="0"/>
              <a:t>/x</a:t>
            </a:r>
            <a:endParaRPr lang="tr-TR" dirty="0"/>
          </a:p>
          <a:p>
            <a:pPr marL="514350" indent="-514350">
              <a:buAutoNum type="alphaLcPeriod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mehmet</a:t>
            </a:r>
            <a:r>
              <a:rPr lang="en-US" dirty="0"/>
              <a:t>/x</a:t>
            </a:r>
            <a:endParaRPr lang="tr-TR" dirty="0"/>
          </a:p>
          <a:p>
            <a:pPr marL="514350" indent="-514350">
              <a:buAutoNum type="alphaLcPeriod"/>
            </a:pPr>
            <a:r>
              <a:rPr lang="en-US" dirty="0"/>
              <a:t>/</a:t>
            </a:r>
            <a:r>
              <a:rPr lang="en-US" dirty="0" err="1"/>
              <a:t>mehmet</a:t>
            </a:r>
            <a:r>
              <a:rPr lang="en-US" dirty="0"/>
              <a:t>/x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4407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05732" y="1465920"/>
            <a:ext cx="8786812" cy="504056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>
                <a:cs typeface="Courier New" panose="02070309020205020404" pitchFamily="49" charset="0"/>
              </a:rPr>
              <a:t>Size 	Name		What is this </a:t>
            </a:r>
            <a:r>
              <a:rPr lang="en-US" altLang="ko-KR" sz="1400" b="1" dirty="0" err="1">
                <a:cs typeface="Courier New" panose="02070309020205020404" pitchFamily="49" charset="0"/>
              </a:rPr>
              <a:t>inode</a:t>
            </a:r>
            <a:r>
              <a:rPr lang="en-US" altLang="ko-KR" sz="1400" b="1" dirty="0">
                <a:cs typeface="Courier New" panose="02070309020205020404" pitchFamily="49" charset="0"/>
              </a:rPr>
              <a:t> field for?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2 	mode		can this file be read/written/executed?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2 	</a:t>
            </a:r>
            <a:r>
              <a:rPr lang="en-US" altLang="ko-KR" sz="1400" dirty="0" err="1">
                <a:cs typeface="Courier New" panose="02070309020205020404" pitchFamily="49" charset="0"/>
              </a:rPr>
              <a:t>uid</a:t>
            </a:r>
            <a:r>
              <a:rPr lang="en-US" altLang="ko-KR" sz="1400" dirty="0">
                <a:cs typeface="Courier New" panose="02070309020205020404" pitchFamily="49" charset="0"/>
              </a:rPr>
              <a:t>     		who owns this file?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size		how many bytes are in this file?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time 		what time was this file last accessed?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ctime</a:t>
            </a:r>
            <a:r>
              <a:rPr lang="en-US" altLang="ko-KR" sz="1400" dirty="0">
                <a:cs typeface="Courier New" panose="02070309020205020404" pitchFamily="49" charset="0"/>
              </a:rPr>
              <a:t>		what time was this file created?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	</a:t>
            </a:r>
            <a:r>
              <a:rPr lang="en-US" altLang="ko-KR" sz="1400" dirty="0" err="1">
                <a:cs typeface="Courier New" panose="02070309020205020404" pitchFamily="49" charset="0"/>
              </a:rPr>
              <a:t>mtime</a:t>
            </a:r>
            <a:r>
              <a:rPr lang="en-US" altLang="ko-KR" sz="1400" dirty="0">
                <a:cs typeface="Courier New" panose="02070309020205020404" pitchFamily="49" charset="0"/>
              </a:rPr>
              <a:t>		what time was this file last modified?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dtime</a:t>
            </a:r>
            <a:r>
              <a:rPr lang="en-US" altLang="ko-KR" sz="1400" dirty="0">
                <a:cs typeface="Courier New" panose="02070309020205020404" pitchFamily="49" charset="0"/>
              </a:rPr>
              <a:t>		what time was this </a:t>
            </a:r>
            <a:r>
              <a:rPr lang="en-US" altLang="ko-KR" sz="1400" dirty="0" err="1">
                <a:cs typeface="Courier New" panose="02070309020205020404" pitchFamily="49" charset="0"/>
              </a:rPr>
              <a:t>inode</a:t>
            </a:r>
            <a:r>
              <a:rPr lang="en-US" altLang="ko-KR" sz="1400" dirty="0">
                <a:cs typeface="Courier New" panose="02070309020205020404" pitchFamily="49" charset="0"/>
              </a:rPr>
              <a:t> deleted?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gid</a:t>
            </a:r>
            <a:r>
              <a:rPr lang="en-US" altLang="ko-KR" sz="1400" dirty="0">
                <a:cs typeface="Courier New" panose="02070309020205020404" pitchFamily="49" charset="0"/>
              </a:rPr>
              <a:t>		which group does this file belong to?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2 	</a:t>
            </a:r>
            <a:r>
              <a:rPr lang="en-US" altLang="ko-KR" sz="1400" dirty="0" err="1">
                <a:cs typeface="Courier New" panose="02070309020205020404" pitchFamily="49" charset="0"/>
              </a:rPr>
              <a:t>links_count</a:t>
            </a:r>
            <a:r>
              <a:rPr lang="en-US" altLang="ko-KR" sz="1400" dirty="0">
                <a:cs typeface="Courier New" panose="02070309020205020404" pitchFamily="49" charset="0"/>
              </a:rPr>
              <a:t>		how many hard links are there to this file?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2 	blocks		how many blocks have been allocated to this file?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flags		how should </a:t>
            </a:r>
            <a:r>
              <a:rPr lang="en-US" altLang="ko-KR" sz="1400" dirty="0" err="1">
                <a:cs typeface="Courier New" panose="02070309020205020404" pitchFamily="49" charset="0"/>
              </a:rPr>
              <a:t>ext2</a:t>
            </a:r>
            <a:r>
              <a:rPr lang="en-US" altLang="ko-KR" sz="1400" dirty="0">
                <a:cs typeface="Courier New" panose="02070309020205020404" pitchFamily="49" charset="0"/>
              </a:rPr>
              <a:t> use this </a:t>
            </a:r>
            <a:r>
              <a:rPr lang="en-US" altLang="ko-KR" sz="1400" dirty="0" err="1">
                <a:cs typeface="Courier New" panose="02070309020205020404" pitchFamily="49" charset="0"/>
              </a:rPr>
              <a:t>inode</a:t>
            </a:r>
            <a:r>
              <a:rPr lang="en-US" altLang="ko-KR" sz="1400" dirty="0">
                <a:cs typeface="Courier New" panose="02070309020205020404" pitchFamily="49" charset="0"/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	</a:t>
            </a:r>
            <a:r>
              <a:rPr lang="en-US" altLang="ko-KR" sz="1400" dirty="0" err="1">
                <a:cs typeface="Courier New" panose="02070309020205020404" pitchFamily="49" charset="0"/>
              </a:rPr>
              <a:t>osd1</a:t>
            </a:r>
            <a:r>
              <a:rPr lang="en-US" altLang="ko-KR" sz="1400" dirty="0">
                <a:cs typeface="Courier New" panose="02070309020205020404" pitchFamily="49" charset="0"/>
              </a:rPr>
              <a:t>		an OS-dependent field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60 	block		a set of disk pointers (15 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generation		file version (used by NFS)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file_acl</a:t>
            </a:r>
            <a:r>
              <a:rPr lang="en-US" altLang="ko-KR" sz="1400" dirty="0">
                <a:cs typeface="Courier New" panose="02070309020205020404" pitchFamily="49" charset="0"/>
              </a:rPr>
              <a:t>		a new permissions model beyond mode bits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dir_acl</a:t>
            </a:r>
            <a:r>
              <a:rPr lang="en-US" altLang="ko-KR" sz="1400" dirty="0">
                <a:cs typeface="Courier New" panose="02070309020205020404" pitchFamily="49" charset="0"/>
              </a:rPr>
              <a:t>		called access control lists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 4 	</a:t>
            </a:r>
            <a:r>
              <a:rPr lang="en-US" altLang="ko-KR" sz="1400" dirty="0" err="1">
                <a:cs typeface="Courier New" panose="02070309020205020404" pitchFamily="49" charset="0"/>
              </a:rPr>
              <a:t>faddr</a:t>
            </a:r>
            <a:r>
              <a:rPr lang="en-US" altLang="ko-KR" sz="1400" dirty="0">
                <a:cs typeface="Courier New" panose="02070309020205020404" pitchFamily="49" charset="0"/>
              </a:rPr>
              <a:t>		an unsupported field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cs typeface="Courier New" panose="02070309020205020404" pitchFamily="49" charset="0"/>
              </a:rPr>
              <a:t>12 	</a:t>
            </a:r>
            <a:r>
              <a:rPr lang="en-US" altLang="ko-KR" sz="1400" dirty="0" err="1">
                <a:cs typeface="Courier New" panose="02070309020205020404" pitchFamily="49" charset="0"/>
              </a:rPr>
              <a:t>i_osd2</a:t>
            </a:r>
            <a:r>
              <a:rPr lang="en-US" altLang="ko-KR" sz="1400" dirty="0">
                <a:cs typeface="Courier New" panose="02070309020205020404" pitchFamily="49" charset="0"/>
              </a:rPr>
              <a:t>		another OS-dependent field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1904" y="6486736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EXT2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917700" y="1742904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672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Multi-Level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support bigger files, we use multi-level index.</a:t>
            </a:r>
          </a:p>
          <a:p>
            <a:r>
              <a:rPr lang="en-US" altLang="ko-KR" b="1" dirty="0">
                <a:solidFill>
                  <a:schemeClr val="accent6"/>
                </a:solidFill>
              </a:rPr>
              <a:t>Indirect pointer</a:t>
            </a:r>
            <a:r>
              <a:rPr lang="en-US" altLang="ko-KR" b="1" dirty="0"/>
              <a:t> </a:t>
            </a:r>
            <a:r>
              <a:rPr lang="en-US" altLang="ko-KR" dirty="0"/>
              <a:t>points to a block that contains more pointers.</a:t>
            </a:r>
          </a:p>
          <a:p>
            <a:pPr lvl="1"/>
            <a:r>
              <a:rPr lang="en-US" altLang="ko-KR" dirty="0" err="1"/>
              <a:t>inode</a:t>
            </a:r>
            <a:r>
              <a:rPr lang="en-US" altLang="ko-KR" dirty="0"/>
              <a:t> ha</a:t>
            </a:r>
            <a:r>
              <a:rPr lang="tr-TR" altLang="ko-KR" dirty="0"/>
              <a:t>s</a:t>
            </a:r>
            <a:r>
              <a:rPr lang="en-US" altLang="ko-KR" dirty="0"/>
              <a:t> fixed number of direct pointers (12) and a single indirect pointer.</a:t>
            </a:r>
          </a:p>
          <a:p>
            <a:pPr lvl="1"/>
            <a:r>
              <a:rPr lang="en-US" altLang="ko-KR" dirty="0"/>
              <a:t>If a file grows large enough, an indirect block is allocated, </a:t>
            </a:r>
            <a:r>
              <a:rPr lang="en-US" altLang="ko-KR" dirty="0" err="1"/>
              <a:t>inode’s</a:t>
            </a:r>
            <a:r>
              <a:rPr lang="en-US" altLang="ko-KR" dirty="0"/>
              <a:t> slot for an indirect pointer is set to point to it. </a:t>
            </a:r>
          </a:p>
          <a:p>
            <a:pPr lvl="2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(12 + 1024) x 4 K or 4144 KB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302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Multi-Level Index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chemeClr val="accent6"/>
                    </a:solidFill>
                  </a:rPr>
                  <a:t>Double indirect pointer </a:t>
                </a:r>
                <a:r>
                  <a:rPr lang="en-US" altLang="ko-KR" dirty="0"/>
                  <a:t>points to a block that contains indirect blocks.</a:t>
                </a:r>
              </a:p>
              <a:p>
                <a:pPr lvl="1"/>
                <a:r>
                  <a:rPr lang="en-US" altLang="ko-KR" dirty="0"/>
                  <a:t>Allow file to grow with an additional </a:t>
                </a:r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1024 x 1024</a:t>
                </a:r>
                <a:r>
                  <a:rPr lang="en-US" altLang="ko-KR" dirty="0"/>
                  <a:t> or 1 million </a:t>
                </a:r>
                <a:r>
                  <a:rPr lang="en-US" altLang="ko-KR" dirty="0" err="1"/>
                  <a:t>4KB</a:t>
                </a:r>
                <a:r>
                  <a:rPr lang="en-US" altLang="ko-KR" dirty="0"/>
                  <a:t> blocks.</a:t>
                </a:r>
              </a:p>
              <a:p>
                <a:r>
                  <a:rPr lang="en-US" altLang="ko-KR" dirty="0">
                    <a:solidFill>
                      <a:schemeClr val="accent6"/>
                    </a:solidFill>
                  </a:rPr>
                  <a:t>Triple indirect pointer </a:t>
                </a:r>
                <a:r>
                  <a:rPr lang="en-US" altLang="ko-KR" dirty="0"/>
                  <a:t>points to a block that contains double indirect blocks.</a:t>
                </a:r>
              </a:p>
              <a:p>
                <a:r>
                  <a:rPr lang="en-US" altLang="ko-KR" dirty="0"/>
                  <a:t>Multi-Level Index approach to pointing to file blocks.</a:t>
                </a:r>
              </a:p>
              <a:p>
                <a:pPr lvl="1"/>
                <a:r>
                  <a:rPr lang="en-US" altLang="ko-KR" dirty="0"/>
                  <a:t>Ex</a:t>
                </a:r>
                <a:r>
                  <a:rPr lang="tr-TR" altLang="ko-KR" dirty="0" err="1"/>
                  <a:t>ample</a:t>
                </a:r>
                <a:r>
                  <a:rPr lang="tr-TR" altLang="ko-KR" dirty="0"/>
                  <a:t>:</a:t>
                </a:r>
                <a:r>
                  <a:rPr lang="en-US" altLang="ko-KR" dirty="0"/>
                  <a:t> twelve direct pointers, a single and a double indirect block.</a:t>
                </a:r>
              </a:p>
              <a:p>
                <a:pPr lvl="2"/>
                <a:r>
                  <a:rPr lang="en-US" altLang="ko-KR" dirty="0"/>
                  <a:t>over </a:t>
                </a:r>
                <a:r>
                  <a:rPr lang="en-US" altLang="ko-KR" dirty="0" err="1"/>
                  <a:t>4GB</a:t>
                </a:r>
                <a:r>
                  <a:rPr lang="en-US" altLang="ko-KR" dirty="0"/>
                  <a:t> in size (</a:t>
                </a:r>
                <a:r>
                  <a:rPr lang="en-US" altLang="ko-KR" dirty="0">
                    <a:latin typeface="Cambria Math"/>
                  </a:rPr>
                  <a:t>12+1024+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0">
                            <a:latin typeface="Cambria Math"/>
                          </a:rPr>
                          <m:t>1024</m:t>
                        </m:r>
                      </m:e>
                      <m:sup>
                        <m:r>
                          <a:rPr lang="en-US" altLang="ko-KR" i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0">
                        <a:latin typeface="Cambria Math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/>
                      </a:rPr>
                      <m:t>x</m:t>
                    </m:r>
                    <m:r>
                      <a:rPr lang="en-US" altLang="ko-KR" i="0">
                        <a:latin typeface="Cambria Math"/>
                      </a:rPr>
                      <m:t> 4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/>
                      </a:rPr>
                      <m:t>KB</m:t>
                    </m:r>
                  </m:oMath>
                </a14:m>
                <a:endParaRPr lang="en-US" altLang="ko-KR" dirty="0">
                  <a:latin typeface="Cambria Math"/>
                </a:endParaRPr>
              </a:p>
              <a:p>
                <a:r>
                  <a:rPr lang="en-US" altLang="ko-KR" dirty="0"/>
                  <a:t>Many file system use a multi-level index.</a:t>
                </a:r>
              </a:p>
              <a:p>
                <a:pPr lvl="1"/>
                <a:r>
                  <a:rPr lang="en-US" altLang="ko-KR" dirty="0"/>
                  <a:t>Linux </a:t>
                </a:r>
                <a:r>
                  <a:rPr lang="en-US" altLang="ko-KR" dirty="0" err="1"/>
                  <a:t>EXT2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EXT3</a:t>
                </a:r>
                <a:r>
                  <a:rPr lang="en-US" altLang="ko-KR" dirty="0"/>
                  <a:t>, NetApp’s </a:t>
                </a:r>
                <a:r>
                  <a:rPr lang="en-US" altLang="ko-KR" dirty="0" err="1"/>
                  <a:t>WAFL</a:t>
                </a:r>
                <a:r>
                  <a:rPr lang="en-US" altLang="ko-KR" dirty="0"/>
                  <a:t>, Unix file system. </a:t>
                </a:r>
              </a:p>
              <a:p>
                <a:pPr lvl="1"/>
                <a:r>
                  <a:rPr lang="en-US" altLang="ko-KR" dirty="0"/>
                  <a:t>Linux </a:t>
                </a:r>
                <a:r>
                  <a:rPr lang="en-US" altLang="ko-KR" dirty="0" err="1"/>
                  <a:t>EXT4</a:t>
                </a:r>
                <a:r>
                  <a:rPr lang="en-US" altLang="ko-KR" dirty="0"/>
                  <a:t> use </a:t>
                </a:r>
                <a:r>
                  <a:rPr lang="en-US" altLang="ko-KR" sz="2000" dirty="0">
                    <a:solidFill>
                      <a:schemeClr val="accent6"/>
                    </a:solidFill>
                  </a:rPr>
                  <a:t>extents</a:t>
                </a:r>
                <a:r>
                  <a:rPr lang="en-US" altLang="ko-KR" dirty="0"/>
                  <a:t> instead of simple pointers.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054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dirty="0"/>
              <a:t>File </a:t>
            </a:r>
            <a:r>
              <a:rPr lang="tr-TR" altLang="ko-KR" dirty="0" err="1"/>
              <a:t>Statistics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61716" y="2248222"/>
            <a:ext cx="8354764" cy="190085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Most files are small	</a:t>
            </a:r>
            <a:r>
              <a:rPr lang="en-US" altLang="ko-KR" sz="1600" dirty="0"/>
              <a:t>	Roughly </a:t>
            </a:r>
            <a:r>
              <a:rPr lang="en-US" altLang="ko-KR" sz="1600" dirty="0" err="1"/>
              <a:t>2K</a:t>
            </a:r>
            <a:r>
              <a:rPr lang="en-US" altLang="ko-KR" sz="1600" dirty="0"/>
              <a:t> is the most common size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Average file size is growing	</a:t>
            </a:r>
            <a:r>
              <a:rPr lang="en-US" altLang="ko-KR" sz="1600" dirty="0"/>
              <a:t>Almost 200K is the average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Most bytes are stored in large files</a:t>
            </a:r>
            <a:r>
              <a:rPr lang="en-US" altLang="ko-KR" sz="1600" dirty="0"/>
              <a:t>	A few big files use most of the space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File systems contains lots of files</a:t>
            </a:r>
            <a:r>
              <a:rPr lang="en-US" altLang="ko-KR" sz="1600" dirty="0"/>
              <a:t>	Almost </a:t>
            </a:r>
            <a:r>
              <a:rPr lang="en-US" altLang="ko-KR" sz="1600" dirty="0" err="1"/>
              <a:t>100K</a:t>
            </a:r>
            <a:r>
              <a:rPr lang="en-US" altLang="ko-KR" sz="1600" dirty="0"/>
              <a:t> on average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File systems are roughly half full</a:t>
            </a:r>
            <a:r>
              <a:rPr lang="en-US" altLang="ko-KR" sz="1600" dirty="0"/>
              <a:t>	Even as disks grow, file system remain -50% full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Directories are typically small	</a:t>
            </a:r>
            <a:r>
              <a:rPr lang="en-US" altLang="ko-KR" sz="1600" dirty="0"/>
              <a:t>Many have few entries; most have 20 or fewer</a:t>
            </a:r>
            <a:endParaRPr lang="ko-KR" altLang="en-US" sz="16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35760" y="4509120"/>
            <a:ext cx="396044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b="1" kern="0" dirty="0"/>
              <a:t>File System Measurement Summary</a:t>
            </a:r>
            <a:endParaRPr lang="ko-KR" altLang="en-US" sz="1600" b="1" kern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859809" y="2035493"/>
            <a:ext cx="0" cy="230425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70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Directory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Directory contains a list of (entry name, </a:t>
            </a:r>
            <a:r>
              <a:rPr lang="en-US" altLang="ko-KR" dirty="0" err="1"/>
              <a:t>inode</a:t>
            </a:r>
            <a:r>
              <a:rPr lang="en-US" altLang="ko-KR" dirty="0"/>
              <a:t> number) pairs.</a:t>
            </a:r>
          </a:p>
          <a:p>
            <a:r>
              <a:rPr lang="en-US" altLang="ko-KR" dirty="0"/>
              <a:t>Each directory has two extra files </a:t>
            </a:r>
            <a:r>
              <a:rPr lang="en-US" altLang="ko-KR" dirty="0">
                <a:solidFill>
                  <a:schemeClr val="accent6"/>
                </a:solidFill>
              </a:rPr>
              <a:t>.”dot” for current directory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chemeClr val="accent6"/>
                </a:solidFill>
              </a:rPr>
              <a:t>..”dot-dot” for parent directory</a:t>
            </a:r>
          </a:p>
          <a:p>
            <a:r>
              <a:rPr lang="en-US" altLang="ko-KR" dirty="0"/>
              <a:t>For example,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ko-KR" dirty="0"/>
              <a:t> has three files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foo, bar,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altLang="ko-KR" dirty="0"/>
              <a:t>)</a:t>
            </a:r>
            <a:r>
              <a:rPr lang="tr-TR" altLang="ko-KR" dirty="0"/>
              <a:t>: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828256" y="401130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inum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reclen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name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5 	 4	  2       .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2	 4 	  3       ..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12	 4	  4       foo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13	 4	  4       bar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24 	 8	  7   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9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Space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system track</a:t>
            </a:r>
            <a:r>
              <a:rPr lang="tr-TR" altLang="ko-KR" dirty="0"/>
              <a:t>s</a:t>
            </a:r>
            <a:r>
              <a:rPr lang="en-US" altLang="ko-KR" dirty="0"/>
              <a:t> which </a:t>
            </a:r>
            <a:r>
              <a:rPr lang="en-US" altLang="ko-KR" dirty="0" err="1"/>
              <a:t>inode</a:t>
            </a:r>
            <a:r>
              <a:rPr lang="tr-TR" altLang="ko-KR" dirty="0"/>
              <a:t>s</a:t>
            </a:r>
            <a:r>
              <a:rPr lang="en-US" altLang="ko-KR" dirty="0"/>
              <a:t> and data block</a:t>
            </a:r>
            <a:r>
              <a:rPr lang="tr-TR" altLang="ko-KR" dirty="0"/>
              <a:t>s</a:t>
            </a:r>
            <a:r>
              <a:rPr lang="en-US" altLang="ko-KR" dirty="0"/>
              <a:t> are free or not.</a:t>
            </a:r>
          </a:p>
          <a:p>
            <a:r>
              <a:rPr lang="en-US" altLang="ko-KR" dirty="0"/>
              <a:t>In order to manage free space, we have two simple bitmaps.</a:t>
            </a:r>
          </a:p>
          <a:p>
            <a:pPr lvl="1"/>
            <a:r>
              <a:rPr lang="en-US" altLang="ko-KR" dirty="0"/>
              <a:t>When file is newly created, it </a:t>
            </a:r>
            <a:r>
              <a:rPr lang="tr-TR" altLang="ko-KR" dirty="0"/>
              <a:t>is </a:t>
            </a:r>
            <a:r>
              <a:rPr lang="en-US" altLang="ko-KR" dirty="0"/>
              <a:t>allocated </a:t>
            </a:r>
            <a:r>
              <a:rPr lang="en-US" altLang="ko-KR" dirty="0" err="1"/>
              <a:t>inode</a:t>
            </a:r>
            <a:r>
              <a:rPr lang="en-US" altLang="ko-KR" dirty="0"/>
              <a:t> by searching the </a:t>
            </a:r>
            <a:r>
              <a:rPr lang="en-US" altLang="ko-KR" dirty="0" err="1"/>
              <a:t>inode</a:t>
            </a:r>
            <a:r>
              <a:rPr lang="en-US" altLang="ko-KR" dirty="0"/>
              <a:t> bitmap and update on-disk bitmap.</a:t>
            </a:r>
          </a:p>
          <a:p>
            <a:pPr lvl="1"/>
            <a:r>
              <a:rPr lang="en-US" altLang="ko-KR" dirty="0"/>
              <a:t>Pre-allocation policy is commonly used for </a:t>
            </a:r>
            <a:r>
              <a:rPr lang="en-US" altLang="ko-KR" dirty="0" err="1"/>
              <a:t>allocat</a:t>
            </a:r>
            <a:r>
              <a:rPr lang="tr-TR" altLang="ko-KR" dirty="0" err="1"/>
              <a:t>ion</a:t>
            </a:r>
            <a:r>
              <a:rPr lang="tr-TR" altLang="ko-KR" dirty="0"/>
              <a:t> of</a:t>
            </a:r>
            <a:r>
              <a:rPr lang="en-US" altLang="ko-KR" dirty="0"/>
              <a:t> contiguous blocks.</a:t>
            </a:r>
          </a:p>
        </p:txBody>
      </p:sp>
    </p:spTree>
    <p:extLst>
      <p:ext uri="{BB962C8B-B14F-4D97-AF65-F5344CB8AC3E}">
        <p14:creationId xmlns:p14="http://schemas.microsoft.com/office/powerpoint/2010/main" val="293573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Reading a File From Disk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486561"/>
            <a:ext cx="8786812" cy="5429250"/>
          </a:xfrm>
        </p:spPr>
        <p:txBody>
          <a:bodyPr/>
          <a:lstStyle/>
          <a:p>
            <a:r>
              <a:rPr lang="en-US" altLang="ko-KR" dirty="0"/>
              <a:t>Issue an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open(“/foo/bar”, O_RDONLY)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Traverse the pathname and thus locate the desired </a:t>
            </a:r>
            <a:r>
              <a:rPr lang="en-US" altLang="ko-KR" dirty="0" err="1"/>
              <a:t>ino</a:t>
            </a:r>
            <a:r>
              <a:rPr lang="tr-TR" altLang="ko-KR" dirty="0"/>
              <a:t>d</a:t>
            </a:r>
            <a:r>
              <a:rPr lang="en-US" altLang="ko-KR" dirty="0"/>
              <a:t>e.</a:t>
            </a:r>
          </a:p>
          <a:p>
            <a:pPr lvl="1"/>
            <a:r>
              <a:rPr lang="en-US" altLang="ko-KR" dirty="0"/>
              <a:t>Begin at the root of the file system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(/)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In most Unix file systems, the root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 is 2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Filesystem reads in the block that contains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 2.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Look inside of it to find pointer to data blocks (contents of the root).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By reading in one or more directory data blocks, It will find “foo” directory.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Traverse recursively the path name until the desired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 (“bar”)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Check finale permissions, allocate a file descriptor for this process and returns file descriptor to user.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5578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Reading a File From Disk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822462"/>
            <a:ext cx="8786812" cy="4997202"/>
          </a:xfrm>
        </p:spPr>
        <p:txBody>
          <a:bodyPr/>
          <a:lstStyle/>
          <a:p>
            <a:r>
              <a:rPr lang="en-US" altLang="ko-KR" dirty="0"/>
              <a:t>Issue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US" altLang="ko-KR" dirty="0"/>
              <a:t> to read from the file.</a:t>
            </a:r>
          </a:p>
          <a:p>
            <a:pPr lvl="1"/>
            <a:r>
              <a:rPr lang="en-US" altLang="ko-KR" dirty="0"/>
              <a:t>Read in the first block of the file, consulting the </a:t>
            </a:r>
            <a:r>
              <a:rPr lang="en-US" altLang="ko-KR" dirty="0" err="1"/>
              <a:t>inode</a:t>
            </a:r>
            <a:r>
              <a:rPr lang="en-US" altLang="ko-KR" dirty="0"/>
              <a:t> to find the location of such a block.</a:t>
            </a:r>
          </a:p>
          <a:p>
            <a:pPr lvl="2"/>
            <a:r>
              <a:rPr lang="en-US" altLang="ko-KR" dirty="0"/>
              <a:t>Update the </a:t>
            </a:r>
            <a:r>
              <a:rPr lang="en-US" altLang="ko-KR" dirty="0" err="1"/>
              <a:t>inode</a:t>
            </a:r>
            <a:r>
              <a:rPr lang="en-US" altLang="ko-KR" dirty="0"/>
              <a:t> with a new last accessed time.</a:t>
            </a:r>
          </a:p>
          <a:p>
            <a:pPr lvl="2"/>
            <a:r>
              <a:rPr lang="en-US" altLang="ko-KR" dirty="0"/>
              <a:t>Update in-memory open file table for file descriptor, the file offset.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When file is closed:</a:t>
            </a:r>
          </a:p>
          <a:p>
            <a:pPr lvl="1"/>
            <a:r>
              <a:rPr lang="en-US" altLang="ko-KR" dirty="0"/>
              <a:t>File descriptor should be deallocated, but for now, that is all the file system really needs to do. No dis</a:t>
            </a:r>
            <a:r>
              <a:rPr lang="tr-TR" altLang="ko-KR" dirty="0"/>
              <a:t>k</a:t>
            </a:r>
            <a:r>
              <a:rPr lang="en-US" altLang="ko-KR" dirty="0"/>
              <a:t> I/</a:t>
            </a:r>
            <a:r>
              <a:rPr lang="en-US" altLang="ko-KR" dirty="0" err="1"/>
              <a:t>Os</a:t>
            </a:r>
            <a:r>
              <a:rPr lang="en-US" altLang="ko-KR" dirty="0"/>
              <a:t> take place.</a:t>
            </a:r>
          </a:p>
        </p:txBody>
      </p:sp>
    </p:spTree>
    <p:extLst>
      <p:ext uri="{BB962C8B-B14F-4D97-AF65-F5344CB8AC3E}">
        <p14:creationId xmlns:p14="http://schemas.microsoft.com/office/powerpoint/2010/main" val="790646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Reading a File From Disk (Cont.)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775520" y="1628800"/>
          <a:ext cx="8712968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open(bar)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143673" y="5410984"/>
            <a:ext cx="5319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Read Timeline (Time Increasing Downward)</a:t>
            </a:r>
          </a:p>
        </p:txBody>
      </p:sp>
    </p:spTree>
    <p:extLst>
      <p:ext uri="{BB962C8B-B14F-4D97-AF65-F5344CB8AC3E}">
        <p14:creationId xmlns:p14="http://schemas.microsoft.com/office/powerpoint/2010/main" val="118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Writing to Disk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607858"/>
            <a:ext cx="8786812" cy="4997202"/>
          </a:xfrm>
        </p:spPr>
        <p:txBody>
          <a:bodyPr/>
          <a:lstStyle/>
          <a:p>
            <a:r>
              <a:rPr lang="en-US" altLang="ko-KR" dirty="0"/>
              <a:t>Issue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/>
              <a:t> to update the file with new contents.</a:t>
            </a:r>
          </a:p>
          <a:p>
            <a:r>
              <a:rPr lang="en-US" altLang="ko-KR" dirty="0"/>
              <a:t>File may allocate a block (unless the block is being overwritten).</a:t>
            </a:r>
          </a:p>
          <a:p>
            <a:pPr lvl="1"/>
            <a:r>
              <a:rPr lang="en-US" altLang="ko-KR" dirty="0"/>
              <a:t>Need to update data block, data bitmap.</a:t>
            </a:r>
          </a:p>
          <a:p>
            <a:pPr lvl="1"/>
            <a:r>
              <a:rPr lang="en-US" altLang="ko-KR" dirty="0"/>
              <a:t>It generates five I/</a:t>
            </a:r>
            <a:r>
              <a:rPr lang="en-US" altLang="ko-KR" dirty="0" err="1"/>
              <a:t>Os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one to read the data bitmap</a:t>
            </a:r>
          </a:p>
          <a:p>
            <a:pPr lvl="2"/>
            <a:r>
              <a:rPr lang="en-US" altLang="ko-KR" dirty="0"/>
              <a:t>one to write the bitmap (to reflect its new state to disk)</a:t>
            </a:r>
          </a:p>
          <a:p>
            <a:pPr lvl="2"/>
            <a:r>
              <a:rPr lang="en-US" altLang="ko-KR" dirty="0"/>
              <a:t>two more to read and then write the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lvl="2"/>
            <a:r>
              <a:rPr lang="en-US" altLang="ko-KR" dirty="0"/>
              <a:t>one to write the actual block itself.</a:t>
            </a:r>
          </a:p>
          <a:p>
            <a:pPr lvl="1"/>
            <a:r>
              <a:rPr lang="en-US" altLang="ko-KR" dirty="0"/>
              <a:t>To create file, it also allocate</a:t>
            </a:r>
            <a:r>
              <a:rPr lang="tr-TR" altLang="ko-KR" dirty="0"/>
              <a:t>s</a:t>
            </a:r>
            <a:r>
              <a:rPr lang="en-US" altLang="ko-KR" dirty="0"/>
              <a:t> space </a:t>
            </a:r>
            <a:r>
              <a:rPr lang="tr-TR" altLang="ko-KR" dirty="0" err="1"/>
              <a:t>within</a:t>
            </a:r>
            <a:r>
              <a:rPr lang="tr-TR" altLang="ko-KR" dirty="0"/>
              <a:t> the </a:t>
            </a:r>
            <a:r>
              <a:rPr lang="en-US" altLang="ko-KR" dirty="0"/>
              <a:t>directory</a:t>
            </a:r>
            <a:r>
              <a:rPr lang="tr-TR" altLang="ko-KR" dirty="0"/>
              <a:t> </a:t>
            </a:r>
            <a:r>
              <a:rPr lang="tr-TR" altLang="ko-KR" dirty="0" err="1"/>
              <a:t>containing</a:t>
            </a:r>
            <a:r>
              <a:rPr lang="tr-TR" altLang="ko-KR" dirty="0"/>
              <a:t> the file</a:t>
            </a:r>
            <a:r>
              <a:rPr lang="en-US" altLang="ko-KR" dirty="0"/>
              <a:t>, causing high I/O traffic.</a:t>
            </a:r>
          </a:p>
        </p:txBody>
      </p:sp>
    </p:spTree>
    <p:extLst>
      <p:ext uri="{BB962C8B-B14F-4D97-AF65-F5344CB8AC3E}">
        <p14:creationId xmlns:p14="http://schemas.microsoft.com/office/powerpoint/2010/main" val="165982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01C5FB0-D58B-232B-7056-2EDBE655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52"/>
            <a:ext cx="12192000" cy="47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49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Paths: Writing to Disk (Cont.)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52000"/>
              </p:ext>
            </p:extLst>
          </p:nvPr>
        </p:nvGraphicFramePr>
        <p:xfrm>
          <a:off x="1775520" y="1395938"/>
          <a:ext cx="8712968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(/foo/bar)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431704" y="6497146"/>
            <a:ext cx="5659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Creation Timeline (Time Increasing Downward)</a:t>
            </a:r>
          </a:p>
        </p:txBody>
      </p:sp>
    </p:spTree>
    <p:extLst>
      <p:ext uri="{BB962C8B-B14F-4D97-AF65-F5344CB8AC3E}">
        <p14:creationId xmlns:p14="http://schemas.microsoft.com/office/powerpoint/2010/main" val="2868920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Caching and Buffering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Reading and writing files are expensive, incurring many I/</a:t>
            </a:r>
            <a:r>
              <a:rPr lang="en-US" altLang="ko-KR" dirty="0" err="1"/>
              <a:t>Os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For example, long pathname(/1/2/3/…./100/</a:t>
            </a:r>
            <a:r>
              <a:rPr lang="en-US" altLang="ko-KR" dirty="0" err="1"/>
              <a:t>file.txt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One to read the </a:t>
            </a:r>
            <a:r>
              <a:rPr lang="en-US" altLang="ko-KR" dirty="0" err="1"/>
              <a:t>inode</a:t>
            </a:r>
            <a:r>
              <a:rPr lang="en-US" altLang="ko-KR" dirty="0"/>
              <a:t> of the directory and at least one </a:t>
            </a:r>
            <a:r>
              <a:rPr lang="tr-TR" altLang="ko-KR" dirty="0" err="1"/>
              <a:t>to</a:t>
            </a:r>
            <a:r>
              <a:rPr lang="tr-TR" altLang="ko-KR" dirty="0"/>
              <a:t> </a:t>
            </a:r>
            <a:r>
              <a:rPr lang="en-US" altLang="ko-KR" dirty="0"/>
              <a:t>read its data.</a:t>
            </a:r>
          </a:p>
          <a:p>
            <a:pPr lvl="2"/>
            <a:r>
              <a:rPr lang="en-US" altLang="ko-KR" dirty="0"/>
              <a:t>Literally perform</a:t>
            </a:r>
            <a:r>
              <a:rPr lang="tr-TR" altLang="ko-KR" dirty="0"/>
              <a:t>s</a:t>
            </a:r>
            <a:r>
              <a:rPr lang="en-US" altLang="ko-KR" dirty="0"/>
              <a:t> hundreds of reads just to open the file.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In order to reduce I/O traffic, file systems aggressively use system memory</a:t>
            </a:r>
            <a:r>
              <a:rPr lang="tr-TR" altLang="ko-KR" dirty="0"/>
              <a:t> </a:t>
            </a:r>
            <a:r>
              <a:rPr lang="en-US" altLang="ko-KR" dirty="0"/>
              <a:t>(DRAM) to cache.</a:t>
            </a:r>
          </a:p>
          <a:p>
            <a:pPr lvl="1"/>
            <a:r>
              <a:rPr lang="en-US" altLang="ko-KR" dirty="0"/>
              <a:t>Early file system</a:t>
            </a:r>
            <a:r>
              <a:rPr lang="tr-TR" altLang="ko-KR" dirty="0"/>
              <a:t>s</a:t>
            </a:r>
            <a:r>
              <a:rPr lang="en-US" altLang="ko-KR" dirty="0"/>
              <a:t> use fixed-size cache to hold popular blocks.</a:t>
            </a:r>
          </a:p>
          <a:p>
            <a:pPr lvl="2"/>
            <a:r>
              <a:rPr lang="en-US" altLang="ko-KR" dirty="0"/>
              <a:t>Static partitioning of memory can be wasteful;</a:t>
            </a:r>
          </a:p>
          <a:p>
            <a:pPr lvl="1"/>
            <a:r>
              <a:rPr lang="en-US" altLang="ko-KR" dirty="0"/>
              <a:t>Modem systems use </a:t>
            </a:r>
            <a:r>
              <a:rPr lang="en-US" altLang="ko-KR" dirty="0">
                <a:solidFill>
                  <a:schemeClr val="accent6"/>
                </a:solidFill>
              </a:rPr>
              <a:t>dynamic partitioning approach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/>
                </a:solidFill>
              </a:rPr>
              <a:t>unified page cache.</a:t>
            </a:r>
          </a:p>
          <a:p>
            <a:r>
              <a:rPr lang="en-US" altLang="ko-KR" dirty="0"/>
              <a:t>Read I/O can be avoided by large cache.</a:t>
            </a:r>
          </a:p>
          <a:p>
            <a:endParaRPr lang="en-US" altLang="ko-KR" dirty="0">
              <a:solidFill>
                <a:schemeClr val="accent6"/>
              </a:solidFill>
            </a:endParaRPr>
          </a:p>
          <a:p>
            <a:pPr lvl="1"/>
            <a:endParaRPr lang="en-US" altLang="ko-K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56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Caching and Buffering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Write traffic has to go to disk for </a:t>
            </a:r>
            <a:r>
              <a:rPr lang="en-US" altLang="ko-KR" dirty="0" err="1"/>
              <a:t>persisten</a:t>
            </a:r>
            <a:r>
              <a:rPr lang="tr-TR" altLang="ko-KR" dirty="0"/>
              <a:t>ce.</a:t>
            </a:r>
            <a:r>
              <a:rPr lang="en-US" altLang="ko-KR" dirty="0"/>
              <a:t> Thus, cache does not reduce write I/</a:t>
            </a:r>
            <a:r>
              <a:rPr lang="en-US" altLang="ko-KR" dirty="0" err="1"/>
              <a:t>Os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File system use</a:t>
            </a:r>
            <a:r>
              <a:rPr lang="tr-TR" altLang="ko-KR" dirty="0"/>
              <a:t>s</a:t>
            </a:r>
            <a:r>
              <a:rPr lang="en-US" altLang="ko-KR" dirty="0"/>
              <a:t> write buffering for write performance benefits.</a:t>
            </a:r>
          </a:p>
          <a:p>
            <a:pPr lvl="1"/>
            <a:r>
              <a:rPr lang="en-US" altLang="ko-KR" dirty="0"/>
              <a:t>delaying </a:t>
            </a:r>
            <a:r>
              <a:rPr lang="tr-TR" altLang="ko-KR" dirty="0"/>
              <a:t>the </a:t>
            </a:r>
            <a:r>
              <a:rPr lang="en-US" altLang="ko-KR" dirty="0"/>
              <a:t>writes (file system batch</a:t>
            </a:r>
            <a:r>
              <a:rPr lang="tr-TR" altLang="ko-KR" dirty="0"/>
              <a:t>es</a:t>
            </a:r>
            <a:r>
              <a:rPr lang="en-US" altLang="ko-KR" dirty="0"/>
              <a:t> some updates into a smaller set of I/</a:t>
            </a:r>
            <a:r>
              <a:rPr lang="en-US" altLang="ko-KR" dirty="0" err="1"/>
              <a:t>Os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By buffering a number of writes in memory, the file system can then schedule the subsequent I/</a:t>
            </a:r>
            <a:r>
              <a:rPr lang="en-US" altLang="ko-KR" dirty="0" err="1"/>
              <a:t>Os</a:t>
            </a:r>
            <a:r>
              <a:rPr lang="tr-TR" altLang="ko-KR" dirty="0"/>
              <a:t> </a:t>
            </a:r>
            <a:r>
              <a:rPr lang="tr-TR" altLang="ko-KR" dirty="0" err="1"/>
              <a:t>more</a:t>
            </a:r>
            <a:r>
              <a:rPr lang="tr-TR" altLang="ko-KR" dirty="0"/>
              <a:t> </a:t>
            </a:r>
            <a:r>
              <a:rPr lang="tr-TR" altLang="ko-KR" dirty="0" err="1"/>
              <a:t>efficiently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By avoiding writes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Some application</a:t>
            </a:r>
            <a:r>
              <a:rPr lang="tr-TR" altLang="ko-KR" dirty="0"/>
              <a:t>s</a:t>
            </a:r>
            <a:r>
              <a:rPr lang="en-US" altLang="ko-KR" dirty="0"/>
              <a:t> force flush data to disk by calling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or </a:t>
            </a:r>
            <a:r>
              <a:rPr lang="tr-TR" altLang="ko-KR" dirty="0" err="1"/>
              <a:t>makes</a:t>
            </a:r>
            <a:r>
              <a:rPr lang="tr-TR" altLang="ko-KR" dirty="0"/>
              <a:t> </a:t>
            </a:r>
            <a:r>
              <a:rPr lang="en-US" altLang="ko-KR" dirty="0"/>
              <a:t>direct I/O.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6793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BF6960-307C-F0A9-CEC4-CB38D1C5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191" y="2389868"/>
            <a:ext cx="10515600" cy="1325563"/>
          </a:xfrm>
        </p:spPr>
        <p:txBody>
          <a:bodyPr/>
          <a:lstStyle/>
          <a:p>
            <a:r>
              <a:rPr lang="tr-TR" dirty="0"/>
              <a:t>How about Windows?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43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01C5FB0-D58B-232B-7056-2EDBE655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52"/>
            <a:ext cx="12192000" cy="47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79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30203C-EDF3-6903-5646-7B242A7F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 (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here?)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9EB9FE-07ED-A33C-637A-7B12FBAD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i="1" dirty="0"/>
              <a:t>«</a:t>
            </a:r>
            <a:r>
              <a:rPr lang="tr-TR" i="1" dirty="0" err="1"/>
              <a:t>With</a:t>
            </a:r>
            <a:r>
              <a:rPr lang="tr-TR" i="1" dirty="0"/>
              <a:t> </a:t>
            </a:r>
            <a:r>
              <a:rPr lang="tr-TR" i="1" dirty="0" err="1"/>
              <a:t>every</a:t>
            </a:r>
            <a:r>
              <a:rPr lang="tr-TR" i="1" dirty="0"/>
              <a:t> </a:t>
            </a:r>
            <a:r>
              <a:rPr lang="tr-TR" i="1" dirty="0" err="1"/>
              <a:t>release</a:t>
            </a:r>
            <a:r>
              <a:rPr lang="tr-TR" i="1" dirty="0"/>
              <a:t>, software </a:t>
            </a:r>
            <a:r>
              <a:rPr lang="tr-TR" i="1" dirty="0" err="1"/>
              <a:t>gets</a:t>
            </a:r>
            <a:r>
              <a:rPr lang="tr-TR" i="1" dirty="0"/>
              <a:t> </a:t>
            </a:r>
            <a:r>
              <a:rPr lang="tr-TR" i="1" dirty="0" err="1"/>
              <a:t>more</a:t>
            </a:r>
            <a:r>
              <a:rPr lang="tr-TR" i="1" dirty="0"/>
              <a:t> </a:t>
            </a:r>
            <a:r>
              <a:rPr lang="tr-TR" i="1" dirty="0" err="1"/>
              <a:t>complex</a:t>
            </a:r>
            <a:r>
              <a:rPr lang="tr-TR" i="1" dirty="0"/>
              <a:t> and </a:t>
            </a:r>
            <a:r>
              <a:rPr lang="tr-TR" i="1" dirty="0" err="1"/>
              <a:t>less</a:t>
            </a:r>
            <a:r>
              <a:rPr lang="tr-TR" i="1" dirty="0"/>
              <a:t> </a:t>
            </a:r>
            <a:r>
              <a:rPr lang="tr-TR" i="1" dirty="0" err="1"/>
              <a:t>secure</a:t>
            </a:r>
            <a:r>
              <a:rPr lang="tr-TR" i="1" dirty="0"/>
              <a:t> </a:t>
            </a:r>
            <a:r>
              <a:rPr lang="tr-TR" i="1" dirty="0" err="1"/>
              <a:t>until</a:t>
            </a:r>
            <a:r>
              <a:rPr lang="tr-TR" i="1" dirty="0"/>
              <a:t> the </a:t>
            </a:r>
            <a:r>
              <a:rPr lang="tr-TR" i="1" dirty="0" err="1"/>
              <a:t>only</a:t>
            </a:r>
            <a:r>
              <a:rPr lang="tr-TR" i="1" dirty="0"/>
              <a:t> </a:t>
            </a:r>
            <a:r>
              <a:rPr lang="tr-TR" i="1" dirty="0" err="1"/>
              <a:t>security</a:t>
            </a:r>
            <a:r>
              <a:rPr lang="tr-TR" i="1" dirty="0"/>
              <a:t> </a:t>
            </a:r>
            <a:r>
              <a:rPr lang="tr-TR" i="1" dirty="0" err="1"/>
              <a:t>left</a:t>
            </a:r>
            <a:r>
              <a:rPr lang="tr-TR" i="1" dirty="0"/>
              <a:t> is </a:t>
            </a:r>
            <a:r>
              <a:rPr lang="tr-TR" i="1" dirty="0" err="1"/>
              <a:t>job</a:t>
            </a:r>
            <a:r>
              <a:rPr lang="tr-TR" i="1" dirty="0"/>
              <a:t> </a:t>
            </a:r>
            <a:r>
              <a:rPr lang="tr-TR" i="1" dirty="0" err="1"/>
              <a:t>security</a:t>
            </a:r>
            <a:r>
              <a:rPr lang="tr-TR" i="1" dirty="0"/>
              <a:t>.»</a:t>
            </a:r>
          </a:p>
          <a:p>
            <a:pPr marL="0" indent="0">
              <a:buNone/>
            </a:pPr>
            <a:r>
              <a:rPr lang="tr-TR" i="1" dirty="0"/>
              <a:t>					- Al </a:t>
            </a:r>
            <a:r>
              <a:rPr lang="tr-TR" i="1" dirty="0" err="1"/>
              <a:t>Eldridge</a:t>
            </a:r>
            <a:endParaRPr lang="tr-TR" i="1" dirty="0"/>
          </a:p>
          <a:p>
            <a:pPr marL="0" indent="0">
              <a:buNone/>
            </a:pPr>
            <a:endParaRPr lang="tr-TR" i="1" dirty="0"/>
          </a:p>
          <a:p>
            <a:pPr>
              <a:buFontTx/>
              <a:buChar char="-"/>
            </a:pPr>
            <a:r>
              <a:rPr lang="tr-TR" dirty="0" err="1"/>
              <a:t>Further</a:t>
            </a:r>
            <a:r>
              <a:rPr lang="tr-TR" dirty="0"/>
              <a:t> </a:t>
            </a:r>
            <a:r>
              <a:rPr lang="tr-TR" dirty="0" err="1"/>
              <a:t>courses</a:t>
            </a:r>
            <a:r>
              <a:rPr lang="tr-TR" dirty="0"/>
              <a:t> </a:t>
            </a:r>
            <a:r>
              <a:rPr lang="tr-TR" dirty="0" err="1"/>
              <a:t>taught</a:t>
            </a:r>
            <a:r>
              <a:rPr lang="tr-TR" dirty="0"/>
              <a:t> by me: BGK503, BGK504, </a:t>
            </a:r>
            <a:r>
              <a:rPr lang="tr-TR" dirty="0" err="1"/>
              <a:t>others</a:t>
            </a:r>
            <a:r>
              <a:rPr lang="tr-TR" dirty="0"/>
              <a:t>.</a:t>
            </a:r>
          </a:p>
          <a:p>
            <a:pPr>
              <a:buFontTx/>
              <a:buChar char="-"/>
            </a:pPr>
            <a:r>
              <a:rPr lang="tr-TR" dirty="0" err="1"/>
              <a:t>Apply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Internship</a:t>
            </a:r>
            <a:r>
              <a:rPr lang="tr-TR" dirty="0"/>
              <a:t>/</a:t>
            </a:r>
            <a:r>
              <a:rPr lang="tr-TR" dirty="0" err="1"/>
              <a:t>Part</a:t>
            </a:r>
            <a:r>
              <a:rPr lang="tr-TR" dirty="0"/>
              <a:t>-time </a:t>
            </a:r>
            <a:r>
              <a:rPr lang="tr-TR" dirty="0" err="1"/>
              <a:t>positions</a:t>
            </a:r>
            <a:r>
              <a:rPr lang="tr-TR" dirty="0"/>
              <a:t> at Securify (the </a:t>
            </a:r>
            <a:r>
              <a:rPr lang="tr-TR" dirty="0" err="1"/>
              <a:t>company</a:t>
            </a:r>
            <a:r>
              <a:rPr lang="tr-TR" dirty="0"/>
              <a:t> </a:t>
            </a:r>
            <a:r>
              <a:rPr lang="tr-TR" dirty="0" err="1"/>
              <a:t>I’ve</a:t>
            </a:r>
            <a:r>
              <a:rPr lang="tr-TR" dirty="0"/>
              <a:t> </a:t>
            </a:r>
            <a:r>
              <a:rPr lang="tr-TR" dirty="0" err="1"/>
              <a:t>co-founded</a:t>
            </a:r>
            <a:r>
              <a:rPr lang="tr-TR" dirty="0"/>
              <a:t>)</a:t>
            </a:r>
            <a:r>
              <a:rPr lang="en-US" dirty="0"/>
              <a:t>.</a:t>
            </a:r>
            <a:endParaRPr lang="tr-TR" dirty="0"/>
          </a:p>
          <a:p>
            <a:pPr>
              <a:buFontTx/>
              <a:buChar char="-"/>
            </a:pPr>
            <a:endParaRPr lang="tr-TR" i="1" dirty="0"/>
          </a:p>
          <a:p>
            <a:pPr marL="0" indent="0">
              <a:buNone/>
            </a:pPr>
            <a:endParaRPr lang="tr-TR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0560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40. File </a:t>
            </a:r>
            <a:r>
              <a:rPr lang="tr-TR" altLang="ko-KR" dirty="0"/>
              <a:t>S</a:t>
            </a:r>
            <a:r>
              <a:rPr lang="en-US" altLang="ko-KR" dirty="0" err="1"/>
              <a:t>ystem</a:t>
            </a:r>
            <a:r>
              <a:rPr lang="en-US" altLang="ko-KR" dirty="0"/>
              <a:t> Implementation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4504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BF6960-307C-F0A9-CEC4-CB38D1C5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191" y="2389868"/>
            <a:ext cx="10515600" cy="1325563"/>
          </a:xfrm>
        </p:spPr>
        <p:txBody>
          <a:bodyPr/>
          <a:lstStyle/>
          <a:p>
            <a:r>
              <a:rPr lang="en-US" dirty="0"/>
              <a:t>What is ``</a:t>
            </a:r>
            <a:r>
              <a:rPr lang="en-US" dirty="0">
                <a:solidFill>
                  <a:srgbClr val="FF0000"/>
                </a:solidFill>
              </a:rPr>
              <a:t>secure erase</a:t>
            </a:r>
            <a:r>
              <a:rPr lang="en-US" dirty="0"/>
              <a:t>’’</a:t>
            </a:r>
            <a:r>
              <a:rPr lang="tr-T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1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BF6960-307C-F0A9-CEC4-CB38D1C5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14" y="792357"/>
            <a:ext cx="10515600" cy="1325563"/>
          </a:xfrm>
        </p:spPr>
        <p:txBody>
          <a:bodyPr/>
          <a:lstStyle/>
          <a:p>
            <a:r>
              <a:rPr lang="en-US" dirty="0"/>
              <a:t>What is ``</a:t>
            </a:r>
            <a:r>
              <a:rPr lang="en-US" dirty="0">
                <a:solidFill>
                  <a:srgbClr val="FF0000"/>
                </a:solidFill>
              </a:rPr>
              <a:t>secure erase</a:t>
            </a:r>
            <a:r>
              <a:rPr lang="en-US" dirty="0"/>
              <a:t>’’</a:t>
            </a:r>
            <a:r>
              <a:rPr lang="tr-TR" dirty="0"/>
              <a:t>?</a:t>
            </a:r>
            <a:endParaRPr lang="en-US" dirty="0"/>
          </a:p>
        </p:txBody>
      </p:sp>
      <p:pic>
        <p:nvPicPr>
          <p:cNvPr id="3074" name="Picture 2" descr="EBA 2339S Paper Shredder (Straight Cut) | Shredder2u">
            <a:extLst>
              <a:ext uri="{FF2B5EF4-FFF2-40B4-BE49-F238E27FC236}">
                <a16:creationId xmlns:a16="http://schemas.microsoft.com/office/drawing/2014/main" id="{3FFEE1B4-14D8-82AB-31E5-BC5F50126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62" y="2303650"/>
            <a:ext cx="4063982" cy="406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DEAL 2270 Strip Cut Shredder | IDEAL Shredder | Ricoh Hong Kong">
            <a:extLst>
              <a:ext uri="{FF2B5EF4-FFF2-40B4-BE49-F238E27FC236}">
                <a16:creationId xmlns:a16="http://schemas.microsoft.com/office/drawing/2014/main" id="{BFF2B296-48D0-78DE-CF14-9B5DE94EC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63" y="2362817"/>
            <a:ext cx="3784283" cy="378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4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E5964504-0A86-4821-8479-7B74AABD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Mental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1DBDF8F9-1F77-4F54-989B-43BD05B0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95" y="1988841"/>
            <a:ext cx="7525371" cy="297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A7DB7D5-136E-4232-9411-7F4AED489962}"/>
              </a:ext>
            </a:extLst>
          </p:cNvPr>
          <p:cNvSpPr txBox="1"/>
          <p:nvPr/>
        </p:nvSpPr>
        <p:spPr>
          <a:xfrm>
            <a:off x="2390933" y="5120349"/>
            <a:ext cx="7638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use</a:t>
            </a:r>
            <a:r>
              <a:rPr lang="tr-TR" sz="2400" dirty="0"/>
              <a:t> of a </a:t>
            </a:r>
            <a:r>
              <a:rPr lang="tr-TR" sz="2400" dirty="0" err="1"/>
              <a:t>correct</a:t>
            </a:r>
            <a:r>
              <a:rPr lang="tr-TR" sz="2400" dirty="0"/>
              <a:t> </a:t>
            </a:r>
            <a:r>
              <a:rPr lang="tr-TR" sz="2400" dirty="0" err="1"/>
              <a:t>metaphor</a:t>
            </a:r>
            <a:r>
              <a:rPr lang="tr-TR" sz="2400" dirty="0"/>
              <a:t> (</a:t>
            </a:r>
            <a:r>
              <a:rPr lang="tr-TR" sz="2400" dirty="0" err="1"/>
              <a:t>shredder</a:t>
            </a:r>
            <a:r>
              <a:rPr lang="tr-TR" sz="2400" dirty="0"/>
              <a:t>)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>
                <a:solidFill>
                  <a:srgbClr val="FF0000"/>
                </a:solidFill>
              </a:rPr>
              <a:t>secure</a:t>
            </a:r>
            <a:r>
              <a:rPr lang="tr-TR" sz="2400" dirty="0">
                <a:solidFill>
                  <a:srgbClr val="FF0000"/>
                </a:solidFill>
              </a:rPr>
              <a:t> </a:t>
            </a:r>
            <a:r>
              <a:rPr lang="tr-TR" sz="2400" dirty="0" err="1">
                <a:solidFill>
                  <a:srgbClr val="FF0000"/>
                </a:solidFill>
              </a:rPr>
              <a:t>erase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9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Way To Think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different aspects to implement </a:t>
            </a:r>
            <a:r>
              <a:rPr lang="tr-TR" altLang="ko-KR" dirty="0"/>
              <a:t>a </a:t>
            </a:r>
            <a:r>
              <a:rPr lang="en-US" altLang="ko-KR" dirty="0"/>
              <a:t>file system </a:t>
            </a:r>
          </a:p>
          <a:p>
            <a:pPr lvl="1"/>
            <a:r>
              <a:rPr lang="en-US" altLang="ko-KR" b="1" dirty="0">
                <a:solidFill>
                  <a:schemeClr val="accent6"/>
                </a:solidFill>
              </a:rPr>
              <a:t>Data structures</a:t>
            </a:r>
          </a:p>
          <a:p>
            <a:pPr lvl="2"/>
            <a:r>
              <a:rPr lang="en-US" altLang="ko-KR" dirty="0"/>
              <a:t>What types of on-disk structures are utilized by the file system to organize its data and metadata?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>
                <a:solidFill>
                  <a:schemeClr val="accent6"/>
                </a:solidFill>
              </a:rPr>
              <a:t>Access methods</a:t>
            </a:r>
            <a:endParaRPr lang="en-US" altLang="ko-KR" b="1" dirty="0"/>
          </a:p>
          <a:p>
            <a:pPr lvl="2"/>
            <a:r>
              <a:rPr lang="en-US" altLang="ko-KR" dirty="0"/>
              <a:t>How does it map the calls made by a process </a:t>
            </a:r>
            <a:r>
              <a:rPr lang="tr-TR" altLang="ko-KR" dirty="0" err="1"/>
              <a:t>like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altLang="ko-KR" dirty="0">
                <a:cs typeface="Courier New" panose="02070309020205020404" pitchFamily="49" charset="0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read()</a:t>
            </a:r>
            <a:r>
              <a:rPr lang="en-US" altLang="ko-KR" dirty="0">
                <a:cs typeface="Courier New" panose="02070309020205020404" pitchFamily="49" charset="0"/>
              </a:rPr>
              <a:t>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>
                <a:cs typeface="Courier New" panose="02070309020205020404" pitchFamily="49" charset="0"/>
              </a:rPr>
              <a:t>,</a:t>
            </a:r>
            <a:r>
              <a:rPr lang="en-US" altLang="ko-KR" dirty="0"/>
              <a:t> etc. </a:t>
            </a:r>
          </a:p>
          <a:p>
            <a:pPr lvl="2"/>
            <a:r>
              <a:rPr lang="en-US" altLang="ko-KR" dirty="0"/>
              <a:t>Which structures are read during the execution of a particular system call? </a:t>
            </a:r>
          </a:p>
        </p:txBody>
      </p:sp>
    </p:spTree>
    <p:extLst>
      <p:ext uri="{BB962C8B-B14F-4D97-AF65-F5344CB8AC3E}">
        <p14:creationId xmlns:p14="http://schemas.microsoft.com/office/powerpoint/2010/main" val="356968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16881-CD26-9CAC-D122-7B0CB21C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</a:t>
            </a:r>
            <a:r>
              <a:rPr lang="tr-TR" dirty="0" err="1"/>
              <a:t>Possible</a:t>
            </a:r>
            <a:r>
              <a:rPr lang="tr-TR" dirty="0"/>
              <a:t> File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Layout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C8D0A00-ECDF-90A2-25F8-03648BFF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2139043"/>
            <a:ext cx="92106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5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8982</TotalTime>
  <Words>2964</Words>
  <Application>Microsoft Office PowerPoint</Application>
  <PresentationFormat>Geniş ekran</PresentationFormat>
  <Paragraphs>852</Paragraphs>
  <Slides>35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4" baseType="lpstr">
      <vt:lpstr>맑은 고딕</vt:lpstr>
      <vt:lpstr>Arial</vt:lpstr>
      <vt:lpstr>Calibri</vt:lpstr>
      <vt:lpstr>Calibri Light</vt:lpstr>
      <vt:lpstr>Cambria Math</vt:lpstr>
      <vt:lpstr>Courier New</vt:lpstr>
      <vt:lpstr>Wingdings</vt:lpstr>
      <vt:lpstr>Wingdings 3</vt:lpstr>
      <vt:lpstr>Office Teması</vt:lpstr>
      <vt:lpstr>Computer Operating Systems BLG 312E  Week-13 (Lecture-12) </vt:lpstr>
      <vt:lpstr>Review Question</vt:lpstr>
      <vt:lpstr>PowerPoint Sunusu</vt:lpstr>
      <vt:lpstr>PowerPoint Sunusu</vt:lpstr>
      <vt:lpstr>What is ``secure erase’’?</vt:lpstr>
      <vt:lpstr>What is ``secure erase’’?</vt:lpstr>
      <vt:lpstr>Mental Models</vt:lpstr>
      <vt:lpstr>The Way To Think</vt:lpstr>
      <vt:lpstr>A Possible File System Layout</vt:lpstr>
      <vt:lpstr>File System Layout</vt:lpstr>
      <vt:lpstr>File System Layout (Cont’d)</vt:lpstr>
      <vt:lpstr>Overall Organization</vt:lpstr>
      <vt:lpstr>Data region in file system</vt:lpstr>
      <vt:lpstr>Inode table in file system</vt:lpstr>
      <vt:lpstr>Allocation Structures</vt:lpstr>
      <vt:lpstr>Superblock</vt:lpstr>
      <vt:lpstr>File Organization: The inode</vt:lpstr>
      <vt:lpstr>File Organization: The inode (Cont.)</vt:lpstr>
      <vt:lpstr>File Organization: The inode (Cont.)</vt:lpstr>
      <vt:lpstr>File Organization: The inode (Cont.)</vt:lpstr>
      <vt:lpstr>The Multi-Level Index</vt:lpstr>
      <vt:lpstr>The Multi-Level Index (Cont.)</vt:lpstr>
      <vt:lpstr>File Statistics</vt:lpstr>
      <vt:lpstr>Directory Organization</vt:lpstr>
      <vt:lpstr>Free Space Management</vt:lpstr>
      <vt:lpstr>Access Paths: Reading a File From Disk</vt:lpstr>
      <vt:lpstr>Access Paths: Reading a File From Disk (Cont.)</vt:lpstr>
      <vt:lpstr>Access Paths: Reading a File From Disk (Cont.)</vt:lpstr>
      <vt:lpstr>Access Paths: Writing to Disk</vt:lpstr>
      <vt:lpstr>Access Paths: Writing to Disk (Cont.)</vt:lpstr>
      <vt:lpstr>Caching and Buffering</vt:lpstr>
      <vt:lpstr>Caching and Buffering (Cont.)</vt:lpstr>
      <vt:lpstr>How about Windows?</vt:lpstr>
      <vt:lpstr>PowerPoint Sunusu</vt:lpstr>
      <vt:lpstr>Last Words (Where could we go from here?)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İşletim Sistemleri</dc:title>
  <dc:creator>Kemal Bıçakcı</dc:creator>
  <cp:lastModifiedBy>Kemal Bicakci</cp:lastModifiedBy>
  <cp:revision>82</cp:revision>
  <dcterms:created xsi:type="dcterms:W3CDTF">2023-01-31T10:17:45Z</dcterms:created>
  <dcterms:modified xsi:type="dcterms:W3CDTF">2023-05-17T04:53:17Z</dcterms:modified>
</cp:coreProperties>
</file>