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70" r:id="rId3"/>
    <p:sldId id="269" r:id="rId4"/>
    <p:sldId id="271" r:id="rId5"/>
    <p:sldId id="272" r:id="rId6"/>
    <p:sldId id="296" r:id="rId7"/>
    <p:sldId id="257" r:id="rId8"/>
    <p:sldId id="258" r:id="rId9"/>
    <p:sldId id="259" r:id="rId10"/>
    <p:sldId id="325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7" r:id="rId28"/>
    <p:sldId id="304" r:id="rId29"/>
    <p:sldId id="305" r:id="rId30"/>
    <p:sldId id="326" r:id="rId31"/>
    <p:sldId id="308" r:id="rId32"/>
    <p:sldId id="309" r:id="rId33"/>
    <p:sldId id="327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mal Bıçakcı" initials="KB" lastIdx="1" clrIdx="0">
    <p:extLst>
      <p:ext uri="{19B8F6BF-5375-455C-9EA6-DF929625EA0E}">
        <p15:presenceInfo xmlns:p15="http://schemas.microsoft.com/office/powerpoint/2012/main" userId="90a857f5f4ff15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84D2-794C-4F4F-A24A-B231A1C51A2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1FE2-5CC9-4A20-B8A7-8FEEFDDD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8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1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8B3651-A848-9355-7950-F8002BD79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5FFB31-E2FE-AD0D-90A5-7E6835CD0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7A7627-4CDA-4D41-ACD0-797CFCC7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6CFC61-D32B-6200-821A-7AAD8AE1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6A4CF9-88CC-05EE-42D5-B45B5A0B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2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90C8E2-1A37-C330-09F2-33680FC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F8FE29-0F16-2031-B6A8-BBF8EA3BA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B2E451-AE29-2F30-7EAB-CEC00FC4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052935-743D-3559-05A7-2A81B379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4ED3D9-CF77-4356-0A96-ED9A73BE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190E1ED-FA83-1009-A5B3-C833A4AB3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C2E5027-A589-C039-389E-E7ABBD02A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49614C-DECF-867C-E9C6-A9238B0A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F9DC4B-02B3-F072-7AD4-FA9F1EB5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A8ADF3-99F2-2257-B8AE-CCF89C11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5751" y="4429125"/>
            <a:ext cx="11715749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12192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1552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66D751-CCD1-FF1C-84B6-F43736E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AC6AE5-F786-9DA4-9E9F-D3C34AEF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ED0BBB-D049-BB4C-B29D-3D34879D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FF9F3CB-6B5D-5C65-2087-E10BB729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CFF092-1C8C-E9C0-9E96-D0423BD4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7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8DB9DF-9E91-209A-A0E0-D76F3720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98D3F6-FE50-04B4-A25C-4E9FA19C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7E70A3-7694-866C-3565-7DB82D2F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6B6FA9-BF92-12CB-384C-E54162E8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9A3DFB-EA18-7CAF-3E6E-C1B05074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60E3C9-D821-F6AD-C3FE-D73D3953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78937D-58F9-AA64-29DD-6A7590D1D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9B3F1E6-2346-A7EC-856C-E5C61D2CA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0CBE53A-0151-4989-62D1-DDCF031A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2F11AD5-2D57-13AA-686C-4F422108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CC2C528-E1FD-3FF2-D411-5D87B01F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F0028B-A650-255A-0154-FE0022DB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7FF171-922A-3F28-A0F6-CA5C42C7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C0C901-7CB8-46E6-76DE-19C07F55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7F93321-1F81-CCA8-080B-31EBECD65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7406EF4-CC91-21A3-A9E2-F458460A7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2F473A3-9AB1-6703-062F-8E54A4B7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5F7F2B8-F417-0B43-FB21-1FE1FA48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DCFF339-789A-CEBA-0CB7-FC8F2E48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FCDB0C-98D4-0E57-97D4-1272D0A5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74206A3-33CD-8AC9-A1A3-12435887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24A7514-0801-D752-0359-668240B9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0F5B4DA-FC70-BCE1-8075-4AB25D30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346DEC9-EB21-A9CA-D362-306A5FC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6FF7311-A2BC-E80C-A106-AD30FFEA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3903D2-A06D-5459-EF4E-7CAA95A8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7FF9E-8039-B9CC-972D-3D891676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192D05-98B5-94F9-AA02-11E5DDCA4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74DE82-2E8C-6CED-6E4B-6CAC5FBA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11BA5F-97A9-F064-DE5D-29A81238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49EA1F-20B2-F3E4-92E7-8A16302F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4F06FF-E68B-D7FC-2725-5659BA87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2031B7-EB02-FA0D-3F58-0BF49A52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20FBE83-2D31-A623-74B6-28428B4BE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D05D0E-E633-A765-F538-7C09C928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FC0466-3E95-3CE8-0299-21F2DA95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5908438-A403-6069-F448-2B6DF3B3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DAC56B-B85C-0309-A2F0-1499F751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068095C-BE85-1884-BF70-6EB930E6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3AFC42-0AE0-2FC4-1933-58BFCF3D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DE6DD43-6CF2-303B-1697-C3D991F34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A630-9616-49C6-836C-5B72D336F13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976AF5-2E35-DFEB-06A9-12319FC5B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37CA13-3303-CD38-F992-20F9B2F50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26E943-3C27-A2D7-79FF-022BA93F3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074" y="20487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Computer</a:t>
            </a:r>
            <a:r>
              <a:rPr lang="tr-TR" dirty="0"/>
              <a:t> Operating </a:t>
            </a:r>
            <a:r>
              <a:rPr lang="tr-TR" dirty="0" err="1"/>
              <a:t>Systems</a:t>
            </a:r>
            <a:br>
              <a:rPr lang="tr-TR" dirty="0"/>
            </a:br>
            <a:r>
              <a:rPr lang="tr-TR" dirty="0"/>
              <a:t>BLG 312E</a:t>
            </a:r>
            <a:br>
              <a:rPr lang="tr-TR" dirty="0"/>
            </a:br>
            <a:br>
              <a:rPr lang="tr-TR" dirty="0"/>
            </a:br>
            <a:r>
              <a:rPr lang="tr-TR" sz="4400" dirty="0" err="1">
                <a:solidFill>
                  <a:srgbClr val="FF0000"/>
                </a:solidFill>
              </a:rPr>
              <a:t>Week</a:t>
            </a:r>
            <a:r>
              <a:rPr lang="tr-TR" sz="4400" dirty="0">
                <a:solidFill>
                  <a:srgbClr val="FF0000"/>
                </a:solidFill>
              </a:rPr>
              <a:t> -2</a:t>
            </a:r>
            <a:br>
              <a:rPr lang="en-US" dirty="0"/>
            </a:b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8DE69E-254F-D63C-DADE-3991D2C81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6074" y="4538708"/>
            <a:ext cx="9144000" cy="1655762"/>
          </a:xfrm>
        </p:spPr>
        <p:txBody>
          <a:bodyPr/>
          <a:lstStyle/>
          <a:p>
            <a:r>
              <a:rPr lang="tr-TR" dirty="0"/>
              <a:t>Prof. Dr. Kemal Bıçakcı</a:t>
            </a:r>
          </a:p>
        </p:txBody>
      </p:sp>
      <p:pic>
        <p:nvPicPr>
          <p:cNvPr id="4" name="Picture 2" descr="Operating Systems: Three Easy Pieces eBook : Arpaci-Dusseau, Remzi,  Arpaci-Dusseau, Andrea: Amazon.in: Kindle Store">
            <a:extLst>
              <a:ext uri="{FF2B5EF4-FFF2-40B4-BE49-F238E27FC236}">
                <a16:creationId xmlns:a16="http://schemas.microsoft.com/office/drawing/2014/main" id="{BCC48AB5-D1FD-00DC-212A-8081E04A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80" y="2488058"/>
            <a:ext cx="2485388" cy="41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8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B34136-6C9E-E4F0-1373-6C8AD613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1258"/>
            <a:ext cx="10515600" cy="1325563"/>
          </a:xfrm>
        </p:spPr>
        <p:txBody>
          <a:bodyPr/>
          <a:lstStyle/>
          <a:p>
            <a:r>
              <a:rPr lang="tr-TR" dirty="0"/>
              <a:t>How do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translate</a:t>
            </a:r>
            <a:r>
              <a:rPr lang="tr-TR" dirty="0"/>
              <a:t> «</a:t>
            </a:r>
            <a:r>
              <a:rPr lang="tr-TR" dirty="0" err="1">
                <a:solidFill>
                  <a:srgbClr val="FF0000"/>
                </a:solidFill>
              </a:rPr>
              <a:t>Process</a:t>
            </a:r>
            <a:r>
              <a:rPr lang="tr-TR" dirty="0"/>
              <a:t>»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Turkish</a:t>
            </a:r>
            <a:r>
              <a:rPr lang="tr-T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5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APIs are available on any modern OS</a:t>
            </a:r>
            <a:r>
              <a:rPr lang="tr-TR" altLang="ko-KR" dirty="0"/>
              <a:t> (</a:t>
            </a:r>
            <a:r>
              <a:rPr lang="tr-TR" altLang="ko-KR" dirty="0" err="1"/>
              <a:t>more</a:t>
            </a:r>
            <a:r>
              <a:rPr lang="tr-TR" altLang="ko-KR" dirty="0"/>
              <a:t> on </a:t>
            </a:r>
            <a:r>
              <a:rPr lang="tr-TR" altLang="ko-KR" dirty="0" err="1"/>
              <a:t>this</a:t>
            </a:r>
            <a:r>
              <a:rPr lang="tr-TR" altLang="ko-KR" dirty="0"/>
              <a:t> </a:t>
            </a:r>
            <a:r>
              <a:rPr lang="tr-TR" altLang="ko-KR" dirty="0" err="1"/>
              <a:t>later</a:t>
            </a:r>
            <a:r>
              <a:rPr lang="tr-TR" altLang="ko-KR" dirty="0"/>
              <a:t>)</a:t>
            </a:r>
            <a:endParaRPr lang="en-US" altLang="ko-KR" dirty="0"/>
          </a:p>
          <a:p>
            <a:pPr lvl="1"/>
            <a:r>
              <a:rPr lang="en-US" altLang="ko-KR" b="1" dirty="0"/>
              <a:t>Create</a:t>
            </a:r>
          </a:p>
          <a:p>
            <a:pPr lvl="2"/>
            <a:r>
              <a:rPr lang="en-US" altLang="ko-KR" dirty="0"/>
              <a:t>Create a new process to run a program</a:t>
            </a:r>
          </a:p>
          <a:p>
            <a:pPr lvl="1"/>
            <a:r>
              <a:rPr lang="en-US" altLang="ko-KR" b="1" dirty="0"/>
              <a:t>Destroy</a:t>
            </a:r>
          </a:p>
          <a:p>
            <a:pPr lvl="2"/>
            <a:r>
              <a:rPr lang="en-US" altLang="ko-KR" dirty="0"/>
              <a:t>Halt a runaway process</a:t>
            </a:r>
          </a:p>
          <a:p>
            <a:pPr lvl="1"/>
            <a:r>
              <a:rPr lang="en-US" altLang="ko-KR" b="1" dirty="0"/>
              <a:t>Wait</a:t>
            </a:r>
          </a:p>
          <a:p>
            <a:pPr lvl="2"/>
            <a:r>
              <a:rPr lang="en-US" altLang="ko-KR" dirty="0"/>
              <a:t>Wait for a process to stop running</a:t>
            </a:r>
          </a:p>
          <a:p>
            <a:pPr lvl="1"/>
            <a:r>
              <a:rPr lang="en-US" altLang="ko-KR" b="1" dirty="0"/>
              <a:t>Miscellaneous Control</a:t>
            </a:r>
          </a:p>
          <a:p>
            <a:pPr lvl="2"/>
            <a:r>
              <a:rPr lang="en-US" altLang="ko-KR" dirty="0"/>
              <a:t>Some kind of method to suspend a process and then resume it</a:t>
            </a:r>
          </a:p>
          <a:p>
            <a:pPr lvl="1"/>
            <a:r>
              <a:rPr lang="en-US" altLang="ko-KR" b="1" dirty="0"/>
              <a:t>Status</a:t>
            </a:r>
          </a:p>
          <a:p>
            <a:pPr lvl="2"/>
            <a:r>
              <a:rPr lang="en-US" altLang="ko-KR" dirty="0"/>
              <a:t>Get some status info about a process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86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Load</a:t>
            </a:r>
            <a:r>
              <a:rPr lang="en-US" altLang="ko-KR" dirty="0"/>
              <a:t> a program code into </a:t>
            </a:r>
            <a:r>
              <a:rPr lang="en-US" altLang="ko-KR" u="sng" dirty="0"/>
              <a:t>memory</a:t>
            </a:r>
            <a:r>
              <a:rPr lang="en-US" altLang="ko-KR" dirty="0"/>
              <a:t>, into the address space of the process.</a:t>
            </a:r>
          </a:p>
          <a:p>
            <a:pPr lvl="1"/>
            <a:r>
              <a:rPr lang="en-US" altLang="ko-KR" dirty="0"/>
              <a:t>Programs initially reside on disk in </a:t>
            </a:r>
            <a:r>
              <a:rPr lang="en-US" altLang="ko-KR" i="1" dirty="0"/>
              <a:t>executable format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OS perform the loading process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lazily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Loading pieces of code or data only as they are needed during program execution.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The program’s run-time </a:t>
            </a:r>
            <a:r>
              <a:rPr lang="en-US" altLang="ko-KR" b="1" dirty="0"/>
              <a:t>stack</a:t>
            </a:r>
            <a:r>
              <a:rPr lang="en-US" altLang="ko-KR" dirty="0"/>
              <a:t> is allocated.</a:t>
            </a:r>
          </a:p>
          <a:p>
            <a:pPr lvl="1"/>
            <a:r>
              <a:rPr lang="en-US" altLang="ko-KR" dirty="0"/>
              <a:t>Use the stack for </a:t>
            </a:r>
            <a:r>
              <a:rPr lang="en-US" altLang="ko-KR" i="1" dirty="0"/>
              <a:t>local variables</a:t>
            </a:r>
            <a:r>
              <a:rPr lang="en-US" altLang="ko-KR" dirty="0"/>
              <a:t>, </a:t>
            </a:r>
            <a:r>
              <a:rPr lang="en-US" altLang="ko-KR" i="1" dirty="0"/>
              <a:t>function parameters</a:t>
            </a:r>
            <a:r>
              <a:rPr lang="en-US" altLang="ko-KR" dirty="0"/>
              <a:t>, and </a:t>
            </a:r>
            <a:r>
              <a:rPr lang="en-US" altLang="ko-KR" i="1" dirty="0"/>
              <a:t>return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Initialize the stack with arguments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argc</a:t>
            </a:r>
            <a:r>
              <a:rPr lang="en-US" altLang="ko-KR" dirty="0">
                <a:sym typeface="Wingdings" pitchFamily="2" charset="2"/>
              </a:rPr>
              <a:t> and 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argv</a:t>
            </a:r>
            <a:r>
              <a:rPr lang="en-US" altLang="ko-KR" dirty="0">
                <a:sym typeface="Wingdings" pitchFamily="2" charset="2"/>
              </a:rPr>
              <a:t> array of </a:t>
            </a:r>
            <a:r>
              <a:rPr lang="en-US" altLang="ko-K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main() </a:t>
            </a:r>
            <a:r>
              <a:rPr lang="en-US" altLang="ko-KR" dirty="0">
                <a:sym typeface="Wingdings" pitchFamily="2" charset="2"/>
              </a:rPr>
              <a:t>function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25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dirty="0"/>
              <a:t>The program’s </a:t>
            </a:r>
            <a:r>
              <a:rPr lang="en-US" altLang="ko-KR" b="1" dirty="0"/>
              <a:t>heap</a:t>
            </a:r>
            <a:r>
              <a:rPr lang="en-US" altLang="ko-KR" dirty="0"/>
              <a:t> is created.</a:t>
            </a:r>
          </a:p>
          <a:p>
            <a:pPr lvl="1"/>
            <a:r>
              <a:rPr lang="en-US" altLang="ko-KR" dirty="0"/>
              <a:t>Used for explicitly requested dynamically allocated data.</a:t>
            </a:r>
          </a:p>
          <a:p>
            <a:pPr lvl="1"/>
            <a:r>
              <a:rPr lang="en-US" altLang="ko-KR" dirty="0"/>
              <a:t>Program request such space by calling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malloc()</a:t>
            </a:r>
            <a:r>
              <a:rPr lang="en-US" altLang="ko-KR" dirty="0"/>
              <a:t>and free it by calling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The OS do some other initialization tasks.</a:t>
            </a:r>
          </a:p>
          <a:p>
            <a:pPr lvl="1"/>
            <a:r>
              <a:rPr lang="en-US" altLang="ko-KR" dirty="0"/>
              <a:t>input/output (I/O) setup</a:t>
            </a:r>
          </a:p>
          <a:p>
            <a:pPr lvl="2"/>
            <a:r>
              <a:rPr lang="en-US" altLang="ko-KR" dirty="0"/>
              <a:t>Each process by default has three open file descriptors.</a:t>
            </a:r>
          </a:p>
          <a:p>
            <a:pPr lvl="2"/>
            <a:r>
              <a:rPr lang="en-US" altLang="ko-KR" dirty="0"/>
              <a:t>Standard input, output and error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b="1" dirty="0"/>
              <a:t>Start the program </a:t>
            </a:r>
            <a:r>
              <a:rPr lang="en-US" altLang="ko-KR" dirty="0"/>
              <a:t>running at the entry point, namely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</a:t>
            </a:r>
            <a:r>
              <a:rPr lang="en-US" altLang="ko-KR" i="1" dirty="0"/>
              <a:t>transfers control </a:t>
            </a:r>
            <a:r>
              <a:rPr lang="en-US" altLang="ko-KR" dirty="0"/>
              <a:t>of the CPU to the newly-created process.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99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Loading: From Program To Process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95539" y="1708913"/>
            <a:ext cx="2520280" cy="2426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19947" y="1861313"/>
            <a:ext cx="1440160" cy="1935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9947" y="1861313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9947" y="345859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9947" y="379714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16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5599" y="137035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</p:cNvCxnSpPr>
          <p:nvPr/>
        </p:nvCxnSpPr>
        <p:spPr>
          <a:xfrm>
            <a:off x="6155679" y="4135699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322609" y="4337205"/>
            <a:ext cx="5093211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95539" y="4337205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3815419" y="4538711"/>
            <a:ext cx="2168624" cy="1872208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33117" y="5243112"/>
            <a:ext cx="1440160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3117" y="5243112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3117" y="597887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4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79651" y="641091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꺾인 연결선 23"/>
          <p:cNvCxnSpPr>
            <a:stCxn id="18" idx="3"/>
            <a:endCxn id="7" idx="3"/>
          </p:cNvCxnSpPr>
          <p:nvPr/>
        </p:nvCxnSpPr>
        <p:spPr>
          <a:xfrm flipV="1">
            <a:off x="5573277" y="2829230"/>
            <a:ext cx="986830" cy="2783215"/>
          </a:xfrm>
          <a:prstGeom prst="bentConnector3">
            <a:avLst>
              <a:gd name="adj1" fmla="val 137643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322609" y="1708913"/>
            <a:ext cx="176148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203351" y="4120083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83771" y="4943465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Loading: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Takes on-disk program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 reads it into the address space of process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9275" y="137035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292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process can be one of three states</a:t>
            </a:r>
            <a:r>
              <a:rPr lang="tr-TR" altLang="ko-KR" dirty="0"/>
              <a:t>:</a:t>
            </a:r>
            <a:endParaRPr lang="en-US" altLang="ko-KR" dirty="0"/>
          </a:p>
          <a:p>
            <a:pPr lvl="1"/>
            <a:r>
              <a:rPr lang="en-US" altLang="ko-KR" b="1" dirty="0"/>
              <a:t>Running</a:t>
            </a:r>
          </a:p>
          <a:p>
            <a:pPr lvl="2"/>
            <a:r>
              <a:rPr lang="en-US" altLang="ko-KR" dirty="0"/>
              <a:t>A process is running on a processor.</a:t>
            </a:r>
          </a:p>
          <a:p>
            <a:pPr lvl="1"/>
            <a:r>
              <a:rPr lang="en-US" altLang="ko-KR" b="1" dirty="0"/>
              <a:t>Ready</a:t>
            </a:r>
          </a:p>
          <a:p>
            <a:pPr lvl="2"/>
            <a:r>
              <a:rPr lang="en-US" altLang="ko-KR" dirty="0"/>
              <a:t>A process is ready to run but for some reason the OS has chosen not to run it at this given moment.</a:t>
            </a:r>
          </a:p>
          <a:p>
            <a:pPr lvl="1"/>
            <a:r>
              <a:rPr lang="en-US" altLang="ko-KR" b="1" dirty="0"/>
              <a:t>Blocked</a:t>
            </a:r>
          </a:p>
          <a:p>
            <a:pPr lvl="2"/>
            <a:r>
              <a:rPr lang="en-US" altLang="ko-KR" dirty="0"/>
              <a:t>A process has performed some kind of operation.</a:t>
            </a:r>
          </a:p>
          <a:p>
            <a:pPr lvl="2"/>
            <a:r>
              <a:rPr lang="en-US" altLang="ko-KR" dirty="0"/>
              <a:t>When a process initiates an I/O request to a disk, it becomes blocked and thus some other process can use the processor.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01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 Transition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215681" y="2096965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Running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176120" y="2096965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Ready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87888" y="4689253"/>
            <a:ext cx="1800000" cy="180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Blocked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190554" y="2971752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1249" y="2539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5920" y="318777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190554" y="3115768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04112" y="435069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done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 flipV="1">
            <a:off x="4724824" y="3817807"/>
            <a:ext cx="651096" cy="94365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75720" y="435069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initiate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6780112" y="3873179"/>
            <a:ext cx="648000" cy="9360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3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has </a:t>
            </a:r>
            <a:r>
              <a:rPr lang="en-US" altLang="ko-KR" dirty="0">
                <a:solidFill>
                  <a:srgbClr val="0070C0"/>
                </a:solidFill>
              </a:rPr>
              <a:t>some key data structures </a:t>
            </a:r>
            <a:r>
              <a:rPr lang="en-US" altLang="ko-KR" dirty="0"/>
              <a:t>that track various relevant pieces of information.</a:t>
            </a:r>
          </a:p>
          <a:p>
            <a:pPr lvl="1"/>
            <a:r>
              <a:rPr lang="en-US" altLang="ko-KR" b="1" dirty="0"/>
              <a:t>Process list</a:t>
            </a:r>
          </a:p>
          <a:p>
            <a:pPr lvl="2"/>
            <a:r>
              <a:rPr lang="en-US" altLang="ko-KR" dirty="0"/>
              <a:t>Ready processes</a:t>
            </a:r>
          </a:p>
          <a:p>
            <a:pPr lvl="2"/>
            <a:r>
              <a:rPr lang="en-US" altLang="ko-KR" dirty="0"/>
              <a:t>Blocked processes</a:t>
            </a:r>
          </a:p>
          <a:p>
            <a:pPr lvl="2"/>
            <a:r>
              <a:rPr lang="en-US" altLang="ko-KR" dirty="0"/>
              <a:t>Current running process</a:t>
            </a:r>
          </a:p>
          <a:p>
            <a:pPr lvl="1"/>
            <a:r>
              <a:rPr lang="en-US" altLang="ko-KR" b="1" dirty="0"/>
              <a:t>Register context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PCB</a:t>
            </a:r>
            <a:r>
              <a:rPr lang="tr-TR" altLang="ko-KR" dirty="0"/>
              <a:t> </a:t>
            </a:r>
            <a:r>
              <a:rPr lang="en-US" altLang="ko-KR" dirty="0"/>
              <a:t>(Process Control Block)</a:t>
            </a:r>
          </a:p>
          <a:p>
            <a:pPr lvl="1"/>
            <a:r>
              <a:rPr lang="en-US" altLang="ko-KR" dirty="0"/>
              <a:t>A C-structure that contains information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about each process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980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r>
              <a:rPr lang="tr-TR" altLang="ko-KR" dirty="0"/>
              <a:t>:</a:t>
            </a:r>
            <a:r>
              <a:rPr lang="en-US" altLang="ko-KR" dirty="0"/>
              <a:t> The xv6 kernel Proc Structure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99556" y="2171709"/>
            <a:ext cx="7992888" cy="40318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registers xv6 will save and restore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to stop and subsequently restart a process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eip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Index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base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counter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data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Source index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Destination index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base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different states a process can be in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UNUSED, EMBRYO, SLEEPING,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RUNNABLE, RUNNING, ZOMBIE };</a:t>
            </a:r>
          </a:p>
        </p:txBody>
      </p:sp>
    </p:spTree>
    <p:extLst>
      <p:ext uri="{BB962C8B-B14F-4D97-AF65-F5344CB8AC3E}">
        <p14:creationId xmlns:p14="http://schemas.microsoft.com/office/powerpoint/2010/main" val="380731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r>
              <a:rPr lang="tr-TR" altLang="ko-KR" dirty="0"/>
              <a:t>:</a:t>
            </a:r>
            <a:r>
              <a:rPr lang="en-US" altLang="ko-KR" dirty="0"/>
              <a:t> The xv6 kernel Proc Structure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18177" y="1836932"/>
            <a:ext cx="7992888" cy="4524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information xv6 tracks about each process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including its register context and state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Start of process memory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sz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Size of process memory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kstack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Bottom of kernel stack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		// for this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state;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state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ID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*parent;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sleeping on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killed;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have been killed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file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[NOFILE];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Open files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inode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cwd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 directory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Switch here to run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trapframe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Trap frame for the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				// current interrupt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94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F9C4A8-6D41-570B-C1D9-F1B68044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Review</a:t>
            </a:r>
            <a:r>
              <a:rPr lang="tr-TR" dirty="0"/>
              <a:t> of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 Interlude: Process API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51571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fork()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new process</a:t>
            </a:r>
          </a:p>
          <a:p>
            <a:pPr lvl="1"/>
            <a:r>
              <a:rPr lang="en-US" altLang="ko-KR" dirty="0"/>
              <a:t>The newly-created process has its own copy of the </a:t>
            </a:r>
            <a:r>
              <a:rPr lang="en-US" altLang="ko-KR" b="1" dirty="0"/>
              <a:t>address space</a:t>
            </a:r>
            <a:r>
              <a:rPr lang="en-US" altLang="ko-KR" dirty="0"/>
              <a:t>, </a:t>
            </a:r>
            <a:r>
              <a:rPr lang="en-US" altLang="ko-KR" b="1" dirty="0"/>
              <a:t>registers</a:t>
            </a:r>
            <a:r>
              <a:rPr lang="en-US" altLang="ko-KR" dirty="0"/>
              <a:t>, and </a:t>
            </a:r>
            <a:r>
              <a:rPr lang="en-US" altLang="ko-KR" b="1" dirty="0"/>
              <a:t>PC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83125" y="2901613"/>
            <a:ext cx="7992888" cy="39087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0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3125" y="264502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p1.c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701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Calling fork() example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2649140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29147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(pid:29147)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1936" y="2311394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 (Not deterministic)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7176" y="4144694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(pid:29147)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29147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8280" y="3806139"/>
            <a:ext cx="1503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464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wait()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1540"/>
            <a:ext cx="10515600" cy="4351338"/>
          </a:xfrm>
        </p:spPr>
        <p:txBody>
          <a:bodyPr/>
          <a:lstStyle/>
          <a:p>
            <a:r>
              <a:rPr lang="en-US" altLang="ko-KR" dirty="0"/>
              <a:t>This system call won’t return until the child has run and exited.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23592" y="2324380"/>
            <a:ext cx="7992888" cy="44012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exit(1);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7638" y="198582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p2.c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106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wait() System Call (Cont.)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35560" y="3030878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(pid:29266)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(pid:29267)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29267 (wc:29267) (pid:29266)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1936" y="2693132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 (Deterministic)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101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exec()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a program that is different from the calling program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2617179"/>
            <a:ext cx="7992888" cy="41857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string.h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char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program: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 (word count)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("p3.c");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argument: file to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NULL;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marks end of array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552" y="227862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p3.c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598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exec() System Call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13615" y="2018707"/>
            <a:ext cx="7992888" cy="2246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runs word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("this shouldn’t print out");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wait(NULL);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1607" y="168015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p3.c (Cont.)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3615" y="5112729"/>
            <a:ext cx="799288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(pid:29383)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(pid:29384)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29 107 1030 p3.c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29384 (wc:29384) (pid:29383)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9991" y="4702395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836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E9A56D-AC17-2B07-18B0-CCB58592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</a:t>
            </a:r>
            <a:r>
              <a:rPr lang="en-US" dirty="0"/>
              <a:t>fork()/exec() combination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444F0C-25B8-B64A-1764-4FDFB084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we build such an odd interface to what should be the simple act of creating a new process?</a:t>
            </a:r>
          </a:p>
        </p:txBody>
      </p:sp>
    </p:spTree>
    <p:extLst>
      <p:ext uri="{BB962C8B-B14F-4D97-AF65-F5344CB8AC3E}">
        <p14:creationId xmlns:p14="http://schemas.microsoft.com/office/powerpoint/2010/main" val="752475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of the above with redirection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2148434"/>
            <a:ext cx="8136904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string.h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fcntl.h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char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child: redirect standard output to a file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close(STDOUT_FILENO);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open("./p4.output", O_CREAT|O_WRONLY|O_TRUNC, S_IRWXU);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182410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p4.c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290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of the above with redirection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2184148"/>
            <a:ext cx="8136904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// now exec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program: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 (word count)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("p4.c");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argument: file to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NULL;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marks end of array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runs word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wait(NULL);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552" y="182410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p4.c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3160" y="5424509"/>
            <a:ext cx="7992888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cat p4.output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32 109 846 p4.c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9536" y="5069340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25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469500-20B9-20FE-E6BF-68D9D6B0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History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C1F451-97E7-8F43-DD65-C8A9B87C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Early</a:t>
            </a:r>
            <a:r>
              <a:rPr lang="tr-TR" dirty="0"/>
              <a:t> Operating </a:t>
            </a:r>
            <a:r>
              <a:rPr lang="tr-TR" dirty="0" err="1"/>
              <a:t>Systems</a:t>
            </a:r>
            <a:r>
              <a:rPr lang="tr-TR" dirty="0"/>
              <a:t>: </a:t>
            </a:r>
            <a:r>
              <a:rPr lang="tr-TR" dirty="0" err="1"/>
              <a:t>Just</a:t>
            </a:r>
            <a:r>
              <a:rPr lang="tr-TR" dirty="0"/>
              <a:t> Libraries</a:t>
            </a:r>
          </a:p>
          <a:p>
            <a:pPr lvl="1"/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Processing</a:t>
            </a:r>
            <a:endParaRPr lang="tr-TR" dirty="0"/>
          </a:p>
          <a:p>
            <a:r>
              <a:rPr lang="tr-TR" dirty="0"/>
              <a:t> Beyond Libraries: </a:t>
            </a:r>
            <a:r>
              <a:rPr lang="tr-TR" dirty="0" err="1"/>
              <a:t>Protection</a:t>
            </a:r>
            <a:endParaRPr lang="tr-TR" dirty="0"/>
          </a:p>
          <a:p>
            <a:pPr lvl="1"/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calls</a:t>
            </a:r>
            <a:r>
              <a:rPr lang="tr-TR" dirty="0"/>
              <a:t> (</a:t>
            </a:r>
            <a:r>
              <a:rPr lang="tr-TR" dirty="0">
                <a:solidFill>
                  <a:srgbClr val="FF0000"/>
                </a:solidFill>
              </a:rPr>
              <a:t>trap</a:t>
            </a:r>
            <a:r>
              <a:rPr lang="tr-TR" dirty="0"/>
              <a:t> and </a:t>
            </a:r>
            <a:r>
              <a:rPr lang="tr-TR" dirty="0" err="1">
                <a:solidFill>
                  <a:srgbClr val="FF0000"/>
                </a:solidFill>
              </a:rPr>
              <a:t>return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tr-TR" dirty="0" err="1">
                <a:solidFill>
                  <a:srgbClr val="FF0000"/>
                </a:solidFill>
              </a:rPr>
              <a:t>from</a:t>
            </a:r>
            <a:r>
              <a:rPr lang="tr-TR" dirty="0">
                <a:solidFill>
                  <a:srgbClr val="FF0000"/>
                </a:solidFill>
              </a:rPr>
              <a:t>-trap</a:t>
            </a:r>
            <a:r>
              <a:rPr lang="tr-TR" dirty="0"/>
              <a:t> </a:t>
            </a:r>
            <a:r>
              <a:rPr lang="tr-TR" dirty="0" err="1"/>
              <a:t>instructions</a:t>
            </a:r>
            <a:r>
              <a:rPr lang="tr-TR" dirty="0"/>
              <a:t>)</a:t>
            </a:r>
          </a:p>
          <a:p>
            <a:r>
              <a:rPr lang="tr-TR" dirty="0"/>
              <a:t>The </a:t>
            </a:r>
            <a:r>
              <a:rPr lang="tr-TR" dirty="0" err="1"/>
              <a:t>Era</a:t>
            </a:r>
            <a:r>
              <a:rPr lang="tr-TR" dirty="0"/>
              <a:t> of </a:t>
            </a:r>
            <a:r>
              <a:rPr lang="tr-TR" dirty="0" err="1"/>
              <a:t>Multiprogramming</a:t>
            </a:r>
            <a:endParaRPr lang="tr-TR" dirty="0"/>
          </a:p>
          <a:p>
            <a:pPr lvl="1"/>
            <a:r>
              <a:rPr lang="tr-TR" dirty="0"/>
              <a:t>Memory </a:t>
            </a:r>
            <a:r>
              <a:rPr lang="tr-TR" dirty="0" err="1"/>
              <a:t>protection</a:t>
            </a:r>
            <a:endParaRPr lang="tr-TR" dirty="0"/>
          </a:p>
          <a:p>
            <a:pPr lvl="1"/>
            <a:r>
              <a:rPr lang="tr-TR" dirty="0" err="1"/>
              <a:t>Concurrency</a:t>
            </a:r>
            <a:r>
              <a:rPr lang="tr-TR" dirty="0"/>
              <a:t> </a:t>
            </a:r>
            <a:r>
              <a:rPr lang="tr-TR" dirty="0" err="1"/>
              <a:t>issues</a:t>
            </a:r>
            <a:endParaRPr lang="tr-TR" dirty="0"/>
          </a:p>
          <a:p>
            <a:r>
              <a:rPr lang="tr-TR" dirty="0"/>
              <a:t>The Modern </a:t>
            </a:r>
            <a:r>
              <a:rPr lang="tr-TR" dirty="0" err="1"/>
              <a:t>Era</a:t>
            </a:r>
            <a:endParaRPr lang="tr-TR" dirty="0"/>
          </a:p>
          <a:p>
            <a:pPr marL="457200" lvl="1" indent="0">
              <a:buNone/>
            </a:pPr>
            <a:r>
              <a:rPr lang="tr-TR" dirty="0" err="1"/>
              <a:t>mainframe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err="1">
                <a:sym typeface="Wingdings" panose="05000000000000000000" pitchFamily="2" charset="2"/>
              </a:rPr>
              <a:t>minicomputer</a:t>
            </a:r>
            <a:r>
              <a:rPr lang="tr-TR" dirty="0">
                <a:sym typeface="Wingdings" panose="05000000000000000000" pitchFamily="2" charset="2"/>
              </a:rPr>
              <a:t>  PC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46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0048BFA-8985-8A7B-AD6C-11974042F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85" y="914399"/>
            <a:ext cx="938274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64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6. Mechanism: Limited Direct Execution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768100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9725" y="2974975"/>
            <a:ext cx="10515600" cy="1325563"/>
          </a:xfrm>
        </p:spPr>
        <p:txBody>
          <a:bodyPr/>
          <a:lstStyle/>
          <a:p>
            <a:r>
              <a:rPr lang="tr-TR" altLang="ko-KR" dirty="0"/>
              <a:t>«</a:t>
            </a:r>
            <a:r>
              <a:rPr lang="tr-TR" altLang="ko-KR" dirty="0">
                <a:solidFill>
                  <a:srgbClr val="FF0000"/>
                </a:solidFill>
              </a:rPr>
              <a:t>Limited Direct </a:t>
            </a:r>
            <a:r>
              <a:rPr lang="tr-TR" altLang="ko-KR" dirty="0" err="1">
                <a:solidFill>
                  <a:srgbClr val="FF0000"/>
                </a:solidFill>
              </a:rPr>
              <a:t>Execution</a:t>
            </a:r>
            <a:r>
              <a:rPr lang="tr-TR" altLang="ko-KR" dirty="0"/>
              <a:t>» </a:t>
            </a:r>
            <a:r>
              <a:rPr lang="tr-TR" altLang="ko-KR" dirty="0" err="1"/>
              <a:t>What</a:t>
            </a:r>
            <a:r>
              <a:rPr lang="tr-TR" altLang="ko-KR" dirty="0"/>
              <a:t> is it?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396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efficiently virtualize the CPU with control?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needs to share the physical CPU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sharing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Issue</a:t>
            </a:r>
          </a:p>
          <a:p>
            <a:pPr lvl="1"/>
            <a:r>
              <a:rPr lang="en-US" altLang="ko-KR" b="1" dirty="0"/>
              <a:t>Performance</a:t>
            </a:r>
            <a:r>
              <a:rPr lang="en-US" altLang="ko-KR" dirty="0"/>
              <a:t>: How can we implement virtualization without adding excessive overhead to the system?</a:t>
            </a:r>
          </a:p>
          <a:p>
            <a:pPr lvl="1"/>
            <a:r>
              <a:rPr lang="en-US" altLang="ko-KR" b="1" dirty="0"/>
              <a:t>Control</a:t>
            </a:r>
            <a:r>
              <a:rPr lang="en-US" altLang="ko-KR" dirty="0"/>
              <a:t>: How can we run processes efficiently while retaining control over the CPU?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118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738313" y="1350591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Just run the program directly on the CPU.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Execution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076146"/>
              </p:ext>
            </p:extLst>
          </p:nvPr>
        </p:nvGraphicFramePr>
        <p:xfrm>
          <a:off x="2207568" y="1990185"/>
          <a:ext cx="7850708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5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Program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1. Create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entry for process list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2. Allocate memory for program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3. Load program into memory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4. Set up stack with 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argc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argv</a:t>
                      </a:r>
                      <a:endParaRPr lang="en-US" altLang="ko-KR" baseline="0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5. Clear registers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6. Execute call </a:t>
                      </a:r>
                      <a:r>
                        <a:rPr lang="en-US" altLang="ko-KR" baseline="0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9. Free memory of process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10. Remove from process list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7. Run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8. Execute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return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from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  <a:endParaRPr lang="ko-KR" altLang="en-US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279576" y="5555705"/>
            <a:ext cx="7848872" cy="1008112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Without </a:t>
            </a:r>
            <a:r>
              <a:rPr lang="en-US" altLang="ko-KR" b="1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limits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on running programs,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OS wouldn’t be in control of anything and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thus would be “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just a library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0380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1: Restricted</a:t>
            </a:r>
            <a:r>
              <a:rPr lang="tr-TR" altLang="ko-KR" dirty="0"/>
              <a:t> </a:t>
            </a:r>
            <a:r>
              <a:rPr lang="en-US" altLang="ko-KR" dirty="0"/>
              <a:t>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if a process wishes to perform some kind of restricted operation such as</a:t>
            </a:r>
          </a:p>
          <a:p>
            <a:pPr lvl="1"/>
            <a:r>
              <a:rPr lang="en-US" altLang="ko-KR" dirty="0"/>
              <a:t>Issuing an I/O request to a disk</a:t>
            </a:r>
          </a:p>
          <a:p>
            <a:pPr lvl="1"/>
            <a:r>
              <a:rPr lang="en-US" altLang="ko-KR" dirty="0"/>
              <a:t>Gaining access to more system resources such as CPU or memory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Solution</a:t>
            </a:r>
            <a:r>
              <a:rPr lang="en-US" altLang="ko-KR" dirty="0"/>
              <a:t>: Using protected control transfer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User mode</a:t>
            </a:r>
            <a:r>
              <a:rPr lang="en-US" altLang="ko-KR" dirty="0"/>
              <a:t>: Applications do not have full access to hardware resources.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Kernel mode</a:t>
            </a:r>
            <a:r>
              <a:rPr lang="en-US" altLang="ko-KR" dirty="0"/>
              <a:t>: The OS has access to the full resources of the machine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568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Allow the kernel to </a:t>
            </a:r>
            <a:r>
              <a:rPr lang="en-US" altLang="ko-KR" dirty="0">
                <a:solidFill>
                  <a:srgbClr val="FF0000"/>
                </a:solidFill>
              </a:rPr>
              <a:t>carefully expose </a:t>
            </a:r>
            <a:r>
              <a:rPr lang="en-US" altLang="ko-KR" dirty="0"/>
              <a:t>certain </a:t>
            </a:r>
            <a:r>
              <a:rPr lang="en-US" altLang="ko-KR" u="sng" dirty="0"/>
              <a:t>key pieces of functionality </a:t>
            </a:r>
            <a:r>
              <a:rPr lang="en-US" altLang="ko-KR" dirty="0"/>
              <a:t>to user program, such as</a:t>
            </a:r>
          </a:p>
          <a:p>
            <a:pPr lvl="1"/>
            <a:r>
              <a:rPr lang="en-US" altLang="ko-KR" dirty="0"/>
              <a:t>Accessing the file system</a:t>
            </a:r>
          </a:p>
          <a:p>
            <a:pPr lvl="1"/>
            <a:r>
              <a:rPr lang="en-US" altLang="ko-KR" dirty="0"/>
              <a:t>Creating and destroying processes</a:t>
            </a:r>
          </a:p>
          <a:p>
            <a:pPr lvl="1"/>
            <a:r>
              <a:rPr lang="en-US" altLang="ko-KR" dirty="0"/>
              <a:t>Communicating with other processes</a:t>
            </a:r>
          </a:p>
          <a:p>
            <a:pPr lvl="1"/>
            <a:r>
              <a:rPr lang="en-US" altLang="ko-KR" dirty="0"/>
              <a:t>Allocating more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737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Jump into the kernel</a:t>
            </a:r>
          </a:p>
          <a:p>
            <a:pPr lvl="1"/>
            <a:r>
              <a:rPr lang="en-US" altLang="ko-KR" dirty="0"/>
              <a:t>Raise the privilege level to kernel mode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Return-from-trap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Return into the calling user program</a:t>
            </a:r>
          </a:p>
          <a:p>
            <a:pPr lvl="1"/>
            <a:r>
              <a:rPr lang="en-US" altLang="ko-KR" dirty="0"/>
              <a:t>Reduce the privilege level back to user mode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520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Limited Direction Execution Protocol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7568" y="165815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1904" y="167500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2207568" y="2181376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7568" y="2274393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1904" y="2447923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 address of …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handler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7568" y="3403191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31904" y="340319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207568" y="3926411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12224" y="3403191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84232" y="5761453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main()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system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into OS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31904" y="5166804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07568" y="3944410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Create entry for process list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Allocate memory for program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Load program into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Setup user stack with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argv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Fill kernel stack with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/PC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 -trap</a:t>
            </a:r>
          </a:p>
        </p:txBody>
      </p:sp>
    </p:spTree>
    <p:extLst>
      <p:ext uri="{BB962C8B-B14F-4D97-AF65-F5344CB8AC3E}">
        <p14:creationId xmlns:p14="http://schemas.microsoft.com/office/powerpoint/2010/main" val="3155315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Limited Direction Execution Protocol (Cont.)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9576" y="5777223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Free memory of process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Remove from process list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2" y="5129731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 from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 (via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exit()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1904" y="4428235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PC after trap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9576" y="3852171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Handle trap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Do work of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1904" y="3204099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trap handler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7568" y="2051971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31904" y="205197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207568" y="2575191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12224" y="2051971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9648" y="2752307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91056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08DA15-B11E-EC4B-D970-194E600A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The </a:t>
            </a:r>
            <a:r>
              <a:rPr lang="tr-TR" dirty="0" err="1"/>
              <a:t>Importance</a:t>
            </a:r>
            <a:r>
              <a:rPr lang="tr-TR" dirty="0"/>
              <a:t> of UNIX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E36BCC-7DDE-2FED-B4CA-C51D1FAC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467" cy="4351338"/>
          </a:xfrm>
        </p:spPr>
        <p:txBody>
          <a:bodyPr/>
          <a:lstStyle/>
          <a:p>
            <a:r>
              <a:rPr lang="tr-TR" dirty="0" err="1"/>
              <a:t>Influenced</a:t>
            </a:r>
            <a:r>
              <a:rPr lang="tr-TR" dirty="0"/>
              <a:t> by </a:t>
            </a:r>
            <a:r>
              <a:rPr lang="tr-TR" dirty="0" err="1"/>
              <a:t>earlier</a:t>
            </a:r>
            <a:r>
              <a:rPr lang="tr-TR" dirty="0"/>
              <a:t> </a:t>
            </a:r>
            <a:r>
              <a:rPr lang="tr-TR" dirty="0" err="1"/>
              <a:t>Multics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MIT</a:t>
            </a:r>
          </a:p>
          <a:p>
            <a:r>
              <a:rPr lang="tr-TR" dirty="0"/>
              <a:t>P</a:t>
            </a:r>
            <a:r>
              <a:rPr lang="en-US" dirty="0" err="1"/>
              <a:t>roviding</a:t>
            </a:r>
            <a:r>
              <a:rPr lang="en-US" dirty="0"/>
              <a:t> a compiler for the new C programming language</a:t>
            </a:r>
            <a:endParaRPr lang="tr-TR" dirty="0"/>
          </a:p>
          <a:p>
            <a:r>
              <a:rPr lang="tr-TR" dirty="0"/>
              <a:t>T</a:t>
            </a:r>
            <a:r>
              <a:rPr lang="en-US" dirty="0"/>
              <a:t>he spread of UNIX was slowed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lawyers</a:t>
            </a:r>
            <a:r>
              <a:rPr lang="tr-TR" dirty="0"/>
              <a:t> </a:t>
            </a:r>
            <a:r>
              <a:rPr lang="tr-TR" dirty="0" err="1"/>
              <a:t>getting</a:t>
            </a:r>
            <a:r>
              <a:rPr lang="tr-TR" dirty="0"/>
              <a:t> </a:t>
            </a:r>
            <a:r>
              <a:rPr lang="tr-TR" dirty="0" err="1"/>
              <a:t>involved</a:t>
            </a:r>
            <a:endParaRPr lang="tr-TR" dirty="0"/>
          </a:p>
          <a:p>
            <a:pPr algn="l"/>
            <a:r>
              <a:rPr lang="en-US" dirty="0"/>
              <a:t>Windows</a:t>
            </a:r>
            <a:r>
              <a:rPr lang="tr-TR" dirty="0"/>
              <a:t> </a:t>
            </a:r>
            <a:r>
              <a:rPr lang="en-US" dirty="0"/>
              <a:t>was introduced and</a:t>
            </a:r>
            <a:r>
              <a:rPr lang="tr-TR" dirty="0"/>
              <a:t> </a:t>
            </a:r>
            <a:r>
              <a:rPr lang="en-US" dirty="0"/>
              <a:t>took over much of the PC market</a:t>
            </a:r>
            <a:r>
              <a:rPr lang="tr-TR" dirty="0"/>
              <a:t> (</a:t>
            </a:r>
            <a:r>
              <a:rPr lang="tr-TR" dirty="0">
                <a:solidFill>
                  <a:srgbClr val="FF0000"/>
                </a:solidFill>
              </a:rPr>
              <a:t>a </a:t>
            </a:r>
            <a:r>
              <a:rPr lang="tr-TR" dirty="0" err="1">
                <a:solidFill>
                  <a:srgbClr val="FF0000"/>
                </a:solidFill>
              </a:rPr>
              <a:t>great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leap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backwards</a:t>
            </a:r>
            <a:r>
              <a:rPr lang="tr-TR" dirty="0"/>
              <a:t>)</a:t>
            </a:r>
          </a:p>
          <a:p>
            <a:pPr algn="l"/>
            <a:r>
              <a:rPr lang="tr-TR" dirty="0" err="1"/>
              <a:t>Then</a:t>
            </a:r>
            <a:r>
              <a:rPr lang="tr-TR" dirty="0"/>
              <a:t>, </a:t>
            </a:r>
            <a:r>
              <a:rPr lang="tr-TR" dirty="0" err="1"/>
              <a:t>came</a:t>
            </a:r>
            <a:r>
              <a:rPr lang="tr-TR" dirty="0"/>
              <a:t> Linux</a:t>
            </a:r>
          </a:p>
          <a:p>
            <a:pPr algn="l"/>
            <a:r>
              <a:rPr lang="en-US" dirty="0"/>
              <a:t>Mac OS X/macOS has UNIX at its core</a:t>
            </a:r>
            <a:endParaRPr lang="tr-TR" dirty="0"/>
          </a:p>
          <a:p>
            <a:pPr algn="l"/>
            <a:r>
              <a:rPr lang="en-US" dirty="0"/>
              <a:t>Windows has similarly</a:t>
            </a:r>
            <a:r>
              <a:rPr lang="tr-TR" dirty="0"/>
              <a:t> </a:t>
            </a:r>
            <a:r>
              <a:rPr lang="en-US" dirty="0"/>
              <a:t>adopted many of the great ideas</a:t>
            </a:r>
          </a:p>
        </p:txBody>
      </p:sp>
    </p:spTree>
    <p:extLst>
      <p:ext uri="{BB962C8B-B14F-4D97-AF65-F5344CB8AC3E}">
        <p14:creationId xmlns:p14="http://schemas.microsoft.com/office/powerpoint/2010/main" val="80193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2: Switching Between Processes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can the OS </a:t>
            </a:r>
            <a:r>
              <a:rPr lang="en-US" altLang="ko-KR" dirty="0">
                <a:solidFill>
                  <a:srgbClr val="FF0000"/>
                </a:solidFill>
              </a:rPr>
              <a:t>regain control</a:t>
            </a:r>
            <a:r>
              <a:rPr lang="en-US" altLang="ko-KR" dirty="0"/>
              <a:t> of the CPU so that it can switch between </a:t>
            </a:r>
            <a:r>
              <a:rPr lang="en-US" altLang="ko-KR" i="1" dirty="0"/>
              <a:t>processes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 cooperative Approach: </a:t>
            </a:r>
            <a:r>
              <a:rPr lang="en-US" altLang="ko-KR" b="1" dirty="0"/>
              <a:t>Wait for system calls</a:t>
            </a:r>
          </a:p>
          <a:p>
            <a:pPr lvl="1"/>
            <a:r>
              <a:rPr lang="en-US" altLang="ko-KR" dirty="0"/>
              <a:t>A Non-Cooperative Approach: </a:t>
            </a:r>
            <a:r>
              <a:rPr lang="en-US" altLang="ko-KR" b="1" dirty="0"/>
              <a:t>The OS takes control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96525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tr-TR" altLang="ko-KR" dirty="0"/>
              <a:t>C</a:t>
            </a:r>
            <a:r>
              <a:rPr lang="en-US" altLang="ko-KR" dirty="0" err="1"/>
              <a:t>ooperative</a:t>
            </a:r>
            <a:r>
              <a:rPr lang="en-US" altLang="ko-KR" dirty="0"/>
              <a:t> Approach: Wait for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Processes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periodically give up the CPU </a:t>
            </a:r>
            <a:r>
              <a:rPr lang="en-US" altLang="ko-KR" dirty="0"/>
              <a:t>by making </a:t>
            </a:r>
            <a:r>
              <a:rPr lang="en-US" altLang="ko-KR" b="1" dirty="0"/>
              <a:t>system calls </a:t>
            </a:r>
            <a:r>
              <a:rPr lang="en-US" altLang="ko-KR" dirty="0"/>
              <a:t>such as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decides to run some other task.</a:t>
            </a:r>
          </a:p>
          <a:p>
            <a:pPr lvl="1"/>
            <a:r>
              <a:rPr lang="en-US" altLang="ko-KR" dirty="0"/>
              <a:t>Application also transfer control to the OS when they do something illegal.</a:t>
            </a:r>
          </a:p>
          <a:p>
            <a:pPr lvl="2"/>
            <a:r>
              <a:rPr lang="en-US" altLang="ko-KR" dirty="0"/>
              <a:t>Divide by zero</a:t>
            </a:r>
          </a:p>
          <a:p>
            <a:pPr lvl="2"/>
            <a:r>
              <a:rPr lang="en-US" altLang="ko-KR" dirty="0"/>
              <a:t>Try to access memory that it shouldn’t be able to access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</a:t>
            </a:r>
            <a:r>
              <a:rPr lang="tr-TR" altLang="ko-KR" dirty="0" err="1"/>
              <a:t>xample</a:t>
            </a:r>
            <a:r>
              <a:rPr lang="tr-TR" altLang="ko-KR" dirty="0"/>
              <a:t>:</a:t>
            </a:r>
            <a:r>
              <a:rPr lang="en-US" altLang="ko-KR" dirty="0"/>
              <a:t> Early versions of the Macintosh OS, The old Xerox Alto system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88598" y="5231780"/>
            <a:ext cx="6192688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gets stuck in an infinite loop. 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Reboot the machine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716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4400" cy="1325563"/>
          </a:xfrm>
        </p:spPr>
        <p:txBody>
          <a:bodyPr/>
          <a:lstStyle/>
          <a:p>
            <a:r>
              <a:rPr lang="en-US" altLang="ko-KR" dirty="0"/>
              <a:t>A Non-Cooperative Approach: OS Takes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timer interrupt</a:t>
            </a:r>
          </a:p>
          <a:p>
            <a:pPr lvl="1"/>
            <a:r>
              <a:rPr lang="en-US" altLang="ko-KR" dirty="0"/>
              <a:t>During the boot sequence, the OS start the </a:t>
            </a:r>
            <a:r>
              <a:rPr lang="en-US" altLang="ko-KR" u="sng" dirty="0"/>
              <a:t>timer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timer </a:t>
            </a:r>
            <a:r>
              <a:rPr lang="en-US" altLang="ko-KR" u="sng" dirty="0"/>
              <a:t>raise an interrupt</a:t>
            </a:r>
            <a:r>
              <a:rPr lang="en-US" altLang="ko-KR" dirty="0"/>
              <a:t> every so many milliseconds.</a:t>
            </a:r>
          </a:p>
          <a:p>
            <a:pPr lvl="1"/>
            <a:r>
              <a:rPr lang="en-US" altLang="ko-KR" dirty="0"/>
              <a:t>When the interrupt is raised :</a:t>
            </a:r>
          </a:p>
          <a:p>
            <a:pPr lvl="2"/>
            <a:r>
              <a:rPr lang="en-US" altLang="ko-KR" dirty="0"/>
              <a:t>The currently running process is halted.</a:t>
            </a:r>
          </a:p>
          <a:p>
            <a:pPr lvl="2"/>
            <a:r>
              <a:rPr lang="en-US" altLang="ko-KR" dirty="0"/>
              <a:t>Save enough of the state of the program</a:t>
            </a:r>
          </a:p>
          <a:p>
            <a:pPr lvl="2"/>
            <a:r>
              <a:rPr lang="en-US" altLang="ko-KR" dirty="0"/>
              <a:t>A pre-configured interrupt handler in the OS runs.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71664" y="5122995"/>
            <a:ext cx="6192688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timer interrupt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gives OS the ability to 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 again on a CPU.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5312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Saving and Restoring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Scheduler</a:t>
            </a:r>
            <a:r>
              <a:rPr lang="en-US" altLang="ko-KR" dirty="0"/>
              <a:t> makes a decision:</a:t>
            </a:r>
          </a:p>
          <a:p>
            <a:pPr lvl="1"/>
            <a:r>
              <a:rPr lang="en-US" altLang="ko-KR" dirty="0"/>
              <a:t>Whether to continue running the </a:t>
            </a:r>
            <a:r>
              <a:rPr lang="en-US" altLang="ko-KR" b="1" dirty="0"/>
              <a:t>current process</a:t>
            </a:r>
            <a:r>
              <a:rPr lang="en-US" altLang="ko-KR" dirty="0"/>
              <a:t>, or switch to a </a:t>
            </a:r>
            <a:r>
              <a:rPr lang="en-US" altLang="ko-KR" b="1" dirty="0"/>
              <a:t>different one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the decision is made to switch, the OS executes </a:t>
            </a:r>
            <a:r>
              <a:rPr lang="en-US" altLang="ko-KR" u="sng" dirty="0"/>
              <a:t>context switch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900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low-level piece of assembly code</a:t>
            </a:r>
          </a:p>
          <a:p>
            <a:pPr lvl="1"/>
            <a:r>
              <a:rPr lang="en-US" altLang="ko-KR" b="1" dirty="0"/>
              <a:t>Save a few register values </a:t>
            </a:r>
            <a:r>
              <a:rPr lang="en-US" altLang="ko-KR" dirty="0"/>
              <a:t>for the current process onto its kernel stack</a:t>
            </a:r>
          </a:p>
          <a:p>
            <a:pPr lvl="2"/>
            <a:r>
              <a:rPr lang="en-US" altLang="ko-KR" dirty="0"/>
              <a:t>General purpose registers</a:t>
            </a:r>
          </a:p>
          <a:p>
            <a:pPr lvl="2"/>
            <a:r>
              <a:rPr lang="en-US" altLang="ko-KR" dirty="0"/>
              <a:t>PC</a:t>
            </a:r>
          </a:p>
          <a:p>
            <a:pPr lvl="2"/>
            <a:r>
              <a:rPr lang="en-US" altLang="ko-KR" dirty="0"/>
              <a:t>kernel stack pointer</a:t>
            </a:r>
          </a:p>
          <a:p>
            <a:pPr lvl="1"/>
            <a:r>
              <a:rPr lang="en-US" altLang="ko-KR" b="1" dirty="0"/>
              <a:t>Restore a few </a:t>
            </a:r>
            <a:r>
              <a:rPr lang="en-US" altLang="ko-KR" dirty="0"/>
              <a:t>for the soon-to-be-executing process from its kernel stack</a:t>
            </a:r>
          </a:p>
          <a:p>
            <a:pPr lvl="1"/>
            <a:r>
              <a:rPr lang="en-US" altLang="ko-KR" b="1" dirty="0"/>
              <a:t>Switch to the kernel stack </a:t>
            </a:r>
            <a:r>
              <a:rPr lang="en-US" altLang="ko-KR" dirty="0"/>
              <a:t>for the soon-to-be-executing process </a:t>
            </a:r>
          </a:p>
        </p:txBody>
      </p:sp>
    </p:spTree>
    <p:extLst>
      <p:ext uri="{BB962C8B-B14F-4D97-AF65-F5344CB8AC3E}">
        <p14:creationId xmlns:p14="http://schemas.microsoft.com/office/powerpoint/2010/main" val="7665255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7232" y="6773"/>
            <a:ext cx="10515600" cy="1325563"/>
          </a:xfrm>
        </p:spPr>
        <p:txBody>
          <a:bodyPr/>
          <a:lstStyle/>
          <a:p>
            <a:r>
              <a:rPr lang="en-US" altLang="ko-KR" dirty="0"/>
              <a:t>Limited Direction Execution Protocol </a:t>
            </a:r>
            <a:br>
              <a:rPr lang="tr-TR" altLang="ko-KR" dirty="0"/>
            </a:br>
            <a:r>
              <a:rPr lang="en-US" altLang="ko-KR" dirty="0"/>
              <a:t>(Timer interrupt)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9834" y="150575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64170" y="159460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139834" y="2028972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39834" y="2121989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170" y="2314683"/>
            <a:ext cx="2312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 address of …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handler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handler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9834" y="42048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64170" y="431116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139834" y="4728114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44490" y="420489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9834" y="2986085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interrupt timer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64170" y="3232203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timer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interrupt CPU in X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64170" y="5319856"/>
            <a:ext cx="2312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interrupt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 to k-stack(A)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trap handler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36106" y="4743791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76898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188" y="0"/>
            <a:ext cx="10515600" cy="1325563"/>
          </a:xfrm>
        </p:spPr>
        <p:txBody>
          <a:bodyPr/>
          <a:lstStyle/>
          <a:p>
            <a:r>
              <a:rPr lang="en-US" altLang="ko-KR" dirty="0"/>
              <a:t>Limited Direction Execution Protocol </a:t>
            </a:r>
            <a:br>
              <a:rPr lang="tr-TR" altLang="ko-KR" dirty="0"/>
            </a:br>
            <a:r>
              <a:rPr lang="en-US" altLang="ko-KR" dirty="0"/>
              <a:t>(Timer interrupt)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0434" y="164959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4770" y="175586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860434" y="2172816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5090" y="164959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2514" y="2277924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24058" y="2638545"/>
            <a:ext cx="3464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Handle the trap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switch() routine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 to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proc-struct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 from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proc-struct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switch to k-stack(B)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 (into 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76386" y="3953852"/>
            <a:ext cx="3464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 from k-stack(B)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B’s PC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65090" y="4726776"/>
            <a:ext cx="202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72819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xv6 Context Switch Code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72627" y="1482334"/>
            <a:ext cx="7992888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void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**old,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*new);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Save current register context in old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and then load register context from new.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5 .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globl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Save old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put old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into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popl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save the old IP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and stack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and other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12(%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16(%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Load new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put new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into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restore other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16(%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12(%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stack is switched here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pushl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return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put in place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ret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finally return into new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ctxt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967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Worried About Concurrency?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happens if, during interrupt or trap handling, another interrupt occurs?</a:t>
            </a:r>
          </a:p>
          <a:p>
            <a:r>
              <a:rPr lang="en-US" altLang="ko-KR" dirty="0"/>
              <a:t>OS handles these situations:</a:t>
            </a:r>
          </a:p>
          <a:p>
            <a:pPr lvl="1"/>
            <a:r>
              <a:rPr lang="en-US" altLang="ko-KR" b="1" dirty="0"/>
              <a:t>Disable interrupts </a:t>
            </a:r>
            <a:r>
              <a:rPr lang="en-US" altLang="ko-KR" dirty="0"/>
              <a:t>during interrupt processing</a:t>
            </a:r>
          </a:p>
          <a:p>
            <a:pPr lvl="1"/>
            <a:r>
              <a:rPr lang="en-US" altLang="ko-KR" dirty="0"/>
              <a:t>Use a number of sophisticate </a:t>
            </a:r>
            <a:r>
              <a:rPr lang="en-US" altLang="ko-KR" b="1" dirty="0"/>
              <a:t>locking </a:t>
            </a:r>
            <a:r>
              <a:rPr lang="en-US" altLang="ko-KR" dirty="0"/>
              <a:t>schemes to protect concurrent access to internal data structures.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91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931A503-772F-C35C-5151-A54169C91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0"/>
            <a:ext cx="10499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88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01C5FB0-D58B-232B-7056-2EDBE655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52"/>
            <a:ext cx="12192000" cy="47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4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4. The Abstraction: The Process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32741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provide the illusion of many CPUs?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 virtualizing</a:t>
            </a:r>
          </a:p>
          <a:p>
            <a:pPr lvl="1"/>
            <a:r>
              <a:rPr lang="en-US" altLang="ko-KR" dirty="0"/>
              <a:t>The OS can promote the </a:t>
            </a:r>
            <a:r>
              <a:rPr lang="en-US" altLang="ko-KR" u="sng" dirty="0"/>
              <a:t>illusion</a:t>
            </a:r>
            <a:r>
              <a:rPr lang="en-US" altLang="ko-KR" dirty="0"/>
              <a:t> that many virtual CPUs exist.</a:t>
            </a:r>
          </a:p>
          <a:p>
            <a:pPr lvl="1"/>
            <a:r>
              <a:rPr lang="en-US" altLang="ko-KR" b="1" dirty="0"/>
              <a:t>Time sharing</a:t>
            </a:r>
            <a:r>
              <a:rPr lang="en-US" altLang="ko-KR" dirty="0"/>
              <a:t>: Running one process, then stopping it and running another</a:t>
            </a:r>
          </a:p>
          <a:p>
            <a:pPr lvl="2"/>
            <a:r>
              <a:rPr lang="en-US" altLang="ko-KR" dirty="0"/>
              <a:t>The potential cost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performance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787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Comprising of a process:</a:t>
            </a:r>
          </a:p>
          <a:p>
            <a:pPr lvl="1"/>
            <a:r>
              <a:rPr lang="en-US" altLang="ko-KR" dirty="0"/>
              <a:t>Memory (address space)</a:t>
            </a:r>
          </a:p>
          <a:p>
            <a:pPr lvl="2"/>
            <a:r>
              <a:rPr lang="en-US" altLang="ko-KR" dirty="0"/>
              <a:t>Instructions</a:t>
            </a:r>
          </a:p>
          <a:p>
            <a:pPr lvl="2"/>
            <a:r>
              <a:rPr lang="en-US" altLang="ko-KR" dirty="0"/>
              <a:t>Data section</a:t>
            </a:r>
          </a:p>
          <a:p>
            <a:pPr lvl="1"/>
            <a:r>
              <a:rPr lang="en-US" altLang="ko-KR" dirty="0"/>
              <a:t>Registers</a:t>
            </a:r>
          </a:p>
          <a:p>
            <a:pPr lvl="2"/>
            <a:r>
              <a:rPr lang="en-US" altLang="ko-KR" dirty="0"/>
              <a:t>Program counter</a:t>
            </a:r>
          </a:p>
          <a:p>
            <a:pPr lvl="2"/>
            <a:r>
              <a:rPr lang="en-US" altLang="ko-KR" dirty="0"/>
              <a:t>Stack pointer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20709" y="1825625"/>
            <a:ext cx="5881872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is a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running program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67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3454</Words>
  <Application>Microsoft Office PowerPoint</Application>
  <PresentationFormat>Geniş ekran</PresentationFormat>
  <Paragraphs>513</Paragraphs>
  <Slides>48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48</vt:i4>
      </vt:variant>
    </vt:vector>
  </HeadingPairs>
  <TitlesOfParts>
    <vt:vector size="55" baseType="lpstr">
      <vt:lpstr>맑은 고딕</vt:lpstr>
      <vt:lpstr>Arial</vt:lpstr>
      <vt:lpstr>Calibri</vt:lpstr>
      <vt:lpstr>Calibri Light</vt:lpstr>
      <vt:lpstr>Courier New</vt:lpstr>
      <vt:lpstr>Wingdings</vt:lpstr>
      <vt:lpstr>Office Teması</vt:lpstr>
      <vt:lpstr>Computer Operating Systems BLG 312E  Week -2 </vt:lpstr>
      <vt:lpstr>Review of Last Week</vt:lpstr>
      <vt:lpstr>Some History</vt:lpstr>
      <vt:lpstr>The Importance of UNIX</vt:lpstr>
      <vt:lpstr>PowerPoint Sunusu</vt:lpstr>
      <vt:lpstr>PowerPoint Sunusu</vt:lpstr>
      <vt:lpstr>PowerPoint Sunusu</vt:lpstr>
      <vt:lpstr>How to provide the illusion of many CPUs?</vt:lpstr>
      <vt:lpstr>A Process</vt:lpstr>
      <vt:lpstr>How do we translate «Process» into Turkish?</vt:lpstr>
      <vt:lpstr>Process API</vt:lpstr>
      <vt:lpstr>Process Creation</vt:lpstr>
      <vt:lpstr>Process Creation (Cont.)</vt:lpstr>
      <vt:lpstr>Loading: From Program To Process</vt:lpstr>
      <vt:lpstr>Process States</vt:lpstr>
      <vt:lpstr>Process State Transition</vt:lpstr>
      <vt:lpstr>Data structures</vt:lpstr>
      <vt:lpstr>Example: The xv6 kernel Proc Structure</vt:lpstr>
      <vt:lpstr>Example: The xv6 kernel Proc Structure (Cont.)</vt:lpstr>
      <vt:lpstr>PowerPoint Sunusu</vt:lpstr>
      <vt:lpstr>The fork() System Call</vt:lpstr>
      <vt:lpstr>Calling fork() example (Cont.)</vt:lpstr>
      <vt:lpstr>The wait() System Call</vt:lpstr>
      <vt:lpstr>The wait() System Call (Cont.)</vt:lpstr>
      <vt:lpstr>The exec() System Call</vt:lpstr>
      <vt:lpstr>The exec() System Call (Cont.)</vt:lpstr>
      <vt:lpstr>Why fork()/exec() combination?</vt:lpstr>
      <vt:lpstr>All of the above with redirection</vt:lpstr>
      <vt:lpstr>All of the above with redirection (Cont.)</vt:lpstr>
      <vt:lpstr>PowerPoint Sunusu</vt:lpstr>
      <vt:lpstr>PowerPoint Sunusu</vt:lpstr>
      <vt:lpstr>«Limited Direct Execution» What is it?</vt:lpstr>
      <vt:lpstr>How to efficiently virtualize the CPU with control?</vt:lpstr>
      <vt:lpstr>Direct Execution</vt:lpstr>
      <vt:lpstr>Problem 1: Restricted Operation</vt:lpstr>
      <vt:lpstr>System Call</vt:lpstr>
      <vt:lpstr>System Call (Cont.)</vt:lpstr>
      <vt:lpstr>Limited Direction Execution Protocol</vt:lpstr>
      <vt:lpstr>Limited Direction Execution Protocol (Cont.)</vt:lpstr>
      <vt:lpstr>Problem 2: Switching Between Processes</vt:lpstr>
      <vt:lpstr>A Cooperative Approach: Wait for system calls</vt:lpstr>
      <vt:lpstr>A Non-Cooperative Approach: OS Takes Control</vt:lpstr>
      <vt:lpstr>Saving and Restoring Context</vt:lpstr>
      <vt:lpstr>Context Switch</vt:lpstr>
      <vt:lpstr>Limited Direction Execution Protocol  (Timer interrupt)</vt:lpstr>
      <vt:lpstr>Limited Direction Execution Protocol  (Timer interrupt)</vt:lpstr>
      <vt:lpstr>The xv6 Context Switch Code</vt:lpstr>
      <vt:lpstr>Worried About Concurrency?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İşletim Sistemleri</dc:title>
  <dc:creator>Kemal Bıçakcı</dc:creator>
  <cp:lastModifiedBy>Kemal Bıçakcı</cp:lastModifiedBy>
  <cp:revision>22</cp:revision>
  <dcterms:created xsi:type="dcterms:W3CDTF">2023-01-31T10:17:45Z</dcterms:created>
  <dcterms:modified xsi:type="dcterms:W3CDTF">2023-02-28T11:21:33Z</dcterms:modified>
</cp:coreProperties>
</file>