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70" r:id="rId3"/>
    <p:sldId id="325" r:id="rId4"/>
    <p:sldId id="296" r:id="rId5"/>
    <p:sldId id="297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98" r:id="rId20"/>
    <p:sldId id="271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24" r:id="rId47"/>
    <p:sldId id="326" r:id="rId48"/>
    <p:sldId id="327" r:id="rId49"/>
    <p:sldId id="328" r:id="rId50"/>
    <p:sldId id="329" r:id="rId51"/>
    <p:sldId id="330" r:id="rId52"/>
    <p:sldId id="331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mal Bıçakcı" initials="KB" lastIdx="1" clrIdx="0">
    <p:extLst>
      <p:ext uri="{19B8F6BF-5375-455C-9EA6-DF929625EA0E}">
        <p15:presenceInfo xmlns:p15="http://schemas.microsoft.com/office/powerpoint/2012/main" userId="90a857f5f4ff15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2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E84D2-794C-4F4F-A24A-B231A1C51A27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F1FE2-5CC9-4A20-B8A7-8FEEFDDD5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8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122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8B3651-A848-9355-7950-F8002BD79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85FFB31-E2FE-AD0D-90A5-7E6835CD0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E7A7627-4CDA-4D41-ACD0-797CFCC7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46CFC61-D32B-6200-821A-7AAD8AE1E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26A4CF9-88CC-05EE-42D5-B45B5A0B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2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90C8E2-1A37-C330-09F2-33680FC5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FF8FE29-0F16-2031-B6A8-BBF8EA3BA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1B2E451-AE29-2F30-7EAB-CEC00FC4F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A052935-743D-3559-05A7-2A81B3791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C4ED3D9-CF77-4356-0A96-ED9A73BE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6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190E1ED-FA83-1009-A5B3-C833A4AB3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C2E5027-A589-C039-389E-E7ABBD02A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49614C-DECF-867C-E9C6-A9238B0A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F9DC4B-02B3-F072-7AD4-FA9F1EB5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0A8ADF3-99F2-2257-B8AE-CCF89C11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85751" y="4429125"/>
            <a:ext cx="11715749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12192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369859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66D751-CCD1-FF1C-84B6-F43736EB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AC6AE5-F786-9DA4-9E9F-D3C34AEFE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FED0BBB-D049-BB4C-B29D-3D34879D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FF9F3CB-6B5D-5C65-2087-E10BB729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8CFF092-1C8C-E9C0-9E96-D0423BD42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7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8DB9DF-9E91-209A-A0E0-D76F37200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398D3F6-FE50-04B4-A25C-4E9FA19C8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E7E70A3-7694-866C-3565-7DB82D2F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A6B6FA9-BF92-12CB-384C-E54162E86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89A3DFB-EA18-7CAF-3E6E-C1B05074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3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60E3C9-D821-F6AD-C3FE-D73D3953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78937D-58F9-AA64-29DD-6A7590D1D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9B3F1E6-2346-A7EC-856C-E5C61D2CA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0CBE53A-0151-4989-62D1-DDCF031A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2F11AD5-2D57-13AA-686C-4F422108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CC2C528-E1FD-3FF2-D411-5D87B01F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7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F0028B-A650-255A-0154-FE0022DB9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67FF171-922A-3F28-A0F6-CA5C42C79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0C0C901-7CB8-46E6-76DE-19C07F557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7F93321-1F81-CCA8-080B-31EBECD65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7406EF4-CC91-21A3-A9E2-F458460A7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2F473A3-9AB1-6703-062F-8E54A4B7D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55F7F2B8-F417-0B43-FB21-1FE1FA48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DCFF339-789A-CEBA-0CB7-FC8F2E48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3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FCDB0C-98D4-0E57-97D4-1272D0A5D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74206A3-33CD-8AC9-A1A3-124358878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24A7514-0801-D752-0359-668240B9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0F5B4DA-FC70-BCE1-8075-4AB25D30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0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B346DEC9-EB21-A9CA-D362-306A5FC7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A6FF7311-A2BC-E80C-A106-AD30FFEA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13903D2-A06D-5459-EF4E-7CAA95A8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3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C7FF9E-8039-B9CC-972D-3D891676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1192D05-98B5-94F9-AA02-11E5DDCA4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974DE82-2E8C-6CED-6E4B-6CAC5FBA1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811BA5F-97A9-F064-DE5D-29A81238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649EA1F-20B2-F3E4-92E7-8A16302F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F4F06FF-E68B-D7FC-2725-5659BA876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5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2031B7-EB02-FA0D-3F58-0BF49A52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20FBE83-2D31-A623-74B6-28428B4BE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BD05D0E-E633-A765-F538-7C09C928E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DFC0466-3E95-3CE8-0299-21F2DA95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630-9616-49C6-836C-5B72D336F13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5908438-A403-6069-F448-2B6DF3B3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6DAC56B-B85C-0309-A2F0-1499F751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5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068095C-BE85-1884-BF70-6EB930E6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03AFC42-0AE0-2FC4-1933-58BFCF3DF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DE6DD43-6CF2-303B-1697-C3D991F34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5A630-9616-49C6-836C-5B72D336F13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F976AF5-2E35-DFEB-06A9-12319FC5B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137CA13-3303-CD38-F992-20F9B2F50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8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26E943-3C27-A2D7-79FF-022BA93F3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6074" y="204876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Computer</a:t>
            </a:r>
            <a:r>
              <a:rPr lang="tr-TR" dirty="0"/>
              <a:t> Operating </a:t>
            </a:r>
            <a:r>
              <a:rPr lang="tr-TR" dirty="0" err="1"/>
              <a:t>Systems</a:t>
            </a:r>
            <a:br>
              <a:rPr lang="tr-TR" dirty="0"/>
            </a:br>
            <a:r>
              <a:rPr lang="tr-TR" dirty="0"/>
              <a:t>BLG 312E</a:t>
            </a:r>
            <a:br>
              <a:rPr lang="tr-TR" dirty="0"/>
            </a:br>
            <a:br>
              <a:rPr lang="tr-TR" dirty="0"/>
            </a:br>
            <a:r>
              <a:rPr lang="tr-TR" sz="4400" dirty="0" err="1">
                <a:solidFill>
                  <a:srgbClr val="FF0000"/>
                </a:solidFill>
              </a:rPr>
              <a:t>Week</a:t>
            </a:r>
            <a:r>
              <a:rPr lang="tr-TR" sz="4400" dirty="0">
                <a:solidFill>
                  <a:srgbClr val="FF0000"/>
                </a:solidFill>
              </a:rPr>
              <a:t> -3</a:t>
            </a:r>
            <a:br>
              <a:rPr lang="en-US" dirty="0"/>
            </a:b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68DE69E-254F-D63C-DADE-3991D2C81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6074" y="4538708"/>
            <a:ext cx="9144000" cy="1655762"/>
          </a:xfrm>
        </p:spPr>
        <p:txBody>
          <a:bodyPr/>
          <a:lstStyle/>
          <a:p>
            <a:r>
              <a:rPr lang="tr-TR" dirty="0"/>
              <a:t>Prof. Dr. Kemal Bıçakcı</a:t>
            </a:r>
          </a:p>
        </p:txBody>
      </p:sp>
      <p:pic>
        <p:nvPicPr>
          <p:cNvPr id="4" name="Picture 2" descr="Operating Systems: Three Easy Pieces eBook : Arpaci-Dusseau, Remzi,  Arpaci-Dusseau, Andrea: Amazon.in: Kindle Store">
            <a:extLst>
              <a:ext uri="{FF2B5EF4-FFF2-40B4-BE49-F238E27FC236}">
                <a16:creationId xmlns:a16="http://schemas.microsoft.com/office/drawing/2014/main" id="{BCC48AB5-D1FD-00DC-212A-8081E04A2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80" y="2488058"/>
            <a:ext cx="2485388" cy="410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688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Shortest Job First (SJF)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6192" y="1538179"/>
            <a:ext cx="10515600" cy="4351338"/>
          </a:xfrm>
        </p:spPr>
        <p:txBody>
          <a:bodyPr/>
          <a:lstStyle/>
          <a:p>
            <a:r>
              <a:rPr lang="en-US" altLang="ko-KR" dirty="0"/>
              <a:t>Run the shortest job first, then the next shortest, and so on</a:t>
            </a:r>
          </a:p>
          <a:p>
            <a:pPr lvl="1"/>
            <a:r>
              <a:rPr lang="en-US" altLang="ko-KR" dirty="0"/>
              <a:t>Non-preemptive scheduler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arrived just before B which arrived just before C.</a:t>
            </a:r>
          </a:p>
          <a:p>
            <a:pPr lvl="1"/>
            <a:r>
              <a:rPr lang="en-US" altLang="ko-KR" dirty="0"/>
              <a:t>A runs for 100 seconds, B and C run for 10 each.</a:t>
            </a:r>
          </a:p>
          <a:p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071664" y="5911949"/>
            <a:ext cx="6192688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770980" y="4963721"/>
            <a:ext cx="4663184" cy="732205"/>
            <a:chOff x="2246980" y="4797152"/>
            <a:chExt cx="4663184" cy="732205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2339752" y="4797152"/>
              <a:ext cx="432048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346898" y="4800733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246980" y="4857333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05983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4380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377991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56388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449999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28396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522007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00404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94015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693648" y="4853752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665261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406108" y="4853752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57052" y="5221580"/>
              <a:ext cx="1512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Time (Second)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4583832" y="4210667"/>
            <a:ext cx="3606398" cy="71845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63752" y="4210117"/>
            <a:ext cx="360000" cy="7190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23752" y="4210117"/>
            <a:ext cx="360000" cy="719003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68522" y="3910966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63752" y="3910966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23792" y="3917509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422104" y="6019297"/>
                <a:ext cx="5389617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𝒕𝒖𝒓𝒏𝒂𝒓𝒐𝒖𝒏𝒅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𝒕𝒊𝒎𝒆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𝟐𝟎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</m:num>
                        <m:den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𝟓𝟎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104" y="6019297"/>
                <a:ext cx="5389617" cy="5549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4840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SJF with Late Arrivals from B and 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6193" y="1587007"/>
            <a:ext cx="10515600" cy="4351338"/>
          </a:xfrm>
        </p:spPr>
        <p:txBody>
          <a:bodyPr/>
          <a:lstStyle/>
          <a:p>
            <a:r>
              <a:rPr lang="en-US" altLang="ko-KR" dirty="0"/>
              <a:t>Let’s relax assumption 2: Jobs can arrive at any time.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arrives at t=0 and needs to run for 100 seconds.</a:t>
            </a:r>
          </a:p>
          <a:p>
            <a:pPr lvl="1"/>
            <a:r>
              <a:rPr lang="en-US" altLang="ko-KR" dirty="0"/>
              <a:t>B and C arrive at t=10 and each need to run for 10 seconds</a:t>
            </a:r>
          </a:p>
          <a:p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289692" y="5911949"/>
            <a:ext cx="7478716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361700" y="6019298"/>
                <a:ext cx="7406708" cy="570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𝒕𝒖𝒓𝒏𝒂𝒓𝒐𝒖𝒏𝒅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𝒕𝒊𝒎𝒆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𝟏𝟎𝟎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16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𝟏𝟏𝟎</m:t>
                              </m:r>
                              <m:r>
                                <a:rPr lang="en-US" altLang="ko-KR" sz="16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6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e>
                          </m:d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+(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>
                          <a:solidFill>
                            <a:srgbClr val="FF0000"/>
                          </a:solidFill>
                          <a:latin typeface="Cambria Math"/>
                        </a:rPr>
                        <m:t>𝟏𝟎𝟑</m:t>
                      </m:r>
                      <m:r>
                        <a:rPr lang="en-US" altLang="ko-KR" sz="1600" b="1" i="1">
                          <a:solidFill>
                            <a:srgbClr val="FF0000"/>
                          </a:solidFill>
                          <a:latin typeface="Cambria Math"/>
                        </a:rPr>
                        <m:t>.</m:t>
                      </m:r>
                      <m:r>
                        <a:rPr lang="en-US" altLang="ko-KR" sz="1600" b="1" i="1">
                          <a:solidFill>
                            <a:srgbClr val="FF0000"/>
                          </a:solidFill>
                          <a:latin typeface="Cambria Math"/>
                        </a:rPr>
                        <m:t>𝟑𝟑</m:t>
                      </m:r>
                      <m:r>
                        <a:rPr lang="en-US" altLang="ko-KR" sz="1600" b="1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700" y="6019298"/>
                <a:ext cx="7406708" cy="570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그룹 33"/>
          <p:cNvGrpSpPr/>
          <p:nvPr/>
        </p:nvGrpSpPr>
        <p:grpSpPr>
          <a:xfrm>
            <a:off x="3521016" y="3607694"/>
            <a:ext cx="4913149" cy="2092347"/>
            <a:chOff x="1997015" y="3136853"/>
            <a:chExt cx="4913149" cy="2092347"/>
          </a:xfrm>
        </p:grpSpPr>
        <p:grpSp>
          <p:nvGrpSpPr>
            <p:cNvPr id="8" name="그룹 7"/>
            <p:cNvGrpSpPr/>
            <p:nvPr/>
          </p:nvGrpSpPr>
          <p:grpSpPr>
            <a:xfrm>
              <a:off x="2246980" y="4496995"/>
              <a:ext cx="4663184" cy="732205"/>
              <a:chOff x="2246980" y="4797152"/>
              <a:chExt cx="4663184" cy="732205"/>
            </a:xfrm>
          </p:grpSpPr>
          <p:cxnSp>
            <p:nvCxnSpPr>
              <p:cNvPr id="15" name="직선 연결선 14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2339752" y="3743941"/>
              <a:ext cx="3606398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940152" y="3743391"/>
              <a:ext cx="360000" cy="719003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00152" y="3743391"/>
              <a:ext cx="360000" cy="71900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24442" y="344424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40152" y="344424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00192" y="3450783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>
              <a:off x="2723237" y="3460655"/>
              <a:ext cx="0" cy="288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997015" y="3136853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[B,C arrive]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1706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Shortest Time-to-Completion First (STCF)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preemption</a:t>
            </a:r>
            <a:r>
              <a:rPr lang="en-US" altLang="ko-KR" dirty="0"/>
              <a:t> to SJF</a:t>
            </a:r>
          </a:p>
          <a:p>
            <a:pPr lvl="1"/>
            <a:r>
              <a:rPr lang="en-US" altLang="ko-KR" dirty="0"/>
              <a:t>Also knows as Preemptive Shortest Job First (PSJF)</a:t>
            </a:r>
          </a:p>
          <a:p>
            <a:r>
              <a:rPr lang="en-US" altLang="ko-KR" dirty="0"/>
              <a:t>A new job enters the system:</a:t>
            </a:r>
          </a:p>
          <a:p>
            <a:pPr lvl="1"/>
            <a:r>
              <a:rPr lang="en-US" altLang="ko-KR" dirty="0"/>
              <a:t>Determine </a:t>
            </a:r>
            <a:r>
              <a:rPr lang="tr-TR" altLang="ko-KR" dirty="0"/>
              <a:t>time-</a:t>
            </a:r>
            <a:r>
              <a:rPr lang="tr-TR" altLang="ko-KR" dirty="0" err="1"/>
              <a:t>to</a:t>
            </a:r>
            <a:r>
              <a:rPr lang="tr-TR" altLang="ko-KR" dirty="0"/>
              <a:t>-</a:t>
            </a:r>
            <a:r>
              <a:rPr lang="tr-TR" altLang="ko-KR" dirty="0" err="1"/>
              <a:t>completion</a:t>
            </a:r>
            <a:r>
              <a:rPr lang="tr-TR" altLang="ko-KR" dirty="0"/>
              <a:t> </a:t>
            </a:r>
            <a:r>
              <a:rPr lang="en-US" altLang="ko-KR" dirty="0"/>
              <a:t>of the remaining jobs and new job</a:t>
            </a:r>
          </a:p>
          <a:p>
            <a:pPr lvl="1"/>
            <a:r>
              <a:rPr lang="en-US" altLang="ko-KR" dirty="0"/>
              <a:t>Schedule the job which has the le</a:t>
            </a:r>
            <a:r>
              <a:rPr lang="tr-TR" altLang="ko-KR" dirty="0"/>
              <a:t>ast</a:t>
            </a:r>
            <a:r>
              <a:rPr lang="en-US" altLang="ko-KR" dirty="0"/>
              <a:t> time left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384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Shortest Time-to-Completion First (STCF)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388" y="1499291"/>
            <a:ext cx="10515600" cy="4351338"/>
          </a:xfrm>
        </p:spPr>
        <p:txBody>
          <a:bodyPr/>
          <a:lstStyle/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arrives at t=0 and needs to run for 100 seconds.</a:t>
            </a:r>
          </a:p>
          <a:p>
            <a:pPr lvl="1"/>
            <a:r>
              <a:rPr lang="en-US" altLang="ko-KR" dirty="0"/>
              <a:t>B and C arrive at t=10 and each need to run for 10 seconds</a:t>
            </a:r>
          </a:p>
          <a:p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289692" y="5833467"/>
            <a:ext cx="7478716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61701" y="5940816"/>
                <a:ext cx="7252113" cy="570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𝒕𝒖𝒓𝒏𝒂𝒓𝒐𝒖𝒏𝒅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𝒕𝒊𝒎𝒆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)+</m:t>
                          </m:r>
                          <m:d>
                            <m:dPr>
                              <m:ctrlPr>
                                <a:rPr lang="en-US" altLang="ko-KR" sz="16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𝟐𝟎</m:t>
                              </m:r>
                              <m:r>
                                <a:rPr lang="en-US" altLang="ko-KR" sz="16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6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e>
                          </m:d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+(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𝟑𝟎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𝟓𝟎</m:t>
                      </m:r>
                      <m:r>
                        <a:rPr lang="en-US" altLang="ko-KR" sz="1600" b="1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701" y="5940816"/>
                <a:ext cx="7252113" cy="570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그룹 35"/>
          <p:cNvGrpSpPr/>
          <p:nvPr/>
        </p:nvGrpSpPr>
        <p:grpSpPr>
          <a:xfrm>
            <a:off x="3521016" y="3385196"/>
            <a:ext cx="4913149" cy="2092347"/>
            <a:chOff x="1997015" y="2708920"/>
            <a:chExt cx="4913149" cy="2092347"/>
          </a:xfrm>
        </p:grpSpPr>
        <p:grpSp>
          <p:nvGrpSpPr>
            <p:cNvPr id="9" name="그룹 8"/>
            <p:cNvGrpSpPr/>
            <p:nvPr/>
          </p:nvGrpSpPr>
          <p:grpSpPr>
            <a:xfrm>
              <a:off x="2246980" y="4069062"/>
              <a:ext cx="4663184" cy="732205"/>
              <a:chOff x="2246980" y="4797152"/>
              <a:chExt cx="4663184" cy="73220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9" name="직선 연결선 28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2339752" y="3316008"/>
              <a:ext cx="360000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99792" y="3315458"/>
              <a:ext cx="360000" cy="719003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059792" y="3315458"/>
              <a:ext cx="360000" cy="71900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39752" y="301630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99792" y="301630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59832" y="302285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2723237" y="3032722"/>
              <a:ext cx="0" cy="288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997015" y="2708920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[B,C arrive]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419792" y="3315459"/>
              <a:ext cx="3232820" cy="71900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16056" y="302039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5862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New scheduling metric: Response 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6191" y="1690688"/>
            <a:ext cx="10515600" cy="4351338"/>
          </a:xfrm>
        </p:spPr>
        <p:txBody>
          <a:bodyPr/>
          <a:lstStyle/>
          <a:p>
            <a:r>
              <a:rPr lang="en-US" altLang="ko-KR" dirty="0"/>
              <a:t>The time from </a:t>
            </a:r>
            <a:r>
              <a:rPr lang="en-US" altLang="ko-KR" b="1" dirty="0"/>
              <a:t>when the job arrives </a:t>
            </a:r>
            <a:r>
              <a:rPr lang="en-US" altLang="ko-KR" dirty="0"/>
              <a:t>to the </a:t>
            </a:r>
            <a:r>
              <a:rPr lang="en-US" altLang="ko-KR" b="1" dirty="0"/>
              <a:t>first time it is scheduled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STCF and related disciplines are not particularly good for response time.</a:t>
            </a:r>
          </a:p>
          <a:p>
            <a:pPr lvl="1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78861" y="2418011"/>
                <a:ext cx="3739998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𝒓𝒆𝒔𝒑𝒐𝒏𝒔𝒆</m:t>
                          </m:r>
                        </m:sub>
                      </m:sSub>
                      <m:r>
                        <a:rPr lang="en-US" altLang="ko-KR" sz="2000" b="1" i="1">
                          <a:solidFill>
                            <a:srgbClr val="1F497D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1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𝒇𝒊𝒓𝒔𝒕𝒓𝒖𝒏</m:t>
                          </m:r>
                        </m:sub>
                      </m:sSub>
                      <m:r>
                        <a:rPr lang="en-US" altLang="ko-KR" sz="2000" b="1" i="1">
                          <a:solidFill>
                            <a:srgbClr val="1F497D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b="1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𝒂𝒓𝒓𝒊𝒗𝒂𝒍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rgbClr val="1F497D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861" y="2418011"/>
                <a:ext cx="3739998" cy="429220"/>
              </a:xfrm>
              <a:prstGeom prst="rect">
                <a:avLst/>
              </a:prstGeom>
              <a:blipFill>
                <a:blip r:embed="rId2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모서리가 둥근 직사각형 6"/>
          <p:cNvSpPr/>
          <p:nvPr/>
        </p:nvSpPr>
        <p:spPr>
          <a:xfrm>
            <a:off x="3699900" y="2254464"/>
            <a:ext cx="4648183" cy="720080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783632" y="4771268"/>
            <a:ext cx="6624736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How can we build a scheduler that is </a:t>
            </a:r>
          </a:p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sensitive to response time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20469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Round Robin (RR)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Time slicing Scheduling</a:t>
            </a:r>
          </a:p>
          <a:p>
            <a:pPr lvl="1"/>
            <a:r>
              <a:rPr lang="en-US" altLang="ko-KR" dirty="0"/>
              <a:t>Run a job for a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time slice </a:t>
            </a:r>
            <a:r>
              <a:rPr lang="en-US" altLang="ko-KR" dirty="0"/>
              <a:t>and then switch to the next job in the </a:t>
            </a:r>
            <a:r>
              <a:rPr lang="en-US" altLang="ko-KR" b="1" dirty="0"/>
              <a:t>run queue</a:t>
            </a:r>
            <a:r>
              <a:rPr lang="en-US" altLang="ko-KR" dirty="0"/>
              <a:t> until the jobs are finished.</a:t>
            </a:r>
          </a:p>
          <a:p>
            <a:pPr lvl="2"/>
            <a:r>
              <a:rPr lang="en-US" altLang="ko-KR" dirty="0"/>
              <a:t>Time slice is sometimes called a </a:t>
            </a:r>
            <a:r>
              <a:rPr lang="en-US" altLang="ko-KR" u="sng" dirty="0"/>
              <a:t>scheduling quantum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It repeatedly does so until the jobs are finished.</a:t>
            </a:r>
          </a:p>
          <a:p>
            <a:pPr lvl="1"/>
            <a:r>
              <a:rPr lang="en-US" altLang="ko-KR" dirty="0"/>
              <a:t>The length of a time slice must be</a:t>
            </a:r>
            <a:r>
              <a:rPr lang="en-US" altLang="ko-KR" i="1" dirty="0"/>
              <a:t> a multiple of</a:t>
            </a:r>
            <a:r>
              <a:rPr lang="en-US" altLang="ko-KR" dirty="0"/>
              <a:t> the timer-interrupt period.</a:t>
            </a:r>
            <a:endParaRPr lang="tr-TR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67608" y="4821163"/>
            <a:ext cx="7056784" cy="864096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RR is fair, but performs poorly on metrics</a:t>
            </a:r>
          </a:p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such as turnaround time</a:t>
            </a:r>
          </a:p>
        </p:txBody>
      </p:sp>
    </p:spTree>
    <p:extLst>
      <p:ext uri="{BB962C8B-B14F-4D97-AF65-F5344CB8AC3E}">
        <p14:creationId xmlns:p14="http://schemas.microsoft.com/office/powerpoint/2010/main" val="2526567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056" y="40967"/>
            <a:ext cx="10515600" cy="1325563"/>
          </a:xfrm>
        </p:spPr>
        <p:txBody>
          <a:bodyPr/>
          <a:lstStyle/>
          <a:p>
            <a:r>
              <a:rPr lang="en-US" altLang="ko-KR" dirty="0"/>
              <a:t>RR Scheduling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056" y="1247909"/>
            <a:ext cx="10515600" cy="4351338"/>
          </a:xfrm>
        </p:spPr>
        <p:txBody>
          <a:bodyPr/>
          <a:lstStyle/>
          <a:p>
            <a:r>
              <a:rPr lang="en-US" altLang="ko-KR" dirty="0"/>
              <a:t>A, B and C arrive at the same time.</a:t>
            </a:r>
          </a:p>
          <a:p>
            <a:r>
              <a:rPr lang="en-US" altLang="ko-KR" dirty="0"/>
              <a:t>They each wish to run for 5 seconds.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2412740" y="2356124"/>
            <a:ext cx="4663184" cy="1963961"/>
            <a:chOff x="2246980" y="2420888"/>
            <a:chExt cx="4663184" cy="1963961"/>
          </a:xfrm>
        </p:grpSpPr>
        <p:grpSp>
          <p:nvGrpSpPr>
            <p:cNvPr id="7" name="그룹 6"/>
            <p:cNvGrpSpPr/>
            <p:nvPr/>
          </p:nvGrpSpPr>
          <p:grpSpPr>
            <a:xfrm>
              <a:off x="2246980" y="3492693"/>
              <a:ext cx="4663184" cy="573346"/>
              <a:chOff x="2246980" y="4797152"/>
              <a:chExt cx="4663184" cy="573346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30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57052" y="5093499"/>
                <a:ext cx="15121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2339278" y="2728665"/>
              <a:ext cx="720000" cy="72662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059872" y="2735288"/>
              <a:ext cx="720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779912" y="2728665"/>
              <a:ext cx="720000" cy="72662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55302" y="242088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47321" y="242088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52503" y="2427431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79772" y="4077072"/>
              <a:ext cx="3792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SJF (Bad for Response Time)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2269664" y="4674543"/>
            <a:ext cx="4906456" cy="1963961"/>
            <a:chOff x="2041808" y="4293096"/>
            <a:chExt cx="4906456" cy="1963961"/>
          </a:xfrm>
        </p:grpSpPr>
        <p:grpSp>
          <p:nvGrpSpPr>
            <p:cNvPr id="33" name="그룹 32"/>
            <p:cNvGrpSpPr/>
            <p:nvPr/>
          </p:nvGrpSpPr>
          <p:grpSpPr>
            <a:xfrm>
              <a:off x="2213072" y="5364901"/>
              <a:ext cx="4663184" cy="573346"/>
              <a:chOff x="2246980" y="4797152"/>
              <a:chExt cx="4663184" cy="573346"/>
            </a:xfrm>
          </p:grpSpPr>
          <p:cxnSp>
            <p:nvCxnSpPr>
              <p:cNvPr id="41" name="직선 연결선 40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8" name="직선 연결선 47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2" name="직선 연결선 51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4" name="직선 연결선 53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30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757052" y="5093499"/>
                <a:ext cx="15121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2195736" y="4293096"/>
              <a:ext cx="667082" cy="1034400"/>
              <a:chOff x="2195736" y="4293096"/>
              <a:chExt cx="667082" cy="1034400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2041808" y="5949280"/>
              <a:ext cx="4906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RR with a time-slice of 1sec (Good for Response Time)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2627784" y="4293096"/>
              <a:ext cx="667082" cy="1034400"/>
              <a:chOff x="2195736" y="4293096"/>
              <a:chExt cx="667082" cy="1034400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3059832" y="4293096"/>
              <a:ext cx="667082" cy="1034400"/>
              <a:chOff x="2195736" y="4293096"/>
              <a:chExt cx="667082" cy="10344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3491880" y="4293096"/>
              <a:ext cx="667082" cy="1034400"/>
              <a:chOff x="2195736" y="4293096"/>
              <a:chExt cx="667082" cy="1034400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3923928" y="4293096"/>
              <a:ext cx="667082" cy="1034400"/>
              <a:chOff x="2195736" y="4293096"/>
              <a:chExt cx="667082" cy="1034400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6917318" y="2716164"/>
                <a:ext cx="3571170" cy="559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𝑎𝑣𝑒𝑟𝑎𝑔𝑒</m:t>
                          </m:r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𝑟𝑒𝑠𝑝𝑜𝑛𝑠𝑒</m:t>
                          </m:r>
                        </m:sub>
                      </m:sSub>
                      <m:r>
                        <a:rPr lang="en-US" altLang="ko-KR" sz="160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0+5+10</m:t>
                          </m:r>
                        </m:num>
                        <m:den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altLang="ko-KR" sz="1600" i="1">
                          <a:solidFill>
                            <a:prstClr val="black"/>
                          </a:solidFill>
                          <a:latin typeface="Cambria Math"/>
                        </a:rPr>
                        <m:t>=5</m:t>
                      </m:r>
                      <m:r>
                        <a:rPr lang="en-US" altLang="ko-KR" sz="1600" i="1">
                          <a:solidFill>
                            <a:prstClr val="black"/>
                          </a:solidFill>
                          <a:latin typeface="Cambria Math"/>
                        </a:rPr>
                        <m:t>𝑠𝑒𝑐</m:t>
                      </m:r>
                    </m:oMath>
                  </m:oMathPara>
                </a14:m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318" y="2716164"/>
                <a:ext cx="3571170" cy="5599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031132" y="5075431"/>
                <a:ext cx="3457357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𝑎𝑣𝑒𝑟𝑎𝑔𝑒</m:t>
                          </m:r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𝑟𝑒𝑠𝑝𝑜𝑛𝑠𝑒</m:t>
                          </m:r>
                        </m:sub>
                      </m:sSub>
                      <m:r>
                        <a:rPr lang="en-US" altLang="ko-KR" sz="160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0+1+2</m:t>
                          </m:r>
                        </m:num>
                        <m:den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altLang="ko-KR" sz="16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i="1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  <m:r>
                        <a:rPr lang="en-US" altLang="ko-KR" sz="1600" i="1">
                          <a:solidFill>
                            <a:srgbClr val="FF0000"/>
                          </a:solidFill>
                          <a:latin typeface="Cambria Math"/>
                        </a:rPr>
                        <m:t>𝑠𝑒𝑐</m:t>
                      </m:r>
                    </m:oMath>
                  </m:oMathPara>
                </a14:m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132" y="5075431"/>
                <a:ext cx="3457357" cy="5549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274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length of the time slice is critical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shorter time slice</a:t>
            </a:r>
          </a:p>
          <a:p>
            <a:pPr lvl="1"/>
            <a:r>
              <a:rPr lang="en-US" altLang="ko-KR" dirty="0"/>
              <a:t>Better response time</a:t>
            </a:r>
          </a:p>
          <a:p>
            <a:pPr lvl="1"/>
            <a:r>
              <a:rPr lang="en-US" altLang="ko-KR" dirty="0"/>
              <a:t>The cost of context switching will dominate overall performance.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The longer time slice</a:t>
            </a:r>
          </a:p>
          <a:p>
            <a:pPr lvl="1"/>
            <a:r>
              <a:rPr lang="en-US" altLang="ko-KR" dirty="0"/>
              <a:t>Amortize the cost of switching</a:t>
            </a:r>
          </a:p>
          <a:p>
            <a:pPr lvl="1"/>
            <a:r>
              <a:rPr lang="en-US" altLang="ko-KR" dirty="0"/>
              <a:t>Worse response time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289692" y="5231780"/>
            <a:ext cx="7478716" cy="1080120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Deciding on the length of the time slice presents</a:t>
            </a:r>
          </a:p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trade-off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 a system designer</a:t>
            </a:r>
          </a:p>
        </p:txBody>
      </p:sp>
    </p:spTree>
    <p:extLst>
      <p:ext uri="{BB962C8B-B14F-4D97-AF65-F5344CB8AC3E}">
        <p14:creationId xmlns:p14="http://schemas.microsoft.com/office/powerpoint/2010/main" val="609043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Incorporating I/O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relax assumption</a:t>
            </a:r>
            <a:r>
              <a:rPr lang="tr-TR" altLang="ko-KR" dirty="0"/>
              <a:t>-</a:t>
            </a:r>
            <a:r>
              <a:rPr lang="en-US" altLang="ko-KR" dirty="0"/>
              <a:t>3: All programs perform I/O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and B need 50ms of CPU time each.</a:t>
            </a:r>
          </a:p>
          <a:p>
            <a:pPr lvl="1"/>
            <a:r>
              <a:rPr lang="en-US" altLang="ko-KR" dirty="0"/>
              <a:t>A runs for 10ms and then issues an I/O request</a:t>
            </a:r>
          </a:p>
          <a:p>
            <a:pPr lvl="2"/>
            <a:r>
              <a:rPr lang="en-US" altLang="ko-KR" dirty="0"/>
              <a:t>I/</a:t>
            </a:r>
            <a:r>
              <a:rPr lang="en-US" altLang="ko-KR" dirty="0" err="1"/>
              <a:t>Os</a:t>
            </a:r>
            <a:r>
              <a:rPr lang="en-US" altLang="ko-KR" dirty="0"/>
              <a:t> each take 10ms</a:t>
            </a:r>
          </a:p>
          <a:p>
            <a:pPr lvl="1"/>
            <a:r>
              <a:rPr lang="en-US" altLang="ko-KR" dirty="0"/>
              <a:t>B simply uses the CPU for 50ms and performs no I/O</a:t>
            </a:r>
          </a:p>
          <a:p>
            <a:pPr lvl="1"/>
            <a:r>
              <a:rPr lang="en-US" altLang="ko-KR" dirty="0"/>
              <a:t>The scheduler runs A first, then B after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380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Incorporating I/O (Cont.)</a:t>
            </a:r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>
            <a:off x="2993554" y="1480221"/>
            <a:ext cx="5383264" cy="2468017"/>
            <a:chOff x="2213072" y="1511323"/>
            <a:chExt cx="5383264" cy="2468017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2305844" y="3071678"/>
              <a:ext cx="503286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312990" y="3075259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213072" y="3131859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02592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0990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374600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52998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446608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25006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518616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97014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90624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659740" y="31282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661870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372200" y="31282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39952" y="3383531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Time (</a:t>
              </a:r>
              <a:r>
                <a:rPr lang="en-US" altLang="ko-KR" sz="1200" b="1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msec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665924" y="2468513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513055" y="1879200"/>
              <a:ext cx="1800000" cy="54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11217" y="1513359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0814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39812" y="3671563"/>
              <a:ext cx="3792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Poor Use of Resources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7338784" y="3068960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092280" y="3125560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140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305844" y="1871363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363144" y="246647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36630" y="1511323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31257" y="186932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106084" y="2466477"/>
              <a:ext cx="35619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32327" y="152084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746004" y="186932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820364" y="2473846"/>
              <a:ext cx="3658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67265" y="152821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462274" y="186932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153055" y="153977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86163" y="1880888"/>
              <a:ext cx="326891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86818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2822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8822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94826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93" name="직선 연결선 92"/>
          <p:cNvCxnSpPr/>
          <p:nvPr/>
        </p:nvCxnSpPr>
        <p:spPr>
          <a:xfrm>
            <a:off x="3086326" y="5901150"/>
            <a:ext cx="503286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3093472" y="5904732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993554" y="5961332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3806406" y="5901151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590382" y="5957751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4526486" y="5901151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310462" y="5957751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5246566" y="5901151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030542" y="5957751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2" name="직선 연결선 101"/>
          <p:cNvCxnSpPr/>
          <p:nvPr/>
        </p:nvCxnSpPr>
        <p:spPr>
          <a:xfrm>
            <a:off x="5966646" y="5901151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750622" y="5957751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4" name="직선 연결선 103"/>
          <p:cNvCxnSpPr/>
          <p:nvPr/>
        </p:nvCxnSpPr>
        <p:spPr>
          <a:xfrm>
            <a:off x="6686726" y="5901151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440222" y="5957751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7399186" y="5901151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152682" y="5957751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920434" y="621300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Time (</a:t>
            </a:r>
            <a:r>
              <a:rPr lang="en-US" altLang="ko-KR" sz="12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3446406" y="5297985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3457112" y="46987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091699" y="4342832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454177" y="4347470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720294" y="6501036"/>
            <a:ext cx="3792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Overlap Allows Better Use of Resources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4" name="직선 연결선 113"/>
          <p:cNvCxnSpPr/>
          <p:nvPr/>
        </p:nvCxnSpPr>
        <p:spPr>
          <a:xfrm>
            <a:off x="8119266" y="5898433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7872762" y="595503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140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3086326" y="4698799"/>
            <a:ext cx="360000" cy="54203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4143626" y="529594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817112" y="4340796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3811739" y="469879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886566" y="5295949"/>
            <a:ext cx="35619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512809" y="4350321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4526486" y="469879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5600846" y="5303318"/>
            <a:ext cx="3658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247747" y="4357690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5242756" y="469879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933537" y="4331271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966646" y="4698800"/>
            <a:ext cx="326891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155207" y="4347470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865762" y="4356995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4171739" y="46987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4886486" y="46987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5600846" y="46987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6293537" y="46987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585882" y="4340796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305962" y="4340796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7170018" y="4864597"/>
            <a:ext cx="2880320" cy="759893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Maximize the 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 utilization</a:t>
            </a:r>
          </a:p>
        </p:txBody>
      </p:sp>
    </p:spTree>
    <p:extLst>
      <p:ext uri="{BB962C8B-B14F-4D97-AF65-F5344CB8AC3E}">
        <p14:creationId xmlns:p14="http://schemas.microsoft.com/office/powerpoint/2010/main" val="38897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F9C4A8-6D41-570B-C1D9-F1B680447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Review</a:t>
            </a:r>
            <a:r>
              <a:rPr lang="tr-TR" dirty="0"/>
              <a:t> of </a:t>
            </a:r>
            <a:r>
              <a:rPr lang="tr-TR" dirty="0" err="1"/>
              <a:t>Last</a:t>
            </a:r>
            <a:r>
              <a:rPr lang="tr-TR" dirty="0"/>
              <a:t> </a:t>
            </a:r>
            <a:r>
              <a:rPr lang="tr-TR" dirty="0" err="1"/>
              <a:t>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8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Incorporating I/O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a job initiates an I/O request.</a:t>
            </a:r>
          </a:p>
          <a:p>
            <a:pPr lvl="1"/>
            <a:r>
              <a:rPr lang="en-US" altLang="ko-KR" dirty="0"/>
              <a:t>The job is blocked waiting for I/O completion.</a:t>
            </a:r>
          </a:p>
          <a:p>
            <a:pPr lvl="1"/>
            <a:r>
              <a:rPr lang="en-US" altLang="ko-KR" dirty="0"/>
              <a:t>The scheduler should schedule another job on the CPU.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When the I/O completes</a:t>
            </a:r>
          </a:p>
          <a:p>
            <a:pPr lvl="1"/>
            <a:r>
              <a:rPr lang="en-US" altLang="ko-KR" dirty="0"/>
              <a:t>An interrupt is raised.</a:t>
            </a:r>
          </a:p>
          <a:p>
            <a:pPr lvl="1"/>
            <a:r>
              <a:rPr lang="en-US" altLang="ko-KR" dirty="0"/>
              <a:t>The OS moves the process from blocked back to the ready state.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8633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8: Scheduling:</a:t>
            </a:r>
          </a:p>
          <a:p>
            <a:r>
              <a:rPr lang="en-US" altLang="ko-KR" dirty="0"/>
              <a:t>The Multi-Level Feedback Queue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184469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Feedback Queue (MLFQ)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1" dirty="0"/>
              <a:t>run-time</a:t>
            </a:r>
            <a:r>
              <a:rPr lang="en-US" altLang="ko-KR" dirty="0"/>
              <a:t> of </a:t>
            </a:r>
            <a:r>
              <a:rPr lang="tr-TR" altLang="ko-KR" dirty="0"/>
              <a:t>a </a:t>
            </a:r>
            <a:r>
              <a:rPr lang="en-US" altLang="ko-KR" dirty="0"/>
              <a:t>job is </a:t>
            </a:r>
            <a:r>
              <a:rPr lang="tr-TR" altLang="ko-KR" dirty="0" err="1"/>
              <a:t>usually</a:t>
            </a:r>
            <a:r>
              <a:rPr lang="tr-TR" altLang="ko-KR" dirty="0"/>
              <a:t> not </a:t>
            </a:r>
            <a:r>
              <a:rPr lang="en-US" altLang="ko-KR" dirty="0"/>
              <a:t>known.</a:t>
            </a:r>
            <a:endParaRPr lang="tr-TR" altLang="ko-KR" dirty="0"/>
          </a:p>
          <a:p>
            <a:r>
              <a:rPr lang="en-US" altLang="ko-KR" dirty="0"/>
              <a:t>A Scheduler that learns from the past to predict the future.</a:t>
            </a:r>
          </a:p>
          <a:p>
            <a:r>
              <a:rPr lang="en-US" altLang="ko-KR" dirty="0"/>
              <a:t>Objective:</a:t>
            </a:r>
          </a:p>
          <a:p>
            <a:pPr lvl="1"/>
            <a:r>
              <a:rPr lang="en-US" altLang="ko-KR" dirty="0"/>
              <a:t>Optimize </a:t>
            </a:r>
            <a:r>
              <a:rPr lang="en-US" altLang="ko-KR" b="1" dirty="0"/>
              <a:t>turnaround time </a:t>
            </a:r>
            <a:r>
              <a:rPr lang="en-US" altLang="ko-KR" dirty="0">
                <a:sym typeface="Wingdings" pitchFamily="2" charset="2"/>
              </a:rPr>
              <a:t> Run shorter jobs first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Minimize </a:t>
            </a:r>
            <a:r>
              <a:rPr lang="en-US" altLang="ko-KR" b="1" dirty="0">
                <a:sym typeface="Wingdings" pitchFamily="2" charset="2"/>
              </a:rPr>
              <a:t>response time </a:t>
            </a:r>
            <a:r>
              <a:rPr lang="en-US" altLang="ko-KR" dirty="0">
                <a:sym typeface="Wingdings" pitchFamily="2" charset="2"/>
              </a:rPr>
              <a:t>without </a:t>
            </a:r>
            <a:r>
              <a:rPr lang="en-US" altLang="ko-KR" i="1" dirty="0">
                <a:sym typeface="Wingdings" pitchFamily="2" charset="2"/>
              </a:rPr>
              <a:t>a priori knowledge of job length</a:t>
            </a:r>
            <a:r>
              <a:rPr lang="en-US" altLang="ko-KR" dirty="0">
                <a:sym typeface="Wingdings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313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Basic Rules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MLFQ has a number of distinct </a:t>
            </a:r>
            <a:r>
              <a:rPr lang="en-US" altLang="ko-KR" b="1" dirty="0"/>
              <a:t>queues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Each queues is assigned a different priority level.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 job that is ready to run is on a single queue.</a:t>
            </a:r>
          </a:p>
          <a:p>
            <a:pPr lvl="1"/>
            <a:r>
              <a:rPr lang="en-US" altLang="ko-KR" dirty="0"/>
              <a:t>A job </a:t>
            </a:r>
            <a:r>
              <a:rPr lang="en-US" altLang="ko-KR" b="1" dirty="0"/>
              <a:t>on a higher queue </a:t>
            </a:r>
            <a:r>
              <a:rPr lang="en-US" altLang="ko-KR" dirty="0"/>
              <a:t>is chosen to run.</a:t>
            </a:r>
          </a:p>
          <a:p>
            <a:pPr lvl="1"/>
            <a:r>
              <a:rPr lang="en-US" altLang="ko-KR" dirty="0"/>
              <a:t>Use round-robin scheduling among jobs in the same queue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927648" y="4770487"/>
            <a:ext cx="6192688" cy="936104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5519" y="4916245"/>
            <a:ext cx="5641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Rule 1: 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If Priority(A) &gt; Priority(B), A runs (B doesn’t).</a:t>
            </a:r>
          </a:p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Rule 2: 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If Priority(A) = Priority(B), A &amp; B run in RR.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297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Basic Rules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MLFQ varies the priority of a job based on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its observed behavior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job repeatedly relinquishes the CPU while waiting IOs </a:t>
            </a:r>
            <a:r>
              <a:rPr lang="en-US" altLang="ko-KR" dirty="0">
                <a:sym typeface="Wingdings" pitchFamily="2" charset="2"/>
              </a:rPr>
              <a:t> Keep its priority high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A job uses the CPU intensively for long periods of time  Reduce its priority.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8248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 Example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52678" y="1867695"/>
            <a:ext cx="504056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Q8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Q7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Q6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Q5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Q4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Q3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Q2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98007" y="1839119"/>
            <a:ext cx="1692188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[High Priority]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60490" y="5702016"/>
            <a:ext cx="1692188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[Low Priority]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856734" y="2256309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6576814" y="2035422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7104112" y="2256779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7680176" y="2035892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856734" y="4455119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6576814" y="4234232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856734" y="6111303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6576814" y="5890416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998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How to Change Priority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MLFQ priority adjustment algorithm:</a:t>
            </a:r>
          </a:p>
          <a:p>
            <a:pPr lvl="1"/>
            <a:r>
              <a:rPr lang="en-US" altLang="ko-KR" b="1" dirty="0"/>
              <a:t>Rule 3</a:t>
            </a:r>
            <a:r>
              <a:rPr lang="en-US" altLang="ko-KR" dirty="0"/>
              <a:t>: When a job enters the system, it is placed at the highest priority</a:t>
            </a:r>
          </a:p>
          <a:p>
            <a:pPr lvl="1"/>
            <a:r>
              <a:rPr lang="en-US" altLang="ko-KR" b="1" dirty="0"/>
              <a:t>Rule 4a</a:t>
            </a:r>
            <a:r>
              <a:rPr lang="en-US" altLang="ko-KR" dirty="0"/>
              <a:t>: If a job uses up an entire time slice while running, its priority is reduced (i.e., it moves down on queue).</a:t>
            </a:r>
          </a:p>
          <a:p>
            <a:pPr lvl="1"/>
            <a:r>
              <a:rPr lang="en-US" altLang="ko-KR" b="1" dirty="0"/>
              <a:t>Rule 4b</a:t>
            </a:r>
            <a:r>
              <a:rPr lang="en-US" altLang="ko-KR" dirty="0"/>
              <a:t>: If a job gives up the CPU before the time slice is up, it stays at the same priority level</a:t>
            </a:r>
          </a:p>
          <a:p>
            <a:pPr lvl="1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979465" y="4946129"/>
            <a:ext cx="6480720" cy="936104"/>
          </a:xfrm>
          <a:prstGeom prst="roundRect">
            <a:avLst>
              <a:gd name="adj" fmla="val 773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 this manner, MLFQ approximates SJF</a:t>
            </a:r>
          </a:p>
        </p:txBody>
      </p:sp>
    </p:spTree>
    <p:extLst>
      <p:ext uri="{BB962C8B-B14F-4D97-AF65-F5344CB8AC3E}">
        <p14:creationId xmlns:p14="http://schemas.microsoft.com/office/powerpoint/2010/main" val="3226089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1: A Single Long-Running Job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three-queue scheduler with time slice 10ms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3788113" y="2945846"/>
            <a:ext cx="4448447" cy="2440609"/>
            <a:chOff x="1419697" y="1772896"/>
            <a:chExt cx="4448447" cy="2440609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051720" y="249289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046100" y="1772896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057340" y="321297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2231760" y="2493745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2051720" y="3932287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2411760" y="3213056"/>
              <a:ext cx="324558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36279" y="393305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16389" y="393305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2262" y="393305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09791" y="393650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12844" y="393650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19697" y="1945407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19697" y="263691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19697" y="335699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040414" y="5466045"/>
            <a:ext cx="4215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Long-running Job Over Time (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5166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2: Along Came a Short Job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3425" y="1488045"/>
            <a:ext cx="10515600" cy="4351338"/>
          </a:xfrm>
        </p:spPr>
        <p:txBody>
          <a:bodyPr/>
          <a:lstStyle/>
          <a:p>
            <a:r>
              <a:rPr lang="en-US" altLang="ko-KR" dirty="0"/>
              <a:t>Assumption:</a:t>
            </a:r>
          </a:p>
          <a:p>
            <a:pPr lvl="1"/>
            <a:r>
              <a:rPr lang="en-US" altLang="ko-KR" b="1" dirty="0"/>
              <a:t>Job A</a:t>
            </a:r>
            <a:r>
              <a:rPr lang="en-US" altLang="ko-KR" dirty="0"/>
              <a:t>: A long-running CPU-intensive job</a:t>
            </a:r>
          </a:p>
          <a:p>
            <a:pPr lvl="1"/>
            <a:r>
              <a:rPr lang="en-US" altLang="ko-KR" b="1" dirty="0"/>
              <a:t>Job B</a:t>
            </a:r>
            <a:r>
              <a:rPr lang="en-US" altLang="ko-KR" dirty="0"/>
              <a:t>: A short-running interactive job (20ms runtime)</a:t>
            </a:r>
          </a:p>
          <a:p>
            <a:pPr lvl="1"/>
            <a:r>
              <a:rPr lang="en-US" altLang="ko-KR" dirty="0"/>
              <a:t>A has been running for some time, and then B arrives at time T=100.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40414" y="6021288"/>
            <a:ext cx="4215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Along Came An Interactive Job (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788112" y="3485497"/>
            <a:ext cx="5152184" cy="2456121"/>
            <a:chOff x="2264112" y="3485496"/>
            <a:chExt cx="5152184" cy="2456121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2901755" y="494108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4644216" y="3485496"/>
              <a:ext cx="144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2896135" y="5660399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2899513" y="4941168"/>
              <a:ext cx="1744495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80694" y="5661170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60804" y="5661169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46677" y="566116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54206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57259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64112" y="3673519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64112" y="436502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64112" y="508510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6296" y="4302308"/>
              <a:ext cx="180000" cy="432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36296" y="3654236"/>
              <a:ext cx="180000" cy="432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76256" y="431666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04248" y="3663713"/>
              <a:ext cx="524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A: 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46743" y="4941168"/>
              <a:ext cx="1569473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2916216" y="422108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/>
            <p:cNvSpPr/>
            <p:nvPr/>
          </p:nvSpPr>
          <p:spPr>
            <a:xfrm>
              <a:off x="4802743" y="4205496"/>
              <a:ext cx="144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9520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3: What About I/O?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6683" y="1381918"/>
            <a:ext cx="10515600" cy="4351338"/>
          </a:xfrm>
        </p:spPr>
        <p:txBody>
          <a:bodyPr/>
          <a:lstStyle/>
          <a:p>
            <a:r>
              <a:rPr lang="en-US" altLang="ko-KR" dirty="0"/>
              <a:t>Assumption:</a:t>
            </a:r>
          </a:p>
          <a:p>
            <a:pPr lvl="1"/>
            <a:r>
              <a:rPr lang="en-US" altLang="ko-KR" b="1" dirty="0"/>
              <a:t>Job A</a:t>
            </a:r>
            <a:r>
              <a:rPr lang="en-US" altLang="ko-KR" dirty="0"/>
              <a:t>: A long-running CPU-intensive job</a:t>
            </a:r>
          </a:p>
          <a:p>
            <a:pPr lvl="1"/>
            <a:r>
              <a:rPr lang="en-US" altLang="ko-KR" b="1" dirty="0"/>
              <a:t>Job B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An interactive job </a:t>
            </a:r>
            <a:r>
              <a:rPr lang="en-US" altLang="ko-KR" dirty="0"/>
              <a:t>that need the CPU only for 1ms before performing an I/O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71664" y="5229200"/>
            <a:ext cx="6552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Mixed I/O-intensive and CPU-intensive Workload (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88112" y="2780929"/>
            <a:ext cx="5152184" cy="2443979"/>
            <a:chOff x="2264112" y="3497638"/>
            <a:chExt cx="5152184" cy="2443979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896135" y="422100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896766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901755" y="494108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896135" y="5660399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2978299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80694" y="5661170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60804" y="5661169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46677" y="566116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54206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57259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64112" y="3673519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64112" y="436502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64112" y="508510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6296" y="4302308"/>
              <a:ext cx="180000" cy="432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36296" y="3654236"/>
              <a:ext cx="180000" cy="432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76256" y="431666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04248" y="3663713"/>
              <a:ext cx="524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A: 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158339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239872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419872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501405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662395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743928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923928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05461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185501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267034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454483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536016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716016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797549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987114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068647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246571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328104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508104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589637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779202" y="349763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860735" y="493779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038659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120192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254683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372200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77" name="모서리가 둥근 직사각형 76"/>
          <p:cNvSpPr/>
          <p:nvPr/>
        </p:nvSpPr>
        <p:spPr>
          <a:xfrm>
            <a:off x="2423592" y="5733256"/>
            <a:ext cx="7632848" cy="638780"/>
          </a:xfrm>
          <a:prstGeom prst="roundRect">
            <a:avLst>
              <a:gd name="adj" fmla="val 773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MLFQ approach keeps an interactive job at the highest priority</a:t>
            </a:r>
          </a:p>
        </p:txBody>
      </p:sp>
    </p:spTree>
    <p:extLst>
      <p:ext uri="{BB962C8B-B14F-4D97-AF65-F5344CB8AC3E}">
        <p14:creationId xmlns:p14="http://schemas.microsoft.com/office/powerpoint/2010/main" val="254799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19F9BE-EB62-5CAD-C366-A919B947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Review</a:t>
            </a:r>
            <a:r>
              <a:rPr lang="tr-TR" dirty="0"/>
              <a:t> </a:t>
            </a:r>
            <a:r>
              <a:rPr lang="tr-TR" dirty="0" err="1"/>
              <a:t>Question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0D168D-3F73-7C5D-F2C6-B9DCF1DD1FF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altLang="ko-KR" dirty="0" err="1"/>
              <a:t>Which</a:t>
            </a:r>
            <a:r>
              <a:rPr lang="tr-TR" altLang="ko-KR" dirty="0"/>
              <a:t> of </a:t>
            </a:r>
            <a:r>
              <a:rPr lang="tr-TR" altLang="ko-KR" dirty="0" err="1"/>
              <a:t>these</a:t>
            </a:r>
            <a:r>
              <a:rPr lang="tr-TR" altLang="ko-KR" dirty="0"/>
              <a:t> </a:t>
            </a:r>
            <a:r>
              <a:rPr lang="tr-TR" altLang="ko-KR" dirty="0" err="1"/>
              <a:t>process</a:t>
            </a:r>
            <a:r>
              <a:rPr lang="tr-TR" altLang="ko-KR" dirty="0"/>
              <a:t> </a:t>
            </a:r>
            <a:r>
              <a:rPr lang="tr-TR" altLang="ko-KR" dirty="0" err="1"/>
              <a:t>state</a:t>
            </a:r>
            <a:r>
              <a:rPr lang="tr-TR" altLang="ko-KR" dirty="0"/>
              <a:t> </a:t>
            </a:r>
            <a:r>
              <a:rPr lang="tr-TR" altLang="ko-KR" dirty="0" err="1"/>
              <a:t>transitions</a:t>
            </a:r>
            <a:r>
              <a:rPr lang="tr-TR" altLang="ko-KR" dirty="0"/>
              <a:t> is not </a:t>
            </a:r>
            <a:r>
              <a:rPr lang="tr-TR" altLang="ko-KR" dirty="0" err="1"/>
              <a:t>possible</a:t>
            </a:r>
            <a:r>
              <a:rPr lang="tr-TR" altLang="ko-KR" dirty="0"/>
              <a:t>?</a:t>
            </a:r>
          </a:p>
          <a:p>
            <a:endParaRPr lang="tr-TR" altLang="ko-KR" dirty="0"/>
          </a:p>
          <a:p>
            <a:pPr marL="514350" indent="-514350">
              <a:buAutoNum type="alphaLcParenR"/>
            </a:pPr>
            <a:r>
              <a:rPr lang="tr-TR" altLang="ko-KR" dirty="0"/>
              <a:t>Ready </a:t>
            </a:r>
            <a:r>
              <a:rPr lang="tr-TR" altLang="ko-KR" dirty="0">
                <a:sym typeface="Wingdings" panose="05000000000000000000" pitchFamily="2" charset="2"/>
              </a:rPr>
              <a:t> </a:t>
            </a:r>
            <a:r>
              <a:rPr lang="tr-TR" altLang="ko-KR" dirty="0" err="1">
                <a:sym typeface="Wingdings" panose="05000000000000000000" pitchFamily="2" charset="2"/>
              </a:rPr>
              <a:t>Running</a:t>
            </a:r>
            <a:endParaRPr lang="tr-TR" altLang="ko-KR" dirty="0">
              <a:sym typeface="Wingdings" panose="05000000000000000000" pitchFamily="2" charset="2"/>
            </a:endParaRPr>
          </a:p>
          <a:p>
            <a:pPr marL="514350" indent="-514350">
              <a:buAutoNum type="alphaLcParenR"/>
            </a:pPr>
            <a:r>
              <a:rPr lang="tr-TR" altLang="ko-KR" dirty="0" err="1">
                <a:sym typeface="Wingdings" panose="05000000000000000000" pitchFamily="2" charset="2"/>
              </a:rPr>
              <a:t>Blocked</a:t>
            </a:r>
            <a:r>
              <a:rPr lang="tr-TR" altLang="ko-KR" dirty="0">
                <a:sym typeface="Wingdings" panose="05000000000000000000" pitchFamily="2" charset="2"/>
              </a:rPr>
              <a:t>  </a:t>
            </a:r>
            <a:r>
              <a:rPr lang="tr-TR" altLang="ko-KR" dirty="0" err="1">
                <a:sym typeface="Wingdings" panose="05000000000000000000" pitchFamily="2" charset="2"/>
              </a:rPr>
              <a:t>Running</a:t>
            </a:r>
            <a:endParaRPr lang="tr-TR" altLang="ko-KR" dirty="0">
              <a:sym typeface="Wingdings" panose="05000000000000000000" pitchFamily="2" charset="2"/>
            </a:endParaRPr>
          </a:p>
          <a:p>
            <a:pPr marL="514350" indent="-514350">
              <a:buAutoNum type="alphaLcParenR"/>
            </a:pPr>
            <a:r>
              <a:rPr lang="tr-TR" altLang="ko-KR" dirty="0" err="1">
                <a:sym typeface="Wingdings" panose="05000000000000000000" pitchFamily="2" charset="2"/>
              </a:rPr>
              <a:t>Running</a:t>
            </a:r>
            <a:r>
              <a:rPr lang="tr-TR" altLang="ko-KR" dirty="0">
                <a:sym typeface="Wingdings" panose="05000000000000000000" pitchFamily="2" charset="2"/>
              </a:rPr>
              <a:t>  Ready</a:t>
            </a:r>
          </a:p>
          <a:p>
            <a:pPr marL="514350" indent="-514350">
              <a:buAutoNum type="alphaLcParenR"/>
            </a:pPr>
            <a:r>
              <a:rPr lang="tr-TR" altLang="ko-KR" dirty="0" err="1">
                <a:sym typeface="Wingdings" panose="05000000000000000000" pitchFamily="2" charset="2"/>
              </a:rPr>
              <a:t>Running</a:t>
            </a:r>
            <a:r>
              <a:rPr lang="tr-TR" altLang="ko-KR" dirty="0">
                <a:sym typeface="Wingdings" panose="05000000000000000000" pitchFamily="2" charset="2"/>
              </a:rPr>
              <a:t>  </a:t>
            </a:r>
            <a:r>
              <a:rPr lang="tr-TR" altLang="ko-KR" dirty="0" err="1">
                <a:sym typeface="Wingdings" panose="05000000000000000000" pitchFamily="2" charset="2"/>
              </a:rPr>
              <a:t>Blocked</a:t>
            </a:r>
            <a:endParaRPr lang="tr-TR" altLang="ko-KR" dirty="0"/>
          </a:p>
        </p:txBody>
      </p:sp>
    </p:spTree>
    <p:extLst>
      <p:ext uri="{BB962C8B-B14F-4D97-AF65-F5344CB8AC3E}">
        <p14:creationId xmlns:p14="http://schemas.microsoft.com/office/powerpoint/2010/main" val="1464407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Problems with the Basic MLFQ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Starvation</a:t>
            </a:r>
          </a:p>
          <a:p>
            <a:pPr lvl="1"/>
            <a:r>
              <a:rPr lang="en-US" altLang="ko-KR" dirty="0"/>
              <a:t>If there are “too many” interactive jobs in the system.</a:t>
            </a:r>
          </a:p>
          <a:p>
            <a:pPr lvl="1"/>
            <a:r>
              <a:rPr lang="en-US" altLang="ko-KR" dirty="0"/>
              <a:t>Lon-running jobs will never receive any CPU time.</a:t>
            </a:r>
          </a:p>
          <a:p>
            <a:endParaRPr lang="en-US" altLang="ko-KR" dirty="0"/>
          </a:p>
          <a:p>
            <a:r>
              <a:rPr lang="en-US" altLang="ko-KR" dirty="0"/>
              <a:t>Game the scheduler</a:t>
            </a:r>
          </a:p>
          <a:p>
            <a:pPr lvl="1"/>
            <a:r>
              <a:rPr lang="en-US" altLang="ko-KR" dirty="0"/>
              <a:t>After running 99% of a time slice, issue an I/O operation.</a:t>
            </a:r>
          </a:p>
          <a:p>
            <a:pPr lvl="1"/>
            <a:r>
              <a:rPr lang="en-US" altLang="ko-KR" dirty="0"/>
              <a:t>The job gain</a:t>
            </a:r>
            <a:r>
              <a:rPr lang="tr-TR" altLang="ko-KR" dirty="0"/>
              <a:t>s</a:t>
            </a:r>
            <a:r>
              <a:rPr lang="en-US" altLang="ko-KR" dirty="0"/>
              <a:t> a higher percentage of CPU time.</a:t>
            </a:r>
          </a:p>
          <a:p>
            <a:endParaRPr lang="en-US" altLang="ko-KR" dirty="0"/>
          </a:p>
          <a:p>
            <a:r>
              <a:rPr lang="en-US" altLang="ko-KR" dirty="0"/>
              <a:t>A program may change its behavior over time.</a:t>
            </a:r>
          </a:p>
          <a:p>
            <a:pPr lvl="1"/>
            <a:r>
              <a:rPr lang="en-US" altLang="ko-KR" dirty="0"/>
              <a:t>CPU bound process </a:t>
            </a:r>
            <a:r>
              <a:rPr lang="en-US" altLang="ko-KR" dirty="0">
                <a:sym typeface="Wingdings" pitchFamily="2" charset="2"/>
              </a:rPr>
              <a:t> I/O bound process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0678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Priority Boost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8136" y="1438333"/>
            <a:ext cx="10515600" cy="4351338"/>
          </a:xfrm>
        </p:spPr>
        <p:txBody>
          <a:bodyPr/>
          <a:lstStyle/>
          <a:p>
            <a:r>
              <a:rPr lang="en-US" altLang="ko-KR" b="1" dirty="0"/>
              <a:t>Rule 5:</a:t>
            </a:r>
            <a:r>
              <a:rPr lang="en-US" altLang="ko-KR" dirty="0"/>
              <a:t> After some time period S, move all the jobs in the system to the topmost queue.</a:t>
            </a:r>
          </a:p>
          <a:p>
            <a:pPr lvl="1"/>
            <a:r>
              <a:rPr lang="en-US" altLang="ko-KR" dirty="0"/>
              <a:t>Example</a:t>
            </a:r>
            <a:r>
              <a:rPr lang="tr-TR" altLang="ko-KR" dirty="0"/>
              <a:t>: </a:t>
            </a:r>
            <a:r>
              <a:rPr lang="en-US" altLang="ko-KR" dirty="0"/>
              <a:t>A long-running job(A) with two short-running interactive job(B, C)</a:t>
            </a:r>
            <a:endParaRPr lang="ko-KR" altLang="en-US" dirty="0"/>
          </a:p>
        </p:txBody>
      </p:sp>
      <p:grpSp>
        <p:nvGrpSpPr>
          <p:cNvPr id="59" name="그룹 58"/>
          <p:cNvGrpSpPr/>
          <p:nvPr/>
        </p:nvGrpSpPr>
        <p:grpSpPr>
          <a:xfrm>
            <a:off x="1487489" y="3502226"/>
            <a:ext cx="4448447" cy="2456121"/>
            <a:chOff x="251520" y="2636912"/>
            <a:chExt cx="4448447" cy="2456121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889163" y="409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631624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883543" y="4811815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905971" y="315051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8102" y="4812586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48212" y="4812585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34085" y="481258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41614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44667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1520" y="2824935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1520" y="351644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1520" y="423652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903624" y="337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043608" y="387059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96008" y="4581152"/>
              <a:ext cx="1440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699792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762275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830443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888546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956714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19197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087365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150890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219058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281541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349709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407812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475980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538463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597106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654946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723114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785597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853765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911868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980036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042519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110687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174212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242380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304863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373031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6096001" y="3556300"/>
            <a:ext cx="4448447" cy="2402046"/>
            <a:chOff x="4644008" y="2690987"/>
            <a:chExt cx="4448447" cy="2402046"/>
          </a:xfrm>
        </p:grpSpPr>
        <p:cxnSp>
          <p:nvCxnSpPr>
            <p:cNvPr id="61" name="직선 연결선 60"/>
            <p:cNvCxnSpPr/>
            <p:nvPr/>
          </p:nvCxnSpPr>
          <p:spPr>
            <a:xfrm>
              <a:off x="5281651" y="409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직사각형 61"/>
            <p:cNvSpPr/>
            <p:nvPr/>
          </p:nvSpPr>
          <p:spPr>
            <a:xfrm>
              <a:off x="6948264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5276031" y="4811815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/>
            <p:cNvSpPr/>
            <p:nvPr/>
          </p:nvSpPr>
          <p:spPr>
            <a:xfrm>
              <a:off x="5298459" y="315051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60590" y="4812586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940700" y="4812585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726573" y="481258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634102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537155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644008" y="2824935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644008" y="351644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644008" y="423652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5296112" y="337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/>
            <p:cNvSpPr/>
            <p:nvPr/>
          </p:nvSpPr>
          <p:spPr>
            <a:xfrm>
              <a:off x="5436096" y="387059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5588496" y="4581152"/>
              <a:ext cx="1440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016432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078915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147083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205186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7273354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7335837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404005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598181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7666349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7724452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792620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855103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913746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971586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8039754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228508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8296676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359159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8427327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490852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8559020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8621503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8689671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470176" y="3140992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8093754" y="3123011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8743671" y="3110309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3293356" y="6188007"/>
            <a:ext cx="5610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Without(Left) and With(Right) Priority Boost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8436280" y="6175998"/>
            <a:ext cx="1908192" cy="383496"/>
            <a:chOff x="4824048" y="1350245"/>
            <a:chExt cx="1908192" cy="383496"/>
          </a:xfrm>
        </p:grpSpPr>
        <p:sp>
          <p:nvSpPr>
            <p:cNvPr id="19" name="직사각형 18"/>
            <p:cNvSpPr/>
            <p:nvPr/>
          </p:nvSpPr>
          <p:spPr>
            <a:xfrm>
              <a:off x="5904168" y="1373741"/>
              <a:ext cx="18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256096" y="1373741"/>
              <a:ext cx="18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44128" y="135512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24048" y="1350245"/>
              <a:ext cx="524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A: 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552240" y="1373741"/>
              <a:ext cx="180000" cy="360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192200" y="135512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214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5850" y="68113"/>
            <a:ext cx="10515600" cy="1325563"/>
          </a:xfrm>
        </p:spPr>
        <p:txBody>
          <a:bodyPr/>
          <a:lstStyle/>
          <a:p>
            <a:r>
              <a:rPr lang="en-US" altLang="ko-KR" dirty="0"/>
              <a:t>Better Accounting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0188" y="1283338"/>
            <a:ext cx="10515600" cy="4351338"/>
          </a:xfrm>
        </p:spPr>
        <p:txBody>
          <a:bodyPr/>
          <a:lstStyle/>
          <a:p>
            <a:r>
              <a:rPr lang="en-US" altLang="ko-KR" dirty="0"/>
              <a:t>How to prevent gaming of our scheduler?</a:t>
            </a:r>
          </a:p>
          <a:p>
            <a:r>
              <a:rPr lang="en-US" altLang="ko-KR" dirty="0"/>
              <a:t>Solution:</a:t>
            </a:r>
          </a:p>
          <a:p>
            <a:pPr lvl="1"/>
            <a:r>
              <a:rPr lang="en-US" altLang="ko-KR" b="1" dirty="0"/>
              <a:t>Rule 4 </a:t>
            </a:r>
            <a:r>
              <a:rPr lang="en-US" altLang="ko-KR" dirty="0">
                <a:sym typeface="Wingdings" pitchFamily="2" charset="2"/>
              </a:rPr>
              <a:t>(Rewrite Rules 4a and 4b):</a:t>
            </a:r>
            <a:r>
              <a:rPr lang="en-US" altLang="ko-KR" dirty="0"/>
              <a:t> Once a job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uses up its time allotment </a:t>
            </a:r>
            <a:r>
              <a:rPr lang="en-US" altLang="ko-KR" dirty="0"/>
              <a:t>at a given level (regardless of how many times it has given up the CPU), </a:t>
            </a:r>
            <a:r>
              <a:rPr lang="en-US" altLang="ko-KR" b="1" dirty="0"/>
              <a:t>its priority is reduced</a:t>
            </a:r>
            <a:r>
              <a:rPr lang="en-US" altLang="ko-KR" dirty="0"/>
              <a:t>(i.e., it moves down on queue).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487489" y="3800962"/>
            <a:ext cx="4448447" cy="2456121"/>
            <a:chOff x="-36512" y="2204864"/>
            <a:chExt cx="4448447" cy="2456121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601131" y="366045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595511" y="4379767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588592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0070" y="438053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60180" y="438053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46053" y="438053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53582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6635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36512" y="2392887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36512" y="308439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36512" y="380447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615592" y="294045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648485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92485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52378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79813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39706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83706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243599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387599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447492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591492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651385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778820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838713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982713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042606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79687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239580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383580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443473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570908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630801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774801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834694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978694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038587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182587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242480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369915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429808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573808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633701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763863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823756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967756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027649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6040042" y="3800962"/>
            <a:ext cx="4448447" cy="2456121"/>
            <a:chOff x="4516041" y="2204864"/>
            <a:chExt cx="4448447" cy="2456121"/>
          </a:xfrm>
        </p:grpSpPr>
        <p:cxnSp>
          <p:nvCxnSpPr>
            <p:cNvPr id="55" name="직선 연결선 54"/>
            <p:cNvCxnSpPr/>
            <p:nvPr/>
          </p:nvCxnSpPr>
          <p:spPr>
            <a:xfrm>
              <a:off x="5153684" y="364482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5148064" y="4379767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5302273" y="4005104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32623" y="438053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2733" y="438053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98606" y="438053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06135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409188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516041" y="2392887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516041" y="308439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516041" y="380447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5168145" y="294045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5148064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355100" y="220486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12651" y="295624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619687" y="295620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556651" y="4005064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84615" y="400506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836502" y="364506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893911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045798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094305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246192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300192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6452079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516216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668103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732240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884127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948264" y="400506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100151" y="364506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7157560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7309447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357954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509841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563841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715728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7779865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7931752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7995889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147776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8198167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350054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8414191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566078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8630215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2711624" y="6381354"/>
            <a:ext cx="655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Without(Left) and With(Right) Gaming Tolerance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9400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Tuning MLFQ And Other Issues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8180" y="1322232"/>
            <a:ext cx="10515600" cy="4351338"/>
          </a:xfrm>
        </p:spPr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en-US" altLang="ko-KR" dirty="0"/>
              <a:t>The high-priority queues </a:t>
            </a:r>
            <a:r>
              <a:rPr lang="en-US" altLang="ko-KR" dirty="0">
                <a:sym typeface="Wingdings" pitchFamily="2" charset="2"/>
              </a:rPr>
              <a:t> Short time slices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E.g., 10 or fewer milliseconds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The </a:t>
            </a:r>
            <a:r>
              <a:rPr lang="tr-TR" altLang="ko-KR" dirty="0">
                <a:sym typeface="Wingdings" pitchFamily="2" charset="2"/>
              </a:rPr>
              <a:t>l</a:t>
            </a:r>
            <a:r>
              <a:rPr lang="en-US" altLang="ko-KR" dirty="0">
                <a:sym typeface="Wingdings" pitchFamily="2" charset="2"/>
              </a:rPr>
              <a:t>ow-priority queue  Longer time slices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E.g., 100 milliseconds</a:t>
            </a:r>
            <a:endParaRPr lang="ko-KR" altLang="en-US" dirty="0"/>
          </a:p>
        </p:txBody>
      </p:sp>
      <p:grpSp>
        <p:nvGrpSpPr>
          <p:cNvPr id="63" name="그룹 62"/>
          <p:cNvGrpSpPr/>
          <p:nvPr/>
        </p:nvGrpSpPr>
        <p:grpSpPr>
          <a:xfrm>
            <a:off x="3519762" y="3429000"/>
            <a:ext cx="4664471" cy="2520240"/>
            <a:chOff x="2427809" y="3141008"/>
            <a:chExt cx="4664471" cy="252024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065452" y="4620005"/>
              <a:ext cx="402682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3059832" y="5380030"/>
              <a:ext cx="403244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944391" y="5380801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79912" y="5380800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12748" y="5380799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28868" y="5384249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64972" y="5384249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27809" y="3328991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27809" y="4020496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7809" y="4740576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079913" y="3876560"/>
              <a:ext cx="401236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3268041" y="3141008"/>
              <a:ext cx="18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75462" y="3502693"/>
              <a:ext cx="18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803357" y="3876678"/>
              <a:ext cx="36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443349" y="4246138"/>
              <a:ext cx="36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899187" y="4635941"/>
              <a:ext cx="72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163413" y="5005401"/>
              <a:ext cx="72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372280" y="4635941"/>
              <a:ext cx="72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628691" y="5005401"/>
              <a:ext cx="72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2639616" y="5949240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Example) 10ms for the highest queue, 20ms for the middle, 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40ms for the lowest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7834575" y="1951965"/>
            <a:ext cx="3836408" cy="504056"/>
          </a:xfrm>
          <a:prstGeom prst="roundRect">
            <a:avLst>
              <a:gd name="adj" fmla="val 773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Lower Priority, Longer Quanta</a:t>
            </a:r>
          </a:p>
        </p:txBody>
      </p:sp>
    </p:spTree>
    <p:extLst>
      <p:ext uri="{BB962C8B-B14F-4D97-AF65-F5344CB8AC3E}">
        <p14:creationId xmlns:p14="http://schemas.microsoft.com/office/powerpoint/2010/main" val="94340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Solaris MLFQ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the Time-Sharing scheduling</a:t>
            </a:r>
          </a:p>
          <a:p>
            <a:pPr lvl="1"/>
            <a:r>
              <a:rPr lang="en-US" altLang="ko-KR" dirty="0"/>
              <a:t>60 Queues</a:t>
            </a:r>
          </a:p>
          <a:p>
            <a:pPr lvl="1"/>
            <a:r>
              <a:rPr lang="en-US" altLang="ko-KR" dirty="0"/>
              <a:t>Slowly increasing time-slice length</a:t>
            </a:r>
          </a:p>
          <a:p>
            <a:pPr lvl="2"/>
            <a:r>
              <a:rPr lang="en-US" altLang="ko-KR" dirty="0"/>
              <a:t>The highest priority: 20msec</a:t>
            </a:r>
          </a:p>
          <a:p>
            <a:pPr lvl="2"/>
            <a:r>
              <a:rPr lang="en-US" altLang="ko-KR" dirty="0"/>
              <a:t>The lowest priority: A few hundred milliseconds</a:t>
            </a:r>
          </a:p>
          <a:p>
            <a:pPr lvl="1"/>
            <a:r>
              <a:rPr lang="en-US" altLang="ko-KR" dirty="0"/>
              <a:t>Priorities boosted around every 1 second or so.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8203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refined set of MLFQ rules:</a:t>
            </a:r>
          </a:p>
          <a:p>
            <a:pPr lvl="1"/>
            <a:r>
              <a:rPr lang="en-US" altLang="ko-KR" b="1" dirty="0"/>
              <a:t>Rule 1:</a:t>
            </a:r>
            <a:r>
              <a:rPr lang="en-US" altLang="ko-KR" dirty="0"/>
              <a:t> If Priority(A) &gt; Priority(B), A runs (B doesn’t).</a:t>
            </a:r>
          </a:p>
          <a:p>
            <a:pPr lvl="1"/>
            <a:r>
              <a:rPr lang="en-US" altLang="ko-KR" b="1" dirty="0"/>
              <a:t>Rule 2:</a:t>
            </a:r>
            <a:r>
              <a:rPr lang="en-US" altLang="ko-KR" dirty="0"/>
              <a:t> If Priority(A) = Priority(B), A &amp; B run in RR.</a:t>
            </a:r>
          </a:p>
          <a:p>
            <a:pPr lvl="1"/>
            <a:r>
              <a:rPr lang="en-US" altLang="ko-KR" b="1" dirty="0"/>
              <a:t>Rule 3: </a:t>
            </a:r>
            <a:r>
              <a:rPr lang="en-US" altLang="ko-KR" dirty="0"/>
              <a:t>When a job enters the system, it is placed at the highest priority.</a:t>
            </a:r>
          </a:p>
          <a:p>
            <a:pPr lvl="1"/>
            <a:r>
              <a:rPr lang="en-US" altLang="ko-KR" b="1" dirty="0"/>
              <a:t>Rule 4:</a:t>
            </a:r>
            <a:r>
              <a:rPr lang="en-US" altLang="ko-KR" dirty="0"/>
              <a:t> Once a job uses up its time allotment at a given level (regardless of how many times it has given up the CPU), its priority is reduced(i.e., it moves down on queue).</a:t>
            </a:r>
          </a:p>
          <a:p>
            <a:pPr lvl="1"/>
            <a:r>
              <a:rPr lang="en-US" altLang="ko-KR" b="1" dirty="0"/>
              <a:t>Rule 5: </a:t>
            </a:r>
            <a:r>
              <a:rPr lang="en-US" altLang="ko-KR" dirty="0"/>
              <a:t>After some time period S, move all the jobs in the system to the topmost queue.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94236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9: Scheduling: Proportional Share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891381"/>
      </p:ext>
    </p:ext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Proportional Share Scheduler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Fair-share</a:t>
            </a:r>
            <a:r>
              <a:rPr lang="en-US" altLang="ko-KR" dirty="0"/>
              <a:t> scheduler</a:t>
            </a:r>
          </a:p>
          <a:p>
            <a:pPr lvl="1"/>
            <a:r>
              <a:rPr lang="en-US" altLang="ko-KR" dirty="0"/>
              <a:t>Guarantee that each job obtain </a:t>
            </a:r>
            <a:r>
              <a:rPr lang="en-US" altLang="ko-KR" i="1" dirty="0"/>
              <a:t>a certain percentage </a:t>
            </a:r>
            <a:r>
              <a:rPr lang="en-US" altLang="ko-KR" dirty="0"/>
              <a:t>of CPU time.</a:t>
            </a:r>
          </a:p>
          <a:p>
            <a:pPr lvl="1"/>
            <a:r>
              <a:rPr lang="en-US" altLang="ko-KR" dirty="0"/>
              <a:t>Not optimized for turnaround or response time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93229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Concept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Tickets</a:t>
            </a:r>
          </a:p>
          <a:p>
            <a:pPr lvl="1"/>
            <a:r>
              <a:rPr lang="en-US" altLang="ko-KR" dirty="0"/>
              <a:t>Represent the share of a resource that a process should receive</a:t>
            </a:r>
          </a:p>
          <a:p>
            <a:pPr lvl="1"/>
            <a:r>
              <a:rPr lang="en-US" altLang="ko-KR" u="sng" dirty="0"/>
              <a:t>The percent of tickets</a:t>
            </a:r>
            <a:r>
              <a:rPr lang="en-US" altLang="ko-KR" dirty="0"/>
              <a:t> represents its share of the system resource in question.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dirty="0"/>
              <a:t>There are two processes, A and B.</a:t>
            </a:r>
          </a:p>
          <a:p>
            <a:pPr lvl="2"/>
            <a:r>
              <a:rPr lang="en-US" altLang="ko-KR" dirty="0"/>
              <a:t>Process A has 75 tickets </a:t>
            </a:r>
            <a:r>
              <a:rPr lang="en-US" altLang="ko-KR" dirty="0">
                <a:sym typeface="Wingdings" pitchFamily="2" charset="2"/>
              </a:rPr>
              <a:t> receive 75% of the CPU</a:t>
            </a:r>
            <a:endParaRPr lang="en-US" altLang="ko-KR" dirty="0"/>
          </a:p>
          <a:p>
            <a:pPr lvl="2"/>
            <a:r>
              <a:rPr lang="en-US" altLang="ko-KR" dirty="0"/>
              <a:t>Process B has 25 tickets </a:t>
            </a:r>
            <a:r>
              <a:rPr lang="en-US" altLang="ko-KR" dirty="0">
                <a:sym typeface="Wingdings" pitchFamily="2" charset="2"/>
              </a:rPr>
              <a:t> receive 25% of the CPU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2889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8200" y="184507"/>
            <a:ext cx="10515600" cy="1325563"/>
          </a:xfrm>
        </p:spPr>
        <p:txBody>
          <a:bodyPr/>
          <a:lstStyle/>
          <a:p>
            <a:r>
              <a:rPr lang="en-US" altLang="ko-KR" dirty="0"/>
              <a:t>Lottery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1338" y="1397000"/>
            <a:ext cx="10515600" cy="4351338"/>
          </a:xfrm>
        </p:spPr>
        <p:txBody>
          <a:bodyPr/>
          <a:lstStyle/>
          <a:p>
            <a:r>
              <a:rPr lang="en-US" altLang="ko-KR" dirty="0"/>
              <a:t>The scheduler picks </a:t>
            </a:r>
            <a:r>
              <a:rPr lang="en-US" altLang="ko-KR" u="sng" dirty="0"/>
              <a:t>a winning ticket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Load the state of that </a:t>
            </a:r>
            <a:r>
              <a:rPr lang="en-US" altLang="ko-KR" i="1" dirty="0"/>
              <a:t>winning process </a:t>
            </a:r>
            <a:r>
              <a:rPr lang="en-US" altLang="ko-KR" dirty="0"/>
              <a:t>and runs it.</a:t>
            </a:r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dirty="0"/>
              <a:t>There are 100 tickets</a:t>
            </a:r>
          </a:p>
          <a:p>
            <a:pPr lvl="2"/>
            <a:r>
              <a:rPr lang="en-US" altLang="ko-KR" dirty="0"/>
              <a:t>Process A has 75 tickets: 0 ~ 74</a:t>
            </a:r>
          </a:p>
          <a:p>
            <a:pPr lvl="2"/>
            <a:r>
              <a:rPr lang="en-US" altLang="ko-KR" dirty="0"/>
              <a:t>Process B has 25 tickets: 75 ~ 99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2495600" y="4285482"/>
            <a:ext cx="7416824" cy="679443"/>
            <a:chOff x="539552" y="4353478"/>
            <a:chExt cx="7416824" cy="679443"/>
          </a:xfrm>
        </p:grpSpPr>
        <p:sp>
          <p:nvSpPr>
            <p:cNvPr id="7" name="TextBox 6"/>
            <p:cNvSpPr txBox="1"/>
            <p:nvPr/>
          </p:nvSpPr>
          <p:spPr>
            <a:xfrm>
              <a:off x="539552" y="4353478"/>
              <a:ext cx="237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rgbClr val="1F497D"/>
                  </a:solidFill>
                  <a:latin typeface="맑은 고딕" pitchFamily="50" charset="-127"/>
                  <a:ea typeface="맑은 고딕" pitchFamily="50" charset="-127"/>
                </a:rPr>
                <a:t>Scheduler’s winning tickets:</a:t>
              </a:r>
              <a:endParaRPr lang="ko-KR" altLang="en-US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87824" y="4353478"/>
              <a:ext cx="4968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63  85  70  39  76  17  29  41  36  39  10  99  68  83  63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4056" y="4725144"/>
              <a:ext cx="237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rgbClr val="1F497D"/>
                  </a:solidFill>
                  <a:latin typeface="맑은 고딕" pitchFamily="50" charset="-127"/>
                  <a:ea typeface="맑은 고딕" pitchFamily="50" charset="-127"/>
                </a:rPr>
                <a:t>Resulting scheduler:</a:t>
              </a:r>
              <a:endParaRPr lang="ko-KR" altLang="en-US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958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6075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8192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0309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2426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72450" y="4720137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1479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543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6660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8777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0894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3011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5128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9362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35954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2495600" y="5590009"/>
            <a:ext cx="7224456" cy="792088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longer these two jobs compete,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more likely they are to achieve the desired percentages.</a:t>
            </a:r>
          </a:p>
        </p:txBody>
      </p:sp>
    </p:spTree>
    <p:extLst>
      <p:ext uri="{BB962C8B-B14F-4D97-AF65-F5344CB8AC3E}">
        <p14:creationId xmlns:p14="http://schemas.microsoft.com/office/powerpoint/2010/main" val="2613389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301C5FB0-D58B-232B-7056-2EDBE6558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8152"/>
            <a:ext cx="12192000" cy="478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498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Ticket Mechanisms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Ticket currency</a:t>
            </a:r>
          </a:p>
          <a:p>
            <a:pPr lvl="1"/>
            <a:r>
              <a:rPr lang="en-US" altLang="ko-KR" dirty="0"/>
              <a:t>A user allocates tickets among their own jobs in whatever currency they would like.</a:t>
            </a:r>
          </a:p>
          <a:p>
            <a:pPr lvl="1"/>
            <a:r>
              <a:rPr lang="en-US" altLang="ko-KR" dirty="0"/>
              <a:t>The system converts the currency into the correct global value.</a:t>
            </a:r>
          </a:p>
          <a:p>
            <a:pPr lvl="1"/>
            <a:r>
              <a:rPr lang="en-US" altLang="ko-KR" dirty="0"/>
              <a:t>Example</a:t>
            </a:r>
          </a:p>
          <a:p>
            <a:pPr lvl="2"/>
            <a:r>
              <a:rPr lang="en-US" altLang="ko-KR" dirty="0"/>
              <a:t>There are 200 tickets (Global currency)</a:t>
            </a:r>
          </a:p>
          <a:p>
            <a:pPr lvl="2"/>
            <a:r>
              <a:rPr lang="en-US" altLang="ko-KR" dirty="0"/>
              <a:t>Process A has 100 tickets</a:t>
            </a:r>
          </a:p>
          <a:p>
            <a:pPr lvl="2"/>
            <a:r>
              <a:rPr lang="en-US" altLang="ko-KR" dirty="0"/>
              <a:t>Process B has 100 tickets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92318" y="5262737"/>
            <a:ext cx="5876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User A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(A’s currency) to A1  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(global currency)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	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500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(A’s currency) to A2  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(global currency)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9950" y="6045532"/>
            <a:ext cx="5868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User B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(B’s currency) to B1 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100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(global currency)</a:t>
            </a:r>
          </a:p>
        </p:txBody>
      </p:sp>
    </p:spTree>
    <p:extLst>
      <p:ext uri="{BB962C8B-B14F-4D97-AF65-F5344CB8AC3E}">
        <p14:creationId xmlns:p14="http://schemas.microsoft.com/office/powerpoint/2010/main" val="37023147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Ticket Mechanisms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Ticket transfer</a:t>
            </a:r>
          </a:p>
          <a:p>
            <a:pPr lvl="1"/>
            <a:r>
              <a:rPr lang="en-US" altLang="ko-KR" dirty="0"/>
              <a:t>A process can temporarily </a:t>
            </a:r>
            <a:r>
              <a:rPr lang="en-US" altLang="ko-KR" u="sng" dirty="0"/>
              <a:t>hand off</a:t>
            </a:r>
            <a:r>
              <a:rPr lang="en-US" altLang="ko-KR" dirty="0"/>
              <a:t> </a:t>
            </a:r>
            <a:r>
              <a:rPr lang="en-US" altLang="ko-KR" i="1" dirty="0"/>
              <a:t>its tickets </a:t>
            </a:r>
            <a:r>
              <a:rPr lang="en-US" altLang="ko-KR" dirty="0"/>
              <a:t>to another process.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Ticket inflation</a:t>
            </a:r>
          </a:p>
          <a:p>
            <a:pPr lvl="1"/>
            <a:r>
              <a:rPr lang="en-US" altLang="ko-KR" dirty="0"/>
              <a:t>A process can </a:t>
            </a:r>
            <a:r>
              <a:rPr lang="en-US" altLang="ko-KR" u="sng" dirty="0"/>
              <a:t>temporarily raise or lower</a:t>
            </a:r>
            <a:r>
              <a:rPr lang="en-US" altLang="ko-KR" dirty="0"/>
              <a:t> the number of tickets is owns.</a:t>
            </a:r>
          </a:p>
          <a:p>
            <a:pPr lvl="1"/>
            <a:r>
              <a:rPr lang="en-US" altLang="ko-KR" dirty="0"/>
              <a:t>If any one process needs </a:t>
            </a:r>
            <a:r>
              <a:rPr lang="en-US" altLang="ko-KR" i="1" dirty="0"/>
              <a:t>more CPU time</a:t>
            </a:r>
            <a:r>
              <a:rPr lang="en-US" altLang="ko-KR" dirty="0"/>
              <a:t>, it can boost its tickets.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2896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6225" y="25822"/>
            <a:ext cx="10515600" cy="1325563"/>
          </a:xfrm>
        </p:spPr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5085" y="1253331"/>
            <a:ext cx="10515600" cy="4351338"/>
          </a:xfrm>
        </p:spPr>
        <p:txBody>
          <a:bodyPr/>
          <a:lstStyle/>
          <a:p>
            <a:r>
              <a:rPr lang="en-US" altLang="ko-KR" sz="2400" dirty="0"/>
              <a:t>Example: There are there processes</a:t>
            </a:r>
            <a:r>
              <a:rPr lang="tr-TR" altLang="ko-KR" sz="2400" dirty="0"/>
              <a:t>:</a:t>
            </a:r>
            <a:r>
              <a:rPr lang="en-US" altLang="ko-KR" sz="2400" dirty="0"/>
              <a:t> A, B, and C.</a:t>
            </a:r>
          </a:p>
          <a:p>
            <a:r>
              <a:rPr lang="en-US" altLang="ko-KR" sz="2400" dirty="0"/>
              <a:t>Keep the processes in a list:</a:t>
            </a:r>
            <a:endParaRPr lang="ko-KR" altLang="en-US" sz="24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5618000" y="1504974"/>
            <a:ext cx="6184456" cy="868646"/>
            <a:chOff x="1622889" y="1556792"/>
            <a:chExt cx="6184456" cy="868646"/>
          </a:xfrm>
        </p:grpSpPr>
        <p:sp>
          <p:nvSpPr>
            <p:cNvPr id="6" name="TextBox 5"/>
            <p:cNvSpPr txBox="1"/>
            <p:nvPr/>
          </p:nvSpPr>
          <p:spPr>
            <a:xfrm>
              <a:off x="1622889" y="1844824"/>
              <a:ext cx="644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head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267744" y="2029490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843808" y="1561438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Job:A</a:t>
              </a: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Tix:100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719530" y="2024844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4295594" y="1556792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Job:B</a:t>
              </a: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Tix:50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5169689" y="2024844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5745753" y="1556792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Job:C</a:t>
              </a: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Tix:250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25748" y="1844824"/>
              <a:ext cx="681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NULL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6618475" y="2029490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>
            <a:off x="2099556" y="2481281"/>
            <a:ext cx="7992888" cy="3416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counter: used to track if we’ve found the winner yet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counter = 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winner: use some call to a random number generator to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get a value, between 0 and the total # of tickets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winner =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getrandom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totaltickets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current: use this to walk through the list of jobs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*current = head;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loop until the sum of ticket values is &gt; the winner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 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(current)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counter = counter + current-&gt;tickets;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(counter &gt; winner)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break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found the winner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	current = current-&gt;next;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}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’current’ is the winner: schedule it...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F6798FDC-ED9A-8284-85CA-79A320233076}"/>
              </a:ext>
            </a:extLst>
          </p:cNvPr>
          <p:cNvSpPr txBox="1"/>
          <p:nvPr/>
        </p:nvSpPr>
        <p:spPr>
          <a:xfrm>
            <a:off x="765110" y="6216543"/>
            <a:ext cx="106234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Full </a:t>
            </a:r>
            <a:r>
              <a:rPr lang="tr-TR" dirty="0" err="1"/>
              <a:t>code</a:t>
            </a:r>
            <a:r>
              <a:rPr lang="tr-TR" dirty="0"/>
              <a:t>: </a:t>
            </a:r>
            <a:r>
              <a:rPr lang="en-US" dirty="0"/>
              <a:t>https://github.com/remzi-arpacidusseau/ostep-code/blob/master/cpu-sched-lottery/lottery.c</a:t>
            </a:r>
          </a:p>
        </p:txBody>
      </p:sp>
    </p:spTree>
    <p:extLst>
      <p:ext uri="{BB962C8B-B14F-4D97-AF65-F5344CB8AC3E}">
        <p14:creationId xmlns:p14="http://schemas.microsoft.com/office/powerpoint/2010/main" val="12389262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(Cont.)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U</a:t>
                </a:r>
                <a:r>
                  <a:rPr lang="en-US" altLang="ko-KR" dirty="0"/>
                  <a:t>: unfairness metric</a:t>
                </a:r>
              </a:p>
              <a:p>
                <a:pPr lvl="1"/>
                <a:r>
                  <a:rPr lang="en-US" altLang="ko-KR" dirty="0"/>
                  <a:t>The time the first job completes divided by the time that the second job completes.</a:t>
                </a:r>
              </a:p>
              <a:p>
                <a:r>
                  <a:rPr lang="en-US" altLang="ko-KR" dirty="0"/>
                  <a:t>Example:</a:t>
                </a:r>
              </a:p>
              <a:p>
                <a:pPr lvl="1"/>
                <a:r>
                  <a:rPr lang="en-US" altLang="ko-KR" dirty="0"/>
                  <a:t>There are two jobs, each jobs has runtime 10.</a:t>
                </a:r>
              </a:p>
              <a:p>
                <a:pPr lvl="2"/>
                <a:r>
                  <a:rPr lang="en-US" altLang="ko-KR" dirty="0"/>
                  <a:t>First job finishes at time 10</a:t>
                </a:r>
              </a:p>
              <a:p>
                <a:pPr lvl="2"/>
                <a:r>
                  <a:rPr lang="en-US" altLang="ko-KR" dirty="0"/>
                  <a:t>Second job finishes at time 20</a:t>
                </a:r>
              </a:p>
              <a:p>
                <a:pPr lvl="1"/>
                <a:r>
                  <a:rPr lang="en-US" altLang="ko-KR" b="0" dirty="0">
                    <a:latin typeface="Courier New" pitchFamily="49" charset="0"/>
                    <a:cs typeface="Courier New" pitchFamily="49" charset="0"/>
                  </a:rPr>
                  <a:t>U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10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20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=0.5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U</a:t>
                </a:r>
                <a:r>
                  <a:rPr lang="en-US" altLang="ko-KR" dirty="0"/>
                  <a:t> will be close to 1 when both jobs finish at nearly the same time.</a:t>
                </a:r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1718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6725" y="183279"/>
            <a:ext cx="10515600" cy="1325563"/>
          </a:xfrm>
        </p:spPr>
        <p:txBody>
          <a:bodyPr/>
          <a:lstStyle/>
          <a:p>
            <a:r>
              <a:rPr lang="en-US" altLang="ko-KR" dirty="0"/>
              <a:t>Lottery Fairness Study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58023"/>
            <a:ext cx="10515600" cy="4351338"/>
          </a:xfrm>
        </p:spPr>
        <p:txBody>
          <a:bodyPr/>
          <a:lstStyle/>
          <a:p>
            <a:r>
              <a:rPr lang="en-US" altLang="ko-KR" dirty="0"/>
              <a:t>There are two jobs.</a:t>
            </a:r>
          </a:p>
          <a:p>
            <a:pPr lvl="1"/>
            <a:r>
              <a:rPr lang="en-US" altLang="ko-KR" dirty="0"/>
              <a:t>Each jobs has the same number of tickets (100).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4" y="2284116"/>
            <a:ext cx="3672408" cy="3322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3071664" y="5812507"/>
            <a:ext cx="6408712" cy="792088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When the job length is not very long,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average unfairness can be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quite severe</a:t>
            </a:r>
            <a:endParaRPr lang="en-US" altLang="ko-KR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36697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Stride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2950" y="1492250"/>
            <a:ext cx="10515600" cy="4351338"/>
          </a:xfrm>
        </p:spPr>
        <p:txBody>
          <a:bodyPr/>
          <a:lstStyle/>
          <a:p>
            <a:r>
              <a:rPr lang="tr-TR" altLang="ko-KR" dirty="0"/>
              <a:t>A </a:t>
            </a:r>
            <a:r>
              <a:rPr lang="tr-TR" altLang="ko-KR" dirty="0" err="1"/>
              <a:t>deterministic</a:t>
            </a:r>
            <a:r>
              <a:rPr lang="tr-TR" altLang="ko-KR" dirty="0"/>
              <a:t> </a:t>
            </a:r>
            <a:r>
              <a:rPr lang="tr-TR" altLang="ko-KR" dirty="0" err="1"/>
              <a:t>fair</a:t>
            </a:r>
            <a:r>
              <a:rPr lang="tr-TR" altLang="ko-KR" dirty="0"/>
              <a:t> </a:t>
            </a:r>
            <a:r>
              <a:rPr lang="tr-TR" altLang="ko-KR" dirty="0" err="1"/>
              <a:t>share</a:t>
            </a:r>
            <a:r>
              <a:rPr lang="tr-TR" altLang="ko-KR" dirty="0"/>
              <a:t> </a:t>
            </a:r>
            <a:r>
              <a:rPr lang="tr-TR" altLang="ko-KR" dirty="0" err="1"/>
              <a:t>scheduler</a:t>
            </a:r>
            <a:endParaRPr lang="tr-TR" altLang="ko-KR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Stride</a:t>
            </a:r>
            <a:r>
              <a:rPr lang="en-US" altLang="ko-KR" dirty="0"/>
              <a:t> of each process</a:t>
            </a:r>
          </a:p>
          <a:p>
            <a:pPr lvl="1"/>
            <a:r>
              <a:rPr lang="en-US" altLang="ko-KR" dirty="0"/>
              <a:t>(A large number) / (the number of tickets of the process)</a:t>
            </a:r>
          </a:p>
          <a:p>
            <a:pPr lvl="1"/>
            <a:r>
              <a:rPr lang="en-US" altLang="ko-KR" dirty="0"/>
              <a:t>Example: A large number = 10,000</a:t>
            </a:r>
          </a:p>
          <a:p>
            <a:pPr lvl="2"/>
            <a:r>
              <a:rPr lang="en-US" altLang="ko-KR" dirty="0"/>
              <a:t>Process A has 100 tickets </a:t>
            </a:r>
            <a:r>
              <a:rPr lang="en-US" altLang="ko-KR" dirty="0">
                <a:sym typeface="Wingdings" pitchFamily="2" charset="2"/>
              </a:rPr>
              <a:t> stride of A is 100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Process B has 50 tickets  stride of B is 200</a:t>
            </a:r>
            <a:endParaRPr lang="en-US" altLang="ko-KR" dirty="0"/>
          </a:p>
          <a:p>
            <a:r>
              <a:rPr lang="en-US" altLang="ko-KR" dirty="0"/>
              <a:t>A process runs, increment a counter(=pass value) for it by its stride.</a:t>
            </a:r>
          </a:p>
          <a:p>
            <a:pPr lvl="1"/>
            <a:r>
              <a:rPr lang="en-US" altLang="ko-KR" dirty="0"/>
              <a:t>Pick the process to run that has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the lowest pass value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35560" y="5190292"/>
            <a:ext cx="7992888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current =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remove_min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(queue);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pick client with minimum pass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schedule(current); 	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use resource for quantum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current-&gt;pass += current-&gt;stride;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compute next pass using stride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insert(queue, current);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put back into the queue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83832" y="6021289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pseudo code implementation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61742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Stride Scheduling Example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2783632" y="2609106"/>
            <a:ext cx="6408712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7608168" y="1890768"/>
            <a:ext cx="0" cy="3454643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39616" y="1889027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Pass(</a:t>
            </a:r>
            <a:r>
              <a:rPr lang="en-US" altLang="ko-KR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(stride=100)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95800" y="1890768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Pass(</a:t>
            </a:r>
            <a:r>
              <a:rPr lang="en-US" altLang="ko-KR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(stride=200)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51984" y="1889027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Pass(</a:t>
            </a:r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(stride=40)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80176" y="188902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Who Runs?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55640" y="2681115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39816" y="2681115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68008" y="2688080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52184" y="2681115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</a:rPr>
              <a:t>A</a:t>
            </a:r>
          </a:p>
          <a:p>
            <a:pPr algn="ctr"/>
            <a:r>
              <a:rPr lang="en-US" altLang="ko-KR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B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</a:rPr>
              <a:t>A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575720" y="5777458"/>
            <a:ext cx="5112568" cy="792088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 new job enters with pass value 0,</a:t>
            </a:r>
            <a:endParaRPr lang="en-US" altLang="ko-KR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It will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monopolize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the CPU!</a:t>
            </a:r>
            <a:endParaRPr lang="en-US" altLang="ko-KR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1579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A6D7F4-E2B4-EFA4-7C7A-4F24D746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Linux Completely Fair Scheduler (CFS)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CAAE64-7444-3354-D930-4E363A933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Completely Fair Scheduler</a:t>
            </a:r>
            <a:r>
              <a:rPr lang="tr-TR" dirty="0"/>
              <a:t> (CFS) </a:t>
            </a:r>
            <a:r>
              <a:rPr lang="tr-TR" dirty="0" err="1"/>
              <a:t>implements</a:t>
            </a:r>
            <a:r>
              <a:rPr lang="tr-TR" dirty="0"/>
              <a:t> </a:t>
            </a:r>
            <a:r>
              <a:rPr lang="tr-TR" dirty="0" err="1"/>
              <a:t>fair-share</a:t>
            </a:r>
            <a:r>
              <a:rPr lang="tr-TR" dirty="0"/>
              <a:t> in an </a:t>
            </a:r>
            <a:r>
              <a:rPr lang="tr-TR" dirty="0" err="1"/>
              <a:t>alternate</a:t>
            </a:r>
            <a:r>
              <a:rPr lang="tr-TR" dirty="0"/>
              <a:t> </a:t>
            </a:r>
            <a:r>
              <a:rPr lang="tr-TR" dirty="0" err="1"/>
              <a:t>manner</a:t>
            </a:r>
            <a:r>
              <a:rPr lang="tr-TR" dirty="0"/>
              <a:t>.</a:t>
            </a:r>
          </a:p>
          <a:p>
            <a:r>
              <a:rPr lang="en-US" dirty="0"/>
              <a:t>CFS aims to spend very little time making scheduling decisions</a:t>
            </a:r>
            <a:r>
              <a:rPr lang="tr-TR" dirty="0"/>
              <a:t>.</a:t>
            </a:r>
          </a:p>
          <a:p>
            <a:r>
              <a:rPr lang="en-US" dirty="0"/>
              <a:t>Recent studies have shown that scheduler efficiency is surprisingly important</a:t>
            </a:r>
            <a:r>
              <a:rPr lang="tr-TR" dirty="0"/>
              <a:t>. </a:t>
            </a:r>
            <a:r>
              <a:rPr lang="tr-TR" dirty="0" err="1"/>
              <a:t>It</a:t>
            </a:r>
            <a:r>
              <a:rPr lang="tr-TR" dirty="0"/>
              <a:t> </a:t>
            </a:r>
            <a:r>
              <a:rPr lang="en-US" dirty="0"/>
              <a:t>uses about 5% of overall datacenter CPU time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09830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1E06300-D726-4383-E33F-5972E432F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Basic </a:t>
            </a:r>
            <a:r>
              <a:rPr lang="tr-TR" dirty="0" err="1"/>
              <a:t>Operation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995A1AE-357A-9904-3813-CD4D03D82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6446" cy="30449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 each process runs, it accumulates </a:t>
            </a:r>
            <a:r>
              <a:rPr lang="en-US" dirty="0" err="1">
                <a:solidFill>
                  <a:srgbClr val="FF0000"/>
                </a:solidFill>
              </a:rPr>
              <a:t>vruntime</a:t>
            </a:r>
            <a:r>
              <a:rPr lang="en-US" dirty="0"/>
              <a:t>. </a:t>
            </a:r>
            <a:endParaRPr lang="tr-TR" dirty="0"/>
          </a:p>
          <a:p>
            <a:r>
              <a:rPr lang="en-US" dirty="0"/>
              <a:t>In the most basic case, each process’s </a:t>
            </a:r>
            <a:r>
              <a:rPr lang="en-US" dirty="0" err="1">
                <a:solidFill>
                  <a:srgbClr val="FF0000"/>
                </a:solidFill>
              </a:rPr>
              <a:t>vruntime</a:t>
            </a:r>
            <a:r>
              <a:rPr lang="en-US" dirty="0"/>
              <a:t> increases at the same rate, in proportion with physical (real) time. </a:t>
            </a:r>
            <a:endParaRPr lang="tr-TR" dirty="0"/>
          </a:p>
          <a:p>
            <a:r>
              <a:rPr lang="en-US" dirty="0"/>
              <a:t>When a scheduling decision occurs, CFS will pick the process with the lowest </a:t>
            </a:r>
            <a:r>
              <a:rPr lang="en-US" dirty="0" err="1">
                <a:solidFill>
                  <a:srgbClr val="FF0000"/>
                </a:solidFill>
              </a:rPr>
              <a:t>vruntime</a:t>
            </a:r>
            <a:r>
              <a:rPr lang="en-US" dirty="0"/>
              <a:t> to run next</a:t>
            </a:r>
            <a:r>
              <a:rPr lang="tr-TR" dirty="0"/>
              <a:t>.</a:t>
            </a:r>
          </a:p>
          <a:p>
            <a:r>
              <a:rPr lang="en-US" dirty="0"/>
              <a:t>CFS uses </a:t>
            </a:r>
            <a:r>
              <a:rPr lang="en-US" dirty="0">
                <a:solidFill>
                  <a:srgbClr val="FF0000"/>
                </a:solidFill>
              </a:rPr>
              <a:t>sched latency</a:t>
            </a:r>
            <a:r>
              <a:rPr lang="en-US" dirty="0"/>
              <a:t> value to determine how long one process should run before considering a switch (effectively determining its time slice but in a </a:t>
            </a:r>
            <a:r>
              <a:rPr lang="en-US" b="1" dirty="0"/>
              <a:t>dynamic</a:t>
            </a:r>
            <a:r>
              <a:rPr lang="en-US" dirty="0"/>
              <a:t> fashion).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A40B877-4C52-4EE3-350B-FD465E9E0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889" y="4739951"/>
            <a:ext cx="54292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338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6F5064-89A3-D113-0CD3-D87C4518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Weighting</a:t>
            </a:r>
            <a:r>
              <a:rPr lang="tr-TR" dirty="0"/>
              <a:t> (</a:t>
            </a:r>
            <a:r>
              <a:rPr lang="tr-TR" dirty="0" err="1"/>
              <a:t>Niceness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C02B6D9-43BC-0C43-70EA-6199E3AD0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CFS also enables controls over process priority, enabling users or administrators to give some processes a higher share of the CPU. </a:t>
            </a:r>
            <a:endParaRPr lang="tr-TR" dirty="0"/>
          </a:p>
          <a:p>
            <a:r>
              <a:rPr lang="en-US" dirty="0"/>
              <a:t>It does this not with tickets, but through a classic UNIX mechanism known as the nice level of a process. </a:t>
            </a:r>
            <a:endParaRPr lang="tr-TR" dirty="0"/>
          </a:p>
          <a:p>
            <a:r>
              <a:rPr lang="en-US" dirty="0"/>
              <a:t>The nice parameter can be set anywhere from -20 to +19 for a process, with a default of 0.</a:t>
            </a:r>
            <a:endParaRPr lang="tr-TR" dirty="0"/>
          </a:p>
          <a:p>
            <a:r>
              <a:rPr lang="en-US" dirty="0"/>
              <a:t>CFS maps the nice value of each process to a </a:t>
            </a:r>
            <a:r>
              <a:rPr lang="en-US" dirty="0">
                <a:solidFill>
                  <a:srgbClr val="FF0000"/>
                </a:solidFill>
              </a:rPr>
              <a:t>weight</a:t>
            </a:r>
            <a:r>
              <a:rPr lang="tr-TR" dirty="0"/>
              <a:t>. Using it,</a:t>
            </a:r>
            <a:r>
              <a:rPr lang="en-US" dirty="0"/>
              <a:t> CFS calculates </a:t>
            </a:r>
            <a:r>
              <a:rPr lang="en-US" dirty="0" err="1">
                <a:solidFill>
                  <a:srgbClr val="FF0000"/>
                </a:solidFill>
              </a:rPr>
              <a:t>vruntime</a:t>
            </a:r>
            <a:r>
              <a:rPr lang="tr-TR" dirty="0"/>
              <a:t> in an </a:t>
            </a:r>
            <a:r>
              <a:rPr lang="en-US" dirty="0"/>
              <a:t>adapted</a:t>
            </a:r>
            <a:r>
              <a:rPr lang="tr-TR" dirty="0"/>
              <a:t> </a:t>
            </a:r>
            <a:r>
              <a:rPr lang="tr-TR" dirty="0" err="1"/>
              <a:t>way</a:t>
            </a:r>
            <a:r>
              <a:rPr lang="tr-TR" dirty="0"/>
              <a:t>:</a:t>
            </a:r>
          </a:p>
          <a:p>
            <a:endParaRPr lang="en-US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B11ADD51-6486-BD2E-9792-C90CB974E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308" y="5477167"/>
            <a:ext cx="70294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89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7. Scheduling: Introduction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404299"/>
      </p:ext>
    </p:extLst>
  </p:cSld>
  <p:clrMapOvr>
    <a:masterClrMapping/>
  </p:clrMapOvr>
  <p:transition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DC9611-6C4D-58E2-5011-2308F10F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Using </a:t>
            </a:r>
            <a:r>
              <a:rPr lang="tr-TR" dirty="0" err="1"/>
              <a:t>Red</a:t>
            </a:r>
            <a:r>
              <a:rPr lang="tr-TR" dirty="0"/>
              <a:t>-Black </a:t>
            </a:r>
            <a:r>
              <a:rPr lang="tr-TR" dirty="0" err="1"/>
              <a:t>Trees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E78C314-B815-97AF-0F7C-33866470F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kept </a:t>
            </a:r>
            <a:r>
              <a:rPr lang="tr-TR" dirty="0" err="1"/>
              <a:t>ready</a:t>
            </a:r>
            <a:r>
              <a:rPr lang="tr-TR" dirty="0"/>
              <a:t> (</a:t>
            </a:r>
            <a:r>
              <a:rPr lang="tr-TR" dirty="0" err="1"/>
              <a:t>runnable</a:t>
            </a:r>
            <a:r>
              <a:rPr lang="tr-TR" dirty="0"/>
              <a:t>)</a:t>
            </a:r>
            <a:r>
              <a:rPr lang="en-US" dirty="0"/>
              <a:t> jobs in an ordered list, finding the next job to run would be simple: just remove the first element. </a:t>
            </a:r>
            <a:endParaRPr lang="tr-TR" dirty="0"/>
          </a:p>
          <a:p>
            <a:r>
              <a:rPr lang="tr-TR" dirty="0" err="1"/>
              <a:t>However</a:t>
            </a:r>
            <a:r>
              <a:rPr lang="tr-TR" dirty="0"/>
              <a:t>, </a:t>
            </a:r>
            <a:r>
              <a:rPr lang="en-US" dirty="0"/>
              <a:t>when placing that job back into the list (in order), we would have to scan the list, looking for the right spot to insert it, an </a:t>
            </a:r>
            <a:r>
              <a:rPr lang="en-US" i="1" dirty="0"/>
              <a:t>O(n)</a:t>
            </a:r>
            <a:r>
              <a:rPr lang="en-US" dirty="0"/>
              <a:t> operation.</a:t>
            </a:r>
            <a:endParaRPr lang="tr-TR" dirty="0"/>
          </a:p>
          <a:p>
            <a:r>
              <a:rPr lang="tr-TR" dirty="0" err="1"/>
              <a:t>Could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do </a:t>
            </a:r>
            <a:r>
              <a:rPr lang="tr-TR" dirty="0" err="1"/>
              <a:t>better</a:t>
            </a:r>
            <a:r>
              <a:rPr lang="tr-TR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3835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DC9611-6C4D-58E2-5011-2308F10F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Using </a:t>
            </a:r>
            <a:r>
              <a:rPr lang="tr-TR" dirty="0" err="1"/>
              <a:t>Red</a:t>
            </a:r>
            <a:r>
              <a:rPr lang="tr-TR" dirty="0"/>
              <a:t>-Black </a:t>
            </a:r>
            <a:r>
              <a:rPr lang="tr-TR" dirty="0" err="1"/>
              <a:t>Trees</a:t>
            </a:r>
            <a:r>
              <a:rPr lang="tr-TR" dirty="0"/>
              <a:t> (</a:t>
            </a:r>
            <a:r>
              <a:rPr lang="tr-TR" dirty="0" err="1"/>
              <a:t>Cont’d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E78C314-B815-97AF-0F7C-33866470F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062"/>
            <a:ext cx="10515600" cy="4351338"/>
          </a:xfrm>
        </p:spPr>
        <p:txBody>
          <a:bodyPr/>
          <a:lstStyle/>
          <a:p>
            <a:r>
              <a:rPr lang="tr-TR" dirty="0" err="1"/>
              <a:t>If</a:t>
            </a:r>
            <a:r>
              <a:rPr lang="tr-TR" dirty="0"/>
              <a:t> p</a:t>
            </a:r>
            <a:r>
              <a:rPr lang="en-US" dirty="0" err="1"/>
              <a:t>rocesses</a:t>
            </a:r>
            <a:r>
              <a:rPr lang="en-US" dirty="0"/>
              <a:t> are ordered in the </a:t>
            </a:r>
            <a:r>
              <a:rPr lang="tr-TR" dirty="0" err="1"/>
              <a:t>red-black</a:t>
            </a:r>
            <a:r>
              <a:rPr lang="tr-TR" dirty="0"/>
              <a:t> </a:t>
            </a:r>
            <a:r>
              <a:rPr lang="en-US" dirty="0"/>
              <a:t>tree by </a:t>
            </a:r>
            <a:r>
              <a:rPr lang="en-US" dirty="0" err="1">
                <a:solidFill>
                  <a:srgbClr val="FF0000"/>
                </a:solidFill>
              </a:rPr>
              <a:t>vruntime</a:t>
            </a:r>
            <a:r>
              <a:rPr lang="en-US" dirty="0"/>
              <a:t>, </a:t>
            </a:r>
            <a:r>
              <a:rPr lang="tr-TR" dirty="0" err="1"/>
              <a:t>then</a:t>
            </a:r>
            <a:r>
              <a:rPr lang="tr-TR" dirty="0"/>
              <a:t> </a:t>
            </a:r>
            <a:r>
              <a:rPr lang="en-US" dirty="0"/>
              <a:t>most operations (such as insertion and deletion) are logarithmic in time, i.e., </a:t>
            </a:r>
            <a:r>
              <a:rPr lang="en-US" i="1" dirty="0"/>
              <a:t>O(log n)</a:t>
            </a:r>
            <a:r>
              <a:rPr lang="en-US" dirty="0"/>
              <a:t>. </a:t>
            </a:r>
            <a:endParaRPr lang="tr-TR" dirty="0"/>
          </a:p>
          <a:p>
            <a:r>
              <a:rPr lang="en-US" dirty="0"/>
              <a:t>When n is in the thousands, logarithmic is noticeably more efficient than linear.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86B65E2-6D73-133C-8B08-935B29DAA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851" y="3339635"/>
            <a:ext cx="5960804" cy="329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460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6A59DF-6D8E-3C86-6354-487F41426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I/O And Sleeping Processes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CD8F6A4-988E-82A9-AE24-4DB2899D7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One problem with picking the lowest </a:t>
            </a:r>
            <a:r>
              <a:rPr lang="en-US" dirty="0" err="1"/>
              <a:t>vruntime</a:t>
            </a:r>
            <a:r>
              <a:rPr lang="en-US" dirty="0"/>
              <a:t> to run next arises with jobs that have gone to sleep for a long period of time. </a:t>
            </a:r>
            <a:endParaRPr lang="tr-TR" dirty="0"/>
          </a:p>
          <a:p>
            <a:r>
              <a:rPr lang="en-US" dirty="0"/>
              <a:t>Imagine two processes, A and B, one of which (A) runs continuously, and the other (B) which has gone to sleep for a long period of time (say, 10 seconds). </a:t>
            </a:r>
            <a:endParaRPr lang="tr-TR" dirty="0"/>
          </a:p>
          <a:p>
            <a:r>
              <a:rPr lang="en-US" dirty="0"/>
              <a:t>When B wakes up, its </a:t>
            </a:r>
            <a:r>
              <a:rPr lang="en-US" dirty="0" err="1"/>
              <a:t>vruntime</a:t>
            </a:r>
            <a:r>
              <a:rPr lang="en-US" dirty="0"/>
              <a:t> will be 10 seconds behind A’s, and thus (if we’re not careful), B will now monopolize the CPU for the next 10 seconds while it catches up, effectively starving A. </a:t>
            </a:r>
            <a:endParaRPr lang="tr-TR" dirty="0"/>
          </a:p>
          <a:p>
            <a:r>
              <a:rPr lang="en-US" dirty="0"/>
              <a:t>CFS handles this case by altering the </a:t>
            </a:r>
            <a:r>
              <a:rPr lang="en-US" dirty="0" err="1"/>
              <a:t>vruntime</a:t>
            </a:r>
            <a:r>
              <a:rPr lang="en-US" dirty="0"/>
              <a:t> of a job when it wakes up. Specifically, CFS sets the </a:t>
            </a:r>
            <a:r>
              <a:rPr lang="en-US" dirty="0" err="1"/>
              <a:t>vruntime</a:t>
            </a:r>
            <a:r>
              <a:rPr lang="en-US" dirty="0"/>
              <a:t> of that job to the minimum value found in the tree </a:t>
            </a:r>
            <a:r>
              <a:rPr lang="tr-TR" dirty="0"/>
              <a:t>(</a:t>
            </a:r>
            <a:r>
              <a:rPr lang="en-US" dirty="0"/>
              <a:t>the tree only contains running jobs)</a:t>
            </a:r>
          </a:p>
        </p:txBody>
      </p:sp>
    </p:spTree>
    <p:extLst>
      <p:ext uri="{BB962C8B-B14F-4D97-AF65-F5344CB8AC3E}">
        <p14:creationId xmlns:p14="http://schemas.microsoft.com/office/powerpoint/2010/main" val="2515220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Scheduling: 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ko-KR" dirty="0"/>
              <a:t>(</a:t>
            </a:r>
            <a:r>
              <a:rPr lang="tr-TR" altLang="ko-KR" dirty="0" err="1"/>
              <a:t>Initial</a:t>
            </a:r>
            <a:r>
              <a:rPr lang="tr-TR" altLang="ko-KR" dirty="0"/>
              <a:t>) </a:t>
            </a:r>
            <a:r>
              <a:rPr lang="en-US" altLang="ko-KR" dirty="0"/>
              <a:t>Workload assumptions: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Each job runs for the </a:t>
            </a:r>
            <a:r>
              <a:rPr lang="en-US" altLang="ko-KR" b="1" dirty="0"/>
              <a:t>same amount of time.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All jobs </a:t>
            </a:r>
            <a:r>
              <a:rPr lang="en-US" altLang="ko-KR" b="1" dirty="0"/>
              <a:t>arrive </a:t>
            </a:r>
            <a:r>
              <a:rPr lang="en-US" altLang="ko-KR" dirty="0"/>
              <a:t>at the same time.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All jobs only use the </a:t>
            </a:r>
            <a:r>
              <a:rPr lang="en-US" altLang="ko-KR" b="1" dirty="0"/>
              <a:t>CPU </a:t>
            </a:r>
            <a:r>
              <a:rPr lang="en-US" altLang="ko-KR" dirty="0"/>
              <a:t>(i.e., they perform no I/O).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The </a:t>
            </a:r>
            <a:r>
              <a:rPr lang="en-US" altLang="ko-KR" b="1" dirty="0"/>
              <a:t>run-time</a:t>
            </a:r>
            <a:r>
              <a:rPr lang="en-US" altLang="ko-KR" dirty="0"/>
              <a:t> of each job is known.</a:t>
            </a:r>
          </a:p>
        </p:txBody>
      </p:sp>
    </p:spTree>
    <p:extLst>
      <p:ext uri="{BB962C8B-B14F-4D97-AF65-F5344CB8AC3E}">
        <p14:creationId xmlns:p14="http://schemas.microsoft.com/office/powerpoint/2010/main" val="3684781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Scheduling Metrics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Performance metric: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Turnaround time</a:t>
            </a:r>
          </a:p>
          <a:p>
            <a:pPr lvl="1"/>
            <a:r>
              <a:rPr lang="en-US" altLang="ko-KR" dirty="0"/>
              <a:t>The time at which </a:t>
            </a:r>
            <a:r>
              <a:rPr lang="en-US" altLang="ko-KR" b="1" dirty="0"/>
              <a:t>the job completes </a:t>
            </a:r>
            <a:r>
              <a:rPr lang="en-US" altLang="ko-KR" dirty="0"/>
              <a:t>minus the time at which </a:t>
            </a:r>
            <a:r>
              <a:rPr lang="en-US" altLang="ko-KR" b="1" dirty="0"/>
              <a:t>the job arrived</a:t>
            </a:r>
            <a:r>
              <a:rPr lang="en-US" altLang="ko-KR" dirty="0"/>
              <a:t> in the system.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Another metric is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fairness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Performance and fairness are often at odds in scheduling.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56060" y="2999968"/>
                <a:ext cx="4256165" cy="4276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𝒕𝒖𝒓𝒏𝒂𝒓𝒐𝒖𝒏𝒅</m:t>
                          </m:r>
                        </m:sub>
                      </m:sSub>
                      <m:r>
                        <a:rPr lang="en-US" altLang="ko-KR" sz="2000" b="1" i="1">
                          <a:solidFill>
                            <a:srgbClr val="1F497D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1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𝒄𝒐𝒎𝒑𝒍𝒆𝒕𝒊𝒐𝒏</m:t>
                          </m:r>
                        </m:sub>
                      </m:sSub>
                      <m:r>
                        <a:rPr lang="en-US" altLang="ko-KR" sz="2000" b="1" i="1">
                          <a:solidFill>
                            <a:srgbClr val="1F497D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b="1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𝒂𝒓𝒓𝒊𝒗𝒂𝒍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rgbClr val="1F497D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060" y="2999968"/>
                <a:ext cx="4256165" cy="427618"/>
              </a:xfrm>
              <a:prstGeom prst="rect">
                <a:avLst/>
              </a:prstGeom>
              <a:blipFill>
                <a:blip r:embed="rId2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모서리가 둥근 직사각형 6"/>
          <p:cNvSpPr/>
          <p:nvPr/>
        </p:nvSpPr>
        <p:spPr>
          <a:xfrm>
            <a:off x="3680066" y="2883421"/>
            <a:ext cx="4648183" cy="720080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193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5024289" y="5845274"/>
            <a:ext cx="6192688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First In, First Out (FIFO)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First Come, First Served (FCFS)</a:t>
            </a:r>
          </a:p>
          <a:p>
            <a:pPr lvl="1"/>
            <a:r>
              <a:rPr lang="en-US" altLang="ko-KR" dirty="0"/>
              <a:t>Very simple and easy to implement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arrived just before B which arrived just before C.</a:t>
            </a:r>
          </a:p>
          <a:p>
            <a:pPr lvl="1"/>
            <a:r>
              <a:rPr lang="en-US" altLang="ko-KR" dirty="0"/>
              <a:t>Each job runs for 10 seconds.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5723605" y="3825240"/>
            <a:ext cx="4663184" cy="1804010"/>
            <a:chOff x="2246980" y="3409950"/>
            <a:chExt cx="4663184" cy="1804010"/>
          </a:xfrm>
        </p:grpSpPr>
        <p:grpSp>
          <p:nvGrpSpPr>
            <p:cNvPr id="29" name="그룹 28"/>
            <p:cNvGrpSpPr/>
            <p:nvPr/>
          </p:nvGrpSpPr>
          <p:grpSpPr>
            <a:xfrm>
              <a:off x="2246980" y="4481755"/>
              <a:ext cx="4663184" cy="732205"/>
              <a:chOff x="2246980" y="4797152"/>
              <a:chExt cx="4663184" cy="732205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5" name="직선 연결선 14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2339278" y="3725897"/>
              <a:ext cx="360000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699792" y="3724350"/>
              <a:ext cx="360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59792" y="3725897"/>
              <a:ext cx="360000" cy="71845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39278" y="340995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99792" y="340995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59832" y="3416493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374729" y="5952622"/>
                <a:ext cx="5266185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𝒕𝒖𝒓𝒏𝒂𝒓𝒐𝒖𝒏𝒅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𝒕𝒊𝒎𝒆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𝟐𝟎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𝟑𝟎</m:t>
                          </m:r>
                        </m:num>
                        <m:den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𝟐𝟎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729" y="5952622"/>
                <a:ext cx="5266185" cy="5549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464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FIFO is not that great? – Convoy effect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02187"/>
            <a:ext cx="10515600" cy="4351338"/>
          </a:xfrm>
        </p:spPr>
        <p:txBody>
          <a:bodyPr/>
          <a:lstStyle/>
          <a:p>
            <a:r>
              <a:rPr lang="en-US" altLang="ko-KR" dirty="0"/>
              <a:t>Let’s relax assumption 1: Each job </a:t>
            </a:r>
            <a:r>
              <a:rPr lang="en-US" altLang="ko-KR" b="1" dirty="0"/>
              <a:t>no longer </a:t>
            </a:r>
            <a:r>
              <a:rPr lang="en-US" altLang="ko-KR" dirty="0"/>
              <a:t>runs for the same amount of time.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arrived just before B which arrived just before C.</a:t>
            </a:r>
          </a:p>
          <a:p>
            <a:pPr lvl="1"/>
            <a:r>
              <a:rPr lang="en-US" altLang="ko-KR" dirty="0"/>
              <a:t>A runs for 100 seconds, B and C run for 10 each.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071664" y="5930999"/>
            <a:ext cx="6192688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770980" y="3930015"/>
            <a:ext cx="4663184" cy="1784960"/>
            <a:chOff x="2246980" y="3140968"/>
            <a:chExt cx="4663184" cy="1784960"/>
          </a:xfrm>
        </p:grpSpPr>
        <p:grpSp>
          <p:nvGrpSpPr>
            <p:cNvPr id="8" name="그룹 7"/>
            <p:cNvGrpSpPr/>
            <p:nvPr/>
          </p:nvGrpSpPr>
          <p:grpSpPr>
            <a:xfrm>
              <a:off x="2246980" y="4193723"/>
              <a:ext cx="4663184" cy="732205"/>
              <a:chOff x="2246980" y="4797152"/>
              <a:chExt cx="4663184" cy="732205"/>
            </a:xfrm>
          </p:grpSpPr>
          <p:cxnSp>
            <p:nvCxnSpPr>
              <p:cNvPr id="15" name="직선 연결선 14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2339278" y="3440669"/>
              <a:ext cx="3606398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940192" y="3440119"/>
              <a:ext cx="360000" cy="719003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00192" y="3440119"/>
              <a:ext cx="360000" cy="71900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23968" y="314096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40192" y="314096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00232" y="3147511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422103" y="6038347"/>
                <a:ext cx="5759910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𝒕𝒖𝒓𝒏𝒂𝒓𝒐𝒖𝒏𝒅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𝒕𝒊𝒎𝒆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𝟏𝟎𝟎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𝟏𝟏𝟎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</m:num>
                        <m:den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>
                          <a:solidFill>
                            <a:srgbClr val="FF0000"/>
                          </a:solidFill>
                          <a:latin typeface="Cambria Math"/>
                        </a:rPr>
                        <m:t>𝟏𝟏𝟎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103" y="6038347"/>
                <a:ext cx="5759910" cy="5549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399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5047</TotalTime>
  <Words>3414</Words>
  <Application>Microsoft Office PowerPoint</Application>
  <PresentationFormat>Geniş ekran</PresentationFormat>
  <Paragraphs>617</Paragraphs>
  <Slides>52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52</vt:i4>
      </vt:variant>
    </vt:vector>
  </HeadingPairs>
  <TitlesOfParts>
    <vt:vector size="59" baseType="lpstr">
      <vt:lpstr>맑은 고딕</vt:lpstr>
      <vt:lpstr>Arial</vt:lpstr>
      <vt:lpstr>Calibri</vt:lpstr>
      <vt:lpstr>Calibri Light</vt:lpstr>
      <vt:lpstr>Cambria Math</vt:lpstr>
      <vt:lpstr>Courier New</vt:lpstr>
      <vt:lpstr>Office Teması</vt:lpstr>
      <vt:lpstr>Computer Operating Systems BLG 312E  Week -3 </vt:lpstr>
      <vt:lpstr>Review of Last Week</vt:lpstr>
      <vt:lpstr>Review Question</vt:lpstr>
      <vt:lpstr>PowerPoint Sunusu</vt:lpstr>
      <vt:lpstr>PowerPoint Sunusu</vt:lpstr>
      <vt:lpstr>Scheduling: Introduction</vt:lpstr>
      <vt:lpstr>Scheduling Metrics</vt:lpstr>
      <vt:lpstr>First In, First Out (FIFO)</vt:lpstr>
      <vt:lpstr>Why FIFO is not that great? – Convoy effect</vt:lpstr>
      <vt:lpstr>Shortest Job First (SJF)</vt:lpstr>
      <vt:lpstr>SJF with Late Arrivals from B and C</vt:lpstr>
      <vt:lpstr>Shortest Time-to-Completion First (STCF)</vt:lpstr>
      <vt:lpstr>Shortest Time-to-Completion First (STCF)</vt:lpstr>
      <vt:lpstr>New scheduling metric: Response time</vt:lpstr>
      <vt:lpstr>Round Robin (RR) Scheduling</vt:lpstr>
      <vt:lpstr>RR Scheduling Example</vt:lpstr>
      <vt:lpstr>The length of the time slice is critical</vt:lpstr>
      <vt:lpstr>Incorporating I/O</vt:lpstr>
      <vt:lpstr>Incorporating I/O (Cont.)</vt:lpstr>
      <vt:lpstr>Incorporating I/O (Cont.)</vt:lpstr>
      <vt:lpstr>PowerPoint Sunusu</vt:lpstr>
      <vt:lpstr>Multi-Level Feedback Queue (MLFQ)</vt:lpstr>
      <vt:lpstr>MLFQ: Basic Rules</vt:lpstr>
      <vt:lpstr>MLFQ: Basic Rules (Cont.)</vt:lpstr>
      <vt:lpstr>MLFQ Example</vt:lpstr>
      <vt:lpstr>MLFQ: How to Change Priority</vt:lpstr>
      <vt:lpstr>Example 1: A Single Long-Running Job</vt:lpstr>
      <vt:lpstr>Example 2: Along Came a Short Job</vt:lpstr>
      <vt:lpstr>Example 3: What About I/O?</vt:lpstr>
      <vt:lpstr>Problems with the Basic MLFQ</vt:lpstr>
      <vt:lpstr>The Priority Boost</vt:lpstr>
      <vt:lpstr>Better Accounting</vt:lpstr>
      <vt:lpstr>Tuning MLFQ And Other Issues</vt:lpstr>
      <vt:lpstr>The Solaris MLFQ implementation</vt:lpstr>
      <vt:lpstr>MLFQ: Summary</vt:lpstr>
      <vt:lpstr>PowerPoint Sunusu</vt:lpstr>
      <vt:lpstr>Proportional Share Scheduler</vt:lpstr>
      <vt:lpstr>Basic Concept</vt:lpstr>
      <vt:lpstr>Lottery scheduling</vt:lpstr>
      <vt:lpstr>Ticket Mechanisms</vt:lpstr>
      <vt:lpstr>Ticket Mechanisms (Cont.)</vt:lpstr>
      <vt:lpstr>Implementation</vt:lpstr>
      <vt:lpstr>Implementation (Cont.)</vt:lpstr>
      <vt:lpstr>Lottery Fairness Study</vt:lpstr>
      <vt:lpstr>Stride Scheduling</vt:lpstr>
      <vt:lpstr>Stride Scheduling Example</vt:lpstr>
      <vt:lpstr>The Linux Completely Fair Scheduler (CFS)</vt:lpstr>
      <vt:lpstr>Basic Operation</vt:lpstr>
      <vt:lpstr>Weighting (Niceness)</vt:lpstr>
      <vt:lpstr>Using Red-Black Trees</vt:lpstr>
      <vt:lpstr>Using Red-Black Trees (Cont’d)</vt:lpstr>
      <vt:lpstr>Dealing With I/O And Sleeping Processes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İşletim Sistemleri</dc:title>
  <dc:creator>Kemal Bıçakcı</dc:creator>
  <cp:lastModifiedBy>Kemal Bıçakcı</cp:lastModifiedBy>
  <cp:revision>25</cp:revision>
  <dcterms:created xsi:type="dcterms:W3CDTF">2023-01-31T10:17:45Z</dcterms:created>
  <dcterms:modified xsi:type="dcterms:W3CDTF">2023-03-09T05:18:58Z</dcterms:modified>
</cp:coreProperties>
</file>