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70" r:id="rId3"/>
    <p:sldId id="325" r:id="rId4"/>
    <p:sldId id="296" r:id="rId5"/>
    <p:sldId id="32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>
        <p:scale>
          <a:sx n="80" d="100"/>
          <a:sy n="80" d="100"/>
        </p:scale>
        <p:origin x="7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7A7627-4CDA-4D41-ACD0-797CFCC7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6CFC61-D32B-6200-821A-7AAD8AE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A4CF9-88CC-05EE-42D5-B45B5A0B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4046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D0BBB-D049-BB4C-B29D-3D34879D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F9F3CB-6B5D-5C65-2087-E10BB72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CFF092-1C8C-E9C0-9E96-D0423BD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7E70A3-7694-866C-3565-7DB82D2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6B6FA9-BF92-12CB-384C-E54162E8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9A3DFB-EA18-7CAF-3E6E-C1B0507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CBE53A-0151-4989-62D1-DDCF031A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F11AD5-2D57-13AA-686C-4F422108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C2C528-E1FD-3FF2-D411-5D87B01F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F473A3-9AB1-6703-062F-8E54A4B7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5F7F2B8-F417-0B43-FB21-1FE1FA48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CFF339-789A-CEBA-0CB7-FC8F2E4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4206A3-33CD-8AC9-A1A3-12435887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4A7514-0801-D752-0359-668240B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0F5B4DA-FC70-BCE1-8075-4AB25D3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E6DD43-6CF2-303B-1697-C3D991F3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630-9616-49C6-836C-5B72D336F13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976AF5-2E35-DFEB-06A9-12319FC5B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37CA13-3303-CD38-F992-20F9B2F5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>
                <a:solidFill>
                  <a:srgbClr val="FF0000"/>
                </a:solidFill>
              </a:rPr>
              <a:t>Week-5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310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Address Translation on Segmentation</a:t>
            </a:r>
            <a:r>
              <a:rPr lang="tr-TR" altLang="ko-KR" dirty="0"/>
              <a:t> (</a:t>
            </a:r>
            <a:r>
              <a:rPr lang="tr-TR" altLang="ko-KR" dirty="0" err="1"/>
              <a:t>Cont’d</a:t>
            </a:r>
            <a:r>
              <a:rPr lang="tr-TR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4200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104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heap segment </a:t>
            </a:r>
            <a:r>
              <a:rPr lang="en-US" altLang="ko-KR" b="1" dirty="0"/>
              <a:t>starts at virtual address 4096</a:t>
            </a:r>
            <a:r>
              <a:rPr lang="en-US" altLang="ko-KR" dirty="0"/>
              <a:t> in address space.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03858" y="3081536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176120" y="402134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223793" y="4739085"/>
            <a:ext cx="12703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493428" y="4721301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493428" y="4178517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493428" y="3199110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493428" y="526017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cxnSpLocks/>
            <a:stCxn id="101" idx="0"/>
          </p:cNvCxnSpPr>
          <p:nvPr/>
        </p:nvCxnSpPr>
        <p:spPr>
          <a:xfrm>
            <a:off x="6334397" y="5260178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5493427" y="2937521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176120" y="2937521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493427" y="62446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75365" y="62446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4223793" y="5260178"/>
            <a:ext cx="127038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76120" y="45728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176120" y="4914855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모서리가 둥근 직사각형 125"/>
              <p:cNvSpPr/>
              <p:nvPr/>
            </p:nvSpPr>
            <p:spPr>
              <a:xfrm>
                <a:off x="7896200" y="4454993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𝟑𝟒𝟗𝟐𝟎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>
          <p:sp>
            <p:nvSpPr>
              <p:cNvPr id="126" name="모서리가 둥근 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454993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 b="-261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2112620" y="4021342"/>
            <a:ext cx="2111173" cy="1718590"/>
            <a:chOff x="307604" y="3935826"/>
            <a:chExt cx="2111173" cy="1718590"/>
          </a:xfrm>
        </p:grpSpPr>
        <p:sp>
          <p:nvSpPr>
            <p:cNvPr id="28" name="TextBox 27"/>
            <p:cNvSpPr txBox="1"/>
            <p:nvPr/>
          </p:nvSpPr>
          <p:spPr>
            <a:xfrm>
              <a:off x="307604" y="503742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1177" y="4645852"/>
              <a:ext cx="1537600" cy="5288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81176" y="409335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828" y="447392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81175" y="5174661"/>
              <a:ext cx="1537601" cy="3357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6" name="직선 화살표 연결선 45"/>
            <p:cNvCxnSpPr>
              <a:cxnSpLocks/>
              <a:stCxn id="45" idx="0"/>
            </p:cNvCxnSpPr>
            <p:nvPr/>
          </p:nvCxnSpPr>
          <p:spPr>
            <a:xfrm>
              <a:off x="1649976" y="5174661"/>
              <a:ext cx="1" cy="229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558946" y="5781944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4754" y="6330681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10816" y="4779532"/>
            <a:ext cx="496258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51230" y="477953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76120" y="51062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모서리가 둥근 직사각형 68"/>
              <p:cNvSpPr/>
              <p:nvPr/>
            </p:nvSpPr>
            <p:spPr>
              <a:xfrm>
                <a:off x="2417233" y="1371152"/>
                <a:ext cx="7357533" cy="561482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𝑽𝒊𝒓𝒕𝒖𝒂𝒍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not the correct physical address.</a:t>
                </a:r>
              </a:p>
            </p:txBody>
          </p:sp>
        </mc:Choice>
        <mc:Fallback>
          <p:sp>
            <p:nvSpPr>
              <p:cNvPr id="69" name="모서리가 둥근 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233" y="1371152"/>
                <a:ext cx="7357533" cy="561482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55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 Fault or 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an </a:t>
            </a:r>
            <a:r>
              <a:rPr lang="en-US" altLang="ko-KR" b="1" dirty="0"/>
              <a:t>illegal address</a:t>
            </a:r>
            <a:r>
              <a:rPr lang="en-US" altLang="ko-KR" dirty="0"/>
              <a:t> such as 7KB which is beyond the end of heap is referenced, the OS occurs </a:t>
            </a:r>
            <a:r>
              <a:rPr lang="en-US" altLang="ko-KR" b="1" dirty="0"/>
              <a:t>segmentation fault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detects that address is </a:t>
            </a:r>
            <a:r>
              <a:rPr lang="en-US" altLang="ko-KR" b="1" dirty="0"/>
              <a:t>out of bounds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7062" y="4614711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0635" y="4223139"/>
            <a:ext cx="1537600" cy="528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140634" y="3513113"/>
            <a:ext cx="1318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140635" y="3670639"/>
            <a:ext cx="1537601" cy="5529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7286" y="4051209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678235" y="3513113"/>
            <a:ext cx="1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40634" y="4751949"/>
            <a:ext cx="1537601" cy="57974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>
            <a:off x="5909435" y="4751948"/>
            <a:ext cx="1" cy="2294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3389" y="5889852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7062" y="4887932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67062" y="5177805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5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Segment</a:t>
            </a:r>
            <a:endParaRPr lang="ko-KR" altLang="en-US" dirty="0"/>
          </a:p>
        </p:txBody>
      </p:sp>
      <p:sp>
        <p:nvSpPr>
          <p:cNvPr id="128" name="내용 개체 틀 1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Explicit approach</a:t>
            </a:r>
          </a:p>
          <a:p>
            <a:pPr lvl="1"/>
            <a:r>
              <a:rPr lang="en-US" altLang="ko-KR" dirty="0"/>
              <a:t>Chop up the address space into segments based on the </a:t>
            </a:r>
            <a:r>
              <a:rPr lang="en-US" altLang="ko-KR" b="1" dirty="0"/>
              <a:t>top few bits </a:t>
            </a:r>
            <a:r>
              <a:rPr lang="en-US" altLang="ko-KR" dirty="0"/>
              <a:t>of virtual address.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tr-TR" altLang="ko-KR" dirty="0"/>
          </a:p>
          <a:p>
            <a:r>
              <a:rPr lang="en-US" altLang="ko-KR" dirty="0"/>
              <a:t>Example: virtu</a:t>
            </a:r>
            <a:r>
              <a:rPr lang="tr-TR" altLang="ko-KR" dirty="0"/>
              <a:t>a</a:t>
            </a:r>
            <a:r>
              <a:rPr lang="en-US" altLang="ko-KR" dirty="0"/>
              <a:t>l address 4200 (01000001101000)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3133697" y="3007154"/>
            <a:ext cx="5401114" cy="1353118"/>
            <a:chOff x="1485064" y="1787850"/>
            <a:chExt cx="5401114" cy="1353118"/>
          </a:xfrm>
        </p:grpSpPr>
        <p:grpSp>
          <p:nvGrpSpPr>
            <p:cNvPr id="127" name="그룹 126"/>
            <p:cNvGrpSpPr/>
            <p:nvPr/>
          </p:nvGrpSpPr>
          <p:grpSpPr>
            <a:xfrm>
              <a:off x="1831554" y="1787850"/>
              <a:ext cx="5054624" cy="648071"/>
              <a:chOff x="1831554" y="3501008"/>
              <a:chExt cx="5054624" cy="64807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831554" y="3501008"/>
                <a:ext cx="5044702" cy="360040"/>
                <a:chOff x="1831554" y="3501008"/>
                <a:chExt cx="5044702" cy="36004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651621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155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615697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219159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79693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5554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43689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5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07574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7720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9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63724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8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99562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7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3556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6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7157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5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845308" y="3789038"/>
                <a:ext cx="5040870" cy="360041"/>
                <a:chOff x="1845308" y="3789038"/>
                <a:chExt cx="5040870" cy="360041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2200635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255467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2914712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327641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63645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3994832" y="3789040"/>
                  <a:ext cx="2022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>
                  <a:endCxn id="94" idx="2"/>
                </p:cNvCxnSpPr>
                <p:nvPr/>
              </p:nvCxnSpPr>
              <p:spPr>
                <a:xfrm>
                  <a:off x="4365743" y="3789038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472162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5076056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5434992" y="3789040"/>
                  <a:ext cx="1464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579613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615617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516216" y="3798566"/>
                  <a:ext cx="0" cy="350513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1845308" y="3789039"/>
                  <a:ext cx="5040870" cy="36003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52000" rtlCol="0" anchor="ctr">
                  <a:noAutofit/>
                </a:bodyPr>
                <a:lstStyle/>
                <a:p>
                  <a:pPr algn="ctr"/>
                  <a:endParaRPr lang="ko-KR" altLang="en-US" sz="1600" dirty="0">
                    <a:solidFill>
                      <a:prstClr val="black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1485064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Segment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575309" y="2520004"/>
              <a:ext cx="4310869" cy="304518"/>
              <a:chOff x="2575309" y="2576978"/>
              <a:chExt cx="4310869" cy="304518"/>
            </a:xfrm>
          </p:grpSpPr>
          <p:sp>
            <p:nvSpPr>
              <p:cNvPr id="130" name="왼쪽 대괄호 129"/>
              <p:cNvSpPr/>
              <p:nvPr/>
            </p:nvSpPr>
            <p:spPr>
              <a:xfrm rot="16200000">
                <a:off x="4636213" y="516074"/>
                <a:ext cx="189061" cy="4310869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4559784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1851398" y="2520005"/>
              <a:ext cx="700237" cy="304517"/>
              <a:chOff x="1851398" y="2576979"/>
              <a:chExt cx="700237" cy="304517"/>
            </a:xfrm>
          </p:grpSpPr>
          <p:sp>
            <p:nvSpPr>
              <p:cNvPr id="129" name="왼쪽 대괄호 128"/>
              <p:cNvSpPr/>
              <p:nvPr/>
            </p:nvSpPr>
            <p:spPr>
              <a:xfrm rot="16200000">
                <a:off x="2106986" y="2321391"/>
                <a:ext cx="189061" cy="700237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2201516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843332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Offset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4280" y="5143996"/>
            <a:ext cx="5418145" cy="1353118"/>
            <a:chOff x="1608808" y="3501008"/>
            <a:chExt cx="5418145" cy="13531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8808" y="3501008"/>
              <a:ext cx="5401114" cy="1353118"/>
              <a:chOff x="1485064" y="1787850"/>
              <a:chExt cx="5401114" cy="1353118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831554" y="1787850"/>
                <a:ext cx="5054624" cy="648071"/>
                <a:chOff x="1831554" y="3501008"/>
                <a:chExt cx="5054624" cy="648071"/>
              </a:xfrm>
            </p:grpSpPr>
            <p:grpSp>
              <p:nvGrpSpPr>
                <p:cNvPr id="151" name="그룹 150"/>
                <p:cNvGrpSpPr/>
                <p:nvPr/>
              </p:nvGrpSpPr>
              <p:grpSpPr>
                <a:xfrm>
                  <a:off x="1831554" y="3501008"/>
                  <a:ext cx="5044702" cy="360040"/>
                  <a:chOff x="1831554" y="3501008"/>
                  <a:chExt cx="5044702" cy="360040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651621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183155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15697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159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79693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25554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3689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29155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507574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4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327720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9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63724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8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99562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7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3556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6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47157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5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152" name="그룹 151"/>
                <p:cNvGrpSpPr/>
                <p:nvPr/>
              </p:nvGrpSpPr>
              <p:grpSpPr>
                <a:xfrm>
                  <a:off x="1845308" y="3789038"/>
                  <a:ext cx="5040870" cy="360041"/>
                  <a:chOff x="1845308" y="3789038"/>
                  <a:chExt cx="5040870" cy="36004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>
                    <a:off x="2200635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>
                    <a:off x="255467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154"/>
                  <p:cNvCxnSpPr/>
                  <p:nvPr/>
                </p:nvCxnSpPr>
                <p:spPr>
                  <a:xfrm>
                    <a:off x="2914712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>
                    <a:off x="327641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>
                    <a:off x="363645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 157"/>
                  <p:cNvCxnSpPr/>
                  <p:nvPr/>
                </p:nvCxnSpPr>
                <p:spPr>
                  <a:xfrm flipH="1">
                    <a:off x="3994832" y="3789040"/>
                    <a:ext cx="2022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>
                    <a:endCxn id="166" idx="2"/>
                  </p:cNvCxnSpPr>
                  <p:nvPr/>
                </p:nvCxnSpPr>
                <p:spPr>
                  <a:xfrm>
                    <a:off x="4365743" y="3789038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472162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>
                    <a:off x="5076056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5434992" y="3789040"/>
                    <a:ext cx="1464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579613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615617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6516216" y="3798566"/>
                    <a:ext cx="0" cy="35051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845308" y="3789039"/>
                    <a:ext cx="5040870" cy="3600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252000" rtlCol="0" anchor="ctr">
                    <a:noAutofit/>
                  </a:bodyPr>
                  <a:lstStyle/>
                  <a:p>
                    <a:pPr algn="ctr"/>
                    <a:endParaRPr lang="ko-KR" altLang="en-US" sz="1600" dirty="0">
                      <a:solidFill>
                        <a:prstClr val="black"/>
                      </a:solidFill>
                      <a:latin typeface="Courier New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1485064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Segment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2575309" y="2520004"/>
                <a:ext cx="4310869" cy="304518"/>
                <a:chOff x="2575309" y="2576978"/>
                <a:chExt cx="4310869" cy="304518"/>
              </a:xfrm>
            </p:grpSpPr>
            <p:sp>
              <p:nvSpPr>
                <p:cNvPr id="149" name="왼쪽 대괄호 148"/>
                <p:cNvSpPr/>
                <p:nvPr/>
              </p:nvSpPr>
              <p:spPr>
                <a:xfrm rot="16200000">
                  <a:off x="4636213" y="516074"/>
                  <a:ext cx="189061" cy="431086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4559784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1851398" y="2520005"/>
                <a:ext cx="700237" cy="304517"/>
                <a:chOff x="1851398" y="2576979"/>
                <a:chExt cx="700237" cy="304517"/>
              </a:xfrm>
            </p:grpSpPr>
            <p:sp>
              <p:nvSpPr>
                <p:cNvPr id="147" name="왼쪽 대괄호 146"/>
                <p:cNvSpPr/>
                <p:nvPr/>
              </p:nvSpPr>
              <p:spPr>
                <a:xfrm rot="16200000">
                  <a:off x="2106986" y="2321391"/>
                  <a:ext cx="189061" cy="700237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2201516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/>
              <p:cNvSpPr txBox="1"/>
              <p:nvPr/>
            </p:nvSpPr>
            <p:spPr>
              <a:xfrm>
                <a:off x="3843332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Offset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직사각형 180"/>
            <p:cNvSpPr/>
            <p:nvPr/>
          </p:nvSpPr>
          <p:spPr>
            <a:xfrm>
              <a:off x="666691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98225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0766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34229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4762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061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58758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0662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22644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42790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78794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14632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5063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8664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1927926" y="5337817"/>
            <a:ext cx="2219995" cy="1386744"/>
            <a:chOff x="395536" y="3698440"/>
            <a:chExt cx="2219995" cy="1386744"/>
          </a:xfrm>
        </p:grpSpPr>
        <p:sp>
          <p:nvSpPr>
            <p:cNvPr id="197" name="직사각형 196"/>
            <p:cNvSpPr/>
            <p:nvPr/>
          </p:nvSpPr>
          <p:spPr>
            <a:xfrm>
              <a:off x="395536" y="3698440"/>
              <a:ext cx="2219995" cy="1386744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bits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00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01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10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-	  11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576064" y="4016738"/>
              <a:ext cx="1858937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01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Segment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SEG_MASK = 0x3000(11000000000000)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SEG_SHIFT = 12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OFFSET_MASK = 0xFFF (00111111111111)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0817" y="1690688"/>
            <a:ext cx="6552728" cy="232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top 2 bits of 14-bit VA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Segment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SEG_MASK) &gt;&gt; SEG_SHIFT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(Offset &gt;= Bounds[Segment])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Base[Segment] +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Stack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grows </a:t>
            </a:r>
            <a:r>
              <a:rPr lang="en-US" altLang="ko-KR" b="1" dirty="0"/>
              <a:t>backward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Extra hardware support</a:t>
            </a:r>
            <a:r>
              <a:rPr lang="en-US" altLang="ko-KR" dirty="0"/>
              <a:t> is need.</a:t>
            </a:r>
          </a:p>
          <a:p>
            <a:pPr lvl="1"/>
            <a:r>
              <a:rPr lang="en-US" altLang="ko-KR" dirty="0"/>
              <a:t>The hardware checks which way the segment grows.</a:t>
            </a:r>
          </a:p>
          <a:p>
            <a:pPr lvl="1"/>
            <a:r>
              <a:rPr lang="en-US" altLang="ko-KR" dirty="0"/>
              <a:t>1: positive direction, 0: negative direction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15880" y="3985598"/>
            <a:ext cx="4968552" cy="1448496"/>
            <a:chOff x="1164085" y="1898889"/>
            <a:chExt cx="3096344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64085" y="2374567"/>
              <a:ext cx="283185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850511" y="4965005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50511" y="398559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50511" y="5516634"/>
            <a:ext cx="1681939" cy="49224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2850508" y="3803526"/>
            <a:ext cx="2" cy="2592288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4532447" y="3803527"/>
            <a:ext cx="2" cy="256081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 flipV="1">
            <a:off x="3691480" y="4667622"/>
            <a:ext cx="1" cy="30247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7568" y="534231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7568" y="481111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0509" y="6364340"/>
            <a:ext cx="168193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0959" y="3783782"/>
            <a:ext cx="4504430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</a:t>
            </a:r>
            <a:r>
              <a:rPr lang="tr-T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(with Negative-Growth Support)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27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for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can be </a:t>
            </a:r>
            <a:r>
              <a:rPr lang="en-US" altLang="ko-KR" b="1" dirty="0"/>
              <a:t>shared between address</a:t>
            </a:r>
            <a:r>
              <a:rPr lang="en-US" altLang="ko-KR" dirty="0"/>
              <a:t> space.</a:t>
            </a:r>
          </a:p>
          <a:p>
            <a:pPr lvl="1"/>
            <a:r>
              <a:rPr lang="en-US" altLang="ko-KR" b="1" dirty="0"/>
              <a:t>Code sharing </a:t>
            </a:r>
            <a:r>
              <a:rPr lang="en-US" altLang="ko-KR" dirty="0"/>
              <a:t>is still in use in systems today.</a:t>
            </a:r>
          </a:p>
          <a:p>
            <a:pPr lvl="1"/>
            <a:r>
              <a:rPr lang="en-US" altLang="ko-KR" dirty="0"/>
              <a:t> by extra hardware support.</a:t>
            </a:r>
          </a:p>
          <a:p>
            <a:r>
              <a:rPr lang="en-US" altLang="ko-KR" dirty="0"/>
              <a:t>Extra hardware support is need</a:t>
            </a:r>
            <a:r>
              <a:rPr lang="tr-TR" altLang="ko-KR" dirty="0" err="1"/>
              <a:t>ed</a:t>
            </a:r>
            <a:r>
              <a:rPr lang="tr-TR" altLang="ko-KR" dirty="0"/>
              <a:t> in the</a:t>
            </a:r>
            <a:r>
              <a:rPr lang="en-US" altLang="ko-KR" dirty="0"/>
              <a:t> form of </a:t>
            </a:r>
            <a:r>
              <a:rPr lang="en-US" altLang="ko-KR" b="1" dirty="0"/>
              <a:t>Protection bits. </a:t>
            </a:r>
          </a:p>
          <a:p>
            <a:pPr lvl="1"/>
            <a:r>
              <a:rPr lang="en-US" altLang="ko-KR" b="1" dirty="0"/>
              <a:t>A few more bits</a:t>
            </a:r>
            <a:r>
              <a:rPr lang="en-US" altLang="ko-KR" dirty="0"/>
              <a:t> per segment to indicate </a:t>
            </a:r>
            <a:r>
              <a:rPr lang="en-US" altLang="ko-KR" b="1" dirty="0"/>
              <a:t>permissions</a:t>
            </a:r>
            <a:r>
              <a:rPr lang="en-US" altLang="ko-KR" dirty="0"/>
              <a:t> of </a:t>
            </a:r>
            <a:r>
              <a:rPr lang="en-US" altLang="ko-KR" u="sng" dirty="0"/>
              <a:t>read, write and execute. </a:t>
            </a:r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639618" y="4609331"/>
            <a:ext cx="6252497" cy="1448496"/>
            <a:chOff x="1164085" y="1898889"/>
            <a:chExt cx="3096344" cy="1448496"/>
          </a:xfrm>
        </p:grpSpPr>
        <p:sp>
          <p:nvSpPr>
            <p:cNvPr id="11" name="직사각형 10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  Protection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Read-Execute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          Read-Write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           Read-Write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164085" y="2374567"/>
              <a:ext cx="30606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52633" y="4455443"/>
            <a:ext cx="362646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 Values(with Protection)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88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Fine-Grained and Coarse-Grained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Coarse-Grained</a:t>
            </a:r>
            <a:r>
              <a:rPr lang="en-US" altLang="ko-KR" dirty="0"/>
              <a:t> means segmentation in a small number.</a:t>
            </a:r>
          </a:p>
          <a:p>
            <a:pPr lvl="1"/>
            <a:r>
              <a:rPr lang="en-US" altLang="ko-KR" dirty="0"/>
              <a:t> e.g., code, heap, stack.</a:t>
            </a:r>
          </a:p>
          <a:p>
            <a:r>
              <a:rPr lang="en-US" altLang="ko-KR" b="1" dirty="0"/>
              <a:t>Fine-Grained</a:t>
            </a:r>
            <a:r>
              <a:rPr lang="en-US" altLang="ko-KR" dirty="0"/>
              <a:t> segmentation allows </a:t>
            </a:r>
            <a:r>
              <a:rPr lang="en-US" altLang="ko-KR" b="1" dirty="0"/>
              <a:t>more flexibility</a:t>
            </a:r>
            <a:r>
              <a:rPr lang="en-US" altLang="ko-KR" dirty="0"/>
              <a:t> for address space in some early system.</a:t>
            </a:r>
          </a:p>
          <a:p>
            <a:pPr lvl="1"/>
            <a:r>
              <a:rPr lang="en-US" altLang="ko-KR" dirty="0"/>
              <a:t>To support many segments, Hardware support with a </a:t>
            </a:r>
            <a:r>
              <a:rPr lang="en-US" altLang="ko-KR" b="1" dirty="0"/>
              <a:t>segment table</a:t>
            </a:r>
            <a:r>
              <a:rPr lang="en-US" altLang="ko-KR" dirty="0"/>
              <a:t> is required.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6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support: 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External Fragmentation</a:t>
            </a:r>
            <a:r>
              <a:rPr lang="en-US" altLang="ko-KR" dirty="0"/>
              <a:t>: little holes of </a:t>
            </a:r>
            <a:r>
              <a:rPr lang="en-US" altLang="ko-KR" b="1" dirty="0"/>
              <a:t>free space</a:t>
            </a:r>
            <a:r>
              <a:rPr lang="en-US" altLang="ko-KR" dirty="0"/>
              <a:t> in physical memory that make difficulty to allocate new segments.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24KB free</a:t>
            </a:r>
            <a:r>
              <a:rPr lang="en-US" altLang="ko-KR" dirty="0"/>
              <a:t>, but </a:t>
            </a:r>
            <a:r>
              <a:rPr lang="en-US" altLang="ko-KR" b="1" dirty="0"/>
              <a:t>not in one contiguous</a:t>
            </a:r>
            <a:r>
              <a:rPr lang="en-US" altLang="ko-KR" dirty="0"/>
              <a:t> segment.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b="1" dirty="0"/>
              <a:t>cannot</a:t>
            </a:r>
            <a:r>
              <a:rPr lang="en-US" altLang="ko-KR" dirty="0"/>
              <a:t> satisfy the </a:t>
            </a:r>
            <a:r>
              <a:rPr lang="en-US" altLang="ko-KR" b="1" dirty="0"/>
              <a:t>20KB request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Compaction</a:t>
            </a:r>
            <a:r>
              <a:rPr lang="en-US" altLang="ko-KR" dirty="0"/>
              <a:t>: </a:t>
            </a:r>
            <a:r>
              <a:rPr lang="en-US" altLang="ko-KR" b="1" dirty="0"/>
              <a:t>rearranging</a:t>
            </a:r>
            <a:r>
              <a:rPr lang="en-US" altLang="ko-KR" dirty="0"/>
              <a:t> the exiting segments in physical memory.</a:t>
            </a:r>
          </a:p>
          <a:p>
            <a:pPr lvl="1"/>
            <a:r>
              <a:rPr lang="en-US" altLang="ko-KR" dirty="0"/>
              <a:t>Compaction is </a:t>
            </a:r>
            <a:r>
              <a:rPr lang="en-US" altLang="ko-KR" b="1" dirty="0"/>
              <a:t>costly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Stop</a:t>
            </a:r>
            <a:r>
              <a:rPr lang="en-US" altLang="ko-KR" dirty="0"/>
              <a:t> running process.</a:t>
            </a:r>
          </a:p>
          <a:p>
            <a:pPr lvl="2"/>
            <a:r>
              <a:rPr lang="en-US" altLang="ko-KR" b="1" dirty="0"/>
              <a:t>Copy</a:t>
            </a:r>
            <a:r>
              <a:rPr lang="en-US" altLang="ko-KR" dirty="0"/>
              <a:t> data to somewhere.</a:t>
            </a:r>
          </a:p>
          <a:p>
            <a:pPr lvl="2"/>
            <a:r>
              <a:rPr lang="en-US" altLang="ko-KR" b="1" dirty="0"/>
              <a:t>Change</a:t>
            </a:r>
            <a:r>
              <a:rPr lang="en-US" altLang="ko-KR" dirty="0"/>
              <a:t> segment register value.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2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Compaction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4303" y="216436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9180" y="31319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310" y="415982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0623" y="516793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0623" y="61760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8246" y="1849906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Not 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72123" y="2244662"/>
            <a:ext cx="1687069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4310" y="260581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0623" y="36360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0623" y="466387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6080" y="56719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73566" y="3274740"/>
            <a:ext cx="1687099" cy="1543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72123" y="4817765"/>
            <a:ext cx="1688542" cy="154425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3823" y="216436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08700" y="31319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3830" y="415982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143" y="516793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143" y="61760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6766" y="2244662"/>
            <a:ext cx="1681946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3830" y="260581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0143" y="36360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0143" y="466387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5600" y="56719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9164" y="3274741"/>
            <a:ext cx="1679548" cy="5151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58246" y="5076586"/>
            <a:ext cx="1681939" cy="7702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9164" y="3788669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159164" y="4303836"/>
            <a:ext cx="1679548" cy="2575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59164" y="4561419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160636" y="584685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80198" y="1874488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1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17. Free-Space Management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040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9C4A8-6D41-570B-C1D9-F1B6804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Finding a free chunk of memory that can satisfy the request and splitting it into two.</a:t>
            </a:r>
          </a:p>
          <a:p>
            <a:pPr lvl="1"/>
            <a:r>
              <a:rPr lang="en-US" altLang="ko-KR" dirty="0"/>
              <a:t>When request for memory allocation is </a:t>
            </a:r>
            <a:r>
              <a:rPr lang="en-US" altLang="ko-KR" b="1" dirty="0"/>
              <a:t>smaller</a:t>
            </a:r>
            <a:r>
              <a:rPr lang="en-US" altLang="ko-KR" dirty="0"/>
              <a:t> than the size of free chunks.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63213" y="3778146"/>
            <a:ext cx="3168352" cy="529317"/>
            <a:chOff x="2375756" y="3043699"/>
            <a:chExt cx="3168352" cy="529317"/>
          </a:xfrm>
        </p:grpSpPr>
        <p:sp>
          <p:nvSpPr>
            <p:cNvPr id="6" name="직사각형 5"/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27984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1960" y="3265239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83680" y="4616946"/>
            <a:ext cx="4992640" cy="1008113"/>
            <a:chOff x="1811608" y="3645023"/>
            <a:chExt cx="4992640" cy="1008113"/>
          </a:xfrm>
        </p:grpSpPr>
        <p:sp>
          <p:nvSpPr>
            <p:cNvPr id="15" name="TextBox 14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416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53998" y="364502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4" name="직선 화살표 연결선 23"/>
            <p:cNvCxnSpPr>
              <a:stCxn id="18" idx="6"/>
            </p:cNvCxnSpPr>
            <p:nvPr/>
          </p:nvCxnSpPr>
          <p:spPr>
            <a:xfrm>
              <a:off x="559361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044107" y="3744899"/>
            <a:ext cx="151910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30-byte heap: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4106" y="4963798"/>
            <a:ext cx="93957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15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Splitting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altLang="ko-KR" dirty="0"/>
          </a:p>
          <a:p>
            <a:r>
              <a:rPr lang="en-US" altLang="ko-KR" dirty="0"/>
              <a:t>Two 10-bytes free segment with </a:t>
            </a:r>
            <a:r>
              <a:rPr lang="en-US" altLang="ko-KR" b="1" dirty="0"/>
              <a:t>1-byte request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348024" y="1590040"/>
            <a:ext cx="3168352" cy="529317"/>
            <a:chOff x="2375756" y="3043699"/>
            <a:chExt cx="3168352" cy="529317"/>
          </a:xfrm>
        </p:grpSpPr>
        <p:sp>
          <p:nvSpPr>
            <p:cNvPr id="6" name="직사각형 5"/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27984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1960" y="3265239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768491" y="2947814"/>
            <a:ext cx="4992640" cy="1008113"/>
            <a:chOff x="1811608" y="3645023"/>
            <a:chExt cx="4992640" cy="1008113"/>
          </a:xfrm>
        </p:grpSpPr>
        <p:sp>
          <p:nvSpPr>
            <p:cNvPr id="15" name="TextBox 14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416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53998" y="364502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4" name="직선 화살표 연결선 23"/>
            <p:cNvCxnSpPr>
              <a:stCxn id="18" idx="6"/>
            </p:cNvCxnSpPr>
            <p:nvPr/>
          </p:nvCxnSpPr>
          <p:spPr>
            <a:xfrm>
              <a:off x="559361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828918" y="1556793"/>
            <a:ext cx="151910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30-byte heap: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28917" y="3294666"/>
            <a:ext cx="93957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419841" y="5213310"/>
            <a:ext cx="3168352" cy="529317"/>
            <a:chOff x="2375756" y="3043699"/>
            <a:chExt cx="3168352" cy="529317"/>
          </a:xfrm>
        </p:grpSpPr>
        <p:sp>
          <p:nvSpPr>
            <p:cNvPr id="26" name="직사각형 25"/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80012" y="3043699"/>
              <a:ext cx="684076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8198" y="3265239"/>
              <a:ext cx="711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20  21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840308" y="5828134"/>
            <a:ext cx="4992640" cy="1008113"/>
            <a:chOff x="1811608" y="3645023"/>
            <a:chExt cx="4992640" cy="1008113"/>
          </a:xfrm>
        </p:grpSpPr>
        <p:sp>
          <p:nvSpPr>
            <p:cNvPr id="34" name="TextBox 33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16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553998" y="364502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spc="-100" dirty="0">
                  <a:solidFill>
                    <a:srgbClr val="FF000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addr:21</a:t>
              </a:r>
            </a:p>
            <a:p>
              <a:pPr algn="ctr"/>
              <a:r>
                <a:rPr lang="en-US" altLang="ko-KR" sz="140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len:9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3" name="직선 화살표 연결선 42"/>
            <p:cNvCxnSpPr>
              <a:stCxn id="37" idx="6"/>
            </p:cNvCxnSpPr>
            <p:nvPr/>
          </p:nvCxnSpPr>
          <p:spPr>
            <a:xfrm>
              <a:off x="559361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900735" y="5180063"/>
            <a:ext cx="151910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30-byte heap: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0734" y="6174986"/>
            <a:ext cx="93957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72069" y="5213308"/>
            <a:ext cx="252028" cy="2412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모서리가 둥근 직사각형 50"/>
              <p:cNvSpPr/>
              <p:nvPr/>
            </p:nvSpPr>
            <p:spPr>
              <a:xfrm>
                <a:off x="4480417" y="4250666"/>
                <a:ext cx="3677093" cy="459862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𝒔𝒑𝒍𝒊𝒕𝒕𝒊𝒏𝒈</m:t>
                      </m:r>
                      <m:r>
                        <a:rPr lang="en-US" altLang="ko-KR" sz="16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𝟏𝟎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𝒃𝒚𝒕𝒆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𝒇𝒓𝒆𝒆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𝒔𝒆𝒈𝒎𝒆𝒏𝒕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6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1" name="모서리가 둥근 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17" y="4250666"/>
                <a:ext cx="3677093" cy="459862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>
            <a:stCxn id="51" idx="3"/>
          </p:cNvCxnSpPr>
          <p:nvPr/>
        </p:nvCxnSpPr>
        <p:spPr>
          <a:xfrm>
            <a:off x="8157510" y="4480597"/>
            <a:ext cx="1538891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51" idx="1"/>
          </p:cNvCxnSpPr>
          <p:nvPr/>
        </p:nvCxnSpPr>
        <p:spPr>
          <a:xfrm>
            <a:off x="2916022" y="4480597"/>
            <a:ext cx="1564395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8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954" y="41212"/>
            <a:ext cx="10515600" cy="1325563"/>
          </a:xfrm>
        </p:spPr>
        <p:txBody>
          <a:bodyPr/>
          <a:lstStyle/>
          <a:p>
            <a:r>
              <a:rPr lang="en-US" altLang="ko-KR" dirty="0"/>
              <a:t>Coalescing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0239" y="1458936"/>
            <a:ext cx="10515600" cy="4351338"/>
          </a:xfrm>
        </p:spPr>
        <p:txBody>
          <a:bodyPr/>
          <a:lstStyle/>
          <a:p>
            <a:r>
              <a:rPr lang="en-US" altLang="ko-KR" dirty="0"/>
              <a:t>If a user requests memory that is </a:t>
            </a:r>
            <a:r>
              <a:rPr lang="en-US" altLang="ko-KR" b="1" dirty="0"/>
              <a:t>bigger than free chunk size</a:t>
            </a:r>
            <a:r>
              <a:rPr lang="en-US" altLang="ko-KR" dirty="0"/>
              <a:t>, the list will </a:t>
            </a:r>
            <a:r>
              <a:rPr lang="en-US" altLang="ko-KR" b="1" dirty="0"/>
              <a:t>not find </a:t>
            </a:r>
            <a:r>
              <a:rPr lang="en-US" altLang="ko-KR" dirty="0"/>
              <a:t>such a free chunk.</a:t>
            </a:r>
          </a:p>
          <a:p>
            <a:r>
              <a:rPr lang="en-US" altLang="ko-KR" dirty="0"/>
              <a:t>Coalescing: </a:t>
            </a:r>
            <a:r>
              <a:rPr lang="en-US" altLang="ko-KR" b="1" dirty="0"/>
              <a:t>Merge</a:t>
            </a:r>
            <a:r>
              <a:rPr lang="en-US" altLang="ko-KR" dirty="0"/>
              <a:t> returning a free chunk with existing chunks into a large single free chunk if </a:t>
            </a:r>
            <a:r>
              <a:rPr lang="en-US" altLang="ko-KR" b="1" dirty="0"/>
              <a:t>addresses</a:t>
            </a:r>
            <a:r>
              <a:rPr lang="en-US" altLang="ko-KR" dirty="0"/>
              <a:t> of them are </a:t>
            </a:r>
            <a:r>
              <a:rPr lang="en-US" altLang="ko-KR" b="1" dirty="0"/>
              <a:t>nearby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719929" y="3590953"/>
            <a:ext cx="6498722" cy="1009994"/>
            <a:chOff x="1961710" y="4725144"/>
            <a:chExt cx="6498722" cy="1009994"/>
          </a:xfrm>
        </p:grpSpPr>
        <p:sp>
          <p:nvSpPr>
            <p:cNvPr id="43" name="TextBox 42"/>
            <p:cNvSpPr txBox="1"/>
            <p:nvPr/>
          </p:nvSpPr>
          <p:spPr>
            <a:xfrm>
              <a:off x="1961710" y="508250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40352" y="507531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4680012" y="472514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6210182" y="4725145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7" name="직선 화살표 연결선 46"/>
            <p:cNvCxnSpPr>
              <a:stCxn id="46" idx="6"/>
            </p:cNvCxnSpPr>
            <p:nvPr/>
          </p:nvCxnSpPr>
          <p:spPr>
            <a:xfrm>
              <a:off x="7249798" y="5229201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5719628" y="5229201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2681790" y="523639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3172344" y="4727026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5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addr:10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4200709" y="5231082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720420" y="5537052"/>
            <a:ext cx="3462470" cy="1008112"/>
            <a:chOff x="1811608" y="3645023"/>
            <a:chExt cx="3462470" cy="1008112"/>
          </a:xfrm>
        </p:grpSpPr>
        <p:sp>
          <p:nvSpPr>
            <p:cNvPr id="55" name="TextBox 54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53998" y="3995190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len:30</a:t>
              </a:r>
              <a:endParaRPr lang="ko-KR" altLang="en-US" sz="1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모서리가 둥근 직사각형 23"/>
              <p:cNvSpPr/>
              <p:nvPr/>
            </p:nvSpPr>
            <p:spPr>
              <a:xfrm>
                <a:off x="4004208" y="4816971"/>
                <a:ext cx="3677093" cy="459862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𝒄𝒐𝒂𝒍𝒆𝒔𝒄𝒊𝒏𝒈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𝒇𝒓𝒆𝒆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𝒄𝒉𝒖𝒏𝒌𝒔</m:t>
                      </m:r>
                    </m:oMath>
                  </m:oMathPara>
                </a14:m>
                <a:endParaRPr lang="en-US" altLang="ko-KR" sz="16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08" y="4816971"/>
                <a:ext cx="3677093" cy="459862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stCxn id="24" idx="3"/>
          </p:cNvCxnSpPr>
          <p:nvPr/>
        </p:nvCxnSpPr>
        <p:spPr>
          <a:xfrm>
            <a:off x="7681301" y="5046902"/>
            <a:ext cx="1538891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4" idx="1"/>
          </p:cNvCxnSpPr>
          <p:nvPr/>
        </p:nvCxnSpPr>
        <p:spPr>
          <a:xfrm>
            <a:off x="2439813" y="5046902"/>
            <a:ext cx="1564395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4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80" y="474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Tracking The Size of Allocated Regions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1980" y="1373003"/>
            <a:ext cx="10515600" cy="4351338"/>
          </a:xfrm>
          <a:ln w="19050"/>
        </p:spPr>
        <p:txBody>
          <a:bodyPr/>
          <a:lstStyle/>
          <a:p>
            <a:r>
              <a:rPr lang="en-US" altLang="ko-KR" dirty="0"/>
              <a:t>The interface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dirty="0"/>
              <a:t> does </a:t>
            </a:r>
            <a:r>
              <a:rPr lang="en-US" altLang="ko-KR" b="1" dirty="0"/>
              <a:t>not take</a:t>
            </a:r>
            <a:r>
              <a:rPr lang="en-US" altLang="ko-KR" dirty="0"/>
              <a:t> a </a:t>
            </a:r>
            <a:r>
              <a:rPr lang="en-US" altLang="ko-KR" b="1" dirty="0"/>
              <a:t>size parameter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 does the library </a:t>
            </a:r>
            <a:r>
              <a:rPr lang="en-US" altLang="ko-KR" b="1" dirty="0"/>
              <a:t>know</a:t>
            </a:r>
            <a:r>
              <a:rPr lang="en-US" altLang="ko-KR" dirty="0"/>
              <a:t> </a:t>
            </a:r>
            <a:r>
              <a:rPr lang="en-US" altLang="ko-KR" b="1" dirty="0"/>
              <a:t>the size</a:t>
            </a:r>
            <a:r>
              <a:rPr lang="en-US" altLang="ko-KR" dirty="0"/>
              <a:t> of memory region that will be back </a:t>
            </a:r>
            <a:r>
              <a:rPr lang="en-US" altLang="ko-KR" b="1" dirty="0"/>
              <a:t>into free list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Most allocators store </a:t>
            </a:r>
            <a:r>
              <a:rPr lang="en-US" altLang="ko-KR" b="1" dirty="0"/>
              <a:t>extra information</a:t>
            </a:r>
            <a:r>
              <a:rPr lang="en-US" altLang="ko-KR" dirty="0"/>
              <a:t> in a </a:t>
            </a:r>
            <a:r>
              <a:rPr lang="en-US" altLang="ko-KR" b="1" dirty="0"/>
              <a:t>header</a:t>
            </a:r>
            <a:r>
              <a:rPr lang="en-US" altLang="ko-KR" dirty="0"/>
              <a:t> block.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855642" y="4141311"/>
            <a:ext cx="6408711" cy="1721957"/>
            <a:chOff x="971600" y="1268761"/>
            <a:chExt cx="6408711" cy="1721957"/>
          </a:xfrm>
        </p:grpSpPr>
        <p:sp>
          <p:nvSpPr>
            <p:cNvPr id="6" name="직사각형 5"/>
            <p:cNvSpPr/>
            <p:nvPr/>
          </p:nvSpPr>
          <p:spPr>
            <a:xfrm>
              <a:off x="2281247" y="1268761"/>
              <a:ext cx="1498666" cy="7259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81247" y="1994699"/>
              <a:ext cx="1498666" cy="9960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185644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ptr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691680" y="2010331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860475" y="1284579"/>
              <a:ext cx="200417" cy="656259"/>
              <a:chOff x="3860475" y="1284579"/>
              <a:chExt cx="200417" cy="656259"/>
            </a:xfrm>
          </p:grpSpPr>
          <p:sp>
            <p:nvSpPr>
              <p:cNvPr id="10" name="왼쪽 대괄호 9"/>
              <p:cNvSpPr/>
              <p:nvPr/>
            </p:nvSpPr>
            <p:spPr>
              <a:xfrm flipH="1">
                <a:off x="3860475" y="1284579"/>
                <a:ext cx="96242" cy="656259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>
                <a:stCxn id="10" idx="1"/>
              </p:cNvCxnSpPr>
              <p:nvPr/>
            </p:nvCxnSpPr>
            <p:spPr>
              <a:xfrm flipV="1">
                <a:off x="3956717" y="1612707"/>
                <a:ext cx="104175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165738" y="1458819"/>
              <a:ext cx="3214573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header used by </a:t>
              </a:r>
              <a:r>
                <a:rPr lang="en-US" altLang="ko-KR" sz="1400" dirty="0" err="1">
                  <a:latin typeface="Courier New" pitchFamily="49" charset="0"/>
                  <a:ea typeface="맑은 고딕" panose="020B0503020000020004" pitchFamily="50" charset="-127"/>
                  <a:cs typeface="Courier New" pitchFamily="49" charset="0"/>
                </a:rPr>
                <a:t>malloc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library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739" y="2338819"/>
              <a:ext cx="274579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20 bytes returned to caller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60475" y="2009559"/>
              <a:ext cx="200417" cy="966298"/>
              <a:chOff x="3860475" y="2009559"/>
              <a:chExt cx="200417" cy="966298"/>
            </a:xfrm>
          </p:grpSpPr>
          <p:sp>
            <p:nvSpPr>
              <p:cNvPr id="11" name="왼쪽 대괄호 10"/>
              <p:cNvSpPr/>
              <p:nvPr/>
            </p:nvSpPr>
            <p:spPr>
              <a:xfrm flipH="1">
                <a:off x="3860475" y="2009559"/>
                <a:ext cx="96242" cy="966298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>
                <a:stCxn id="11" idx="1"/>
              </p:cNvCxnSpPr>
              <p:nvPr/>
            </p:nvCxnSpPr>
            <p:spPr>
              <a:xfrm flipV="1">
                <a:off x="3956717" y="2492707"/>
                <a:ext cx="104175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3534262" y="5929536"/>
            <a:ext cx="318516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 Allocated Region Plus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0999" y="3602391"/>
            <a:ext cx="251042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ctr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Header of Allocated Memory Chunk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19050"/>
        </p:spPr>
        <p:txBody>
          <a:bodyPr/>
          <a:lstStyle/>
          <a:p>
            <a:r>
              <a:rPr lang="en-US" altLang="ko-KR" dirty="0"/>
              <a:t>The header minimally </a:t>
            </a:r>
            <a:r>
              <a:rPr lang="en-US" altLang="ko-KR" b="1" dirty="0"/>
              <a:t>contains</a:t>
            </a:r>
            <a:r>
              <a:rPr lang="en-US" altLang="ko-KR" dirty="0"/>
              <a:t> </a:t>
            </a:r>
            <a:r>
              <a:rPr lang="en-US" altLang="ko-KR" b="1" dirty="0"/>
              <a:t>the size</a:t>
            </a:r>
            <a:r>
              <a:rPr lang="en-US" altLang="ko-KR" dirty="0"/>
              <a:t> of the allocated memory region.</a:t>
            </a:r>
          </a:p>
          <a:p>
            <a:r>
              <a:rPr lang="en-US" altLang="ko-KR" dirty="0"/>
              <a:t>The header may also contain</a:t>
            </a:r>
          </a:p>
          <a:p>
            <a:pPr lvl="1"/>
            <a:r>
              <a:rPr lang="en-US" altLang="ko-KR" dirty="0"/>
              <a:t>Additional pointers to speed up </a:t>
            </a:r>
            <a:r>
              <a:rPr lang="en-US" altLang="ko-KR" dirty="0" err="1"/>
              <a:t>deallocation</a:t>
            </a:r>
            <a:endParaRPr lang="en-US" altLang="ko-KR" dirty="0"/>
          </a:p>
          <a:p>
            <a:pPr lvl="1"/>
            <a:r>
              <a:rPr lang="en-US" altLang="ko-KR" dirty="0"/>
              <a:t>A magic number for integrity checking</a:t>
            </a:r>
          </a:p>
          <a:p>
            <a:pPr lvl="2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041849" y="5041493"/>
            <a:ext cx="1439040" cy="987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21841" y="4867929"/>
            <a:ext cx="720080" cy="3515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641922" y="5041493"/>
            <a:ext cx="300917" cy="22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92125" y="5283463"/>
            <a:ext cx="1672958" cy="504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20 bytes 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returned to caller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83629" y="5041493"/>
            <a:ext cx="208496" cy="987997"/>
            <a:chOff x="4067944" y="2180822"/>
            <a:chExt cx="208496" cy="1166297"/>
          </a:xfrm>
        </p:grpSpPr>
        <p:sp>
          <p:nvSpPr>
            <p:cNvPr id="52" name="왼쪽 대괄호 51"/>
            <p:cNvSpPr/>
            <p:nvPr/>
          </p:nvSpPr>
          <p:spPr>
            <a:xfrm flipH="1">
              <a:off x="4067944" y="2180822"/>
              <a:ext cx="108012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stCxn id="52" idx="1"/>
            </p:cNvCxnSpPr>
            <p:nvPr/>
          </p:nvCxnSpPr>
          <p:spPr>
            <a:xfrm>
              <a:off x="4175956" y="2763971"/>
              <a:ext cx="10048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/>
          <p:cNvSpPr/>
          <p:nvPr/>
        </p:nvSpPr>
        <p:spPr>
          <a:xfrm>
            <a:off x="3041851" y="4328777"/>
            <a:ext cx="1439039" cy="360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   20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41851" y="4681448"/>
            <a:ext cx="1439039" cy="360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1234567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21841" y="4197474"/>
            <a:ext cx="720080" cy="347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656093" y="4353799"/>
            <a:ext cx="30091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996100" y="4569823"/>
            <a:ext cx="3276364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magic;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1882" y="6085942"/>
            <a:ext cx="297975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Specific Contents Of The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38880" y="5937976"/>
            <a:ext cx="297975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Simple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27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The Header of Allocated Memory Chunk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9719" y="1851620"/>
            <a:ext cx="8786812" cy="5213226"/>
          </a:xfrm>
          <a:ln w="19050"/>
        </p:spPr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dirty="0"/>
              <a:t>The </a:t>
            </a:r>
            <a:r>
              <a:rPr lang="en-US" altLang="ko-KR" b="1" dirty="0"/>
              <a:t>size</a:t>
            </a:r>
            <a:r>
              <a:rPr lang="en-US" altLang="ko-KR" dirty="0"/>
              <a:t> for free region is the </a:t>
            </a:r>
            <a:r>
              <a:rPr lang="en-US" altLang="ko-KR" b="1" dirty="0"/>
              <a:t>size of the header plus the size of the space </a:t>
            </a:r>
            <a:r>
              <a:rPr lang="en-US" altLang="ko-KR" dirty="0"/>
              <a:t>allocated to the user.</a:t>
            </a:r>
          </a:p>
          <a:p>
            <a:pPr lvl="1"/>
            <a:r>
              <a:rPr lang="en-US" altLang="ko-KR" dirty="0"/>
              <a:t>If a user </a:t>
            </a:r>
            <a:r>
              <a:rPr lang="en-US" altLang="ko-KR" b="1" dirty="0"/>
              <a:t>request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tr-TR" altLang="ko-K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cs typeface="Courier New" pitchFamily="49" charset="0"/>
              </a:rPr>
              <a:t>bytes</a:t>
            </a:r>
            <a:r>
              <a:rPr lang="en-US" altLang="ko-KR" dirty="0">
                <a:cs typeface="Courier New" pitchFamily="49" charset="0"/>
              </a:rPr>
              <a:t>, the library searches for a free chunk of </a:t>
            </a:r>
            <a:r>
              <a:rPr lang="en-US" altLang="ko-KR" b="1" dirty="0">
                <a:cs typeface="Courier New" pitchFamily="49" charset="0"/>
              </a:rPr>
              <a:t>size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>
                <a:cs typeface="Courier New" pitchFamily="49" charset="0"/>
              </a:rPr>
              <a:t> plus the size of the header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Simple pointer arithmetic to find the header pointer.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65326" y="5015362"/>
            <a:ext cx="6552728" cy="1034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free(void *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hptr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0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A Free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memory-allocation library </a:t>
            </a:r>
            <a:r>
              <a:rPr lang="en-US" altLang="ko-KR" b="1" dirty="0"/>
              <a:t>initializes</a:t>
            </a:r>
            <a:r>
              <a:rPr lang="en-US" altLang="ko-KR" dirty="0"/>
              <a:t> the heap and </a:t>
            </a:r>
            <a:r>
              <a:rPr lang="en-US" altLang="ko-KR" b="1" dirty="0"/>
              <a:t>puts</a:t>
            </a:r>
            <a:r>
              <a:rPr lang="en-US" altLang="ko-KR" dirty="0"/>
              <a:t> the first element of </a:t>
            </a:r>
            <a:r>
              <a:rPr lang="en-US" altLang="ko-KR" b="1" dirty="0"/>
              <a:t>the free list</a:t>
            </a:r>
            <a:r>
              <a:rPr lang="en-US" altLang="ko-KR" dirty="0"/>
              <a:t> in the </a:t>
            </a:r>
            <a:r>
              <a:rPr lang="en-US" altLang="ko-KR" b="1" dirty="0"/>
              <a:t>free space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library </a:t>
            </a:r>
            <a:r>
              <a:rPr lang="en-US" altLang="ko-KR" b="1" dirty="0"/>
              <a:t>can’t use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to build a list </a:t>
            </a:r>
            <a:r>
              <a:rPr lang="en-US" altLang="ko-KR" b="1" dirty="0"/>
              <a:t>within itself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78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A Free List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Description of a node of the list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Building heap and putting a free list </a:t>
            </a:r>
          </a:p>
          <a:p>
            <a:pPr lvl="1"/>
            <a:r>
              <a:rPr lang="en-US" altLang="ko-KR" dirty="0"/>
              <a:t>Assume that the heap is built vi</a:t>
            </a:r>
            <a:r>
              <a:rPr lang="tr-TR" altLang="ko-KR" dirty="0"/>
              <a:t>a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mmap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system call.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06849" y="5087126"/>
            <a:ext cx="6552728" cy="1173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returns a pointer to a chunk of free space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PROT_READ|PROT_WRITE, 			   MAP_ANON|MAP_PRIVATE,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head-&gt;size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06849" y="2570785"/>
            <a:ext cx="655272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7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Heap With One Free Chunk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143672" y="3673227"/>
            <a:ext cx="5839220" cy="2681376"/>
            <a:chOff x="290934" y="315097"/>
            <a:chExt cx="5839220" cy="2681376"/>
          </a:xfrm>
        </p:grpSpPr>
        <p:sp>
          <p:nvSpPr>
            <p:cNvPr id="14" name="TextBox 13"/>
            <p:cNvSpPr txBox="1"/>
            <p:nvPr/>
          </p:nvSpPr>
          <p:spPr>
            <a:xfrm>
              <a:off x="290934" y="122996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994593" y="1411172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83107" y="2131202"/>
              <a:ext cx="236965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rest of the 4KB chunk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357355" y="1573709"/>
              <a:ext cx="125752" cy="1422764"/>
              <a:chOff x="3573379" y="1926334"/>
              <a:chExt cx="125752" cy="1289793"/>
            </a:xfrm>
          </p:grpSpPr>
          <p:sp>
            <p:nvSpPr>
              <p:cNvPr id="25" name="왼쪽 대괄호 24"/>
              <p:cNvSpPr/>
              <p:nvPr/>
            </p:nvSpPr>
            <p:spPr>
              <a:xfrm flipH="1">
                <a:off x="3573379" y="1926334"/>
                <a:ext cx="54006" cy="1289793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5" idx="1"/>
              </p:cNvCxnSpPr>
              <p:nvPr/>
            </p:nvCxnSpPr>
            <p:spPr>
              <a:xfrm>
                <a:off x="3627385" y="2571231"/>
                <a:ext cx="717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1484426" y="596558"/>
              <a:ext cx="1799644" cy="5101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4088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84426" y="1092930"/>
              <a:ext cx="1800365" cy="5101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next:            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78966" y="315097"/>
              <a:ext cx="2745796" cy="5299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[virtual address: 16KB]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header: size field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4358" y="1185444"/>
              <a:ext cx="2745796" cy="3250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header: next field(NULL is 0)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84426" y="1565591"/>
              <a:ext cx="1800365" cy="510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84426" y="2486371"/>
              <a:ext cx="1800365" cy="510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93561" y="1988473"/>
              <a:ext cx="1801135" cy="5101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5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206849" y="1961982"/>
            <a:ext cx="6552728" cy="1173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108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returns a pointer to a chunk of free space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PROT_READ|PROT_WRITE, 			   MAP_ANON|MAP_PRIVATE,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head-&gt;size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60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Embedding A Free List: Allocation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 chunk of memory is requested, the library </a:t>
            </a:r>
            <a:r>
              <a:rPr lang="en-US" altLang="ko-KR" b="1" dirty="0"/>
              <a:t>will first find</a:t>
            </a:r>
            <a:r>
              <a:rPr lang="en-US" altLang="ko-KR" dirty="0"/>
              <a:t> a chunk that is </a:t>
            </a:r>
            <a:r>
              <a:rPr lang="en-US" altLang="ko-KR" b="1" dirty="0"/>
              <a:t>large enough </a:t>
            </a:r>
            <a:r>
              <a:rPr lang="en-US" altLang="ko-KR" dirty="0"/>
              <a:t>to accommodate the request.</a:t>
            </a:r>
          </a:p>
          <a:p>
            <a:endParaRPr lang="en-US" altLang="ko-KR" dirty="0"/>
          </a:p>
          <a:p>
            <a:r>
              <a:rPr lang="en-US" altLang="ko-KR" dirty="0"/>
              <a:t>The library will </a:t>
            </a:r>
          </a:p>
          <a:p>
            <a:pPr lvl="1"/>
            <a:r>
              <a:rPr lang="en-US" altLang="ko-KR" b="1" dirty="0"/>
              <a:t>Split</a:t>
            </a:r>
            <a:r>
              <a:rPr lang="en-US" altLang="ko-KR" dirty="0"/>
              <a:t> the large free chunk into two.</a:t>
            </a:r>
          </a:p>
          <a:p>
            <a:pPr lvl="2"/>
            <a:r>
              <a:rPr lang="en-US" altLang="ko-KR" b="1" dirty="0"/>
              <a:t>One</a:t>
            </a:r>
            <a:r>
              <a:rPr lang="en-US" altLang="ko-KR" dirty="0"/>
              <a:t> for the </a:t>
            </a:r>
            <a:r>
              <a:rPr lang="en-US" altLang="ko-KR" b="1" dirty="0"/>
              <a:t>request</a:t>
            </a:r>
            <a:r>
              <a:rPr lang="en-US" altLang="ko-KR" dirty="0"/>
              <a:t> and the </a:t>
            </a:r>
            <a:r>
              <a:rPr lang="en-US" altLang="ko-KR" b="1" dirty="0"/>
              <a:t>remaining</a:t>
            </a:r>
            <a:r>
              <a:rPr lang="en-US" altLang="ko-KR" dirty="0"/>
              <a:t> free chunk</a:t>
            </a:r>
          </a:p>
          <a:p>
            <a:pPr lvl="1"/>
            <a:r>
              <a:rPr lang="en-US" altLang="ko-KR" b="1" dirty="0"/>
              <a:t>Shrink</a:t>
            </a:r>
            <a:r>
              <a:rPr lang="en-US" altLang="ko-KR" dirty="0"/>
              <a:t> the size of free chunk in the list.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47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Question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Which one of these is not one of the programming errors made while using memory API?</a:t>
            </a:r>
            <a:endParaRPr lang="tr-TR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endParaRPr lang="tr-TR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r>
              <a:rPr lang="tr-TR" dirty="0">
                <a:solidFill>
                  <a:srgbClr val="343541"/>
                </a:solidFill>
                <a:latin typeface="Söhne"/>
              </a:rPr>
              <a:t>a) </a:t>
            </a:r>
            <a:r>
              <a:rPr lang="tr-TR" dirty="0"/>
              <a:t>Not </a:t>
            </a:r>
            <a:r>
              <a:rPr lang="tr-TR" dirty="0" err="1"/>
              <a:t>allocating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memory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b) </a:t>
            </a:r>
            <a:r>
              <a:rPr lang="tr-TR" dirty="0" err="1"/>
              <a:t>Forgetting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initialize</a:t>
            </a:r>
            <a:r>
              <a:rPr lang="tr-TR" dirty="0"/>
              <a:t> </a:t>
            </a:r>
            <a:r>
              <a:rPr lang="tr-TR" dirty="0" err="1"/>
              <a:t>allocated</a:t>
            </a:r>
            <a:r>
              <a:rPr lang="tr-TR" dirty="0"/>
              <a:t> </a:t>
            </a:r>
            <a:r>
              <a:rPr lang="tr-TR" dirty="0" err="1"/>
              <a:t>memory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c) </a:t>
            </a:r>
            <a:r>
              <a:rPr lang="tr-TR" dirty="0" err="1"/>
              <a:t>Forgetting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specify</a:t>
            </a:r>
            <a:r>
              <a:rPr lang="tr-TR" dirty="0"/>
              <a:t> the size of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freed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d) </a:t>
            </a:r>
            <a:r>
              <a:rPr lang="tr-TR" dirty="0" err="1"/>
              <a:t>Freeing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 </a:t>
            </a:r>
            <a:r>
              <a:rPr lang="tr-TR" dirty="0" err="1"/>
              <a:t>with</a:t>
            </a:r>
            <a:r>
              <a:rPr lang="tr-TR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46440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Embedding A Free List: Allocation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a request for 100 bytes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(100)</a:t>
            </a:r>
          </a:p>
          <a:p>
            <a:pPr lvl="1"/>
            <a:r>
              <a:rPr lang="en-US" altLang="ko-KR" dirty="0"/>
              <a:t>Allocating 108 bytes out of the existing one free chunk.</a:t>
            </a:r>
          </a:p>
          <a:p>
            <a:pPr lvl="1"/>
            <a:r>
              <a:rPr lang="en-US" altLang="ko-KR" dirty="0"/>
              <a:t>shrinking the one free chunk to 3980(4088 minus 108).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03913" y="3778466"/>
            <a:ext cx="5270411" cy="2877947"/>
            <a:chOff x="1139883" y="1335798"/>
            <a:chExt cx="5270411" cy="2877947"/>
          </a:xfrm>
        </p:grpSpPr>
        <p:sp>
          <p:nvSpPr>
            <p:cNvPr id="20" name="TextBox 19"/>
            <p:cNvSpPr txBox="1"/>
            <p:nvPr/>
          </p:nvSpPr>
          <p:spPr>
            <a:xfrm>
              <a:off x="1347752" y="1797691"/>
              <a:ext cx="457600" cy="2905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ptr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821666" y="1923302"/>
              <a:ext cx="263426" cy="21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1920" y="2191772"/>
              <a:ext cx="255837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100 bytes now allocated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707904" y="1920931"/>
              <a:ext cx="95577" cy="849460"/>
              <a:chOff x="4067944" y="2180822"/>
              <a:chExt cx="308981" cy="1166297"/>
            </a:xfrm>
          </p:grpSpPr>
          <p:sp>
            <p:nvSpPr>
              <p:cNvPr id="24" name="왼쪽 대괄호 23"/>
              <p:cNvSpPr/>
              <p:nvPr/>
            </p:nvSpPr>
            <p:spPr>
              <a:xfrm flipH="1">
                <a:off x="4067944" y="2180822"/>
                <a:ext cx="216024" cy="1166297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288356" y="2746034"/>
                <a:ext cx="885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2122568" y="1335798"/>
              <a:ext cx="1512722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    100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22568" y="1626853"/>
              <a:ext cx="1512722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magic:  1234567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22568" y="1920931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125456" y="2476640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22568" y="2198818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9883" y="2603623"/>
              <a:ext cx="661705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25456" y="2770391"/>
              <a:ext cx="1512722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   </a:t>
              </a:r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3980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25457" y="3064469"/>
              <a:ext cx="1513328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next:             0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25456" y="3358547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25456" y="3919667"/>
              <a:ext cx="1513329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125456" y="3637917"/>
              <a:ext cx="1513329" cy="2940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51310" y="3607676"/>
              <a:ext cx="226085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free 3980 byte chunk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707904" y="3358547"/>
              <a:ext cx="95577" cy="849460"/>
              <a:chOff x="4067944" y="2180822"/>
              <a:chExt cx="308981" cy="1166297"/>
            </a:xfrm>
          </p:grpSpPr>
          <p:sp>
            <p:nvSpPr>
              <p:cNvPr id="36" name="왼쪽 대괄호 35"/>
              <p:cNvSpPr/>
              <p:nvPr/>
            </p:nvSpPr>
            <p:spPr>
              <a:xfrm flipH="1">
                <a:off x="4067944" y="2180822"/>
                <a:ext cx="216024" cy="1166297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4288356" y="2746034"/>
                <a:ext cx="885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1565494" y="3720360"/>
            <a:ext cx="3183304" cy="1567900"/>
            <a:chOff x="455503" y="812374"/>
            <a:chExt cx="3183304" cy="1567900"/>
          </a:xfrm>
        </p:grpSpPr>
        <p:sp>
          <p:nvSpPr>
            <p:cNvPr id="38" name="TextBox 37"/>
            <p:cNvSpPr txBox="1"/>
            <p:nvPr/>
          </p:nvSpPr>
          <p:spPr>
            <a:xfrm>
              <a:off x="865304" y="812374"/>
              <a:ext cx="61303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498649" y="968223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5503" y="1652725"/>
              <a:ext cx="1366674" cy="5967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rest of 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4KB chunk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820700" y="1562836"/>
              <a:ext cx="171835" cy="776511"/>
              <a:chOff x="2036724" y="1916478"/>
              <a:chExt cx="171835" cy="703939"/>
            </a:xfrm>
          </p:grpSpPr>
          <p:sp>
            <p:nvSpPr>
              <p:cNvPr id="57" name="왼쪽 대괄호 56"/>
              <p:cNvSpPr/>
              <p:nvPr/>
            </p:nvSpPr>
            <p:spPr>
              <a:xfrm>
                <a:off x="2139926" y="1916478"/>
                <a:ext cx="68633" cy="703939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>
                <a:stCxn id="57" idx="1"/>
              </p:cNvCxnSpPr>
              <p:nvPr/>
            </p:nvCxnSpPr>
            <p:spPr>
              <a:xfrm flipH="1" flipV="1">
                <a:off x="2036724" y="2268447"/>
                <a:ext cx="103202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2065222" y="978243"/>
              <a:ext cx="1572955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4088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065222" y="1268760"/>
              <a:ext cx="1573585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next:            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65222" y="1556792"/>
              <a:ext cx="1572955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061014" y="2086196"/>
              <a:ext cx="1572955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64549" y="1810946"/>
              <a:ext cx="1573585" cy="2940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670060" y="3395286"/>
            <a:ext cx="2745796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Heap : After One Allocation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22252" y="3374040"/>
            <a:ext cx="3097684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4KB Heap With One Free Chunk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969381" y="5199087"/>
            <a:ext cx="263426" cy="218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34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With Chunks Allocated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44113" y="2003232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44113" y="2221741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44113" y="244025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44113" y="285678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44113" y="2651304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844113" y="3075289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44113" y="3293798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44113" y="3512307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49803" y="3928837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52969" y="3720571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848325" y="4147346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48325" y="4365855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48325" y="4584364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848325" y="5000894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848325" y="4795418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848325" y="5219403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3764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848325" y="5437912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      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48325" y="5656421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52969" y="6072087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848325" y="5867475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78765" y="3352152"/>
            <a:ext cx="50405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4482821" y="3512306"/>
            <a:ext cx="346538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56616" y="5059248"/>
            <a:ext cx="612068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4482821" y="5219402"/>
            <a:ext cx="346538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6192796" y="2460877"/>
            <a:ext cx="106157" cy="577309"/>
            <a:chOff x="4067944" y="2180822"/>
            <a:chExt cx="308981" cy="1166297"/>
          </a:xfrm>
        </p:grpSpPr>
        <p:sp>
          <p:nvSpPr>
            <p:cNvPr id="97" name="왼쪽 대괄호 96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6192796" y="3541172"/>
            <a:ext cx="98979" cy="577309"/>
            <a:chOff x="4067944" y="2180822"/>
            <a:chExt cx="308981" cy="1166297"/>
          </a:xfrm>
        </p:grpSpPr>
        <p:sp>
          <p:nvSpPr>
            <p:cNvPr id="100" name="왼쪽 대괄호 99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6216478" y="4613228"/>
            <a:ext cx="106365" cy="577309"/>
            <a:chOff x="4067944" y="2180822"/>
            <a:chExt cx="308981" cy="1166297"/>
          </a:xfrm>
        </p:grpSpPr>
        <p:sp>
          <p:nvSpPr>
            <p:cNvPr id="103" name="왼쪽 대괄호 102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6186885" y="1906936"/>
            <a:ext cx="22618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[virtual address: 16KB]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42424" y="2586763"/>
            <a:ext cx="2106301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343950" y="3595515"/>
            <a:ext cx="2106301" cy="468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</a:p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(but about to be freed)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8036" y="4722582"/>
            <a:ext cx="2106301" cy="35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19211" y="5765674"/>
            <a:ext cx="2310730" cy="285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free 3764-byte chunk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19736" y="6299423"/>
            <a:ext cx="3544898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Space With Three Chunks Allocated</a:t>
            </a:r>
          </a:p>
        </p:txBody>
      </p:sp>
      <p:grpSp>
        <p:nvGrpSpPr>
          <p:cNvPr id="49" name="그룹 48"/>
          <p:cNvGrpSpPr/>
          <p:nvPr/>
        </p:nvGrpSpPr>
        <p:grpSpPr>
          <a:xfrm flipH="1">
            <a:off x="4609829" y="1994353"/>
            <a:ext cx="152443" cy="445897"/>
            <a:chOff x="4067944" y="2180822"/>
            <a:chExt cx="308981" cy="1166297"/>
          </a:xfrm>
        </p:grpSpPr>
        <p:sp>
          <p:nvSpPr>
            <p:cNvPr id="50" name="왼쪽 대괄호 49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127087" y="2063412"/>
            <a:ext cx="143659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bytes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61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3962" y="2385534"/>
            <a:ext cx="4464496" cy="4047732"/>
          </a:xfrm>
        </p:spPr>
        <p:txBody>
          <a:bodyPr/>
          <a:lstStyle/>
          <a:p>
            <a:pPr lvl="1"/>
            <a:r>
              <a:rPr lang="en-US" altLang="ko-KR" dirty="0"/>
              <a:t>The 100 bytes chunks is </a:t>
            </a:r>
            <a:r>
              <a:rPr lang="en-US" altLang="ko-KR" b="1" dirty="0"/>
              <a:t>back into</a:t>
            </a:r>
            <a:r>
              <a:rPr lang="en-US" altLang="ko-KR" dirty="0"/>
              <a:t> the free list.</a:t>
            </a:r>
          </a:p>
          <a:p>
            <a:pPr lvl="1"/>
            <a:r>
              <a:rPr lang="en-US" altLang="ko-KR" dirty="0"/>
              <a:t>The free list will </a:t>
            </a:r>
            <a:r>
              <a:rPr lang="en-US" altLang="ko-KR" b="1" dirty="0"/>
              <a:t>start</a:t>
            </a:r>
            <a:r>
              <a:rPr lang="en-US" altLang="ko-KR" dirty="0"/>
              <a:t> with </a:t>
            </a:r>
            <a:r>
              <a:rPr lang="en-US" altLang="ko-KR" b="1" dirty="0"/>
              <a:t>a small chunk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list header will point the small chunk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35195" y="1979185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35195" y="219769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35195" y="241620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35195" y="283273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35195" y="2627257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435195" y="3051242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435195" y="3269751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16708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435195" y="348826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440885" y="390479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435195" y="3699314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440885" y="4123299"/>
            <a:ext cx="1296626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40885" y="4341808"/>
            <a:ext cx="1296626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440885" y="4560317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440885" y="4976847"/>
            <a:ext cx="1296626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429848" y="4752519"/>
            <a:ext cx="1302343" cy="23109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440885" y="5195356"/>
            <a:ext cx="1300858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3764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440885" y="5413865"/>
            <a:ext cx="1300858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      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40885" y="5632374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440885" y="6048904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440885" y="5843428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33843" y="3330576"/>
            <a:ext cx="540060" cy="2725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7073903" y="3488259"/>
            <a:ext cx="34653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7073903" y="3051241"/>
            <a:ext cx="346538" cy="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8807559" y="2416201"/>
            <a:ext cx="100492" cy="635040"/>
            <a:chOff x="4067944" y="2180822"/>
            <a:chExt cx="308981" cy="1166297"/>
          </a:xfrm>
        </p:grpSpPr>
        <p:sp>
          <p:nvSpPr>
            <p:cNvPr id="97" name="왼쪽 대괄호 96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8803347" y="4560314"/>
            <a:ext cx="104704" cy="635040"/>
            <a:chOff x="4067944" y="2180822"/>
            <a:chExt cx="308981" cy="1166297"/>
          </a:xfrm>
        </p:grpSpPr>
        <p:sp>
          <p:nvSpPr>
            <p:cNvPr id="103" name="왼쪽 대괄호 102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8802849" y="1789585"/>
            <a:ext cx="204777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[virtual address: 16KB]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922189" y="2579833"/>
            <a:ext cx="2106301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807559" y="3545675"/>
            <a:ext cx="1906362" cy="5257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a free chunk of 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32424" y="4725526"/>
            <a:ext cx="2106301" cy="2850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803347" y="5747139"/>
            <a:ext cx="2310730" cy="35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free 3764-byte chunk</a:t>
            </a:r>
          </a:p>
        </p:txBody>
      </p:sp>
      <p:cxnSp>
        <p:nvCxnSpPr>
          <p:cNvPr id="8" name="꺾인 연결선 7"/>
          <p:cNvCxnSpPr/>
          <p:nvPr/>
        </p:nvCxnSpPr>
        <p:spPr>
          <a:xfrm>
            <a:off x="8803347" y="3379006"/>
            <a:ext cx="4212" cy="1925605"/>
          </a:xfrm>
          <a:prstGeom prst="bentConnector3">
            <a:avLst>
              <a:gd name="adj1" fmla="val 54031268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내용 개체 틀 2"/>
          <p:cNvSpPr txBox="1">
            <a:spLocks/>
          </p:cNvSpPr>
          <p:nvPr/>
        </p:nvSpPr>
        <p:spPr bwMode="auto">
          <a:xfrm>
            <a:off x="1691129" y="1756445"/>
            <a:ext cx="6120680" cy="57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Example: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84243" y="2916537"/>
            <a:ext cx="589660" cy="269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640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With Freed Chunks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assume that the last two in-use chunks are freed.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External Fragmentation</a:t>
            </a:r>
            <a:r>
              <a:rPr lang="en-US" altLang="ko-KR" dirty="0"/>
              <a:t> occurs.</a:t>
            </a:r>
          </a:p>
          <a:p>
            <a:pPr lvl="1"/>
            <a:r>
              <a:rPr lang="en-US" altLang="ko-KR" b="1" dirty="0"/>
              <a:t>Coalescing</a:t>
            </a:r>
            <a:r>
              <a:rPr lang="en-US" altLang="ko-KR" dirty="0"/>
              <a:t> is needed in the list.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35111" y="234494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35111" y="2563453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16492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35111" y="278196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35111" y="319849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25293" y="2989023"/>
            <a:ext cx="1296144" cy="229871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835111" y="3417001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5111" y="3635510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16708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835111" y="385401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840801" y="427054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35111" y="406507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840801" y="448905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840801" y="470756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16384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840801" y="492607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839684" y="534260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36554" y="513713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839684" y="556111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3764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839684" y="5779623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      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839684" y="599813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39684" y="641466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39684" y="620918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08093" y="4328903"/>
            <a:ext cx="720080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7528173" y="4489057"/>
            <a:ext cx="2921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158569" y="2037167"/>
            <a:ext cx="22618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[virtual address: 16KB]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77883" y="6139140"/>
            <a:ext cx="2310730" cy="35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free 3764-byte chunk</a:t>
            </a:r>
          </a:p>
        </p:txBody>
      </p:sp>
      <p:cxnSp>
        <p:nvCxnSpPr>
          <p:cNvPr id="8" name="꺾인 연결선 7"/>
          <p:cNvCxnSpPr/>
          <p:nvPr/>
        </p:nvCxnSpPr>
        <p:spPr>
          <a:xfrm>
            <a:off x="9203263" y="3744765"/>
            <a:ext cx="4212" cy="1925605"/>
          </a:xfrm>
          <a:prstGeom prst="bentConnector3">
            <a:avLst>
              <a:gd name="adj1" fmla="val 433191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9194775" y="2672707"/>
            <a:ext cx="12700" cy="853548"/>
          </a:xfrm>
          <a:prstGeom prst="bentConnector3">
            <a:avLst>
              <a:gd name="adj1" fmla="val 115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53530" y="2945593"/>
            <a:ext cx="12500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free)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꺾인 연결선 47"/>
          <p:cNvCxnSpPr/>
          <p:nvPr/>
        </p:nvCxnSpPr>
        <p:spPr>
          <a:xfrm flipH="1" flipV="1">
            <a:off x="9203263" y="2454199"/>
            <a:ext cx="4212" cy="2362623"/>
          </a:xfrm>
          <a:prstGeom prst="bentConnector3">
            <a:avLst>
              <a:gd name="adj1" fmla="val -38146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53529" y="4020438"/>
            <a:ext cx="12500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free)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53530" y="5092495"/>
            <a:ext cx="12500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free)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865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Growing The 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allocators </a:t>
            </a:r>
            <a:r>
              <a:rPr lang="en-US" altLang="ko-KR" b="1" dirty="0"/>
              <a:t>start </a:t>
            </a:r>
            <a:r>
              <a:rPr lang="en-US" altLang="ko-KR" dirty="0"/>
              <a:t>with</a:t>
            </a:r>
            <a:r>
              <a:rPr lang="en-US" altLang="ko-KR" b="1" dirty="0"/>
              <a:t> a small-sized</a:t>
            </a:r>
            <a:r>
              <a:rPr lang="en-US" altLang="ko-KR" dirty="0"/>
              <a:t> </a:t>
            </a:r>
            <a:r>
              <a:rPr lang="en-US" altLang="ko-KR" b="1" dirty="0"/>
              <a:t>heap</a:t>
            </a:r>
            <a:r>
              <a:rPr lang="en-US" altLang="ko-KR" dirty="0"/>
              <a:t> and then </a:t>
            </a:r>
            <a:r>
              <a:rPr lang="en-US" altLang="ko-KR" b="1" dirty="0"/>
              <a:t>request more </a:t>
            </a:r>
            <a:r>
              <a:rPr lang="en-US" altLang="ko-KR" dirty="0"/>
              <a:t>memory from the OS when they run out.</a:t>
            </a:r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in</a:t>
            </a:r>
            <a:r>
              <a:rPr lang="ko-KR" altLang="en-US" dirty="0"/>
              <a:t> </a:t>
            </a:r>
            <a:r>
              <a:rPr lang="en-US" altLang="ko-KR" dirty="0"/>
              <a:t>most UNIX systems.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67822" y="3985833"/>
            <a:ext cx="1164083" cy="1718590"/>
            <a:chOff x="881175" y="3935826"/>
            <a:chExt cx="1537602" cy="1718590"/>
          </a:xfrm>
        </p:grpSpPr>
        <p:sp>
          <p:nvSpPr>
            <p:cNvPr id="8" name="직사각형 7"/>
            <p:cNvSpPr/>
            <p:nvPr/>
          </p:nvSpPr>
          <p:spPr>
            <a:xfrm>
              <a:off x="881177" y="4511890"/>
              <a:ext cx="1537600" cy="3794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81176" y="4093351"/>
              <a:ext cx="1537601" cy="4185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881175" y="4891336"/>
              <a:ext cx="1537601" cy="61906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>
              <a:stCxn id="13" idx="0"/>
            </p:cNvCxnSpPr>
            <p:nvPr/>
          </p:nvCxnSpPr>
          <p:spPr>
            <a:xfrm>
              <a:off x="1649976" y="4891336"/>
              <a:ext cx="1" cy="384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1860" y="5741515"/>
            <a:ext cx="150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680183" y="3262313"/>
            <a:ext cx="1331371" cy="3010366"/>
            <a:chOff x="6480989" y="2466024"/>
            <a:chExt cx="1331371" cy="3010366"/>
          </a:xfrm>
        </p:grpSpPr>
        <p:sp>
          <p:nvSpPr>
            <p:cNvPr id="21" name="직사각형 20"/>
            <p:cNvSpPr/>
            <p:nvPr/>
          </p:nvSpPr>
          <p:spPr>
            <a:xfrm>
              <a:off x="6480989" y="3765171"/>
              <a:ext cx="1331371" cy="383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480989" y="2780673"/>
              <a:ext cx="1331371" cy="98449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989" y="4149080"/>
              <a:ext cx="1331371" cy="765340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6480989" y="2466024"/>
              <a:ext cx="0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811605" y="2467444"/>
              <a:ext cx="755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480989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811605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456564" y="6259374"/>
            <a:ext cx="177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878060" y="3990225"/>
            <a:ext cx="1164083" cy="1718590"/>
            <a:chOff x="881175" y="3935826"/>
            <a:chExt cx="1537602" cy="1718590"/>
          </a:xfrm>
        </p:grpSpPr>
        <p:sp>
          <p:nvSpPr>
            <p:cNvPr id="48" name="직사각형 47"/>
            <p:cNvSpPr/>
            <p:nvPr/>
          </p:nvSpPr>
          <p:spPr>
            <a:xfrm>
              <a:off x="881177" y="4511890"/>
              <a:ext cx="1537600" cy="6889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881176" y="4093351"/>
              <a:ext cx="1537601" cy="4185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881175" y="5200868"/>
              <a:ext cx="1537601" cy="30953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</p:cNvCxnSpPr>
            <p:nvPr/>
          </p:nvCxnSpPr>
          <p:spPr>
            <a:xfrm flipH="1">
              <a:off x="1649975" y="5200868"/>
              <a:ext cx="1" cy="216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672066" y="5738970"/>
            <a:ext cx="157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878062" y="4945936"/>
            <a:ext cx="116408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5231904" y="4940978"/>
            <a:ext cx="216024" cy="114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74958" y="4805258"/>
            <a:ext cx="6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break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6654893" y="5252530"/>
            <a:ext cx="223168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96001" y="5114030"/>
            <a:ext cx="6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break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원호 68"/>
          <p:cNvSpPr/>
          <p:nvPr/>
        </p:nvSpPr>
        <p:spPr>
          <a:xfrm rot="2645926" flipH="1" flipV="1">
            <a:off x="6777323" y="4924611"/>
            <a:ext cx="408992" cy="348838"/>
          </a:xfrm>
          <a:prstGeom prst="arc">
            <a:avLst/>
          </a:prstGeom>
          <a:ln w="12700">
            <a:solidFill>
              <a:schemeClr val="tx1"/>
            </a:solidFill>
            <a:prstDash val="sysDash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168972" y="4840581"/>
            <a:ext cx="6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  <a:endParaRPr lang="ko-KR" altLang="en-US" sz="12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8042141" y="4566289"/>
            <a:ext cx="63803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042141" y="4945368"/>
            <a:ext cx="63803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8680183" y="5710710"/>
            <a:ext cx="1331371" cy="383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4" name="직선 연결선 93"/>
          <p:cNvCxnSpPr/>
          <p:nvPr/>
        </p:nvCxnSpPr>
        <p:spPr>
          <a:xfrm>
            <a:off x="8042141" y="5255267"/>
            <a:ext cx="629618" cy="82358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050561" y="4950931"/>
            <a:ext cx="629618" cy="759779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2135561" y="3259341"/>
            <a:ext cx="1331371" cy="3010366"/>
            <a:chOff x="6480989" y="2466024"/>
            <a:chExt cx="1331371" cy="3010366"/>
          </a:xfrm>
        </p:grpSpPr>
        <p:sp>
          <p:nvSpPr>
            <p:cNvPr id="108" name="직사각형 107"/>
            <p:cNvSpPr/>
            <p:nvPr/>
          </p:nvSpPr>
          <p:spPr>
            <a:xfrm>
              <a:off x="6480989" y="3765171"/>
              <a:ext cx="1331371" cy="383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480989" y="2780673"/>
              <a:ext cx="1331371" cy="98449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80989" y="4149080"/>
              <a:ext cx="1331371" cy="113946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480989" y="2466024"/>
              <a:ext cx="0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7811605" y="2467444"/>
              <a:ext cx="755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480989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7811605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3466177" y="4567459"/>
            <a:ext cx="60164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3466177" y="4940976"/>
            <a:ext cx="601645" cy="5562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90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Managing Free Space: Basic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Best Fit: </a:t>
            </a:r>
          </a:p>
          <a:p>
            <a:pPr lvl="1"/>
            <a:r>
              <a:rPr lang="en-US" altLang="ko-KR" dirty="0"/>
              <a:t>Finding free chunks that are </a:t>
            </a:r>
            <a:r>
              <a:rPr lang="en-US" altLang="ko-KR" b="1" dirty="0"/>
              <a:t>big or bigger than the request</a:t>
            </a:r>
          </a:p>
          <a:p>
            <a:pPr lvl="1"/>
            <a:r>
              <a:rPr lang="en-US" altLang="ko-KR" dirty="0"/>
              <a:t>Returning the </a:t>
            </a:r>
            <a:r>
              <a:rPr lang="en-US" altLang="ko-KR" b="1" dirty="0"/>
              <a:t>one of smallest</a:t>
            </a:r>
            <a:r>
              <a:rPr lang="en-US" altLang="ko-KR" dirty="0"/>
              <a:t> in the chunks </a:t>
            </a:r>
            <a:r>
              <a:rPr lang="en-US" altLang="ko-KR" b="1" dirty="0"/>
              <a:t>in the group</a:t>
            </a:r>
            <a:r>
              <a:rPr lang="en-US" altLang="ko-KR" dirty="0"/>
              <a:t> of candidates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Worst Fit:</a:t>
            </a:r>
          </a:p>
          <a:p>
            <a:pPr lvl="1"/>
            <a:r>
              <a:rPr lang="en-US" altLang="ko-KR" dirty="0"/>
              <a:t>Finding the </a:t>
            </a:r>
            <a:r>
              <a:rPr lang="en-US" altLang="ko-KR" b="1" dirty="0"/>
              <a:t>largest free chunks</a:t>
            </a:r>
            <a:r>
              <a:rPr lang="en-US" altLang="ko-KR" dirty="0"/>
              <a:t> and allocation the amount of the request</a:t>
            </a:r>
          </a:p>
          <a:p>
            <a:pPr lvl="1"/>
            <a:r>
              <a:rPr lang="en-US" altLang="ko-KR" b="1" dirty="0"/>
              <a:t>Keeping the remaining chunk</a:t>
            </a:r>
            <a:r>
              <a:rPr lang="en-US" altLang="ko-KR" dirty="0"/>
              <a:t> on the free list.</a:t>
            </a:r>
          </a:p>
        </p:txBody>
      </p:sp>
    </p:spTree>
    <p:extLst>
      <p:ext uri="{BB962C8B-B14F-4D97-AF65-F5344CB8AC3E}">
        <p14:creationId xmlns:p14="http://schemas.microsoft.com/office/powerpoint/2010/main" val="2455817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Managing Free Space: Basic Strategies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Fit:</a:t>
            </a:r>
          </a:p>
          <a:p>
            <a:pPr lvl="1"/>
            <a:r>
              <a:rPr lang="en-US" altLang="ko-KR" dirty="0"/>
              <a:t>Finding the </a:t>
            </a:r>
            <a:r>
              <a:rPr lang="en-US" altLang="ko-KR" b="1" dirty="0"/>
              <a:t>first chunk</a:t>
            </a:r>
            <a:r>
              <a:rPr lang="en-US" altLang="ko-KR" dirty="0"/>
              <a:t> that is </a:t>
            </a:r>
            <a:r>
              <a:rPr lang="en-US" altLang="ko-KR" b="1" dirty="0"/>
              <a:t>big enough</a:t>
            </a:r>
            <a:r>
              <a:rPr lang="en-US" altLang="ko-KR" dirty="0"/>
              <a:t> for the request</a:t>
            </a:r>
          </a:p>
          <a:p>
            <a:pPr lvl="1"/>
            <a:r>
              <a:rPr lang="en-US" altLang="ko-KR" dirty="0"/>
              <a:t>Returning the requested amount and remaining the rest of the chunk.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Next Fit:</a:t>
            </a:r>
          </a:p>
          <a:p>
            <a:pPr lvl="1"/>
            <a:r>
              <a:rPr lang="en-US" altLang="ko-KR" dirty="0"/>
              <a:t>Finding the first chunk that is big enough for the request.</a:t>
            </a:r>
          </a:p>
          <a:p>
            <a:pPr lvl="1"/>
            <a:r>
              <a:rPr lang="en-US" altLang="ko-KR" dirty="0"/>
              <a:t>Searching at </a:t>
            </a:r>
            <a:r>
              <a:rPr lang="en-US" altLang="ko-KR" b="1" dirty="0"/>
              <a:t>where one was looking</a:t>
            </a:r>
            <a:r>
              <a:rPr lang="en-US" altLang="ko-KR" dirty="0"/>
              <a:t> at instead of the begging of the list.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3448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of Basic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Allocation Request Size 15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of Best-fit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of Worst-fit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7297" y="1803885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4634" y="1800803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07454" y="1628801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724080" y="1957772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385960" y="1957773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8963" y="1957773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876514" y="163098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555020" y="1959951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9045574" y="163098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289" y="3316053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42626" y="3312971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635446" y="314096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9652072" y="3469940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313952" y="3469941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126955" y="3469941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804506" y="314314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483012" y="3472119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973566" y="314314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7741" y="5054917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55078" y="5051835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647898" y="487983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9664524" y="5208804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326404" y="5208805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139407" y="5208805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816958" y="488201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495464" y="5210983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986018" y="488201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57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Segregated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Segregated List: </a:t>
            </a:r>
          </a:p>
          <a:p>
            <a:pPr lvl="1"/>
            <a:r>
              <a:rPr lang="en-US" altLang="ko-KR" dirty="0"/>
              <a:t>Keeping free chunks in different size in a separate list for the size of popular request.</a:t>
            </a:r>
          </a:p>
          <a:p>
            <a:pPr lvl="1"/>
            <a:r>
              <a:rPr lang="en-US" altLang="ko-KR" dirty="0"/>
              <a:t>New Complication:</a:t>
            </a:r>
          </a:p>
          <a:p>
            <a:pPr lvl="2"/>
            <a:r>
              <a:rPr lang="en-US" altLang="ko-KR" b="1" dirty="0"/>
              <a:t>How much</a:t>
            </a:r>
            <a:r>
              <a:rPr lang="en-US" altLang="ko-KR" dirty="0"/>
              <a:t> memory should dedicate to </a:t>
            </a:r>
            <a:r>
              <a:rPr lang="en-US" altLang="ko-KR" b="1" dirty="0"/>
              <a:t>the pool of memory</a:t>
            </a:r>
            <a:r>
              <a:rPr lang="en-US" altLang="ko-KR" dirty="0"/>
              <a:t> that serves </a:t>
            </a:r>
            <a:r>
              <a:rPr lang="en-US" altLang="ko-KR" b="1" dirty="0"/>
              <a:t>specialized requests</a:t>
            </a:r>
            <a:r>
              <a:rPr lang="en-US" altLang="ko-KR" dirty="0"/>
              <a:t> of a given size?</a:t>
            </a:r>
          </a:p>
          <a:p>
            <a:pPr lvl="1"/>
            <a:r>
              <a:rPr lang="en-US" altLang="ko-KR" b="1" dirty="0"/>
              <a:t>Slab allocator</a:t>
            </a:r>
            <a:r>
              <a:rPr lang="en-US" altLang="ko-KR" dirty="0"/>
              <a:t> handles this issue.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018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Segregated List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Slab Allocator</a:t>
            </a:r>
          </a:p>
          <a:p>
            <a:pPr lvl="1"/>
            <a:r>
              <a:rPr lang="en-US" altLang="ko-KR" dirty="0"/>
              <a:t>Allocate a number of object caches.</a:t>
            </a:r>
          </a:p>
          <a:p>
            <a:pPr lvl="2"/>
            <a:r>
              <a:rPr lang="en-US" altLang="ko-KR" dirty="0"/>
              <a:t>The objects are likely to e requested frequently.</a:t>
            </a:r>
          </a:p>
          <a:p>
            <a:pPr lvl="2"/>
            <a:r>
              <a:rPr lang="en-US" altLang="ko-KR" dirty="0"/>
              <a:t>e.g., locks, file-system </a:t>
            </a:r>
            <a:r>
              <a:rPr lang="en-US" altLang="ko-KR" dirty="0" err="1"/>
              <a:t>inodes</a:t>
            </a:r>
            <a:r>
              <a:rPr lang="en-US" altLang="ko-KR" dirty="0"/>
              <a:t>, etc.</a:t>
            </a:r>
          </a:p>
          <a:p>
            <a:pPr lvl="1"/>
            <a:r>
              <a:rPr lang="en-US" altLang="ko-KR" b="1" dirty="0"/>
              <a:t>Request some memory</a:t>
            </a:r>
            <a:r>
              <a:rPr lang="en-US" altLang="ko-KR" dirty="0"/>
              <a:t> from a more general memory allocator when </a:t>
            </a:r>
            <a:r>
              <a:rPr lang="en-US" altLang="ko-KR" b="1" dirty="0"/>
              <a:t>a given cache is running low</a:t>
            </a:r>
            <a:r>
              <a:rPr lang="en-US" altLang="ko-KR" dirty="0"/>
              <a:t> on free space.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22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Buddy Allocation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Buddy Allocation</a:t>
            </a:r>
          </a:p>
          <a:p>
            <a:pPr lvl="1"/>
            <a:r>
              <a:rPr lang="en-US" altLang="ko-KR" dirty="0"/>
              <a:t>The allocator </a:t>
            </a:r>
            <a:r>
              <a:rPr lang="en-US" altLang="ko-KR" b="1" dirty="0"/>
              <a:t>divides free space</a:t>
            </a:r>
            <a:r>
              <a:rPr lang="en-US" altLang="ko-KR" dirty="0"/>
              <a:t> by two </a:t>
            </a:r>
            <a:r>
              <a:rPr lang="en-US" altLang="ko-KR" b="1" dirty="0"/>
              <a:t>until</a:t>
            </a:r>
            <a:r>
              <a:rPr lang="en-US" altLang="ko-KR" dirty="0"/>
              <a:t> </a:t>
            </a:r>
            <a:r>
              <a:rPr lang="en-US" altLang="ko-KR" b="1" dirty="0"/>
              <a:t>a block</a:t>
            </a:r>
            <a:r>
              <a:rPr lang="en-US" altLang="ko-KR" dirty="0"/>
              <a:t> that is big enough to accommodate the request is</a:t>
            </a:r>
            <a:r>
              <a:rPr lang="en-US" altLang="ko-KR" b="1" dirty="0"/>
              <a:t> found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227891" y="3322885"/>
            <a:ext cx="5328592" cy="2703133"/>
            <a:chOff x="1691680" y="2310043"/>
            <a:chExt cx="5328592" cy="2703133"/>
          </a:xfrm>
        </p:grpSpPr>
        <p:sp>
          <p:nvSpPr>
            <p:cNvPr id="6" name="직사각형 5"/>
            <p:cNvSpPr/>
            <p:nvPr/>
          </p:nvSpPr>
          <p:spPr>
            <a:xfrm>
              <a:off x="1691680" y="2310043"/>
              <a:ext cx="5328592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64 KB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1680" y="3082340"/>
              <a:ext cx="2664296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32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91680" y="3822211"/>
              <a:ext cx="1332148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16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55976" y="3082340"/>
              <a:ext cx="2664296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32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23828" y="3822211"/>
              <a:ext cx="1332148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16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1680" y="4581128"/>
              <a:ext cx="666074" cy="432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8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57754" y="4581128"/>
              <a:ext cx="666074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8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16" name="직선 화살표 연결선 15"/>
            <p:cNvCxnSpPr>
              <a:endCxn id="8" idx="0"/>
            </p:cNvCxnSpPr>
            <p:nvPr/>
          </p:nvCxnSpPr>
          <p:spPr>
            <a:xfrm>
              <a:off x="3023828" y="2742091"/>
              <a:ext cx="0" cy="340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10" idx="0"/>
            </p:cNvCxnSpPr>
            <p:nvPr/>
          </p:nvCxnSpPr>
          <p:spPr>
            <a:xfrm>
              <a:off x="5688124" y="2742090"/>
              <a:ext cx="0" cy="340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9" idx="0"/>
            </p:cNvCxnSpPr>
            <p:nvPr/>
          </p:nvCxnSpPr>
          <p:spPr>
            <a:xfrm>
              <a:off x="2357754" y="3514388"/>
              <a:ext cx="0" cy="307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1" idx="0"/>
            </p:cNvCxnSpPr>
            <p:nvPr/>
          </p:nvCxnSpPr>
          <p:spPr>
            <a:xfrm>
              <a:off x="3689902" y="3514388"/>
              <a:ext cx="0" cy="307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2" idx="0"/>
            </p:cNvCxnSpPr>
            <p:nvPr/>
          </p:nvCxnSpPr>
          <p:spPr>
            <a:xfrm>
              <a:off x="2024717" y="4254259"/>
              <a:ext cx="0" cy="326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3" idx="0"/>
            </p:cNvCxnSpPr>
            <p:nvPr/>
          </p:nvCxnSpPr>
          <p:spPr>
            <a:xfrm>
              <a:off x="2690791" y="4254259"/>
              <a:ext cx="0" cy="326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119738" y="6171406"/>
            <a:ext cx="3544898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64KB free space for 7KB request</a:t>
            </a:r>
          </a:p>
        </p:txBody>
      </p:sp>
    </p:spTree>
    <p:extLst>
      <p:ext uri="{BB962C8B-B14F-4D97-AF65-F5344CB8AC3E}">
        <p14:creationId xmlns:p14="http://schemas.microsoft.com/office/powerpoint/2010/main" val="2200218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Buddy Allocation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Buddy allocation can suffer from </a:t>
            </a:r>
            <a:r>
              <a:rPr lang="en-US" altLang="ko-KR" b="1" dirty="0"/>
              <a:t>internal fragmentation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Buddy system makes </a:t>
            </a:r>
            <a:r>
              <a:rPr lang="en-US" altLang="ko-KR" b="1" dirty="0"/>
              <a:t>coalescing</a:t>
            </a:r>
            <a:r>
              <a:rPr lang="en-US" altLang="ko-KR" dirty="0"/>
              <a:t> simple.</a:t>
            </a:r>
          </a:p>
          <a:p>
            <a:pPr lvl="1"/>
            <a:r>
              <a:rPr lang="en-US" altLang="ko-KR" b="1" dirty="0"/>
              <a:t>Coalescing </a:t>
            </a:r>
            <a:r>
              <a:rPr lang="en-US" altLang="ko-KR" dirty="0"/>
              <a:t>two blocks in to the next level of block.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167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18. Paging: Introduction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41589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Paging </a:t>
            </a:r>
            <a:r>
              <a:rPr lang="en-US" altLang="ko-KR" b="1" dirty="0"/>
              <a:t>splits up</a:t>
            </a:r>
            <a:r>
              <a:rPr lang="en-US" altLang="ko-KR" dirty="0"/>
              <a:t> address space into </a:t>
            </a:r>
            <a:r>
              <a:rPr lang="en-US" altLang="ko-KR" b="1" dirty="0"/>
              <a:t>fixed-</a:t>
            </a:r>
            <a:r>
              <a:rPr lang="tr-TR" altLang="ko-KR" b="1" dirty="0"/>
              <a:t>si</a:t>
            </a:r>
            <a:r>
              <a:rPr lang="en-US" altLang="ko-KR" b="1" dirty="0"/>
              <a:t>zed</a:t>
            </a:r>
            <a:r>
              <a:rPr lang="en-US" altLang="ko-KR" dirty="0"/>
              <a:t> unit</a:t>
            </a:r>
            <a:r>
              <a:rPr lang="tr-TR" altLang="ko-KR" dirty="0"/>
              <a:t>s</a:t>
            </a:r>
            <a:r>
              <a:rPr lang="en-US" altLang="ko-KR" dirty="0"/>
              <a:t> </a:t>
            </a:r>
            <a:r>
              <a:rPr lang="tr-TR" altLang="ko-KR" dirty="0" err="1"/>
              <a:t>each</a:t>
            </a:r>
            <a:r>
              <a:rPr lang="tr-TR" altLang="ko-KR" dirty="0"/>
              <a:t> </a:t>
            </a:r>
            <a:r>
              <a:rPr lang="en-US" altLang="ko-KR" dirty="0"/>
              <a:t>called a </a:t>
            </a:r>
            <a:r>
              <a:rPr lang="en-US" altLang="ko-KR" b="1" dirty="0"/>
              <a:t>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Segmentation: variable size of logical segments(code, stack, heap, etc.)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</a:t>
            </a:r>
            <a:r>
              <a:rPr lang="en-US" altLang="ko-KR" b="1" dirty="0"/>
              <a:t>split</a:t>
            </a:r>
            <a:r>
              <a:rPr lang="en-US" altLang="ko-KR" dirty="0"/>
              <a:t> into some number of pages called a </a:t>
            </a:r>
            <a:r>
              <a:rPr lang="en-US" altLang="ko-KR" b="1" dirty="0"/>
              <a:t>page frame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Page table</a:t>
            </a:r>
            <a:r>
              <a:rPr lang="en-US" altLang="ko-KR" dirty="0"/>
              <a:t> per process is needed </a:t>
            </a:r>
            <a:r>
              <a:rPr lang="en-US" altLang="ko-KR" b="1" dirty="0"/>
              <a:t>to translate</a:t>
            </a:r>
            <a:r>
              <a:rPr lang="en-US" altLang="ko-KR" dirty="0"/>
              <a:t> the virtual address to physical address.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420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SzPct val="65000"/>
              <a:buNone/>
            </a:pPr>
            <a:r>
              <a:rPr lang="en-US" altLang="ko-KR" sz="2800" b="1" dirty="0"/>
              <a:t>Flexibility</a:t>
            </a:r>
            <a:r>
              <a:rPr lang="en-US" altLang="ko-KR" sz="2800" dirty="0"/>
              <a:t>: Supporting the abstraction of address space effectively</a:t>
            </a:r>
            <a:endParaRPr lang="ko-KR" altLang="en-US" sz="2800" dirty="0"/>
          </a:p>
          <a:p>
            <a:pPr lvl="1"/>
            <a:r>
              <a:rPr lang="en-US" altLang="ko-KR" sz="2800" dirty="0"/>
              <a:t>Don’t need assumption how heap and stack grow and are used.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</p:spTree>
    <p:extLst>
      <p:ext uri="{BB962C8B-B14F-4D97-AF65-F5344CB8AC3E}">
        <p14:creationId xmlns:p14="http://schemas.microsoft.com/office/powerpoint/2010/main" val="3462384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27712"/>
            <a:ext cx="10515600" cy="1325563"/>
          </a:xfrm>
        </p:spPr>
        <p:txBody>
          <a:bodyPr/>
          <a:lstStyle/>
          <a:p>
            <a:r>
              <a:rPr lang="en-US" altLang="ko-KR" dirty="0"/>
              <a:t>Example: A Simple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6971"/>
            <a:ext cx="10515600" cy="4351338"/>
          </a:xfrm>
        </p:spPr>
        <p:txBody>
          <a:bodyPr/>
          <a:lstStyle/>
          <a:p>
            <a:r>
              <a:rPr lang="en-US" altLang="ko-KR" dirty="0"/>
              <a:t>128-byte physical memory with 16 bytes page frames</a:t>
            </a:r>
            <a:endParaRPr lang="ko-KR" altLang="en-US" dirty="0"/>
          </a:p>
          <a:p>
            <a:r>
              <a:rPr lang="en-US" altLang="ko-KR" dirty="0"/>
              <a:t>64-byte address space with 16 bytes pages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36751" y="32678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213735" y="21877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61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602" y="1598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tr-TR" altLang="ko-KR" dirty="0"/>
          </a:p>
          <a:p>
            <a:r>
              <a:rPr lang="en-US" altLang="ko-KR" dirty="0"/>
              <a:t>Example: virtual address 21 in 64-byte address space</a:t>
            </a: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566295" y="2924275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439816" y="5740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43872" y="5740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447928" y="5740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51984" y="5740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6040" y="5740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960096" y="5740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439816" y="5506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5519936" y="5506641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4583832" y="5127105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68988" y="5127105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8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359696" y="244375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190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Are 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ko-KR" b="0" i="1" smtClean="0">
                        <a:latin typeface="Cambria Math"/>
                      </a:rPr>
                      <m:t> ∗4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peach process are stored in memory.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696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</a:t>
            </a:r>
            <a:br>
              <a:rPr lang="tr-TR" altLang="ko-KR" dirty="0"/>
            </a:br>
            <a:r>
              <a:rPr lang="en-US" altLang="ko-KR" dirty="0"/>
              <a:t>Kernel Physical Memory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1235" y="2089052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7770" y="25733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6205" y="2243426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6205" y="3246359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06205" y="2742302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6205" y="3745236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6205" y="4244112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6205" y="4748169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3833" y="6357269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6204" y="5247045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06204" y="5751101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7770" y="307583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7771" y="3606736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7769" y="410561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7773" y="460966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7773" y="5108546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7770" y="561586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7769" y="6080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4032" y="2332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6040" y="2834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6040" y="3335641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6040" y="3834518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6040" y="433598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040" y="483745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040" y="533891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56040" y="584297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20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16. Segmentation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49805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table is just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entry.</a:t>
            </a:r>
          </a:p>
        </p:txBody>
      </p:sp>
    </p:spTree>
    <p:extLst>
      <p:ext uri="{BB962C8B-B14F-4D97-AF65-F5344CB8AC3E}">
        <p14:creationId xmlns:p14="http://schemas.microsoft.com/office/powerpoint/2010/main" val="1685466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Of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7525" cy="4351338"/>
          </a:xfrm>
        </p:spPr>
        <p:txBody>
          <a:bodyPr/>
          <a:lstStyle/>
          <a:p>
            <a:r>
              <a:rPr lang="en-US" altLang="ko-KR" b="1" dirty="0"/>
              <a:t>Valid Bit</a:t>
            </a:r>
            <a:r>
              <a:rPr lang="en-US" altLang="ko-KR" dirty="0"/>
              <a:t>: Indicating whether the particular translation is valid.</a:t>
            </a:r>
          </a:p>
          <a:p>
            <a:r>
              <a:rPr lang="en-US" altLang="ko-KR" b="1" dirty="0"/>
              <a:t>Protection Bit</a:t>
            </a:r>
            <a:r>
              <a:rPr lang="en-US" altLang="ko-KR" dirty="0"/>
              <a:t>: Indicating whether the page could be read from, written to, or executed from</a:t>
            </a:r>
          </a:p>
          <a:p>
            <a:r>
              <a:rPr lang="en-US" altLang="ko-KR" b="1" dirty="0"/>
              <a:t>Present Bit</a:t>
            </a:r>
            <a:r>
              <a:rPr lang="en-US" altLang="ko-KR" dirty="0"/>
              <a:t>: Indicating whether this page is in physical memory or on disk(swapped out)</a:t>
            </a:r>
          </a:p>
          <a:p>
            <a:r>
              <a:rPr lang="en-US" altLang="ko-KR" b="1" dirty="0"/>
              <a:t>Dirty Bit</a:t>
            </a:r>
            <a:r>
              <a:rPr lang="en-US" altLang="ko-KR" dirty="0"/>
              <a:t>: Indicating whether the page has been modified since it was brought into memory</a:t>
            </a:r>
          </a:p>
          <a:p>
            <a:r>
              <a:rPr lang="en-US" altLang="ko-KR" b="1" dirty="0"/>
              <a:t>Reference Bit</a:t>
            </a:r>
            <a:r>
              <a:rPr lang="tr-TR" altLang="ko-KR" b="1" dirty="0"/>
              <a:t> </a:t>
            </a:r>
            <a:r>
              <a:rPr lang="en-US" altLang="ko-KR" b="1" dirty="0"/>
              <a:t>(Accessed Bit): </a:t>
            </a:r>
            <a:r>
              <a:rPr lang="en-US" altLang="ko-KR" dirty="0"/>
              <a:t>Indicating that a page has been accessed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30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P: present</a:t>
            </a:r>
          </a:p>
          <a:p>
            <a:r>
              <a:rPr lang="en-US" altLang="ko-KR" dirty="0"/>
              <a:t>R/W: read/write bit</a:t>
            </a:r>
          </a:p>
          <a:p>
            <a:r>
              <a:rPr lang="en-US" altLang="ko-KR" dirty="0"/>
              <a:t>U/S: supervisor</a:t>
            </a:r>
          </a:p>
          <a:p>
            <a:r>
              <a:rPr lang="en-US" altLang="ko-KR" dirty="0"/>
              <a:t>A: accessed bit</a:t>
            </a:r>
          </a:p>
          <a:p>
            <a:r>
              <a:rPr lang="en-US" altLang="ko-KR" dirty="0"/>
              <a:t>D: dirty bit</a:t>
            </a:r>
          </a:p>
          <a:p>
            <a:r>
              <a:rPr lang="en-US" altLang="ko-KR" dirty="0"/>
              <a:t>PFN: the page frame number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67608" y="1778918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50781" y="2758694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98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memory reference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053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1584" y="1970069"/>
            <a:ext cx="7387982" cy="4392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50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Memory 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A Simple Memory Access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Compile and execute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Resulting Assembly code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6700" y="2305757"/>
            <a:ext cx="738798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array[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nn-NO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</a:p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array[i] = 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6700" y="3794001"/>
            <a:ext cx="7387982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prompt&gt; gcc –o array array.c –Wall –o</a:t>
            </a:r>
          </a:p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prompt&gt;./array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06700" y="5359240"/>
            <a:ext cx="738798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0x1024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$0x0,(%edi,%eax,4)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0x1028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0x102c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$0x03e8,%eax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0x1030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0x1024 </a:t>
            </a:r>
            <a:endParaRPr lang="nn-NO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23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Virtual</a:t>
            </a:r>
            <a:r>
              <a:rPr lang="tr-TR" altLang="ko-KR" dirty="0"/>
              <a:t> </a:t>
            </a:r>
            <a:r>
              <a:rPr lang="en-US" altLang="ko-KR" dirty="0"/>
              <a:t>(And Physical) Memory Trace</a:t>
            </a:r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2356241" y="1483213"/>
            <a:ext cx="6995622" cy="1999514"/>
            <a:chOff x="832241" y="775737"/>
            <a:chExt cx="6995622" cy="1999514"/>
          </a:xfrm>
        </p:grpSpPr>
        <p:grpSp>
          <p:nvGrpSpPr>
            <p:cNvPr id="47" name="그룹 46"/>
            <p:cNvGrpSpPr/>
            <p:nvPr/>
          </p:nvGrpSpPr>
          <p:grpSpPr>
            <a:xfrm>
              <a:off x="2138561" y="1196752"/>
              <a:ext cx="4788520" cy="1440000"/>
              <a:chOff x="2138561" y="1052896"/>
              <a:chExt cx="4788520" cy="1440000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138561" y="1052896"/>
                <a:ext cx="4788520" cy="1440000"/>
                <a:chOff x="2138561" y="1052896"/>
                <a:chExt cx="4788520" cy="1440000"/>
              </a:xfrm>
            </p:grpSpPr>
            <p:cxnSp>
              <p:nvCxnSpPr>
                <p:cNvPr id="22" name="직선 화살표 연결선 21"/>
                <p:cNvCxnSpPr/>
                <p:nvPr/>
              </p:nvCxnSpPr>
              <p:spPr>
                <a:xfrm>
                  <a:off x="2138561" y="2492896"/>
                  <a:ext cx="478852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그룹 36"/>
                <p:cNvGrpSpPr/>
                <p:nvPr/>
              </p:nvGrpSpPr>
              <p:grpSpPr>
                <a:xfrm>
                  <a:off x="6818262" y="1052896"/>
                  <a:ext cx="108819" cy="1440000"/>
                  <a:chOff x="6818262" y="1052896"/>
                  <a:chExt cx="108819" cy="1440000"/>
                </a:xfrm>
              </p:grpSpPr>
              <p:cxnSp>
                <p:nvCxnSpPr>
                  <p:cNvPr id="23" name="직선 화살표 연결선 22"/>
                  <p:cNvCxnSpPr/>
                  <p:nvPr/>
                </p:nvCxnSpPr>
                <p:spPr>
                  <a:xfrm>
                    <a:off x="6818262" y="1052896"/>
                    <a:ext cx="0" cy="1440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/>
                  <p:cNvCxnSpPr/>
                  <p:nvPr/>
                </p:nvCxnSpPr>
                <p:spPr>
                  <a:xfrm>
                    <a:off x="6819081" y="141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>
                    <a:off x="6819081" y="177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6819081" y="213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6" name="직선 연결선 45"/>
              <p:cNvCxnSpPr/>
              <p:nvPr/>
            </p:nvCxnSpPr>
            <p:spPr>
              <a:xfrm>
                <a:off x="6819081" y="1057428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직사각형 66"/>
            <p:cNvSpPr/>
            <p:nvPr/>
          </p:nvSpPr>
          <p:spPr>
            <a:xfrm>
              <a:off x="2138562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55776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735808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915816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095848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491880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71912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51920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31952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81897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61929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741937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921969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192168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372200" y="2537488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552208" y="2537488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292080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472112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52120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832152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321768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75856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153520" y="150355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54109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012160" y="150355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8109" y="77573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Table[39]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6" name="직선 화살표 연결선 105"/>
            <p:cNvCxnSpPr>
              <a:stCxn id="104" idx="2"/>
            </p:cNvCxnSpPr>
            <p:nvPr/>
          </p:nvCxnSpPr>
          <p:spPr>
            <a:xfrm>
              <a:off x="1844173" y="1052736"/>
              <a:ext cx="402389" cy="450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32241" y="180967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Table[1]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9" name="직선 화살표 연결선 108"/>
            <p:cNvCxnSpPr>
              <a:stCxn id="108" idx="2"/>
            </p:cNvCxnSpPr>
            <p:nvPr/>
          </p:nvCxnSpPr>
          <p:spPr>
            <a:xfrm>
              <a:off x="1408305" y="2086672"/>
              <a:ext cx="684065" cy="450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932761" y="249825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32761" y="213958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32761" y="177825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932761" y="142260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932761" y="106278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52320" y="1305979"/>
              <a:ext cx="375543" cy="122421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845768" y="6013163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2704599" y="5212215"/>
            <a:ext cx="6647265" cy="1250758"/>
            <a:chOff x="1180598" y="4946444"/>
            <a:chExt cx="6647265" cy="1250758"/>
          </a:xfrm>
        </p:grpSpPr>
        <p:sp>
          <p:nvSpPr>
            <p:cNvPr id="135" name="TextBox 134"/>
            <p:cNvSpPr txBox="1"/>
            <p:nvPr/>
          </p:nvSpPr>
          <p:spPr>
            <a:xfrm>
              <a:off x="7452320" y="5084667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Code(PA)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960274" y="56664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4096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960274" y="53077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4146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60274" y="49464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4196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56141" y="56803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56141" y="53216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56141" y="49603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80598" y="5070766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Code(VA)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2138561" y="5085024"/>
              <a:ext cx="4788520" cy="796119"/>
              <a:chOff x="2138561" y="5085024"/>
              <a:chExt cx="4788520" cy="796119"/>
            </a:xfrm>
          </p:grpSpPr>
          <p:cxnSp>
            <p:nvCxnSpPr>
              <p:cNvPr id="63" name="직선 화살표 연결선 62"/>
              <p:cNvCxnSpPr/>
              <p:nvPr/>
            </p:nvCxnSpPr>
            <p:spPr>
              <a:xfrm>
                <a:off x="2138561" y="5804944"/>
                <a:ext cx="47885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/>
              <p:nvPr/>
            </p:nvCxnSpPr>
            <p:spPr>
              <a:xfrm>
                <a:off x="6819081" y="5085024"/>
                <a:ext cx="0" cy="7961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6819081" y="508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6819081" y="544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H="1">
                <a:off x="2245742" y="5085024"/>
                <a:ext cx="818" cy="7961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2138561" y="5088677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2138561" y="544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31609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40753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49897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9041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2102546" y="58976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969816" y="5897664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95342" y="5897664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795949" y="5897663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24142" y="5920203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638242" y="5904130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4193157" y="5972479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373736" y="5932215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547816" y="5888563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4745856" y="6013771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093245" y="597308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273824" y="5932823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447904" y="5889171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653707" y="6013771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6001096" y="597308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181675" y="5932823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355755" y="5889171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578109" y="600824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6925498" y="596755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106077" y="5927294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280157" y="588364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7500182" y="600366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7847571" y="5962983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028150" y="5922719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8202230" y="587906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2704598" y="3770760"/>
            <a:ext cx="6647265" cy="998295"/>
            <a:chOff x="1180597" y="3284984"/>
            <a:chExt cx="6647265" cy="998295"/>
          </a:xfrm>
        </p:grpSpPr>
        <p:grpSp>
          <p:nvGrpSpPr>
            <p:cNvPr id="57" name="그룹 56"/>
            <p:cNvGrpSpPr/>
            <p:nvPr/>
          </p:nvGrpSpPr>
          <p:grpSpPr>
            <a:xfrm>
              <a:off x="2138561" y="3424860"/>
              <a:ext cx="4788520" cy="719920"/>
              <a:chOff x="2138561" y="3501008"/>
              <a:chExt cx="4788520" cy="719920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2138561" y="3501008"/>
                <a:ext cx="4788520" cy="719920"/>
                <a:chOff x="2138561" y="3501008"/>
                <a:chExt cx="4788520" cy="719920"/>
              </a:xfrm>
            </p:grpSpPr>
            <p:cxnSp>
              <p:nvCxnSpPr>
                <p:cNvPr id="40" name="직선 화살표 연결선 39"/>
                <p:cNvCxnSpPr/>
                <p:nvPr/>
              </p:nvCxnSpPr>
              <p:spPr>
                <a:xfrm>
                  <a:off x="2138561" y="4220928"/>
                  <a:ext cx="478852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818263" y="3501008"/>
                  <a:ext cx="818" cy="7199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6819081" y="3502264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6819081" y="3862264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화살표 연결선 53"/>
              <p:cNvCxnSpPr/>
              <p:nvPr/>
            </p:nvCxnSpPr>
            <p:spPr>
              <a:xfrm flipH="1">
                <a:off x="2245742" y="3501008"/>
                <a:ext cx="818" cy="7199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2138561" y="35046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2138561" y="3862264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7452319" y="3424860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Array(PA)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0274" y="40062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7232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60274" y="3647616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7282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60274" y="32862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7132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80597" y="3404135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Array(VA)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55880" y="4004984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40000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455880" y="3646320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40050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55880" y="3284984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40100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528168" y="4085931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275856" y="4045628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224616" y="4012647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054109" y="3964283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012076" y="3889880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50952" y="3392841"/>
              <a:ext cx="229397" cy="401003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noAutofit/>
            </a:bodyPr>
            <a:lstStyle/>
            <a:p>
              <a:r>
                <a:rPr lang="en-US" altLang="ko-KR" sz="1100" dirty="0" err="1"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mov</a:t>
              </a:r>
              <a:endParaRPr lang="ko-KR" altLang="en-US" sz="1100" dirty="0"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785070" y="5278948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144340" y="5278948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325118" y="5278947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cmp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517266" y="5278948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jne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257264" y="6484427"/>
            <a:ext cx="159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Memory Access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05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221" y="786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Inefficiency of the Base and Bound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792" y="1367347"/>
            <a:ext cx="6336704" cy="5501258"/>
          </a:xfrm>
        </p:spPr>
        <p:txBody>
          <a:bodyPr/>
          <a:lstStyle/>
          <a:p>
            <a:pPr marL="0" indent="0">
              <a:buNone/>
            </a:pPr>
            <a:endParaRPr lang="tr-TR" altLang="ko-KR" b="1" dirty="0"/>
          </a:p>
          <a:p>
            <a:r>
              <a:rPr lang="en-US" altLang="ko-KR" b="1" dirty="0"/>
              <a:t>Big chunk of “free” </a:t>
            </a:r>
            <a:r>
              <a:rPr lang="en-US" altLang="ko-KR" dirty="0"/>
              <a:t>space</a:t>
            </a:r>
          </a:p>
          <a:p>
            <a:r>
              <a:rPr lang="en-US" altLang="ko-KR" dirty="0"/>
              <a:t>“free” space </a:t>
            </a:r>
            <a:r>
              <a:rPr lang="en-US" altLang="ko-KR" b="1" dirty="0"/>
              <a:t>takes up</a:t>
            </a:r>
            <a:r>
              <a:rPr lang="en-US" altLang="ko-KR" dirty="0"/>
              <a:t> physical memory.</a:t>
            </a:r>
          </a:p>
          <a:p>
            <a:r>
              <a:rPr lang="en-US" altLang="ko-KR" dirty="0"/>
              <a:t>Hard to run when an address space </a:t>
            </a:r>
            <a:r>
              <a:rPr lang="en-US" altLang="ko-KR" b="1" dirty="0"/>
              <a:t>does not fit</a:t>
            </a:r>
            <a:r>
              <a:rPr lang="en-US" altLang="ko-KR" dirty="0"/>
              <a:t> into physical memory</a:t>
            </a:r>
          </a:p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31505" y="1365353"/>
            <a:ext cx="2252567" cy="5441514"/>
            <a:chOff x="5436096" y="982383"/>
            <a:chExt cx="2252567" cy="5441514"/>
          </a:xfrm>
        </p:grpSpPr>
        <p:sp>
          <p:nvSpPr>
            <p:cNvPr id="6" name="직사각형 5"/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7"/>
            <p:cNvCxnSpPr>
              <a:stCxn id="27" idx="0"/>
            </p:cNvCxnSpPr>
            <p:nvPr/>
          </p:nvCxnSpPr>
          <p:spPr>
            <a:xfrm flipH="1" flipV="1">
              <a:off x="6919539" y="5149025"/>
              <a:ext cx="162" cy="559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147" y="55631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147" y="6116120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8423" y="98238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8423" y="1452229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28423" y="2017995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1062" y="5708889"/>
              <a:ext cx="1537277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8423" y="257658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583964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8423" y="2300107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8423" y="1741518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8423" y="119843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2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is just </a:t>
            </a:r>
            <a:r>
              <a:rPr lang="en-US" altLang="ko-KR" b="1" dirty="0"/>
              <a:t>a contiguous portion</a:t>
            </a:r>
            <a:r>
              <a:rPr lang="en-US" altLang="ko-KR" dirty="0"/>
              <a:t> of the address space of a particular length.</a:t>
            </a:r>
          </a:p>
          <a:p>
            <a:pPr lvl="1"/>
            <a:r>
              <a:rPr lang="en-US" altLang="ko-KR" dirty="0"/>
              <a:t>Logically-different segment</a:t>
            </a:r>
            <a:r>
              <a:rPr lang="tr-TR" altLang="ko-KR" dirty="0"/>
              <a:t>s</a:t>
            </a:r>
            <a:r>
              <a:rPr lang="en-US" altLang="ko-KR" dirty="0"/>
              <a:t>: </a:t>
            </a:r>
            <a:r>
              <a:rPr lang="en-US" altLang="ko-KR" u="sng" dirty="0"/>
              <a:t>code, stack, heap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Each segment can be </a:t>
            </a:r>
            <a:r>
              <a:rPr lang="en-US" altLang="ko-KR" b="1" dirty="0"/>
              <a:t>placed</a:t>
            </a:r>
            <a:r>
              <a:rPr lang="en-US" altLang="ko-KR" dirty="0"/>
              <a:t> in </a:t>
            </a:r>
            <a:r>
              <a:rPr lang="en-US" altLang="ko-KR" b="1" dirty="0"/>
              <a:t>different part of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Base</a:t>
            </a:r>
            <a:r>
              <a:rPr lang="en-US" altLang="ko-KR" dirty="0"/>
              <a:t> and </a:t>
            </a:r>
            <a:r>
              <a:rPr lang="en-US" altLang="ko-KR" b="1" dirty="0"/>
              <a:t>bounds</a:t>
            </a:r>
            <a:r>
              <a:rPr lang="en-US" altLang="ko-KR" dirty="0"/>
              <a:t> exist </a:t>
            </a:r>
            <a:r>
              <a:rPr lang="en-US" altLang="ko-KR" b="1" dirty="0"/>
              <a:t>per each segment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12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Placing Segment In Physical Memory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2216" y="194885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2223" y="28361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0420" y="384268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8536" y="483127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8536" y="57004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5164" y="398533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6485" y="5855841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65165" y="3010071"/>
            <a:ext cx="1681939" cy="4904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5159" y="4338730"/>
            <a:ext cx="1681939" cy="15171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65163" y="415953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765164" y="3500525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765166" y="2029160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H="1" flipV="1">
            <a:off x="4606127" y="3296525"/>
            <a:ext cx="6" cy="20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166" y="3670376"/>
            <a:ext cx="1681939" cy="32619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3" name="직선 화살표 연결선 12"/>
          <p:cNvCxnSpPr>
            <a:stCxn id="17" idx="2"/>
          </p:cNvCxnSpPr>
          <p:nvPr/>
        </p:nvCxnSpPr>
        <p:spPr>
          <a:xfrm flipH="1">
            <a:off x="4606128" y="4338731"/>
            <a:ext cx="5" cy="25393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6104756" y="3060204"/>
            <a:ext cx="3096344" cy="1448496"/>
            <a:chOff x="1119210" y="1898889"/>
            <a:chExt cx="3096344" cy="1448496"/>
          </a:xfrm>
        </p:grpSpPr>
        <p:sp>
          <p:nvSpPr>
            <p:cNvPr id="44" name="직사각형 43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 Size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28K	 2K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640" y="2340865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27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8043"/>
            <a:ext cx="10515600" cy="1325563"/>
          </a:xfrm>
        </p:spPr>
        <p:txBody>
          <a:bodyPr/>
          <a:lstStyle/>
          <a:p>
            <a:r>
              <a:rPr lang="en-US" altLang="ko-KR" dirty="0"/>
              <a:t>Address Translation on 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100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code segment </a:t>
            </a:r>
            <a:r>
              <a:rPr lang="en-US" altLang="ko-KR" b="1" dirty="0"/>
              <a:t>starts at virtual address 0 </a:t>
            </a:r>
            <a:r>
              <a:rPr lang="en-US" altLang="ko-KR" dirty="0"/>
              <a:t>in address space.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03858" y="3258319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121526" y="4221658"/>
            <a:ext cx="2102267" cy="1801771"/>
            <a:chOff x="323528" y="1915261"/>
            <a:chExt cx="2102267" cy="1801771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191526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4389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88194" y="2057488"/>
              <a:ext cx="1537601" cy="1659544"/>
              <a:chOff x="1187624" y="2057488"/>
              <a:chExt cx="1537601" cy="16595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87624" y="2057488"/>
                <a:ext cx="1537601" cy="5529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endPara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Program Code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187624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725225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888194" y="2601977"/>
              <a:ext cx="1537601" cy="52858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30010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176120" y="323584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76120" y="422165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223793" y="4362507"/>
            <a:ext cx="1270389" cy="720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293612" y="4433682"/>
            <a:ext cx="410215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28219" y="4451189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모서리가 둥근 직사각형 92"/>
              <p:cNvSpPr/>
              <p:nvPr/>
            </p:nvSpPr>
            <p:spPr>
              <a:xfrm>
                <a:off x="3361108" y="1199394"/>
                <a:ext cx="4535092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𝑝h𝑦𝑠𝑖𝑐𝑎𝑙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𝑜𝑓𝑓𝑠𝑒𝑡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3" name="모서리가 둥근 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08" y="1199394"/>
                <a:ext cx="4535092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5493428" y="4898084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493428" y="4355300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493428" y="3375893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493428" y="5436960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6334397" y="5436961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5493427" y="3114304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176120" y="3114304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493427" y="6421458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75365" y="6421458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223793" y="4903532"/>
            <a:ext cx="1269635" cy="48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76120" y="474964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176120" y="4551595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7896200" y="4091733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𝟏𝟎𝟎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𝟑𝟐𝟖𝟔𝟖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091733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 b="-261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2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3621</Words>
  <Application>Microsoft Office PowerPoint</Application>
  <PresentationFormat>Geniş ekran</PresentationFormat>
  <Paragraphs>882</Paragraphs>
  <Slides>56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5" baseType="lpstr">
      <vt:lpstr>맑은 고딕</vt:lpstr>
      <vt:lpstr>Arial</vt:lpstr>
      <vt:lpstr>Calibri</vt:lpstr>
      <vt:lpstr>Calibri Light</vt:lpstr>
      <vt:lpstr>Cambria Math</vt:lpstr>
      <vt:lpstr>Courier New</vt:lpstr>
      <vt:lpstr>Söhne</vt:lpstr>
      <vt:lpstr>Wingdings</vt:lpstr>
      <vt:lpstr>Office Teması</vt:lpstr>
      <vt:lpstr>Computer Operating Systems BLG 312E  Week-5 </vt:lpstr>
      <vt:lpstr>Review of Last Week</vt:lpstr>
      <vt:lpstr>Review Question</vt:lpstr>
      <vt:lpstr>PowerPoint Sunusu</vt:lpstr>
      <vt:lpstr>PowerPoint Sunusu</vt:lpstr>
      <vt:lpstr>Inefficiency of the Base and Bound Approach</vt:lpstr>
      <vt:lpstr>Segmentation</vt:lpstr>
      <vt:lpstr>Placing Segment In Physical Memory</vt:lpstr>
      <vt:lpstr>Address Translation on Segmentation</vt:lpstr>
      <vt:lpstr>Address Translation on Segmentation (Cont’d)</vt:lpstr>
      <vt:lpstr>Segmentation Fault or Violation</vt:lpstr>
      <vt:lpstr>Referring to Segment</vt:lpstr>
      <vt:lpstr>Referring to Segment (Cont.)</vt:lpstr>
      <vt:lpstr>Referring to Stack Segment</vt:lpstr>
      <vt:lpstr>Support for Sharing</vt:lpstr>
      <vt:lpstr>Fine-Grained and Coarse-Grained</vt:lpstr>
      <vt:lpstr>OS support: Fragmentation</vt:lpstr>
      <vt:lpstr>Memory Compaction</vt:lpstr>
      <vt:lpstr>PowerPoint Sunusu</vt:lpstr>
      <vt:lpstr>Splitting</vt:lpstr>
      <vt:lpstr>Splitting (Cont.)</vt:lpstr>
      <vt:lpstr>Coalescing</vt:lpstr>
      <vt:lpstr>Tracking The Size of Allocated Regions</vt:lpstr>
      <vt:lpstr>The Header of Allocated Memory Chunk</vt:lpstr>
      <vt:lpstr>The Header of Allocated Memory Chunk (Cont.)</vt:lpstr>
      <vt:lpstr>Embedding A Free List</vt:lpstr>
      <vt:lpstr>Embedding A Free List (Cont.)</vt:lpstr>
      <vt:lpstr>A Heap With One Free Chunk</vt:lpstr>
      <vt:lpstr>Embedding A Free List: Allocation</vt:lpstr>
      <vt:lpstr>Embedding A Free List: Allocation (Cont.)</vt:lpstr>
      <vt:lpstr>Free Space With Chunks Allocated</vt:lpstr>
      <vt:lpstr>Free Space With free()</vt:lpstr>
      <vt:lpstr>Free Space With Freed Chunks</vt:lpstr>
      <vt:lpstr>Growing The Heap</vt:lpstr>
      <vt:lpstr>Managing Free Space: Basic Strategies</vt:lpstr>
      <vt:lpstr>Managing Free Space: Basic Strategies (Cont.)</vt:lpstr>
      <vt:lpstr>Examples of Basic Strategies</vt:lpstr>
      <vt:lpstr>Other Approaches: Segregated List</vt:lpstr>
      <vt:lpstr>Other Approaches: Segregated List (Cont.)</vt:lpstr>
      <vt:lpstr>Other Approaches: Buddy Allocation</vt:lpstr>
      <vt:lpstr>Other Approaches: Buddy Allocation (Cont.)</vt:lpstr>
      <vt:lpstr>PowerPoint Sunusu</vt:lpstr>
      <vt:lpstr>Concept of Paging</vt:lpstr>
      <vt:lpstr>Advantages Of Paging</vt:lpstr>
      <vt:lpstr>Example: A Simple Paging</vt:lpstr>
      <vt:lpstr>Address Translation</vt:lpstr>
      <vt:lpstr>Example: Address Translation</vt:lpstr>
      <vt:lpstr>Where Are Page Tables Stored?</vt:lpstr>
      <vt:lpstr>Example: Page Table in  Kernel Physical Memory</vt:lpstr>
      <vt:lpstr>What Is In The Page Table?</vt:lpstr>
      <vt:lpstr>Common Flags Of Page Table Entry</vt:lpstr>
      <vt:lpstr>Example: x86 Page Table Entry</vt:lpstr>
      <vt:lpstr>Paging: Too Slow</vt:lpstr>
      <vt:lpstr>Accessing Memory With Paging</vt:lpstr>
      <vt:lpstr>A Memory Trace</vt:lpstr>
      <vt:lpstr>A Virtual (And Physical) Memory Trace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30</cp:revision>
  <dcterms:created xsi:type="dcterms:W3CDTF">2023-01-31T10:17:45Z</dcterms:created>
  <dcterms:modified xsi:type="dcterms:W3CDTF">2023-03-20T10:20:55Z</dcterms:modified>
</cp:coreProperties>
</file>