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70" r:id="rId3"/>
    <p:sldId id="325" r:id="rId4"/>
    <p:sldId id="296" r:id="rId5"/>
    <p:sldId id="326" r:id="rId6"/>
    <p:sldId id="32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27" r:id="rId20"/>
    <p:sldId id="272" r:id="rId21"/>
    <p:sldId id="329" r:id="rId22"/>
    <p:sldId id="257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81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1-4B12-B3D4-A8C8C572C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11760"/>
        <c:axId val="151489304"/>
      </c:lineChart>
      <c:catAx>
        <c:axId val="15051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89304"/>
        <c:crosses val="autoZero"/>
        <c:auto val="1"/>
        <c:lblAlgn val="ctr"/>
        <c:lblOffset val="100"/>
        <c:noMultiLvlLbl val="0"/>
      </c:catAx>
      <c:valAx>
        <c:axId val="151489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0511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Sheet1!$E$15:$E$20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9-4B67-9081-7121BCD4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756232"/>
        <c:axId val="151449016"/>
      </c:barChart>
      <c:catAx>
        <c:axId val="1517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Number of Hits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49016"/>
        <c:crosses val="autoZero"/>
        <c:auto val="1"/>
        <c:lblAlgn val="ctr"/>
        <c:lblOffset val="100"/>
        <c:noMultiLvlLbl val="0"/>
      </c:catAx>
      <c:valAx>
        <c:axId val="151449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756232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3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6214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0749802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D0BBB-D049-BB4C-B29D-3D34879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F9F3CB-6B5D-5C65-2087-E10BB72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CFF092-1C8C-E9C0-9E96-D0423BD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630-9616-49C6-836C-5B72D336F13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Week-6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85751" y="154219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Temporal Locality</a:t>
            </a:r>
          </a:p>
          <a:p>
            <a:pPr lvl="1"/>
            <a:r>
              <a:rPr lang="en-US" altLang="ko-KR" sz="2400" dirty="0"/>
              <a:t>An instruction or data item that has been recently accessed will likely be re-accessed soon in the future.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Spatial Locality</a:t>
            </a:r>
            <a:endParaRPr lang="en-US" altLang="ko-KR" sz="2400" i="1" dirty="0"/>
          </a:p>
          <a:p>
            <a:pPr lvl="1"/>
            <a:r>
              <a:rPr lang="en-US" altLang="ko-KR" sz="2400" dirty="0"/>
              <a:t>If a program accesses memory at address </a:t>
            </a:r>
            <a:r>
              <a:rPr lang="en-US" altLang="ko-KR" sz="2400" dirty="0">
                <a:latin typeface="Courier" pitchFamily="49" charset="0"/>
              </a:rPr>
              <a:t>x</a:t>
            </a:r>
            <a:r>
              <a:rPr lang="en-US" altLang="ko-KR" sz="2400" dirty="0"/>
              <a:t>, it will likely soon access memory near </a:t>
            </a:r>
            <a:r>
              <a:rPr lang="en-US" altLang="ko-KR" sz="2400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6965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177" y="3396079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850813" y="4955086"/>
            <a:ext cx="2989603" cy="1343482"/>
            <a:chOff x="1619672" y="2463856"/>
            <a:chExt cx="4896544" cy="1999204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7099217" y="4944357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69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9404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85751" y="183778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396" y="1813132"/>
            <a:ext cx="11715749" cy="5501258"/>
          </a:xfrm>
        </p:spPr>
        <p:txBody>
          <a:bodyPr>
            <a:normAutofit/>
          </a:bodyPr>
          <a:lstStyle/>
          <a:p>
            <a:r>
              <a:rPr lang="tr-TR" altLang="ko-KR" sz="2400" dirty="0"/>
              <a:t>O</a:t>
            </a:r>
            <a:r>
              <a:rPr lang="en-US" altLang="ko-KR" sz="2400" dirty="0"/>
              <a:t>n </a:t>
            </a:r>
            <a:r>
              <a:rPr lang="en-US" altLang="ko-KR" sz="2400" dirty="0">
                <a:solidFill>
                  <a:schemeClr val="accent6"/>
                </a:solidFill>
              </a:rPr>
              <a:t>CISC</a:t>
            </a:r>
            <a:r>
              <a:rPr lang="tr-TR" altLang="ko-KR" sz="2400" dirty="0">
                <a:solidFill>
                  <a:schemeClr val="accent6"/>
                </a:solidFill>
              </a:rPr>
              <a:t>, </a:t>
            </a:r>
            <a:r>
              <a:rPr lang="tr-TR" altLang="ko-KR" sz="2400" dirty="0"/>
              <a:t>ha</a:t>
            </a:r>
            <a:r>
              <a:rPr lang="en-US" altLang="ko-KR" sz="2400" dirty="0" err="1"/>
              <a:t>rdware</a:t>
            </a:r>
            <a:r>
              <a:rPr lang="en-US" altLang="ko-KR" sz="2400" dirty="0"/>
              <a:t> handle</a:t>
            </a:r>
            <a:r>
              <a:rPr lang="tr-TR" altLang="ko-KR" sz="2400" dirty="0"/>
              <a:t>s</a:t>
            </a:r>
            <a:r>
              <a:rPr lang="en-US" altLang="ko-KR" sz="2400" dirty="0"/>
              <a:t> the TLB miss entirely</a:t>
            </a:r>
            <a:r>
              <a:rPr lang="en-US" altLang="ko-KR" sz="2400" dirty="0">
                <a:solidFill>
                  <a:schemeClr val="accent6"/>
                </a:solidFill>
              </a:rPr>
              <a:t>.</a:t>
            </a:r>
            <a:endParaRPr lang="tr-TR" altLang="ko-KR" sz="2400" dirty="0">
              <a:solidFill>
                <a:schemeClr val="accent6"/>
              </a:solidFill>
            </a:endParaRPr>
          </a:p>
          <a:p>
            <a:r>
              <a:rPr lang="tr-TR" altLang="ko-KR" sz="2400" b="1" u="sng" dirty="0"/>
              <a:t>H</a:t>
            </a:r>
            <a:r>
              <a:rPr lang="en-US" altLang="ko-KR" sz="2400" b="1" u="sng" dirty="0" err="1"/>
              <a:t>ardware</a:t>
            </a:r>
            <a:r>
              <a:rPr lang="en-US" altLang="ko-KR" sz="2400" b="1" u="sng" dirty="0"/>
              <a:t>-managed TLB</a:t>
            </a:r>
            <a:r>
              <a:rPr lang="tr-TR" altLang="ko-KR" sz="2400" b="1" u="sng" dirty="0"/>
              <a:t>: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 lvl="1"/>
            <a:r>
              <a:rPr lang="en-US" altLang="ko-KR" sz="2400" dirty="0"/>
              <a:t>The hardware has to know exactly where the page tables are located in memory.</a:t>
            </a:r>
          </a:p>
          <a:p>
            <a:pPr lvl="1"/>
            <a:r>
              <a:rPr lang="en-US" altLang="ko-KR" sz="2400" dirty="0"/>
              <a:t>The hardware would “walk” the page table, find the correct page-table entry and </a:t>
            </a:r>
            <a:r>
              <a:rPr lang="en-US" altLang="ko-KR" sz="2400" dirty="0">
                <a:solidFill>
                  <a:schemeClr val="accent6"/>
                </a:solidFill>
              </a:rPr>
              <a:t>extract</a:t>
            </a:r>
            <a:r>
              <a:rPr lang="en-US" altLang="ko-KR" sz="2400" dirty="0"/>
              <a:t> the desired translation, </a:t>
            </a:r>
            <a:r>
              <a:rPr lang="en-US" altLang="ko-KR" sz="2400" dirty="0">
                <a:solidFill>
                  <a:schemeClr val="accent6"/>
                </a:solidFill>
              </a:rPr>
              <a:t>update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chemeClr val="accent6"/>
                </a:solidFill>
              </a:rPr>
              <a:t>retry</a:t>
            </a:r>
            <a:r>
              <a:rPr lang="en-US" altLang="ko-KR" sz="2400" dirty="0"/>
              <a:t> instruction.</a:t>
            </a:r>
          </a:p>
        </p:txBody>
      </p:sp>
    </p:spTree>
    <p:extLst>
      <p:ext uri="{BB962C8B-B14F-4D97-AF65-F5344CB8AC3E}">
        <p14:creationId xmlns:p14="http://schemas.microsoft.com/office/powerpoint/2010/main" val="246720316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85751" y="183778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Who Handles The TLB Miss?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1766478"/>
            <a:ext cx="11715749" cy="5501258"/>
          </a:xfrm>
        </p:spPr>
        <p:txBody>
          <a:bodyPr/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RISC</a:t>
            </a:r>
            <a:r>
              <a:rPr lang="en-US" altLang="ko-KR" sz="2400" dirty="0"/>
              <a:t> ha</a:t>
            </a:r>
            <a:r>
              <a:rPr lang="tr-TR" altLang="ko-KR" sz="2400" dirty="0"/>
              <a:t>s</a:t>
            </a:r>
            <a:r>
              <a:rPr lang="en-US" altLang="ko-KR" sz="2400" dirty="0"/>
              <a:t> what is known as a </a:t>
            </a:r>
            <a:r>
              <a:rPr lang="en-US" altLang="ko-KR" sz="2400" b="1" u="sng" dirty="0"/>
              <a:t>software-managed TLB.</a:t>
            </a:r>
          </a:p>
          <a:p>
            <a:pPr lvl="1"/>
            <a:r>
              <a:rPr lang="en-US" altLang="ko-KR" sz="2400" dirty="0"/>
              <a:t>On a TLB miss, the hardware raises exception</a:t>
            </a:r>
            <a:r>
              <a:rPr lang="tr-TR" altLang="ko-KR" sz="2400" dirty="0"/>
              <a:t> </a:t>
            </a:r>
            <a:r>
              <a:rPr lang="en-US" altLang="ko-KR" sz="2400" dirty="0"/>
              <a:t>(trap handler).</a:t>
            </a:r>
          </a:p>
          <a:p>
            <a:pPr lvl="1"/>
            <a:r>
              <a:rPr lang="en-US" altLang="ko-KR" sz="2400" b="1" u="sng" dirty="0"/>
              <a:t>Trap handler</a:t>
            </a:r>
            <a:r>
              <a:rPr lang="tr-TR" altLang="ko-KR" sz="2400" b="1" u="sng" dirty="0"/>
              <a:t>:</a:t>
            </a:r>
            <a:r>
              <a:rPr lang="tr-TR" altLang="ko-KR" sz="2400" b="1" dirty="0"/>
              <a:t> </a:t>
            </a:r>
            <a:r>
              <a:rPr lang="en-US" altLang="ko-KR" sz="2400" b="1" dirty="0"/>
              <a:t>code </a:t>
            </a:r>
            <a:r>
              <a:rPr lang="en-US" altLang="ko-KR" sz="2400" dirty="0"/>
              <a:t>within the OS that is written with the purpose of </a:t>
            </a:r>
            <a:r>
              <a:rPr lang="en-US" altLang="ko-KR" sz="2400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67707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6308" y="484778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TLB Control Flow algorithm</a:t>
            </a:r>
            <a:r>
              <a:rPr lang="tr-TR" altLang="ko-KR" dirty="0"/>
              <a:t> </a:t>
            </a:r>
            <a:br>
              <a:rPr lang="tr-TR" altLang="ko-KR" dirty="0"/>
            </a:b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2132" y="2140283"/>
            <a:ext cx="7992888" cy="3647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339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85751" y="222275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1470459"/>
            <a:ext cx="11715749" cy="550125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TLB is managed by </a:t>
            </a:r>
            <a:r>
              <a:rPr lang="en-US" altLang="ko-KR" sz="2400" b="1" dirty="0"/>
              <a:t>Full Associative </a:t>
            </a:r>
            <a:r>
              <a:rPr lang="en-US" altLang="ko-KR" sz="2400" dirty="0"/>
              <a:t>method.</a:t>
            </a:r>
          </a:p>
          <a:p>
            <a:pPr lvl="1"/>
            <a:r>
              <a:rPr lang="en-US" altLang="ko-KR" sz="2400" dirty="0"/>
              <a:t>A typical TLB might have 32,64, or 128 entries.</a:t>
            </a:r>
          </a:p>
          <a:p>
            <a:pPr lvl="1"/>
            <a:r>
              <a:rPr lang="en-US" altLang="ko-KR" sz="2400" dirty="0"/>
              <a:t>Hardware search</a:t>
            </a:r>
            <a:r>
              <a:rPr lang="tr-TR" altLang="ko-KR" sz="2400" dirty="0"/>
              <a:t>es</a:t>
            </a:r>
            <a:r>
              <a:rPr lang="en-US" altLang="ko-KR" sz="2400" dirty="0"/>
              <a:t> the entire TLB in parallel to find the desired translation.</a:t>
            </a:r>
          </a:p>
          <a:p>
            <a:pPr marL="457200" lvl="1" indent="0">
              <a:buNone/>
            </a:pPr>
            <a:r>
              <a:rPr lang="en-US" altLang="ko-KR" sz="2400" dirty="0"/>
              <a:t>other bits: valid bits, protection bits, address-space identifier, dirty bit</a:t>
            </a:r>
            <a:endParaRPr lang="ko-KR" altLang="en-US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999656" y="4532649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03712" y="5396745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Typical TLB entry</a:t>
            </a:r>
          </a:p>
        </p:txBody>
      </p:sp>
    </p:spTree>
    <p:extLst>
      <p:ext uri="{BB962C8B-B14F-4D97-AF65-F5344CB8AC3E}">
        <p14:creationId xmlns:p14="http://schemas.microsoft.com/office/powerpoint/2010/main" val="177213438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9391" y="230746"/>
            <a:ext cx="8786812" cy="585787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3647729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696" y="2060849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6212830" y="2023211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0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637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272" y="243504"/>
            <a:ext cx="8786812" cy="585787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3647729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6212830" y="3936319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75521" y="3159080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2050529" y="2384884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9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56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9924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73407" y="310945"/>
            <a:ext cx="8786812" cy="585787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44678" y="1195119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73949" y="3100951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3949" y="3749837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34814" y="4637569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tr-TR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istinguish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950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24230" y="214457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 Solve </a:t>
            </a:r>
            <a:r>
              <a:rPr lang="tr-TR" altLang="ko-KR" dirty="0"/>
              <a:t>the </a:t>
            </a:r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an address space identifier</a:t>
            </a:r>
            <a:r>
              <a:rPr lang="tr-TR" altLang="ko-KR" dirty="0"/>
              <a:t> </a:t>
            </a:r>
            <a:r>
              <a:rPr lang="en-US" altLang="ko-KR" dirty="0"/>
              <a:t>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35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5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48339" y="1739574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763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9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17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17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2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4939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339" y="592651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6780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9643615" y="3140281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3142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13366" y="183778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Another Case</a:t>
            </a:r>
            <a:r>
              <a:rPr lang="tr-TR" altLang="ko-KR" dirty="0"/>
              <a:t>: </a:t>
            </a:r>
            <a:r>
              <a:rPr lang="tr-TR" altLang="ko-KR" dirty="0" err="1"/>
              <a:t>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Process 1 is sharing physical page 101 with Process</a:t>
            </a:r>
            <a:r>
              <a:rPr lang="tr-TR" altLang="ko-KR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page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page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2462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177172" y="3252692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0244" y="3212977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1334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69057" y="223414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776822"/>
              </p:ext>
            </p:extLst>
          </p:nvPr>
        </p:nvGraphicFramePr>
        <p:xfrm>
          <a:off x="2453583" y="2764659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071584"/>
              </p:ext>
            </p:extLst>
          </p:nvPr>
        </p:nvGraphicFramePr>
        <p:xfrm>
          <a:off x="2453583" y="3124699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25791" y="2811230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7902" y="2453160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43" y="2447541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6153" y="2811230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30247" y="2805044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17879" y="3172385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6435" y="3166199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3149" y="3166199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3963" y="316529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50141" y="2067136"/>
            <a:ext cx="58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tr-TR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113258"/>
                  </p:ext>
                </p:extLst>
              </p:nvPr>
            </p:nvGraphicFramePr>
            <p:xfrm>
              <a:off x="2428583" y="3651312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Systems can support with up to 64GB of main memory(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∗4</m:t>
                              </m:r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𝐾𝐵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pages ).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851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113258"/>
                  </p:ext>
                </p:extLst>
              </p:nvPr>
            </p:nvGraphicFramePr>
            <p:xfrm>
              <a:off x="2428583" y="3651312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40" t="-202222" r="-220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37346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Paging: Smaller Tables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563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093" y="1258087"/>
            <a:ext cx="10674221" cy="5501258"/>
          </a:xfrm>
        </p:spPr>
        <p:txBody>
          <a:bodyPr/>
          <a:lstStyle/>
          <a:p>
            <a:endParaRPr lang="tr-TR" altLang="ko-KR" dirty="0"/>
          </a:p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that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008" y="-18746"/>
            <a:ext cx="10515600" cy="1325563"/>
          </a:xfrm>
        </p:spPr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66096" y="5198369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096" y="5198369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6023993" y="2980636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349663" y="2966879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50712" y="2969773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045" y="3796933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50712" y="3199973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0712" y="3415997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0713" y="4409933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4445" y="4640133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1744" y="2957240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71055" y="3065521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7569" y="5918449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  <a:r>
              <a:rPr lang="tr-TR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079776" y="2966879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23792" y="2969773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8727" y="3199973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216" y="3069101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0232" y="3071995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95167" y="3302195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70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456" y="1498344"/>
            <a:ext cx="10991461" cy="5501258"/>
          </a:xfrm>
        </p:spPr>
        <p:txBody>
          <a:bodyPr/>
          <a:lstStyle/>
          <a:p>
            <a:r>
              <a:rPr lang="en-US" altLang="ko-KR" dirty="0"/>
              <a:t>Page table</a:t>
            </a:r>
            <a:r>
              <a:rPr lang="tr-TR" altLang="ko-KR" dirty="0"/>
              <a:t>s</a:t>
            </a:r>
            <a:r>
              <a:rPr lang="en-US" altLang="ko-KR" dirty="0"/>
              <a:t>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126" y="207651"/>
            <a:ext cx="10515600" cy="1325563"/>
          </a:xfrm>
        </p:spPr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023993" y="2812682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</a:t>
              </a:r>
              <a:r>
                <a:rPr lang="tr-TR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349663" y="2798925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50712" y="2801819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045" y="3628979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50712" y="3032019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0712" y="3248043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0713" y="4241979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4445" y="4472179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1744" y="2789286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79776" y="2798925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23792" y="2801819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8727" y="3032019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216" y="2901147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0232" y="2904041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95167" y="3134241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24926" y="2899631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242160" y="5030415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tr-TR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tr-TR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60" y="5030415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2207569" y="5750495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83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404544" y="553648"/>
            <a:ext cx="11062777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tr-TR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tr-TR" altLang="ko-KR" dirty="0">
                <a:solidFill>
                  <a:prstClr val="black"/>
                </a:solidFill>
              </a:rPr>
              <a:t>P</a:t>
            </a:r>
            <a:r>
              <a:rPr lang="en-US" altLang="ko-KR" dirty="0">
                <a:solidFill>
                  <a:prstClr val="black"/>
                </a:solidFill>
              </a:rPr>
              <a:t>age table </a:t>
            </a:r>
            <a:r>
              <a:rPr lang="tr-TR" altLang="ko-KR" dirty="0">
                <a:solidFill>
                  <a:prstClr val="black"/>
                </a:solidFill>
              </a:rPr>
              <a:t>is </a:t>
            </a:r>
            <a:r>
              <a:rPr lang="tr-TR" altLang="ko-KR" dirty="0" err="1">
                <a:solidFill>
                  <a:prstClr val="black"/>
                </a:solidFill>
              </a:rPr>
              <a:t>using</a:t>
            </a:r>
            <a:r>
              <a:rPr lang="tr-TR" altLang="ko-KR" dirty="0">
                <a:solidFill>
                  <a:prstClr val="black"/>
                </a:solidFill>
              </a:rPr>
              <a:t> the </a:t>
            </a:r>
            <a:r>
              <a:rPr lang="tr-TR" altLang="ko-KR" dirty="0" err="1">
                <a:solidFill>
                  <a:prstClr val="black"/>
                </a:solidFill>
              </a:rPr>
              <a:t>physical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tr-TR" altLang="ko-KR" dirty="0" err="1">
                <a:solidFill>
                  <a:prstClr val="black"/>
                </a:solidFill>
              </a:rPr>
              <a:t>memory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tr-TR" altLang="ko-KR" dirty="0" err="1">
                <a:solidFill>
                  <a:prstClr val="black"/>
                </a:solidFill>
              </a:rPr>
              <a:t>all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the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tr-TR" altLang="ko-KR" dirty="0" err="1">
                <a:solidFill>
                  <a:prstClr val="black"/>
                </a:solidFill>
              </a:rPr>
              <a:t>pages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tr-TR" altLang="ko-KR" dirty="0">
                <a:solidFill>
                  <a:prstClr val="black"/>
                </a:solidFill>
              </a:rPr>
              <a:t>in the </a:t>
            </a:r>
            <a:r>
              <a:rPr lang="en-US" altLang="ko-KR" dirty="0">
                <a:solidFill>
                  <a:prstClr val="black"/>
                </a:solidFill>
              </a:rPr>
              <a:t>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81" y="37849"/>
            <a:ext cx="10515600" cy="1325563"/>
          </a:xfrm>
        </p:spPr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328928"/>
              </p:ext>
            </p:extLst>
          </p:nvPr>
        </p:nvGraphicFramePr>
        <p:xfrm>
          <a:off x="2591735" y="2621270"/>
          <a:ext cx="122413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r>
                        <a:rPr lang="tr-TR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r>
                        <a:rPr lang="tr-TR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r>
                        <a:rPr lang="tr-TR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r>
                        <a:rPr lang="tr-TR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7512" y="25492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2062" y="3485367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5650" y="5573599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42363" y="2210844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542363" y="6176132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85447" y="2120893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3582195" y="2730732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685063" y="2696378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582195" y="3669510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3685151" y="5853664"/>
            <a:ext cx="857212" cy="767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597141" y="2771283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7404" y="2206855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37201" y="1949234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1499" y="6339699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5156"/>
              </p:ext>
            </p:extLst>
          </p:nvPr>
        </p:nvGraphicFramePr>
        <p:xfrm>
          <a:off x="6244135" y="2402706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131719" y="531294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</p:spTree>
    <p:extLst>
      <p:ext uri="{BB962C8B-B14F-4D97-AF65-F5344CB8AC3E}">
        <p14:creationId xmlns:p14="http://schemas.microsoft.com/office/powerpoint/2010/main" val="55325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404035" y="905201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81" y="-36357"/>
            <a:ext cx="10515600" cy="1325563"/>
          </a:xfrm>
        </p:spPr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128940"/>
              </p:ext>
            </p:extLst>
          </p:nvPr>
        </p:nvGraphicFramePr>
        <p:xfrm>
          <a:off x="2591735" y="2304025"/>
          <a:ext cx="122413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tr-TR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tr-TR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tr-TR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tr-TR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7512" y="22320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2062" y="3168122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5650" y="5256354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42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542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85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3582195" y="2413487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685063" y="2379133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597141" y="3352265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3685151" y="5536419"/>
            <a:ext cx="857212" cy="767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597141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7404" y="1889610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37201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1499" y="6022454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6244135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131719" y="499569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43383" y="3903634"/>
            <a:ext cx="3744416" cy="3385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37632" y="2946597"/>
            <a:ext cx="3744416" cy="3385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5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order to reduce the memory overhead of page tables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dirty="0"/>
              <a:t>Using base not to point to the segment itself but rather to hold the </a:t>
            </a:r>
            <a:r>
              <a:rPr lang="en-US" altLang="ko-KR" dirty="0">
                <a:solidFill>
                  <a:schemeClr val="accent6"/>
                </a:solidFill>
              </a:rPr>
              <a:t>physical address of the page table </a:t>
            </a:r>
            <a:r>
              <a:rPr lang="en-US" altLang="ko-KR" dirty="0"/>
              <a:t>of that segment.</a:t>
            </a:r>
            <a:endParaRPr lang="ko-KR" altLang="en-US" dirty="0"/>
          </a:p>
          <a:p>
            <a:pPr lvl="1"/>
            <a:r>
              <a:rPr lang="en-US" altLang="ko-KR" dirty="0"/>
              <a:t>The bounds register is used to indicate the end of the page table.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60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Example of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Each process has </a:t>
            </a:r>
            <a:r>
              <a:rPr lang="en-US" altLang="ko-KR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dirty="0">
                <a:cs typeface="Courier New" pitchFamily="49" charset="0"/>
              </a:rPr>
              <a:t> page tables associated with it.</a:t>
            </a:r>
          </a:p>
          <a:p>
            <a:pPr lvl="1"/>
            <a:r>
              <a:rPr lang="en-US" altLang="ko-KR" dirty="0"/>
              <a:t>When process is running, the base register for each of these segments contains the physical address of a linear page table for that segment.</a:t>
            </a:r>
          </a:p>
          <a:p>
            <a:endParaRPr lang="ko-KR" altLang="en-US" dirty="0"/>
          </a:p>
        </p:txBody>
      </p:sp>
      <p:graphicFrame>
        <p:nvGraphicFramePr>
          <p:cNvPr id="6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898112"/>
              </p:ext>
            </p:extLst>
          </p:nvPr>
        </p:nvGraphicFramePr>
        <p:xfrm>
          <a:off x="2362624" y="364513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4612" y="411306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362624" y="400517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94672" y="400996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362624" y="410344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94672" y="4113065"/>
            <a:ext cx="37444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30754" y="401479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4832" y="411306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9390833" y="40314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39089" y="4113065"/>
            <a:ext cx="28517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0924" y="410344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714" y="3383522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22"/>
              </p:ext>
            </p:extLst>
          </p:nvPr>
        </p:nvGraphicFramePr>
        <p:xfrm>
          <a:off x="4151784" y="5036287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39383" y="4581236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Virtual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171043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</a:t>
            </a:r>
            <a:r>
              <a:rPr lang="tr-TR" altLang="ko-KR" dirty="0" err="1"/>
              <a:t>learns</a:t>
            </a:r>
            <a:r>
              <a:rPr lang="en-US" altLang="ko-KR" dirty="0"/>
              <a:t> </a:t>
            </a:r>
            <a:r>
              <a:rPr lang="en-US" altLang="ko-KR" b="1" dirty="0"/>
              <a:t>physical address </a:t>
            </a:r>
            <a:r>
              <a:rPr lang="tr-TR" altLang="ko-KR" b="1" dirty="0"/>
              <a:t>of</a:t>
            </a:r>
            <a:r>
              <a:rPr lang="en-US" altLang="ko-KR" dirty="0"/>
              <a:t> </a:t>
            </a:r>
            <a:r>
              <a:rPr lang="en-US" altLang="ko-KR" b="1" dirty="0"/>
              <a:t>page table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uses the segment bits</a:t>
            </a:r>
            <a:r>
              <a:rPr lang="tr-TR" altLang="ko-KR" dirty="0"/>
              <a:t> </a:t>
            </a:r>
            <a:r>
              <a:rPr lang="en-US" altLang="ko-KR" dirty="0"/>
              <a:t>(SN) to determine which base and bounds pair to use.</a:t>
            </a:r>
          </a:p>
          <a:p>
            <a:pPr lvl="1"/>
            <a:r>
              <a:rPr lang="en-US" altLang="ko-KR" dirty="0"/>
              <a:t>The hardware then takes the </a:t>
            </a:r>
            <a:r>
              <a:rPr lang="en-US" altLang="ko-KR" dirty="0">
                <a:solidFill>
                  <a:schemeClr val="accent6"/>
                </a:solidFill>
              </a:rPr>
              <a:t>physical address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therein and </a:t>
            </a:r>
            <a:r>
              <a:rPr lang="en-US" altLang="ko-KR" dirty="0">
                <a:solidFill>
                  <a:schemeClr val="accent6"/>
                </a:solidFill>
              </a:rPr>
              <a:t>combines</a:t>
            </a:r>
            <a:r>
              <a:rPr lang="en-US" altLang="ko-KR" dirty="0"/>
              <a:t> it with the VPN to form the address of the page table entry</a:t>
            </a:r>
            <a:r>
              <a:rPr lang="tr-TR" altLang="ko-KR" dirty="0"/>
              <a:t> </a:t>
            </a:r>
            <a:r>
              <a:rPr lang="en-US" altLang="ko-KR" dirty="0"/>
              <a:t>(PTE).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11624" y="4307592"/>
            <a:ext cx="6264696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62981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Approach is not without problems.</a:t>
            </a:r>
          </a:p>
          <a:p>
            <a:pPr lvl="1"/>
            <a:r>
              <a:rPr lang="en-US" altLang="ko-KR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dirty="0"/>
              <a:t>Causing external fragmentation to arise again.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Hybrid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err="1"/>
              <a:t>In</a:t>
            </a:r>
            <a:r>
              <a:rPr lang="tr-TR" dirty="0"/>
              <a:t> a </a:t>
            </a:r>
            <a:r>
              <a:rPr lang="tr-TR" dirty="0" err="1"/>
              <a:t>paging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addresses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48-bit </a:t>
            </a:r>
            <a:r>
              <a:rPr lang="tr-TR" dirty="0" err="1"/>
              <a:t>long</a:t>
            </a:r>
            <a:r>
              <a:rPr lang="tr-TR" dirty="0"/>
              <a:t> and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addresses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32-bit </a:t>
            </a:r>
            <a:r>
              <a:rPr lang="tr-TR" dirty="0" err="1"/>
              <a:t>long</a:t>
            </a:r>
            <a:r>
              <a:rPr lang="tr-TR" dirty="0"/>
              <a:t>. 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?</a:t>
            </a:r>
            <a:endParaRPr lang="tr-T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43541"/>
                </a:solidFill>
                <a:latin typeface="Söhne"/>
              </a:rPr>
              <a:t>a)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tr-TR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dirty="0"/>
              <a:t>b)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dirty="0"/>
              <a:t>c)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tr-TR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dirty="0"/>
              <a:t>d) </a:t>
            </a:r>
            <a:r>
              <a:rPr lang="tr-TR" dirty="0" err="1"/>
              <a:t>Cannot</a:t>
            </a:r>
            <a:r>
              <a:rPr lang="tr-TR" dirty="0"/>
              <a:t> be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the </a:t>
            </a:r>
            <a:r>
              <a:rPr lang="tr-TR" dirty="0" err="1"/>
              <a:t>given</a:t>
            </a:r>
            <a:r>
              <a:rPr lang="tr-T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Turns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3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내용 개체 틀 2"/>
          <p:cNvSpPr txBox="1">
            <a:spLocks/>
          </p:cNvSpPr>
          <p:nvPr/>
        </p:nvSpPr>
        <p:spPr bwMode="auto">
          <a:xfrm>
            <a:off x="1755428" y="1141335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361" y="-7973"/>
            <a:ext cx="10515600" cy="1325563"/>
          </a:xfrm>
        </p:spPr>
        <p:txBody>
          <a:bodyPr/>
          <a:lstStyle/>
          <a:p>
            <a:r>
              <a:rPr lang="en-US" altLang="ko-KR" dirty="0"/>
              <a:t>Multi-level Page Tables: Page </a:t>
            </a:r>
            <a:r>
              <a:rPr lang="tr-TR" altLang="ko-KR" dirty="0"/>
              <a:t>D</a:t>
            </a:r>
            <a:r>
              <a:rPr lang="en-US" altLang="ko-KR" dirty="0" err="1"/>
              <a:t>irectory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2668" y="129837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9416" y="127137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tr-TR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6381" y="1006757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0560" y="1314002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300829" y="1638353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687535" y="1660477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0071" y="171190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82847"/>
              </p:ext>
            </p:extLst>
          </p:nvPr>
        </p:nvGraphicFramePr>
        <p:xfrm>
          <a:off x="2496418" y="2044777"/>
          <a:ext cx="163699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9574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1995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3587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12318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2318009" y="2044777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318009" y="3147293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289050" y="4223293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356008" y="1440648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cxnSpLocks/>
          </p:cNvCxnSpPr>
          <p:nvPr/>
        </p:nvCxnSpPr>
        <p:spPr>
          <a:xfrm>
            <a:off x="4694243" y="1440648"/>
            <a:ext cx="0" cy="60412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4357057" y="2036785"/>
            <a:ext cx="360040" cy="417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3971509" y="24671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3929756" y="35398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3883899" y="57644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</a:t>
            </a:r>
            <a:r>
              <a:rPr lang="tr-T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342123" y="1824507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550265" y="1823408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7018752" y="2793840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283516" y="2812890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26774"/>
              </p:ext>
            </p:extLst>
          </p:nvPr>
        </p:nvGraphicFramePr>
        <p:xfrm>
          <a:off x="5761161" y="2829779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5283516" y="3939413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943872" y="3965454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6960097" y="2941955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5109936" y="321971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5575165" y="2417914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75210" y="251839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81732"/>
              </p:ext>
            </p:extLst>
          </p:nvPr>
        </p:nvGraphicFramePr>
        <p:xfrm>
          <a:off x="8141184" y="2834523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9533105" y="328511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7951968" y="2411983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8338674" y="2434107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6903" y="2470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824192" y="407710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PT:Not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Allocated]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24192" y="465316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Not Allocated]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010048" y="3780121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9374"/>
              </p:ext>
            </p:extLst>
          </p:nvPr>
        </p:nvGraphicFramePr>
        <p:xfrm>
          <a:off x="8111258" y="5104881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9537565" y="5497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980168" y="3921327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5651" y="450975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979626" y="509157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289050" y="5328940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000965" y="282616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00377" y="6210545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559606" y="168113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45934" y="163060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tr-TR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04627" y="6455532"/>
            <a:ext cx="63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Linear (Left) And Multi-Level (Right) Page Tables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13">
            <a:extLst>
              <a:ext uri="{FF2B5EF4-FFF2-40B4-BE49-F238E27FC236}">
                <a16:creationId xmlns:a16="http://schemas.microsoft.com/office/drawing/2014/main" id="{3324E27F-67E8-59CB-D37C-8B63C7CF13DD}"/>
              </a:ext>
            </a:extLst>
          </p:cNvPr>
          <p:cNvSpPr txBox="1"/>
          <p:nvPr/>
        </p:nvSpPr>
        <p:spPr>
          <a:xfrm rot="16200000">
            <a:off x="4007508" y="452264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54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 entries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page directory entries</a:t>
            </a:r>
            <a:r>
              <a:rPr lang="tr-TR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r>
              <a:rPr lang="en-US" altLang="ko-KR" dirty="0"/>
              <a:t>PDE has a valid bit and page frame number</a:t>
            </a:r>
            <a:r>
              <a:rPr lang="tr-TR" altLang="ko-KR" dirty="0"/>
              <a:t> </a:t>
            </a:r>
            <a:r>
              <a:rPr lang="en-US" altLang="ko-KR" dirty="0"/>
              <a:t>(PFN).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88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</a:t>
            </a:r>
            <a:br>
              <a:rPr lang="tr-TR" altLang="ko-KR" dirty="0"/>
            </a:br>
            <a:r>
              <a:rPr lang="en-US" altLang="ko-KR" dirty="0"/>
              <a:t>Advantage &amp; Disadvantage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59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Table: Level of indirection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multi-level structure can adjust </a:t>
            </a:r>
            <a:r>
              <a:rPr lang="en-US" altLang="ko-KR" dirty="0">
                <a:solidFill>
                  <a:schemeClr val="accent6"/>
                </a:solidFill>
              </a:rPr>
              <a:t>level of indirection </a:t>
            </a:r>
            <a:r>
              <a:rPr lang="en-US" altLang="ko-KR" dirty="0"/>
              <a:t>through use of the page directory.</a:t>
            </a:r>
          </a:p>
          <a:p>
            <a:pPr lvl="1"/>
            <a:r>
              <a:rPr lang="en-US" altLang="ko-KR" dirty="0"/>
              <a:t>Indirection place page-table pages wherever we would like in physical memory.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59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738313" y="1383924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To understand the idea behind multi-level page tables better, let’s </a:t>
            </a:r>
            <a:r>
              <a:rPr lang="tr-TR" altLang="ko-KR" dirty="0" err="1">
                <a:solidFill>
                  <a:prstClr val="black"/>
                </a:solidFill>
              </a:rPr>
              <a:t>see</a:t>
            </a:r>
            <a:r>
              <a:rPr lang="en-US" altLang="ko-KR" dirty="0">
                <a:solidFill>
                  <a:prstClr val="black"/>
                </a:solidFill>
              </a:rPr>
              <a:t> an example.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3973538"/>
                  </p:ext>
                </p:extLst>
              </p:nvPr>
            </p:nvGraphicFramePr>
            <p:xfrm>
              <a:off x="4939180" y="2960422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(256)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3973538"/>
                  </p:ext>
                </p:extLst>
              </p:nvPr>
            </p:nvGraphicFramePr>
            <p:xfrm>
              <a:off x="4939180" y="2960422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56" t="-602000" r="-556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89015"/>
              </p:ext>
            </p:extLst>
          </p:nvPr>
        </p:nvGraphicFramePr>
        <p:xfrm>
          <a:off x="3458694" y="2711184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9180" y="514981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4925" y="2788944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924" y="2996693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925" y="516520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12954"/>
              </p:ext>
            </p:extLst>
          </p:nvPr>
        </p:nvGraphicFramePr>
        <p:xfrm>
          <a:off x="2647152" y="5950822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2066" y="645488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6161" y="641594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652178" y="630911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338793" y="630555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71226" y="6411778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354076" y="6415948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112963" y="630972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58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</a:t>
            </a:r>
            <a:br>
              <a:rPr lang="tr-TR" altLang="ko-KR" dirty="0"/>
            </a:br>
            <a:r>
              <a:rPr lang="en-US" altLang="ko-KR" dirty="0"/>
              <a:t>Page Directory I</a:t>
            </a:r>
            <a:r>
              <a:rPr lang="tr-TR" altLang="ko-KR" dirty="0"/>
              <a:t>n</a:t>
            </a:r>
            <a:r>
              <a:rPr lang="en-US" altLang="ko-KR" dirty="0"/>
              <a:t>d</a:t>
            </a:r>
            <a:r>
              <a:rPr lang="tr-TR" altLang="ko-KR" dirty="0"/>
              <a:t>e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needs one entry per page of the page table</a:t>
            </a:r>
          </a:p>
          <a:p>
            <a:pPr lvl="1"/>
            <a:r>
              <a:rPr lang="en-US" altLang="ko-KR" dirty="0"/>
              <a:t>it has 16 entries.</a:t>
            </a:r>
          </a:p>
          <a:p>
            <a:r>
              <a:rPr lang="en-US" altLang="ko-KR" dirty="0"/>
              <a:t>The page-directory entry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invalid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Raise an exception (The access is invalid)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482" y="4489199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11624" y="3716295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538" y="422035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0633" y="418142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16650" y="407459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403265" y="407103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35698" y="4177251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8548" y="4181421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177435" y="407520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715044" y="352744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65622" y="350509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15044" y="3602999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3333" y="329601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261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</a:t>
            </a:r>
            <a:br>
              <a:rPr lang="tr-TR" altLang="ko-KR" dirty="0"/>
            </a:br>
            <a:r>
              <a:rPr lang="en-US" altLang="ko-KR" dirty="0"/>
              <a:t>Page Table I</a:t>
            </a:r>
            <a:r>
              <a:rPr lang="tr-TR" altLang="ko-KR" dirty="0" err="1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PDE</a:t>
            </a:r>
            <a:r>
              <a:rPr lang="en-US" altLang="ko-KR" dirty="0"/>
              <a:t> is valid, we have more work to do.</a:t>
            </a:r>
          </a:p>
          <a:p>
            <a:pPr lvl="1"/>
            <a:r>
              <a:rPr lang="en-US" altLang="ko-KR" dirty="0"/>
              <a:t>To fetch the page table entry</a:t>
            </a:r>
            <a:r>
              <a:rPr lang="tr-TR" altLang="ko-KR" dirty="0"/>
              <a:t> </a:t>
            </a:r>
            <a:r>
              <a:rPr lang="en-US" altLang="ko-KR" dirty="0"/>
              <a:t>(PTE) from the page of the page table pointed to by this page-directory entry.</a:t>
            </a:r>
          </a:p>
          <a:p>
            <a:r>
              <a:rPr lang="en-US" altLang="ko-KR" dirty="0"/>
              <a:t>This </a:t>
            </a:r>
            <a:r>
              <a:rPr lang="en-US" altLang="ko-KR" dirty="0">
                <a:solidFill>
                  <a:schemeClr val="accent6"/>
                </a:solidFill>
              </a:rPr>
              <a:t>page-table index</a:t>
            </a:r>
            <a:r>
              <a:rPr lang="en-US" altLang="ko-KR" dirty="0"/>
              <a:t> can then be used to index into the page table itself.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4498" y="484570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855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30554" y="457686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4649" y="45379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860666" y="443110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547281" y="442754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79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62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9321451" y="443170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859060" y="385269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709638" y="385379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9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7649" y="365605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705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547280" y="384737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48574" y="3653753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176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possible.</a:t>
            </a:r>
          </a:p>
          <a:p>
            <a:endParaRPr lang="ko-KR" altLang="en-US" dirty="0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509203"/>
              </p:ext>
            </p:extLst>
          </p:nvPr>
        </p:nvGraphicFramePr>
        <p:xfrm>
          <a:off x="2351585" y="3029813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08657" y="2768204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58080"/>
              </p:ext>
            </p:extLst>
          </p:nvPr>
        </p:nvGraphicFramePr>
        <p:xfrm>
          <a:off x="3791744" y="4325957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608168" y="3929914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7808" y="3874166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351583" y="3389853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351583" y="3821901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960095" y="3389853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941814" y="3351358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60096" y="3821901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96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 : Page Table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possible.</a:t>
            </a:r>
          </a:p>
          <a:p>
            <a:endParaRPr lang="ko-KR" altLang="en-US" dirty="0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37592"/>
              </p:ext>
            </p:extLst>
          </p:nvPr>
        </p:nvGraphicFramePr>
        <p:xfrm>
          <a:off x="2351585" y="3113789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08657" y="2852180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168" y="4013890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269687"/>
              </p:ext>
            </p:extLst>
          </p:nvPr>
        </p:nvGraphicFramePr>
        <p:xfrm>
          <a:off x="3791744" y="4409933"/>
          <a:ext cx="43924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entry per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128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67808" y="3958142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16280" y="588358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128=7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883588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 l="-1333" r="-444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7536160" y="6068254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1558" y="3605359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2403" y="3574593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351583" y="3473829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351583" y="3905877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960095" y="3473829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941814" y="343533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60096" y="3905877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47926" y="3473830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51586" y="3618639"/>
            <a:ext cx="3096341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55848" y="3618639"/>
            <a:ext cx="149632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2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 : Page Directory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our page directory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ko-KR" dirty="0"/>
                  <a:t>entries, it spans not one page but 128.</a:t>
                </a:r>
              </a:p>
              <a:p>
                <a:r>
                  <a:rPr lang="en-US" altLang="ko-KR" dirty="0"/>
                  <a:t>To remedy this problem, we build a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further level </a:t>
                </a:r>
                <a:r>
                  <a:rPr lang="en-US" altLang="ko-KR" dirty="0"/>
                  <a:t>of the tree, by splitting the page directory itself into multiple pages of the page directory.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081106"/>
              </p:ext>
            </p:extLst>
          </p:nvPr>
        </p:nvGraphicFramePr>
        <p:xfrm>
          <a:off x="2566067" y="4611007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23139" y="4349398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2650" y="5511108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82290" y="5455359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9617" y="5129079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0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2928" y="5123478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1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6065" y="4962525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66065" y="5394573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174577" y="4962525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156296" y="4924030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174578" y="5394573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7412" y="5119523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102780" y="4968277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48695" y="5119522"/>
            <a:ext cx="1525882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5648695" y="4968277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566067" y="5125200"/>
            <a:ext cx="152588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22813" y="5126015"/>
            <a:ext cx="152588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44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5907" y="1659225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01815" y="4827576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number(</a:t>
            </a:r>
            <a:r>
              <a:rPr lang="en-US" altLang="ko-KR" dirty="0" err="1">
                <a:solidFill>
                  <a:prstClr val="black"/>
                </a:solidFill>
              </a:rPr>
              <a:t>VPN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holds the </a:t>
            </a:r>
            <a:r>
              <a:rPr lang="en-US" altLang="ko-KR" dirty="0" err="1">
                <a:solidFill>
                  <a:prstClr val="black"/>
                </a:solidFill>
              </a:rPr>
              <a:t>transalation</a:t>
            </a:r>
            <a:r>
              <a:rPr lang="en-US" altLang="ko-KR" dirty="0">
                <a:solidFill>
                  <a:prstClr val="black"/>
                </a:solidFill>
              </a:rPr>
              <a:t> for this </a:t>
            </a:r>
            <a:r>
              <a:rPr lang="en-US" altLang="ko-KR" dirty="0" err="1">
                <a:solidFill>
                  <a:prstClr val="black"/>
                </a:solidFill>
              </a:rPr>
              <a:t>VPN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3913043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5907" y="1801823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935907" y="3890055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137907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82213" y="1773830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0471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10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21. </a:t>
            </a:r>
            <a:r>
              <a:rPr lang="tr-TR" altLang="ko-KR" dirty="0"/>
              <a:t>Beyond </a:t>
            </a:r>
            <a:r>
              <a:rPr lang="tr-TR" altLang="ko-KR" dirty="0" err="1"/>
              <a:t>Physical</a:t>
            </a:r>
            <a:r>
              <a:rPr lang="tr-TR" altLang="ko-KR" dirty="0"/>
              <a:t> Memory</a:t>
            </a:r>
            <a:r>
              <a:rPr lang="en-US" altLang="ko-KR" dirty="0"/>
              <a:t>: Mechanisms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52798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an additional level in the </a:t>
            </a:r>
            <a:r>
              <a:rPr lang="en-US" altLang="ko-KR" dirty="0">
                <a:solidFill>
                  <a:schemeClr val="accent6"/>
                </a:solidFill>
              </a:rPr>
              <a:t>memory hierarchy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need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이등변 삼각형 5">
            <a:extLst>
              <a:ext uri="{FF2B5EF4-FFF2-40B4-BE49-F238E27FC236}">
                <a16:creationId xmlns:a16="http://schemas.microsoft.com/office/drawing/2014/main" id="{57CA4391-A641-C971-95D9-F69DEC566916}"/>
              </a:ext>
            </a:extLst>
          </p:cNvPr>
          <p:cNvSpPr/>
          <p:nvPr/>
        </p:nvSpPr>
        <p:spPr>
          <a:xfrm>
            <a:off x="3627771" y="353813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" name="직선 연결선 7">
            <a:extLst>
              <a:ext uri="{FF2B5EF4-FFF2-40B4-BE49-F238E27FC236}">
                <a16:creationId xmlns:a16="http://schemas.microsoft.com/office/drawing/2014/main" id="{0C293D3B-D673-A93B-0E62-6CF2B61B4212}"/>
              </a:ext>
            </a:extLst>
          </p:cNvPr>
          <p:cNvCxnSpPr/>
          <p:nvPr/>
        </p:nvCxnSpPr>
        <p:spPr>
          <a:xfrm>
            <a:off x="4005445" y="577038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42BA94A-5D63-3BE3-EF73-46052D984933}"/>
              </a:ext>
            </a:extLst>
          </p:cNvPr>
          <p:cNvSpPr txBox="1"/>
          <p:nvPr/>
        </p:nvSpPr>
        <p:spPr>
          <a:xfrm>
            <a:off x="3650124" y="586851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</a:t>
            </a:r>
            <a:r>
              <a:rPr lang="tr-T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(hard disk, tape, etc.)</a:t>
            </a:r>
          </a:p>
        </p:txBody>
      </p:sp>
      <p:cxnSp>
        <p:nvCxnSpPr>
          <p:cNvPr id="9" name="직선 연결선 16">
            <a:extLst>
              <a:ext uri="{FF2B5EF4-FFF2-40B4-BE49-F238E27FC236}">
                <a16:creationId xmlns:a16="http://schemas.microsoft.com/office/drawing/2014/main" id="{5D84B03D-72D2-3E19-5C6E-F1E1311B3B0C}"/>
              </a:ext>
            </a:extLst>
          </p:cNvPr>
          <p:cNvCxnSpPr/>
          <p:nvPr/>
        </p:nvCxnSpPr>
        <p:spPr>
          <a:xfrm>
            <a:off x="4333757" y="533833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EB050F8A-828A-1486-662D-4D77E9989FEA}"/>
              </a:ext>
            </a:extLst>
          </p:cNvPr>
          <p:cNvSpPr txBox="1"/>
          <p:nvPr/>
        </p:nvSpPr>
        <p:spPr>
          <a:xfrm>
            <a:off x="3499630" y="539059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1" name="직선 연결선 18">
            <a:extLst>
              <a:ext uri="{FF2B5EF4-FFF2-40B4-BE49-F238E27FC236}">
                <a16:creationId xmlns:a16="http://schemas.microsoft.com/office/drawing/2014/main" id="{4BA28222-C52D-C27D-F81D-DCD60C584AA6}"/>
              </a:ext>
            </a:extLst>
          </p:cNvPr>
          <p:cNvCxnSpPr/>
          <p:nvPr/>
        </p:nvCxnSpPr>
        <p:spPr>
          <a:xfrm>
            <a:off x="4710509" y="483427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>
            <a:extLst>
              <a:ext uri="{FF2B5EF4-FFF2-40B4-BE49-F238E27FC236}">
                <a16:creationId xmlns:a16="http://schemas.microsoft.com/office/drawing/2014/main" id="{7E2C14A7-7934-10B6-93F7-9E30EAFAE2D2}"/>
              </a:ext>
            </a:extLst>
          </p:cNvPr>
          <p:cNvSpPr txBox="1"/>
          <p:nvPr/>
        </p:nvSpPr>
        <p:spPr>
          <a:xfrm>
            <a:off x="3587513" y="489524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C49FAA06-5ABB-B8A9-3390-53015B96D46B}"/>
              </a:ext>
            </a:extLst>
          </p:cNvPr>
          <p:cNvSpPr txBox="1"/>
          <p:nvPr/>
        </p:nvSpPr>
        <p:spPr>
          <a:xfrm>
            <a:off x="3643646" y="430481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C015BC34-26B0-5A5C-C746-CBE98200BC40}"/>
              </a:ext>
            </a:extLst>
          </p:cNvPr>
          <p:cNvSpPr txBox="1"/>
          <p:nvPr/>
        </p:nvSpPr>
        <p:spPr>
          <a:xfrm>
            <a:off x="3626012" y="639870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Hierarchy in modern system</a:t>
            </a:r>
            <a:r>
              <a:rPr lang="tr-T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753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large address </a:t>
            </a:r>
            <a:r>
              <a:rPr lang="tr-TR" altLang="ko-KR" dirty="0" err="1"/>
              <a:t>space</a:t>
            </a:r>
            <a:r>
              <a:rPr lang="tr-TR" altLang="ko-KR" dirty="0"/>
              <a:t> </a:t>
            </a:r>
            <a:r>
              <a:rPr lang="en-US" altLang="ko-KR" dirty="0"/>
              <a:t>for 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Always need to first arrange for the code or data to be in memory when before calling a function or accessing data.</a:t>
            </a:r>
          </a:p>
          <a:p>
            <a:endParaRPr lang="en-US" altLang="ko-KR" dirty="0"/>
          </a:p>
          <a:p>
            <a:r>
              <a:rPr lang="en-US" altLang="ko-KR" dirty="0"/>
              <a:t>Beyond just a </a:t>
            </a:r>
            <a:r>
              <a:rPr lang="en-US" altLang="ko-KR" dirty="0">
                <a:solidFill>
                  <a:schemeClr val="accent6"/>
                </a:solidFill>
              </a:rPr>
              <a:t>single process.</a:t>
            </a:r>
          </a:p>
          <a:p>
            <a:pPr lvl="1"/>
            <a:r>
              <a:rPr lang="en-US" altLang="ko-KR" dirty="0"/>
              <a:t>The addition of </a:t>
            </a:r>
            <a:r>
              <a:rPr lang="en-US" altLang="ko-KR" dirty="0">
                <a:solidFill>
                  <a:schemeClr val="accent6"/>
                </a:solidFill>
              </a:rPr>
              <a:t>swap space </a:t>
            </a:r>
            <a:r>
              <a:rPr lang="en-US" altLang="ko-KR" dirty="0"/>
              <a:t>allows the OS to support the illusion of a large virtual memory for multiple concurrently-running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3090940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 to remember to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40925"/>
              </p:ext>
            </p:extLst>
          </p:nvPr>
        </p:nvGraphicFramePr>
        <p:xfrm>
          <a:off x="3791744" y="3579304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5599" y="3723320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9954" y="3335723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5841" y="3328753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7969" y="3328133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8089" y="3328133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00349"/>
              </p:ext>
            </p:extLst>
          </p:nvPr>
        </p:nvGraphicFramePr>
        <p:xfrm>
          <a:off x="2783632" y="5143735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31505" y="5215743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3593" y="4866737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5681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9777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8106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2202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4290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8386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0474" y="485570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3793" y="6007832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3905045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26893"/>
              </p:ext>
            </p:extLst>
          </p:nvPr>
        </p:nvGraphicFramePr>
        <p:xfrm>
          <a:off x="3575720" y="3631840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19. Translation Lookaside Buffers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9780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If Memory Is Full?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</a:t>
            </a:r>
            <a:r>
              <a:rPr lang="tr-TR" altLang="ko-KR" dirty="0" err="1"/>
              <a:t>will</a:t>
            </a:r>
            <a:r>
              <a:rPr lang="tr-TR" altLang="ko-KR" dirty="0"/>
              <a:t> </a:t>
            </a:r>
            <a:r>
              <a:rPr lang="en-US" altLang="ko-KR" dirty="0"/>
              <a:t>page out pages to make room for the new pages </a:t>
            </a:r>
            <a:r>
              <a:rPr lang="tr-TR" altLang="ko-KR" dirty="0"/>
              <a:t>it</a:t>
            </a:r>
            <a:r>
              <a:rPr lang="en-US" altLang="ko-KR" dirty="0"/>
              <a:t> is about to bring in.</a:t>
            </a:r>
          </a:p>
          <a:p>
            <a:pPr lvl="1"/>
            <a:r>
              <a:rPr lang="en-US" altLang="ko-KR" dirty="0"/>
              <a:t>The process of picking a page to kick out, or replace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8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 </a:t>
            </a:r>
            <a:r>
              <a:rPr lang="tr-TR" altLang="ko-KR" dirty="0" err="1"/>
              <a:t>to</a:t>
            </a:r>
            <a:r>
              <a:rPr lang="tr-TR" altLang="ko-KR" dirty="0"/>
              <a:t> </a:t>
            </a:r>
            <a:r>
              <a:rPr lang="en-US" altLang="ko-KR" dirty="0"/>
              <a:t>disk, the OS need to swap the page into memory in order to service the </a:t>
            </a:r>
            <a:r>
              <a:rPr lang="en-US" altLang="ko-KR" b="1" dirty="0"/>
              <a:t>page fault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90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1620415" y="1087279"/>
            <a:ext cx="9604311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PTE use</a:t>
            </a:r>
            <a:r>
              <a:rPr lang="tr-TR" altLang="ko-KR" dirty="0">
                <a:solidFill>
                  <a:prstClr val="black"/>
                </a:solidFill>
              </a:rPr>
              <a:t>s</a:t>
            </a:r>
            <a:r>
              <a:rPr lang="en-US" altLang="ko-KR" dirty="0">
                <a:solidFill>
                  <a:prstClr val="black"/>
                </a:solidFill>
              </a:rPr>
              <a:t> data </a:t>
            </a:r>
            <a:r>
              <a:rPr lang="tr-TR" altLang="ko-KR" dirty="0" err="1">
                <a:solidFill>
                  <a:prstClr val="black"/>
                </a:solidFill>
              </a:rPr>
              <a:t>field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such as the PFN of the page </a:t>
            </a:r>
            <a:r>
              <a:rPr lang="tr-TR" altLang="ko-KR" dirty="0" err="1">
                <a:solidFill>
                  <a:prstClr val="black"/>
                </a:solidFill>
              </a:rPr>
              <a:t>to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tr-TR" altLang="ko-KR" dirty="0" err="1">
                <a:solidFill>
                  <a:prstClr val="black"/>
                </a:solidFill>
              </a:rPr>
              <a:t>look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7" y="-55144"/>
            <a:ext cx="10515600" cy="1325563"/>
          </a:xfrm>
        </p:spPr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5" name="내용 개체 틀 36">
            <a:extLst>
              <a:ext uri="{FF2B5EF4-FFF2-40B4-BE49-F238E27FC236}">
                <a16:creationId xmlns:a16="http://schemas.microsoft.com/office/drawing/2014/main" id="{0406F171-A68C-D373-06B7-A4F9035C6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75758"/>
              </p:ext>
            </p:extLst>
          </p:nvPr>
        </p:nvGraphicFramePr>
        <p:xfrm>
          <a:off x="4361062" y="3960948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직사각형 5">
            <a:extLst>
              <a:ext uri="{FF2B5EF4-FFF2-40B4-BE49-F238E27FC236}">
                <a16:creationId xmlns:a16="http://schemas.microsoft.com/office/drawing/2014/main" id="{3DDB9511-16C1-F1A3-3945-CE4206442BA3}"/>
              </a:ext>
            </a:extLst>
          </p:cNvPr>
          <p:cNvSpPr/>
          <p:nvPr/>
        </p:nvSpPr>
        <p:spPr>
          <a:xfrm>
            <a:off x="3444150" y="1937064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F518237-4D68-F574-164B-AC80A6575D92}"/>
              </a:ext>
            </a:extLst>
          </p:cNvPr>
          <p:cNvSpPr txBox="1"/>
          <p:nvPr/>
        </p:nvSpPr>
        <p:spPr>
          <a:xfrm>
            <a:off x="2364031" y="1663325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</a:p>
        </p:txBody>
      </p:sp>
      <p:sp>
        <p:nvSpPr>
          <p:cNvPr id="15" name="순서도: 자기 디스크 7">
            <a:extLst>
              <a:ext uri="{FF2B5EF4-FFF2-40B4-BE49-F238E27FC236}">
                <a16:creationId xmlns:a16="http://schemas.microsoft.com/office/drawing/2014/main" id="{0F5728A7-851C-8CAD-5845-5FCCC5265F82}"/>
              </a:ext>
            </a:extLst>
          </p:cNvPr>
          <p:cNvSpPr/>
          <p:nvPr/>
        </p:nvSpPr>
        <p:spPr>
          <a:xfrm>
            <a:off x="7404590" y="2608946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D76BE10-94E0-A8C7-37A1-AFEC001546AD}"/>
              </a:ext>
            </a:extLst>
          </p:cNvPr>
          <p:cNvSpPr txBox="1"/>
          <p:nvPr/>
        </p:nvSpPr>
        <p:spPr>
          <a:xfrm>
            <a:off x="6540494" y="2325823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7" name="직사각형 9">
            <a:extLst>
              <a:ext uri="{FF2B5EF4-FFF2-40B4-BE49-F238E27FC236}">
                <a16:creationId xmlns:a16="http://schemas.microsoft.com/office/drawing/2014/main" id="{25CB94C1-2A9C-6D36-9D1C-5229E75C60EB}"/>
              </a:ext>
            </a:extLst>
          </p:cNvPr>
          <p:cNvSpPr/>
          <p:nvPr/>
        </p:nvSpPr>
        <p:spPr>
          <a:xfrm>
            <a:off x="7908646" y="3388951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 11">
            <a:extLst>
              <a:ext uri="{FF2B5EF4-FFF2-40B4-BE49-F238E27FC236}">
                <a16:creationId xmlns:a16="http://schemas.microsoft.com/office/drawing/2014/main" id="{CBF9EFE1-882B-68DC-69EC-369C3EE697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23303" y="2285332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3">
            <a:extLst>
              <a:ext uri="{FF2B5EF4-FFF2-40B4-BE49-F238E27FC236}">
                <a16:creationId xmlns:a16="http://schemas.microsoft.com/office/drawing/2014/main" id="{DF13949F-5B9A-68BB-B66E-97C7BF0552DB}"/>
              </a:ext>
            </a:extLst>
          </p:cNvPr>
          <p:cNvCxnSpPr/>
          <p:nvPr/>
        </p:nvCxnSpPr>
        <p:spPr>
          <a:xfrm>
            <a:off x="6451233" y="2285332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2">
            <a:extLst>
              <a:ext uri="{FF2B5EF4-FFF2-40B4-BE49-F238E27FC236}">
                <a16:creationId xmlns:a16="http://schemas.microsoft.com/office/drawing/2014/main" id="{F3CECD35-4583-6B3F-60B1-ED24CFA8E530}"/>
              </a:ext>
            </a:extLst>
          </p:cNvPr>
          <p:cNvSpPr/>
          <p:nvPr/>
        </p:nvSpPr>
        <p:spPr>
          <a:xfrm>
            <a:off x="2652062" y="3233208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33">
            <a:extLst>
              <a:ext uri="{FF2B5EF4-FFF2-40B4-BE49-F238E27FC236}">
                <a16:creationId xmlns:a16="http://schemas.microsoft.com/office/drawing/2014/main" id="{BBD70B74-6E86-E29C-FF04-6153AD697502}"/>
              </a:ext>
            </a:extLst>
          </p:cNvPr>
          <p:cNvSpPr/>
          <p:nvPr/>
        </p:nvSpPr>
        <p:spPr>
          <a:xfrm>
            <a:off x="2652063" y="3731271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98FCD9AB-EA9F-8704-9F14-605453C8F394}"/>
              </a:ext>
            </a:extLst>
          </p:cNvPr>
          <p:cNvSpPr txBox="1"/>
          <p:nvPr/>
        </p:nvSpPr>
        <p:spPr>
          <a:xfrm>
            <a:off x="1499934" y="6093783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Address</a:t>
            </a:r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0DE4121A-D3DC-0121-287F-961D63804FF7}"/>
              </a:ext>
            </a:extLst>
          </p:cNvPr>
          <p:cNvSpPr txBox="1"/>
          <p:nvPr/>
        </p:nvSpPr>
        <p:spPr>
          <a:xfrm>
            <a:off x="3628753" y="5249432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24" name="직선 연결선 38">
            <a:extLst>
              <a:ext uri="{FF2B5EF4-FFF2-40B4-BE49-F238E27FC236}">
                <a16:creationId xmlns:a16="http://schemas.microsoft.com/office/drawing/2014/main" id="{A7D60F44-CAD1-AFAB-0905-8ABEB22E311C}"/>
              </a:ext>
            </a:extLst>
          </p:cNvPr>
          <p:cNvCxnSpPr/>
          <p:nvPr/>
        </p:nvCxnSpPr>
        <p:spPr>
          <a:xfrm>
            <a:off x="3516158" y="3735644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40">
            <a:extLst>
              <a:ext uri="{FF2B5EF4-FFF2-40B4-BE49-F238E27FC236}">
                <a16:creationId xmlns:a16="http://schemas.microsoft.com/office/drawing/2014/main" id="{2D60BB5E-FBF7-1AA5-98A2-2E923D3AC5F8}"/>
              </a:ext>
            </a:extLst>
          </p:cNvPr>
          <p:cNvCxnSpPr/>
          <p:nvPr/>
        </p:nvCxnSpPr>
        <p:spPr>
          <a:xfrm>
            <a:off x="3933726" y="3731271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2">
            <a:extLst>
              <a:ext uri="{FF2B5EF4-FFF2-40B4-BE49-F238E27FC236}">
                <a16:creationId xmlns:a16="http://schemas.microsoft.com/office/drawing/2014/main" id="{315F014D-B103-1D1E-4A0E-B7644A476484}"/>
              </a:ext>
            </a:extLst>
          </p:cNvPr>
          <p:cNvSpPr txBox="1"/>
          <p:nvPr/>
        </p:nvSpPr>
        <p:spPr>
          <a:xfrm>
            <a:off x="3588166" y="3449232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43">
            <a:extLst>
              <a:ext uri="{FF2B5EF4-FFF2-40B4-BE49-F238E27FC236}">
                <a16:creationId xmlns:a16="http://schemas.microsoft.com/office/drawing/2014/main" id="{7ABFA39A-1F95-452F-A8AF-1731DA6697A8}"/>
              </a:ext>
            </a:extLst>
          </p:cNvPr>
          <p:cNvCxnSpPr/>
          <p:nvPr/>
        </p:nvCxnSpPr>
        <p:spPr>
          <a:xfrm>
            <a:off x="3933726" y="4598841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44">
            <a:extLst>
              <a:ext uri="{FF2B5EF4-FFF2-40B4-BE49-F238E27FC236}">
                <a16:creationId xmlns:a16="http://schemas.microsoft.com/office/drawing/2014/main" id="{CE03F49B-C50A-092C-B598-CBBF3FBA63F4}"/>
              </a:ext>
            </a:extLst>
          </p:cNvPr>
          <p:cNvCxnSpPr/>
          <p:nvPr/>
        </p:nvCxnSpPr>
        <p:spPr>
          <a:xfrm>
            <a:off x="6019184" y="4598042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45">
            <a:extLst>
              <a:ext uri="{FF2B5EF4-FFF2-40B4-BE49-F238E27FC236}">
                <a16:creationId xmlns:a16="http://schemas.microsoft.com/office/drawing/2014/main" id="{BAF3B0DA-A6B4-04F0-164D-B406D82277B6}"/>
              </a:ext>
            </a:extLst>
          </p:cNvPr>
          <p:cNvCxnSpPr/>
          <p:nvPr/>
        </p:nvCxnSpPr>
        <p:spPr>
          <a:xfrm>
            <a:off x="6451233" y="2945176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48">
            <a:extLst>
              <a:ext uri="{FF2B5EF4-FFF2-40B4-BE49-F238E27FC236}">
                <a16:creationId xmlns:a16="http://schemas.microsoft.com/office/drawing/2014/main" id="{045F0B42-0955-F741-629C-E5787C7A3ED6}"/>
              </a:ext>
            </a:extLst>
          </p:cNvPr>
          <p:cNvCxnSpPr/>
          <p:nvPr/>
        </p:nvCxnSpPr>
        <p:spPr>
          <a:xfrm flipH="1" flipV="1">
            <a:off x="4423303" y="2441120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54">
            <a:extLst>
              <a:ext uri="{FF2B5EF4-FFF2-40B4-BE49-F238E27FC236}">
                <a16:creationId xmlns:a16="http://schemas.microsoft.com/office/drawing/2014/main" id="{C3BCFB3C-3EF9-0000-A71E-76D62EDA89D3}"/>
              </a:ext>
            </a:extLst>
          </p:cNvPr>
          <p:cNvCxnSpPr/>
          <p:nvPr/>
        </p:nvCxnSpPr>
        <p:spPr>
          <a:xfrm flipH="1" flipV="1">
            <a:off x="3516159" y="3881280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7">
            <a:extLst>
              <a:ext uri="{FF2B5EF4-FFF2-40B4-BE49-F238E27FC236}">
                <a16:creationId xmlns:a16="http://schemas.microsoft.com/office/drawing/2014/main" id="{EE176516-1ED6-5198-E711-95CAC2E287A7}"/>
              </a:ext>
            </a:extLst>
          </p:cNvPr>
          <p:cNvSpPr txBox="1"/>
          <p:nvPr/>
        </p:nvSpPr>
        <p:spPr>
          <a:xfrm>
            <a:off x="2802165" y="4574519"/>
            <a:ext cx="7188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tr-TR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tr-TR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491A7391-AA0F-3B8A-89D6-A14AAB85262D}"/>
              </a:ext>
            </a:extLst>
          </p:cNvPr>
          <p:cNvSpPr txBox="1"/>
          <p:nvPr/>
        </p:nvSpPr>
        <p:spPr>
          <a:xfrm>
            <a:off x="6407837" y="334127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9">
            <a:extLst>
              <a:ext uri="{FF2B5EF4-FFF2-40B4-BE49-F238E27FC236}">
                <a16:creationId xmlns:a16="http://schemas.microsoft.com/office/drawing/2014/main" id="{8F677E3C-67A6-D44D-D39A-A7809057A4AA}"/>
              </a:ext>
            </a:extLst>
          </p:cNvPr>
          <p:cNvSpPr txBox="1"/>
          <p:nvPr/>
        </p:nvSpPr>
        <p:spPr>
          <a:xfrm>
            <a:off x="4740294" y="1971102"/>
            <a:ext cx="2316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</a:t>
            </a:r>
            <a:r>
              <a:rPr lang="tr-TR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tr-TR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the </a:t>
            </a:r>
            <a:r>
              <a:rPr lang="tr-TR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60">
            <a:extLst>
              <a:ext uri="{FF2B5EF4-FFF2-40B4-BE49-F238E27FC236}">
                <a16:creationId xmlns:a16="http://schemas.microsoft.com/office/drawing/2014/main" id="{A984AFAA-0FFD-ED95-7F76-D17ABD8F91E3}"/>
              </a:ext>
            </a:extLst>
          </p:cNvPr>
          <p:cNvCxnSpPr/>
          <p:nvPr/>
        </p:nvCxnSpPr>
        <p:spPr>
          <a:xfrm flipH="1">
            <a:off x="8052662" y="3628795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7AE970F9-4D1E-C395-27F2-D376D7CBE5D8}"/>
              </a:ext>
            </a:extLst>
          </p:cNvPr>
          <p:cNvSpPr/>
          <p:nvPr/>
        </p:nvSpPr>
        <p:spPr>
          <a:xfrm>
            <a:off x="6731944" y="4799851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8" name="직선 연결선 62">
            <a:extLst>
              <a:ext uri="{FF2B5EF4-FFF2-40B4-BE49-F238E27FC236}">
                <a16:creationId xmlns:a16="http://schemas.microsoft.com/office/drawing/2014/main" id="{F294CBCD-1000-759D-D313-8FABB9C7CEF2}"/>
              </a:ext>
            </a:extLst>
          </p:cNvPr>
          <p:cNvCxnSpPr/>
          <p:nvPr/>
        </p:nvCxnSpPr>
        <p:spPr>
          <a:xfrm flipH="1">
            <a:off x="7596040" y="5681480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64">
            <a:extLst>
              <a:ext uri="{FF2B5EF4-FFF2-40B4-BE49-F238E27FC236}">
                <a16:creationId xmlns:a16="http://schemas.microsoft.com/office/drawing/2014/main" id="{9477714E-0860-9C2D-1F0E-79B8F93DC7FF}"/>
              </a:ext>
            </a:extLst>
          </p:cNvPr>
          <p:cNvSpPr/>
          <p:nvPr/>
        </p:nvSpPr>
        <p:spPr>
          <a:xfrm>
            <a:off x="6731944" y="479438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51" name="직사각형 65">
            <a:extLst>
              <a:ext uri="{FF2B5EF4-FFF2-40B4-BE49-F238E27FC236}">
                <a16:creationId xmlns:a16="http://schemas.microsoft.com/office/drawing/2014/main" id="{F8D5FE7E-D46F-D721-0A0A-D4ED20A814B3}"/>
              </a:ext>
            </a:extLst>
          </p:cNvPr>
          <p:cNvSpPr/>
          <p:nvPr/>
        </p:nvSpPr>
        <p:spPr>
          <a:xfrm>
            <a:off x="6731133" y="4991867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52" name="직사각형 66">
            <a:extLst>
              <a:ext uri="{FF2B5EF4-FFF2-40B4-BE49-F238E27FC236}">
                <a16:creationId xmlns:a16="http://schemas.microsoft.com/office/drawing/2014/main" id="{E269C014-D0FE-BD7B-E183-7F4B64BE3AD0}"/>
              </a:ext>
            </a:extLst>
          </p:cNvPr>
          <p:cNvSpPr/>
          <p:nvPr/>
        </p:nvSpPr>
        <p:spPr>
          <a:xfrm>
            <a:off x="6731133" y="5648406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53" name="TextBox 67">
            <a:extLst>
              <a:ext uri="{FF2B5EF4-FFF2-40B4-BE49-F238E27FC236}">
                <a16:creationId xmlns:a16="http://schemas.microsoft.com/office/drawing/2014/main" id="{7C6D9B19-1345-5612-A33C-991AB2E74004}"/>
              </a:ext>
            </a:extLst>
          </p:cNvPr>
          <p:cNvSpPr txBox="1"/>
          <p:nvPr/>
        </p:nvSpPr>
        <p:spPr>
          <a:xfrm>
            <a:off x="6972542" y="533247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직사각형 68">
            <a:extLst>
              <a:ext uri="{FF2B5EF4-FFF2-40B4-BE49-F238E27FC236}">
                <a16:creationId xmlns:a16="http://schemas.microsoft.com/office/drawing/2014/main" id="{561F4BB1-5881-AFC5-EAE5-657E0FEDFD5D}"/>
              </a:ext>
            </a:extLst>
          </p:cNvPr>
          <p:cNvSpPr/>
          <p:nvPr/>
        </p:nvSpPr>
        <p:spPr>
          <a:xfrm>
            <a:off x="6731133" y="584846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8B595003-AC76-AC50-CF18-C8C1EC03AA08}"/>
              </a:ext>
            </a:extLst>
          </p:cNvPr>
          <p:cNvSpPr txBox="1"/>
          <p:nvPr/>
        </p:nvSpPr>
        <p:spPr>
          <a:xfrm>
            <a:off x="8026511" y="5337612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71">
            <a:extLst>
              <a:ext uri="{FF2B5EF4-FFF2-40B4-BE49-F238E27FC236}">
                <a16:creationId xmlns:a16="http://schemas.microsoft.com/office/drawing/2014/main" id="{1A773182-EB19-C0D3-124B-70C6B23539E9}"/>
              </a:ext>
            </a:extLst>
          </p:cNvPr>
          <p:cNvCxnSpPr/>
          <p:nvPr/>
        </p:nvCxnSpPr>
        <p:spPr>
          <a:xfrm>
            <a:off x="4147394" y="5748433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75">
            <a:extLst>
              <a:ext uri="{FF2B5EF4-FFF2-40B4-BE49-F238E27FC236}">
                <a16:creationId xmlns:a16="http://schemas.microsoft.com/office/drawing/2014/main" id="{5F7A47BD-7267-B1B2-31D6-DCF47F253609}"/>
              </a:ext>
            </a:extLst>
          </p:cNvPr>
          <p:cNvCxnSpPr/>
          <p:nvPr/>
        </p:nvCxnSpPr>
        <p:spPr>
          <a:xfrm>
            <a:off x="4147394" y="4926039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7">
            <a:extLst>
              <a:ext uri="{FF2B5EF4-FFF2-40B4-BE49-F238E27FC236}">
                <a16:creationId xmlns:a16="http://schemas.microsoft.com/office/drawing/2014/main" id="{90480139-87AC-991C-0453-1684AF63A6D0}"/>
              </a:ext>
            </a:extLst>
          </p:cNvPr>
          <p:cNvCxnSpPr/>
          <p:nvPr/>
        </p:nvCxnSpPr>
        <p:spPr>
          <a:xfrm flipV="1">
            <a:off x="4147394" y="4745376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80">
            <a:extLst>
              <a:ext uri="{FF2B5EF4-FFF2-40B4-BE49-F238E27FC236}">
                <a16:creationId xmlns:a16="http://schemas.microsoft.com/office/drawing/2014/main" id="{269F580B-7B9F-BFB7-5959-E94ED2C3226E}"/>
              </a:ext>
            </a:extLst>
          </p:cNvPr>
          <p:cNvSpPr txBox="1"/>
          <p:nvPr/>
        </p:nvSpPr>
        <p:spPr>
          <a:xfrm>
            <a:off x="4596278" y="5753488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95">
            <a:extLst>
              <a:ext uri="{FF2B5EF4-FFF2-40B4-BE49-F238E27FC236}">
                <a16:creationId xmlns:a16="http://schemas.microsoft.com/office/drawing/2014/main" id="{AE9D9E77-DFF3-83E3-E019-A5F0116E1DBD}"/>
              </a:ext>
            </a:extLst>
          </p:cNvPr>
          <p:cNvSpPr/>
          <p:nvPr/>
        </p:nvSpPr>
        <p:spPr>
          <a:xfrm>
            <a:off x="4050470" y="6247671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2142012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9203" y="2536303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077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52801" y="1690688"/>
            <a:ext cx="7992888" cy="4589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PTBR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4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1544" y="2140285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594582" y="4530013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 and kick some pages out of memory.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28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Replacements Really Occur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waits until memory is entirely full, and only then replaces a page to make room for some other page</a:t>
            </a:r>
          </a:p>
          <a:p>
            <a:pPr lvl="1"/>
            <a:r>
              <a:rPr lang="en-US" altLang="ko-KR" dirty="0"/>
              <a:t>This is a little bit unrealistic, and there are many reason for the OS to keep a small portion of memory free more proactively.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ko-KR" dirty="0"/>
              <a:t>There are fewer than </a:t>
            </a:r>
            <a:r>
              <a:rPr lang="en-US" altLang="ko-KR" dirty="0" err="1">
                <a:solidFill>
                  <a:schemeClr val="accent6"/>
                </a:solidFill>
              </a:rPr>
              <a:t>LW</a:t>
            </a:r>
            <a:r>
              <a:rPr lang="en-US" altLang="ko-KR" dirty="0">
                <a:solidFill>
                  <a:schemeClr val="accent6"/>
                </a:solidFill>
              </a:rPr>
              <a:t> pages</a:t>
            </a:r>
            <a:r>
              <a:rPr lang="en-US" altLang="ko-KR" dirty="0"/>
              <a:t>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 err="1">
                <a:solidFill>
                  <a:schemeClr val="accent6"/>
                </a:solidFill>
              </a:rPr>
              <a:t>HW</a:t>
            </a:r>
            <a:r>
              <a:rPr lang="en-US" altLang="ko-KR" dirty="0">
                <a:solidFill>
                  <a:schemeClr val="accent6"/>
                </a:solidFill>
              </a:rPr>
              <a:t> pages </a:t>
            </a:r>
            <a:r>
              <a:rPr lang="en-US" altLang="ko-KR" dirty="0"/>
              <a:t>available.</a:t>
            </a:r>
          </a:p>
        </p:txBody>
      </p:sp>
    </p:spTree>
    <p:extLst>
      <p:ext uri="{BB962C8B-B14F-4D97-AF65-F5344CB8AC3E}">
        <p14:creationId xmlns:p14="http://schemas.microsoft.com/office/powerpoint/2010/main" val="2302152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tr-TR" altLang="ko-KR" dirty="0"/>
              <a:t>Beyond </a:t>
            </a:r>
            <a:r>
              <a:rPr lang="tr-TR" altLang="ko-KR" dirty="0" err="1"/>
              <a:t>Physical</a:t>
            </a:r>
            <a:r>
              <a:rPr lang="tr-TR" altLang="ko-KR" dirty="0"/>
              <a:t> Memory</a:t>
            </a:r>
            <a:r>
              <a:rPr lang="en-US" altLang="ko-KR" dirty="0"/>
              <a:t>: Policies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58354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Memory pressure </a:t>
            </a:r>
            <a:r>
              <a:rPr lang="en-US" altLang="ko-KR" dirty="0"/>
              <a:t>forces the OS to start </a:t>
            </a:r>
            <a:r>
              <a:rPr lang="en-US" altLang="ko-KR" dirty="0">
                <a:solidFill>
                  <a:schemeClr val="accent6"/>
                </a:solidFill>
              </a:rPr>
              <a:t>paging out </a:t>
            </a:r>
            <a:r>
              <a:rPr lang="en-US" altLang="ko-KR" dirty="0"/>
              <a:t>pages to make room for actively-used pages.</a:t>
            </a:r>
          </a:p>
          <a:p>
            <a:r>
              <a:rPr lang="en-US" altLang="ko-KR" dirty="0"/>
              <a:t>Deciding which page to </a:t>
            </a:r>
            <a:r>
              <a:rPr lang="en-US" altLang="ko-KR" u="sng" dirty="0"/>
              <a:t>evict</a:t>
            </a:r>
            <a:r>
              <a:rPr lang="en-US" altLang="ko-KR" dirty="0"/>
              <a:t> is encapsulated within the replacement policy of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5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in picking a replacement policy for this cache is to minimize the number of cache misses.</a:t>
            </a:r>
          </a:p>
          <a:p>
            <a:r>
              <a:rPr lang="en-US" altLang="ko-KR" dirty="0"/>
              <a:t>The number of cache hits and misses let us calculate the </a:t>
            </a:r>
            <a:r>
              <a:rPr lang="en-US" altLang="ko-KR" i="1" dirty="0"/>
              <a:t>average memory access time</a:t>
            </a:r>
            <a:r>
              <a:rPr lang="tr-TR" altLang="ko-KR" i="1" dirty="0"/>
              <a:t> </a:t>
            </a:r>
            <a:r>
              <a:rPr lang="en-US" altLang="ko-KR" i="1" dirty="0"/>
              <a:t>(AMAT)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79776" y="3759428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759428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76194"/>
                  </p:ext>
                </p:extLst>
              </p:nvPr>
            </p:nvGraphicFramePr>
            <p:xfrm>
              <a:off x="2711624" y="4551515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</a:t>
                          </a:r>
                          <a:r>
                            <a:rPr lang="en-US" altLang="ko-KR" sz="1400" baseline="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76194"/>
                  </p:ext>
                </p:extLst>
              </p:nvPr>
            </p:nvGraphicFramePr>
            <p:xfrm>
              <a:off x="2711624" y="4551515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</a:t>
                          </a:r>
                          <a:r>
                            <a:rPr lang="en-US" altLang="ko-KR" sz="1400" baseline="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02000" r="-46512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98039" r="-46512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04000" r="-4651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404000" r="-4651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48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0CE32E-C06B-7189-DB7C-479490F4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r>
              <a:rPr lang="tr-TR" altLang="ko-KR" dirty="0"/>
              <a:t> (</a:t>
            </a:r>
            <a:r>
              <a:rPr lang="tr-TR" altLang="ko-KR" dirty="0" err="1"/>
              <a:t>Translation</a:t>
            </a:r>
            <a:r>
              <a:rPr lang="tr-TR" altLang="ko-KR" dirty="0"/>
              <a:t> </a:t>
            </a:r>
            <a:r>
              <a:rPr lang="tr-TR" altLang="ko-KR" dirty="0" err="1"/>
              <a:t>Lookaside</a:t>
            </a:r>
            <a:r>
              <a:rPr lang="tr-TR" altLang="ko-KR" dirty="0"/>
              <a:t> </a:t>
            </a:r>
            <a:r>
              <a:rPr lang="tr-TR" altLang="ko-KR" dirty="0" err="1"/>
              <a:t>Buffer</a:t>
            </a:r>
            <a:r>
              <a:rPr lang="tr-TR" altLang="ko-K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CBF38D-6809-65D2-677D-C43A83EA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tr-TR" altLang="ko-KR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DAFD7EE8-4D13-2BC6-91D5-498D1A5487F8}"/>
              </a:ext>
            </a:extLst>
          </p:cNvPr>
          <p:cNvSpPr/>
          <p:nvPr/>
        </p:nvSpPr>
        <p:spPr>
          <a:xfrm>
            <a:off x="4330014" y="3145854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0D036C8-DD90-BF31-090A-FC2DD783E764}"/>
              </a:ext>
            </a:extLst>
          </p:cNvPr>
          <p:cNvSpPr/>
          <p:nvPr/>
        </p:nvSpPr>
        <p:spPr>
          <a:xfrm>
            <a:off x="2070927" y="4443664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60343C98-0971-2C22-31C1-211948CD3C98}"/>
              </a:ext>
            </a:extLst>
          </p:cNvPr>
          <p:cNvSpPr/>
          <p:nvPr/>
        </p:nvSpPr>
        <p:spPr>
          <a:xfrm>
            <a:off x="7911994" y="4346109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8230F0A5-C477-83F7-260B-D32D27105225}"/>
              </a:ext>
            </a:extLst>
          </p:cNvPr>
          <p:cNvSpPr/>
          <p:nvPr/>
        </p:nvSpPr>
        <p:spPr>
          <a:xfrm>
            <a:off x="7958185" y="4418117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11">
            <a:extLst>
              <a:ext uri="{FF2B5EF4-FFF2-40B4-BE49-F238E27FC236}">
                <a16:creationId xmlns:a16="http://schemas.microsoft.com/office/drawing/2014/main" id="{165D7DA7-D9E5-8D12-A56C-1B6D7090723D}"/>
              </a:ext>
            </a:extLst>
          </p:cNvPr>
          <p:cNvSpPr/>
          <p:nvPr/>
        </p:nvSpPr>
        <p:spPr>
          <a:xfrm>
            <a:off x="4465065" y="3552674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9" name="직사각형 17">
            <a:extLst>
              <a:ext uri="{FF2B5EF4-FFF2-40B4-BE49-F238E27FC236}">
                <a16:creationId xmlns:a16="http://schemas.microsoft.com/office/drawing/2014/main" id="{0EA0FBDF-85D9-8310-9B2C-5D6F8BCDE66D}"/>
              </a:ext>
            </a:extLst>
          </p:cNvPr>
          <p:cNvSpPr/>
          <p:nvPr/>
        </p:nvSpPr>
        <p:spPr>
          <a:xfrm>
            <a:off x="7958185" y="474522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E58F7583-23AA-FA0B-E228-B6DD04A9C09F}"/>
              </a:ext>
            </a:extLst>
          </p:cNvPr>
          <p:cNvSpPr/>
          <p:nvPr/>
        </p:nvSpPr>
        <p:spPr>
          <a:xfrm>
            <a:off x="7958185" y="5087627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80A547FC-C1F7-FB23-8EF5-F772BA63220D}"/>
              </a:ext>
            </a:extLst>
          </p:cNvPr>
          <p:cNvCxnSpPr>
            <a:stCxn id="5" idx="0"/>
            <a:endCxn id="18" idx="2"/>
          </p:cNvCxnSpPr>
          <p:nvPr/>
        </p:nvCxnSpPr>
        <p:spPr>
          <a:xfrm flipV="1">
            <a:off x="2610987" y="4093213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9E95250F-7FBE-2D04-8C8D-6B8A5C3BA21C}"/>
              </a:ext>
            </a:extLst>
          </p:cNvPr>
          <p:cNvCxnSpPr/>
          <p:nvPr/>
        </p:nvCxnSpPr>
        <p:spPr>
          <a:xfrm>
            <a:off x="6481289" y="3634886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42433B64-5C16-52CE-D3F9-F3EBB19069F0}"/>
              </a:ext>
            </a:extLst>
          </p:cNvPr>
          <p:cNvSpPr txBox="1"/>
          <p:nvPr/>
        </p:nvSpPr>
        <p:spPr>
          <a:xfrm>
            <a:off x="6638934" y="3243590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9E82526E-A84B-2716-5A10-B0D5C0B08812}"/>
              </a:ext>
            </a:extLst>
          </p:cNvPr>
          <p:cNvSpPr txBox="1"/>
          <p:nvPr/>
        </p:nvSpPr>
        <p:spPr>
          <a:xfrm>
            <a:off x="3077655" y="6310070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2AF33996-A7EE-3658-BB63-5FD81CE9E1AF}"/>
              </a:ext>
            </a:extLst>
          </p:cNvPr>
          <p:cNvSpPr txBox="1"/>
          <p:nvPr/>
        </p:nvSpPr>
        <p:spPr>
          <a:xfrm>
            <a:off x="7569405" y="6002293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id="{6B335881-E400-0D21-F0E1-19D75587EFBD}"/>
              </a:ext>
            </a:extLst>
          </p:cNvPr>
          <p:cNvSpPr/>
          <p:nvPr/>
        </p:nvSpPr>
        <p:spPr>
          <a:xfrm>
            <a:off x="7958185" y="564376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CA68DAE9-874C-9D55-4889-CB5E3CCA5342}"/>
              </a:ext>
            </a:extLst>
          </p:cNvPr>
          <p:cNvSpPr txBox="1"/>
          <p:nvPr/>
        </p:nvSpPr>
        <p:spPr>
          <a:xfrm>
            <a:off x="8293375" y="5305212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8" name="직사각형 15">
            <a:extLst>
              <a:ext uri="{FF2B5EF4-FFF2-40B4-BE49-F238E27FC236}">
                <a16:creationId xmlns:a16="http://schemas.microsoft.com/office/drawing/2014/main" id="{771B0075-437D-4486-AE32-AE024482CE61}"/>
              </a:ext>
            </a:extLst>
          </p:cNvPr>
          <p:cNvSpPr/>
          <p:nvPr/>
        </p:nvSpPr>
        <p:spPr>
          <a:xfrm>
            <a:off x="1998919" y="3223908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81DD2695-43F4-1972-0A49-A86C630770B4}"/>
              </a:ext>
            </a:extLst>
          </p:cNvPr>
          <p:cNvSpPr txBox="1"/>
          <p:nvPr/>
        </p:nvSpPr>
        <p:spPr>
          <a:xfrm>
            <a:off x="2144319" y="3366173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37A05EA0-979E-0C0F-E318-906818AC3148}"/>
              </a:ext>
            </a:extLst>
          </p:cNvPr>
          <p:cNvCxnSpPr>
            <a:stCxn id="18" idx="3"/>
          </p:cNvCxnSpPr>
          <p:nvPr/>
        </p:nvCxnSpPr>
        <p:spPr>
          <a:xfrm flipV="1">
            <a:off x="3223055" y="3658559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0">
            <a:extLst>
              <a:ext uri="{FF2B5EF4-FFF2-40B4-BE49-F238E27FC236}">
                <a16:creationId xmlns:a16="http://schemas.microsoft.com/office/drawing/2014/main" id="{96C71ABF-5489-4306-3E3B-AFC06CEEE829}"/>
              </a:ext>
            </a:extLst>
          </p:cNvPr>
          <p:cNvSpPr txBox="1"/>
          <p:nvPr/>
        </p:nvSpPr>
        <p:spPr>
          <a:xfrm>
            <a:off x="3345311" y="3081928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504AB813-0D60-0423-5C95-72B809849AE3}"/>
              </a:ext>
            </a:extLst>
          </p:cNvPr>
          <p:cNvSpPr/>
          <p:nvPr/>
        </p:nvSpPr>
        <p:spPr>
          <a:xfrm>
            <a:off x="4521974" y="5611189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23" name="Straight Arrow Connector 20">
            <a:extLst>
              <a:ext uri="{FF2B5EF4-FFF2-40B4-BE49-F238E27FC236}">
                <a16:creationId xmlns:a16="http://schemas.microsoft.com/office/drawing/2014/main" id="{A5B4581D-0F0A-B51A-9FCD-3BA61E1EE289}"/>
              </a:ext>
            </a:extLst>
          </p:cNvPr>
          <p:cNvCxnSpPr>
            <a:endCxn id="22" idx="0"/>
          </p:cNvCxnSpPr>
          <p:nvPr/>
        </p:nvCxnSpPr>
        <p:spPr>
          <a:xfrm>
            <a:off x="5530086" y="5319051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EAFBBD3E-B156-7E77-24E3-C3E9D913E5D9}"/>
              </a:ext>
            </a:extLst>
          </p:cNvPr>
          <p:cNvSpPr txBox="1"/>
          <p:nvPr/>
        </p:nvSpPr>
        <p:spPr>
          <a:xfrm>
            <a:off x="3961944" y="5257732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</a:p>
        </p:txBody>
      </p:sp>
      <p:sp>
        <p:nvSpPr>
          <p:cNvPr id="25" name="직사각형 40">
            <a:extLst>
              <a:ext uri="{FF2B5EF4-FFF2-40B4-BE49-F238E27FC236}">
                <a16:creationId xmlns:a16="http://schemas.microsoft.com/office/drawing/2014/main" id="{F975349A-A86C-149C-2E0E-97051CB47BA8}"/>
              </a:ext>
            </a:extLst>
          </p:cNvPr>
          <p:cNvSpPr/>
          <p:nvPr/>
        </p:nvSpPr>
        <p:spPr>
          <a:xfrm>
            <a:off x="7827544" y="3200233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640ED734-B43C-AF28-CDBD-6E39EA346F9A}"/>
              </a:ext>
            </a:extLst>
          </p:cNvPr>
          <p:cNvSpPr txBox="1"/>
          <p:nvPr/>
        </p:nvSpPr>
        <p:spPr>
          <a:xfrm>
            <a:off x="7994112" y="3342497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>
            <a:extLst>
              <a:ext uri="{FF2B5EF4-FFF2-40B4-BE49-F238E27FC236}">
                <a16:creationId xmlns:a16="http://schemas.microsoft.com/office/drawing/2014/main" id="{BDF7849D-CBB0-93B6-D6A4-3A17BDC0DC47}"/>
              </a:ext>
            </a:extLst>
          </p:cNvPr>
          <p:cNvCxnSpPr>
            <a:endCxn id="6" idx="0"/>
          </p:cNvCxnSpPr>
          <p:nvPr/>
        </p:nvCxnSpPr>
        <p:spPr>
          <a:xfrm flipH="1">
            <a:off x="8452054" y="4062941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0">
            <a:extLst>
              <a:ext uri="{FF2B5EF4-FFF2-40B4-BE49-F238E27FC236}">
                <a16:creationId xmlns:a16="http://schemas.microsoft.com/office/drawing/2014/main" id="{09AFE9E9-9FDB-4696-1B37-E6C0BD901B76}"/>
              </a:ext>
            </a:extLst>
          </p:cNvPr>
          <p:cNvCxnSpPr>
            <a:cxnSpLocks/>
          </p:cNvCxnSpPr>
          <p:nvPr/>
        </p:nvCxnSpPr>
        <p:spPr>
          <a:xfrm>
            <a:off x="5814566" y="5272396"/>
            <a:ext cx="0" cy="37137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94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u="sng" dirty="0"/>
              <a:t>furthest in the future</a:t>
            </a:r>
          </a:p>
          <a:p>
            <a:pPr lvl="1"/>
            <a:r>
              <a:rPr lang="en-US" altLang="ko-KR" dirty="0"/>
              <a:t>Resulting in the </a:t>
            </a:r>
            <a:r>
              <a:rPr lang="en-US" altLang="ko-KR" dirty="0">
                <a:solidFill>
                  <a:schemeClr val="accent6"/>
                </a:solidFill>
              </a:rPr>
              <a:t>fewest-possible</a:t>
            </a:r>
            <a:r>
              <a:rPr lang="en-US" altLang="ko-KR" dirty="0"/>
              <a:t> cache misses</a:t>
            </a:r>
          </a:p>
          <a:p>
            <a:r>
              <a:rPr lang="tr-TR" altLang="ko-KR" dirty="0" err="1"/>
              <a:t>Could</a:t>
            </a:r>
            <a:r>
              <a:rPr lang="tr-TR" altLang="ko-KR" dirty="0"/>
              <a:t> </a:t>
            </a:r>
            <a:r>
              <a:rPr lang="tr-TR" altLang="ko-KR" dirty="0" err="1"/>
              <a:t>we</a:t>
            </a:r>
            <a:r>
              <a:rPr lang="tr-TR" altLang="ko-KR" dirty="0"/>
              <a:t> realize the Optimal </a:t>
            </a:r>
            <a:r>
              <a:rPr lang="tr-TR" altLang="ko-KR" dirty="0" err="1"/>
              <a:t>Replacement</a:t>
            </a:r>
            <a:r>
              <a:rPr lang="tr-TR" altLang="ko-KR" dirty="0"/>
              <a:t> </a:t>
            </a:r>
            <a:r>
              <a:rPr lang="tr-TR" altLang="ko-KR" dirty="0" err="1"/>
              <a:t>Policy</a:t>
            </a:r>
            <a:r>
              <a:rPr lang="tr-TR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0321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u="sng" dirty="0"/>
              <a:t>furthest in the future</a:t>
            </a:r>
          </a:p>
          <a:p>
            <a:pPr lvl="1"/>
            <a:r>
              <a:rPr lang="en-US" altLang="ko-KR" dirty="0"/>
              <a:t>Resulting in the </a:t>
            </a:r>
            <a:r>
              <a:rPr lang="en-US" altLang="ko-KR" dirty="0">
                <a:solidFill>
                  <a:schemeClr val="accent6"/>
                </a:solidFill>
              </a:rPr>
              <a:t>fewest-possible</a:t>
            </a:r>
            <a:r>
              <a:rPr lang="en-US" altLang="ko-KR" dirty="0"/>
              <a:t> cache misses</a:t>
            </a:r>
          </a:p>
          <a:p>
            <a:r>
              <a:rPr lang="tr-TR" altLang="ko-KR" dirty="0" err="1"/>
              <a:t>Could</a:t>
            </a:r>
            <a:r>
              <a:rPr lang="tr-TR" altLang="ko-KR" dirty="0"/>
              <a:t> </a:t>
            </a:r>
            <a:r>
              <a:rPr lang="tr-TR" altLang="ko-KR" dirty="0" err="1"/>
              <a:t>we</a:t>
            </a:r>
            <a:r>
              <a:rPr lang="tr-TR" altLang="ko-KR" dirty="0"/>
              <a:t> realize the Optimal </a:t>
            </a:r>
            <a:r>
              <a:rPr lang="tr-TR" altLang="ko-KR" dirty="0" err="1"/>
              <a:t>Replacement</a:t>
            </a:r>
            <a:r>
              <a:rPr lang="tr-TR" altLang="ko-KR" dirty="0"/>
              <a:t> </a:t>
            </a:r>
            <a:r>
              <a:rPr lang="tr-TR" altLang="ko-KR" dirty="0" err="1"/>
              <a:t>Policy</a:t>
            </a:r>
            <a:r>
              <a:rPr lang="tr-TR" altLang="ko-KR" dirty="0"/>
              <a:t>?</a:t>
            </a:r>
          </a:p>
          <a:p>
            <a:pPr lvl="1"/>
            <a:r>
              <a:rPr lang="tr-TR" altLang="ko-KR" dirty="0">
                <a:solidFill>
                  <a:srgbClr val="FF0000"/>
                </a:solidFill>
              </a:rPr>
              <a:t>No, s</a:t>
            </a:r>
            <a:r>
              <a:rPr lang="en-US" altLang="ko-KR" dirty="0" err="1">
                <a:solidFill>
                  <a:srgbClr val="FF0000"/>
                </a:solidFill>
              </a:rPr>
              <a:t>erve</a:t>
            </a:r>
            <a:r>
              <a:rPr lang="tr-TR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>
                <a:solidFill>
                  <a:srgbClr val="FF0000"/>
                </a:solidFill>
              </a:rPr>
              <a:t> only as a comparison point</a:t>
            </a:r>
            <a:r>
              <a:rPr lang="tr-TR" altLang="ko-KR" dirty="0">
                <a:solidFill>
                  <a:srgbClr val="FF0000"/>
                </a:solidFill>
              </a:rPr>
              <a:t> (</a:t>
            </a:r>
            <a:r>
              <a:rPr lang="tr-TR" altLang="ko-KR" dirty="0" err="1">
                <a:solidFill>
                  <a:srgbClr val="FF0000"/>
                </a:solidFill>
              </a:rPr>
              <a:t>benchmark</a:t>
            </a:r>
            <a:r>
              <a:rPr lang="tr-TR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, to know how close we are to perfect</a:t>
            </a:r>
            <a:r>
              <a:rPr lang="tr-TR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01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477" y="109929"/>
            <a:ext cx="10515600" cy="1325563"/>
          </a:xfrm>
        </p:spPr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29067" y="1337465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9118"/>
              </p:ext>
            </p:extLst>
          </p:nvPr>
        </p:nvGraphicFramePr>
        <p:xfrm>
          <a:off x="3500042" y="2494652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6580873" y="6281127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not known.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2565019" y="6281127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19" y="6281127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89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tail of the queue</a:t>
            </a:r>
            <a:r>
              <a:rPr lang="tr-TR" altLang="ko-KR" dirty="0"/>
              <a:t> </a:t>
            </a:r>
            <a:r>
              <a:rPr lang="en-US" altLang="ko-KR" dirty="0"/>
              <a:t>(the “</a:t>
            </a:r>
            <a:r>
              <a:rPr lang="en-US" altLang="ko-KR" b="1" u="sng" dirty="0"/>
              <a:t>First-in</a:t>
            </a:r>
            <a:r>
              <a:rPr lang="en-US" altLang="ko-KR" dirty="0"/>
              <a:t>” pages) is evicted.</a:t>
            </a:r>
          </a:p>
          <a:p>
            <a:pPr lvl="1"/>
            <a:r>
              <a:rPr lang="en-US" altLang="ko-KR" dirty="0"/>
              <a:t>It is simple to implement, but can’t determine the importance.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8968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084" y="89621"/>
            <a:ext cx="10515600" cy="1325563"/>
          </a:xfrm>
        </p:spPr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1290810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68033"/>
              </p:ext>
            </p:extLst>
          </p:nvPr>
        </p:nvGraphicFramePr>
        <p:xfrm>
          <a:off x="3490711" y="2447997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610884" y="6234472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835608" y="6234472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sz="16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08" y="6234472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52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BELADY’S</a:t>
            </a:r>
            <a:r>
              <a:rPr lang="en-US" altLang="ko-KR" dirty="0"/>
              <a:t> 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70838"/>
              </p:ext>
            </p:extLst>
          </p:nvPr>
        </p:nvGraphicFramePr>
        <p:xfrm>
          <a:off x="3909942" y="39314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827955" y="2779311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165072" y="3192586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80F971-C44C-8573-02DA-8018501C962F}"/>
              </a:ext>
            </a:extLst>
          </p:cNvPr>
          <p:cNvSpPr/>
          <p:nvPr/>
        </p:nvSpPr>
        <p:spPr>
          <a:xfrm>
            <a:off x="5756988" y="4394718"/>
            <a:ext cx="964786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1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603" y="1471062"/>
            <a:ext cx="10515600" cy="4351338"/>
          </a:xfrm>
        </p:spPr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blocks to evict.</a:t>
            </a:r>
          </a:p>
          <a:p>
            <a:pPr lvl="1"/>
            <a:r>
              <a:rPr lang="tr-TR" altLang="ko-KR" dirty="0" err="1"/>
              <a:t>Performance</a:t>
            </a:r>
            <a:r>
              <a:rPr lang="en-US" altLang="ko-KR" dirty="0"/>
              <a:t>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5757"/>
              </p:ext>
            </p:extLst>
          </p:nvPr>
        </p:nvGraphicFramePr>
        <p:xfrm>
          <a:off x="3431704" y="309005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8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Sometimes, </a:t>
            </a:r>
            <a:r>
              <a:rPr lang="en-US" altLang="ko-KR" dirty="0">
                <a:solidFill>
                  <a:schemeClr val="accent6"/>
                </a:solidFill>
              </a:rPr>
              <a:t>Random is as good as optimal</a:t>
            </a:r>
            <a:r>
              <a:rPr lang="en-US" altLang="ko-KR" dirty="0"/>
              <a:t>, achieving 6 hits on the example trace.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660434"/>
              </p:ext>
            </p:extLst>
          </p:nvPr>
        </p:nvGraphicFramePr>
        <p:xfrm>
          <a:off x="3719736" y="28703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7808" y="5459627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Performance over 10,000 Trials</a:t>
            </a:r>
          </a:p>
        </p:txBody>
      </p:sp>
    </p:spTree>
    <p:extLst>
      <p:ext uri="{BB962C8B-B14F-4D97-AF65-F5344CB8AC3E}">
        <p14:creationId xmlns:p14="http://schemas.microsoft.com/office/powerpoint/2010/main" val="147152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91138"/>
              </p:ext>
            </p:extLst>
          </p:nvPr>
        </p:nvGraphicFramePr>
        <p:xfrm>
          <a:off x="2063552" y="3233869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repl</a:t>
                      </a:r>
                      <a:r>
                        <a:rPr lang="tr-TR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31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History: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Replaces the least-recently-used page.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076859" y="1681258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13833"/>
              </p:ext>
            </p:extLst>
          </p:nvPr>
        </p:nvGraphicFramePr>
        <p:xfrm>
          <a:off x="6847834" y="2838445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4746" y="214184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TLB Basic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3789040"/>
            <a:ext cx="8786812" cy="1944216"/>
          </a:xfrm>
        </p:spPr>
        <p:txBody>
          <a:bodyPr/>
          <a:lstStyle/>
          <a:p>
            <a:pPr lvl="1"/>
            <a:r>
              <a:rPr lang="en-US" altLang="ko-KR" dirty="0"/>
              <a:t>(1 lines) extract the virtual page number</a:t>
            </a:r>
            <a:r>
              <a:rPr lang="tr-TR" altLang="ko-KR" dirty="0"/>
              <a:t> </a:t>
            </a:r>
            <a:r>
              <a:rPr lang="en-US" altLang="ko-KR" dirty="0"/>
              <a:t>(VPN).</a:t>
            </a:r>
          </a:p>
          <a:p>
            <a:pPr lvl="1"/>
            <a:r>
              <a:rPr lang="en-US" altLang="ko-KR" dirty="0"/>
              <a:t>(2 lines) check if the TLB holds the translation for this VPN.</a:t>
            </a:r>
          </a:p>
          <a:p>
            <a:pPr lvl="1"/>
            <a:r>
              <a:rPr lang="en-US" altLang="ko-KR" dirty="0"/>
              <a:t>(5-8 lines) extract the page frame number from the relevant TLB entry, and form the desired physical address and access memory.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052736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</a:t>
            </a:r>
            <a:r>
              <a:rPr lang="tr-TR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tr-TR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</a:t>
            </a:r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</p:spTree>
    <p:extLst>
      <p:ext uri="{BB962C8B-B14F-4D97-AF65-F5344CB8AC3E}">
        <p14:creationId xmlns:p14="http://schemas.microsoft.com/office/powerpoint/2010/main" val="654672006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</a:t>
            </a:r>
            <a:br>
              <a:rPr lang="tr-TR" altLang="ko-KR" dirty="0"/>
            </a:br>
            <a:r>
              <a:rPr lang="en-US" altLang="ko-KR" dirty="0"/>
              <a:t>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reference is to a random  page within the set of accessed pages.</a:t>
            </a:r>
          </a:p>
          <a:p>
            <a:pPr lvl="1"/>
            <a:r>
              <a:rPr lang="en-US" altLang="ko-KR" dirty="0"/>
              <a:t>Workload accesses 100 unique pages over time.</a:t>
            </a:r>
          </a:p>
          <a:p>
            <a:pPr lvl="1"/>
            <a:r>
              <a:rPr lang="en-US" altLang="ko-KR" dirty="0"/>
              <a:t>Choosing the next page to refer to at random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52278" y="3346570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52278" y="6231555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119966" y="461265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9356" y="654833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153767" y="3365606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213051" y="4785097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9074" y="463997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213051" y="4972835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9074" y="482771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13503" y="5165854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9527" y="50207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218802" y="5361630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4826" y="521650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53563" y="6221861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24559" y="6237505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56569" y="622595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019581" y="5835821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19581" y="5277759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019581" y="4719697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019581" y="4161635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19581" y="3603573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1994" y="3457224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760" y="402454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4298" y="458335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42174" y="514449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7925" y="570031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83204" y="6234232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409839" y="6234232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036474" y="6234232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63109" y="6234232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89745" y="6234232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10764" y="630773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44338" y="630198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0263" y="630237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0225" y="629441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310" y="6301985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6876" y="3062501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No-Locality Workload 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3165708" y="3343693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150812" y="3377764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199816" y="3346916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22578" y="4183671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9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Example: </a:t>
            </a:r>
            <a:br>
              <a:rPr lang="tr-TR" altLang="ko-KR" dirty="0"/>
            </a:br>
            <a:r>
              <a:rPr lang="en-US" altLang="ko-KR" dirty="0"/>
              <a:t>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Exhibits locality: 80%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20% of the page</a:t>
            </a:r>
          </a:p>
          <a:p>
            <a:r>
              <a:rPr lang="en-US" altLang="ko-KR" dirty="0"/>
              <a:t>The remaining 20%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the remaining 80% of the pages.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600146" y="314129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00146" y="602628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567834" y="4407380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7224" y="634306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660919" y="457982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6942" y="443469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660919" y="4767562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76942" y="462243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661371" y="496058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7395" y="48154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666670" y="515635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2694" y="501123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201431" y="601658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72427" y="603223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04437" y="602068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467449" y="563054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467449" y="507248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67449" y="451442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467449" y="395636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67449" y="339830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9862" y="325195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91628" y="381926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2166" y="437807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0042" y="493922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5793" y="549503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231072" y="602895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857707" y="602895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84342" y="602895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10977" y="602895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737613" y="602895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58632" y="610246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2206" y="609671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8131" y="609710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8093" y="608914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28178" y="609671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4745" y="2857228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66553" y="3767522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602204" y="3291887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590701" y="3291887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579200" y="3286136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602446" y="3283850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75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Example: </a:t>
            </a:r>
            <a:br>
              <a:rPr lang="tr-TR" altLang="ko-KR" dirty="0"/>
            </a:br>
            <a:r>
              <a:rPr lang="en-US" altLang="ko-KR" dirty="0"/>
              <a:t>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 to 50 pages in sequence.</a:t>
            </a:r>
          </a:p>
          <a:p>
            <a:pPr lvl="1"/>
            <a:r>
              <a:rPr lang="en-US" altLang="ko-KR" dirty="0"/>
              <a:t>Starting at 0, then 1, … up to page 49, and then we Loop, repeating those accesses, for total of 10,000 accesses to 50 unique pages.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192031" y="33182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2031" y="62032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59719" y="4584300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109" y="651998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252804" y="47567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8827" y="461161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252804" y="4944482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8827" y="47993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53256" y="51375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9280" y="4992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258555" y="53332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579" y="518815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93316" y="61935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64312" y="62091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196322" y="61976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9334" y="58074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9334" y="52494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9334" y="46913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59334" y="41332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59334" y="35752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1747" y="34288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3513" y="39961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4051" y="45549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1927" y="51161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7678" y="56719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822957" y="62058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449592" y="62058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76227" y="62058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02862" y="62058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29498" y="62058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50517" y="62793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4091" y="62736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10016" y="62740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9978" y="62660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0063" y="62736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80790" y="3034148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Looping-Sequential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99839" y="3503313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4205591" y="3491812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4205591" y="6193508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14571" y="3508994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20322" y="3515526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177497" y="620457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664745" y="3517501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99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Historical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keep track of which pages have been least-and-recently used, the system has to do some accounting work on </a:t>
            </a:r>
            <a:r>
              <a:rPr lang="en-US" altLang="ko-KR" b="1" u="sng" dirty="0"/>
              <a:t>every memory reference.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Add a little bit </a:t>
            </a:r>
            <a:r>
              <a:rPr lang="en-US" altLang="ko-KR" dirty="0"/>
              <a:t>of hardware support.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6169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some hardware support, in the form of a </a:t>
            </a:r>
            <a:r>
              <a:rPr lang="en-US" altLang="ko-KR" b="1" u="sng" dirty="0"/>
              <a:t>use bit</a:t>
            </a:r>
          </a:p>
          <a:p>
            <a:pPr lvl="1"/>
            <a:r>
              <a:rPr lang="en-US" altLang="ko-KR" dirty="0"/>
              <a:t>Whenever a </a:t>
            </a:r>
            <a:r>
              <a:rPr lang="en-US" altLang="ko-KR" dirty="0">
                <a:solidFill>
                  <a:schemeClr val="accent6"/>
                </a:solidFill>
              </a:rPr>
              <a:t>page is referenced</a:t>
            </a:r>
            <a:r>
              <a:rPr lang="en-US" altLang="ko-KR" dirty="0"/>
              <a:t>, the use bit is set by hardware to 1.</a:t>
            </a:r>
          </a:p>
          <a:p>
            <a:pPr lvl="1"/>
            <a:r>
              <a:rPr lang="en-US" altLang="ko-KR" dirty="0"/>
              <a:t>Hardware </a:t>
            </a:r>
            <a:r>
              <a:rPr lang="en-US" altLang="ko-KR" dirty="0">
                <a:solidFill>
                  <a:schemeClr val="accent6"/>
                </a:solidFill>
              </a:rPr>
              <a:t>never</a:t>
            </a:r>
            <a:r>
              <a:rPr lang="en-US" altLang="ko-KR" dirty="0"/>
              <a:t> clears the bit, though; that is the responsibility of the OS</a:t>
            </a:r>
          </a:p>
          <a:p>
            <a:endParaRPr lang="en-US" altLang="ko-KR" dirty="0"/>
          </a:p>
          <a:p>
            <a:r>
              <a:rPr lang="en-US" altLang="ko-KR" dirty="0"/>
              <a:t>Clock Algorithm</a:t>
            </a:r>
          </a:p>
          <a:p>
            <a:pPr lvl="1"/>
            <a:r>
              <a:rPr lang="en-US" altLang="ko-KR" dirty="0"/>
              <a:t>All pages of the system arranges in a circular list.</a:t>
            </a:r>
          </a:p>
          <a:p>
            <a:pPr lvl="1"/>
            <a:r>
              <a:rPr lang="en-US" altLang="ko-KR" dirty="0"/>
              <a:t>A clock hand points to some particular page to begin with.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700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algorithm continues until it finds a use bit that is set to 0.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548944" y="2458628"/>
            <a:ext cx="2376264" cy="2236516"/>
            <a:chOff x="2339752" y="1301229"/>
            <a:chExt cx="3528392" cy="3587428"/>
          </a:xfrm>
        </p:grpSpPr>
        <p:sp>
          <p:nvSpPr>
            <p:cNvPr id="6" name="직사각형 5"/>
            <p:cNvSpPr/>
            <p:nvPr/>
          </p:nvSpPr>
          <p:spPr>
            <a:xfrm>
              <a:off x="3851920" y="1301229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1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1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1920" y="4345608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5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39752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5815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3770860" y="3076858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888410" y="5370376"/>
            <a:ext cx="6519958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a page fault occurs, the page the hand is pointing to is inspected.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action taken depends on the Use bit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80513"/>
              </p:ext>
            </p:extLst>
          </p:nvPr>
        </p:nvGraphicFramePr>
        <p:xfrm>
          <a:off x="5209456" y="3113881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88180" y="4576373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Clock page replacement algorithm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7343" y="24432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2724" y="2757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8602" y="33535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0516" y="39820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3693" y="433234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9765" y="39761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254" y="33468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2625" y="276084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5054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then approach that don’t consider history at all.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429464" y="317970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9464" y="606469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397152" y="444578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6542" y="638146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439425" y="3174053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430953" y="3174054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430953" y="3198741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430953" y="3198740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402005" y="3174868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490237" y="461823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6260" y="447310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90237" y="4805970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6260" y="466084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490689" y="499898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6712" y="4853864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Clock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495988" y="519476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2012" y="504964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495988" y="5383994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2012" y="523886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030749" y="605499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01745" y="607064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433755" y="605908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296767" y="566895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96767" y="511089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6767" y="455283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96767" y="399477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96767" y="343670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9180" y="329035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0946" y="385767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1484" y="441648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19360" y="497763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5111" y="553344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060390" y="606736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87025" y="606736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313660" y="606736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940295" y="606736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66931" y="606736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87950" y="614087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1524" y="613512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47449" y="61355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77411" y="612755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7496" y="613512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2542" y="2895636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5478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modified,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71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Selection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to decide when to bring a page into memory.</a:t>
            </a:r>
          </a:p>
          <a:p>
            <a:r>
              <a:rPr lang="en-US" altLang="ko-KR" dirty="0"/>
              <a:t>Presents the OS with some </a:t>
            </a:r>
            <a:r>
              <a:rPr lang="en-US" altLang="ko-KR" dirty="0">
                <a:solidFill>
                  <a:schemeClr val="accent6"/>
                </a:solidFill>
              </a:rPr>
              <a:t>different options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195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 that a page is about to be used, and thus bring it in ahead of time.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299883" y="2454926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776118" y="4586680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7084" y="5499006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918549" y="4973665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5182339" y="4973664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5446128" y="4973665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5709917" y="4973665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303" y="4850935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5154152" y="4475039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411544" y="4475039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52479" y="6069160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340548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04036" y="194941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TLB Basic Algorithm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4149080"/>
            <a:ext cx="8786812" cy="1872208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63552" y="1052737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(…)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(VPN, PTE.PFN,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19:}</a:t>
            </a:r>
          </a:p>
        </p:txBody>
      </p:sp>
    </p:spTree>
    <p:extLst>
      <p:ext uri="{BB962C8B-B14F-4D97-AF65-F5344CB8AC3E}">
        <p14:creationId xmlns:p14="http://schemas.microsoft.com/office/powerpoint/2010/main" val="2612071058"/>
      </p:ext>
    </p:extLst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326149" y="324039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831329" y="5174663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2295" y="608698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4973760" y="556164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5237550" y="556164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5501339" y="556164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5765128" y="556164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9514" y="5438918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884197" y="4543842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7851" y="4701001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lang="en-US" altLang="ko-KR" sz="1200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lang="ko-KR" altLang="en-US" sz="1200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99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is </a:t>
            </a:r>
            <a:r>
              <a:rPr lang="en-US" altLang="ko-KR" dirty="0">
                <a:solidFill>
                  <a:schemeClr val="accent6"/>
                </a:solidFill>
              </a:rPr>
              <a:t>oversubscribed</a:t>
            </a:r>
            <a:r>
              <a:rPr lang="en-US" altLang="ko-KR" dirty="0"/>
              <a:t> and the memory demands of the set of running processes </a:t>
            </a:r>
            <a:r>
              <a:rPr lang="en-US" altLang="ko-KR" dirty="0">
                <a:solidFill>
                  <a:schemeClr val="accent6"/>
                </a:solidFill>
              </a:rPr>
              <a:t>exceeds</a:t>
            </a:r>
            <a:r>
              <a:rPr lang="en-US" altLang="ko-KR" dirty="0"/>
              <a:t> the available physical memory.</a:t>
            </a:r>
          </a:p>
          <a:p>
            <a:pPr lvl="1"/>
            <a:r>
              <a:rPr lang="en-US" altLang="ko-KR" dirty="0"/>
              <a:t>Decide not to run a subset of processes.</a:t>
            </a:r>
          </a:p>
          <a:p>
            <a:pPr lvl="1"/>
            <a:r>
              <a:rPr lang="en-US" altLang="ko-KR" dirty="0"/>
              <a:t>Reduced set of processes working sets fit in memory.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691760" y="4006078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91760" y="6022302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4979793" y="5065882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563968" y="4798166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40032" y="4798166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63968" y="4942182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2957" y="45701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Trashing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7665" y="393407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Utilization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676" y="6022303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Degree of multiprogramming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5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r>
              <a:rPr lang="tr-TR" altLang="ko-KR" dirty="0">
                <a:solidFill>
                  <a:prstClr val="black"/>
                </a:solidFill>
              </a:rPr>
              <a:t>: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0060" y="176550"/>
            <a:ext cx="8786812" cy="585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639617" y="1620320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7928" y="2010250"/>
            <a:ext cx="4176464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sum+=a[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8028" y="4210348"/>
            <a:ext cx="2664296" cy="621678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9976" y="3562276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03659793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7194</TotalTime>
  <Words>5934</Words>
  <Application>Microsoft Office PowerPoint</Application>
  <PresentationFormat>Geniş ekran</PresentationFormat>
  <Paragraphs>1518</Paragraphs>
  <Slides>81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81</vt:i4>
      </vt:variant>
    </vt:vector>
  </HeadingPairs>
  <TitlesOfParts>
    <vt:vector size="91" baseType="lpstr">
      <vt:lpstr>맑은 고딕</vt:lpstr>
      <vt:lpstr>Arial</vt:lpstr>
      <vt:lpstr>Calibri</vt:lpstr>
      <vt:lpstr>Calibri Light</vt:lpstr>
      <vt:lpstr>Cambria Math</vt:lpstr>
      <vt:lpstr>Courier</vt:lpstr>
      <vt:lpstr>Courier New</vt:lpstr>
      <vt:lpstr>Söhne</vt:lpstr>
      <vt:lpstr>Wingdings</vt:lpstr>
      <vt:lpstr>Office Teması</vt:lpstr>
      <vt:lpstr>Computer Operating Systems BLG 312E  Week-6 </vt:lpstr>
      <vt:lpstr>Review of Last Week</vt:lpstr>
      <vt:lpstr>Review Question</vt:lpstr>
      <vt:lpstr>PowerPoint Sunusu</vt:lpstr>
      <vt:lpstr>PowerPoint Sunusu</vt:lpstr>
      <vt:lpstr>TLB (Translation Lookaside Buffer)</vt:lpstr>
      <vt:lpstr>TLB Basic Algorithm</vt:lpstr>
      <vt:lpstr>TLB Basic Algorithm (Cont.)</vt:lpstr>
      <vt:lpstr>Example: Accessing An Array</vt:lpstr>
      <vt:lpstr>Locality</vt:lpstr>
      <vt:lpstr>Who Handles The TLB Miss?</vt:lpstr>
      <vt:lpstr>Who Handles The TLB Miss? (Cont.)</vt:lpstr>
      <vt:lpstr>TLB Control Flow algorithm  (OS Handled)</vt:lpstr>
      <vt:lpstr>TLB entry</vt:lpstr>
      <vt:lpstr>TLB Issue: Context Switching</vt:lpstr>
      <vt:lpstr>TLB Issue: Context Switching</vt:lpstr>
      <vt:lpstr>TLB Issue: Context Switching</vt:lpstr>
      <vt:lpstr>To Solve the Problem</vt:lpstr>
      <vt:lpstr>Another Case: Sharing</vt:lpstr>
      <vt:lpstr>A Real TLB Entry</vt:lpstr>
      <vt:lpstr>PowerPoint Sunusu</vt:lpstr>
      <vt:lpstr>Paging: Linear Tables</vt:lpstr>
      <vt:lpstr>Paging: Smaller Tables</vt:lpstr>
      <vt:lpstr>Problem</vt:lpstr>
      <vt:lpstr>Problem</vt:lpstr>
      <vt:lpstr>Hybrid Approach: Paging and Segments </vt:lpstr>
      <vt:lpstr>Simple Example of Hybrid Approach</vt:lpstr>
      <vt:lpstr>TLB miss on Hybrid Approach</vt:lpstr>
      <vt:lpstr>Problem of Hybrid Approach</vt:lpstr>
      <vt:lpstr>Multi-level Page Tables</vt:lpstr>
      <vt:lpstr>Multi-level Page Tables: Page Directory</vt:lpstr>
      <vt:lpstr>Multi-level Page Tables: Page directory entries</vt:lpstr>
      <vt:lpstr>Multi-level Page Tables:  Advantage &amp; Disadvantage</vt:lpstr>
      <vt:lpstr>Multi-level Page Table: Level of indirection</vt:lpstr>
      <vt:lpstr>A Detailed Multi-Level Example</vt:lpstr>
      <vt:lpstr>A Detailed Multi-Level Example:  Page Directory Index</vt:lpstr>
      <vt:lpstr>A Detailed Multi-Level Example:  Page Table Index</vt:lpstr>
      <vt:lpstr>More than Two Level</vt:lpstr>
      <vt:lpstr>More than Two Level : Page Table Index</vt:lpstr>
      <vt:lpstr>More than Two Level : Page Directory</vt:lpstr>
      <vt:lpstr>Multi-level Page Table Control Flow</vt:lpstr>
      <vt:lpstr>Multi-level Page Table Control Flow</vt:lpstr>
      <vt:lpstr>The Translation Process: Remember the TLB</vt:lpstr>
      <vt:lpstr>Inverted Page Tables</vt:lpstr>
      <vt:lpstr>PowerPoint Sunusu</vt:lpstr>
      <vt:lpstr>Beyond Physical Memory: Mechanisms</vt:lpstr>
      <vt:lpstr>Single large address space for a process</vt:lpstr>
      <vt:lpstr>Swap Space</vt:lpstr>
      <vt:lpstr>Present Bit</vt:lpstr>
      <vt:lpstr>What If Memory Is Full? </vt:lpstr>
      <vt:lpstr>Page Fault</vt:lpstr>
      <vt:lpstr>Page Fault Control Flow</vt:lpstr>
      <vt:lpstr>Page Fault Control Flow – Hardware</vt:lpstr>
      <vt:lpstr>Page Fault Control Flow – Hardware</vt:lpstr>
      <vt:lpstr>Page Fault Control Flow – Software</vt:lpstr>
      <vt:lpstr>When Replacements Really Occur</vt:lpstr>
      <vt:lpstr>PowerPoint Sunusu</vt:lpstr>
      <vt:lpstr>Beyond Physical Memory: Policies</vt:lpstr>
      <vt:lpstr>Cache Management</vt:lpstr>
      <vt:lpstr>The Optimal Replacement Policy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Random Performance</vt:lpstr>
      <vt:lpstr>Using History</vt:lpstr>
      <vt:lpstr>Using History: LRU</vt:lpstr>
      <vt:lpstr>Workload Example :  The No-Locality Workload</vt:lpstr>
      <vt:lpstr>Workload Example:  The 80-20 Workload</vt:lpstr>
      <vt:lpstr>Workload Example:  The Looping Sequential</vt:lpstr>
      <vt:lpstr>Implementing Historical Algorithms</vt:lpstr>
      <vt:lpstr>Approximating LRU</vt:lpstr>
      <vt:lpstr>Clock Algorithm</vt:lpstr>
      <vt:lpstr>Workload with Clock Algorithm</vt:lpstr>
      <vt:lpstr>Considering Dirty Pages</vt:lpstr>
      <vt:lpstr>Page Selection Policy</vt:lpstr>
      <vt:lpstr>Prefetching</vt:lpstr>
      <vt:lpstr>Clustering, Grouping</vt:lpstr>
      <vt:lpstr>Thrashing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33</cp:revision>
  <dcterms:created xsi:type="dcterms:W3CDTF">2023-01-31T10:17:45Z</dcterms:created>
  <dcterms:modified xsi:type="dcterms:W3CDTF">2023-03-28T07:33:05Z</dcterms:modified>
</cp:coreProperties>
</file>