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70" r:id="rId3"/>
    <p:sldId id="296" r:id="rId4"/>
    <p:sldId id="297" r:id="rId5"/>
    <p:sldId id="257" r:id="rId6"/>
    <p:sldId id="316" r:id="rId7"/>
    <p:sldId id="317" r:id="rId8"/>
    <p:sldId id="318" r:id="rId9"/>
    <p:sldId id="258" r:id="rId10"/>
    <p:sldId id="259" r:id="rId11"/>
    <p:sldId id="260" r:id="rId12"/>
    <p:sldId id="261" r:id="rId13"/>
    <p:sldId id="262" r:id="rId14"/>
    <p:sldId id="313" r:id="rId15"/>
    <p:sldId id="315" r:id="rId16"/>
    <p:sldId id="263" r:id="rId17"/>
    <p:sldId id="312" r:id="rId18"/>
    <p:sldId id="264" r:id="rId19"/>
    <p:sldId id="265" r:id="rId20"/>
    <p:sldId id="266" r:id="rId21"/>
    <p:sldId id="267" r:id="rId22"/>
    <p:sldId id="268" r:id="rId23"/>
    <p:sldId id="269" r:id="rId24"/>
    <p:sldId id="298" r:id="rId25"/>
    <p:sldId id="319" r:id="rId26"/>
    <p:sldId id="271" r:id="rId27"/>
    <p:sldId id="272" r:id="rId28"/>
    <p:sldId id="273" r:id="rId29"/>
    <p:sldId id="274" r:id="rId30"/>
    <p:sldId id="276" r:id="rId31"/>
    <p:sldId id="277" r:id="rId32"/>
    <p:sldId id="278" r:id="rId33"/>
    <p:sldId id="279" r:id="rId34"/>
    <p:sldId id="280" r:id="rId35"/>
    <p:sldId id="314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20" r:id="rId60"/>
    <p:sldId id="308" r:id="rId61"/>
    <p:sldId id="322" r:id="rId62"/>
    <p:sldId id="321" r:id="rId63"/>
    <p:sldId id="30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Bıçakcı" initials="KB" lastIdx="1" clrIdx="0">
    <p:extLst>
      <p:ext uri="{19B8F6BF-5375-455C-9EA6-DF929625EA0E}">
        <p15:presenceInfo xmlns:p15="http://schemas.microsoft.com/office/powerpoint/2012/main" userId="90a857f5f4ff15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84D2-794C-4F4F-A24A-B231A1C51A2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FE2-5CC9-4A20-B8A7-8FEEFDD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CCF23-7B81-4ACD-AAB4-8A73CD1B5721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6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B3651-A848-9355-7950-F8002BD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5FFB31-E2FE-AD0D-90A5-7E6835CD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7A7627-4CDA-4D41-ACD0-797CFCC7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437F-949B-446C-96D6-19A0BD6D3F9A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6CFC61-D32B-6200-821A-7AAD8AE1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6A4CF9-88CC-05EE-42D5-B45B5A0B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C8E2-1A37-C330-09F2-33680FC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F8FE29-0F16-2031-B6A8-BBF8EA3B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2E451-AE29-2F30-7EAB-CEC00FC4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D600-8094-498A-BB6D-0F4734512B1A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052935-743D-3559-05A7-2A81B37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ED3D9-CF77-4356-0A96-ED9A73B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90E1ED-FA83-1009-A5B3-C833A4AB3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E5027-A589-C039-389E-E7ABBD02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49614C-DECF-867C-E9C6-A9238B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2F16-00EF-4063-AE90-229095C82C12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F9DC4B-02B3-F072-7AD4-FA9F1EB5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8ADF3-99F2-2257-B8AE-CCF89C1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1" y="4429125"/>
            <a:ext cx="11715749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17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6D751-CCD1-FF1C-84B6-F43736E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C6AE5-F786-9DA4-9E9F-D3C34AE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DB9DF-9E91-209A-A0E0-D76F372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98D3F6-FE50-04B4-A25C-4E9FA19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7E70A3-7694-866C-3565-7DB82D2F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ED9-60EA-4B95-AA54-D453F60AADF6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6B6FA9-BF92-12CB-384C-E54162E8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9A3DFB-EA18-7CAF-3E6E-C1B05074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E3C9-D821-F6AD-C3FE-D73D3953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8937D-58F9-AA64-29DD-6A7590D1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3F1E6-2346-A7EC-856C-E5C61D2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CBE53A-0151-4989-62D1-DDCF031A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5762-4E9D-44F8-B817-F5369FADBAE0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F11AD5-2D57-13AA-686C-4F422108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C2C528-E1FD-3FF2-D411-5D87B01F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0028B-A650-255A-0154-FE0022D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7FF171-922A-3F28-A0F6-CA5C42C7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0C901-7CB8-46E6-76DE-19C07F55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93321-1F81-CCA8-080B-31EBECD6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406EF4-CC91-21A3-A9E2-F458460A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2F473A3-9AB1-6703-062F-8E54A4B7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75EA-022B-45AF-B06D-B002A80579C5}" type="datetime1">
              <a:rPr lang="en-US" smtClean="0"/>
              <a:t>4/4/2023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5F7F2B8-F417-0B43-FB21-1FE1FA48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DCFF339-789A-CEBA-0CB7-FC8F2E48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DB0C-98D4-0E57-97D4-1272D0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74206A3-33CD-8AC9-A1A3-12435887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E1C4-B3C8-452D-A14A-05CAA33BE384}" type="datetime1">
              <a:rPr lang="en-US" smtClean="0"/>
              <a:t>4/4/2023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24A7514-0801-D752-0359-668240B9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0F5B4DA-FC70-BCE1-8075-4AB25D30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46DEC9-EB21-A9CA-D362-306A5F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117D-23B6-4D66-A665-97DC7305FBF3}" type="datetime1">
              <a:rPr lang="en-US" smtClean="0"/>
              <a:t>4/4/2023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FF7311-A2BC-E80C-A106-AD30F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3903D2-A06D-5459-EF4E-7CAA95A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7FF9E-8039-B9CC-972D-3D89167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192D05-98B5-94F9-AA02-11E5DDCA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DE82-2E8C-6CED-6E4B-6CAC5FBA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1BA5F-97A9-F064-DE5D-29A81238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ECDD-C4DF-4D5D-A87A-8B27DE9D5D39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49EA1F-20B2-F3E4-92E7-8A16302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F06FF-E68B-D7FC-2725-5659BA8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031B7-EB02-FA0D-3F58-0BF49A5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0FBE83-2D31-A623-74B6-28428B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05D0E-E633-A765-F538-7C09C928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C0466-3E95-3CE8-0299-21F2DA9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9513-84E3-43B5-B490-3A6A470BB60B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908438-A403-6069-F448-2B6DF3B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DAC56B-B85C-0309-A2F0-1499F7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68095C-BE85-1884-BF70-6EB930E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AFC42-0AE0-2FC4-1933-58BFCF3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E6DD43-6CF2-303B-1697-C3D991F34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006CE-D027-4A93-8D3C-AE3ECF1EF3CB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976AF5-2E35-DFEB-06A9-12319FC5B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37CA13-3303-CD38-F992-20F9B2F50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6E943-3C27-A2D7-79FF-022BA93F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074" y="20487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Computer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BLG 312E</a:t>
            </a:r>
            <a:br>
              <a:rPr lang="tr-TR" dirty="0"/>
            </a:br>
            <a:br>
              <a:rPr lang="tr-TR" dirty="0"/>
            </a:br>
            <a:r>
              <a:rPr lang="tr-TR" sz="4400" dirty="0">
                <a:solidFill>
                  <a:srgbClr val="FF0000"/>
                </a:solidFill>
              </a:rPr>
              <a:t>Week-7</a:t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8DE69E-254F-D63C-DADE-3991D2C8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074" y="4538708"/>
            <a:ext cx="9144000" cy="1655762"/>
          </a:xfrm>
        </p:spPr>
        <p:txBody>
          <a:bodyPr/>
          <a:lstStyle/>
          <a:p>
            <a:r>
              <a:rPr lang="tr-TR" dirty="0"/>
              <a:t>Prof. Dr. Kemal Bıçakcı</a:t>
            </a:r>
          </a:p>
        </p:txBody>
      </p:sp>
      <p:pic>
        <p:nvPicPr>
          <p:cNvPr id="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BCC48AB5-D1FD-00DC-212A-8081E04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0" y="2488058"/>
            <a:ext cx="2485388" cy="41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886" y="1478027"/>
            <a:ext cx="10515600" cy="4351338"/>
          </a:xfrm>
        </p:spPr>
        <p:txBody>
          <a:bodyPr/>
          <a:lstStyle/>
          <a:p>
            <a:r>
              <a:rPr lang="en-US" altLang="ko-KR" dirty="0"/>
              <a:t>There will be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one stack per thread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stack of the relevant thread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7392344" y="2079308"/>
            <a:ext cx="2448072" cy="3926992"/>
            <a:chOff x="4860032" y="1844824"/>
            <a:chExt cx="2448072" cy="3926992"/>
          </a:xfrm>
        </p:grpSpPr>
        <p:sp>
          <p:nvSpPr>
            <p:cNvPr id="28" name="직사각형 27"/>
            <p:cNvSpPr/>
            <p:nvPr/>
          </p:nvSpPr>
          <p:spPr>
            <a:xfrm>
              <a:off x="5508104" y="5210554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 (1)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67351" y="5433262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387" y="504127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08104" y="4742554"/>
              <a:ext cx="1800000" cy="468000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08104" y="4274554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 (2)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08104" y="2921526"/>
              <a:ext cx="1800000" cy="1353028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08104" y="2453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08104" y="1985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0032" y="1844824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0032" y="2276676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60032" y="2754448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135560" y="2079308"/>
            <a:ext cx="4608512" cy="3926992"/>
            <a:chOff x="827584" y="1844824"/>
            <a:chExt cx="4608512" cy="3926992"/>
          </a:xfrm>
        </p:grpSpPr>
        <p:sp>
          <p:nvSpPr>
            <p:cNvPr id="41" name="직사각형 40"/>
            <p:cNvSpPr/>
            <p:nvPr/>
          </p:nvSpPr>
          <p:spPr>
            <a:xfrm>
              <a:off x="1475656" y="5210554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 (1)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4903" y="5433262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2939" y="504127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475656" y="2921526"/>
              <a:ext cx="1800000" cy="2289028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475656" y="2453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75656" y="1985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7584" y="1844824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7584" y="2276676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7584" y="2754448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53780" y="1916832"/>
              <a:ext cx="20823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code segment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where instructions live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47864" y="2464440"/>
              <a:ext cx="208231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heap segment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contains </a:t>
              </a:r>
              <a:r>
                <a:rPr lang="en-US" altLang="ko-KR" sz="1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malloc’d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data dynamic data structures (it grows downward)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780" y="4640649"/>
              <a:ext cx="208231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 grows upward)</a:t>
              </a:r>
            </a:p>
            <a:p>
              <a:r>
                <a:rPr lang="en-US" altLang="ko-KR" sz="13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stack segment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contains local variables arguments to routines, return values, etc.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79576" y="6001649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Single-Threaded</a:t>
            </a:r>
          </a:p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Address Space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08168" y="5996316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Two threaded</a:t>
            </a:r>
          </a:p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Address Space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57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501258"/>
          </a:xfrm>
        </p:spPr>
        <p:txBody>
          <a:bodyPr/>
          <a:lstStyle/>
          <a:p>
            <a:endParaRPr lang="tr-TR" altLang="ko-KR" dirty="0"/>
          </a:p>
          <a:p>
            <a:r>
              <a:rPr lang="en-US" altLang="ko-KR" dirty="0"/>
              <a:t>Example with two threads</a:t>
            </a:r>
          </a:p>
          <a:p>
            <a:pPr lvl="1"/>
            <a:r>
              <a:rPr lang="en-US" altLang="ko-KR" dirty="0"/>
              <a:t>counter = counter + 1 (default is 50)</a:t>
            </a:r>
          </a:p>
          <a:p>
            <a:pPr lvl="1"/>
            <a:r>
              <a:rPr lang="en-US" altLang="ko-KR" dirty="0"/>
              <a:t>We expect the result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52</a:t>
            </a:r>
            <a:r>
              <a:rPr lang="en-US" altLang="ko-KR" dirty="0"/>
              <a:t>. However,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949" y="21626"/>
            <a:ext cx="10515600" cy="1325563"/>
          </a:xfrm>
        </p:spPr>
        <p:txBody>
          <a:bodyPr/>
          <a:lstStyle/>
          <a:p>
            <a:r>
              <a:rPr lang="en-US" altLang="ko-KR" dirty="0"/>
              <a:t>Race condition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79576" y="2932638"/>
            <a:ext cx="7488832" cy="3733883"/>
            <a:chOff x="755576" y="2348880"/>
            <a:chExt cx="7488832" cy="373388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043608" y="2894666"/>
              <a:ext cx="7200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96005" y="2556112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1240" y="255611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10749" y="255611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56176" y="255611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37408" y="2556112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%</a:t>
              </a:r>
              <a:r>
                <a:rPr lang="en-US" altLang="ko-KR" sz="16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eax</a:t>
              </a:r>
              <a:endPara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77211" y="2556112"/>
              <a:ext cx="894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counter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7744" y="2952716"/>
              <a:ext cx="26548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before critical section</a:t>
              </a:r>
            </a:p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0x8049a1c,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add $0x1,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6176" y="2952716"/>
              <a:ext cx="50687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105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01434" y="2952716"/>
              <a:ext cx="3994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24328" y="2952716"/>
              <a:ext cx="3994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576" y="3739017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interrupt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save T1’s state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restore T2’s state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8879" y="4389250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0x8049a1c,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add $0x1,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, 0x8049a1c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56176" y="4190810"/>
              <a:ext cx="5068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105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113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01434" y="4190810"/>
              <a:ext cx="399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24328" y="4190810"/>
              <a:ext cx="399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576" y="5109984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interrupt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save T2’s state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restore T1’s state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7744" y="5774986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, 0x8049a1c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56176" y="5559542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113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01434" y="555954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24328" y="555954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b="1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45768" y="2348880"/>
              <a:ext cx="1791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60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after instruction)</a:t>
              </a:r>
              <a:endPara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9048328" y="6358744"/>
            <a:ext cx="399468" cy="235769"/>
          </a:xfrm>
          <a:prstGeom prst="rect">
            <a:avLst/>
          </a:prstGeom>
          <a:noFill/>
          <a:ln w="9525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4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piece of code that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accesses a shared variable </a:t>
            </a:r>
            <a:r>
              <a:rPr lang="en-US" altLang="ko-KR" dirty="0"/>
              <a:t>and must not be concurrently executed by more than one thread.</a:t>
            </a:r>
          </a:p>
          <a:p>
            <a:pPr lvl="1"/>
            <a:r>
              <a:rPr lang="en-US" altLang="ko-KR" u="sng" dirty="0"/>
              <a:t>Multiple threads executing </a:t>
            </a:r>
            <a:r>
              <a:rPr lang="tr-TR" altLang="ko-KR" u="sng" dirty="0"/>
              <a:t>the </a:t>
            </a:r>
            <a:r>
              <a:rPr lang="en-US" altLang="ko-KR" u="sng" dirty="0"/>
              <a:t>critical section can result in a race condition.</a:t>
            </a:r>
          </a:p>
          <a:p>
            <a:pPr lvl="1"/>
            <a:r>
              <a:rPr lang="en-US" altLang="ko-KR" dirty="0"/>
              <a:t>Need to support </a:t>
            </a:r>
            <a:r>
              <a:rPr lang="en-US" altLang="ko-KR" b="1" dirty="0"/>
              <a:t>atomicity</a:t>
            </a:r>
            <a:r>
              <a:rPr lang="en-US" altLang="ko-KR" dirty="0"/>
              <a:t> for critical sections (</a:t>
            </a:r>
            <a:r>
              <a:rPr lang="en-US" altLang="ko-KR" b="1" dirty="0"/>
              <a:t>mutual exclusion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72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Ensure that any such critical section executes as if it were a single atomic instruction (</a:t>
            </a:r>
            <a:r>
              <a:rPr lang="en-US" altLang="ko-KR" b="1" dirty="0"/>
              <a:t>execute a series of instructions atomically</a:t>
            </a:r>
            <a:r>
              <a:rPr lang="en-US" altLang="ko-KR" dirty="0"/>
              <a:t>).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5760" y="3556608"/>
            <a:ext cx="367240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1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2    . . .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3    lock(&amp;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4    balance = balance +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5    unlock(&amp;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);</a:t>
            </a:r>
            <a:endParaRPr lang="ko-KR" altLang="en-US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6200" y="4134815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Critical section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29754" y="4186208"/>
            <a:ext cx="2808312" cy="23576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7338066" y="4304092"/>
            <a:ext cx="504056" cy="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8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50F1E0-05C5-46B9-CD92-F0D3E929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Interaction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819E11-FE75-2739-7C02-D5C4A4C6C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Accessing</a:t>
            </a:r>
            <a:r>
              <a:rPr lang="tr-TR" dirty="0"/>
              <a:t> </a:t>
            </a:r>
            <a:r>
              <a:rPr lang="tr-TR" dirty="0" err="1"/>
              <a:t>shared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and the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atomicity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critical</a:t>
            </a:r>
            <a:r>
              <a:rPr lang="tr-TR" dirty="0"/>
              <a:t> </a:t>
            </a:r>
            <a:r>
              <a:rPr lang="tr-TR" dirty="0" err="1"/>
              <a:t>sections</a:t>
            </a:r>
            <a:r>
              <a:rPr lang="tr-TR" dirty="0"/>
              <a:t> is not the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interaction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threads</a:t>
            </a:r>
            <a:r>
              <a:rPr lang="tr-TR" dirty="0"/>
              <a:t>.</a:t>
            </a:r>
          </a:p>
          <a:p>
            <a:r>
              <a:rPr lang="tr-TR" u="sng" dirty="0" err="1"/>
              <a:t>Another</a:t>
            </a:r>
            <a:r>
              <a:rPr lang="tr-TR" u="sng" dirty="0"/>
              <a:t> </a:t>
            </a:r>
            <a:r>
              <a:rPr lang="tr-TR" u="sng" dirty="0" err="1"/>
              <a:t>common</a:t>
            </a:r>
            <a:r>
              <a:rPr lang="tr-TR" u="sng" dirty="0"/>
              <a:t> </a:t>
            </a:r>
            <a:r>
              <a:rPr lang="tr-TR" u="sng" dirty="0" err="1"/>
              <a:t>interaction</a:t>
            </a:r>
            <a:r>
              <a:rPr lang="tr-TR" dirty="0"/>
              <a:t>: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</a:t>
            </a:r>
            <a:r>
              <a:rPr lang="tr-TR" dirty="0" err="1"/>
              <a:t>wait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it </a:t>
            </a:r>
            <a:r>
              <a:rPr lang="tr-TR" dirty="0" err="1"/>
              <a:t>continues</a:t>
            </a:r>
            <a:r>
              <a:rPr lang="tr-TR" dirty="0"/>
              <a:t>.</a:t>
            </a:r>
          </a:p>
          <a:p>
            <a:r>
              <a:rPr lang="tr-TR" dirty="0" err="1"/>
              <a:t>More</a:t>
            </a:r>
            <a:r>
              <a:rPr lang="tr-TR" dirty="0"/>
              <a:t> on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later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3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3D8766-45F2-14DE-ECE1-C6225B5F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10" y="2766218"/>
            <a:ext cx="10515600" cy="1325563"/>
          </a:xfrm>
        </p:spPr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in OS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9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27. Interlude: Thread API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346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4356BC-5CEB-EE9B-0069-A1DE24E7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Thread</a:t>
            </a:r>
            <a:r>
              <a:rPr lang="tr-TR" dirty="0"/>
              <a:t> API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D9F14F-5747-8A32-A46D-432BB2E9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Here,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cover</a:t>
            </a:r>
            <a:r>
              <a:rPr lang="tr-TR" dirty="0"/>
              <a:t> the main </a:t>
            </a:r>
            <a:r>
              <a:rPr lang="tr-TR" dirty="0" err="1"/>
              <a:t>portions</a:t>
            </a:r>
            <a:r>
              <a:rPr lang="tr-TR" dirty="0"/>
              <a:t> of the </a:t>
            </a:r>
            <a:r>
              <a:rPr lang="tr-TR" dirty="0" err="1"/>
              <a:t>thread</a:t>
            </a:r>
            <a:r>
              <a:rPr lang="tr-TR" dirty="0"/>
              <a:t> API.</a:t>
            </a:r>
          </a:p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explained</a:t>
            </a:r>
            <a:r>
              <a:rPr lang="tr-TR" dirty="0"/>
              <a:t> </a:t>
            </a:r>
            <a:r>
              <a:rPr lang="tr-TR" dirty="0" err="1"/>
              <a:t>further</a:t>
            </a:r>
            <a:r>
              <a:rPr lang="tr-TR" dirty="0"/>
              <a:t> in the </a:t>
            </a:r>
            <a:r>
              <a:rPr lang="tr-TR" dirty="0" err="1"/>
              <a:t>subsequent</a:t>
            </a:r>
            <a:r>
              <a:rPr lang="tr-TR" dirty="0"/>
              <a:t> </a:t>
            </a:r>
            <a:r>
              <a:rPr lang="tr-TR" dirty="0" err="1"/>
              <a:t>chapters</a:t>
            </a:r>
            <a:r>
              <a:rPr lang="tr-TR" dirty="0"/>
              <a:t>.</a:t>
            </a:r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chapter</a:t>
            </a:r>
            <a:r>
              <a:rPr lang="tr-TR" dirty="0"/>
              <a:t> is </a:t>
            </a:r>
            <a:r>
              <a:rPr lang="tr-TR" dirty="0" err="1"/>
              <a:t>thus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as a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7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572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Thread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886" y="144307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How to create and control threads</a:t>
            </a:r>
            <a:r>
              <a:rPr lang="tr-TR" altLang="ko-KR" dirty="0"/>
              <a:t> </a:t>
            </a:r>
            <a:r>
              <a:rPr lang="tr-TR" altLang="ko-KR" dirty="0">
                <a:solidFill>
                  <a:srgbClr val="FF0000"/>
                </a:solidFill>
              </a:rPr>
              <a:t>in POSIX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/>
              <a:t>: Used to interact with this thread.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ko-KR" dirty="0">
                <a:cs typeface="Courier New" panose="02070309020205020404" pitchFamily="49" charset="0"/>
              </a:rPr>
              <a:t>:</a:t>
            </a:r>
            <a:r>
              <a:rPr lang="en-US" altLang="ko-KR" dirty="0"/>
              <a:t> Used to specify any attributes this thread might have.</a:t>
            </a:r>
          </a:p>
          <a:p>
            <a:pPr lvl="2"/>
            <a:r>
              <a:rPr lang="en-US" altLang="ko-KR" dirty="0"/>
              <a:t>Stack size, Scheduling priority, …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ko-KR" dirty="0"/>
              <a:t>: the function this thread start</a:t>
            </a:r>
            <a:r>
              <a:rPr lang="tr-TR" altLang="ko-KR" dirty="0"/>
              <a:t>s</a:t>
            </a:r>
            <a:r>
              <a:rPr lang="en-US" altLang="ko-KR" dirty="0"/>
              <a:t> running in.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dirty="0"/>
              <a:t>: the argument to be passed to the function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start routine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i="1" dirty="0"/>
              <a:t>a void pointer </a:t>
            </a:r>
            <a:r>
              <a:rPr lang="en-US" altLang="ko-KR" dirty="0"/>
              <a:t>allows us to pass in </a:t>
            </a:r>
            <a:r>
              <a:rPr lang="en-US" altLang="ko-KR" i="1" dirty="0"/>
              <a:t>any type of </a:t>
            </a:r>
            <a:r>
              <a:rPr lang="en-US" altLang="ko-KR" dirty="0"/>
              <a:t>argument.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4932" y="1883364"/>
            <a:ext cx="792088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tr-TR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thread,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const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pthread_attr_t</a:t>
            </a:r>
            <a:r>
              <a:rPr lang="tr-TR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tr-TR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   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tr-TR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344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instead required another type argument, the declaration would look like this:</a:t>
            </a:r>
          </a:p>
          <a:p>
            <a:pPr lvl="1"/>
            <a:r>
              <a:rPr lang="en-US" altLang="ko-KR" dirty="0"/>
              <a:t>An integer argument: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tr-TR" altLang="ko-KR" dirty="0"/>
          </a:p>
          <a:p>
            <a:pPr lvl="1"/>
            <a:r>
              <a:rPr lang="en-US" altLang="ko-KR" dirty="0"/>
              <a:t>Return an integer: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7608" y="3142244"/>
            <a:ext cx="691276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(…,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first two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are the same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8" y="5014452"/>
            <a:ext cx="691276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(…,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first two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are the same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233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F9C4A8-6D41-570B-C1D9-F1B68044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of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Creating a Thread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672758"/>
            <a:ext cx="8352928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%d\n”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args.a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args.b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811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Wait for a thread to complete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/>
              <a:t>: Specify which thread </a:t>
            </a:r>
            <a:r>
              <a:rPr lang="en-US" altLang="ko-KR" i="1" dirty="0"/>
              <a:t>to wait for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value_ptr</a:t>
            </a:r>
            <a:r>
              <a:rPr lang="en-US" altLang="ko-KR" dirty="0"/>
              <a:t>: A pointer to the </a:t>
            </a:r>
            <a:r>
              <a:rPr lang="en-US" altLang="ko-KR" u="sng" dirty="0"/>
              <a:t>return value</a:t>
            </a:r>
          </a:p>
          <a:p>
            <a:pPr lvl="2"/>
            <a:r>
              <a:rPr lang="en-US" altLang="ko-KR" dirty="0"/>
              <a:t>Because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routine changes the value, you need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pass in a pointer</a:t>
            </a:r>
            <a:r>
              <a:rPr lang="en-US" altLang="ko-KR" dirty="0"/>
              <a:t> to that value.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1584" y="1537593"/>
            <a:ext cx="748883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noAutofit/>
          </a:bodyPr>
          <a:lstStyle/>
          <a:p>
            <a:r>
              <a:rPr lang="en-US" altLang="ko-KR" sz="160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thread,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value_ptr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326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Waiting for Thread Completion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5506" y="1474969"/>
            <a:ext cx="835292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y;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*r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r-&gt;x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r-&gt;y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r;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805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Waiting for Thread Completion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9522" y="2097764"/>
            <a:ext cx="835292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args.a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args.b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**) &amp;m);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thread has been					   // waiting inside of the 						   //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routine.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“returned %d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m-&gt;x, m-&gt;y);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56503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Dangerous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 careful with </a:t>
            </a:r>
            <a:r>
              <a:rPr lang="en-US" altLang="ko-KR" u="sng" dirty="0"/>
              <a:t>how values are returned</a:t>
            </a:r>
            <a:r>
              <a:rPr lang="en-US" altLang="ko-KR" dirty="0"/>
              <a:t> from a thread.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When the variable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ko-KR" dirty="0"/>
              <a:t> returns, it is automatically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de-allocated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0928" y="2494685"/>
            <a:ext cx="743014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 ON STACK: BAD!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&amp;r;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53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B3B32042-6D6E-CA4F-4BCF-285754C7A5F8}"/>
              </a:ext>
            </a:extLst>
          </p:cNvPr>
          <p:cNvSpPr txBox="1"/>
          <p:nvPr/>
        </p:nvSpPr>
        <p:spPr>
          <a:xfrm>
            <a:off x="2576869" y="4164865"/>
            <a:ext cx="882513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 ON STACK: BAD!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&amp;r;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8497C05-D0F9-96A3-58E0-08E063A4AFFB}"/>
              </a:ext>
            </a:extLst>
          </p:cNvPr>
          <p:cNvSpPr txBox="1"/>
          <p:nvPr/>
        </p:nvSpPr>
        <p:spPr>
          <a:xfrm>
            <a:off x="2576870" y="1558944"/>
            <a:ext cx="882513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*r = malloc(</a:t>
            </a:r>
            <a:r>
              <a:rPr lang="en-US" altLang="ko-KR" sz="1600" dirty="0" err="1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  <a:r>
              <a:rPr lang="tr-TR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 ON </a:t>
            </a:r>
            <a:r>
              <a:rPr lang="tr-TR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HEAP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r-&gt;x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r-&gt;y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r;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88CC2E-2604-3546-7200-C12C7E132A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ko-KR" dirty="0" err="1"/>
              <a:t>Compare</a:t>
            </a:r>
            <a:r>
              <a:rPr lang="tr-TR" altLang="ko-KR" dirty="0"/>
              <a:t> </a:t>
            </a:r>
            <a:r>
              <a:rPr lang="tr-TR" altLang="ko-KR" dirty="0" err="1"/>
              <a:t>these</a:t>
            </a:r>
            <a:r>
              <a:rPr lang="tr-TR" altLang="ko-KR" dirty="0"/>
              <a:t> two </a:t>
            </a:r>
            <a:r>
              <a:rPr lang="tr-TR" altLang="ko-KR" dirty="0" err="1"/>
              <a:t>codes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021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Simpler Argument Passing to a Thread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Just passing in a single value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2527176"/>
            <a:ext cx="835292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 = 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**) &amp;m);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“returned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52914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Provide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mutual exclusion </a:t>
            </a:r>
            <a:r>
              <a:rPr lang="en-US" altLang="ko-KR" sz="2400" dirty="0"/>
              <a:t>to a critical section</a:t>
            </a:r>
          </a:p>
          <a:p>
            <a:pPr lvl="1"/>
            <a:r>
              <a:rPr lang="en-US" altLang="ko-KR" dirty="0"/>
              <a:t>Interface</a:t>
            </a:r>
          </a:p>
          <a:p>
            <a:pPr marL="457200" lvl="1" indent="0">
              <a:buNone/>
            </a:pPr>
            <a:endParaRPr lang="tr-TR" altLang="ko-KR" dirty="0"/>
          </a:p>
          <a:p>
            <a:pPr lvl="1"/>
            <a:endParaRPr lang="tr-TR" altLang="ko-KR" dirty="0"/>
          </a:p>
          <a:p>
            <a:pPr lvl="1"/>
            <a:r>
              <a:rPr lang="en-US" altLang="ko-KR" dirty="0"/>
              <a:t>Usage (w/o </a:t>
            </a:r>
            <a:r>
              <a:rPr lang="en-US" altLang="ko-KR" i="1" dirty="0"/>
              <a:t>lock initialization</a:t>
            </a:r>
            <a:r>
              <a:rPr lang="en-US" altLang="ko-KR" dirty="0"/>
              <a:t> and </a:t>
            </a:r>
            <a:r>
              <a:rPr lang="en-US" altLang="ko-KR" i="1" dirty="0"/>
              <a:t>error check</a:t>
            </a:r>
            <a:r>
              <a:rPr lang="en-US" altLang="ko-KR" dirty="0"/>
              <a:t>)</a:t>
            </a:r>
          </a:p>
          <a:p>
            <a:endParaRPr lang="en-US" altLang="ko-KR" sz="2400" dirty="0"/>
          </a:p>
          <a:p>
            <a:pPr marL="914400" lvl="2" indent="0">
              <a:buNone/>
            </a:pPr>
            <a:endParaRPr lang="tr-TR" altLang="ko-KR" sz="2400" dirty="0"/>
          </a:p>
          <a:p>
            <a:pPr lvl="1"/>
            <a:endParaRPr lang="tr-TR" altLang="ko-KR" dirty="0"/>
          </a:p>
          <a:p>
            <a:pPr lvl="1"/>
            <a:r>
              <a:rPr lang="en-US" altLang="ko-KR" dirty="0"/>
              <a:t>No other thread holds the lock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the thread will acquire the lock 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enter the critical section.</a:t>
            </a:r>
          </a:p>
          <a:p>
            <a:pPr lvl="1"/>
            <a:r>
              <a:rPr lang="en-US" altLang="ko-KR" dirty="0"/>
              <a:t>If another thread hold the lock </a:t>
            </a:r>
            <a:r>
              <a:rPr lang="en-US" altLang="ko-KR" dirty="0">
                <a:sym typeface="Wingdings" panose="05000000000000000000" pitchFamily="2" charset="2"/>
              </a:rPr>
              <a:t> the thread will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not return from the call</a:t>
            </a:r>
            <a:r>
              <a:rPr lang="en-US" altLang="ko-KR" dirty="0">
                <a:sym typeface="Wingdings" panose="05000000000000000000" pitchFamily="2" charset="2"/>
              </a:rPr>
              <a:t> until it has acquired the lock.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338264" y="2632626"/>
            <a:ext cx="72141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4288" y="3786690"/>
            <a:ext cx="721412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 = x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or whatever your critical section is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4210241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locks must be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properly initialized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One way: using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PTHREAD_MUTEX_INITIALIZER</a:t>
            </a:r>
          </a:p>
          <a:p>
            <a:endParaRPr lang="tr-TR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dynamic way: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351584" y="2716634"/>
            <a:ext cx="720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1584" y="4142608"/>
            <a:ext cx="7200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always check success!</a:t>
            </a:r>
          </a:p>
        </p:txBody>
      </p:sp>
    </p:spTree>
    <p:extLst>
      <p:ext uri="{BB962C8B-B14F-4D97-AF65-F5344CB8AC3E}">
        <p14:creationId xmlns:p14="http://schemas.microsoft.com/office/powerpoint/2010/main" val="1934781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Check errors </a:t>
            </a:r>
            <a:r>
              <a:rPr lang="en-US" altLang="ko-KR" dirty="0"/>
              <a:t>code when calling lock and unlock</a:t>
            </a:r>
          </a:p>
          <a:p>
            <a:pPr lvl="1"/>
            <a:r>
              <a:rPr lang="en-US" altLang="ko-KR" dirty="0"/>
              <a:t>An example wrapper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These two calls are </a:t>
            </a:r>
            <a:r>
              <a:rPr lang="tr-TR" altLang="ko-KR" dirty="0" err="1"/>
              <a:t>also</a:t>
            </a:r>
            <a:r>
              <a:rPr lang="tr-TR" altLang="ko-KR" dirty="0"/>
              <a:t> </a:t>
            </a:r>
            <a:r>
              <a:rPr lang="en-US" altLang="ko-KR" dirty="0"/>
              <a:t>used in lock acquisition</a:t>
            </a:r>
            <a:r>
              <a:rPr lang="tr-TR" altLang="ko-KR" dirty="0"/>
              <a:t>: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trylock</a:t>
            </a:r>
            <a:r>
              <a:rPr lang="en-US" altLang="ko-KR" dirty="0"/>
              <a:t>: return failure if the lock is already held</a:t>
            </a:r>
          </a:p>
          <a:p>
            <a:pPr lvl="1"/>
            <a:r>
              <a:rPr lang="en-US" altLang="ko-KR" dirty="0" err="1"/>
              <a:t>timelock</a:t>
            </a:r>
            <a:r>
              <a:rPr lang="en-US" altLang="ko-KR" dirty="0"/>
              <a:t>: return after a timeout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0272" y="2469890"/>
            <a:ext cx="75741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this to keep your code clean but check for failures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// Only use if exiting program is OK upon failure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assert(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0908" y="4465109"/>
            <a:ext cx="77901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pthread_mutex_trylock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pthread_mutex_timelock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timespec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abs_timeout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017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Condition variables </a:t>
            </a:r>
            <a:r>
              <a:rPr lang="en-US" altLang="ko-KR" dirty="0"/>
              <a:t>are useful when some kind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signaling</a:t>
            </a:r>
            <a:r>
              <a:rPr lang="en-US" altLang="ko-KR" dirty="0"/>
              <a:t> must take place between threads.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tr-TR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Put the calling thread to sleep.</a:t>
            </a:r>
          </a:p>
          <a:p>
            <a:pPr lvl="2"/>
            <a:r>
              <a:rPr lang="en-US" altLang="ko-KR" dirty="0"/>
              <a:t>Wait for some other thread to signal it.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Unblock at least one of the threads that are blocked on the condition variable</a:t>
            </a:r>
          </a:p>
          <a:p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8263" y="2707299"/>
            <a:ext cx="69980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8065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thread calling wait routine: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tr-TR" altLang="ko-KR" dirty="0"/>
          </a:p>
          <a:p>
            <a:pPr lvl="1"/>
            <a:r>
              <a:rPr lang="en-US" altLang="ko-KR" dirty="0"/>
              <a:t>The wait call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releases the lock </a:t>
            </a:r>
            <a:r>
              <a:rPr lang="en-US" altLang="ko-KR" dirty="0"/>
              <a:t>when putting said caller to sleep.</a:t>
            </a:r>
          </a:p>
          <a:p>
            <a:pPr lvl="1"/>
            <a:r>
              <a:rPr lang="en-US" altLang="ko-KR" dirty="0"/>
              <a:t>Before returning after being woken, the wait call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re-acquire the lock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thread calling signal routine: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2310563"/>
            <a:ext cx="734481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tr-TR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tr-TR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tr-TR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&amp;lock);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5609175"/>
            <a:ext cx="734481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tr-TR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tr-TR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1612450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waiting thread </a:t>
            </a:r>
            <a:r>
              <a:rPr lang="en-US" altLang="ko-KR" b="1" dirty="0"/>
              <a:t>re-checks</a:t>
            </a:r>
            <a:r>
              <a:rPr lang="en-US" altLang="ko-KR" dirty="0"/>
              <a:t> the condition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 a while loop</a:t>
            </a:r>
            <a:r>
              <a:rPr lang="en-US" altLang="ko-KR" dirty="0"/>
              <a:t>, instead of a simple if statement.</a:t>
            </a:r>
            <a:endParaRPr lang="tr-TR" altLang="ko-KR" dirty="0"/>
          </a:p>
          <a:p>
            <a:pPr lvl="1"/>
            <a:r>
              <a:rPr lang="tr-TR" altLang="ko-KR" dirty="0" err="1"/>
              <a:t>There</a:t>
            </a:r>
            <a:r>
              <a:rPr lang="tr-TR" altLang="ko-KR" dirty="0"/>
              <a:t> </a:t>
            </a:r>
            <a:r>
              <a:rPr lang="tr-TR" altLang="ko-KR" dirty="0" err="1"/>
              <a:t>are</a:t>
            </a:r>
            <a:r>
              <a:rPr lang="tr-TR" altLang="ko-KR" dirty="0"/>
              <a:t> </a:t>
            </a:r>
            <a:r>
              <a:rPr lang="tr-TR" altLang="ko-KR" dirty="0" err="1"/>
              <a:t>some</a:t>
            </a:r>
            <a:r>
              <a:rPr lang="tr-TR" altLang="ko-KR" dirty="0"/>
              <a:t> </a:t>
            </a:r>
            <a:r>
              <a:rPr lang="tr-TR" altLang="ko-KR" dirty="0" err="1"/>
              <a:t>pthread</a:t>
            </a:r>
            <a:r>
              <a:rPr lang="tr-TR" altLang="ko-KR" dirty="0"/>
              <a:t> </a:t>
            </a:r>
            <a:r>
              <a:rPr lang="tr-TR" altLang="ko-KR" dirty="0" err="1"/>
              <a:t>implementations</a:t>
            </a:r>
            <a:r>
              <a:rPr lang="tr-TR" altLang="ko-KR" dirty="0"/>
              <a:t> </a:t>
            </a:r>
            <a:r>
              <a:rPr lang="tr-TR" altLang="ko-KR" dirty="0" err="1"/>
              <a:t>that</a:t>
            </a:r>
            <a:r>
              <a:rPr lang="tr-TR" altLang="ko-KR" dirty="0"/>
              <a:t> </a:t>
            </a:r>
            <a:r>
              <a:rPr lang="tr-TR" altLang="ko-KR" dirty="0" err="1"/>
              <a:t>could</a:t>
            </a:r>
            <a:r>
              <a:rPr lang="tr-TR" altLang="ko-KR" dirty="0"/>
              <a:t> </a:t>
            </a:r>
            <a:r>
              <a:rPr lang="tr-TR" altLang="ko-KR" dirty="0" err="1"/>
              <a:t>spuriously</a:t>
            </a:r>
            <a:r>
              <a:rPr lang="tr-TR" altLang="ko-KR" dirty="0"/>
              <a:t> </a:t>
            </a:r>
            <a:r>
              <a:rPr lang="tr-TR" altLang="ko-KR" dirty="0" err="1"/>
              <a:t>wake</a:t>
            </a:r>
            <a:r>
              <a:rPr lang="tr-TR" altLang="ko-KR" dirty="0"/>
              <a:t> </a:t>
            </a:r>
            <a:r>
              <a:rPr lang="tr-TR" altLang="ko-KR" dirty="0" err="1"/>
              <a:t>up</a:t>
            </a:r>
            <a:r>
              <a:rPr lang="tr-TR" altLang="ko-KR" dirty="0"/>
              <a:t> a </a:t>
            </a:r>
            <a:r>
              <a:rPr lang="tr-TR" altLang="ko-KR" dirty="0" err="1"/>
              <a:t>waiting</a:t>
            </a:r>
            <a:r>
              <a:rPr lang="tr-TR" altLang="ko-KR" dirty="0"/>
              <a:t> </a:t>
            </a:r>
            <a:r>
              <a:rPr lang="tr-TR" altLang="ko-KR" dirty="0" err="1"/>
              <a:t>thread</a:t>
            </a:r>
            <a:r>
              <a:rPr lang="tr-TR" altLang="ko-KR" dirty="0"/>
              <a:t>.</a:t>
            </a:r>
            <a:endParaRPr lang="en-US" altLang="ko-KR" dirty="0"/>
          </a:p>
          <a:p>
            <a:pPr lvl="1"/>
            <a:r>
              <a:rPr lang="tr-TR" altLang="ko-KR" dirty="0" err="1"/>
              <a:t>In</a:t>
            </a:r>
            <a:r>
              <a:rPr lang="tr-TR" altLang="ko-KR" dirty="0"/>
              <a:t> </a:t>
            </a:r>
            <a:r>
              <a:rPr lang="tr-TR" altLang="ko-KR" dirty="0" err="1"/>
              <a:t>such</a:t>
            </a:r>
            <a:r>
              <a:rPr lang="tr-TR" altLang="ko-KR" dirty="0"/>
              <a:t> a </a:t>
            </a:r>
            <a:r>
              <a:rPr lang="tr-TR" altLang="ko-KR" dirty="0" err="1"/>
              <a:t>case</a:t>
            </a:r>
            <a:r>
              <a:rPr lang="tr-TR" altLang="ko-KR" dirty="0"/>
              <a:t>, w</a:t>
            </a:r>
            <a:r>
              <a:rPr lang="en-US" altLang="ko-KR" dirty="0" err="1"/>
              <a:t>ithout</a:t>
            </a:r>
            <a:r>
              <a:rPr lang="en-US" altLang="ko-KR" dirty="0"/>
              <a:t> rechecking, the waiting thread </a:t>
            </a:r>
            <a:r>
              <a:rPr lang="tr-TR" altLang="ko-KR" dirty="0" err="1"/>
              <a:t>thinks</a:t>
            </a:r>
            <a:r>
              <a:rPr lang="en-US" altLang="ko-KR" dirty="0"/>
              <a:t> that the condition has changed </a:t>
            </a:r>
            <a:r>
              <a:rPr lang="en-US" altLang="ko-KR" i="1" u="sng" dirty="0"/>
              <a:t>even though it has not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3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Don’t ever </a:t>
            </a:r>
            <a:r>
              <a:rPr lang="tr-TR" altLang="ko-KR" dirty="0"/>
              <a:t>d</a:t>
            </a:r>
            <a:r>
              <a:rPr lang="en-US" altLang="ko-KR" dirty="0"/>
              <a:t>o this.</a:t>
            </a:r>
          </a:p>
          <a:p>
            <a:pPr lvl="1"/>
            <a:r>
              <a:rPr lang="en-US" altLang="ko-KR" dirty="0"/>
              <a:t>A thread calling wait routine: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thread calling signal routine: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It performs poorly in many cases. </a:t>
            </a:r>
            <a:r>
              <a:rPr lang="en-US" altLang="ko-KR" dirty="0">
                <a:sym typeface="Wingdings" panose="05000000000000000000" pitchFamily="2" charset="2"/>
              </a:rPr>
              <a:t> just wastes CPU cycles.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It is error prone.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5600" y="2635454"/>
            <a:ext cx="56166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tr-TR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5600" y="3832017"/>
            <a:ext cx="56166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tr-TR" altLang="ko-KR" sz="16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ready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2049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Compiling and Running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compile</a:t>
            </a:r>
            <a:r>
              <a:rPr lang="tr-TR" altLang="ko-KR" dirty="0"/>
              <a:t> the </a:t>
            </a:r>
            <a:r>
              <a:rPr lang="tr-TR" altLang="ko-KR" dirty="0" err="1"/>
              <a:t>code</a:t>
            </a:r>
            <a:r>
              <a:rPr lang="tr-TR" altLang="ko-KR" dirty="0"/>
              <a:t> </a:t>
            </a:r>
            <a:r>
              <a:rPr lang="tr-TR" altLang="ko-KR" dirty="0" err="1"/>
              <a:t>examples</a:t>
            </a:r>
            <a:r>
              <a:rPr lang="en-US" altLang="ko-KR" dirty="0"/>
              <a:t>, you must include the header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pthread.h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/>
              <a:t>Explicitly link with the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pthreads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library</a:t>
            </a:r>
            <a:r>
              <a:rPr lang="en-US" altLang="ko-KR" dirty="0"/>
              <a:t>, by adding 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flag.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For more information,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9603" y="3173984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gcc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–o main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main.c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–Wall -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9603" y="4497201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man –k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21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A05FE9-0883-29C1-AC2F-7E1EFD66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Thread</a:t>
            </a:r>
            <a:r>
              <a:rPr lang="tr-TR" dirty="0"/>
              <a:t> API </a:t>
            </a:r>
            <a:r>
              <a:rPr lang="tr-TR" dirty="0" err="1"/>
              <a:t>Guidelines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092D2-81C8-67AE-364D-6DF450D4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082" cy="4351338"/>
          </a:xfrm>
        </p:spPr>
        <p:txBody>
          <a:bodyPr/>
          <a:lstStyle/>
          <a:p>
            <a:r>
              <a:rPr lang="tr-TR" dirty="0" err="1"/>
              <a:t>Keep</a:t>
            </a:r>
            <a:r>
              <a:rPr lang="tr-TR" dirty="0"/>
              <a:t> it </a:t>
            </a:r>
            <a:r>
              <a:rPr lang="tr-TR" dirty="0" err="1"/>
              <a:t>simple</a:t>
            </a:r>
            <a:r>
              <a:rPr lang="tr-TR" dirty="0"/>
              <a:t>.</a:t>
            </a:r>
          </a:p>
          <a:p>
            <a:r>
              <a:rPr lang="tr-TR" dirty="0"/>
              <a:t>Minimize </a:t>
            </a:r>
            <a:r>
              <a:rPr lang="tr-TR" dirty="0" err="1"/>
              <a:t>thread</a:t>
            </a:r>
            <a:r>
              <a:rPr lang="tr-TR" dirty="0"/>
              <a:t> </a:t>
            </a:r>
            <a:r>
              <a:rPr lang="tr-TR" dirty="0" err="1"/>
              <a:t>interactions</a:t>
            </a:r>
            <a:r>
              <a:rPr lang="tr-TR" dirty="0"/>
              <a:t>.</a:t>
            </a:r>
          </a:p>
          <a:p>
            <a:r>
              <a:rPr lang="tr-TR" dirty="0" err="1"/>
              <a:t>Initialize</a:t>
            </a:r>
            <a:r>
              <a:rPr lang="tr-TR" dirty="0"/>
              <a:t> </a:t>
            </a:r>
            <a:r>
              <a:rPr lang="tr-TR" dirty="0" err="1"/>
              <a:t>locks</a:t>
            </a:r>
            <a:r>
              <a:rPr lang="tr-TR" dirty="0"/>
              <a:t> and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.</a:t>
            </a:r>
          </a:p>
          <a:p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.</a:t>
            </a:r>
          </a:p>
          <a:p>
            <a:r>
              <a:rPr lang="tr-TR" dirty="0"/>
              <a:t>Be </a:t>
            </a:r>
            <a:r>
              <a:rPr lang="tr-TR" dirty="0" err="1"/>
              <a:t>careful</a:t>
            </a:r>
            <a:r>
              <a:rPr lang="tr-TR" dirty="0"/>
              <a:t> how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pass</a:t>
            </a:r>
            <a:r>
              <a:rPr lang="tr-TR" dirty="0"/>
              <a:t> </a:t>
            </a:r>
            <a:r>
              <a:rPr lang="tr-TR" dirty="0" err="1"/>
              <a:t>arguments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, and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, </a:t>
            </a:r>
            <a:r>
              <a:rPr lang="tr-TR" dirty="0" err="1"/>
              <a:t>threads</a:t>
            </a:r>
            <a:r>
              <a:rPr lang="tr-TR" dirty="0"/>
              <a:t>.</a:t>
            </a:r>
          </a:p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thread</a:t>
            </a:r>
            <a:r>
              <a:rPr lang="tr-TR" dirty="0"/>
              <a:t> has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stack</a:t>
            </a:r>
            <a:r>
              <a:rPr lang="tr-TR" dirty="0"/>
              <a:t>.</a:t>
            </a:r>
          </a:p>
          <a:p>
            <a:r>
              <a:rPr lang="tr-TR" dirty="0" err="1"/>
              <a:t>Always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threads</a:t>
            </a:r>
            <a:r>
              <a:rPr lang="tr-TR" dirty="0"/>
              <a:t>.</a:t>
            </a:r>
          </a:p>
          <a:p>
            <a:r>
              <a:rPr lang="tr-TR" dirty="0" err="1"/>
              <a:t>Use</a:t>
            </a:r>
            <a:r>
              <a:rPr lang="tr-TR" dirty="0"/>
              <a:t> the </a:t>
            </a:r>
            <a:r>
              <a:rPr lang="tr-TR" dirty="0" err="1"/>
              <a:t>manual</a:t>
            </a:r>
            <a:r>
              <a:rPr lang="tr-TR" dirty="0"/>
              <a:t> </a:t>
            </a:r>
            <a:r>
              <a:rPr lang="tr-TR" dirty="0" err="1"/>
              <a:t>pages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03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28. Locks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43739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Locks: The 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Ensure that any </a:t>
            </a:r>
            <a:r>
              <a:rPr lang="en-US" altLang="ko-KR" b="1" dirty="0"/>
              <a:t>critical section </a:t>
            </a:r>
            <a:r>
              <a:rPr lang="en-US" altLang="ko-KR" dirty="0"/>
              <a:t>executes as if it were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atomic instruction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 example: the canonical update of a shared variable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Add some code around the critical section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7608" y="3066714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balance = balance + 1;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8" y="4314380"/>
            <a:ext cx="770485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mutex;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some globally-allocated lock</a:t>
            </a:r>
            <a:r>
              <a:rPr lang="tr-TR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‘mutex’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 …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lock(&amp;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 balance = balance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 unlock(&amp;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043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Locks: The 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 variable holds </a:t>
            </a:r>
            <a:r>
              <a:rPr lang="en-US" altLang="ko-KR" u="sng" dirty="0"/>
              <a:t>the state of</a:t>
            </a:r>
            <a:r>
              <a:rPr lang="en-US" altLang="ko-KR" dirty="0"/>
              <a:t> the lock.</a:t>
            </a:r>
          </a:p>
          <a:p>
            <a:pPr lvl="1"/>
            <a:r>
              <a:rPr lang="en-US" altLang="ko-KR" b="1" dirty="0"/>
              <a:t>available </a:t>
            </a:r>
            <a:r>
              <a:rPr lang="en-US" altLang="ko-KR" dirty="0"/>
              <a:t>(or </a:t>
            </a:r>
            <a:r>
              <a:rPr lang="en-US" altLang="ko-KR" b="1" dirty="0"/>
              <a:t>unlocked</a:t>
            </a:r>
            <a:r>
              <a:rPr lang="en-US" altLang="ko-KR" dirty="0"/>
              <a:t> or </a:t>
            </a:r>
            <a:r>
              <a:rPr lang="en-US" altLang="ko-KR" b="1" dirty="0"/>
              <a:t>free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No thread holds the lock.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acquired</a:t>
            </a:r>
            <a:r>
              <a:rPr lang="en-US" altLang="ko-KR" dirty="0"/>
              <a:t> (or </a:t>
            </a:r>
            <a:r>
              <a:rPr lang="en-US" altLang="ko-KR" b="1" dirty="0"/>
              <a:t>locked</a:t>
            </a:r>
            <a:r>
              <a:rPr lang="en-US" altLang="ko-KR" dirty="0"/>
              <a:t> or </a:t>
            </a:r>
            <a:r>
              <a:rPr lang="en-US" altLang="ko-KR" b="1" dirty="0"/>
              <a:t>held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Exactly one thread holds the lock and presumably is in a critical section.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319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semantics of the lock()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lock()</a:t>
            </a:r>
          </a:p>
          <a:p>
            <a:pPr lvl="1"/>
            <a:r>
              <a:rPr lang="en-US" altLang="ko-KR" b="1" dirty="0"/>
              <a:t>Try to </a:t>
            </a:r>
            <a:r>
              <a:rPr lang="en-US" altLang="ko-KR" dirty="0"/>
              <a:t>acquire the lock.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u="sng" dirty="0"/>
              <a:t>no other thread holds</a:t>
            </a:r>
            <a:r>
              <a:rPr lang="en-US" altLang="ko-KR" dirty="0"/>
              <a:t> the lock, the thread will </a:t>
            </a:r>
            <a:r>
              <a:rPr lang="en-US" altLang="ko-KR" b="1" dirty="0"/>
              <a:t>acquire</a:t>
            </a:r>
            <a:r>
              <a:rPr lang="en-US" altLang="ko-KR" dirty="0"/>
              <a:t> the lock.</a:t>
            </a:r>
          </a:p>
          <a:p>
            <a:pPr lvl="1"/>
            <a:r>
              <a:rPr lang="en-US" altLang="ko-KR" b="1" dirty="0"/>
              <a:t>Enter</a:t>
            </a:r>
            <a:r>
              <a:rPr lang="en-US" altLang="ko-KR" dirty="0"/>
              <a:t> the </a:t>
            </a:r>
            <a:r>
              <a:rPr lang="en-US" altLang="ko-KR" i="1" dirty="0"/>
              <a:t>critical section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This thread is said to be </a:t>
            </a:r>
            <a:r>
              <a:rPr lang="en-US" altLang="ko-KR" u="sng" dirty="0"/>
              <a:t>the owner of</a:t>
            </a:r>
            <a:r>
              <a:rPr lang="en-US" altLang="ko-KR" dirty="0"/>
              <a:t> the lock.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Other threads are </a:t>
            </a:r>
            <a:r>
              <a:rPr lang="en-US" altLang="ko-KR" i="1" dirty="0"/>
              <a:t>prevented from </a:t>
            </a:r>
            <a:r>
              <a:rPr lang="en-US" altLang="ko-KR" dirty="0"/>
              <a:t>entering the critical section while the first thread that holds the lock is in there.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81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26. Concurrency: An Introduction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769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</a:t>
            </a:r>
            <a:r>
              <a:rPr lang="en-US" altLang="ko-KR" dirty="0"/>
              <a:t> </a:t>
            </a:r>
            <a:r>
              <a:rPr lang="tr-TR" altLang="ko-KR" dirty="0"/>
              <a:t>l</a:t>
            </a:r>
            <a:r>
              <a:rPr lang="en-US" altLang="ko-KR" dirty="0" err="1"/>
              <a:t>ock</a:t>
            </a:r>
            <a:r>
              <a:rPr lang="en-US" altLang="ko-KR" dirty="0"/>
              <a:t> - mutex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name that the POSIX library uses for a </a:t>
            </a:r>
            <a:r>
              <a:rPr lang="en-US" altLang="ko-KR" u="sng" dirty="0"/>
              <a:t>lock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Used to 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 </a:t>
            </a:r>
            <a:r>
              <a:rPr lang="en-US" altLang="ko-KR" dirty="0"/>
              <a:t>between threads.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may be using </a:t>
            </a:r>
            <a:r>
              <a:rPr lang="en-US" altLang="ko-KR" i="1" dirty="0"/>
              <a:t>different locks </a:t>
            </a:r>
            <a:r>
              <a:rPr lang="en-US" altLang="ko-KR" dirty="0"/>
              <a:t>to protect </a:t>
            </a:r>
            <a:r>
              <a:rPr lang="en-US" altLang="ko-KR" i="1" dirty="0"/>
              <a:t>different variables </a:t>
            </a:r>
            <a:r>
              <a:rPr lang="en-US" altLang="ko-KR" dirty="0">
                <a:sym typeface="Wingdings" panose="05000000000000000000" pitchFamily="2" charset="2"/>
              </a:rPr>
              <a:t> Increase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concurrency</a:t>
            </a:r>
            <a:r>
              <a:rPr lang="en-US" altLang="ko-KR" dirty="0">
                <a:sym typeface="Wingdings" panose="05000000000000000000" pitchFamily="2" charset="2"/>
              </a:rPr>
              <a:t> (a more </a:t>
            </a:r>
            <a:r>
              <a:rPr lang="en-US" altLang="ko-KR" b="1" dirty="0">
                <a:sym typeface="Wingdings" panose="05000000000000000000" pitchFamily="2" charset="2"/>
              </a:rPr>
              <a:t>fine-grained</a:t>
            </a:r>
            <a:r>
              <a:rPr lang="en-US" altLang="ko-KR" dirty="0">
                <a:sym typeface="Wingdings" panose="05000000000000000000" pitchFamily="2" charset="2"/>
              </a:rPr>
              <a:t> approach).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3592" y="2767280"/>
            <a:ext cx="82809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wrapper for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balance = balance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861804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Efficient locks</a:t>
            </a:r>
            <a:r>
              <a:rPr lang="en-US" altLang="ko-KR" dirty="0"/>
              <a:t> provided mutual exclusion 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low cost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Building a lock need</a:t>
            </a:r>
            <a:r>
              <a:rPr lang="tr-TR" altLang="ko-KR" dirty="0"/>
              <a:t>s</a:t>
            </a:r>
            <a:r>
              <a:rPr lang="en-US" altLang="ko-KR" dirty="0"/>
              <a:t> some help from the </a:t>
            </a:r>
            <a:r>
              <a:rPr lang="en-US" altLang="ko-KR" b="1" dirty="0"/>
              <a:t>hardware</a:t>
            </a:r>
            <a:r>
              <a:rPr lang="en-US" altLang="ko-KR" dirty="0"/>
              <a:t> and the </a:t>
            </a:r>
            <a:r>
              <a:rPr lang="en-US" altLang="ko-KR" b="1" dirty="0"/>
              <a:t>OS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071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</a:t>
            </a:r>
            <a:r>
              <a:rPr lang="tr-TR" altLang="ko-KR" dirty="0"/>
              <a:t>L</a:t>
            </a:r>
            <a:r>
              <a:rPr lang="en-US" altLang="ko-KR" dirty="0" err="1"/>
              <a:t>ocks</a:t>
            </a:r>
            <a:r>
              <a:rPr lang="en-US" altLang="ko-KR" dirty="0"/>
              <a:t> – Basic 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Mutual exclusion</a:t>
            </a:r>
          </a:p>
          <a:p>
            <a:pPr lvl="1"/>
            <a:r>
              <a:rPr lang="en-US" altLang="ko-KR" dirty="0"/>
              <a:t>Does the lock work, preventing multiple threads from entering </a:t>
            </a:r>
            <a:r>
              <a:rPr lang="en-US" altLang="ko-KR" i="1" dirty="0"/>
              <a:t>a critical section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Fairness</a:t>
            </a:r>
          </a:p>
          <a:p>
            <a:pPr lvl="1"/>
            <a:r>
              <a:rPr lang="en-US" altLang="ko-KR" dirty="0"/>
              <a:t>Does each thread contending for the lock get a fair shot at acquiring it once it is free? (Starvation)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</a:p>
          <a:p>
            <a:pPr lvl="1"/>
            <a:r>
              <a:rPr lang="en-US" altLang="ko-KR" dirty="0"/>
              <a:t>The time overheads added by using the lock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977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Controlling Interrupts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Disable Interrupts </a:t>
            </a:r>
            <a:r>
              <a:rPr lang="en-US" altLang="ko-KR" dirty="0"/>
              <a:t>for critical sections</a:t>
            </a:r>
          </a:p>
          <a:p>
            <a:pPr lvl="1"/>
            <a:r>
              <a:rPr lang="en-US" altLang="ko-KR" dirty="0"/>
              <a:t>One of the earliest solutions used to provide mutual exclusion</a:t>
            </a:r>
          </a:p>
          <a:p>
            <a:pPr lvl="1"/>
            <a:r>
              <a:rPr lang="en-US" altLang="ko-KR" dirty="0"/>
              <a:t>Invented for </a:t>
            </a:r>
            <a:r>
              <a:rPr lang="en-US" altLang="ko-KR" u="sng" dirty="0"/>
              <a:t>single-processor</a:t>
            </a:r>
            <a:r>
              <a:rPr lang="en-US" altLang="ko-KR" dirty="0"/>
              <a:t> systems.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Problem:</a:t>
            </a:r>
          </a:p>
          <a:p>
            <a:pPr lvl="2"/>
            <a:r>
              <a:rPr lang="en-US" altLang="ko-KR" dirty="0"/>
              <a:t>Require too much </a:t>
            </a:r>
            <a:r>
              <a:rPr lang="en-US" altLang="ko-KR" i="1" dirty="0"/>
              <a:t>trust</a:t>
            </a:r>
            <a:r>
              <a:rPr lang="en-US" altLang="ko-KR" dirty="0"/>
              <a:t> in applications</a:t>
            </a:r>
          </a:p>
          <a:p>
            <a:pPr lvl="3"/>
            <a:r>
              <a:rPr lang="en-US" altLang="ko-KR" dirty="0"/>
              <a:t>Greedy (or malicious) program could monopolize the processor.</a:t>
            </a:r>
          </a:p>
          <a:p>
            <a:pPr lvl="2"/>
            <a:r>
              <a:rPr lang="en-US" altLang="ko-KR" dirty="0"/>
              <a:t>Do not work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multiprocessors</a:t>
            </a:r>
          </a:p>
          <a:p>
            <a:pPr lvl="2"/>
            <a:r>
              <a:rPr lang="en-US" altLang="ko-KR" dirty="0"/>
              <a:t>Code that masks or unmasks interrupts be executed </a:t>
            </a:r>
            <a:r>
              <a:rPr lang="en-US" altLang="ko-KR" i="1" dirty="0"/>
              <a:t>slowly</a:t>
            </a:r>
            <a:r>
              <a:rPr lang="en-US" altLang="ko-KR" dirty="0"/>
              <a:t> by modern CPUs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3027377"/>
            <a:ext cx="432048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DisableInterrupts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EnableInterrupts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92582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hardware support needed?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First attempt</a:t>
            </a:r>
            <a:r>
              <a:rPr lang="en-US" altLang="ko-KR" dirty="0"/>
              <a:t>: Using a </a:t>
            </a:r>
            <a:r>
              <a:rPr lang="en-US" altLang="ko-KR" i="1" dirty="0"/>
              <a:t>flag</a:t>
            </a:r>
            <a:r>
              <a:rPr lang="en-US" altLang="ko-KR" dirty="0"/>
              <a:t> denoting whether the lock is held or not.</a:t>
            </a:r>
          </a:p>
          <a:p>
            <a:pPr lvl="1"/>
            <a:r>
              <a:rPr lang="en-US" altLang="ko-KR" dirty="0"/>
              <a:t>The code below has problems.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5660" y="2954865"/>
            <a:ext cx="612068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{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flag; }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0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 lock is available, 1  held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</a:t>
            </a:r>
            <a:r>
              <a:rPr lang="en-US" altLang="ko-KR" sz="1400" b="1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TEST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the flag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	;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spin-wait (do nothing)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now </a:t>
            </a:r>
            <a:r>
              <a:rPr lang="en-US" altLang="ko-KR" sz="1400" b="1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SET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it 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97650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hardware support needed?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4522" y="1800809"/>
            <a:ext cx="10859278" cy="4889240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ko-KR" b="1" dirty="0"/>
              <a:t>Problem 1</a:t>
            </a:r>
            <a:r>
              <a:rPr lang="en-US" altLang="ko-KR" dirty="0"/>
              <a:t>: No Mutual Exclusion (assume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flag=0</a:t>
            </a:r>
            <a:r>
              <a:rPr lang="en-US" altLang="ko-KR" dirty="0"/>
              <a:t> to begin)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tr-TR" altLang="ko-KR" b="1" dirty="0"/>
          </a:p>
          <a:p>
            <a:pPr lvl="1"/>
            <a:endParaRPr lang="tr-TR" altLang="ko-KR" b="1" dirty="0"/>
          </a:p>
          <a:p>
            <a:pPr lvl="1"/>
            <a:r>
              <a:rPr lang="en-US" altLang="ko-KR" b="1" dirty="0"/>
              <a:t>Problem 2</a:t>
            </a:r>
            <a:r>
              <a:rPr lang="en-US" altLang="ko-KR" dirty="0"/>
              <a:t>: </a:t>
            </a:r>
            <a:r>
              <a:rPr lang="en-US" altLang="ko-KR" u="sng" dirty="0"/>
              <a:t>Spin-waiting</a:t>
            </a:r>
            <a:r>
              <a:rPr lang="en-US" altLang="ko-KR" dirty="0"/>
              <a:t> wastes time waiting for another thread.</a:t>
            </a:r>
          </a:p>
          <a:p>
            <a:r>
              <a:rPr lang="en-US" altLang="ko-KR" dirty="0"/>
              <a:t>So, we need an atomic instruction supported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i="1" dirty="0"/>
              <a:t>test-and-set</a:t>
            </a:r>
            <a:r>
              <a:rPr lang="en-US" altLang="ko-KR" dirty="0"/>
              <a:t> instruction, also known as </a:t>
            </a:r>
            <a:r>
              <a:rPr lang="en-US" altLang="ko-KR" i="1" dirty="0"/>
              <a:t>atomic exchange</a:t>
            </a:r>
            <a:endParaRPr lang="ko-KR" altLang="en-US" i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567608" y="2273832"/>
            <a:ext cx="7200800" cy="2570802"/>
            <a:chOff x="1043608" y="1916832"/>
            <a:chExt cx="7200800" cy="257080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43608" y="2255386"/>
              <a:ext cx="7200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75656" y="191683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0769" y="191683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63224" y="2329209"/>
              <a:ext cx="2842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call </a:t>
              </a:r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lock()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while (flag == 1)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interrupt: switch to Thread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1538" y="3068960"/>
              <a:ext cx="284283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call </a:t>
              </a:r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lock()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while (flag == 1)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flag = 1;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interrupt: switch to Thread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1653" y="4149080"/>
              <a:ext cx="3366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flag = 1; </a:t>
              </a:r>
              <a:r>
                <a:rPr lang="en-US" altLang="ko-KR" sz="1600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// set flag to 1 (too!)</a:t>
              </a:r>
              <a:endParaRPr lang="ko-KR" altLang="en-US" sz="16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424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And Set (Atomic Exchange)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instruction to support the creation of simple locks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return</a:t>
            </a:r>
            <a:r>
              <a:rPr lang="tr-TR" altLang="ko-KR" b="1" dirty="0"/>
              <a:t> </a:t>
            </a:r>
            <a:r>
              <a:rPr lang="en-US" altLang="ko-KR" dirty="0"/>
              <a:t>(</a:t>
            </a:r>
            <a:r>
              <a:rPr lang="tr-TR" altLang="ko-KR" dirty="0"/>
              <a:t>Test</a:t>
            </a:r>
            <a:r>
              <a:rPr lang="en-US" altLang="ko-KR" dirty="0"/>
              <a:t>) old value pointed to by the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1" dirty="0"/>
              <a:t>Simultaneously</a:t>
            </a:r>
            <a:r>
              <a:rPr lang="en-US" altLang="ko-KR" dirty="0"/>
              <a:t> </a:t>
            </a:r>
            <a:r>
              <a:rPr lang="en-US" altLang="ko-KR" b="1" dirty="0"/>
              <a:t>update</a:t>
            </a:r>
            <a:r>
              <a:rPr lang="tr-TR" altLang="ko-KR" b="1" dirty="0"/>
              <a:t> </a:t>
            </a:r>
            <a:r>
              <a:rPr lang="en-US" altLang="ko-KR" dirty="0"/>
              <a:t>(</a:t>
            </a:r>
            <a:r>
              <a:rPr lang="tr-TR" altLang="ko-KR" dirty="0"/>
              <a:t>Set</a:t>
            </a:r>
            <a:r>
              <a:rPr lang="en-US" altLang="ko-KR" dirty="0"/>
              <a:t>) said value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This sequence of operations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performed atomically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523592" y="2365920"/>
            <a:ext cx="680475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fetch old value at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new;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store ‘new’ into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the old value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24214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Spin Lock using test-and-set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b="1" dirty="0"/>
              <a:t>Note</a:t>
            </a:r>
            <a:r>
              <a:rPr lang="en-US" altLang="ko-KR" dirty="0"/>
              <a:t>: To work correctly on </a:t>
            </a:r>
            <a:r>
              <a:rPr lang="en-US" altLang="ko-KR" i="1" dirty="0"/>
              <a:t>a single processor</a:t>
            </a:r>
            <a:r>
              <a:rPr lang="en-US" altLang="ko-KR" dirty="0"/>
              <a:t>, it requires </a:t>
            </a:r>
            <a:r>
              <a:rPr lang="en-US" altLang="ko-KR" u="sng" dirty="0"/>
              <a:t>a preemptive scheduler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5600" y="1443841"/>
            <a:ext cx="691276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0 indicates that lock is available,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1 that it is held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spin-wait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76573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Spin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Correctness</a:t>
            </a:r>
            <a:r>
              <a:rPr lang="en-US" altLang="ko-KR" dirty="0"/>
              <a:t>: yes</a:t>
            </a:r>
          </a:p>
          <a:p>
            <a:pPr lvl="1"/>
            <a:r>
              <a:rPr lang="en-US" altLang="ko-KR" dirty="0"/>
              <a:t>The spin lock only allows a single thread to entry the critical section.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Fairness</a:t>
            </a:r>
            <a:r>
              <a:rPr lang="en-US" altLang="ko-KR" dirty="0"/>
              <a:t>: no</a:t>
            </a:r>
          </a:p>
          <a:p>
            <a:pPr lvl="1"/>
            <a:r>
              <a:rPr lang="en-US" altLang="ko-KR" dirty="0"/>
              <a:t>Spin locks </a:t>
            </a:r>
            <a:r>
              <a:rPr lang="en-US" altLang="ko-KR" u="sng" dirty="0"/>
              <a:t>don’t provide any fairness</a:t>
            </a:r>
            <a:r>
              <a:rPr lang="en-US" altLang="ko-KR" dirty="0"/>
              <a:t> guarantees.</a:t>
            </a:r>
          </a:p>
          <a:p>
            <a:pPr lvl="1"/>
            <a:r>
              <a:rPr lang="en-US" altLang="ko-KR" dirty="0"/>
              <a:t>Indeed, a thread spinning may spin </a:t>
            </a:r>
            <a:r>
              <a:rPr lang="en-US" altLang="ko-KR" i="1" dirty="0"/>
              <a:t>forever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In the single CPU, performance overheads can be qui</a:t>
            </a:r>
            <a:r>
              <a:rPr lang="tr-TR" altLang="ko-KR" dirty="0"/>
              <a:t>t</a:t>
            </a:r>
            <a:r>
              <a:rPr lang="en-US" altLang="ko-KR" dirty="0"/>
              <a:t>e </a:t>
            </a:r>
            <a:r>
              <a:rPr lang="en-US" altLang="ko-KR" i="1" dirty="0"/>
              <a:t>painful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number of threads roughly equals the number of CPUs, spin locks work </a:t>
            </a:r>
            <a:r>
              <a:rPr lang="en-US" altLang="ko-KR" i="1" dirty="0"/>
              <a:t>reasonably well</a:t>
            </a:r>
            <a:r>
              <a:rPr lang="tr-TR" altLang="ko-KR" i="1" dirty="0"/>
              <a:t> (</a:t>
            </a:r>
            <a:r>
              <a:rPr lang="tr-TR" altLang="ko-KR" i="1" dirty="0" err="1"/>
              <a:t>presumably</a:t>
            </a:r>
            <a:r>
              <a:rPr lang="tr-TR" altLang="ko-KR" i="1" dirty="0"/>
              <a:t> the </a:t>
            </a:r>
            <a:r>
              <a:rPr lang="tr-TR" altLang="ko-KR" i="1" dirty="0" err="1"/>
              <a:t>critical</a:t>
            </a:r>
            <a:r>
              <a:rPr lang="tr-TR" altLang="ko-KR" i="1" dirty="0"/>
              <a:t> </a:t>
            </a:r>
            <a:r>
              <a:rPr lang="tr-TR" altLang="ko-KR" i="1" dirty="0" err="1"/>
              <a:t>section</a:t>
            </a:r>
            <a:r>
              <a:rPr lang="tr-TR" altLang="ko-KR" i="1" dirty="0"/>
              <a:t> is </a:t>
            </a:r>
            <a:r>
              <a:rPr lang="tr-TR" altLang="ko-KR" i="1" dirty="0" err="1"/>
              <a:t>short</a:t>
            </a:r>
            <a:r>
              <a:rPr lang="tr-TR" altLang="ko-KR" i="1" dirty="0"/>
              <a:t>)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020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Compare-And-Swap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whether the value at the address</a:t>
            </a:r>
            <a:r>
              <a:rPr lang="tr-TR" altLang="ko-KR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) is equal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1" dirty="0"/>
              <a:t>If so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n-US" altLang="ko-KR" dirty="0"/>
              <a:t> the memory location pointed to by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with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dirty="0"/>
              <a:t> value.</a:t>
            </a:r>
          </a:p>
          <a:p>
            <a:pPr lvl="1"/>
            <a:r>
              <a:rPr lang="en-US" altLang="ko-KR" i="1" dirty="0"/>
              <a:t>In either case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the actual value at that memory location.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3375851"/>
            <a:ext cx="646271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expected,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actual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(actual == expected)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new;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actual;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8734" y="4760846"/>
            <a:ext cx="5159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Compare-and-Swap hardware atomic instruction (C-style)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5640" y="5408918"/>
            <a:ext cx="64627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160" y="6363025"/>
            <a:ext cx="3105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 lock with compare-and-swap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5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new abstraction for </a:t>
            </a:r>
            <a:r>
              <a:rPr lang="en-US" altLang="ko-KR" u="sng" dirty="0"/>
              <a:t>a single running process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Multi-threaded program</a:t>
            </a:r>
          </a:p>
          <a:p>
            <a:pPr lvl="1"/>
            <a:r>
              <a:rPr lang="en-US" altLang="ko-KR" dirty="0"/>
              <a:t>A multi-threaded program has more than one point of execution.</a:t>
            </a:r>
          </a:p>
          <a:p>
            <a:pPr lvl="1"/>
            <a:r>
              <a:rPr lang="en-US" altLang="ko-KR" dirty="0"/>
              <a:t>Multiple PCs (Program Counter)</a:t>
            </a:r>
          </a:p>
          <a:p>
            <a:pPr lvl="1"/>
            <a:r>
              <a:rPr lang="en-US" altLang="ko-KR" dirty="0"/>
              <a:t>They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share</a:t>
            </a:r>
            <a:r>
              <a:rPr lang="en-US" altLang="ko-KR"/>
              <a:t> the </a:t>
            </a:r>
            <a:r>
              <a:rPr lang="en-US" altLang="ko-KR" dirty="0"/>
              <a:t>same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 space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6456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Load-Linked and Store-Conditional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store-conditional </a:t>
            </a:r>
            <a:r>
              <a:rPr lang="en-US" altLang="ko-KR" i="1" dirty="0"/>
              <a:t>only succeeds </a:t>
            </a:r>
            <a:r>
              <a:rPr lang="en-US" altLang="ko-KR" dirty="0"/>
              <a:t>if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intermittent store</a:t>
            </a:r>
            <a:r>
              <a:rPr lang="en-US" altLang="ko-KR" dirty="0"/>
              <a:t> to the address has taken place.</a:t>
            </a:r>
          </a:p>
          <a:p>
            <a:pPr lvl="2"/>
            <a:r>
              <a:rPr lang="en-US" altLang="ko-KR" b="1" dirty="0"/>
              <a:t>success</a:t>
            </a:r>
            <a:r>
              <a:rPr lang="en-US" altLang="ko-KR" dirty="0"/>
              <a:t>: return 1 and </a:t>
            </a:r>
            <a:r>
              <a:rPr lang="en-US" altLang="ko-KR" u="sng" dirty="0"/>
              <a:t>update</a:t>
            </a:r>
            <a:r>
              <a:rPr lang="en-US" altLang="ko-KR" dirty="0"/>
              <a:t> the value 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/>
              <a:t>fail</a:t>
            </a:r>
            <a:r>
              <a:rPr lang="en-US" altLang="ko-KR" dirty="0"/>
              <a:t>: the value 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 is </a:t>
            </a:r>
            <a:r>
              <a:rPr lang="en-US" altLang="ko-KR" u="sng" dirty="0"/>
              <a:t>not update</a:t>
            </a:r>
            <a:r>
              <a:rPr lang="tr-TR" altLang="ko-KR" u="sng" dirty="0"/>
              <a:t>d</a:t>
            </a:r>
            <a:r>
              <a:rPr lang="en-US" altLang="ko-KR" dirty="0"/>
              <a:t> and 0 is returned.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416631"/>
            <a:ext cx="835292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(no one has updated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since the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this address)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value;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success!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failed to update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9576" y="4102414"/>
            <a:ext cx="313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Load-linked And Store-conditional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020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Load-Linked and Store-Conditional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715210"/>
            <a:ext cx="835292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 until it’s zero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set-it-to-1 was a success: all done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otherwise: try it all over again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7778" y="4595531"/>
            <a:ext cx="2608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Using LL/SC To Build A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9536" y="5315611"/>
            <a:ext cx="83529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(&amp;lock-&gt;flag)||!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52" y="6269718"/>
            <a:ext cx="4381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more concise form of the 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lock()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using LL/SC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933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Fetch-And-Add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 increment </a:t>
            </a:r>
            <a:r>
              <a:rPr lang="en-US" altLang="ko-KR" dirty="0"/>
              <a:t>a value while returning the old value at a particular address.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516993" y="3161862"/>
            <a:ext cx="515801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old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old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3200" y="4385998"/>
            <a:ext cx="4779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Fetch-And-Add Hardware atomic instruction (C-style)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82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Ticket lock</a:t>
            </a:r>
            <a:r>
              <a:rPr lang="en-US" altLang="ko-KR" dirty="0"/>
              <a:t> can be built with </a:t>
            </a:r>
            <a:r>
              <a:rPr lang="en-US" altLang="ko-KR" u="sng" dirty="0"/>
              <a:t>fetch-and add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Ensure progress for all threads.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2806748"/>
            <a:ext cx="77768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ticket;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turn;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lock-&gt;ticket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lock-&gt;turn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(&amp;lock-&gt;ticket);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(lock-&gt;turn !=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(&amp;lock-&gt;turn);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09586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Much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Hardware-based spin locks are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simple</a:t>
            </a:r>
            <a:r>
              <a:rPr lang="en-US" altLang="ko-KR" dirty="0"/>
              <a:t> and they work.</a:t>
            </a:r>
          </a:p>
          <a:p>
            <a:endParaRPr lang="en-US" altLang="ko-KR" dirty="0"/>
          </a:p>
          <a:p>
            <a:r>
              <a:rPr lang="en-US" altLang="ko-KR" dirty="0"/>
              <a:t>In some cases, these solutions can be quite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inefficient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Any time a thread gets caught </a:t>
            </a:r>
            <a:r>
              <a:rPr lang="en-US" altLang="ko-KR" i="1" dirty="0"/>
              <a:t>spinning</a:t>
            </a:r>
            <a:r>
              <a:rPr lang="en-US" altLang="ko-KR" dirty="0"/>
              <a:t>, it </a:t>
            </a:r>
            <a:r>
              <a:rPr lang="en-US" altLang="ko-KR" b="1" dirty="0"/>
              <a:t>wastes an entire time slice </a:t>
            </a:r>
            <a:r>
              <a:rPr lang="en-US" altLang="ko-KR" dirty="0"/>
              <a:t>doing nothing but checking a value.</a:t>
            </a:r>
          </a:p>
          <a:p>
            <a:pPr lvl="1"/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15680" y="4672812"/>
            <a:ext cx="5760640" cy="864096"/>
          </a:xfrm>
          <a:prstGeom prst="roundRect">
            <a:avLst>
              <a:gd name="adj" fmla="val 2107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How To Avoid </a:t>
            </a:r>
            <a:r>
              <a:rPr lang="en-US" altLang="ko-KR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Spinning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?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We’ll need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OS Support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too!</a:t>
            </a:r>
          </a:p>
        </p:txBody>
      </p:sp>
    </p:spTree>
    <p:extLst>
      <p:ext uri="{BB962C8B-B14F-4D97-AF65-F5344CB8AC3E}">
        <p14:creationId xmlns:p14="http://schemas.microsoft.com/office/powerpoint/2010/main" val="3457755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Approach: Just Yield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are going to spin,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give up the CPU </a:t>
            </a:r>
            <a:r>
              <a:rPr lang="en-US" altLang="ko-KR" dirty="0"/>
              <a:t>to another thread.</a:t>
            </a:r>
          </a:p>
          <a:p>
            <a:pPr lvl="1"/>
            <a:r>
              <a:rPr lang="en-US" altLang="ko-KR" dirty="0"/>
              <a:t>OS system call moves the caller from the </a:t>
            </a:r>
            <a:r>
              <a:rPr lang="en-US" altLang="ko-KR" i="1" dirty="0"/>
              <a:t>running state</a:t>
            </a:r>
            <a:r>
              <a:rPr lang="en-US" altLang="ko-KR" dirty="0"/>
              <a:t> to the </a:t>
            </a:r>
            <a:r>
              <a:rPr lang="en-US" altLang="ko-KR" i="1" dirty="0"/>
              <a:t>ready state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cost of a </a:t>
            </a:r>
            <a:r>
              <a:rPr lang="en-US" altLang="ko-KR" b="1" dirty="0"/>
              <a:t>context switch </a:t>
            </a:r>
            <a:r>
              <a:rPr lang="en-US" altLang="ko-KR" dirty="0"/>
              <a:t>can be substantial and the </a:t>
            </a:r>
            <a:r>
              <a:rPr lang="en-US" altLang="ko-KR" b="1" dirty="0"/>
              <a:t>starvation</a:t>
            </a:r>
            <a:r>
              <a:rPr lang="en-US" altLang="ko-KR" dirty="0"/>
              <a:t> problem still exists.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7568" y="3670149"/>
            <a:ext cx="777686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yield()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give up the CPU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9168" y="6369292"/>
            <a:ext cx="2981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Test-and-set and Yield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665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Queue</a:t>
            </a:r>
            <a:r>
              <a:rPr lang="en-US" altLang="ko-KR" dirty="0"/>
              <a:t> to keep track of which threads are </a:t>
            </a:r>
            <a:r>
              <a:rPr lang="en-US" altLang="ko-KR" u="sng" dirty="0"/>
              <a:t>waiting</a:t>
            </a:r>
            <a:r>
              <a:rPr lang="en-US" altLang="ko-KR" dirty="0"/>
              <a:t> to enter the lock.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park()</a:t>
            </a:r>
          </a:p>
          <a:p>
            <a:pPr lvl="1"/>
            <a:r>
              <a:rPr lang="en-US" altLang="ko-KR" dirty="0"/>
              <a:t>Put a calling thread to sleep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/>
              <a:t>Wake a particular thread as designated by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29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681944"/>
            <a:ext cx="828092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flag;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guard;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*q;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(m-&gt;flag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lock is acquired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gettid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park();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1704" y="6311942"/>
            <a:ext cx="5278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Queues, Test-and-set, Yield, And Wakeup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2436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787219"/>
            <a:ext cx="82809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queue_empty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let go of lock; no one wants it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unpark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queue_remove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hold lock (for next thread!)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3673" y="3824928"/>
            <a:ext cx="6014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Queues, Test-and-set, Yield, And Wakeup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281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68E437-E538-D6CF-BB6D-14CC2608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089664"/>
            <a:ext cx="10769082" cy="1325563"/>
          </a:xfrm>
        </p:spPr>
        <p:txBody>
          <a:bodyPr/>
          <a:lstStyle/>
          <a:p>
            <a:r>
              <a:rPr lang="tr-TR" dirty="0"/>
              <a:t>Is </a:t>
            </a:r>
            <a:r>
              <a:rPr lang="tr-TR" dirty="0" err="1"/>
              <a:t>there</a:t>
            </a:r>
            <a:r>
              <a:rPr lang="tr-TR" dirty="0"/>
              <a:t> a </a:t>
            </a:r>
            <a:r>
              <a:rPr lang="tr-TR" dirty="0" err="1"/>
              <a:t>race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7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37A1B3-5CBB-8C0F-3C51-D4C3DF4A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Threads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7BC57A-D7A6-53A3-8FEE-DA22AAA0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Parallelism</a:t>
            </a:r>
            <a:r>
              <a:rPr lang="tr-TR" dirty="0"/>
              <a:t> (on a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multiple </a:t>
            </a:r>
            <a:r>
              <a:rPr lang="tr-TR" dirty="0" err="1"/>
              <a:t>processors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Example</a:t>
            </a:r>
            <a:r>
              <a:rPr lang="tr-TR" dirty="0"/>
              <a:t>: A program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performs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 on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arrays</a:t>
            </a:r>
            <a:endParaRPr lang="tr-TR" dirty="0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avoid</a:t>
            </a:r>
            <a:r>
              <a:rPr lang="tr-TR" dirty="0"/>
              <a:t> </a:t>
            </a:r>
            <a:r>
              <a:rPr lang="tr-TR" dirty="0" err="1"/>
              <a:t>blocking</a:t>
            </a:r>
            <a:r>
              <a:rPr lang="tr-TR" dirty="0"/>
              <a:t> program </a:t>
            </a:r>
            <a:r>
              <a:rPr lang="tr-TR" dirty="0" err="1"/>
              <a:t>progress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slow</a:t>
            </a:r>
            <a:r>
              <a:rPr lang="tr-TR" dirty="0"/>
              <a:t> I/O</a:t>
            </a:r>
          </a:p>
          <a:p>
            <a:pPr lvl="1"/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thread</a:t>
            </a:r>
            <a:r>
              <a:rPr lang="tr-TR" dirty="0"/>
              <a:t> in </a:t>
            </a:r>
            <a:r>
              <a:rPr lang="tr-TR" dirty="0" err="1"/>
              <a:t>your</a:t>
            </a:r>
            <a:r>
              <a:rPr lang="tr-TR" dirty="0"/>
              <a:t> program </a:t>
            </a:r>
            <a:r>
              <a:rPr lang="tr-TR" dirty="0" err="1"/>
              <a:t>waits</a:t>
            </a:r>
            <a:r>
              <a:rPr lang="tr-TR" dirty="0"/>
              <a:t>, the CPU </a:t>
            </a:r>
            <a:r>
              <a:rPr lang="tr-TR" dirty="0" err="1"/>
              <a:t>scheduler</a:t>
            </a:r>
            <a:r>
              <a:rPr lang="tr-TR" dirty="0"/>
              <a:t> can </a:t>
            </a:r>
            <a:r>
              <a:rPr lang="tr-TR" dirty="0" err="1"/>
              <a:t>switch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threads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Threads</a:t>
            </a:r>
            <a:r>
              <a:rPr lang="tr-TR" dirty="0"/>
              <a:t> </a:t>
            </a:r>
            <a:r>
              <a:rPr lang="tr-TR" dirty="0" err="1"/>
              <a:t>enables</a:t>
            </a:r>
            <a:r>
              <a:rPr lang="tr-TR" dirty="0"/>
              <a:t> </a:t>
            </a:r>
            <a:r>
              <a:rPr lang="tr-TR" b="1" dirty="0" err="1"/>
              <a:t>overlap</a:t>
            </a:r>
            <a:r>
              <a:rPr lang="tr-TR" dirty="0"/>
              <a:t> of I/O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activities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a </a:t>
            </a:r>
            <a:r>
              <a:rPr lang="tr-TR" dirty="0" err="1"/>
              <a:t>single</a:t>
            </a:r>
            <a:r>
              <a:rPr lang="tr-TR" dirty="0"/>
              <a:t> program,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multiprogramming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processes</a:t>
            </a:r>
            <a:r>
              <a:rPr lang="tr-TR" dirty="0"/>
              <a:t> </a:t>
            </a:r>
            <a:r>
              <a:rPr lang="tr-TR" dirty="0" err="1"/>
              <a:t>across</a:t>
            </a:r>
            <a:r>
              <a:rPr lang="tr-TR" dirty="0"/>
              <a:t> </a:t>
            </a:r>
            <a:r>
              <a:rPr lang="tr-TR" dirty="0" err="1"/>
              <a:t>programs</a:t>
            </a:r>
            <a:endParaRPr lang="tr-TR" dirty="0"/>
          </a:p>
          <a:p>
            <a:r>
              <a:rPr lang="tr-TR" dirty="0" err="1">
                <a:solidFill>
                  <a:srgbClr val="FF0000"/>
                </a:solidFill>
              </a:rPr>
              <a:t>Why</a:t>
            </a:r>
            <a:r>
              <a:rPr lang="tr-TR" dirty="0">
                <a:solidFill>
                  <a:srgbClr val="FF0000"/>
                </a:solidFill>
              </a:rPr>
              <a:t> do </a:t>
            </a:r>
            <a:r>
              <a:rPr lang="tr-TR" dirty="0" err="1">
                <a:solidFill>
                  <a:srgbClr val="FF0000"/>
                </a:solidFill>
              </a:rPr>
              <a:t>we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use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threads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instead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processes</a:t>
            </a:r>
            <a:r>
              <a:rPr lang="tr-TR" dirty="0">
                <a:solidFill>
                  <a:srgbClr val="FF0000"/>
                </a:solidFill>
              </a:rPr>
              <a:t>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4940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Wakeup/waiting 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case the lock</a:t>
            </a:r>
            <a:r>
              <a:rPr lang="tr-TR" altLang="ko-KR" dirty="0"/>
              <a:t> is </a:t>
            </a:r>
            <a:r>
              <a:rPr lang="tr-TR" altLang="ko-KR" dirty="0" err="1"/>
              <a:t>released</a:t>
            </a:r>
            <a:r>
              <a:rPr lang="en-US" altLang="ko-KR" dirty="0"/>
              <a:t> (</a:t>
            </a:r>
            <a:r>
              <a:rPr lang="tr-TR" altLang="ko-KR" dirty="0"/>
              <a:t>by </a:t>
            </a:r>
            <a:r>
              <a:rPr lang="en-US" altLang="ko-KR" i="1" dirty="0"/>
              <a:t>thread A</a:t>
            </a:r>
            <a:r>
              <a:rPr lang="en-US" altLang="ko-KR" dirty="0"/>
              <a:t>) just before the call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park() </a:t>
            </a:r>
            <a:r>
              <a:rPr lang="en-US" altLang="ko-KR" dirty="0"/>
              <a:t>(</a:t>
            </a:r>
            <a:r>
              <a:rPr lang="tr-TR" altLang="ko-KR" dirty="0"/>
              <a:t>by </a:t>
            </a:r>
            <a:r>
              <a:rPr lang="en-US" altLang="ko-KR" i="1" dirty="0"/>
              <a:t>thread B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Thread B would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sleep forever </a:t>
            </a:r>
            <a:r>
              <a:rPr lang="en-US" altLang="ko-KR" dirty="0"/>
              <a:t>(potentially).</a:t>
            </a:r>
          </a:p>
          <a:p>
            <a:endParaRPr lang="en-US" altLang="ko-KR" dirty="0"/>
          </a:p>
          <a:p>
            <a:r>
              <a:rPr lang="en-US" altLang="ko-KR" b="1" dirty="0"/>
              <a:t>Solaris</a:t>
            </a:r>
            <a:r>
              <a:rPr lang="en-US" altLang="ko-KR" dirty="0"/>
              <a:t> solves this problem by adding a third system call: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setpark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By calling this routine, a thread can indicate it </a:t>
            </a:r>
            <a:r>
              <a:rPr lang="en-US" altLang="ko-KR" i="1" dirty="0"/>
              <a:t>is about to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it happens to be interrupted and another thread calls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/>
              <a:t> before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is actually called, the subsequent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returns immediately instead of sleeping.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2942" y="5266321"/>
            <a:ext cx="538137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gettid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setpark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new code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park();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0282" y="6220429"/>
            <a:ext cx="3273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 modification inside of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lock()</a:t>
            </a:r>
            <a:endParaRPr lang="ko-KR" altLang="en-US" sz="14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322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787219"/>
            <a:ext cx="82809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queue_empty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let go of lock; no one wants it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unpark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queue_remove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hold lock (for next thread!)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3673" y="3824928"/>
            <a:ext cx="6014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Queues, Test-and-set, Yield, And Wakeup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1401B3BB-D2AA-DD46-76C4-1D591C3C2754}"/>
              </a:ext>
            </a:extLst>
          </p:cNvPr>
          <p:cNvSpPr/>
          <p:nvPr/>
        </p:nvSpPr>
        <p:spPr>
          <a:xfrm>
            <a:off x="3143673" y="2472613"/>
            <a:ext cx="2952327" cy="572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9167E03-7860-7A09-C49C-EB335156E247}"/>
              </a:ext>
            </a:extLst>
          </p:cNvPr>
          <p:cNvSpPr txBox="1"/>
          <p:nvPr/>
        </p:nvSpPr>
        <p:spPr>
          <a:xfrm>
            <a:off x="587829" y="2472613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Thread</a:t>
            </a:r>
            <a:r>
              <a:rPr lang="tr-TR" dirty="0">
                <a:solidFill>
                  <a:srgbClr val="FF0000"/>
                </a:solidFill>
              </a:rPr>
              <a:t> 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55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681944"/>
            <a:ext cx="828092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flag;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guard;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*q;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(m-&gt;flag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lock is acquired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gettid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park();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1704" y="6311942"/>
            <a:ext cx="5278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Queues, Test-and-set, Yield, And Wakeup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2AFE6856-CBA7-75A2-9813-34A3F094915A}"/>
              </a:ext>
            </a:extLst>
          </p:cNvPr>
          <p:cNvSpPr/>
          <p:nvPr/>
        </p:nvSpPr>
        <p:spPr>
          <a:xfrm>
            <a:off x="3125755" y="5355770"/>
            <a:ext cx="3200400" cy="3079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1CDB9BA-0CF6-7E7A-16BE-B0DCC3DC5EC2}"/>
              </a:ext>
            </a:extLst>
          </p:cNvPr>
          <p:cNvSpPr txBox="1"/>
          <p:nvPr/>
        </p:nvSpPr>
        <p:spPr>
          <a:xfrm>
            <a:off x="541176" y="5171104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Thread</a:t>
            </a:r>
            <a:r>
              <a:rPr lang="tr-TR" dirty="0">
                <a:solidFill>
                  <a:srgbClr val="FF0000"/>
                </a:solidFill>
              </a:rPr>
              <a:t> 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029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 provides a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futex</a:t>
            </a:r>
            <a:r>
              <a:rPr lang="en-US" altLang="ko-KR" dirty="0"/>
              <a:t> (similar to Solaris’s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futex_wait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(address, expected)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Put the calling thread to sleep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If the value 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ko-KR" dirty="0">
                <a:cs typeface="Courier New" pitchFamily="49" charset="0"/>
              </a:rPr>
              <a:t> is not equal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ko-KR" dirty="0">
                <a:cs typeface="Courier New" pitchFamily="49" charset="0"/>
              </a:rPr>
              <a:t>, the call returns immediately.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futex_wake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(address)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Wake one thread that is waiting on the queue.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67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86B7161-8B22-4284-F1EA-5DD5E6CE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71462"/>
            <a:ext cx="113061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3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C74C7C9-A7F8-D656-6FCA-ADC2A966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42887"/>
            <a:ext cx="111823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</a:t>
            </a:r>
            <a:r>
              <a:rPr lang="tr-TR" altLang="ko-KR" dirty="0"/>
              <a:t>S</a:t>
            </a:r>
            <a:r>
              <a:rPr lang="en-US" altLang="ko-KR" dirty="0"/>
              <a:t>witch between threads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thread has its own </a:t>
            </a:r>
            <a:r>
              <a:rPr lang="en-US" altLang="ko-KR" u="sng" dirty="0"/>
              <a:t>program counter</a:t>
            </a:r>
            <a:r>
              <a:rPr lang="en-US" altLang="ko-KR" dirty="0"/>
              <a:t> and </a:t>
            </a:r>
            <a:r>
              <a:rPr lang="en-US" altLang="ko-KR" u="sng" dirty="0"/>
              <a:t>set of registers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One or more </a:t>
            </a:r>
            <a:r>
              <a:rPr lang="en-US" altLang="ko-KR" b="1" dirty="0"/>
              <a:t>thread control blocks</a:t>
            </a:r>
            <a:r>
              <a:rPr lang="tr-TR" altLang="ko-KR" b="1" dirty="0"/>
              <a:t> </a:t>
            </a:r>
            <a:r>
              <a:rPr lang="en-US" altLang="ko-KR" b="1" dirty="0"/>
              <a:t>(TCBs) </a:t>
            </a:r>
            <a:r>
              <a:rPr lang="en-US" altLang="ko-KR" dirty="0"/>
              <a:t>are needed to store the state of each thread.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switching from running one (T1) to running the other (T2),</a:t>
            </a:r>
          </a:p>
          <a:p>
            <a:pPr lvl="1"/>
            <a:r>
              <a:rPr lang="en-US" altLang="ko-KR" dirty="0"/>
              <a:t>The register state of T1 be saved.</a:t>
            </a:r>
          </a:p>
          <a:p>
            <a:pPr lvl="1"/>
            <a:r>
              <a:rPr lang="en-US" altLang="ko-KR" dirty="0"/>
              <a:t>The register state of T2 restored.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 space remains</a:t>
            </a:r>
            <a:r>
              <a:rPr lang="en-US" altLang="ko-KR" dirty="0"/>
              <a:t> the same.</a:t>
            </a:r>
          </a:p>
        </p:txBody>
      </p:sp>
    </p:spTree>
    <p:extLst>
      <p:ext uri="{BB962C8B-B14F-4D97-AF65-F5344CB8AC3E}">
        <p14:creationId xmlns:p14="http://schemas.microsoft.com/office/powerpoint/2010/main" val="80893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8087</TotalTime>
  <Words>5169</Words>
  <Application>Microsoft Office PowerPoint</Application>
  <PresentationFormat>Geniş ekran</PresentationFormat>
  <Paragraphs>801</Paragraphs>
  <Slides>63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63</vt:i4>
      </vt:variant>
    </vt:vector>
  </HeadingPairs>
  <TitlesOfParts>
    <vt:vector size="70" baseType="lpstr">
      <vt:lpstr>맑은 고딕</vt:lpstr>
      <vt:lpstr>Arial</vt:lpstr>
      <vt:lpstr>Calibri</vt:lpstr>
      <vt:lpstr>Calibri Light</vt:lpstr>
      <vt:lpstr>Courier</vt:lpstr>
      <vt:lpstr>Courier New</vt:lpstr>
      <vt:lpstr>Office Teması</vt:lpstr>
      <vt:lpstr>Computer Operating Systems BLG 312E  Week-7 </vt:lpstr>
      <vt:lpstr>Review of Last Week</vt:lpstr>
      <vt:lpstr>PowerPoint Sunusu</vt:lpstr>
      <vt:lpstr>PowerPoint Sunusu</vt:lpstr>
      <vt:lpstr>Thread</vt:lpstr>
      <vt:lpstr>Why We Use Threads?</vt:lpstr>
      <vt:lpstr>PowerPoint Sunusu</vt:lpstr>
      <vt:lpstr>PowerPoint Sunusu</vt:lpstr>
      <vt:lpstr>Context Switch between threads</vt:lpstr>
      <vt:lpstr>The stack of the relevant thread</vt:lpstr>
      <vt:lpstr>Race condition</vt:lpstr>
      <vt:lpstr>Critical section</vt:lpstr>
      <vt:lpstr>Locks</vt:lpstr>
      <vt:lpstr>Another Type of Interaction</vt:lpstr>
      <vt:lpstr>Why in OS Class?</vt:lpstr>
      <vt:lpstr>PowerPoint Sunusu</vt:lpstr>
      <vt:lpstr>Thread API</vt:lpstr>
      <vt:lpstr>Thread Creation</vt:lpstr>
      <vt:lpstr>Thread Creation (Cont.)</vt:lpstr>
      <vt:lpstr>Example: Creating a Thread</vt:lpstr>
      <vt:lpstr>Wait for a thread to complete</vt:lpstr>
      <vt:lpstr>Example: Waiting for Thread Completion</vt:lpstr>
      <vt:lpstr>Example: Waiting for Thread Completion (Cont.)</vt:lpstr>
      <vt:lpstr>Example: Dangerous code</vt:lpstr>
      <vt:lpstr>PowerPoint Sunusu</vt:lpstr>
      <vt:lpstr>Example: Simpler Argument Passing to a Thread</vt:lpstr>
      <vt:lpstr>Locks</vt:lpstr>
      <vt:lpstr>Locks (Cont.)</vt:lpstr>
      <vt:lpstr>Locks (Cont.)</vt:lpstr>
      <vt:lpstr>Condition Variables</vt:lpstr>
      <vt:lpstr>Condition Variables (Cont.)</vt:lpstr>
      <vt:lpstr>Condition Variables (Cont.)</vt:lpstr>
      <vt:lpstr>Condition Variables (Cont.)</vt:lpstr>
      <vt:lpstr>Compiling and Running</vt:lpstr>
      <vt:lpstr>Thread API Guidelines</vt:lpstr>
      <vt:lpstr>PowerPoint Sunusu</vt:lpstr>
      <vt:lpstr>Locks: The Basic Idea</vt:lpstr>
      <vt:lpstr>Locks: The Basic Idea</vt:lpstr>
      <vt:lpstr>The semantics of the lock()</vt:lpstr>
      <vt:lpstr>Pthread lock - mutex</vt:lpstr>
      <vt:lpstr>Building A Lock</vt:lpstr>
      <vt:lpstr>Evaluating Locks – Basic criteria</vt:lpstr>
      <vt:lpstr>Controlling Interrupts</vt:lpstr>
      <vt:lpstr>Why hardware support needed?</vt:lpstr>
      <vt:lpstr>Why hardware support needed? (Cont.)</vt:lpstr>
      <vt:lpstr>Test And Set (Atomic Exchange)</vt:lpstr>
      <vt:lpstr>A Simple Spin Lock using test-and-set</vt:lpstr>
      <vt:lpstr>Evaluating Spin Locks</vt:lpstr>
      <vt:lpstr>Compare-And-Swap</vt:lpstr>
      <vt:lpstr>Load-Linked and Store-Conditional</vt:lpstr>
      <vt:lpstr>Load-Linked and Store-Conditional (Cont.)</vt:lpstr>
      <vt:lpstr>Fetch-And-Add</vt:lpstr>
      <vt:lpstr>Ticket Lock</vt:lpstr>
      <vt:lpstr>So Much Spinning</vt:lpstr>
      <vt:lpstr>A Simple Approach: Just Yield</vt:lpstr>
      <vt:lpstr>Using Queues: Sleeping Instead of Spinning</vt:lpstr>
      <vt:lpstr>Using Queues: Sleeping Instead of Spinning</vt:lpstr>
      <vt:lpstr>Using Queues: Sleeping Instead of Spinning</vt:lpstr>
      <vt:lpstr>Is there a race condition in this example code?</vt:lpstr>
      <vt:lpstr>Wakeup/waiting race</vt:lpstr>
      <vt:lpstr>PowerPoint Sunusu</vt:lpstr>
      <vt:lpstr>Using Queues: Sleeping Instead of Spinning</vt:lpstr>
      <vt:lpstr>Futex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İşletim Sistemleri</dc:title>
  <dc:creator>Kemal Bıçakcı</dc:creator>
  <cp:lastModifiedBy>Kemal Bıçakcı</cp:lastModifiedBy>
  <cp:revision>46</cp:revision>
  <dcterms:created xsi:type="dcterms:W3CDTF">2023-01-31T10:17:45Z</dcterms:created>
  <dcterms:modified xsi:type="dcterms:W3CDTF">2023-04-04T11:21:45Z</dcterms:modified>
</cp:coreProperties>
</file>