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70" r:id="rId3"/>
    <p:sldId id="325" r:id="rId4"/>
    <p:sldId id="296" r:id="rId5"/>
    <p:sldId id="326" r:id="rId6"/>
    <p:sldId id="257" r:id="rId7"/>
    <p:sldId id="258" r:id="rId8"/>
    <p:sldId id="259" r:id="rId9"/>
    <p:sldId id="260" r:id="rId10"/>
    <p:sldId id="261" r:id="rId11"/>
    <p:sldId id="384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327" r:id="rId21"/>
    <p:sldId id="283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4" r:id="rId30"/>
    <p:sldId id="278" r:id="rId31"/>
    <p:sldId id="279" r:id="rId32"/>
    <p:sldId id="280" r:id="rId33"/>
    <p:sldId id="281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282" r:id="rId61"/>
    <p:sldId id="354" r:id="rId62"/>
    <p:sldId id="355" r:id="rId63"/>
    <p:sldId id="285" r:id="rId64"/>
    <p:sldId id="286" r:id="rId65"/>
    <p:sldId id="356" r:id="rId66"/>
    <p:sldId id="357" r:id="rId67"/>
    <p:sldId id="358" r:id="rId68"/>
    <p:sldId id="359" r:id="rId69"/>
    <p:sldId id="360" r:id="rId70"/>
    <p:sldId id="385" r:id="rId71"/>
    <p:sldId id="361" r:id="rId72"/>
    <p:sldId id="362" r:id="rId73"/>
    <p:sldId id="363" r:id="rId74"/>
    <p:sldId id="386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07353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>
                <a:solidFill>
                  <a:srgbClr val="FF0000"/>
                </a:solidFill>
              </a:rPr>
              <a:t>Week-8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performance costs of the simple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thread updates a single shared counter.</a:t>
            </a:r>
          </a:p>
          <a:p>
            <a:pPr lvl="1"/>
            <a:r>
              <a:rPr lang="en-US" altLang="ko-KR" dirty="0"/>
              <a:t>Each thread updates the counter one million times.</a:t>
            </a:r>
          </a:p>
          <a:p>
            <a:pPr lvl="1"/>
            <a:r>
              <a:rPr lang="en-US" altLang="ko-KR" dirty="0"/>
              <a:t>iMac with four Intel 2.7GHz i5 CPUs.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554" y="3093211"/>
            <a:ext cx="3567090" cy="268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00056" y="4843603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Performance of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Traditional vs. Sloppy Counters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(Threshold of Sloppy, 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is set to 1024)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43672" y="6139747"/>
            <a:ext cx="597666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Synchronized counter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scales poorly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83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FFA453-4F86-C72D-4807-7B48B08E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559" y="3071004"/>
            <a:ext cx="10515600" cy="1325563"/>
          </a:xfrm>
        </p:spPr>
        <p:txBody>
          <a:bodyPr/>
          <a:lstStyle/>
          <a:p>
            <a:r>
              <a:rPr lang="tr-TR" dirty="0" err="1"/>
              <a:t>Scalable</a:t>
            </a:r>
            <a:r>
              <a:rPr lang="tr-TR" dirty="0"/>
              <a:t> </a:t>
            </a:r>
            <a:r>
              <a:rPr lang="tr-TR" dirty="0" err="1"/>
              <a:t>counter</a:t>
            </a:r>
            <a:r>
              <a:rPr lang="tr-TR" dirty="0"/>
              <a:t>: </a:t>
            </a:r>
            <a:r>
              <a:rPr lang="tr-TR" dirty="0" err="1"/>
              <a:t>Does</a:t>
            </a:r>
            <a:r>
              <a:rPr lang="tr-TR" dirty="0"/>
              <a:t> it </a:t>
            </a:r>
            <a:r>
              <a:rPr lang="tr-TR" dirty="0" err="1"/>
              <a:t>really</a:t>
            </a:r>
            <a:r>
              <a:rPr lang="tr-TR" dirty="0"/>
              <a:t> </a:t>
            </a:r>
            <a:r>
              <a:rPr lang="tr-TR" dirty="0" err="1"/>
              <a:t>matter</a:t>
            </a:r>
            <a:r>
              <a:rPr lang="tr-T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Perfect Scaling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 though more work is done, it is </a:t>
            </a:r>
            <a:r>
              <a:rPr lang="en-US" altLang="ko-KR" b="1" dirty="0"/>
              <a:t>done in parallel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time taken to complete the task is </a:t>
            </a:r>
            <a:r>
              <a:rPr lang="en-US" altLang="ko-KR" i="1" dirty="0"/>
              <a:t>not increased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0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Sloppy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sloppy counter works by representing</a:t>
            </a:r>
            <a:r>
              <a:rPr lang="tr-TR" altLang="ko-KR" dirty="0"/>
              <a:t> a</a:t>
            </a:r>
            <a:r>
              <a:rPr lang="en-US" altLang="ko-KR" dirty="0"/>
              <a:t> single </a:t>
            </a:r>
            <a:r>
              <a:rPr lang="en-US" altLang="ko-KR" b="1" dirty="0"/>
              <a:t>logical counter </a:t>
            </a:r>
            <a:r>
              <a:rPr lang="en-US" altLang="ko-KR" dirty="0"/>
              <a:t>via numerous local physical counters, </a:t>
            </a:r>
            <a:r>
              <a:rPr lang="en-US" altLang="ko-KR" u="sng" dirty="0"/>
              <a:t>on</a:t>
            </a:r>
            <a:r>
              <a:rPr lang="tr-TR" altLang="ko-KR" u="sng" dirty="0"/>
              <a:t>e</a:t>
            </a:r>
            <a:r>
              <a:rPr lang="en-US" altLang="ko-KR" u="sng" dirty="0"/>
              <a:t> per CPU core</a:t>
            </a:r>
            <a:r>
              <a:rPr lang="tr-TR" altLang="ko-KR" dirty="0"/>
              <a:t> </a:t>
            </a:r>
            <a:r>
              <a:rPr lang="tr-TR" altLang="ko-KR" dirty="0">
                <a:solidFill>
                  <a:srgbClr val="FF0000"/>
                </a:solidFill>
              </a:rPr>
              <a:t>AND</a:t>
            </a:r>
            <a:r>
              <a:rPr lang="tr-TR" altLang="ko-KR" dirty="0"/>
              <a:t> a</a:t>
            </a:r>
            <a:r>
              <a:rPr lang="en-US" altLang="ko-KR" dirty="0"/>
              <a:t> single </a:t>
            </a:r>
            <a:r>
              <a:rPr lang="en-US" altLang="ko-KR" b="1" dirty="0"/>
              <a:t>global counter</a:t>
            </a:r>
            <a:r>
              <a:rPr lang="tr-TR" altLang="ko-KR" b="1" dirty="0"/>
              <a:t>.</a:t>
            </a:r>
            <a:endParaRPr lang="en-US" altLang="ko-KR" b="1" dirty="0"/>
          </a:p>
          <a:p>
            <a:r>
              <a:rPr lang="en-US" altLang="ko-KR" dirty="0"/>
              <a:t>There are </a:t>
            </a:r>
            <a:r>
              <a:rPr lang="en-US" altLang="ko-KR" b="1" dirty="0"/>
              <a:t>lock</a:t>
            </a:r>
            <a:r>
              <a:rPr lang="en-US" altLang="ko-KR" dirty="0"/>
              <a:t>s:</a:t>
            </a:r>
          </a:p>
          <a:p>
            <a:pPr lvl="2"/>
            <a:r>
              <a:rPr lang="en-US" altLang="ko-KR" dirty="0"/>
              <a:t>One for each local counter and one for the global counter</a:t>
            </a:r>
          </a:p>
          <a:p>
            <a:r>
              <a:rPr lang="en-US" altLang="ko-KR" dirty="0"/>
              <a:t>Example: on a machine with four CPUs</a:t>
            </a:r>
          </a:p>
          <a:p>
            <a:pPr lvl="1"/>
            <a:r>
              <a:rPr lang="en-US" altLang="ko-KR" dirty="0"/>
              <a:t>Four local counters</a:t>
            </a:r>
          </a:p>
          <a:p>
            <a:pPr lvl="1"/>
            <a:r>
              <a:rPr lang="en-US" altLang="ko-KR" dirty="0"/>
              <a:t>One global counter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07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 of sloppy 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thread running on a core wishes to increment the counter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dirty="0"/>
              <a:t>It increment</a:t>
            </a:r>
            <a:r>
              <a:rPr lang="tr-TR" altLang="ko-KR" dirty="0"/>
              <a:t>s</a:t>
            </a:r>
            <a:r>
              <a:rPr lang="en-US" altLang="ko-KR" dirty="0"/>
              <a:t> its local counter.</a:t>
            </a:r>
          </a:p>
          <a:p>
            <a:r>
              <a:rPr lang="en-US" altLang="ko-KR" dirty="0"/>
              <a:t>Each CPU has its own local counter:</a:t>
            </a:r>
          </a:p>
          <a:p>
            <a:pPr lvl="2"/>
            <a:r>
              <a:rPr lang="en-US" altLang="ko-KR" dirty="0"/>
              <a:t>Threads across CPUs can update local counters </a:t>
            </a:r>
            <a:r>
              <a:rPr lang="en-US" altLang="ko-KR" i="1" dirty="0"/>
              <a:t>without contention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Thus counter updates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scalable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local values are periodically transferred to the global counter.</a:t>
            </a:r>
          </a:p>
          <a:p>
            <a:pPr lvl="2"/>
            <a:r>
              <a:rPr lang="en-US" altLang="ko-KR" dirty="0"/>
              <a:t>Acquire the global lock</a:t>
            </a:r>
          </a:p>
          <a:p>
            <a:pPr lvl="2"/>
            <a:r>
              <a:rPr lang="en-US" altLang="ko-KR" dirty="0"/>
              <a:t>Increment </a:t>
            </a:r>
            <a:r>
              <a:rPr lang="tr-TR" altLang="ko-KR" dirty="0"/>
              <a:t>the </a:t>
            </a:r>
            <a:r>
              <a:rPr lang="tr-TR" altLang="ko-KR" dirty="0" err="1"/>
              <a:t>value</a:t>
            </a:r>
            <a:r>
              <a:rPr lang="tr-TR" altLang="ko-KR" dirty="0"/>
              <a:t> of global </a:t>
            </a:r>
            <a:r>
              <a:rPr lang="tr-TR" altLang="ko-KR" dirty="0" err="1"/>
              <a:t>counter</a:t>
            </a:r>
            <a:r>
              <a:rPr lang="en-US" altLang="ko-KR" dirty="0"/>
              <a:t> by the local counter’s value</a:t>
            </a:r>
          </a:p>
          <a:p>
            <a:pPr lvl="2"/>
            <a:r>
              <a:rPr lang="en-US" altLang="ko-KR" dirty="0"/>
              <a:t>The local counter is reset to zero</a:t>
            </a:r>
            <a:endParaRPr lang="tr-TR" altLang="ko-KR" dirty="0"/>
          </a:p>
          <a:p>
            <a:pPr lvl="2"/>
            <a:r>
              <a:rPr lang="tr-TR" altLang="ko-KR" dirty="0" err="1"/>
              <a:t>Release</a:t>
            </a:r>
            <a:r>
              <a:rPr lang="en-US" altLang="ko-KR" dirty="0"/>
              <a:t> the global lock</a:t>
            </a:r>
          </a:p>
          <a:p>
            <a:pPr lvl="2"/>
            <a:endParaRPr lang="tr-TR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60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 of sloppy counting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How often</a:t>
            </a:r>
            <a:r>
              <a:rPr lang="en-US" altLang="ko-KR" dirty="0"/>
              <a:t> the local-to-global transfer occurs is determined by a threshold,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ko-KR" dirty="0">
                <a:cs typeface="Courier New" pitchFamily="49" charset="0"/>
              </a:rPr>
              <a:t>(sloppiness)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smaller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The more the counter behaves like the </a:t>
            </a:r>
            <a:r>
              <a:rPr lang="en-US" altLang="ko-KR" i="1" dirty="0"/>
              <a:t>non-scalable counter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bigger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The more scalable the counter.</a:t>
            </a:r>
          </a:p>
          <a:p>
            <a:pPr lvl="2"/>
            <a:r>
              <a:rPr lang="en-US" altLang="ko-KR" dirty="0"/>
              <a:t>The further off the global value might be from the </a:t>
            </a:r>
            <a:r>
              <a:rPr lang="en-US" altLang="ko-KR" i="1" dirty="0"/>
              <a:t>actual count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92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Sloppy counter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Tracing the Sloppy Counters</a:t>
                </a:r>
              </a:p>
              <a:p>
                <a:pPr lvl="1"/>
                <a:r>
                  <a:rPr lang="en-US" altLang="ko-KR" dirty="0"/>
                  <a:t>The threshold S is set to 5.</a:t>
                </a:r>
              </a:p>
              <a:p>
                <a:pPr lvl="1"/>
                <a:r>
                  <a:rPr lang="en-US" altLang="ko-KR" dirty="0"/>
                  <a:t>There are threads on each of four CPUs</a:t>
                </a:r>
              </a:p>
              <a:p>
                <a:pPr lvl="1"/>
                <a:r>
                  <a:rPr lang="en-US" altLang="ko-KR" dirty="0"/>
                  <a:t>Each thread updates their local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tr-TR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03571"/>
                  </p:ext>
                </p:extLst>
              </p:nvPr>
            </p:nvGraphicFramePr>
            <p:xfrm>
              <a:off x="2351584" y="3535494"/>
              <a:ext cx="7488834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Time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G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(from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7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 10 (from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03571"/>
                  </p:ext>
                </p:extLst>
              </p:nvPr>
            </p:nvGraphicFramePr>
            <p:xfrm>
              <a:off x="2351584" y="3535494"/>
              <a:ext cx="7488834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Time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1481" t="-3636" r="-469841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1481" t="-3636" r="-369841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81481" t="-3636" r="-269841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9474" t="-3636" r="-168421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G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580" t="-705455" r="-31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7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580" t="-805455" r="-31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39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 of the threshold value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endParaRPr lang="ko-KR" alt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four threads increments a counter 1 million times on four CPUs.</a:t>
            </a:r>
          </a:p>
          <a:p>
            <a:pPr lvl="1"/>
            <a:r>
              <a:rPr lang="en-US" altLang="ko-KR" dirty="0"/>
              <a:t>Low S </a:t>
            </a:r>
            <a:r>
              <a:rPr lang="en-US" altLang="ko-KR" dirty="0">
                <a:sym typeface="Wingdings" pitchFamily="2" charset="2"/>
              </a:rPr>
              <a:t> Performance is </a:t>
            </a:r>
            <a:r>
              <a:rPr lang="en-US" altLang="ko-KR" b="1" dirty="0">
                <a:sym typeface="Wingdings" pitchFamily="2" charset="2"/>
              </a:rPr>
              <a:t>poor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tr-TR" altLang="ko-KR" dirty="0">
                <a:sym typeface="Wingdings" pitchFamily="2" charset="2"/>
              </a:rPr>
              <a:t>t</a:t>
            </a:r>
            <a:r>
              <a:rPr lang="en-US" altLang="ko-KR" dirty="0">
                <a:sym typeface="Wingdings" pitchFamily="2" charset="2"/>
              </a:rPr>
              <a:t>he global count is always quire </a:t>
            </a:r>
            <a:r>
              <a:rPr lang="en-US" altLang="ko-KR" b="1" dirty="0">
                <a:sym typeface="Wingdings" pitchFamily="2" charset="2"/>
              </a:rPr>
              <a:t>accurate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High S  Performance is </a:t>
            </a:r>
            <a:r>
              <a:rPr lang="en-US" altLang="ko-KR" b="1" dirty="0">
                <a:sym typeface="Wingdings" pitchFamily="2" charset="2"/>
              </a:rPr>
              <a:t>excellent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tr-TR" altLang="ko-KR" dirty="0">
                <a:sym typeface="Wingdings" pitchFamily="2" charset="2"/>
              </a:rPr>
              <a:t>t</a:t>
            </a:r>
            <a:r>
              <a:rPr lang="en-US" altLang="ko-KR" dirty="0">
                <a:sym typeface="Wingdings" pitchFamily="2" charset="2"/>
              </a:rPr>
              <a:t>he global count </a:t>
            </a:r>
            <a:r>
              <a:rPr lang="en-US" altLang="ko-KR" b="1" dirty="0">
                <a:sym typeface="Wingdings" pitchFamily="2" charset="2"/>
              </a:rPr>
              <a:t>lags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68" y="3019588"/>
            <a:ext cx="4691989" cy="344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95800" y="6488014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Scaling Sloppy Counters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67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Sloppy Counter Implementation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3511" y="1531234"/>
            <a:ext cx="7992888" cy="5047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global;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global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global lock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local[NUMCPUS];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count (per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[NUMCPUS];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locks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threshold;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update frequency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    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 record threshold,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locks,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of all local counts and global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threshold)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        c-&gt;threshold = threshold;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        c-&gt;global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NUMCPUS;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   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61054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Sloppy Counter Implementation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83532" y="1587217"/>
            <a:ext cx="8424936" cy="5047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update: usually, just grab local lock and update local amount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  once local count has risen by ’threshold’, grab global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  lock and transfer local values to 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update(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+=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assumes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&gt;= c-&gt;threshold)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transfer to global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            c-&gt;global +=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   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get: just return global amount (which may not be perfect)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c-&gt;global;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only approximate!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45     }</a:t>
            </a:r>
          </a:p>
        </p:txBody>
      </p:sp>
    </p:spTree>
    <p:extLst>
      <p:ext uri="{BB962C8B-B14F-4D97-AF65-F5344CB8AC3E}">
        <p14:creationId xmlns:p14="http://schemas.microsoft.com/office/powerpoint/2010/main" val="46911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9C4A8-6D41-570B-C1D9-F1B6804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10205" y="1849895"/>
            <a:ext cx="7992888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basic node structure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basic list structure (one used per list)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L-&gt;head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89995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9556" y="2264688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*new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if (new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perror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tr-T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new-&gt;key =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new-&gt;next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L-&gt;head = new;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45865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9556" y="2129815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-&gt;key ==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	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 	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	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	}</a:t>
            </a:r>
          </a:p>
        </p:txBody>
      </p:sp>
    </p:spTree>
    <p:extLst>
      <p:ext uri="{BB962C8B-B14F-4D97-AF65-F5344CB8AC3E}">
        <p14:creationId xmlns:p14="http://schemas.microsoft.com/office/powerpoint/2010/main" val="218575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code </a:t>
            </a:r>
            <a:r>
              <a:rPr lang="en-US" altLang="ko-KR" b="1" dirty="0"/>
              <a:t>acquires</a:t>
            </a:r>
            <a:r>
              <a:rPr lang="en-US" altLang="ko-KR" dirty="0"/>
              <a:t> a lock in the insert routine upon entry.</a:t>
            </a:r>
          </a:p>
          <a:p>
            <a:r>
              <a:rPr lang="en-US" altLang="ko-KR" dirty="0"/>
              <a:t>The code </a:t>
            </a:r>
            <a:r>
              <a:rPr lang="en-US" altLang="ko-KR" b="1" dirty="0"/>
              <a:t>releases</a:t>
            </a:r>
            <a:r>
              <a:rPr lang="en-US" altLang="ko-KR" dirty="0"/>
              <a:t> the lock upon exit.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happens to </a:t>
            </a:r>
            <a:r>
              <a:rPr lang="en-US" altLang="ko-KR" i="1" dirty="0"/>
              <a:t>fail</a:t>
            </a:r>
            <a:r>
              <a:rPr lang="en-US" altLang="ko-KR" dirty="0"/>
              <a:t>, the code must also </a:t>
            </a:r>
            <a:r>
              <a:rPr lang="en-US" altLang="ko-KR" u="sng" dirty="0"/>
              <a:t>release the lock</a:t>
            </a:r>
            <a:r>
              <a:rPr lang="en-US" altLang="ko-KR" dirty="0"/>
              <a:t> before failing the insert.</a:t>
            </a:r>
          </a:p>
          <a:p>
            <a:pPr lvl="1"/>
            <a:r>
              <a:rPr lang="en-US" altLang="ko-KR" dirty="0"/>
              <a:t>This kind of exceptional control flow has been shown to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quite error prone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Solution</a:t>
            </a:r>
            <a:r>
              <a:rPr lang="en-US" altLang="ko-KR" dirty="0"/>
              <a:t>: The lock and release </a:t>
            </a:r>
            <a:r>
              <a:rPr lang="en-US" altLang="ko-KR" i="1" dirty="0"/>
              <a:t>only surround </a:t>
            </a:r>
            <a:r>
              <a:rPr lang="en-US" altLang="ko-KR" dirty="0"/>
              <a:t>the actual critical section in the insert code</a:t>
            </a:r>
          </a:p>
        </p:txBody>
      </p:sp>
    </p:spTree>
    <p:extLst>
      <p:ext uri="{BB962C8B-B14F-4D97-AF65-F5344CB8AC3E}">
        <p14:creationId xmlns:p14="http://schemas.microsoft.com/office/powerpoint/2010/main" val="33127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List: Rewritten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9556" y="1876227"/>
            <a:ext cx="799288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L-&gt;head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synchronization not needed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*new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(new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perror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new-&gt;key =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just lock critical section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new-&gt;next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L-&gt;head = new;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4420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List: Rewritten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2347056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-&gt;key ==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now both success and failure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}</a:t>
            </a:r>
          </a:p>
        </p:txBody>
      </p:sp>
    </p:spTree>
    <p:extLst>
      <p:ext uri="{BB962C8B-B14F-4D97-AF65-F5344CB8AC3E}">
        <p14:creationId xmlns:p14="http://schemas.microsoft.com/office/powerpoint/2010/main" val="1706496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Hand-over-hand locking (lock coupling)</a:t>
            </a:r>
          </a:p>
          <a:p>
            <a:pPr lvl="1"/>
            <a:r>
              <a:rPr lang="en-US" altLang="ko-KR" dirty="0"/>
              <a:t>Add </a:t>
            </a:r>
            <a:r>
              <a:rPr lang="en-US" altLang="ko-KR" b="1" dirty="0"/>
              <a:t>a lock per node </a:t>
            </a:r>
            <a:r>
              <a:rPr lang="en-US" altLang="ko-KR" dirty="0"/>
              <a:t>of the list instead of having a single lock for the entire list.</a:t>
            </a:r>
          </a:p>
          <a:p>
            <a:pPr lvl="1"/>
            <a:r>
              <a:rPr lang="en-US" altLang="ko-KR" dirty="0"/>
              <a:t>When traversing the list,</a:t>
            </a:r>
          </a:p>
          <a:p>
            <a:pPr lvl="2"/>
            <a:r>
              <a:rPr lang="en-US" altLang="ko-KR" dirty="0"/>
              <a:t>First grabs the next node’s lock.</a:t>
            </a:r>
          </a:p>
          <a:p>
            <a:pPr lvl="2"/>
            <a:r>
              <a:rPr lang="en-US" altLang="ko-KR" dirty="0"/>
              <a:t>And then releases the current node’s lock.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Enable a high degree of concurrency in list operations.</a:t>
            </a:r>
          </a:p>
          <a:p>
            <a:pPr lvl="2"/>
            <a:r>
              <a:rPr lang="en-US" altLang="ko-KR" dirty="0"/>
              <a:t>However, in practice, </a:t>
            </a:r>
            <a:r>
              <a:rPr lang="en-US" altLang="ko-KR" u="sng" dirty="0"/>
              <a:t>the overheads of</a:t>
            </a:r>
            <a:r>
              <a:rPr lang="en-US" altLang="ko-KR" dirty="0"/>
              <a:t> acquiring and releasing locks for each node of a list traversal is </a:t>
            </a:r>
            <a:r>
              <a:rPr lang="en-US" altLang="ko-KR" i="1" dirty="0"/>
              <a:t>prohibitive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067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Michael and Scott Concurrent Queues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locks.</a:t>
            </a:r>
          </a:p>
          <a:p>
            <a:pPr lvl="1"/>
            <a:r>
              <a:rPr lang="en-US" altLang="ko-KR" dirty="0"/>
              <a:t>One for the </a:t>
            </a:r>
            <a:r>
              <a:rPr lang="en-US" altLang="ko-KR" b="1" dirty="0"/>
              <a:t>head</a:t>
            </a:r>
            <a:r>
              <a:rPr lang="en-US" altLang="ko-KR" dirty="0"/>
              <a:t> of the queue.</a:t>
            </a:r>
          </a:p>
          <a:p>
            <a:pPr lvl="1"/>
            <a:r>
              <a:rPr lang="en-US" altLang="ko-KR" dirty="0"/>
              <a:t>One for the </a:t>
            </a:r>
            <a:r>
              <a:rPr lang="en-US" altLang="ko-KR" b="1" dirty="0"/>
              <a:t>tail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goal of these two locks is to enable concurrency of </a:t>
            </a:r>
            <a:r>
              <a:rPr lang="en-US" altLang="ko-KR" i="1" dirty="0" err="1"/>
              <a:t>enqueue</a:t>
            </a:r>
            <a:r>
              <a:rPr lang="en-US" altLang="ko-KR" dirty="0"/>
              <a:t> and </a:t>
            </a:r>
            <a:r>
              <a:rPr lang="en-US" altLang="ko-KR" i="1" dirty="0" err="1"/>
              <a:t>dequeue</a:t>
            </a:r>
            <a:r>
              <a:rPr lang="en-US" altLang="ko-KR" dirty="0"/>
              <a:t> operations.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 a dummy node</a:t>
            </a:r>
          </a:p>
          <a:p>
            <a:pPr lvl="1"/>
            <a:r>
              <a:rPr lang="en-US" altLang="ko-KR" dirty="0"/>
              <a:t>Allocated in the queue initialization code</a:t>
            </a:r>
          </a:p>
          <a:p>
            <a:pPr lvl="1"/>
            <a:r>
              <a:rPr lang="en-US" altLang="ko-KR" dirty="0"/>
              <a:t>Enable the separation of head and tail operations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984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690688"/>
            <a:ext cx="763284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*tail;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q-&gt;head = q-&gt;tail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</a:p>
          <a:p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6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874728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Queue_Enqueue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-&gt;value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q-&gt;tail-&gt;next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q-&gt;tail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4410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Question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one of these is not one of the programming errors made while using </a:t>
            </a:r>
            <a:r>
              <a:rPr lang="tr-TR" dirty="0" err="1"/>
              <a:t>thread</a:t>
            </a:r>
            <a:r>
              <a:rPr lang="en-US" dirty="0"/>
              <a:t> API?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a) Not </a:t>
            </a:r>
            <a:r>
              <a:rPr lang="tr-TR" dirty="0" err="1"/>
              <a:t>initializing</a:t>
            </a:r>
            <a:r>
              <a:rPr lang="tr-TR" dirty="0"/>
              <a:t> </a:t>
            </a:r>
            <a:r>
              <a:rPr lang="tr-TR" dirty="0" err="1"/>
              <a:t>locks</a:t>
            </a:r>
            <a:r>
              <a:rPr lang="tr-TR" dirty="0"/>
              <a:t> and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b) Not </a:t>
            </a:r>
            <a:r>
              <a:rPr lang="tr-TR" dirty="0" err="1"/>
              <a:t>checking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codes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c) </a:t>
            </a:r>
            <a:r>
              <a:rPr lang="tr-TR" dirty="0" err="1"/>
              <a:t>Allocating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returned</a:t>
            </a:r>
            <a:r>
              <a:rPr lang="tr-TR" dirty="0"/>
              <a:t> by </a:t>
            </a:r>
            <a:r>
              <a:rPr lang="tr-TR" dirty="0" err="1"/>
              <a:t>threads</a:t>
            </a:r>
            <a:r>
              <a:rPr lang="tr-TR" dirty="0"/>
              <a:t> on </a:t>
            </a:r>
            <a:r>
              <a:rPr lang="tr-TR" dirty="0" err="1"/>
              <a:t>Stack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d) Using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threads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440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863283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Queue_Dequeue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q-&gt;head;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queue was empty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		*value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		q-&gt;head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		free(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46 	}</a:t>
            </a:r>
          </a:p>
        </p:txBody>
      </p:sp>
    </p:spTree>
    <p:extLst>
      <p:ext uri="{BB962C8B-B14F-4D97-AF65-F5344CB8AC3E}">
        <p14:creationId xmlns:p14="http://schemas.microsoft.com/office/powerpoint/2010/main" val="970383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Hash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Focus on a simple hash table</a:t>
            </a:r>
          </a:p>
          <a:p>
            <a:pPr lvl="1"/>
            <a:r>
              <a:rPr lang="en-US" altLang="ko-KR" dirty="0"/>
              <a:t>The hash table does not resize.</a:t>
            </a:r>
          </a:p>
          <a:p>
            <a:pPr lvl="1"/>
            <a:r>
              <a:rPr lang="en-US" altLang="ko-KR" dirty="0"/>
              <a:t>Built using the concurrent lists</a:t>
            </a:r>
          </a:p>
          <a:p>
            <a:pPr lvl="1"/>
            <a:r>
              <a:rPr lang="en-US" altLang="ko-KR" dirty="0"/>
              <a:t>It uses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per hash bucket</a:t>
            </a:r>
            <a:r>
              <a:rPr lang="en-US" altLang="ko-KR" dirty="0"/>
              <a:t> each of which is represented by </a:t>
            </a:r>
            <a:r>
              <a:rPr lang="en-US" altLang="ko-KR" i="1" dirty="0"/>
              <a:t>a list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415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Concurrent Hash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10,000 to 50,000 concurrent updates from each of four threads.</a:t>
            </a:r>
          </a:p>
          <a:p>
            <a:pPr lvl="1"/>
            <a:r>
              <a:rPr lang="en-US" altLang="ko-KR" dirty="0"/>
              <a:t>iMac with four Intel 2.7GHz i5 CPUs.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2620670"/>
            <a:ext cx="4392488" cy="327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107668" y="6040067"/>
            <a:ext cx="597666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simple concurrent hash table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scales magnificently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52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Hash Table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2213" y="1612507"/>
            <a:ext cx="763284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#define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BUCKETS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lists[BUCKETS];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BUCKETS;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bucket = key % BUCKETS;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(&amp;H-&gt;lists[bucket], key);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bucket = key % BUCKETS;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(&amp;H-&gt;lists[bucket], key);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}</a:t>
            </a:r>
          </a:p>
        </p:txBody>
      </p:sp>
    </p:spTree>
    <p:extLst>
      <p:ext uri="{BB962C8B-B14F-4D97-AF65-F5344CB8AC3E}">
        <p14:creationId xmlns:p14="http://schemas.microsoft.com/office/powerpoint/2010/main" val="2216897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30. Condition Variables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9905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many cases where a thread wishes to </a:t>
            </a:r>
            <a:r>
              <a:rPr lang="en-US" altLang="ko-KR" u="sng" dirty="0"/>
              <a:t>check</a:t>
            </a:r>
            <a:r>
              <a:rPr lang="en-US" altLang="ko-KR" dirty="0"/>
              <a:t> whether a </a:t>
            </a:r>
            <a:r>
              <a:rPr lang="en-US" altLang="ko-KR" b="1" dirty="0"/>
              <a:t>condition</a:t>
            </a:r>
            <a:r>
              <a:rPr lang="en-US" altLang="ko-KR" dirty="0"/>
              <a:t> is true before continuing its execution.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parent thread might wish to check whether a child thread has </a:t>
            </a:r>
            <a:r>
              <a:rPr lang="en-US" altLang="ko-KR" i="1" dirty="0"/>
              <a:t>completed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This is often called a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439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853722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indicate we are done?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wait for child?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79576" y="5642274"/>
            <a:ext cx="7632848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9576" y="150588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9576" y="5271782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What we would like to see here is: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45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Spin-based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This is hugely </a:t>
            </a:r>
            <a:r>
              <a:rPr lang="en-US" altLang="ko-KR" u="sng" dirty="0"/>
              <a:t>inefficient</a:t>
            </a:r>
            <a:r>
              <a:rPr lang="en-US" altLang="ko-KR" dirty="0"/>
              <a:t> as the parent spins and </a:t>
            </a:r>
            <a:r>
              <a:rPr lang="en-US" altLang="ko-KR" b="1" dirty="0"/>
              <a:t>wastes CPU time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690688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</p:spTree>
    <p:extLst>
      <p:ext uri="{BB962C8B-B14F-4D97-AF65-F5344CB8AC3E}">
        <p14:creationId xmlns:p14="http://schemas.microsoft.com/office/powerpoint/2010/main" val="2214914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wait for a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Condition variable</a:t>
            </a:r>
          </a:p>
          <a:p>
            <a:pPr lvl="1"/>
            <a:r>
              <a:rPr lang="en-US" altLang="ko-KR" b="1" dirty="0"/>
              <a:t>Waiting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u="sng" dirty="0"/>
              <a:t>An explicit queue</a:t>
            </a:r>
            <a:r>
              <a:rPr lang="en-US" altLang="ko-KR" dirty="0"/>
              <a:t> that threads can put themselves on when some state of execution is not as desired.</a:t>
            </a:r>
          </a:p>
          <a:p>
            <a:pPr lvl="1"/>
            <a:r>
              <a:rPr lang="en-US" altLang="ko-KR" b="1" dirty="0"/>
              <a:t>Signaling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dirty="0"/>
              <a:t>Some other thread, </a:t>
            </a:r>
            <a:r>
              <a:rPr lang="en-US" altLang="ko-KR" i="1" dirty="0"/>
              <a:t>when it changes said state</a:t>
            </a:r>
            <a:r>
              <a:rPr lang="en-US" altLang="ko-KR" dirty="0"/>
              <a:t>, can wake one of those waiting threads and allow them to continue.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608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and Routines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Declare condition variable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Proper initialization is required.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Operation (the POSIX calls)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wait() call takes a </a:t>
            </a:r>
            <a:r>
              <a:rPr lang="en-US" altLang="ko-KR" u="sng" dirty="0" err="1"/>
              <a:t>mutex</a:t>
            </a:r>
            <a:r>
              <a:rPr lang="en-US" altLang="ko-KR" dirty="0"/>
              <a:t> as a parameter.</a:t>
            </a:r>
          </a:p>
          <a:p>
            <a:pPr lvl="2"/>
            <a:r>
              <a:rPr lang="en-US" altLang="ko-KR" dirty="0"/>
              <a:t>The wait() call release the lock and put the calling thread to sleep.</a:t>
            </a:r>
          </a:p>
          <a:p>
            <a:pPr lvl="2"/>
            <a:r>
              <a:rPr lang="en-US" altLang="ko-KR" dirty="0"/>
              <a:t>When the thread wakes up, it must re-acquire the lock.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396852"/>
            <a:ext cx="244827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 c;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79576" y="4179186"/>
            <a:ext cx="792088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wait()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*c);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signal()</a:t>
            </a:r>
          </a:p>
        </p:txBody>
      </p:sp>
    </p:spTree>
    <p:extLst>
      <p:ext uri="{BB962C8B-B14F-4D97-AF65-F5344CB8AC3E}">
        <p14:creationId xmlns:p14="http://schemas.microsoft.com/office/powerpoint/2010/main" val="399019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35355" y="1394212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PTHREAD_MUTEX_INITIALIZER;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 = PTHREAD_COND_INITIALIZER;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75138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65902" y="2578901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}</a:t>
            </a:r>
          </a:p>
        </p:txBody>
      </p:sp>
    </p:spTree>
    <p:extLst>
      <p:ext uri="{BB962C8B-B14F-4D97-AF65-F5344CB8AC3E}">
        <p14:creationId xmlns:p14="http://schemas.microsoft.com/office/powerpoint/2010/main" val="2717318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Parent:</a:t>
            </a:r>
          </a:p>
          <a:p>
            <a:pPr lvl="1"/>
            <a:r>
              <a:rPr lang="en-US" altLang="ko-KR" sz="2800" dirty="0"/>
              <a:t>Create the child thread and continues running itself.</a:t>
            </a:r>
          </a:p>
          <a:p>
            <a:pPr lvl="1"/>
            <a:r>
              <a:rPr lang="en-US" altLang="ko-KR" sz="2800" dirty="0"/>
              <a:t>Call into </a:t>
            </a:r>
            <a:r>
              <a:rPr lang="en-US" altLang="ko-KR" sz="2800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2800" dirty="0"/>
              <a:t>to wait for the child thread to complete.</a:t>
            </a:r>
          </a:p>
          <a:p>
            <a:pPr lvl="2"/>
            <a:r>
              <a:rPr lang="en-US" altLang="ko-KR" sz="2800" dirty="0"/>
              <a:t>Acquire the lock</a:t>
            </a:r>
          </a:p>
          <a:p>
            <a:pPr lvl="2"/>
            <a:r>
              <a:rPr lang="en-US" altLang="ko-KR" sz="2800" dirty="0"/>
              <a:t>Check if the child is done</a:t>
            </a:r>
          </a:p>
          <a:p>
            <a:pPr lvl="2"/>
            <a:r>
              <a:rPr lang="en-US" altLang="ko-KR" sz="2800" dirty="0"/>
              <a:t>Put itself to sleep by calling </a:t>
            </a:r>
            <a:r>
              <a:rPr lang="en-US" altLang="ko-KR" sz="2800" dirty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2"/>
            <a:r>
              <a:rPr lang="en-US" altLang="ko-KR" sz="2800" dirty="0"/>
              <a:t>Release the lock</a:t>
            </a:r>
          </a:p>
          <a:p>
            <a:r>
              <a:rPr lang="en-US" altLang="ko-KR" b="1" dirty="0"/>
              <a:t>Child:</a:t>
            </a:r>
          </a:p>
          <a:p>
            <a:pPr lvl="1"/>
            <a:r>
              <a:rPr lang="en-US" altLang="ko-KR" sz="2800" dirty="0"/>
              <a:t>Print the message “child”</a:t>
            </a:r>
          </a:p>
          <a:p>
            <a:pPr lvl="1"/>
            <a:r>
              <a:rPr lang="en-US" altLang="ko-KR" sz="2800" dirty="0"/>
              <a:t>Call </a:t>
            </a:r>
            <a:r>
              <a:rPr lang="en-US" altLang="ko-KR" sz="2800" dirty="0" err="1">
                <a:latin typeface="Courier New" pitchFamily="49" charset="0"/>
                <a:cs typeface="Courier New" pitchFamily="49" charset="0"/>
              </a:rPr>
              <a:t>thr_exit</a:t>
            </a:r>
            <a:r>
              <a:rPr lang="en-US" altLang="ko-KR" sz="2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sz="2800" dirty="0"/>
              <a:t> to wake the parent thread</a:t>
            </a:r>
          </a:p>
          <a:p>
            <a:pPr lvl="2"/>
            <a:r>
              <a:rPr lang="en-US" altLang="ko-KR" sz="2800" dirty="0"/>
              <a:t>Grab the lock</a:t>
            </a:r>
          </a:p>
          <a:p>
            <a:pPr lvl="2"/>
            <a:r>
              <a:rPr lang="en-US" altLang="ko-KR" sz="2800" dirty="0"/>
              <a:t>Set the state variable </a:t>
            </a:r>
            <a:r>
              <a:rPr lang="en-US" altLang="ko-KR" sz="2800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lvl="2"/>
            <a:r>
              <a:rPr lang="en-US" altLang="ko-KR" sz="2800" dirty="0"/>
              <a:t>Signal the parent thus waking it.</a:t>
            </a:r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4466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importance of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Imagine the case where the </a:t>
            </a:r>
            <a:r>
              <a:rPr lang="en-US" altLang="ko-KR" i="1" dirty="0"/>
              <a:t>child runs immediately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child will signal, but there is </a:t>
            </a:r>
            <a:r>
              <a:rPr lang="en-US" altLang="ko-KR" u="sng" dirty="0"/>
              <a:t>no thread asleep</a:t>
            </a:r>
            <a:r>
              <a:rPr lang="en-US" altLang="ko-KR" dirty="0"/>
              <a:t> on the condition.</a:t>
            </a:r>
          </a:p>
          <a:p>
            <a:pPr lvl="2"/>
            <a:r>
              <a:rPr lang="en-US" altLang="ko-KR" dirty="0"/>
              <a:t>When the parent runs, it will call wait and be stuck.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thread will ever wake it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1746839"/>
            <a:ext cx="7632848" cy="2462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7608" y="4209052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 variable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66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poor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2936" y="3760325"/>
            <a:ext cx="8786812" cy="3312368"/>
          </a:xfrm>
        </p:spPr>
        <p:txBody>
          <a:bodyPr/>
          <a:lstStyle/>
          <a:p>
            <a:pPr lvl="1"/>
            <a:r>
              <a:rPr lang="en-US" altLang="ko-KR" dirty="0"/>
              <a:t>The issue here is a subtle </a:t>
            </a:r>
            <a:r>
              <a:rPr lang="en-US" altLang="ko-KR" b="1" dirty="0"/>
              <a:t>race condition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parent calls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().</a:t>
            </a:r>
            <a:endParaRPr lang="en-US" altLang="ko-KR" dirty="0"/>
          </a:p>
          <a:p>
            <a:pPr lvl="3"/>
            <a:r>
              <a:rPr lang="en-US" altLang="ko-KR" dirty="0"/>
              <a:t>The parent checks the value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It will see that it is 0 and try to go to sleep.</a:t>
            </a:r>
          </a:p>
          <a:p>
            <a:pPr lvl="3"/>
            <a:r>
              <a:rPr lang="en-US" altLang="ko-KR" i="1" dirty="0"/>
              <a:t>Just before </a:t>
            </a:r>
            <a:r>
              <a:rPr lang="en-US" altLang="ko-KR" dirty="0"/>
              <a:t>it calls wait to go to sleep, the parent is </a:t>
            </a:r>
            <a:r>
              <a:rPr lang="en-US" altLang="ko-KR" u="sng" dirty="0"/>
              <a:t>interrupted</a:t>
            </a:r>
            <a:r>
              <a:rPr lang="en-US" altLang="ko-KR" dirty="0"/>
              <a:t> and the child runs.</a:t>
            </a:r>
          </a:p>
          <a:p>
            <a:pPr lvl="2"/>
            <a:r>
              <a:rPr lang="en-US" altLang="ko-KR" dirty="0"/>
              <a:t>The child changes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r>
              <a:rPr lang="en-US" altLang="ko-KR" dirty="0"/>
              <a:t> to 1 and signals.</a:t>
            </a:r>
          </a:p>
          <a:p>
            <a:pPr lvl="3"/>
            <a:r>
              <a:rPr lang="en-US" altLang="ko-KR" dirty="0"/>
              <a:t>But no thread is waiting and thus no thread is woken.</a:t>
            </a:r>
          </a:p>
          <a:p>
            <a:pPr lvl="3"/>
            <a:r>
              <a:rPr lang="en-US" altLang="ko-KR" dirty="0"/>
              <a:t>When the parent runs again, it sleeps forever.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1441491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}</a:t>
            </a:r>
          </a:p>
        </p:txBody>
      </p:sp>
    </p:spTree>
    <p:extLst>
      <p:ext uri="{BB962C8B-B14F-4D97-AF65-F5344CB8AC3E}">
        <p14:creationId xmlns:p14="http://schemas.microsoft.com/office/powerpoint/2010/main" val="2894627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 / Consumer (Bound</a:t>
            </a:r>
            <a:r>
              <a:rPr lang="tr-TR" altLang="ko-KR" dirty="0" err="1"/>
              <a:t>ed</a:t>
            </a:r>
            <a:r>
              <a:rPr lang="en-US" altLang="ko-KR" dirty="0"/>
              <a:t> 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Producer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Produce</a:t>
            </a:r>
            <a:r>
              <a:rPr lang="en-US" altLang="ko-KR" dirty="0"/>
              <a:t> data items</a:t>
            </a:r>
          </a:p>
          <a:p>
            <a:pPr lvl="1"/>
            <a:r>
              <a:rPr lang="en-US" altLang="ko-KR" dirty="0"/>
              <a:t>Wish to place data items in a buffer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Consumer</a:t>
            </a:r>
          </a:p>
          <a:p>
            <a:pPr lvl="1"/>
            <a:r>
              <a:rPr lang="en-US" altLang="ko-KR" dirty="0"/>
              <a:t>Grab data items out of the buffer </a:t>
            </a:r>
            <a:endParaRPr lang="tr-TR" altLang="ko-KR" dirty="0"/>
          </a:p>
          <a:p>
            <a:pPr lvl="1"/>
            <a:r>
              <a:rPr lang="tr-TR" altLang="ko-KR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onsume</a:t>
            </a:r>
            <a:r>
              <a:rPr lang="en-US" altLang="ko-KR" dirty="0"/>
              <a:t> them in some way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Example:</a:t>
            </a:r>
            <a:r>
              <a:rPr lang="en-US" altLang="ko-KR" b="1" dirty="0"/>
              <a:t> </a:t>
            </a:r>
            <a:r>
              <a:rPr lang="en-US" altLang="ko-KR" dirty="0"/>
              <a:t>Multi-threaded web server</a:t>
            </a:r>
          </a:p>
          <a:p>
            <a:pPr lvl="1"/>
            <a:r>
              <a:rPr lang="en-US" altLang="ko-KR" i="1" dirty="0"/>
              <a:t>A producer </a:t>
            </a:r>
            <a:r>
              <a:rPr lang="en-US" altLang="ko-KR" dirty="0"/>
              <a:t>puts HTTP requests in to a work queue</a:t>
            </a:r>
          </a:p>
          <a:p>
            <a:pPr lvl="1"/>
            <a:r>
              <a:rPr lang="en-US" altLang="ko-KR" i="1" dirty="0"/>
              <a:t>Consumer threads </a:t>
            </a:r>
            <a:r>
              <a:rPr lang="en-US" altLang="ko-KR" dirty="0"/>
              <a:t>take requests out of this queue and process them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227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Bounded </a:t>
            </a:r>
            <a:r>
              <a:rPr lang="tr-TR" altLang="ko-KR" dirty="0"/>
              <a:t>B</a:t>
            </a:r>
            <a:r>
              <a:rPr lang="en-US" altLang="ko-KR" dirty="0" err="1"/>
              <a:t>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bounded buffer is used when you </a:t>
            </a:r>
            <a:r>
              <a:rPr lang="en-US" altLang="ko-KR" u="sng" dirty="0"/>
              <a:t>pipe the output</a:t>
            </a:r>
            <a:r>
              <a:rPr lang="en-US" altLang="ko-KR" dirty="0"/>
              <a:t> of one program into another.</a:t>
            </a:r>
          </a:p>
          <a:p>
            <a:pPr lvl="1"/>
            <a:r>
              <a:rPr lang="en-US" altLang="ko-KR" dirty="0"/>
              <a:t>Example: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foo file.txt |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/>
              <a:t> process is the producer.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/>
              <a:t>wc</a:t>
            </a:r>
            <a:r>
              <a:rPr lang="en-US" altLang="ko-KR" dirty="0"/>
              <a:t> process is the consumer.</a:t>
            </a:r>
          </a:p>
          <a:p>
            <a:pPr lvl="2"/>
            <a:r>
              <a:rPr lang="en-US" altLang="ko-KR" dirty="0"/>
              <a:t>Between them is an in-kernel </a:t>
            </a:r>
            <a:r>
              <a:rPr lang="en-US" altLang="ko-KR" u="sng" dirty="0"/>
              <a:t>bounded buffer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Bounded buffer is </a:t>
            </a:r>
            <a:r>
              <a:rPr lang="tr-TR" altLang="ko-KR" dirty="0"/>
              <a:t>a s</a:t>
            </a:r>
            <a:r>
              <a:rPr lang="en-US" altLang="ko-KR" dirty="0"/>
              <a:t>hared resource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/>
              <a:t>Synchronized access </a:t>
            </a:r>
            <a:r>
              <a:rPr lang="en-US" altLang="ko-KR" dirty="0"/>
              <a:t>is required.</a:t>
            </a:r>
          </a:p>
        </p:txBody>
      </p:sp>
    </p:spTree>
    <p:extLst>
      <p:ext uri="{BB962C8B-B14F-4D97-AF65-F5344CB8AC3E}">
        <p14:creationId xmlns:p14="http://schemas.microsoft.com/office/powerpoint/2010/main" val="2827782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Put and Get Routines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Only put data into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zero.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Only get data from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one.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full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658206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initially, empty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buffer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</p:spTree>
    <p:extLst>
      <p:ext uri="{BB962C8B-B14F-4D97-AF65-F5344CB8AC3E}">
        <p14:creationId xmlns:p14="http://schemas.microsoft.com/office/powerpoint/2010/main" val="2173459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 Threads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puts an integer into the shared buffer loops number of times.</a:t>
            </a:r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gets the data out of that shared buffer.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653120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</p:spTree>
    <p:extLst>
      <p:ext uri="{BB962C8B-B14F-4D97-AF65-F5344CB8AC3E}">
        <p14:creationId xmlns:p14="http://schemas.microsoft.com/office/powerpoint/2010/main" val="2132227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single condition variable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ko-KR" dirty="0"/>
              <a:t> and associated lock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mutex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79576" y="2505912"/>
            <a:ext cx="763284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</p:txBody>
      </p:sp>
    </p:spTree>
    <p:extLst>
      <p:ext uri="{BB962C8B-B14F-4D97-AF65-F5344CB8AC3E}">
        <p14:creationId xmlns:p14="http://schemas.microsoft.com/office/powerpoint/2010/main" val="55142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/>
              <a:t>29. Lock-based Concurrent Data Structures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55272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p1-p3: A producer waits for the buffer to be empty.</a:t>
            </a:r>
          </a:p>
          <a:p>
            <a:pPr lvl="1"/>
            <a:r>
              <a:rPr lang="en-US" altLang="ko-KR" dirty="0"/>
              <a:t>c1-c3: A consumer waits for the buffer to be full.</a:t>
            </a:r>
          </a:p>
          <a:p>
            <a:pPr lvl="1"/>
            <a:r>
              <a:rPr lang="en-US" altLang="ko-KR" dirty="0"/>
              <a:t>With just </a:t>
            </a:r>
            <a:r>
              <a:rPr lang="en-US" altLang="ko-KR" i="1" dirty="0"/>
              <a:t>a single producer </a:t>
            </a:r>
            <a:r>
              <a:rPr lang="en-US" altLang="ko-KR" dirty="0"/>
              <a:t>and </a:t>
            </a:r>
            <a:r>
              <a:rPr lang="en-US" altLang="ko-KR" i="1" dirty="0"/>
              <a:t>a single consumer</a:t>
            </a:r>
            <a:r>
              <a:rPr lang="en-US" altLang="ko-KR" dirty="0"/>
              <a:t>, the code works.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4890" y="1798989"/>
            <a:ext cx="763284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576938" y="5351714"/>
            <a:ext cx="7400799" cy="713183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tr-TR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</a:t>
            </a:r>
            <a:r>
              <a:rPr lang="tr-TR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we have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more than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of producer and consumer?</a:t>
            </a:r>
          </a:p>
        </p:txBody>
      </p:sp>
    </p:spTree>
    <p:extLst>
      <p:ext uri="{BB962C8B-B14F-4D97-AF65-F5344CB8AC3E}">
        <p14:creationId xmlns:p14="http://schemas.microsoft.com/office/powerpoint/2010/main" val="3452629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5227513"/>
                  </p:ext>
                </p:extLst>
              </p:nvPr>
            </p:nvGraphicFramePr>
            <p:xfrm>
              <a:off x="2567610" y="1589857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sneaks in 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5227513"/>
                  </p:ext>
                </p:extLst>
              </p:nvPr>
            </p:nvGraphicFramePr>
            <p:xfrm>
              <a:off x="2567610" y="1589857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720000" r="-368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220000" r="-368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8848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425000" r="-368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2715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problem arises for a simple reason:</a:t>
                </a:r>
              </a:p>
              <a:p>
                <a:pPr lvl="1"/>
                <a:r>
                  <a:rPr lang="en-US" altLang="ko-KR" dirty="0"/>
                  <a:t>After the producer woke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but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ever ran, the state of the bounded buffer </a:t>
                </a:r>
                <a:r>
                  <a:rPr lang="en-US" altLang="ko-KR" i="1" dirty="0"/>
                  <a:t>changed by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There is no guarantee that when the woken thread runs, the state will still be as desired </a:t>
                </a:r>
                <a:r>
                  <a:rPr lang="en-US" altLang="ko-KR" dirty="0">
                    <a:sym typeface="Wingdings" pitchFamily="2" charset="2"/>
                  </a:rPr>
                  <a:t> </a:t>
                </a:r>
                <a:r>
                  <a:rPr lang="en-US" altLang="ko-KR" u="sng" dirty="0">
                    <a:sym typeface="Wingdings" pitchFamily="2" charset="2"/>
                  </a:rPr>
                  <a:t>Mesa semantics</a:t>
                </a:r>
                <a:r>
                  <a:rPr lang="en-US" altLang="ko-KR" dirty="0">
                    <a:sym typeface="Wingdings" pitchFamily="2" charset="2"/>
                  </a:rPr>
                  <a:t>.</a:t>
                </a:r>
              </a:p>
              <a:p>
                <a:pPr lvl="2"/>
                <a:r>
                  <a:rPr lang="en-US" altLang="ko-KR" dirty="0"/>
                  <a:t>Virtually every system ever built employs </a:t>
                </a:r>
                <a:r>
                  <a:rPr lang="en-US" altLang="ko-KR" i="1" dirty="0"/>
                  <a:t>Mesa semantics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ko-KR" altLang="en-US" dirty="0"/>
              </a:p>
              <a:p>
                <a:pPr lvl="1"/>
                <a:r>
                  <a:rPr lang="en-US" altLang="ko-KR" u="sng" dirty="0"/>
                  <a:t>Hoare semantics</a:t>
                </a:r>
                <a:r>
                  <a:rPr lang="en-US" altLang="ko-KR" dirty="0"/>
                  <a:t> provides a stronger guarantee that the woken thread will run immediately upon being woken.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66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Consumer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wakes up and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re-checks</a:t>
                </a:r>
                <a:r>
                  <a:rPr lang="en-US" altLang="ko-KR" dirty="0"/>
                  <a:t> the state of the shared variable.</a:t>
                </a:r>
              </a:p>
              <a:p>
                <a:pPr lvl="1"/>
                <a:r>
                  <a:rPr lang="en-US" altLang="ko-KR" dirty="0"/>
                  <a:t>If the buffer is empty, the consumer simply goes back to sleep.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2279576" y="3114325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7071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 simple rule to remember with condition variables is to </a:t>
            </a:r>
            <a:r>
              <a:rPr lang="en-US" altLang="ko-KR" b="1" dirty="0"/>
              <a:t>always use while loops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However, this code still has a bug (</a:t>
            </a:r>
            <a:r>
              <a:rPr lang="en-US" altLang="ko-KR" i="1" dirty="0"/>
              <a:t>next page</a:t>
            </a:r>
            <a:r>
              <a:rPr lang="en-US" altLang="ko-KR" dirty="0"/>
              <a:t>).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673040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3805311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4151140"/>
                  </p:ext>
                </p:extLst>
              </p:nvPr>
            </p:nvGraphicFramePr>
            <p:xfrm>
              <a:off x="2567610" y="157788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Oops! Woke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𝒄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4151140"/>
                  </p:ext>
                </p:extLst>
              </p:nvPr>
            </p:nvGraphicFramePr>
            <p:xfrm>
              <a:off x="2567610" y="157788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020000" r="-368" b="-7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620000" r="-368" b="-1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720000" r="-368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42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738313" y="2615565"/>
            <a:ext cx="946775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 consumer should not wake other consumers, only producers, and vice-versa.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8839640"/>
                  </p:ext>
                </p:extLst>
              </p:nvPr>
            </p:nvGraphicFramePr>
            <p:xfrm>
              <a:off x="2567610" y="2716223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8839640"/>
                  </p:ext>
                </p:extLst>
              </p:nvPr>
            </p:nvGraphicFramePr>
            <p:xfrm>
              <a:off x="2567610" y="2716223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7642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</a:rPr>
              <a:t>two </a:t>
            </a:r>
            <a:r>
              <a:rPr lang="en-US" altLang="ko-KR" dirty="0"/>
              <a:t>condition variables and while</a:t>
            </a:r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threads wait on the condition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altLang="ko-KR" dirty="0"/>
              <a:t>, and signals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threads wait 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altLang="ko-KR" dirty="0"/>
              <a:t> and signal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4221" y="3274380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fill;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69974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8948" y="2868987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2678561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206" y="1387086"/>
            <a:ext cx="10515600" cy="4351338"/>
          </a:xfrm>
        </p:spPr>
        <p:txBody>
          <a:bodyPr/>
          <a:lstStyle/>
          <a:p>
            <a:r>
              <a:rPr lang="en-US" altLang="ko-KR" dirty="0"/>
              <a:t>More </a:t>
            </a:r>
            <a:r>
              <a:rPr lang="en-US" altLang="ko-KR" b="1" dirty="0"/>
              <a:t>concurrency</a:t>
            </a:r>
            <a:r>
              <a:rPr lang="en-US" altLang="ko-KR" dirty="0"/>
              <a:t> and </a:t>
            </a:r>
            <a:r>
              <a:rPr lang="en-US" altLang="ko-KR" b="1" dirty="0"/>
              <a:t>efficiency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/>
              <a:t>Add more buffer slots.</a:t>
            </a:r>
          </a:p>
          <a:p>
            <a:pPr lvl="1"/>
            <a:r>
              <a:rPr lang="en-US" altLang="ko-KR" dirty="0"/>
              <a:t>Allow concurrent production or consuming to take place.</a:t>
            </a:r>
          </a:p>
          <a:p>
            <a:pPr lvl="1"/>
            <a:r>
              <a:rPr lang="en-US" altLang="ko-KR" dirty="0"/>
              <a:t>Reduce context switches.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684781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buffer[MAX];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buffer[fill]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count++;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buffer[use];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count--;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3" y="6426305"/>
            <a:ext cx="285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Put and Get Routines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39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Lock-based Concurrent 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Adding locks to a data structure makes the structure </a:t>
            </a:r>
            <a:r>
              <a:rPr lang="en-US" altLang="ko-KR" dirty="0">
                <a:solidFill>
                  <a:srgbClr val="FF0000"/>
                </a:solidFill>
              </a:rPr>
              <a:t>thread safe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 locks are added determine</a:t>
            </a:r>
            <a:r>
              <a:rPr lang="tr-TR" altLang="ko-KR" dirty="0"/>
              <a:t>s</a:t>
            </a:r>
            <a:r>
              <a:rPr lang="en-US" altLang="ko-KR" dirty="0"/>
              <a:t> both the </a:t>
            </a:r>
            <a:r>
              <a:rPr lang="en-US" altLang="ko-KR" u="sng" dirty="0"/>
              <a:t>correctness and performance</a:t>
            </a:r>
            <a:r>
              <a:rPr lang="en-US" altLang="ko-KR" dirty="0"/>
              <a:t> of the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133494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690688"/>
            <a:ext cx="763284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fill;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MAX)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while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</p:txBody>
      </p:sp>
    </p:spTree>
    <p:extLst>
      <p:ext uri="{BB962C8B-B14F-4D97-AF65-F5344CB8AC3E}">
        <p14:creationId xmlns:p14="http://schemas.microsoft.com/office/powerpoint/2010/main" val="160015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p2: </a:t>
            </a:r>
            <a:r>
              <a:rPr lang="en-US" altLang="ko-KR" b="1" dirty="0"/>
              <a:t>A producer</a:t>
            </a:r>
            <a:r>
              <a:rPr lang="en-US" altLang="ko-KR" dirty="0"/>
              <a:t> only sleeps if all buffers are currently filled.</a:t>
            </a:r>
          </a:p>
          <a:p>
            <a:pPr lvl="1"/>
            <a:r>
              <a:rPr lang="en-US" altLang="ko-KR" dirty="0"/>
              <a:t>c2: </a:t>
            </a:r>
            <a:r>
              <a:rPr lang="en-US" altLang="ko-KR" b="1" dirty="0"/>
              <a:t>A consumer </a:t>
            </a:r>
            <a:r>
              <a:rPr lang="en-US" altLang="ko-KR" dirty="0"/>
              <a:t>only sleeps if all buffers are currently empty.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884770"/>
            <a:ext cx="763284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541" y="3268891"/>
            <a:ext cx="316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Working Solution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347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Assume there are zero bytes free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wait on the condition and go to sleep.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free(50)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2604931" y="4379505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Which waiting thread should be woken up?</a:t>
            </a:r>
          </a:p>
        </p:txBody>
      </p:sp>
    </p:spTree>
    <p:extLst>
      <p:ext uri="{BB962C8B-B14F-4D97-AF65-F5344CB8AC3E}">
        <p14:creationId xmlns:p14="http://schemas.microsoft.com/office/powerpoint/2010/main" val="37495425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478187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how many bytes of the heap are free?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MAX_HEAP_SIZE;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need lock and condition too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allocate(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size)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...;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heap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whom to signal??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}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736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1678" cy="4351338"/>
          </a:xfrm>
        </p:spPr>
        <p:txBody>
          <a:bodyPr/>
          <a:lstStyle/>
          <a:p>
            <a:r>
              <a:rPr lang="en-US" altLang="ko-KR" dirty="0"/>
              <a:t>Solution (Suggested by Lampson and </a:t>
            </a:r>
            <a:r>
              <a:rPr lang="en-US" altLang="ko-KR" dirty="0" err="1"/>
              <a:t>Redell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Replace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tr-TR" altLang="ko-KR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tr-TR" altLang="ko-KR" dirty="0">
                <a:latin typeface="Courier New" pitchFamily="49" charset="0"/>
                <a:cs typeface="Courier New" pitchFamily="49" charset="0"/>
              </a:rPr>
              <a:t>: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Wake up </a:t>
            </a:r>
            <a:r>
              <a:rPr lang="en-US" altLang="ko-KR" b="1" dirty="0"/>
              <a:t>all waiting threads.</a:t>
            </a:r>
          </a:p>
          <a:p>
            <a:pPr lvl="2"/>
            <a:r>
              <a:rPr lang="en-US" altLang="ko-KR" u="sng" dirty="0"/>
              <a:t>Cost</a:t>
            </a:r>
            <a:r>
              <a:rPr lang="en-US" altLang="ko-KR" dirty="0"/>
              <a:t>: too many threads might be woken.</a:t>
            </a:r>
          </a:p>
          <a:p>
            <a:pPr lvl="2"/>
            <a:r>
              <a:rPr lang="en-US" altLang="ko-KR" dirty="0"/>
              <a:t>Threads that shouldn’t be awake will simply wake up, re-check the condition, and then go back to sleep.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92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31. Semaphore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04431"/>
      </p:ext>
    </p:extLst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A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object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with an integer value</a:t>
            </a:r>
          </a:p>
          <a:p>
            <a:pPr lvl="1"/>
            <a:r>
              <a:rPr lang="en-US" altLang="ko-KR" dirty="0"/>
              <a:t>We can manipulate with two routines;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Declare a semaphore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altLang="ko-KR" dirty="0"/>
              <a:t>and initialize it to the value 1</a:t>
            </a:r>
          </a:p>
          <a:p>
            <a:pPr lvl="2"/>
            <a:r>
              <a:rPr lang="en-US" altLang="ko-KR" dirty="0"/>
              <a:t>The second argument, 0, indicates that the semaphore is </a:t>
            </a:r>
            <a:r>
              <a:rPr lang="en-US" altLang="ko-KR" u="sng" dirty="0"/>
              <a:t>shared</a:t>
            </a:r>
            <a:r>
              <a:rPr lang="en-US" altLang="ko-KR" dirty="0"/>
              <a:t> between </a:t>
            </a:r>
            <a:r>
              <a:rPr lang="en-US" altLang="ko-KR" i="1" dirty="0"/>
              <a:t>threads in the same process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0245" y="3013501"/>
            <a:ext cx="7200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#include &lt;semaphore.h&gt;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sem_t s;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sem_init(&amp;s,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 to the value 1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090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If the value of the semaphore was </a:t>
            </a:r>
            <a:r>
              <a:rPr lang="en-US" altLang="ko-KR" i="1" dirty="0"/>
              <a:t>one</a:t>
            </a:r>
            <a:r>
              <a:rPr lang="en-US" altLang="ko-KR" dirty="0"/>
              <a:t> or </a:t>
            </a:r>
            <a:r>
              <a:rPr lang="en-US" altLang="ko-KR" i="1" dirty="0"/>
              <a:t>higher</a:t>
            </a:r>
            <a:r>
              <a:rPr lang="en-US" altLang="ko-KR" dirty="0"/>
              <a:t> when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, </a:t>
            </a:r>
            <a:r>
              <a:rPr lang="en-US" altLang="ko-KR" b="1" dirty="0"/>
              <a:t>return right away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will cause the caller to </a:t>
            </a:r>
            <a:r>
              <a:rPr lang="en-US" altLang="ko-KR" u="sng" dirty="0"/>
              <a:t>suspend execution</a:t>
            </a:r>
            <a:r>
              <a:rPr lang="en-US" altLang="ko-KR" dirty="0"/>
              <a:t> waiting for a subsequent post.</a:t>
            </a:r>
          </a:p>
          <a:p>
            <a:pPr lvl="1"/>
            <a:r>
              <a:rPr lang="en-US" altLang="ko-KR" dirty="0"/>
              <a:t>When negative, the value of the semaphore is equal to the number of waiting threads.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371564" y="2313231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	decrement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wait if value of semaphore s is negative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</a:p>
        </p:txBody>
      </p:sp>
    </p:spTree>
    <p:extLst>
      <p:ext uri="{BB962C8B-B14F-4D97-AF65-F5344CB8AC3E}">
        <p14:creationId xmlns:p14="http://schemas.microsoft.com/office/powerpoint/2010/main" val="2474045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Simply </a:t>
            </a:r>
            <a:r>
              <a:rPr lang="en-US" altLang="ko-KR" b="1" dirty="0"/>
              <a:t>increments</a:t>
            </a:r>
            <a:r>
              <a:rPr lang="en-US" altLang="ko-KR" dirty="0"/>
              <a:t> the value of the semaphore.</a:t>
            </a:r>
          </a:p>
          <a:p>
            <a:pPr lvl="1"/>
            <a:r>
              <a:rPr lang="en-US" altLang="ko-KR" dirty="0"/>
              <a:t>If there is a thread waiting to be woken, </a:t>
            </a:r>
            <a:r>
              <a:rPr lang="en-US" altLang="ko-KR" b="1" dirty="0"/>
              <a:t>wakes </a:t>
            </a:r>
            <a:r>
              <a:rPr lang="en-US" altLang="ko-KR" dirty="0"/>
              <a:t>one of them up.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297578" y="2275909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	increment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if there are one or more threads waiting, wake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14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Semaphores (Locks)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should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/>
              <a:t> be?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3562" y="2858406"/>
            <a:ext cx="78848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semaphore to X;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//critical section here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4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tr-TR" altLang="ko-KR" dirty="0"/>
              <a:t>A </a:t>
            </a:r>
            <a:r>
              <a:rPr lang="en-US" altLang="ko-KR" dirty="0"/>
              <a:t>Counter without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</a:t>
            </a:r>
            <a:r>
              <a:rPr lang="tr-TR" altLang="ko-KR" dirty="0" err="1"/>
              <a:t>non-concurrent</a:t>
            </a:r>
            <a:r>
              <a:rPr lang="tr-TR" altLang="ko-KR" dirty="0"/>
              <a:t> </a:t>
            </a:r>
            <a:r>
              <a:rPr lang="tr-TR" altLang="ko-KR" dirty="0" err="1"/>
              <a:t>counter</a:t>
            </a:r>
            <a:r>
              <a:rPr lang="tr-TR" altLang="ko-KR" dirty="0"/>
              <a:t>: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9556" y="2449928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c-&gt;value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c-&gt;value++;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c-&gt;value--;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320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Semaphores (Locks)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should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The initial value</a:t>
            </a:r>
            <a:r>
              <a:rPr lang="tr-TR" altLang="ko-KR" dirty="0">
                <a:solidFill>
                  <a:srgbClr val="FF0000"/>
                </a:solidFill>
              </a:rPr>
              <a:t> of X</a:t>
            </a:r>
            <a:r>
              <a:rPr lang="en-US" altLang="ko-KR" dirty="0">
                <a:solidFill>
                  <a:srgbClr val="FF0000"/>
                </a:solidFill>
              </a:rPr>
              <a:t> should be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3562" y="2858406"/>
            <a:ext cx="78848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semaphore to X;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//critical section here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Single Thread Using A Semaphore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99303"/>
              </p:ext>
            </p:extLst>
          </p:nvPr>
        </p:nvGraphicFramePr>
        <p:xfrm>
          <a:off x="2207568" y="2071658"/>
          <a:ext cx="777686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of Semaphore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sema_wait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308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3007" y="0"/>
            <a:ext cx="10974355" cy="1325563"/>
          </a:xfrm>
        </p:spPr>
        <p:txBody>
          <a:bodyPr/>
          <a:lstStyle/>
          <a:p>
            <a:r>
              <a:rPr lang="en-US" altLang="ko-KR" dirty="0"/>
              <a:t>Thread Trace: Two Threads Using A Semaphore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138924"/>
              </p:ext>
            </p:extLst>
          </p:nvPr>
        </p:nvGraphicFramePr>
        <p:xfrm>
          <a:off x="2279577" y="1064746"/>
          <a:ext cx="7308813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set: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begin)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 → T0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sect: end)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wake(T1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9544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Semaphores As 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What should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dirty="0"/>
              <a:t> be</a:t>
            </a:r>
            <a:r>
              <a:rPr lang="tr-TR" altLang="ko-KR" dirty="0"/>
              <a:t>?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365922"/>
            <a:ext cx="590465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child(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("child\n");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signal here: child is done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begin\n");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here for child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end\n");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1704" y="5542386"/>
            <a:ext cx="275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224" y="4822305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954" y="5542386"/>
            <a:ext cx="192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execution result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4410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Semaphores As 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What should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The value of semaphore should be set to is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1365922"/>
            <a:ext cx="590465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child(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("child\n");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signal here: child is done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begin\n");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here for child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end\n");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1704" y="5542386"/>
            <a:ext cx="275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224" y="4822305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954" y="5542386"/>
            <a:ext cx="192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execution result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901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1759" cy="1325563"/>
          </a:xfrm>
        </p:spPr>
        <p:txBody>
          <a:bodyPr/>
          <a:lstStyle/>
          <a:p>
            <a:r>
              <a:rPr lang="en-US" altLang="ko-KR" dirty="0"/>
              <a:t>Thread Trace: Parent Waiting For Child (Case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before the child has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278851"/>
              </p:ext>
            </p:extLst>
          </p:nvPr>
        </p:nvGraphicFramePr>
        <p:xfrm>
          <a:off x="1847528" y="2816633"/>
          <a:ext cx="84969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(Child exists; is runnable)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wake(Parent)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1228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4437" cy="1325563"/>
          </a:xfrm>
        </p:spPr>
        <p:txBody>
          <a:bodyPr/>
          <a:lstStyle/>
          <a:p>
            <a:r>
              <a:rPr lang="en-US" altLang="ko-KR" dirty="0"/>
              <a:t>Thread Trace: Parent Waiting For Child (Case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child runs to completion before 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896490"/>
              </p:ext>
            </p:extLst>
          </p:nvPr>
        </p:nvGraphicFramePr>
        <p:xfrm>
          <a:off x="1847528" y="2713221"/>
          <a:ext cx="849694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(Child exists; is runnable)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</a:t>
                      </a:r>
                      <a:r>
                        <a:rPr lang="en-US" altLang="ko-KR" sz="140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wake(nobody)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parent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&lt;0)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awake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7915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put()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empty</a:t>
            </a:r>
            <a:r>
              <a:rPr lang="en-US" altLang="ko-KR" dirty="0"/>
              <a:t> in order to put data into it.</a:t>
            </a:r>
          </a:p>
          <a:p>
            <a:r>
              <a:rPr lang="en-US" altLang="ko-KR" b="1" dirty="0"/>
              <a:t>Consumer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filled</a:t>
            </a:r>
            <a:r>
              <a:rPr lang="en-US" altLang="ko-KR" dirty="0"/>
              <a:t> before using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7578" y="3613962"/>
            <a:ext cx="759684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buffer[MAX];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buffer[fill] = value;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line f1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f2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get()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buffer[use];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</a:t>
            </a:r>
          </a:p>
        </p:txBody>
      </p:sp>
    </p:spTree>
    <p:extLst>
      <p:ext uri="{BB962C8B-B14F-4D97-AF65-F5344CB8AC3E}">
        <p14:creationId xmlns:p14="http://schemas.microsoft.com/office/powerpoint/2010/main" val="21989618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3572" y="1577890"/>
            <a:ext cx="7704856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1706" y="6430754"/>
            <a:ext cx="532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5972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Imagine that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ko-KR" dirty="0"/>
              <a:t> is greater than 1 .</a:t>
            </a:r>
          </a:p>
          <a:p>
            <a:pPr lvl="2"/>
            <a:r>
              <a:rPr lang="en-US" altLang="ko-KR" dirty="0"/>
              <a:t>If there are multiple producers,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 </a:t>
            </a:r>
            <a:r>
              <a:rPr lang="en-US" altLang="ko-KR" dirty="0"/>
              <a:t>can happen at line </a:t>
            </a:r>
            <a:r>
              <a:rPr lang="en-US" altLang="ko-KR" i="1" dirty="0"/>
              <a:t>f1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It means that the old data there is overwritten.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We’ve forgotten here is </a:t>
            </a:r>
            <a:r>
              <a:rPr lang="en-US" altLang="ko-KR" b="1" dirty="0"/>
              <a:t>mutual exclusion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filling of a buffer and incrementing of the index into the buffer is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critical section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3572" y="1984342"/>
            <a:ext cx="77048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and 0 are full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7688" y="3212905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9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tr-TR" altLang="ko-KR" dirty="0"/>
              <a:t>How can </a:t>
            </a:r>
            <a:r>
              <a:rPr lang="tr-TR" altLang="ko-KR" dirty="0" err="1"/>
              <a:t>we</a:t>
            </a:r>
            <a:r>
              <a:rPr lang="tr-TR" altLang="ko-KR" dirty="0"/>
              <a:t> </a:t>
            </a:r>
            <a:r>
              <a:rPr lang="tr-TR" altLang="ko-KR" dirty="0" err="1"/>
              <a:t>make</a:t>
            </a:r>
            <a:r>
              <a:rPr lang="tr-TR" altLang="ko-KR" dirty="0"/>
              <a:t> it </a:t>
            </a:r>
            <a:r>
              <a:rPr lang="tr-TR" altLang="ko-KR" dirty="0" err="1">
                <a:solidFill>
                  <a:srgbClr val="FF0000"/>
                </a:solidFill>
              </a:rPr>
              <a:t>thread</a:t>
            </a:r>
            <a:r>
              <a:rPr lang="tr-TR" altLang="ko-KR" dirty="0">
                <a:solidFill>
                  <a:srgbClr val="FF0000"/>
                </a:solidFill>
              </a:rPr>
              <a:t> </a:t>
            </a:r>
            <a:r>
              <a:rPr lang="tr-TR" altLang="ko-KR" dirty="0" err="1">
                <a:solidFill>
                  <a:srgbClr val="FF0000"/>
                </a:solidFill>
              </a:rPr>
              <a:t>safe</a:t>
            </a:r>
            <a:r>
              <a:rPr lang="tr-TR" altLang="ko-KR" dirty="0"/>
              <a:t>?: </a:t>
            </a:r>
            <a:r>
              <a:rPr lang="en-US" altLang="ko-KR" dirty="0"/>
              <a:t>Add a </a:t>
            </a:r>
            <a:r>
              <a:rPr lang="en-US" altLang="ko-KR" b="1" dirty="0"/>
              <a:t>single lock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lock is acquired when calling a routine that manipulates the data structure.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9536" y="3111353"/>
            <a:ext cx="7992888" cy="3539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c-&gt;value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c-&gt;value++;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068908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417588"/>
            <a:ext cx="748883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5801" y="5085185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7891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418747"/>
            <a:ext cx="748883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 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1" y="4293097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4896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two thread: one producer and one consumer.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acquire</a:t>
            </a:r>
            <a:r>
              <a:rPr lang="en-US" altLang="ko-KR" dirty="0"/>
              <a:t>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dirty="0"/>
              <a:t> (line c0).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calls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on the full semaphore (line c1).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consumer is </a:t>
            </a:r>
            <a:r>
              <a:rPr lang="en-US" altLang="ko-KR" b="1" dirty="0">
                <a:sym typeface="Wingdings" panose="05000000000000000000" pitchFamily="2" charset="2"/>
              </a:rPr>
              <a:t>blocked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b="1" dirty="0">
                <a:sym typeface="Wingdings" panose="05000000000000000000" pitchFamily="2" charset="2"/>
              </a:rPr>
              <a:t>yield</a:t>
            </a:r>
            <a:r>
              <a:rPr lang="en-US" altLang="ko-KR" dirty="0">
                <a:sym typeface="Wingdings" panose="05000000000000000000" pitchFamily="2" charset="2"/>
              </a:rPr>
              <a:t> the CPU.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The consumer </a:t>
            </a:r>
            <a:r>
              <a:rPr lang="en-US" altLang="ko-KR" u="sng" dirty="0">
                <a:sym typeface="Wingdings" panose="05000000000000000000" pitchFamily="2" charset="2"/>
              </a:rPr>
              <a:t>still holds the </a:t>
            </a:r>
            <a:r>
              <a:rPr lang="en-US" altLang="ko-KR" u="sng" dirty="0" err="1"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</a:t>
            </a:r>
            <a:r>
              <a:rPr lang="en-US" altLang="ko-KR" b="1" dirty="0">
                <a:sym typeface="Wingdings" panose="05000000000000000000" pitchFamily="2" charset="2"/>
              </a:rPr>
              <a:t>calls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altLang="ko-KR" dirty="0">
                <a:sym typeface="Wingdings" panose="05000000000000000000" pitchFamily="2" charset="2"/>
              </a:rPr>
              <a:t> on the binary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 semaphore (line p0).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is now </a:t>
            </a:r>
            <a:r>
              <a:rPr lang="en-US" altLang="ko-KR" b="1" dirty="0">
                <a:sym typeface="Wingdings" panose="05000000000000000000" pitchFamily="2" charset="2"/>
              </a:rPr>
              <a:t>stuck</a:t>
            </a:r>
            <a:r>
              <a:rPr lang="en-US" altLang="ko-KR" dirty="0">
                <a:sym typeface="Wingdings" panose="05000000000000000000" pitchFamily="2" charset="2"/>
              </a:rPr>
              <a:t> waiting too</a:t>
            </a:r>
            <a:r>
              <a:rPr lang="tr-TR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 classic deadlock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4532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645851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p2.5 (… AND HERE)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1825" y="5340830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957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356588"/>
            <a:ext cx="835292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c2.5 (… AND HERE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0 are full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because it is a lock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5" y="6449412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340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a number of concurrent list operations, including </a:t>
            </a:r>
            <a:r>
              <a:rPr lang="en-US" altLang="ko-KR" b="1" dirty="0"/>
              <a:t>inserts</a:t>
            </a:r>
            <a:r>
              <a:rPr lang="en-US" altLang="ko-KR" dirty="0"/>
              <a:t> and simple </a:t>
            </a:r>
            <a:r>
              <a:rPr lang="en-US" altLang="ko-KR" b="1" dirty="0"/>
              <a:t>lookups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insert:</a:t>
            </a:r>
          </a:p>
          <a:p>
            <a:pPr lvl="2"/>
            <a:r>
              <a:rPr lang="en-US" altLang="ko-KR" dirty="0"/>
              <a:t>Change the state of the list</a:t>
            </a:r>
          </a:p>
          <a:p>
            <a:pPr lvl="2"/>
            <a:r>
              <a:rPr lang="en-US" altLang="ko-KR" dirty="0"/>
              <a:t>A traditional </a:t>
            </a:r>
            <a:r>
              <a:rPr lang="en-US" altLang="ko-KR" u="sng" dirty="0"/>
              <a:t>critical section</a:t>
            </a:r>
            <a:r>
              <a:rPr lang="en-US" altLang="ko-KR" dirty="0"/>
              <a:t> makes sense.</a:t>
            </a:r>
          </a:p>
          <a:p>
            <a:pPr lvl="1"/>
            <a:r>
              <a:rPr lang="en-US" altLang="ko-KR" b="1" dirty="0"/>
              <a:t>lookup:</a:t>
            </a:r>
          </a:p>
          <a:p>
            <a:pPr lvl="2"/>
            <a:r>
              <a:rPr lang="en-US" altLang="ko-KR" dirty="0"/>
              <a:t>Simply </a:t>
            </a:r>
            <a:r>
              <a:rPr lang="en-US" altLang="ko-KR" i="1" dirty="0"/>
              <a:t>read</a:t>
            </a:r>
            <a:r>
              <a:rPr lang="en-US" altLang="ko-KR" dirty="0"/>
              <a:t> the data structure.</a:t>
            </a:r>
          </a:p>
          <a:p>
            <a:pPr lvl="2"/>
            <a:r>
              <a:rPr lang="en-US" altLang="ko-KR" dirty="0"/>
              <a:t>As long as we can guarantee that no insert is on-going, we can allow many lookups to proceed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concurrently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5229200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special type of lock is known as a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reader-write lock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409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1731"/>
            <a:ext cx="10515600" cy="4351338"/>
          </a:xfrm>
        </p:spPr>
        <p:txBody>
          <a:bodyPr/>
          <a:lstStyle/>
          <a:p>
            <a:r>
              <a:rPr lang="en-US" altLang="ko-KR" dirty="0"/>
              <a:t>Only </a:t>
            </a:r>
            <a:r>
              <a:rPr lang="en-US" altLang="ko-KR" b="1" dirty="0"/>
              <a:t>a single writer </a:t>
            </a:r>
            <a:r>
              <a:rPr lang="en-US" altLang="ko-KR" dirty="0"/>
              <a:t>can acquire the lock.</a:t>
            </a:r>
          </a:p>
          <a:p>
            <a:r>
              <a:rPr lang="en-US" altLang="ko-KR" dirty="0"/>
              <a:t>Once a reader has acquired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read lock</a:t>
            </a:r>
            <a:r>
              <a:rPr lang="en-US" altLang="ko-KR" dirty="0"/>
              <a:t>, </a:t>
            </a:r>
            <a:r>
              <a:rPr lang="tr-TR" altLang="ko-KR" b="1" dirty="0"/>
              <a:t>m</a:t>
            </a:r>
            <a:r>
              <a:rPr lang="en-US" altLang="ko-KR" b="1" dirty="0"/>
              <a:t>ore readers </a:t>
            </a:r>
            <a:r>
              <a:rPr lang="en-US" altLang="ko-KR" dirty="0"/>
              <a:t>will be allowed to acquire the read lock too.</a:t>
            </a:r>
            <a:endParaRPr lang="tr-TR" altLang="ko-KR" dirty="0"/>
          </a:p>
          <a:p>
            <a:r>
              <a:rPr lang="en-US" altLang="ko-KR" dirty="0"/>
              <a:t>A writer will </a:t>
            </a:r>
            <a:r>
              <a:rPr lang="en-US" altLang="ko-KR" u="sng" dirty="0"/>
              <a:t>have to wait</a:t>
            </a:r>
            <a:r>
              <a:rPr lang="en-US" altLang="ko-KR" dirty="0"/>
              <a:t> until all readers are finished.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3492" y="3407244"/>
            <a:ext cx="842493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binary semaphore (basic lock)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used to allow ONE writer or MANY readers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readers;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 of readers reading in critical section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rwlock_acquire_readlock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…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728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3532" y="1876227"/>
            <a:ext cx="8424936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-&gt;readers++;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reader acquires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-&gt;readers--;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// last reader releases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rwlock_acquire_writelock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72578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reader-writer locks have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 problem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would be relatively easy for reader to </a:t>
            </a:r>
            <a:r>
              <a:rPr lang="en-US" altLang="ko-KR" b="1" dirty="0"/>
              <a:t>starve writer</a:t>
            </a:r>
            <a:r>
              <a:rPr lang="tr-TR" altLang="ko-KR" b="1" dirty="0"/>
              <a:t>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 to </a:t>
            </a:r>
            <a:r>
              <a:rPr lang="en-US" altLang="ko-KR" u="sng" dirty="0"/>
              <a:t>prevent</a:t>
            </a:r>
            <a:r>
              <a:rPr lang="en-US" altLang="ko-KR" dirty="0"/>
              <a:t> more readers from entering the lock once a writer is waiting?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123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718" y="22894"/>
            <a:ext cx="10515600" cy="1325563"/>
          </a:xfrm>
        </p:spPr>
        <p:txBody>
          <a:bodyPr/>
          <a:lstStyle/>
          <a:p>
            <a:r>
              <a:rPr lang="en-US" altLang="ko-KR" dirty="0"/>
              <a:t>The Dining Philosophers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563" y="1198221"/>
            <a:ext cx="10515600" cy="4351338"/>
          </a:xfrm>
        </p:spPr>
        <p:txBody>
          <a:bodyPr/>
          <a:lstStyle/>
          <a:p>
            <a:r>
              <a:rPr lang="en-US" altLang="ko-KR" sz="2400" dirty="0"/>
              <a:t>Assume there are five “</a:t>
            </a:r>
            <a:r>
              <a:rPr lang="en-US" altLang="ko-KR" sz="2400" b="1" dirty="0"/>
              <a:t>philosophers</a:t>
            </a:r>
            <a:r>
              <a:rPr lang="en-US" altLang="ko-KR" sz="2400" dirty="0"/>
              <a:t>” sitting around a table.</a:t>
            </a:r>
          </a:p>
          <a:p>
            <a:pPr lvl="1"/>
            <a:r>
              <a:rPr lang="en-US" altLang="ko-KR" dirty="0"/>
              <a:t>Between each pair of philosophers is </a:t>
            </a:r>
            <a:r>
              <a:rPr lang="en-US" altLang="ko-KR" u="sng" dirty="0"/>
              <a:t>a single fork</a:t>
            </a:r>
            <a:r>
              <a:rPr lang="en-US" altLang="ko-KR" dirty="0"/>
              <a:t> (five total).</a:t>
            </a:r>
          </a:p>
          <a:p>
            <a:pPr lvl="1"/>
            <a:r>
              <a:rPr lang="en-US" altLang="ko-KR" dirty="0"/>
              <a:t>The philosophers each have times where they </a:t>
            </a:r>
            <a:r>
              <a:rPr lang="en-US" altLang="ko-KR" b="1" dirty="0"/>
              <a:t>think</a:t>
            </a:r>
            <a:r>
              <a:rPr lang="en-US" altLang="ko-KR" dirty="0"/>
              <a:t>, and don’t need any forks, and times where they </a:t>
            </a:r>
            <a:r>
              <a:rPr lang="en-US" altLang="ko-KR" b="1" dirty="0"/>
              <a:t>eat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 order to </a:t>
            </a:r>
            <a:r>
              <a:rPr lang="en-US" altLang="ko-KR" i="1" dirty="0"/>
              <a:t>eat</a:t>
            </a:r>
            <a:r>
              <a:rPr lang="en-US" altLang="ko-KR" dirty="0"/>
              <a:t>, a philosopher needs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two forks</a:t>
            </a:r>
            <a:r>
              <a:rPr lang="en-US" altLang="ko-KR" dirty="0"/>
              <a:t>, both the one on their </a:t>
            </a:r>
            <a:r>
              <a:rPr lang="en-US" altLang="ko-KR" i="1" dirty="0"/>
              <a:t>left</a:t>
            </a:r>
            <a:r>
              <a:rPr lang="en-US" altLang="ko-KR" dirty="0"/>
              <a:t> and the one on their </a:t>
            </a:r>
            <a:r>
              <a:rPr lang="en-US" altLang="ko-KR" i="1" dirty="0"/>
              <a:t>right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The contention for these forks.</a:t>
            </a:r>
          </a:p>
          <a:p>
            <a:pPr lvl="1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8040216" y="3364906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20336" y="3724946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336360" y="4301010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976320" y="5809501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52384" y="5309122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40" y="6101210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176120" y="5813178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8088" y="5309122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72064" y="4301010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20136" y="3724946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3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 Locks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56858" y="2459629"/>
            <a:ext cx="799288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decrement(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c-&gt;value--;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c-&gt;value;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73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challenge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tr-TR" altLang="ko-KR" b="1" dirty="0"/>
              <a:t>N</a:t>
            </a:r>
            <a:r>
              <a:rPr lang="en-US" altLang="ko-KR" b="1" dirty="0"/>
              <a:t>o deadlock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No</a:t>
            </a:r>
            <a:r>
              <a:rPr lang="en-US" altLang="ko-KR" dirty="0"/>
              <a:t> philosopher </a:t>
            </a:r>
            <a:r>
              <a:rPr lang="en-US" altLang="ko-KR" b="1" dirty="0"/>
              <a:t>starves</a:t>
            </a:r>
            <a:r>
              <a:rPr lang="en-US" altLang="ko-KR" dirty="0"/>
              <a:t> and never gets to eat.</a:t>
            </a:r>
          </a:p>
          <a:p>
            <a:pPr lvl="1"/>
            <a:r>
              <a:rPr lang="tr-TR" altLang="ko-KR" dirty="0"/>
              <a:t>High </a:t>
            </a:r>
            <a:r>
              <a:rPr lang="tr-TR" altLang="ko-KR" dirty="0" err="1"/>
              <a:t>level</a:t>
            </a:r>
            <a:r>
              <a:rPr lang="tr-TR" altLang="ko-KR" dirty="0"/>
              <a:t> of</a:t>
            </a:r>
            <a:r>
              <a:rPr lang="tr-TR" altLang="ko-KR" b="1" dirty="0"/>
              <a:t> </a:t>
            </a:r>
            <a:r>
              <a:rPr lang="en-US" altLang="ko-KR" b="1" dirty="0"/>
              <a:t>Concurrency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tr-TR" altLang="ko-KR" dirty="0"/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left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left(p)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right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right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0674" y="3614094"/>
            <a:ext cx="316835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think();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eat();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3083" y="3611092"/>
            <a:ext cx="3384376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helper functions</a:t>
            </a: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left(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 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 }</a:t>
            </a:r>
          </a:p>
          <a:p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right(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 +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6707" y="4906757"/>
            <a:ext cx="2836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Basic loop of each philosopher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63082" y="4926502"/>
            <a:ext cx="3449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Helper functions (Downey’s solutions)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4127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We need some </a:t>
            </a:r>
            <a:r>
              <a:rPr lang="en-US" altLang="ko-KR" b="1" dirty="0"/>
              <a:t>semaphore</a:t>
            </a:r>
            <a:r>
              <a:rPr lang="en-US" altLang="ko-KR" dirty="0"/>
              <a:t>, one for each fork: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forks[5]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tr-TR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</a:t>
            </a:r>
            <a:r>
              <a:rPr lang="en-US" altLang="ko-KR" dirty="0"/>
              <a:t> occur</a:t>
            </a:r>
            <a:r>
              <a:rPr lang="tr-TR" altLang="ko-KR" dirty="0"/>
              <a:t>s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If each philosopher happens to </a:t>
            </a:r>
            <a:r>
              <a:rPr lang="en-US" altLang="ko-KR" b="1" dirty="0"/>
              <a:t>grab the fork on their left</a:t>
            </a:r>
            <a:r>
              <a:rPr lang="en-US" altLang="ko-KR" dirty="0"/>
              <a:t> before any philosopher can grab the fork on their right.</a:t>
            </a:r>
          </a:p>
          <a:p>
            <a:pPr lvl="1"/>
            <a:r>
              <a:rPr lang="en-US" altLang="ko-KR" dirty="0"/>
              <a:t>Each will be stuck </a:t>
            </a:r>
            <a:r>
              <a:rPr lang="en-US" altLang="ko-KR" i="1" dirty="0"/>
              <a:t>holding one fork</a:t>
            </a:r>
            <a:r>
              <a:rPr lang="en-US" altLang="ko-KR" dirty="0"/>
              <a:t> and waiting for another, </a:t>
            </a:r>
            <a:r>
              <a:rPr lang="en-US" altLang="ko-KR" i="1" dirty="0"/>
              <a:t>forever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8865" y="2276569"/>
            <a:ext cx="4248472" cy="2052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2801" y="4328798"/>
            <a:ext cx="587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getforks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putforks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Routines (Broken Solution)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691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Breaking The Dependency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how forks are acquired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Let’s assume that philosopher 4 acquire the forks in a </a:t>
            </a:r>
            <a:r>
              <a:rPr lang="en-US" altLang="ko-KR" i="1" dirty="0"/>
              <a:t>different order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tr-TR" altLang="ko-KR" dirty="0"/>
          </a:p>
          <a:p>
            <a:pPr lvl="1"/>
            <a:r>
              <a:rPr lang="en-US" altLang="ko-KR" dirty="0"/>
              <a:t>There is no situation where each philosopher grabs one fork and is stuck waiting for another. </a:t>
            </a:r>
            <a:r>
              <a:rPr lang="en-US" altLang="ko-KR" b="1" dirty="0"/>
              <a:t>The cycle of waiting is broken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3673" y="2807297"/>
            <a:ext cx="547260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195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86" y="1517715"/>
            <a:ext cx="10515600" cy="4351338"/>
          </a:xfrm>
        </p:spPr>
        <p:txBody>
          <a:bodyPr/>
          <a:lstStyle/>
          <a:p>
            <a:r>
              <a:rPr lang="en-US" altLang="ko-KR" dirty="0"/>
              <a:t>Build our own version of semaphores called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Zemaphores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4929" y="2064070"/>
            <a:ext cx="6276322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one thread can call this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 =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while (s-&gt;value &lt;=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tr-TR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s-&gt;value--;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12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/>
              <a:t>Zemaphore</a:t>
            </a:r>
            <a:r>
              <a:rPr lang="en-US" altLang="ko-KR" dirty="0"/>
              <a:t> don’t maintain the invariant that </a:t>
            </a:r>
            <a:r>
              <a:rPr lang="en-US" altLang="ko-KR" i="1" dirty="0"/>
              <a:t>the value of </a:t>
            </a:r>
            <a:r>
              <a:rPr lang="en-US" altLang="ko-KR" dirty="0"/>
              <a:t>the semaphore.</a:t>
            </a:r>
          </a:p>
          <a:p>
            <a:pPr lvl="2"/>
            <a:r>
              <a:rPr lang="en-US" altLang="ko-KR" dirty="0"/>
              <a:t>The value </a:t>
            </a:r>
            <a:r>
              <a:rPr lang="en-US" altLang="ko-KR" u="sng" dirty="0"/>
              <a:t>never be lower than zero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This behavior is </a:t>
            </a:r>
            <a:r>
              <a:rPr lang="en-US" altLang="ko-KR" b="1" dirty="0"/>
              <a:t>easier</a:t>
            </a:r>
            <a:r>
              <a:rPr lang="en-US" altLang="ko-KR" dirty="0"/>
              <a:t> to implement and </a:t>
            </a:r>
            <a:r>
              <a:rPr lang="en-US" altLang="ko-KR" b="1" dirty="0"/>
              <a:t>matches</a:t>
            </a:r>
            <a:r>
              <a:rPr lang="en-US" altLang="ko-KR" dirty="0"/>
              <a:t> the current Linux implementation.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7839" y="1524542"/>
            <a:ext cx="627632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22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s-&gt;value++;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Cond_signal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8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8303</TotalTime>
  <Words>10547</Words>
  <Application>Microsoft Office PowerPoint</Application>
  <PresentationFormat>Geniş ekran</PresentationFormat>
  <Paragraphs>1779</Paragraphs>
  <Slides>94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94</vt:i4>
      </vt:variant>
    </vt:vector>
  </HeadingPairs>
  <TitlesOfParts>
    <vt:vector size="103" baseType="lpstr">
      <vt:lpstr>맑은 고딕</vt:lpstr>
      <vt:lpstr>Arial</vt:lpstr>
      <vt:lpstr>Calibri</vt:lpstr>
      <vt:lpstr>Calibri Light</vt:lpstr>
      <vt:lpstr>Cambria Math</vt:lpstr>
      <vt:lpstr>Courier New</vt:lpstr>
      <vt:lpstr>Vijaya</vt:lpstr>
      <vt:lpstr>Wingdings</vt:lpstr>
      <vt:lpstr>Office Teması</vt:lpstr>
      <vt:lpstr>Computer Operating Systems BLG 312E  Week-8 </vt:lpstr>
      <vt:lpstr>Review of Last Week</vt:lpstr>
      <vt:lpstr>Review Question</vt:lpstr>
      <vt:lpstr>PowerPoint Sunusu</vt:lpstr>
      <vt:lpstr>PowerPoint Sunusu</vt:lpstr>
      <vt:lpstr>Lock-based Concurrent Data structure</vt:lpstr>
      <vt:lpstr>Example: A Counter without Locks</vt:lpstr>
      <vt:lpstr>Example: Concurrent Counters with Locks</vt:lpstr>
      <vt:lpstr>Example: Concurrent Counters with Locks (Cont.)</vt:lpstr>
      <vt:lpstr>The performance costs of the simple approach</vt:lpstr>
      <vt:lpstr>Scalable counter: Does it really matter?</vt:lpstr>
      <vt:lpstr>Perfect Scaling</vt:lpstr>
      <vt:lpstr>Sloppy counter</vt:lpstr>
      <vt:lpstr>The basic idea of sloppy counting</vt:lpstr>
      <vt:lpstr>The basic idea of sloppy counting (Cont.)</vt:lpstr>
      <vt:lpstr>Sloppy counter example</vt:lpstr>
      <vt:lpstr>Importance of the threshold value S</vt:lpstr>
      <vt:lpstr>Sloppy Counter Implementation</vt:lpstr>
      <vt:lpstr>Sloppy Counter Implementation (Cont.)</vt:lpstr>
      <vt:lpstr>Concurrent Linked Lists</vt:lpstr>
      <vt:lpstr>Concurrent Linked Lists</vt:lpstr>
      <vt:lpstr>Concurrent Linked Lists (Cont.)</vt:lpstr>
      <vt:lpstr>Concurrent Linked Lists (Cont.)</vt:lpstr>
      <vt:lpstr>Concurrent Linked List: Rewritten</vt:lpstr>
      <vt:lpstr>Concurrent Linked List: Rewritten (Cont.)</vt:lpstr>
      <vt:lpstr>Scaling Linked List</vt:lpstr>
      <vt:lpstr>Michael and Scott Concurrent Queues</vt:lpstr>
      <vt:lpstr>Concurrent Queues (Cont.)</vt:lpstr>
      <vt:lpstr>Concurrent Queues (Cont.)</vt:lpstr>
      <vt:lpstr>Concurrent Queues (Cont.)</vt:lpstr>
      <vt:lpstr>Concurrent Hash Table</vt:lpstr>
      <vt:lpstr>Performance of Concurrent Hash Table</vt:lpstr>
      <vt:lpstr>Concurrent Hash Table</vt:lpstr>
      <vt:lpstr>PowerPoint Sunusu</vt:lpstr>
      <vt:lpstr>Condition Variables</vt:lpstr>
      <vt:lpstr>Condition Variables (Cont.)</vt:lpstr>
      <vt:lpstr>Parent waiting for child: Spin-based Approach</vt:lpstr>
      <vt:lpstr>How to wait for a condition</vt:lpstr>
      <vt:lpstr>Definition and Routines</vt:lpstr>
      <vt:lpstr>Parent waiting for Child: Use a condition variable</vt:lpstr>
      <vt:lpstr>Parent waiting for Child: Use a condition variable</vt:lpstr>
      <vt:lpstr>Parent waiting for Child: Use a condition variable</vt:lpstr>
      <vt:lpstr>The importance of the state variable done</vt:lpstr>
      <vt:lpstr>Another poor implementation</vt:lpstr>
      <vt:lpstr>The Producer / Consumer (Bounded Buffer) Problem</vt:lpstr>
      <vt:lpstr>Bounded Buffer</vt:lpstr>
      <vt:lpstr>The Put and Get Routines (Version 1)</vt:lpstr>
      <vt:lpstr>Producer/Consumer Threads (Version 1)</vt:lpstr>
      <vt:lpstr>Producer/Consumer: Single CV and If Statement</vt:lpstr>
      <vt:lpstr>Producer/Consumer: Single CV and If Statement</vt:lpstr>
      <vt:lpstr>Thread Trace: Broken Solution (Version 1)</vt:lpstr>
      <vt:lpstr>Thread Trace: Broken Solution (Version 1)</vt:lpstr>
      <vt:lpstr>Producer/Consumer: Single CV and While</vt:lpstr>
      <vt:lpstr>Producer/Consumer: Single CV and While</vt:lpstr>
      <vt:lpstr>Thread Trace: Broken Solution (Version 2)</vt:lpstr>
      <vt:lpstr>Thread Trace: Broken Solution (Version 2) (Cont.)</vt:lpstr>
      <vt:lpstr>The single Buffer Producer/Consumer Solution</vt:lpstr>
      <vt:lpstr>The single Buffer Producer/Consumer Solution</vt:lpstr>
      <vt:lpstr>The Final Producer/Consumer Solution</vt:lpstr>
      <vt:lpstr>The Final Producer/Consumer Solution (Cont.)</vt:lpstr>
      <vt:lpstr>The Final Producer/Consumer Solution (Cont.)</vt:lpstr>
      <vt:lpstr>Covering Conditions</vt:lpstr>
      <vt:lpstr>Covering Conditions (Cont.)</vt:lpstr>
      <vt:lpstr>Covering Conditions (Cont.)</vt:lpstr>
      <vt:lpstr>PowerPoint Sunusu</vt:lpstr>
      <vt:lpstr>Semaphore: A definition</vt:lpstr>
      <vt:lpstr>Semaphore: Interact with semaphore</vt:lpstr>
      <vt:lpstr>Semaphore: Interact with semaphore (Cont.)</vt:lpstr>
      <vt:lpstr>Binary Semaphores (Locks)</vt:lpstr>
      <vt:lpstr>Binary Semaphores (Locks)</vt:lpstr>
      <vt:lpstr>Thread Trace: Single Thread Using A Semaphore</vt:lpstr>
      <vt:lpstr>Thread Trace: Two Threads Using A Semaphore</vt:lpstr>
      <vt:lpstr>Semaphores As Condition Variables</vt:lpstr>
      <vt:lpstr>Semaphores As Condition Variables</vt:lpstr>
      <vt:lpstr>Thread Trace: Parent Waiting For Child (Case 1)</vt:lpstr>
      <vt:lpstr>Thread Trace: Parent Waiting For Child (Case 2)</vt:lpstr>
      <vt:lpstr>The Producer/Consumer (Bounded-Buffer) Problem</vt:lpstr>
      <vt:lpstr>The Producer/Consumer (Bounded-Buffer) Problem</vt:lpstr>
      <vt:lpstr>The Producer/Consumer (Bounded-Buffer) Problem</vt:lpstr>
      <vt:lpstr>A Solution: Adding Mutual Exclusion</vt:lpstr>
      <vt:lpstr>A Solution: Adding Mutual Exclusion</vt:lpstr>
      <vt:lpstr>A Solution: Adding Mutual Exclusion (Cont.)</vt:lpstr>
      <vt:lpstr>Finally, A Working Solution</vt:lpstr>
      <vt:lpstr>Finally, A Working Solution</vt:lpstr>
      <vt:lpstr>Reader-Writer Locks</vt:lpstr>
      <vt:lpstr>A Reader-Writer Locks</vt:lpstr>
      <vt:lpstr>A Reader-Writer Locks (Cont.)</vt:lpstr>
      <vt:lpstr>A Reader-Writer Locks (Cont.)</vt:lpstr>
      <vt:lpstr>The Dining Philosophers</vt:lpstr>
      <vt:lpstr>The Dining Philosophers (Cont.)</vt:lpstr>
      <vt:lpstr>The Dining Philosophers (Cont.)</vt:lpstr>
      <vt:lpstr>A Solution: Breaking The Dependency</vt:lpstr>
      <vt:lpstr>How To Implement Semaphores</vt:lpstr>
      <vt:lpstr>How To Implement Semaphores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51</cp:revision>
  <dcterms:created xsi:type="dcterms:W3CDTF">2023-01-31T10:17:45Z</dcterms:created>
  <dcterms:modified xsi:type="dcterms:W3CDTF">2023-04-11T13:04:03Z</dcterms:modified>
</cp:coreProperties>
</file>