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0" r:id="rId3"/>
    <p:sldId id="325" r:id="rId4"/>
    <p:sldId id="348" r:id="rId5"/>
    <p:sldId id="296" r:id="rId6"/>
    <p:sldId id="32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327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28" r:id="rId31"/>
    <p:sldId id="329" r:id="rId32"/>
    <p:sldId id="330" r:id="rId33"/>
    <p:sldId id="280" r:id="rId34"/>
    <p:sldId id="331" r:id="rId35"/>
    <p:sldId id="332" r:id="rId36"/>
    <p:sldId id="349" r:id="rId37"/>
    <p:sldId id="333" r:id="rId38"/>
    <p:sldId id="334" r:id="rId39"/>
    <p:sldId id="335" r:id="rId40"/>
    <p:sldId id="336" r:id="rId41"/>
    <p:sldId id="337" r:id="rId42"/>
    <p:sldId id="338" r:id="rId43"/>
    <p:sldId id="350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85751" y="6559551"/>
            <a:ext cx="1714500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A172654-F8F6-48E0-8BB4-D7821DC03F75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2023-04-18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4"/>
            <a:ext cx="1428749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1" y="6582996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1264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/>
            </a:br>
            <a:r>
              <a:rPr lang="tr-TR" sz="4400">
                <a:solidFill>
                  <a:srgbClr val="FF0000"/>
                </a:solidFill>
              </a:rPr>
              <a:t>Week-9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desired </a:t>
            </a:r>
            <a:r>
              <a:rPr lang="en-US" altLang="ko-KR" b="1" dirty="0" err="1"/>
              <a:t>serializability</a:t>
            </a:r>
            <a:r>
              <a:rPr lang="en-US" altLang="ko-KR" dirty="0"/>
              <a:t> among multiple memory accesses is </a:t>
            </a:r>
            <a:r>
              <a:rPr lang="en-US" altLang="ko-KR" i="1" dirty="0"/>
              <a:t>violated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Simple Example found in MySQL:</a:t>
            </a:r>
          </a:p>
          <a:p>
            <a:pPr lvl="1"/>
            <a:r>
              <a:rPr lang="en-US" altLang="ko-KR" dirty="0"/>
              <a:t>Two different threads access the field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proc_info</a:t>
            </a:r>
            <a:r>
              <a:rPr lang="en-US" altLang="ko-KR" dirty="0"/>
              <a:t> in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thd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18317" y="3813885"/>
            <a:ext cx="59766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4485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Simply add locks around the shared-variable references.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66187" y="2987913"/>
            <a:ext cx="727280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lock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9975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desired order</a:t>
            </a:r>
            <a:r>
              <a:rPr lang="en-US" altLang="ko-KR" dirty="0"/>
              <a:t> between two memory accesses is </a:t>
            </a:r>
            <a:r>
              <a:rPr lang="en-US" altLang="ko-KR" u="sng" dirty="0"/>
              <a:t>flipped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i.e.,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ko-KR" dirty="0"/>
              <a:t> should always be executed before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ko-KR" dirty="0"/>
              <a:t>, but the order is not enforced during execution.</a:t>
            </a:r>
          </a:p>
          <a:p>
            <a:r>
              <a:rPr lang="en-US" altLang="ko-KR" b="1" dirty="0"/>
              <a:t>Example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The code in Thread2 seems to assume that the variable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mThread</a:t>
            </a:r>
            <a:r>
              <a:rPr lang="en-US" altLang="ko-KR" dirty="0"/>
              <a:t> has already been </a:t>
            </a:r>
            <a:r>
              <a:rPr lang="en-US" altLang="ko-KR" i="1" dirty="0"/>
              <a:t>initialized</a:t>
            </a:r>
            <a:r>
              <a:rPr lang="en-US" altLang="ko-KR" dirty="0"/>
              <a:t> (and is not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74301" y="4461550"/>
            <a:ext cx="64807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…);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2429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Enforce ordering using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condition variables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84850" y="2340565"/>
            <a:ext cx="7776864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 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 that the thread has been created.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</p:txBody>
      </p:sp>
    </p:spTree>
    <p:extLst>
      <p:ext uri="{BB962C8B-B14F-4D97-AF65-F5344CB8AC3E}">
        <p14:creationId xmlns:p14="http://schemas.microsoft.com/office/powerpoint/2010/main" val="373428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7568" y="1690688"/>
            <a:ext cx="77768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 for the thread to be initialized 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-&gt;State;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9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794" y="1129911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>
                <a:cs typeface="Courier New" panose="02070309020205020404" pitchFamily="49" charset="0"/>
              </a:rPr>
              <a:t>The presence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a cycle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Thread1</a:t>
            </a:r>
            <a:r>
              <a:rPr lang="en-US" altLang="ko-KR" dirty="0"/>
              <a:t> is holding a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and waiting for another one,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  <a:r>
              <a:rPr lang="en-US" altLang="ko-KR" dirty="0"/>
              <a:t> </a:t>
            </a:r>
            <a:r>
              <a:rPr lang="tr-TR" altLang="ko-KR" dirty="0"/>
              <a:t>is </a:t>
            </a:r>
            <a:r>
              <a:rPr lang="en-US" altLang="ko-KR" dirty="0"/>
              <a:t>hold</a:t>
            </a:r>
            <a:r>
              <a:rPr lang="tr-TR" altLang="ko-KR" dirty="0" err="1"/>
              <a:t>ing</a:t>
            </a:r>
            <a:r>
              <a:rPr lang="tr-TR" altLang="ko-KR" dirty="0"/>
              <a:t> a</a:t>
            </a:r>
            <a:r>
              <a:rPr lang="en-US" altLang="ko-KR" dirty="0"/>
              <a:t>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 </a:t>
            </a:r>
            <a:r>
              <a:rPr lang="tr-TR" altLang="ko-KR" dirty="0"/>
              <a:t>and </a:t>
            </a:r>
            <a:r>
              <a:rPr lang="en-US" altLang="ko-KR" dirty="0"/>
              <a:t>waiting for</a:t>
            </a:r>
            <a:r>
              <a:rPr lang="tr-TR" altLang="ko-KR" dirty="0"/>
              <a:t> </a:t>
            </a:r>
            <a:r>
              <a:rPr lang="tr-TR" altLang="ko-KR" dirty="0" err="1"/>
              <a:t>another</a:t>
            </a:r>
            <a:r>
              <a:rPr lang="tr-TR" altLang="ko-KR" dirty="0"/>
              <a:t> </a:t>
            </a:r>
            <a:r>
              <a:rPr lang="tr-TR" altLang="ko-KR" dirty="0" err="1"/>
              <a:t>one</a:t>
            </a:r>
            <a:r>
              <a:rPr lang="tr-TR" altLang="ko-KR" dirty="0"/>
              <a:t>,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27810"/>
              </p:ext>
            </p:extLst>
          </p:nvPr>
        </p:nvGraphicFramePr>
        <p:xfrm>
          <a:off x="1585892" y="3882273"/>
          <a:ext cx="432048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1: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2: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7203098" y="3429000"/>
            <a:ext cx="2988216" cy="2756049"/>
            <a:chOff x="3131840" y="3697287"/>
            <a:chExt cx="2988216" cy="2756049"/>
          </a:xfrm>
        </p:grpSpPr>
        <p:sp>
          <p:nvSpPr>
            <p:cNvPr id="10" name="직사각형 9"/>
            <p:cNvSpPr/>
            <p:nvPr/>
          </p:nvSpPr>
          <p:spPr>
            <a:xfrm>
              <a:off x="5160608" y="3789040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131840" y="3697287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48267" y="5661328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76056" y="5553336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7978" y="381324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3653840" y="4652590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6200000">
              <a:off x="2910772" y="4959676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4188408" y="6021328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75594" y="6054065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5286622" y="4933693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4243772" y="4157199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5556560" y="4580412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64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 1:</a:t>
            </a:r>
          </a:p>
          <a:p>
            <a:pPr lvl="1"/>
            <a:r>
              <a:rPr lang="en-US" altLang="ko-KR" dirty="0"/>
              <a:t>In large code bases,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complex dependencies </a:t>
            </a:r>
            <a:r>
              <a:rPr lang="en-US" altLang="ko-KR" dirty="0"/>
              <a:t>arise between components.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Reason 2:</a:t>
            </a:r>
          </a:p>
          <a:p>
            <a:pPr lvl="1"/>
            <a:r>
              <a:rPr lang="en-US" altLang="ko-KR" dirty="0"/>
              <a:t>Due to the nature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encapsulation</a:t>
            </a:r>
            <a:r>
              <a:rPr lang="tr-TR" altLang="ko-KR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ko-KR" dirty="0"/>
              <a:t>Hide details of implementations and make software easier to build in a modular way.</a:t>
            </a:r>
          </a:p>
          <a:p>
            <a:pPr lvl="2"/>
            <a:r>
              <a:rPr lang="en-US" altLang="ko-KR" dirty="0"/>
              <a:t>Such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modularity</a:t>
            </a:r>
            <a:r>
              <a:rPr lang="en-US" altLang="ko-KR" dirty="0"/>
              <a:t> </a:t>
            </a:r>
            <a:r>
              <a:rPr lang="en-US" altLang="ko-KR" i="1" dirty="0"/>
              <a:t>does not mesh</a:t>
            </a:r>
            <a:r>
              <a:rPr lang="en-US" altLang="ko-KR" dirty="0"/>
              <a:t> well with </a:t>
            </a:r>
            <a:r>
              <a:rPr lang="en-US" altLang="ko-KR" u="sng" dirty="0"/>
              <a:t>locking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46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  <a:r>
              <a:rPr lang="en-US" altLang="ko-KR" dirty="0"/>
              <a:t>: Java Vector class and the method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Locks</a:t>
            </a:r>
            <a:r>
              <a:rPr lang="en-US" altLang="ko-KR" dirty="0"/>
              <a:t> for both the vector being added to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altLang="ko-KR" dirty="0"/>
              <a:t>) and the parameter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en-US" altLang="ko-KR" dirty="0"/>
              <a:t>) </a:t>
            </a:r>
            <a:r>
              <a:rPr lang="en-US" altLang="ko-KR" i="1" dirty="0"/>
              <a:t>need to be acquired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routine acquires said locks in some arbitrary order (v1 then v2).</a:t>
            </a:r>
          </a:p>
          <a:p>
            <a:pPr lvl="1"/>
            <a:r>
              <a:rPr lang="en-US" altLang="ko-KR" dirty="0"/>
              <a:t>If some other thread</a:t>
            </a:r>
            <a:r>
              <a:rPr lang="tr-TR" altLang="ko-KR" dirty="0"/>
              <a:t> </a:t>
            </a:r>
            <a:r>
              <a:rPr lang="tr-TR" altLang="ko-KR" dirty="0" err="1"/>
              <a:t>calls</a:t>
            </a:r>
            <a:r>
              <a:rPr lang="tr-TR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v2.AddAll(v1)</a:t>
            </a:r>
            <a:r>
              <a:rPr lang="en-US" altLang="ko-KR" dirty="0"/>
              <a:t>at nearly the same time </a:t>
            </a:r>
            <a:r>
              <a:rPr lang="en-US" altLang="ko-KR" dirty="0">
                <a:sym typeface="Wingdings" panose="05000000000000000000" pitchFamily="2" charset="2"/>
              </a:rPr>
              <a:t> We have the potential for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deadlock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4239816" y="2356587"/>
            <a:ext cx="3096344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Vector v1,v2;</a:t>
            </a:r>
          </a:p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v1.AddAll(v2);</a:t>
            </a:r>
          </a:p>
        </p:txBody>
      </p:sp>
    </p:spTree>
    <p:extLst>
      <p:ext uri="{BB962C8B-B14F-4D97-AF65-F5344CB8AC3E}">
        <p14:creationId xmlns:p14="http://schemas.microsoft.com/office/powerpoint/2010/main" val="259713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</a:t>
            </a:r>
            <a:r>
              <a:rPr lang="tr-TR" altLang="ko-KR" dirty="0"/>
              <a:t>s</a:t>
            </a:r>
            <a:r>
              <a:rPr lang="en-US" altLang="ko-KR" dirty="0"/>
              <a:t> for Deadlock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Four conditions</a:t>
            </a:r>
            <a:r>
              <a:rPr lang="en-US" altLang="ko-KR" dirty="0"/>
              <a:t> need to hold for a deadlock to occur.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If any of these four conditions are not met, </a:t>
            </a:r>
            <a:r>
              <a:rPr lang="en-US" altLang="ko-KR" b="1" dirty="0"/>
              <a:t>deadlock cannot occur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37309"/>
              </p:ext>
            </p:extLst>
          </p:nvPr>
        </p:nvGraphicFramePr>
        <p:xfrm>
          <a:off x="2027548" y="2583159"/>
          <a:ext cx="8136904" cy="237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Condition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Mutual Exclusion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Threads claim exclusive control of 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that they require.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-and-wait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Threads 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resources allocated to them while waiting for additional resources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 preemption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cannot be forcibly removed from threads that are holding them.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Circular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wait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There exists a circular chain of threads such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that each thread holds one more resources that are being requested by the next thread in the chain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5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Circular 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total ordering </a:t>
            </a:r>
            <a:r>
              <a:rPr lang="en-US" altLang="ko-KR" dirty="0"/>
              <a:t>on lock acquisition</a:t>
            </a:r>
          </a:p>
          <a:p>
            <a:pPr lvl="1"/>
            <a:r>
              <a:rPr lang="en-US" altLang="ko-KR" dirty="0"/>
              <a:t>This approach requires </a:t>
            </a:r>
            <a:r>
              <a:rPr lang="en-US" altLang="ko-KR" i="1" dirty="0"/>
              <a:t>careful design </a:t>
            </a:r>
            <a:r>
              <a:rPr lang="en-US" altLang="ko-KR" dirty="0"/>
              <a:t>of global locking strategies.</a:t>
            </a:r>
          </a:p>
          <a:p>
            <a:r>
              <a:rPr lang="en-US" altLang="ko-KR" b="1" dirty="0"/>
              <a:t>Example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There are two locks in the system (L1 and L2)</a:t>
            </a:r>
          </a:p>
          <a:p>
            <a:pPr lvl="1"/>
            <a:r>
              <a:rPr lang="en-US" altLang="ko-KR" dirty="0"/>
              <a:t>We can prevent deadlock by always acquiring L1 before L2.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0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9C4A8-6D41-570B-C1D9-F1B6804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Hold-and-wait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Acquire all locks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 once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code guarantees that </a:t>
            </a:r>
            <a:r>
              <a:rPr lang="en-US" altLang="ko-KR" b="1" dirty="0"/>
              <a:t>no untimely thread switch can occur </a:t>
            </a:r>
            <a:r>
              <a:rPr lang="en-US" altLang="ko-KR" i="1" dirty="0"/>
              <a:t>in the midst of</a:t>
            </a:r>
            <a:r>
              <a:rPr lang="en-US" altLang="ko-KR" dirty="0"/>
              <a:t> lock acquisition.</a:t>
            </a:r>
          </a:p>
          <a:p>
            <a:r>
              <a:rPr lang="en-US" altLang="ko-KR" b="1" dirty="0"/>
              <a:t>Problem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Require us to know when calling a routine exactly which locks must be held and to acquire them ahead of time.</a:t>
            </a:r>
          </a:p>
          <a:p>
            <a:pPr lvl="1"/>
            <a:r>
              <a:rPr lang="en-US" altLang="ko-KR" dirty="0"/>
              <a:t>Decrease </a:t>
            </a:r>
            <a:r>
              <a:rPr lang="en-US" altLang="ko-KR" i="1" dirty="0"/>
              <a:t>concurrency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3714463" y="2424540"/>
            <a:ext cx="403244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lock(prevention);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lock(L1);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  lock(L2);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  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  unlock(prevention);</a:t>
            </a:r>
          </a:p>
        </p:txBody>
      </p:sp>
    </p:spTree>
    <p:extLst>
      <p:ext uri="{BB962C8B-B14F-4D97-AF65-F5344CB8AC3E}">
        <p14:creationId xmlns:p14="http://schemas.microsoft.com/office/powerpoint/2010/main" val="36991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Multiple lock acquisition </a:t>
            </a:r>
            <a:r>
              <a:rPr lang="en-US" altLang="ko-KR" dirty="0"/>
              <a:t>often gets us into trouble because when waiting for one lock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we are holding another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Used to build a </a:t>
            </a:r>
            <a:r>
              <a:rPr lang="en-US" altLang="ko-KR" i="1" dirty="0">
                <a:cs typeface="Courier New" panose="02070309020205020404" pitchFamily="49" charset="0"/>
              </a:rPr>
              <a:t>deadlock-free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i="1" dirty="0">
                <a:cs typeface="Courier New" panose="02070309020205020404" pitchFamily="49" charset="0"/>
              </a:rPr>
              <a:t>ordering-robust</a:t>
            </a:r>
            <a:r>
              <a:rPr lang="en-US" altLang="ko-KR" dirty="0">
                <a:cs typeface="Courier New" panose="02070309020205020404" pitchFamily="49" charset="0"/>
              </a:rPr>
              <a:t> lock acquisition protocol.</a:t>
            </a:r>
          </a:p>
          <a:p>
            <a:pPr lvl="1"/>
            <a:r>
              <a:rPr lang="en-US" altLang="ko-KR" dirty="0"/>
              <a:t>Grab the lock (if it is available).</a:t>
            </a:r>
          </a:p>
          <a:p>
            <a:pPr lvl="1"/>
            <a:r>
              <a:rPr lang="en-US" altLang="ko-KR" dirty="0"/>
              <a:t>Or, return -1: you should try again later.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2413" y="4567539"/>
            <a:ext cx="43924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top: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lock(L1);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(L2) ==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unlock(L1);	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114734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livelock</a:t>
            </a:r>
            <a:endParaRPr lang="en-US" altLang="ko-KR" dirty="0"/>
          </a:p>
          <a:p>
            <a:pPr lvl="1"/>
            <a:r>
              <a:rPr lang="en-US" altLang="ko-KR" dirty="0"/>
              <a:t>Both systems are running through the code sequence </a:t>
            </a:r>
            <a:r>
              <a:rPr lang="en-US" altLang="ko-KR" i="1" dirty="0"/>
              <a:t>over and over again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u="sng" dirty="0"/>
              <a:t>Progress is not being made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dirty="0"/>
              <a:t>Add </a:t>
            </a:r>
            <a:r>
              <a:rPr lang="en-US" altLang="ko-KR" b="1" dirty="0"/>
              <a:t>a random delay </a:t>
            </a:r>
            <a:r>
              <a:rPr lang="en-US" altLang="ko-KR" dirty="0"/>
              <a:t>before looping back and trying the entire thing over again.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06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wait-free</a:t>
            </a:r>
          </a:p>
          <a:p>
            <a:pPr lvl="1"/>
            <a:r>
              <a:rPr lang="en-US" altLang="ko-KR" dirty="0"/>
              <a:t>Using powerful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instruction</a:t>
            </a:r>
            <a:r>
              <a:rPr lang="tr-TR" altLang="ko-KR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You can build data structures in a manner that </a:t>
            </a:r>
            <a:r>
              <a:rPr lang="en-US" altLang="ko-KR" i="1" dirty="0"/>
              <a:t>do not require </a:t>
            </a:r>
            <a:r>
              <a:rPr lang="en-US" altLang="ko-KR" u="sng" dirty="0"/>
              <a:t>explicit locking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74301" y="4081940"/>
            <a:ext cx="6912768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*address,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(*address == expected){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*address = new;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success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3008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now want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by a certain amount: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Repeatedly tries to update the value to </a:t>
            </a:r>
            <a:r>
              <a:rPr lang="en-US" altLang="ko-KR" i="1" dirty="0"/>
              <a:t>the new amount </a:t>
            </a:r>
            <a:r>
              <a:rPr lang="en-US" altLang="ko-KR" dirty="0"/>
              <a:t>and uses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to do so.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No lock </a:t>
            </a:r>
            <a:r>
              <a:rPr lang="en-US" altLang="ko-KR" dirty="0"/>
              <a:t>is acquired</a:t>
            </a:r>
          </a:p>
          <a:p>
            <a:pPr lvl="1"/>
            <a:r>
              <a:rPr lang="en-US" altLang="ko-KR" b="1" dirty="0"/>
              <a:t>No deadlock </a:t>
            </a:r>
            <a:r>
              <a:rPr lang="en-US" altLang="ko-KR" dirty="0"/>
              <a:t>can arise</a:t>
            </a:r>
          </a:p>
          <a:p>
            <a:pPr lvl="1"/>
            <a:r>
              <a:rPr lang="en-US" altLang="ko-KR" b="1" dirty="0" err="1"/>
              <a:t>livelock</a:t>
            </a:r>
            <a:r>
              <a:rPr lang="en-US" altLang="ko-KR" dirty="0"/>
              <a:t> is still a possibility.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3591" y="2407118"/>
            <a:ext cx="691276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AtomicIncrement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*value,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amount){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old = *value;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old,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old+amount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)==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5176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ko-KR" dirty="0"/>
              <a:t>A m</a:t>
            </a:r>
            <a:r>
              <a:rPr lang="en-US" altLang="ko-KR" dirty="0"/>
              <a:t>ore complex example: list insertion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called by multiple threads at the “</a:t>
            </a:r>
            <a:r>
              <a:rPr lang="en-US" altLang="ko-KR" i="1" dirty="0"/>
              <a:t>same time</a:t>
            </a:r>
            <a:r>
              <a:rPr lang="en-US" altLang="ko-KR" dirty="0"/>
              <a:t>”, this code has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79271" y="2378138"/>
            <a:ext cx="6766420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	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 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73511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8951" y="0"/>
            <a:ext cx="10515600" cy="1325563"/>
          </a:xfrm>
        </p:spPr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0041"/>
            <a:ext cx="10515600" cy="4351338"/>
          </a:xfrm>
        </p:spPr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Surrounding this code with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acquire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tr-TR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wait-free manner </a:t>
            </a:r>
            <a:r>
              <a:rPr lang="en-US" altLang="ko-KR" dirty="0"/>
              <a:t>using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instruction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7972" y="2004616"/>
            <a:ext cx="67664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begin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unlock(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//end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57972" y="4782687"/>
            <a:ext cx="6766420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n-&gt;next 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(&amp;head, n-&gt;next, n));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992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Avoidance via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scenarios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 avoidance </a:t>
            </a:r>
            <a:r>
              <a:rPr lang="en-US" altLang="ko-KR" dirty="0"/>
              <a:t>is preferable.</a:t>
            </a:r>
          </a:p>
          <a:p>
            <a:r>
              <a:rPr lang="en-US" altLang="ko-KR" b="1" dirty="0"/>
              <a:t>Global knowledge </a:t>
            </a:r>
            <a:r>
              <a:rPr lang="en-US" altLang="ko-KR" dirty="0"/>
              <a:t>is required:</a:t>
            </a:r>
          </a:p>
          <a:p>
            <a:pPr lvl="1"/>
            <a:r>
              <a:rPr lang="en-US" altLang="ko-KR" dirty="0"/>
              <a:t>Which locks various threads might grab during their execution</a:t>
            </a:r>
            <a:r>
              <a:rPr lang="tr-TR" altLang="ko-KR" dirty="0"/>
              <a:t>?</a:t>
            </a:r>
            <a:endParaRPr lang="en-US" altLang="ko-KR" dirty="0"/>
          </a:p>
          <a:p>
            <a:pPr lvl="1"/>
            <a:r>
              <a:rPr lang="en-US" altLang="ko-KR" dirty="0"/>
              <a:t>Subsequently schedules said threads in a way as </a:t>
            </a:r>
            <a:r>
              <a:rPr lang="en-US" altLang="ko-KR" u="sng" dirty="0"/>
              <a:t>to guarantee</a:t>
            </a:r>
            <a:r>
              <a:rPr lang="en-US" altLang="ko-KR" dirty="0"/>
              <a:t> no deadlock can occur.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16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two processors and four threads.</a:t>
            </a:r>
          </a:p>
          <a:p>
            <a:pPr lvl="1"/>
            <a:r>
              <a:rPr lang="en-US" altLang="ko-KR" dirty="0"/>
              <a:t>Lock acquisition demands of the threads: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smart scheduler could compute that as long as </a:t>
            </a:r>
            <a:r>
              <a:rPr lang="en-US" altLang="ko-KR" u="sng" dirty="0"/>
              <a:t>T1 and T2 are not run at the same time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deadlock </a:t>
            </a:r>
            <a:r>
              <a:rPr lang="en-US" altLang="ko-KR" dirty="0"/>
              <a:t>could ever arise.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27238"/>
              </p:ext>
            </p:extLst>
          </p:nvPr>
        </p:nvGraphicFramePr>
        <p:xfrm>
          <a:off x="3215681" y="2717038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3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079776" y="4721822"/>
            <a:ext cx="3528392" cy="1011435"/>
            <a:chOff x="2483768" y="4509120"/>
            <a:chExt cx="3528392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2483769" y="4571256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5095057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47864" y="4509120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4509120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47864" y="5088507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32040" y="5088507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04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contention for the same resources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possible schedule that guarantees that </a:t>
            </a:r>
            <a:r>
              <a:rPr lang="en-US" altLang="ko-KR" i="1" dirty="0"/>
              <a:t>no deadlock </a:t>
            </a:r>
            <a:r>
              <a:rPr lang="en-US" altLang="ko-KR" dirty="0"/>
              <a:t>could ever occur.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total time to complete the jobs is lengthened considerably.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27352"/>
              </p:ext>
            </p:extLst>
          </p:nvPr>
        </p:nvGraphicFramePr>
        <p:xfrm>
          <a:off x="3431706" y="2350305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575720" y="4093631"/>
            <a:ext cx="4536504" cy="1011435"/>
            <a:chOff x="1979712" y="3645024"/>
            <a:chExt cx="4536504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1979713" y="3707160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4230961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08104" y="4224411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3808" y="3645024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43808" y="4224411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27984" y="4224411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0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98846"/>
            <a:ext cx="10515600" cy="1325563"/>
          </a:xfrm>
        </p:spPr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Question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422210" y="1176709"/>
            <a:ext cx="1111042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of 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en-US" dirty="0"/>
              <a:t>is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regarding</a:t>
            </a:r>
            <a:r>
              <a:rPr lang="tr-TR" dirty="0"/>
              <a:t> the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implementing</a:t>
            </a:r>
            <a:r>
              <a:rPr lang="tr-TR" dirty="0"/>
              <a:t>  </a:t>
            </a:r>
            <a:r>
              <a:rPr lang="en-US" dirty="0">
                <a:solidFill>
                  <a:srgbClr val="FF0000"/>
                </a:solidFill>
              </a:rPr>
              <a:t>Parent waiting for Child</a:t>
            </a:r>
            <a:r>
              <a:rPr lang="en-US" dirty="0"/>
              <a:t>:</a:t>
            </a:r>
            <a:endParaRPr lang="tr-TR" dirty="0"/>
          </a:p>
          <a:p>
            <a:pPr marL="514350" indent="-514350">
              <a:buAutoNum type="alphaLcParenR"/>
            </a:pPr>
            <a:r>
              <a:rPr lang="tr-TR" sz="2400" dirty="0"/>
              <a:t>The </a:t>
            </a:r>
            <a:r>
              <a:rPr lang="tr-TR" sz="2400" dirty="0" err="1"/>
              <a:t>codes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r>
              <a:rPr lang="tr-TR" sz="2400" dirty="0"/>
              <a:t> </a:t>
            </a:r>
            <a:r>
              <a:rPr lang="tr-TR" sz="2400" dirty="0" err="1"/>
              <a:t>correctly</a:t>
            </a:r>
            <a:r>
              <a:rPr lang="tr-TR" sz="2400" dirty="0"/>
              <a:t>.      </a:t>
            </a:r>
          </a:p>
          <a:p>
            <a:pPr marL="514350" indent="-514350">
              <a:buAutoNum type="alphaLcParenR"/>
            </a:pPr>
            <a:r>
              <a:rPr lang="tr-TR" sz="2400" dirty="0"/>
              <a:t>The </a:t>
            </a:r>
            <a:r>
              <a:rPr lang="tr-TR" sz="2400" dirty="0" err="1"/>
              <a:t>codes</a:t>
            </a:r>
            <a:r>
              <a:rPr lang="tr-TR" sz="2400" dirty="0"/>
              <a:t> do not </a:t>
            </a:r>
            <a:r>
              <a:rPr lang="tr-TR" sz="2400" dirty="0" err="1"/>
              <a:t>work</a:t>
            </a:r>
            <a:r>
              <a:rPr lang="tr-TR" sz="2400" dirty="0"/>
              <a:t> as </a:t>
            </a:r>
            <a:r>
              <a:rPr lang="tr-TR" sz="2400" dirty="0" err="1"/>
              <a:t>desired</a:t>
            </a:r>
            <a:r>
              <a:rPr lang="tr-TR" sz="2400" dirty="0"/>
              <a:t> </a:t>
            </a:r>
            <a:r>
              <a:rPr lang="tr-TR" sz="2400" dirty="0" err="1"/>
              <a:t>because</a:t>
            </a:r>
            <a:r>
              <a:rPr lang="tr-TR" sz="2400" dirty="0"/>
              <a:t> the </a:t>
            </a:r>
            <a:r>
              <a:rPr lang="tr-TR" sz="2400" dirty="0" err="1"/>
              <a:t>Parent</a:t>
            </a:r>
            <a:r>
              <a:rPr lang="tr-TR" sz="2400" dirty="0"/>
              <a:t> </a:t>
            </a:r>
            <a:r>
              <a:rPr lang="tr-TR" sz="2400" dirty="0" err="1"/>
              <a:t>may</a:t>
            </a:r>
            <a:r>
              <a:rPr lang="tr-TR" sz="2400" dirty="0"/>
              <a:t> </a:t>
            </a:r>
            <a:r>
              <a:rPr lang="tr-TR" sz="2400" dirty="0" err="1"/>
              <a:t>sleep</a:t>
            </a:r>
            <a:r>
              <a:rPr lang="tr-TR" sz="2400" dirty="0"/>
              <a:t> </a:t>
            </a:r>
            <a:r>
              <a:rPr lang="tr-TR" sz="2400" dirty="0" err="1"/>
              <a:t>forever</a:t>
            </a:r>
            <a:r>
              <a:rPr lang="tr-TR" sz="2400" dirty="0"/>
              <a:t>. 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tr-TR" sz="2400" dirty="0"/>
              <a:t>The </a:t>
            </a:r>
            <a:r>
              <a:rPr lang="tr-TR" sz="2400" dirty="0" err="1"/>
              <a:t>codes</a:t>
            </a:r>
            <a:r>
              <a:rPr lang="tr-TR" sz="2400" dirty="0"/>
              <a:t> do not </a:t>
            </a:r>
            <a:r>
              <a:rPr lang="tr-TR" sz="2400" dirty="0" err="1"/>
              <a:t>work</a:t>
            </a:r>
            <a:r>
              <a:rPr lang="tr-TR" sz="2400" dirty="0"/>
              <a:t> as </a:t>
            </a:r>
            <a:r>
              <a:rPr lang="tr-TR" sz="2400" dirty="0" err="1"/>
              <a:t>desired</a:t>
            </a:r>
            <a:r>
              <a:rPr lang="tr-TR" sz="2400" dirty="0"/>
              <a:t> </a:t>
            </a:r>
            <a:r>
              <a:rPr lang="tr-TR" sz="2400" dirty="0" err="1"/>
              <a:t>because</a:t>
            </a:r>
            <a:r>
              <a:rPr lang="tr-TR" sz="2400" dirty="0"/>
              <a:t> the Child </a:t>
            </a:r>
            <a:r>
              <a:rPr lang="tr-TR" sz="2400" dirty="0" err="1"/>
              <a:t>may</a:t>
            </a:r>
            <a:r>
              <a:rPr lang="tr-TR" sz="2400" dirty="0"/>
              <a:t> </a:t>
            </a:r>
            <a:r>
              <a:rPr lang="tr-TR" sz="2400" dirty="0" err="1"/>
              <a:t>sleep</a:t>
            </a:r>
            <a:r>
              <a:rPr lang="tr-TR" sz="2400" dirty="0"/>
              <a:t> </a:t>
            </a:r>
            <a:r>
              <a:rPr lang="tr-TR" sz="2400" dirty="0" err="1"/>
              <a:t>forever</a:t>
            </a:r>
            <a:r>
              <a:rPr lang="tr-TR" sz="2400" dirty="0"/>
              <a:t>. </a:t>
            </a:r>
          </a:p>
          <a:p>
            <a:pPr marL="0" indent="0">
              <a:buNone/>
            </a:pPr>
            <a:r>
              <a:rPr lang="tr-TR" sz="2400" dirty="0"/>
              <a:t>d)   The </a:t>
            </a:r>
            <a:r>
              <a:rPr lang="tr-TR" sz="2400" dirty="0" err="1"/>
              <a:t>codes</a:t>
            </a:r>
            <a:r>
              <a:rPr lang="tr-TR" sz="2400" dirty="0"/>
              <a:t> do not </a:t>
            </a:r>
            <a:r>
              <a:rPr lang="tr-TR" sz="2400" dirty="0" err="1"/>
              <a:t>work</a:t>
            </a:r>
            <a:r>
              <a:rPr lang="tr-TR" sz="2400" dirty="0"/>
              <a:t> as </a:t>
            </a:r>
            <a:r>
              <a:rPr lang="tr-TR" sz="2400" dirty="0" err="1"/>
              <a:t>desired</a:t>
            </a:r>
            <a:r>
              <a:rPr lang="tr-TR" sz="2400" dirty="0"/>
              <a:t> </a:t>
            </a:r>
            <a:r>
              <a:rPr lang="tr-TR" sz="2400" dirty="0" err="1"/>
              <a:t>because</a:t>
            </a:r>
            <a:r>
              <a:rPr lang="tr-TR" sz="2400" dirty="0"/>
              <a:t> the </a:t>
            </a:r>
            <a:r>
              <a:rPr lang="tr-TR" sz="2400" dirty="0" err="1"/>
              <a:t>Parent</a:t>
            </a:r>
            <a:r>
              <a:rPr lang="tr-TR" sz="2400" dirty="0"/>
              <a:t> </a:t>
            </a:r>
            <a:r>
              <a:rPr lang="tr-TR" sz="2400" dirty="0" err="1"/>
              <a:t>may</a:t>
            </a:r>
            <a:r>
              <a:rPr lang="tr-TR" sz="2400" dirty="0"/>
              <a:t> </a:t>
            </a:r>
            <a:r>
              <a:rPr lang="tr-TR" sz="2400" dirty="0" err="1"/>
              <a:t>exit</a:t>
            </a:r>
            <a:r>
              <a:rPr lang="tr-TR" sz="2400" dirty="0"/>
              <a:t> </a:t>
            </a:r>
            <a:r>
              <a:rPr lang="tr-TR" sz="2400" dirty="0" err="1"/>
              <a:t>earlier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Child.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407BF7D2-F541-D6BE-72E7-27B8EF6DA7CC}"/>
              </a:ext>
            </a:extLst>
          </p:cNvPr>
          <p:cNvSpPr/>
          <p:nvPr/>
        </p:nvSpPr>
        <p:spPr>
          <a:xfrm>
            <a:off x="2459208" y="4296941"/>
            <a:ext cx="7632848" cy="2462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0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A0B07C-A3F4-2CA8-C87B-D006ADC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13" y="2850194"/>
            <a:ext cx="10515600" cy="1325563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The </a:t>
            </a:r>
            <a:r>
              <a:rPr lang="tr-TR" dirty="0" err="1">
                <a:solidFill>
                  <a:srgbClr val="FF0000"/>
                </a:solidFill>
              </a:rPr>
              <a:t>Banker’s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Algorithm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in 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81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D93E41B-1EA7-0571-3032-A89F11B6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401799"/>
            <a:ext cx="10106025" cy="59150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C0939EA-C4FE-40DD-D932-E9BA84488632}"/>
              </a:ext>
            </a:extLst>
          </p:cNvPr>
          <p:cNvSpPr txBox="1"/>
          <p:nvPr/>
        </p:nvSpPr>
        <p:spPr>
          <a:xfrm>
            <a:off x="2189192" y="6204857"/>
            <a:ext cx="7813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>
                <a:solidFill>
                  <a:srgbClr val="FF0000"/>
                </a:solidFill>
              </a:rPr>
              <a:t>Which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>
                <a:solidFill>
                  <a:srgbClr val="FF0000"/>
                </a:solidFill>
              </a:rPr>
              <a:t>one</a:t>
            </a:r>
            <a:r>
              <a:rPr lang="tr-TR" sz="3200" dirty="0">
                <a:solidFill>
                  <a:srgbClr val="FF0000"/>
                </a:solidFill>
              </a:rPr>
              <a:t> of </a:t>
            </a:r>
            <a:r>
              <a:rPr lang="tr-TR" sz="3200" dirty="0" err="1">
                <a:solidFill>
                  <a:srgbClr val="FF0000"/>
                </a:solidFill>
              </a:rPr>
              <a:t>these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>
                <a:solidFill>
                  <a:srgbClr val="FF0000"/>
                </a:solidFill>
              </a:rPr>
              <a:t>allocation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>
                <a:solidFill>
                  <a:srgbClr val="FF0000"/>
                </a:solidFill>
              </a:rPr>
              <a:t>states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>
                <a:solidFill>
                  <a:srgbClr val="FF0000"/>
                </a:solidFill>
              </a:rPr>
              <a:t>are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>
                <a:solidFill>
                  <a:srgbClr val="FF0000"/>
                </a:solidFill>
              </a:rPr>
              <a:t>safe</a:t>
            </a:r>
            <a:r>
              <a:rPr lang="tr-TR" sz="3200" dirty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55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D93E41B-1EA7-0571-3032-A89F11B6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6" y="289832"/>
            <a:ext cx="10106025" cy="591502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F272347-D41C-5B15-FB65-8AAB3C1F4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08" y="6204857"/>
            <a:ext cx="5495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68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 and Recover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Allow deadlock </a:t>
            </a:r>
            <a:r>
              <a:rPr lang="en-US" altLang="ko-KR" dirty="0"/>
              <a:t>to occasionally occur and then </a:t>
            </a:r>
            <a:r>
              <a:rPr lang="en-US" altLang="ko-KR" i="1" dirty="0"/>
              <a:t>take some action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if an OS froze, you would reboot it.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Many database systems employ </a:t>
            </a:r>
            <a:r>
              <a:rPr lang="en-US" altLang="ko-KR" i="1" dirty="0">
                <a:solidFill>
                  <a:srgbClr val="FF0000"/>
                </a:solidFill>
              </a:rPr>
              <a:t>deadlock detection</a:t>
            </a:r>
            <a:r>
              <a:rPr lang="en-US" altLang="ko-KR" dirty="0">
                <a:solidFill>
                  <a:srgbClr val="FF0000"/>
                </a:solidFill>
              </a:rPr>
              <a:t> and </a:t>
            </a:r>
            <a:r>
              <a:rPr lang="en-US" altLang="ko-KR" i="1" dirty="0">
                <a:solidFill>
                  <a:srgbClr val="FF0000"/>
                </a:solidFill>
              </a:rPr>
              <a:t>recovery technique</a:t>
            </a:r>
            <a:r>
              <a:rPr lang="tr-TR" altLang="ko-KR" i="1" dirty="0">
                <a:solidFill>
                  <a:srgbClr val="FF0000"/>
                </a:solidFill>
              </a:rPr>
              <a:t>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deadlock detector </a:t>
            </a:r>
            <a:r>
              <a:rPr lang="en-US" altLang="ko-KR" b="1" dirty="0"/>
              <a:t>runs periodically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Building a </a:t>
            </a:r>
            <a:r>
              <a:rPr lang="en-US" altLang="ko-KR" b="1" dirty="0"/>
              <a:t>resource graph </a:t>
            </a:r>
            <a:r>
              <a:rPr lang="en-US" altLang="ko-KR" dirty="0"/>
              <a:t>and checking it for cycles.</a:t>
            </a:r>
          </a:p>
          <a:p>
            <a:pPr lvl="1"/>
            <a:r>
              <a:rPr lang="en-US" altLang="ko-KR" dirty="0"/>
              <a:t>In deadlock, the system </a:t>
            </a:r>
            <a:r>
              <a:rPr lang="en-US" altLang="ko-KR" b="1" dirty="0"/>
              <a:t>need</a:t>
            </a:r>
            <a:r>
              <a:rPr lang="tr-TR" altLang="ko-KR" b="1" dirty="0"/>
              <a:t>s</a:t>
            </a:r>
            <a:r>
              <a:rPr lang="en-US" altLang="ko-KR" b="1" dirty="0"/>
              <a:t> to be restarted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4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3767064" y="2906714"/>
            <a:ext cx="8424936" cy="1500187"/>
          </a:xfrm>
        </p:spPr>
        <p:txBody>
          <a:bodyPr/>
          <a:lstStyle/>
          <a:p>
            <a:r>
              <a:rPr lang="en-US" altLang="ko-KR" dirty="0"/>
              <a:t>33. Event-based Concurrency (Advanced)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05915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Event-based Concurrency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different style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concurrent programming</a:t>
            </a:r>
          </a:p>
          <a:p>
            <a:pPr lvl="1"/>
            <a:r>
              <a:rPr lang="en-US" altLang="ko-KR" dirty="0"/>
              <a:t>Used in </a:t>
            </a:r>
            <a:r>
              <a:rPr lang="en-US" altLang="ko-KR" i="1" dirty="0"/>
              <a:t>GUI-based applications</a:t>
            </a:r>
            <a:r>
              <a:rPr lang="en-US" altLang="ko-KR" dirty="0"/>
              <a:t>, some types of </a:t>
            </a:r>
            <a:r>
              <a:rPr lang="tr-TR" altLang="ko-KR" i="1" dirty="0"/>
              <a:t>I</a:t>
            </a:r>
            <a:r>
              <a:rPr lang="en-US" altLang="ko-KR" i="1" dirty="0" err="1"/>
              <a:t>nternet</a:t>
            </a:r>
            <a:r>
              <a:rPr lang="en-US" altLang="ko-KR" i="1" dirty="0"/>
              <a:t> servers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The problem </a:t>
            </a:r>
            <a:r>
              <a:rPr lang="en-US" altLang="ko-KR" dirty="0"/>
              <a:t>that event-based concurrency addresses is two-fold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u="sng" dirty="0"/>
              <a:t>Managing concurrency correctly</a:t>
            </a:r>
            <a:r>
              <a:rPr lang="en-US" altLang="ko-KR" dirty="0"/>
              <a:t> in multi-threaded applications.</a:t>
            </a:r>
          </a:p>
          <a:p>
            <a:pPr lvl="2"/>
            <a:r>
              <a:rPr lang="en-US" altLang="ko-KR" dirty="0"/>
              <a:t>Missing locks, deadlock, and other nasty problems can arise.</a:t>
            </a:r>
          </a:p>
          <a:p>
            <a:pPr lvl="1"/>
            <a:r>
              <a:rPr lang="en-US" altLang="ko-KR" dirty="0"/>
              <a:t>The developer has little or no control over </a:t>
            </a:r>
            <a:r>
              <a:rPr lang="en-US" altLang="ko-KR" u="sng" dirty="0"/>
              <a:t>what is scheduled</a:t>
            </a:r>
            <a:r>
              <a:rPr lang="en-US" altLang="ko-KR" dirty="0"/>
              <a:t> at a given moment in time.</a:t>
            </a:r>
          </a:p>
        </p:txBody>
      </p:sp>
    </p:spTree>
    <p:extLst>
      <p:ext uri="{BB962C8B-B14F-4D97-AF65-F5344CB8AC3E}">
        <p14:creationId xmlns:p14="http://schemas.microsoft.com/office/powerpoint/2010/main" val="385495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8B6515-51DE-EBA3-6F45-D3D8B22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a Server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664C26-54B7-5B4A-CDD1-CF8F1937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8" y="2656195"/>
            <a:ext cx="10457856" cy="243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176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Idea: An Event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approach:</a:t>
            </a:r>
          </a:p>
          <a:p>
            <a:pPr lvl="1"/>
            <a:r>
              <a:rPr lang="en-US" altLang="ko-KR" b="1" dirty="0"/>
              <a:t>Wait</a:t>
            </a:r>
            <a:r>
              <a:rPr lang="en-US" altLang="ko-KR" dirty="0"/>
              <a:t> for something (i.e., an “</a:t>
            </a:r>
            <a:r>
              <a:rPr lang="en-US" altLang="ko-KR" i="1" dirty="0"/>
              <a:t>event</a:t>
            </a:r>
            <a:r>
              <a:rPr lang="en-US" altLang="ko-KR" dirty="0"/>
              <a:t>”)</a:t>
            </a:r>
            <a:r>
              <a:rPr lang="tr-TR" altLang="ko-KR" dirty="0"/>
              <a:t> </a:t>
            </a:r>
            <a:r>
              <a:rPr lang="en-US" altLang="ko-KR" dirty="0"/>
              <a:t>to occur.</a:t>
            </a:r>
          </a:p>
          <a:p>
            <a:pPr lvl="1"/>
            <a:r>
              <a:rPr lang="en-US" altLang="ko-KR" dirty="0"/>
              <a:t>When it does, </a:t>
            </a:r>
            <a:r>
              <a:rPr lang="en-US" altLang="ko-KR" b="1" dirty="0"/>
              <a:t>check</a:t>
            </a:r>
            <a:r>
              <a:rPr lang="en-US" altLang="ko-KR" dirty="0"/>
              <a:t> what type of event it is.</a:t>
            </a:r>
          </a:p>
          <a:p>
            <a:pPr lvl="1"/>
            <a:r>
              <a:rPr lang="en-US" altLang="ko-KR" b="1" dirty="0"/>
              <a:t>Do</a:t>
            </a:r>
            <a:r>
              <a:rPr lang="en-US" altLang="ko-KR" dirty="0"/>
              <a:t> the small amount of work it requires.</a:t>
            </a:r>
          </a:p>
          <a:p>
            <a:r>
              <a:rPr lang="en-US" altLang="ko-KR" dirty="0"/>
              <a:t>Example:</a:t>
            </a:r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071664" y="3718248"/>
            <a:ext cx="583264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events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getEvents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e in events )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processEvent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event handler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711624" y="5518447"/>
            <a:ext cx="6768752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exactly does an event-based server determine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events are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taking place</a:t>
            </a:r>
            <a:r>
              <a:rPr lang="tr-TR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?</a:t>
            </a:r>
            <a:endParaRPr lang="en-US" altLang="ko-KR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720" y="4887799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canonical event-based server (Pseudo code)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152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Important API: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en-US" altLang="ko-KR" b="1" dirty="0"/>
              <a:t>(</a:t>
            </a:r>
            <a:r>
              <a:rPr lang="en-US" altLang="ko-KR" dirty="0"/>
              <a:t>or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Check whether there is any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incoming I/O </a:t>
            </a:r>
            <a:r>
              <a:rPr lang="en-US" altLang="ko-KR" dirty="0"/>
              <a:t>that should be attended to.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Let a server determine that a </a:t>
            </a:r>
            <a:r>
              <a:rPr lang="en-US" altLang="ko-KR" b="1" dirty="0"/>
              <a:t>new packet has arrived </a:t>
            </a:r>
            <a:r>
              <a:rPr lang="en-US" altLang="ko-KR" dirty="0"/>
              <a:t>and is in need of processing.</a:t>
            </a:r>
          </a:p>
          <a:p>
            <a:pPr lvl="1"/>
            <a:r>
              <a:rPr lang="en-US" altLang="ko-KR" dirty="0"/>
              <a:t>Let the service know when </a:t>
            </a:r>
            <a:r>
              <a:rPr lang="en-US" altLang="ko-KR" b="1" dirty="0"/>
              <a:t>it is OK to reply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/>
              <a:t>: Cause</a:t>
            </a:r>
            <a:r>
              <a:rPr lang="tr-TR" altLang="ko-KR" dirty="0"/>
              <a:t>s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-US" altLang="ko-KR" dirty="0"/>
              <a:t>to </a:t>
            </a:r>
            <a:r>
              <a:rPr lang="en-US" altLang="ko-KR" i="1" dirty="0"/>
              <a:t>block indefinitely </a:t>
            </a:r>
            <a:r>
              <a:rPr lang="en-US" altLang="ko-KR" dirty="0"/>
              <a:t>until some descriptor is ready.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dirty="0"/>
              <a:t>: Use</a:t>
            </a:r>
            <a:r>
              <a:rPr lang="tr-TR" altLang="ko-KR" dirty="0"/>
              <a:t>s</a:t>
            </a:r>
            <a:r>
              <a:rPr lang="en-US" altLang="ko-KR" dirty="0"/>
              <a:t> the call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-US" altLang="ko-KR" dirty="0"/>
              <a:t>to </a:t>
            </a:r>
            <a:r>
              <a:rPr lang="en-US" altLang="ko-KR" i="1" dirty="0"/>
              <a:t>return immediately.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3107668" y="2682475"/>
            <a:ext cx="5976664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select(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timeval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*restrict timeout);</a:t>
            </a:r>
          </a:p>
        </p:txBody>
      </p:sp>
    </p:spTree>
    <p:extLst>
      <p:ext uri="{BB962C8B-B14F-4D97-AF65-F5344CB8AC3E}">
        <p14:creationId xmlns:p14="http://schemas.microsoft.com/office/powerpoint/2010/main" val="296599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select()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698"/>
            <a:ext cx="10515600" cy="4351338"/>
          </a:xfrm>
        </p:spPr>
        <p:txBody>
          <a:bodyPr/>
          <a:lstStyle/>
          <a:p>
            <a:r>
              <a:rPr lang="en-US" altLang="ko-KR" dirty="0"/>
              <a:t>How to use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en-US" altLang="ko-KR" dirty="0"/>
              <a:t>to see which network descriptors have incoming messages upon them.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2625958"/>
            <a:ext cx="8280920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&lt;sys/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&lt;sys/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open and set up a bunch of sockets (not shown)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main loop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initialize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to all zero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FD_ZERO(&amp;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now set the bits for the descriptors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this server is interested in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(for simplicity, all of them from min to max)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…</a:t>
            </a:r>
            <a:endParaRPr lang="en-US" altLang="ko-KR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4" y="660544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Simple Code using </a:t>
            </a:r>
            <a:r>
              <a:rPr lang="en-US" altLang="ko-KR" sz="14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select()</a:t>
            </a:r>
            <a:endParaRPr lang="ko-KR" altLang="en-US" sz="1400" b="1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6CF923-F9FC-AFB7-80A2-6E3D8E96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en-US" dirty="0"/>
          </a:p>
        </p:txBody>
      </p:sp>
      <p:sp>
        <p:nvSpPr>
          <p:cNvPr id="3" name="직사각형 5">
            <a:extLst>
              <a:ext uri="{FF2B5EF4-FFF2-40B4-BE49-F238E27FC236}">
                <a16:creationId xmlns:a16="http://schemas.microsoft.com/office/drawing/2014/main" id="{1D879108-589C-A58B-12E6-F106DCB25F8F}"/>
              </a:ext>
            </a:extLst>
          </p:cNvPr>
          <p:cNvSpPr/>
          <p:nvPr/>
        </p:nvSpPr>
        <p:spPr>
          <a:xfrm>
            <a:off x="4033730" y="1646797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C0A3DE5-8B79-8200-A380-736E631EA56F}"/>
              </a:ext>
            </a:extLst>
          </p:cNvPr>
          <p:cNvSpPr txBox="1"/>
          <p:nvPr/>
        </p:nvSpPr>
        <p:spPr>
          <a:xfrm>
            <a:off x="838200" y="6037012"/>
            <a:ext cx="436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Note</a:t>
            </a:r>
            <a:r>
              <a:rPr lang="tr-TR" dirty="0">
                <a:solidFill>
                  <a:srgbClr val="FF0000"/>
                </a:solidFill>
              </a:rPr>
              <a:t>:  </a:t>
            </a:r>
            <a:r>
              <a:rPr lang="tr-TR" dirty="0" err="1">
                <a:solidFill>
                  <a:srgbClr val="FF0000"/>
                </a:solidFill>
              </a:rPr>
              <a:t>state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variable</a:t>
            </a:r>
            <a:r>
              <a:rPr lang="tr-TR" dirty="0">
                <a:solidFill>
                  <a:srgbClr val="FF0000"/>
                </a:solidFill>
              </a:rPr>
              <a:t> vs. </a:t>
            </a:r>
            <a:r>
              <a:rPr lang="tr-TR" dirty="0" err="1">
                <a:solidFill>
                  <a:srgbClr val="FF0000"/>
                </a:solidFill>
              </a:rPr>
              <a:t>condition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variable</a:t>
            </a:r>
            <a:r>
              <a:rPr lang="tr-T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83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en-US" altLang="ko-KR" dirty="0">
                <a:latin typeface="+mj-ea"/>
                <a:cs typeface="Courier New" pitchFamily="49" charset="0"/>
              </a:rPr>
              <a:t>(Cont.)</a:t>
            </a:r>
            <a:endParaRPr lang="ko-KR" altLang="en-US" dirty="0">
              <a:latin typeface="+mj-ea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1544" y="1920484"/>
            <a:ext cx="8280920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8"/>
            </a:pP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da-DK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(fd = minFD; fd &lt; maxFD; fd++)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	FD_SET(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do the select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select(maxFD+1,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check which actually have data using FD_ISSET()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8"/>
            </a:pP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da-DK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(fd = minFD; fd &lt; maxFD; fd++)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(FD_ISSET(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altLang="ko-KR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2802" y="5050041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Simple Code using </a:t>
            </a:r>
            <a:r>
              <a:rPr lang="en-US" altLang="ko-KR" sz="14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select()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(Cont.)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7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Simpler? No Locks Needed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event-based server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cannot be interrupted </a:t>
            </a:r>
            <a:r>
              <a:rPr lang="en-US" altLang="ko-KR" dirty="0"/>
              <a:t>by another thread.</a:t>
            </a:r>
          </a:p>
          <a:p>
            <a:pPr lvl="1"/>
            <a:r>
              <a:rPr lang="en-US" altLang="ko-KR" dirty="0"/>
              <a:t>With a </a:t>
            </a:r>
            <a:r>
              <a:rPr lang="en-US" altLang="ko-KR" u="sng" dirty="0"/>
              <a:t>single CPU</a:t>
            </a:r>
            <a:r>
              <a:rPr lang="en-US" altLang="ko-KR" dirty="0"/>
              <a:t> and </a:t>
            </a:r>
            <a:r>
              <a:rPr lang="en-US" altLang="ko-KR" u="sng" dirty="0"/>
              <a:t>an event-based application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is decidedly </a:t>
            </a:r>
            <a:r>
              <a:rPr lang="en-US" altLang="ko-KR" b="1" dirty="0"/>
              <a:t>single threaded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Thus, </a:t>
            </a:r>
            <a:r>
              <a:rPr lang="en-US" altLang="ko-KR" i="1" dirty="0"/>
              <a:t>concurrency bugs </a:t>
            </a:r>
            <a:r>
              <a:rPr lang="en-US" altLang="ko-KR" dirty="0"/>
              <a:t>common in threaded programs </a:t>
            </a:r>
            <a:r>
              <a:rPr lang="en-US" altLang="ko-KR" b="1" dirty="0"/>
              <a:t>do not manifest </a:t>
            </a:r>
            <a:r>
              <a:rPr lang="en-US" altLang="ko-KR" dirty="0"/>
              <a:t>in the basic event-based approach.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548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Problem: Blocking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an event requires that you issue </a:t>
            </a:r>
            <a:r>
              <a:rPr lang="en-US" altLang="ko-KR" b="1" dirty="0"/>
              <a:t>a system call </a:t>
            </a:r>
            <a:r>
              <a:rPr lang="en-US" altLang="ko-KR" dirty="0"/>
              <a:t>that might block?</a:t>
            </a:r>
          </a:p>
          <a:p>
            <a:pPr lvl="1"/>
            <a:r>
              <a:rPr lang="en-US" altLang="ko-KR" dirty="0"/>
              <a:t>There are no other threads to run: </a:t>
            </a:r>
            <a:r>
              <a:rPr lang="en-US" altLang="ko-KR" i="1" dirty="0"/>
              <a:t>just the main event loop</a:t>
            </a:r>
          </a:p>
          <a:p>
            <a:pPr lvl="1"/>
            <a:r>
              <a:rPr lang="en-US" altLang="ko-KR" dirty="0"/>
              <a:t>The entire server will do just that: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block until the call completes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u="sng" dirty="0"/>
              <a:t>Huge potential waste of resources</a:t>
            </a:r>
            <a:endParaRPr lang="ko-KR" altLang="en-US" u="sng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3612" y="4544819"/>
            <a:ext cx="6984776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 event-based systems: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no blocking calls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 allowed.</a:t>
            </a:r>
          </a:p>
        </p:txBody>
      </p:sp>
    </p:spTree>
    <p:extLst>
      <p:ext uri="{BB962C8B-B14F-4D97-AF65-F5344CB8AC3E}">
        <p14:creationId xmlns:p14="http://schemas.microsoft.com/office/powerpoint/2010/main" val="470418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8B6515-51DE-EBA3-6F45-D3D8B22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a Server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664C26-54B7-5B4A-CDD1-CF8F1937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8" y="2656195"/>
            <a:ext cx="10457856" cy="243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979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Enable an application to issue an I/O request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 control immediately</a:t>
            </a:r>
            <a:r>
              <a:rPr lang="en-US" altLang="ko-KR" dirty="0"/>
              <a:t> to the caller, before the I/O has completed.</a:t>
            </a:r>
          </a:p>
          <a:p>
            <a:pPr lvl="1"/>
            <a:r>
              <a:rPr lang="en-US" altLang="ko-KR" dirty="0"/>
              <a:t>Example: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An Interface provided on </a:t>
            </a:r>
            <a:r>
              <a:rPr lang="en-US" altLang="ko-KR" i="1" dirty="0"/>
              <a:t>Max OS X</a:t>
            </a:r>
          </a:p>
          <a:p>
            <a:pPr lvl="2"/>
            <a:r>
              <a:rPr lang="en-US" altLang="ko-KR" dirty="0"/>
              <a:t>The APIs revolve around a basic structure,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or </a:t>
            </a:r>
            <a:r>
              <a:rPr lang="en-US" altLang="ko-KR" b="1" dirty="0"/>
              <a:t>AIO control block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in common terminology.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86269" y="3118048"/>
            <a:ext cx="691276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aio_fildes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File descriptor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aio_offset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File offset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volatile void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aio_buf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Location of buffer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aio_nbytes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Length of transfer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1822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Asynchronous API:</a:t>
            </a:r>
          </a:p>
          <a:p>
            <a:pPr lvl="1"/>
            <a:r>
              <a:rPr lang="en-US" altLang="ko-KR" dirty="0"/>
              <a:t>To issue an asynchronous read to a file</a:t>
            </a:r>
          </a:p>
          <a:p>
            <a:pPr lvl="1"/>
            <a:endParaRPr lang="en-US" altLang="ko-KR" dirty="0"/>
          </a:p>
          <a:p>
            <a:pPr lvl="2"/>
            <a:endParaRPr lang="tr-TR" altLang="ko-KR" dirty="0"/>
          </a:p>
          <a:p>
            <a:pPr lvl="2"/>
            <a:r>
              <a:rPr lang="en-US" altLang="ko-KR" dirty="0"/>
              <a:t>If successful, it returns right away and the application can continue with its work.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Checks whether the request referred to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dirty="0"/>
              <a:t> has completed.</a:t>
            </a:r>
          </a:p>
          <a:p>
            <a:pPr lvl="1"/>
            <a:endParaRPr lang="en-US" altLang="ko-KR" dirty="0"/>
          </a:p>
          <a:p>
            <a:pPr lvl="2"/>
            <a:endParaRPr lang="tr-TR" altLang="ko-KR" dirty="0"/>
          </a:p>
          <a:p>
            <a:pPr lvl="2"/>
            <a:r>
              <a:rPr lang="en-US" altLang="ko-KR" dirty="0"/>
              <a:t>An application can </a:t>
            </a:r>
            <a:r>
              <a:rPr lang="en-US" altLang="ko-KR" b="1" dirty="0"/>
              <a:t>periodically pool </a:t>
            </a:r>
            <a:r>
              <a:rPr lang="en-US" altLang="ko-KR" dirty="0"/>
              <a:t>the system via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aio_error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2"/>
            <a:r>
              <a:rPr lang="en-US" altLang="ko-KR" dirty="0"/>
              <a:t>If it has completed, returns success.</a:t>
            </a:r>
          </a:p>
          <a:p>
            <a:pPr lvl="2"/>
            <a:r>
              <a:rPr lang="en-US" altLang="ko-KR" dirty="0"/>
              <a:t>If not, EINPROGRESS is returned.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890714" y="2673543"/>
            <a:ext cx="6301630" cy="388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90714" y="4425253"/>
            <a:ext cx="6301630" cy="388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aio_error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419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tr-TR" altLang="ko-KR" dirty="0" err="1"/>
              <a:t>nother</a:t>
            </a:r>
            <a:r>
              <a:rPr lang="en-US" altLang="ko-KR" dirty="0"/>
              <a:t> Solution</a:t>
            </a:r>
            <a:r>
              <a:rPr lang="tr-TR" altLang="ko-KR" dirty="0"/>
              <a:t> </a:t>
            </a:r>
            <a:r>
              <a:rPr lang="tr-TR" altLang="ko-KR" dirty="0" err="1"/>
              <a:t>for</a:t>
            </a:r>
            <a:r>
              <a:rPr lang="en-US" altLang="ko-KR" dirty="0"/>
              <a:t> Asynchronous I/O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ko-KR" dirty="0" err="1"/>
              <a:t>It</a:t>
            </a:r>
            <a:r>
              <a:rPr lang="tr-TR" altLang="ko-KR" dirty="0"/>
              <a:t> </a:t>
            </a:r>
            <a:r>
              <a:rPr lang="tr-TR" altLang="ko-KR" dirty="0" err="1"/>
              <a:t>may</a:t>
            </a:r>
            <a:r>
              <a:rPr lang="tr-TR" altLang="ko-KR" dirty="0"/>
              <a:t> be </a:t>
            </a:r>
            <a:r>
              <a:rPr lang="tr-TR" altLang="ko-KR" dirty="0" err="1"/>
              <a:t>painful</a:t>
            </a:r>
            <a:r>
              <a:rPr lang="tr-TR" altLang="ko-KR" dirty="0"/>
              <a:t> </a:t>
            </a:r>
            <a:r>
              <a:rPr lang="tr-TR" altLang="ko-KR" dirty="0" err="1"/>
              <a:t>to</a:t>
            </a:r>
            <a:r>
              <a:rPr lang="tr-TR" altLang="ko-KR" dirty="0"/>
              <a:t> </a:t>
            </a:r>
            <a:r>
              <a:rPr lang="tr-TR" altLang="ko-KR" dirty="0" err="1"/>
              <a:t>check</a:t>
            </a:r>
            <a:r>
              <a:rPr lang="tr-TR" altLang="ko-KR" dirty="0"/>
              <a:t> </a:t>
            </a:r>
            <a:r>
              <a:rPr lang="tr-TR" altLang="ko-KR" dirty="0" err="1"/>
              <a:t>whether</a:t>
            </a:r>
            <a:r>
              <a:rPr lang="tr-TR" altLang="ko-KR" dirty="0"/>
              <a:t> an I/O has </a:t>
            </a:r>
            <a:r>
              <a:rPr lang="tr-TR" altLang="ko-KR" dirty="0" err="1"/>
              <a:t>completed</a:t>
            </a:r>
            <a:endParaRPr lang="tr-TR" altLang="ko-KR" dirty="0"/>
          </a:p>
          <a:p>
            <a:r>
              <a:rPr lang="tr-TR" altLang="ko-KR" dirty="0" err="1"/>
              <a:t>To</a:t>
            </a:r>
            <a:r>
              <a:rPr lang="tr-TR" altLang="ko-KR" dirty="0"/>
              <a:t> </a:t>
            </a:r>
            <a:r>
              <a:rPr lang="tr-TR" altLang="ko-KR" dirty="0" err="1"/>
              <a:t>remedy</a:t>
            </a:r>
            <a:r>
              <a:rPr lang="tr-TR" altLang="ko-KR" dirty="0"/>
              <a:t> </a:t>
            </a:r>
            <a:r>
              <a:rPr lang="tr-TR" altLang="ko-KR" dirty="0" err="1"/>
              <a:t>this</a:t>
            </a:r>
            <a:r>
              <a:rPr lang="tr-TR" altLang="ko-KR" dirty="0"/>
              <a:t> </a:t>
            </a:r>
            <a:r>
              <a:rPr lang="tr-TR" altLang="ko-KR" dirty="0" err="1"/>
              <a:t>issue</a:t>
            </a:r>
            <a:r>
              <a:rPr lang="tr-TR" altLang="ko-KR" dirty="0"/>
              <a:t>: </a:t>
            </a:r>
            <a:r>
              <a:rPr lang="tr-TR" altLang="ko-KR" dirty="0" err="1"/>
              <a:t>use</a:t>
            </a:r>
            <a:r>
              <a:rPr lang="tr-TR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Interrupt</a:t>
            </a:r>
            <a:r>
              <a:rPr lang="tr-TR" altLang="ko-KR" dirty="0">
                <a:solidFill>
                  <a:srgbClr val="FF0000"/>
                </a:solidFill>
              </a:rPr>
              <a:t>s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Remedy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overhead to check </a:t>
            </a:r>
            <a:r>
              <a:rPr lang="en-US" altLang="ko-KR" dirty="0"/>
              <a:t>whether an I/O has completed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b="1" dirty="0"/>
              <a:t>UNIX signals </a:t>
            </a:r>
            <a:r>
              <a:rPr lang="en-US" altLang="ko-KR" dirty="0"/>
              <a:t>to inform applications when an asynchronous I/O completes.</a:t>
            </a:r>
          </a:p>
          <a:p>
            <a:pPr lvl="1"/>
            <a:r>
              <a:rPr lang="en-US" altLang="ko-KR" dirty="0"/>
              <a:t>Removing the need to </a:t>
            </a:r>
            <a:r>
              <a:rPr lang="en-US" altLang="ko-KR" i="1" dirty="0"/>
              <a:t>repeatedly ask the system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46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code of event-based approach is generally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more complicated</a:t>
            </a:r>
            <a:r>
              <a:rPr lang="en-US" altLang="ko-KR" dirty="0"/>
              <a:t> to write than </a:t>
            </a:r>
            <a:r>
              <a:rPr lang="en-US" altLang="ko-KR" i="1" dirty="0"/>
              <a:t>traditional thread-based</a:t>
            </a:r>
            <a:r>
              <a:rPr lang="en-US" altLang="ko-KR" dirty="0"/>
              <a:t> code.</a:t>
            </a:r>
          </a:p>
          <a:p>
            <a:pPr lvl="1"/>
            <a:r>
              <a:rPr lang="en-US" altLang="ko-KR" dirty="0"/>
              <a:t>It must package up some program state for the next event handler to use when the I/O completes.</a:t>
            </a:r>
          </a:p>
          <a:p>
            <a:pPr lvl="1"/>
            <a:r>
              <a:rPr lang="tr-TR" altLang="ko-KR" dirty="0" err="1"/>
              <a:t>With</a:t>
            </a:r>
            <a:r>
              <a:rPr lang="tr-TR" altLang="ko-KR" dirty="0"/>
              <a:t> </a:t>
            </a:r>
            <a:r>
              <a:rPr lang="tr-TR" altLang="ko-KR" dirty="0" err="1"/>
              <a:t>threads</a:t>
            </a:r>
            <a:r>
              <a:rPr lang="tr-TR" altLang="ko-KR" dirty="0"/>
              <a:t>, t</a:t>
            </a:r>
            <a:r>
              <a:rPr lang="en-US" altLang="ko-KR" dirty="0"/>
              <a:t>he state the program needs is on the </a:t>
            </a:r>
            <a:r>
              <a:rPr lang="en-US" altLang="ko-KR" b="1" dirty="0"/>
              <a:t>stack of the </a:t>
            </a:r>
            <a:r>
              <a:rPr lang="en-US" altLang="ko-KR" b="1" dirty="0" err="1"/>
              <a:t>threa</a:t>
            </a:r>
            <a:r>
              <a:rPr lang="tr-TR" altLang="ko-KR" b="1" dirty="0"/>
              <a:t>d.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tr-TR" altLang="ko-KR" b="1" dirty="0">
                <a:sym typeface="Wingdings" panose="05000000000000000000" pitchFamily="2" charset="2"/>
              </a:rPr>
              <a:t>M</a:t>
            </a:r>
            <a:r>
              <a:rPr lang="en-US" altLang="ko-KR" b="1" dirty="0" err="1">
                <a:sym typeface="Wingdings" panose="05000000000000000000" pitchFamily="2" charset="2"/>
              </a:rPr>
              <a:t>anual</a:t>
            </a:r>
            <a:r>
              <a:rPr lang="en-US" altLang="ko-KR" b="1" dirty="0">
                <a:sym typeface="Wingdings" panose="05000000000000000000" pitchFamily="2" charset="2"/>
              </a:rPr>
              <a:t> stack management</a:t>
            </a:r>
            <a:r>
              <a:rPr lang="tr-TR" altLang="ko-KR" b="1" dirty="0">
                <a:sym typeface="Wingdings" panose="05000000000000000000" pitchFamily="2" charset="2"/>
              </a:rPr>
              <a:t> </a:t>
            </a:r>
            <a:r>
              <a:rPr lang="tr-TR" altLang="ko-KR" dirty="0">
                <a:sym typeface="Wingdings" panose="05000000000000000000" pitchFamily="2" charset="2"/>
              </a:rPr>
              <a:t>is </a:t>
            </a:r>
            <a:r>
              <a:rPr lang="tr-TR" altLang="ko-KR" dirty="0" err="1">
                <a:sym typeface="Wingdings" panose="05000000000000000000" pitchFamily="2" charset="2"/>
              </a:rPr>
              <a:t>needed</a:t>
            </a:r>
            <a:r>
              <a:rPr lang="tr-TR" altLang="ko-KR" dirty="0">
                <a:sym typeface="Wingdings" panose="05000000000000000000" pitchFamily="2" charset="2"/>
              </a:rPr>
              <a:t> in </a:t>
            </a:r>
            <a:r>
              <a:rPr lang="tr-TR" altLang="ko-KR" dirty="0" err="1">
                <a:sym typeface="Wingdings" panose="05000000000000000000" pitchFamily="2" charset="2"/>
              </a:rPr>
              <a:t>event-based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approach</a:t>
            </a:r>
            <a:r>
              <a:rPr lang="tr-TR" altLang="ko-KR" dirty="0">
                <a:sym typeface="Wingdings" panose="05000000000000000000" pitchFamily="2" charset="2"/>
              </a:rPr>
              <a:t>.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1592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6322" cy="4351338"/>
          </a:xfrm>
        </p:spPr>
        <p:txBody>
          <a:bodyPr>
            <a:normAutofit fontScale="92500" lnSpcReduction="10000"/>
          </a:bodyPr>
          <a:lstStyle/>
          <a:p>
            <a:r>
              <a:rPr lang="tr-TR" altLang="ko-KR" dirty="0" err="1">
                <a:sym typeface="Wingdings" panose="05000000000000000000" pitchFamily="2" charset="2"/>
              </a:rPr>
              <a:t>Suppose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we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have</a:t>
            </a:r>
            <a:r>
              <a:rPr lang="tr-TR" altLang="ko-KR" dirty="0">
                <a:sym typeface="Wingdings" panose="05000000000000000000" pitchFamily="2" charset="2"/>
              </a:rPr>
              <a:t> a </a:t>
            </a:r>
            <a:r>
              <a:rPr lang="tr-TR" altLang="ko-KR" dirty="0" err="1">
                <a:sym typeface="Wingdings" panose="05000000000000000000" pitchFamily="2" charset="2"/>
              </a:rPr>
              <a:t>thread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based</a:t>
            </a:r>
            <a:r>
              <a:rPr lang="tr-TR" altLang="ko-KR" dirty="0">
                <a:sym typeface="Wingdings" panose="05000000000000000000" pitchFamily="2" charset="2"/>
              </a:rPr>
              <a:t> server </a:t>
            </a:r>
            <a:r>
              <a:rPr lang="tr-TR" altLang="ko-KR" dirty="0" err="1">
                <a:sym typeface="Wingdings" panose="05000000000000000000" pitchFamily="2" charset="2"/>
              </a:rPr>
              <a:t>which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does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reading</a:t>
            </a:r>
            <a:r>
              <a:rPr lang="tr-TR" altLang="ko-KR" dirty="0">
                <a:sym typeface="Wingdings" panose="05000000000000000000" pitchFamily="2" charset="2"/>
              </a:rPr>
              <a:t> and </a:t>
            </a:r>
            <a:r>
              <a:rPr lang="tr-TR" altLang="ko-KR" dirty="0" err="1">
                <a:sym typeface="Wingdings" panose="05000000000000000000" pitchFamily="2" charset="2"/>
              </a:rPr>
              <a:t>writing</a:t>
            </a:r>
            <a:r>
              <a:rPr lang="tr-TR" altLang="ko-KR" dirty="0">
                <a:sym typeface="Wingdings" panose="05000000000000000000" pitchFamily="2" charset="2"/>
              </a:rPr>
              <a:t>, </a:t>
            </a:r>
            <a:r>
              <a:rPr lang="tr-TR" altLang="ko-KR" dirty="0" err="1">
                <a:sym typeface="Wingdings" panose="05000000000000000000" pitchFamily="2" charset="2"/>
              </a:rPr>
              <a:t>then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doing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this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kind</a:t>
            </a:r>
            <a:r>
              <a:rPr lang="tr-TR" altLang="ko-KR" dirty="0">
                <a:sym typeface="Wingdings" panose="05000000000000000000" pitchFamily="2" charset="2"/>
              </a:rPr>
              <a:t> of </a:t>
            </a:r>
            <a:r>
              <a:rPr lang="tr-TR" altLang="ko-KR" dirty="0" err="1">
                <a:sym typeface="Wingdings" panose="05000000000000000000" pitchFamily="2" charset="2"/>
              </a:rPr>
              <a:t>work</a:t>
            </a:r>
            <a:r>
              <a:rPr lang="tr-TR" altLang="ko-KR" dirty="0">
                <a:sym typeface="Wingdings" panose="05000000000000000000" pitchFamily="2" charset="2"/>
              </a:rPr>
              <a:t> is </a:t>
            </a:r>
            <a:r>
              <a:rPr lang="tr-TR" altLang="ko-KR" dirty="0" err="1">
                <a:sym typeface="Wingdings" panose="05000000000000000000" pitchFamily="2" charset="2"/>
              </a:rPr>
              <a:t>trivial</a:t>
            </a:r>
            <a:r>
              <a:rPr lang="tr-TR" altLang="ko-KR" b="1" dirty="0">
                <a:sym typeface="Wingdings" panose="05000000000000000000" pitchFamily="2" charset="2"/>
              </a:rPr>
              <a:t>:</a:t>
            </a:r>
          </a:p>
          <a:p>
            <a:endParaRPr lang="tr-TR" altLang="ko-KR" b="1" dirty="0">
              <a:sym typeface="Wingdings" panose="05000000000000000000" pitchFamily="2" charset="2"/>
            </a:endParaRPr>
          </a:p>
          <a:p>
            <a:endParaRPr lang="tr-TR" altLang="ko-KR" b="1" dirty="0">
              <a:sym typeface="Wingdings" panose="05000000000000000000" pitchFamily="2" charset="2"/>
            </a:endParaRPr>
          </a:p>
          <a:p>
            <a:endParaRPr lang="tr-TR" altLang="ko-KR" b="1" dirty="0">
              <a:sym typeface="Wingdings" panose="05000000000000000000" pitchFamily="2" charset="2"/>
            </a:endParaRPr>
          </a:p>
          <a:p>
            <a:r>
              <a:rPr lang="tr-TR" altLang="ko-KR" dirty="0">
                <a:sym typeface="Wingdings" panose="05000000000000000000" pitchFamily="2" charset="2"/>
              </a:rPr>
              <a:t>On the </a:t>
            </a:r>
            <a:r>
              <a:rPr lang="tr-TR" altLang="ko-KR" dirty="0" err="1">
                <a:sym typeface="Wingdings" panose="05000000000000000000" pitchFamily="2" charset="2"/>
              </a:rPr>
              <a:t>other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hand</a:t>
            </a:r>
            <a:r>
              <a:rPr lang="tr-TR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an event-based system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for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implementing</a:t>
            </a:r>
            <a:r>
              <a:rPr lang="tr-TR" altLang="ko-KR" dirty="0">
                <a:sym typeface="Wingdings" panose="05000000000000000000" pitchFamily="2" charset="2"/>
              </a:rPr>
              <a:t> a server </a:t>
            </a:r>
            <a:r>
              <a:rPr lang="tr-TR" altLang="ko-KR" dirty="0" err="1">
                <a:sym typeface="Wingdings" panose="05000000000000000000" pitchFamily="2" charset="2"/>
              </a:rPr>
              <a:t>functionality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works</a:t>
            </a:r>
            <a:r>
              <a:rPr lang="tr-TR" altLang="ko-KR" dirty="0">
                <a:sym typeface="Wingdings" panose="05000000000000000000" pitchFamily="2" charset="2"/>
              </a:rPr>
              <a:t> as </a:t>
            </a:r>
            <a:r>
              <a:rPr lang="tr-TR" altLang="ko-KR" dirty="0" err="1">
                <a:sym typeface="Wingdings" panose="05000000000000000000" pitchFamily="2" charset="2"/>
              </a:rPr>
              <a:t>follows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First </a:t>
            </a:r>
            <a:r>
              <a:rPr lang="en-US" altLang="ko-KR" b="1" dirty="0">
                <a:sym typeface="Wingdings" panose="05000000000000000000" pitchFamily="2" charset="2"/>
              </a:rPr>
              <a:t>issue</a:t>
            </a:r>
            <a:r>
              <a:rPr lang="en-US" altLang="ko-KR" dirty="0">
                <a:sym typeface="Wingdings" panose="05000000000000000000" pitchFamily="2" charset="2"/>
              </a:rPr>
              <a:t> the read asynchronously.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Then, </a:t>
            </a:r>
            <a:r>
              <a:rPr lang="en-US" altLang="ko-KR" b="1" dirty="0">
                <a:sym typeface="Wingdings" panose="05000000000000000000" pitchFamily="2" charset="2"/>
              </a:rPr>
              <a:t>periodically check </a:t>
            </a:r>
            <a:r>
              <a:rPr lang="en-US" altLang="ko-KR" dirty="0">
                <a:sym typeface="Wingdings" panose="05000000000000000000" pitchFamily="2" charset="2"/>
              </a:rPr>
              <a:t>for completion of the read.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That call informs us that the </a:t>
            </a:r>
            <a:r>
              <a:rPr lang="en-US" altLang="ko-KR" b="1" dirty="0">
                <a:sym typeface="Wingdings" panose="05000000000000000000" pitchFamily="2" charset="2"/>
              </a:rPr>
              <a:t>read is complete.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How does the event-based server know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what to do</a:t>
            </a:r>
            <a:r>
              <a:rPr lang="tr-TR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next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05521" y="2555684"/>
            <a:ext cx="4501430" cy="711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read(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buffer, size);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write(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buffer, size);</a:t>
            </a:r>
          </a:p>
        </p:txBody>
      </p:sp>
    </p:spTree>
    <p:extLst>
      <p:ext uri="{BB962C8B-B14F-4D97-AF65-F5344CB8AC3E}">
        <p14:creationId xmlns:p14="http://schemas.microsoft.com/office/powerpoint/2010/main" val="2762386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Solution: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continuation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Record</a:t>
            </a:r>
            <a:r>
              <a:rPr lang="en-US" altLang="ko-KR" dirty="0">
                <a:sym typeface="Wingdings" panose="05000000000000000000" pitchFamily="2" charset="2"/>
              </a:rPr>
              <a:t> the needed information to finish processing this event </a:t>
            </a:r>
            <a:r>
              <a:rPr lang="en-US" altLang="ko-KR" i="1" dirty="0">
                <a:sym typeface="Wingdings" panose="05000000000000000000" pitchFamily="2" charset="2"/>
              </a:rPr>
              <a:t>in some data structure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When the event happens (i.e., when the disk I/O completes), </a:t>
            </a:r>
            <a:r>
              <a:rPr lang="en-US" altLang="ko-KR" b="1" dirty="0">
                <a:sym typeface="Wingdings" panose="05000000000000000000" pitchFamily="2" charset="2"/>
              </a:rPr>
              <a:t>look up </a:t>
            </a:r>
            <a:r>
              <a:rPr lang="en-US" altLang="ko-KR" dirty="0">
                <a:sym typeface="Wingdings" panose="05000000000000000000" pitchFamily="2" charset="2"/>
              </a:rPr>
              <a:t>the needed information and process the event.</a:t>
            </a:r>
          </a:p>
        </p:txBody>
      </p:sp>
    </p:spTree>
    <p:extLst>
      <p:ext uri="{BB962C8B-B14F-4D97-AF65-F5344CB8AC3E}">
        <p14:creationId xmlns:p14="http://schemas.microsoft.com/office/powerpoint/2010/main" val="21939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still difficult with Events</a:t>
            </a:r>
            <a:r>
              <a:rPr lang="tr-TR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Systems moved from a single CPU to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multiple CPUs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dirty="0"/>
              <a:t>Some of the simplicity of the event-based approach disappeared.</a:t>
            </a:r>
          </a:p>
          <a:p>
            <a:pPr lvl="1"/>
            <a:endParaRPr lang="en-US" altLang="ko-KR" dirty="0"/>
          </a:p>
          <a:p>
            <a:r>
              <a:rPr lang="en-US" altLang="ko-KR" sz="2400" dirty="0"/>
              <a:t>It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does not integrate well</a:t>
            </a:r>
            <a:r>
              <a:rPr lang="en-US" altLang="ko-KR" sz="2400" dirty="0"/>
              <a:t> with certain kinds of systems activity. </a:t>
            </a:r>
          </a:p>
          <a:p>
            <a:pPr lvl="1"/>
            <a:r>
              <a:rPr lang="en-US" altLang="ko-KR" dirty="0"/>
              <a:t>Ex</a:t>
            </a:r>
            <a:r>
              <a:rPr lang="tr-TR" altLang="ko-KR" dirty="0" err="1"/>
              <a:t>ample</a:t>
            </a:r>
            <a:r>
              <a:rPr lang="tr-TR" altLang="ko-KR" dirty="0"/>
              <a:t>:</a:t>
            </a:r>
            <a:r>
              <a:rPr lang="en-US" altLang="ko-KR" dirty="0"/>
              <a:t> Paging</a:t>
            </a:r>
            <a:endParaRPr lang="tr-TR" altLang="ko-KR" dirty="0"/>
          </a:p>
          <a:p>
            <a:pPr lvl="1"/>
            <a:r>
              <a:rPr lang="en-US" altLang="ko-KR" dirty="0"/>
              <a:t>A server will not make progress until page fault completes (implicit blocking).</a:t>
            </a:r>
          </a:p>
          <a:p>
            <a:pPr lvl="1"/>
            <a:endParaRPr lang="en-US" altLang="ko-KR" dirty="0"/>
          </a:p>
          <a:p>
            <a:r>
              <a:rPr lang="en-US" altLang="ko-KR" sz="2400" dirty="0"/>
              <a:t>Hard to manage over</a:t>
            </a:r>
            <a:r>
              <a:rPr lang="tr-TR" altLang="ko-KR" sz="2400" dirty="0"/>
              <a:t> </a:t>
            </a:r>
            <a:r>
              <a:rPr lang="en-US" altLang="ko-KR" sz="2400" dirty="0"/>
              <a:t>time: The exact semantics of various routines changes.</a:t>
            </a:r>
          </a:p>
          <a:p>
            <a:endParaRPr lang="en-US" altLang="ko-KR" sz="2400" dirty="0"/>
          </a:p>
          <a:p>
            <a:r>
              <a:rPr lang="en-US" altLang="ko-KR" sz="2400" dirty="0"/>
              <a:t>Asynchronous disk I/O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never quite integrates with asynchronous network I/O </a:t>
            </a:r>
            <a:r>
              <a:rPr lang="tr-TR" altLang="ko-KR" sz="2400" dirty="0"/>
              <a:t>in a s</a:t>
            </a:r>
            <a:r>
              <a:rPr lang="en-US" altLang="ko-KR" sz="2400" dirty="0" err="1"/>
              <a:t>imple</a:t>
            </a:r>
            <a:r>
              <a:rPr lang="en-US" altLang="ko-KR" sz="2400" dirty="0"/>
              <a:t> and uniform manner.</a:t>
            </a:r>
          </a:p>
          <a:p>
            <a:pPr marL="0" indent="0">
              <a:buNone/>
            </a:pPr>
            <a:endParaRPr lang="en-US" altLang="ko-KR" sz="24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336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ASIDE: Unix 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a way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communicate with a process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HUP</a:t>
            </a:r>
            <a:r>
              <a:rPr lang="en-US" altLang="ko-KR" dirty="0"/>
              <a:t> (hang up), </a:t>
            </a:r>
            <a:r>
              <a:rPr lang="en-US" altLang="ko-KR" i="1" dirty="0"/>
              <a:t>INT</a:t>
            </a:r>
            <a:r>
              <a:rPr lang="en-US" altLang="ko-KR" dirty="0"/>
              <a:t>(interrupt), </a:t>
            </a:r>
            <a:r>
              <a:rPr lang="en-US" altLang="ko-KR" i="1" dirty="0"/>
              <a:t>SEGV</a:t>
            </a:r>
            <a:r>
              <a:rPr lang="en-US" altLang="ko-KR" dirty="0"/>
              <a:t>(segmentation violation), and etc.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When your program encounters a </a:t>
            </a:r>
            <a:r>
              <a:rPr lang="en-US" altLang="ko-KR" i="1" dirty="0"/>
              <a:t>segmentation violation</a:t>
            </a:r>
            <a:r>
              <a:rPr lang="en-US" altLang="ko-KR" dirty="0"/>
              <a:t>, the OS sends it a </a:t>
            </a:r>
            <a:r>
              <a:rPr lang="en-US" altLang="ko-KR" i="1" dirty="0"/>
              <a:t>SIGSEGV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95600" y="3518413"/>
            <a:ext cx="7128792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signal.h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handle(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up...\n");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signal(SIGHUP, handle);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doin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 nothin’ except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catchin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 some sigs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7688" y="6196070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simple program that goes into an infinite loop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3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ASIDE: Unix Signals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send signals to it with the </a:t>
            </a:r>
            <a:r>
              <a:rPr lang="en-US" altLang="ko-KR" b="1" dirty="0"/>
              <a:t>kill command </a:t>
            </a:r>
            <a:r>
              <a:rPr lang="en-US" altLang="ko-KR" dirty="0"/>
              <a:t>line tool.</a:t>
            </a:r>
          </a:p>
          <a:p>
            <a:pPr lvl="1"/>
            <a:r>
              <a:rPr lang="en-US" altLang="ko-KR" dirty="0"/>
              <a:t>Doing so will </a:t>
            </a:r>
            <a:r>
              <a:rPr lang="en-US" altLang="ko-KR" i="1" dirty="0"/>
              <a:t>interrupt the main while loop </a:t>
            </a:r>
            <a:r>
              <a:rPr lang="en-US" altLang="ko-KR" dirty="0"/>
              <a:t>in the program and run the handler code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handle()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99756" y="3429000"/>
            <a:ext cx="439248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./main &amp;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[3]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kill -HUP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kill -HUP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kill -HUP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</a:t>
            </a:r>
          </a:p>
        </p:txBody>
      </p:sp>
    </p:spTree>
    <p:extLst>
      <p:ext uri="{BB962C8B-B14F-4D97-AF65-F5344CB8AC3E}">
        <p14:creationId xmlns:p14="http://schemas.microsoft.com/office/powerpoint/2010/main" val="264004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28675" y="2934705"/>
            <a:ext cx="10763325" cy="1500187"/>
          </a:xfrm>
        </p:spPr>
        <p:txBody>
          <a:bodyPr/>
          <a:lstStyle/>
          <a:p>
            <a:r>
              <a:rPr lang="en-US" altLang="ko-KR" dirty="0"/>
              <a:t>32. Common Concurrency Problems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2820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Concurrency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ko-KR" dirty="0"/>
              <a:t>R</a:t>
            </a:r>
            <a:r>
              <a:rPr lang="en-US" altLang="ko-KR" dirty="0" err="1"/>
              <a:t>ecent</a:t>
            </a:r>
            <a:r>
              <a:rPr lang="en-US" altLang="ko-KR" dirty="0"/>
              <a:t> work </a:t>
            </a:r>
            <a:r>
              <a:rPr lang="tr-TR" altLang="ko-KR" dirty="0"/>
              <a:t>has </a:t>
            </a:r>
            <a:r>
              <a:rPr lang="tr-TR" altLang="ko-KR" dirty="0" err="1"/>
              <a:t>studied</a:t>
            </a:r>
            <a:r>
              <a:rPr lang="en-US" altLang="ko-KR" dirty="0"/>
              <a:t> </a:t>
            </a:r>
            <a:r>
              <a:rPr lang="tr-TR" altLang="ko-KR" dirty="0"/>
              <a:t>the </a:t>
            </a:r>
            <a:r>
              <a:rPr lang="en-US" altLang="ko-KR" dirty="0"/>
              <a:t>types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common concurrency bugs</a:t>
            </a:r>
            <a:r>
              <a:rPr lang="en-US" altLang="ko-KR" dirty="0"/>
              <a:t>.</a:t>
            </a:r>
          </a:p>
          <a:p>
            <a:r>
              <a:rPr lang="tr-TR" altLang="ko-KR" dirty="0" err="1"/>
              <a:t>We</a:t>
            </a:r>
            <a:r>
              <a:rPr lang="tr-TR" altLang="ko-KR" dirty="0"/>
              <a:t> </a:t>
            </a:r>
            <a:r>
              <a:rPr lang="tr-TR" altLang="ko-KR" dirty="0" err="1"/>
              <a:t>will</a:t>
            </a:r>
            <a:r>
              <a:rPr lang="tr-TR" altLang="ko-KR" dirty="0"/>
              <a:t> </a:t>
            </a:r>
            <a:r>
              <a:rPr lang="tr-TR" altLang="ko-KR" dirty="0" err="1"/>
              <a:t>have</a:t>
            </a:r>
            <a:r>
              <a:rPr lang="tr-TR" altLang="ko-KR" dirty="0"/>
              <a:t> a</a:t>
            </a:r>
            <a:r>
              <a:rPr lang="en-US" altLang="ko-KR" dirty="0"/>
              <a:t> brief look at some example concurrency problems found in real code bases.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49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Types Of Bugs Exist?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Focus on four major open-source applications</a:t>
            </a:r>
          </a:p>
          <a:p>
            <a:pPr lvl="1"/>
            <a:r>
              <a:rPr lang="en-US" altLang="ko-KR" dirty="0"/>
              <a:t>MySQL, Apache, Mozilla, OpenOffice.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74409"/>
              </p:ext>
            </p:extLst>
          </p:nvPr>
        </p:nvGraphicFramePr>
        <p:xfrm>
          <a:off x="3215680" y="3256585"/>
          <a:ext cx="56886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it does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Non-Deadlock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Mozilla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Browser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 Office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Office Suite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5800" y="4990135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Bugs In Modern Applications</a:t>
            </a:r>
          </a:p>
        </p:txBody>
      </p:sp>
    </p:spTree>
    <p:extLst>
      <p:ext uri="{BB962C8B-B14F-4D97-AF65-F5344CB8AC3E}">
        <p14:creationId xmlns:p14="http://schemas.microsoft.com/office/powerpoint/2010/main" val="62611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up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majority of concurrency </a:t>
            </a:r>
            <a:r>
              <a:rPr lang="en-US" altLang="ko-KR" dirty="0"/>
              <a:t>bugs.</a:t>
            </a:r>
          </a:p>
          <a:p>
            <a:r>
              <a:rPr lang="en-US" altLang="ko-KR" dirty="0"/>
              <a:t>Two major types of non deadlock bugs:</a:t>
            </a:r>
          </a:p>
          <a:p>
            <a:pPr lvl="1"/>
            <a:r>
              <a:rPr lang="en-US" altLang="ko-KR" dirty="0"/>
              <a:t>Atomicity violation</a:t>
            </a:r>
          </a:p>
          <a:p>
            <a:pPr lvl="1"/>
            <a:r>
              <a:rPr lang="en-US" altLang="ko-KR" dirty="0"/>
              <a:t>Order violation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8521</TotalTime>
  <Words>3708</Words>
  <Application>Microsoft Office PowerPoint</Application>
  <PresentationFormat>Geniş ekran</PresentationFormat>
  <Paragraphs>569</Paragraphs>
  <Slides>52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Calibri Light</vt:lpstr>
      <vt:lpstr>Courier New</vt:lpstr>
      <vt:lpstr>Wingdings</vt:lpstr>
      <vt:lpstr>Office Teması</vt:lpstr>
      <vt:lpstr>Computer Operating Systems BLG 312E  Week-9 </vt:lpstr>
      <vt:lpstr>Review of Last Week</vt:lpstr>
      <vt:lpstr>Review Question</vt:lpstr>
      <vt:lpstr>Correct Code</vt:lpstr>
      <vt:lpstr>PowerPoint Sunusu</vt:lpstr>
      <vt:lpstr>PowerPoint Sunusu</vt:lpstr>
      <vt:lpstr>Common Concurrency Problems</vt:lpstr>
      <vt:lpstr>What Types Of Bugs Exist?</vt:lpstr>
      <vt:lpstr>Non-Deadlock Bugs</vt:lpstr>
      <vt:lpstr>Atomicity-Violation Bugs </vt:lpstr>
      <vt:lpstr>Atomicity-Violation Bugs (Cont.)</vt:lpstr>
      <vt:lpstr>Order-Violation Bugs</vt:lpstr>
      <vt:lpstr>Order-Violation Bugs (Cont.)</vt:lpstr>
      <vt:lpstr>Order-Violation Bugs (Cont.)</vt:lpstr>
      <vt:lpstr>Deadlock Bugs</vt:lpstr>
      <vt:lpstr>Why Do Deadlocks Occur?</vt:lpstr>
      <vt:lpstr>Why Do Deadlocks Occur? (Cont.)</vt:lpstr>
      <vt:lpstr>Conditions for Deadlock</vt:lpstr>
      <vt:lpstr>Prevention – Circular Wait</vt:lpstr>
      <vt:lpstr>Prevention – Hold-and-wait</vt:lpstr>
      <vt:lpstr>Prevention – No Preemption</vt:lpstr>
      <vt:lpstr>Prevention – No Preemption (Cont.)</vt:lpstr>
      <vt:lpstr>Prevention – Mutual Exclusion</vt:lpstr>
      <vt:lpstr>Prevention – Mutual Exclusion (Cont.)</vt:lpstr>
      <vt:lpstr>Prevention – Mutual Exclusion (Cont.)</vt:lpstr>
      <vt:lpstr>Prevention – Mutual Exclusion (Cont.)</vt:lpstr>
      <vt:lpstr>Deadlock Avoidance via Scheduling</vt:lpstr>
      <vt:lpstr>Example of Deadlock Avoidance via Scheduling (1) </vt:lpstr>
      <vt:lpstr>Example of Deadlock Avoidance via Scheduling (2) </vt:lpstr>
      <vt:lpstr>The Banker’s Algorithm in OS?</vt:lpstr>
      <vt:lpstr>PowerPoint Sunusu</vt:lpstr>
      <vt:lpstr>PowerPoint Sunusu</vt:lpstr>
      <vt:lpstr>Detect and Recover</vt:lpstr>
      <vt:lpstr>PowerPoint Sunusu</vt:lpstr>
      <vt:lpstr>Event-based Concurrency</vt:lpstr>
      <vt:lpstr>Three Ways to Build a Server</vt:lpstr>
      <vt:lpstr>The Basic Idea: An Event Loop</vt:lpstr>
      <vt:lpstr>An Important API: select()(or poll())</vt:lpstr>
      <vt:lpstr>Using select()</vt:lpstr>
      <vt:lpstr>Using select()(Cont.)</vt:lpstr>
      <vt:lpstr>Why Simpler? No Locks Needed</vt:lpstr>
      <vt:lpstr>A Problem: Blocking System Calls</vt:lpstr>
      <vt:lpstr>Three Ways to Build a Server</vt:lpstr>
      <vt:lpstr>A Solution: Asynchronous I/O</vt:lpstr>
      <vt:lpstr>A Solution: Asynchronous I/O (Cont.)</vt:lpstr>
      <vt:lpstr>Another Solution for Asynchronous I/O </vt:lpstr>
      <vt:lpstr>Another Problem: State Management</vt:lpstr>
      <vt:lpstr>Another Problem: State Management (Cont.)</vt:lpstr>
      <vt:lpstr>Another Problem: State Management (Cont.)</vt:lpstr>
      <vt:lpstr>What is still difficult with Events?</vt:lpstr>
      <vt:lpstr>ASIDE: Unix Signals</vt:lpstr>
      <vt:lpstr>ASIDE: Unix Signals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59</cp:revision>
  <dcterms:created xsi:type="dcterms:W3CDTF">2023-01-31T10:17:45Z</dcterms:created>
  <dcterms:modified xsi:type="dcterms:W3CDTF">2023-04-18T10:13:27Z</dcterms:modified>
</cp:coreProperties>
</file>